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062" r:id="rId2"/>
    <p:sldId id="1069" r:id="rId3"/>
    <p:sldId id="297" r:id="rId4"/>
    <p:sldId id="1063" r:id="rId5"/>
    <p:sldId id="1064" r:id="rId6"/>
    <p:sldId id="1065" r:id="rId7"/>
    <p:sldId id="259" r:id="rId8"/>
    <p:sldId id="258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1066" r:id="rId25"/>
    <p:sldId id="1067" r:id="rId26"/>
    <p:sldId id="106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E4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69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CCEC4C0-505E-4F85-9BD5-8F81E3F7A32B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50A8797-60F4-4A8E-9664-93D3E9D3A2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8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24E91F6-00BC-48E9-AC2B-3ECFE4B99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750771-BEB5-41DA-9A57-3C265ADD8AD0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EFEE2A1-9C27-4A90-962A-0B569B893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0488" y="795338"/>
            <a:ext cx="4598987" cy="344963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FFF7411-3466-42EF-9E9C-EFD224982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4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0A8797-60F4-4A8E-9664-93D3E9D3A25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67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7129E-E1A7-40C1-AC47-740EBBABEEE7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0A68E-EBE3-4E2A-BEA9-7709117D57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17C3-908E-46A8-B418-2393EB49A7BA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B0B5E-E224-45F1-B465-2C4B365788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7DBFB-E766-4491-8832-03D96F6175B1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43411-99EC-49E7-8EEA-127DF3B004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4DB70-7353-467B-BFFD-171D3B9949DE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34D4-4202-4D0D-93F9-426652F716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5615C-97D5-4731-A3BA-C1E0D8DFF6AE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28A8C-5C66-4205-BE64-5AC91130CE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E43DA-02EC-49FA-BB98-5EBA04257604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70F92-7EF2-4447-A945-F80FC50B7E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4E825-63D5-4413-BB0B-6A658E955B32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20711-FC28-48E0-959D-7C2B5D15A5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91C34-638E-4BE2-B491-6BA08073DE71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CF483-AA40-47B5-82A4-42F7C7600F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36CC4-3BD6-491D-8AEB-1F859144FACB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219B-602B-4F0E-B0FE-36DB49EA9A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84341-9908-4B3C-92F1-2215C6981AC1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6DB51-6EB7-489D-82C4-5DB422C584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0A85-CBAD-4957-A2EB-8100E1608266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6920-5935-433F-8C37-D8C39F2CE5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3161AA-CFD9-4F5A-9B02-50FFE6D4E9B4}" type="datetimeFigureOut">
              <a:rPr lang="en-GB"/>
              <a:pPr>
                <a:defRPr/>
              </a:pPr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C3B48B-DA8A-40BF-9DF4-88F1A3D7FB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CE69E2BE-8230-4F43-ADF2-82B167548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837" y="535988"/>
            <a:ext cx="6089716" cy="2893012"/>
          </a:xfrm>
        </p:spPr>
        <p:txBody>
          <a:bodyPr>
            <a:noAutofit/>
          </a:bodyPr>
          <a:lstStyle/>
          <a:p>
            <a:r>
              <a:rPr lang="en-US" altLang="en-US" sz="5400" b="1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Trees</a:t>
            </a:r>
            <a:br>
              <a:rPr lang="en-US" altLang="en-US" sz="2400" b="1" i="1" dirty="0">
                <a:ea typeface="ＭＳ Ｐゴシック" panose="020B0600070205080204" pitchFamily="34" charset="-128"/>
              </a:rPr>
            </a:br>
            <a:endParaRPr lang="en-US" altLang="en-US" sz="2400" b="1" i="1" dirty="0">
              <a:ea typeface="ＭＳ Ｐゴシック" panose="020B0600070205080204" pitchFamily="34" charset="-128"/>
            </a:endParaRPr>
          </a:p>
          <a:p>
            <a:r>
              <a:rPr lang="en-GB" sz="2800" b="1" dirty="0">
                <a:solidFill>
                  <a:srgbClr val="00B0F0"/>
                </a:solidFill>
                <a:latin typeface="Georgia" pitchFamily="18" charset="0"/>
              </a:rPr>
              <a:t>UPGMA:</a:t>
            </a:r>
            <a:r>
              <a:rPr lang="en-GB" sz="2800" dirty="0">
                <a:solidFill>
                  <a:srgbClr val="00B050"/>
                </a:solidFill>
                <a:latin typeface="Georgia" pitchFamily="18" charset="0"/>
              </a:rPr>
              <a:t> </a:t>
            </a:r>
            <a:br>
              <a:rPr lang="en-GB" sz="2800" dirty="0">
                <a:solidFill>
                  <a:srgbClr val="00B050"/>
                </a:solidFill>
                <a:latin typeface="Georgia" pitchFamily="18" charset="0"/>
              </a:rPr>
            </a:br>
            <a:r>
              <a:rPr lang="en-GB" sz="2400" b="1" u="sng" dirty="0">
                <a:solidFill>
                  <a:srgbClr val="00B0F0"/>
                </a:solidFill>
                <a:latin typeface="Georgia" pitchFamily="18" charset="0"/>
              </a:rPr>
              <a:t>U</a:t>
            </a:r>
            <a:r>
              <a:rPr lang="en-GB" sz="2400" dirty="0">
                <a:solidFill>
                  <a:srgbClr val="00B050"/>
                </a:solidFill>
                <a:latin typeface="Georgia" pitchFamily="18" charset="0"/>
              </a:rPr>
              <a:t>nweighted </a:t>
            </a:r>
            <a:r>
              <a:rPr lang="en-GB" sz="2400" b="1" u="sng" dirty="0">
                <a:solidFill>
                  <a:srgbClr val="00B0F0"/>
                </a:solidFill>
                <a:latin typeface="Georgia" pitchFamily="18" charset="0"/>
              </a:rPr>
              <a:t>P</a:t>
            </a:r>
            <a:r>
              <a:rPr lang="en-GB" sz="2400" dirty="0">
                <a:solidFill>
                  <a:srgbClr val="00B050"/>
                </a:solidFill>
                <a:latin typeface="Georgia" pitchFamily="18" charset="0"/>
              </a:rPr>
              <a:t>air-</a:t>
            </a:r>
            <a:r>
              <a:rPr lang="en-GB" sz="2400" b="1" u="sng" dirty="0">
                <a:solidFill>
                  <a:srgbClr val="00B0F0"/>
                </a:solidFill>
                <a:latin typeface="Georgia" pitchFamily="18" charset="0"/>
              </a:rPr>
              <a:t>G</a:t>
            </a:r>
            <a:r>
              <a:rPr lang="en-GB" sz="2400" dirty="0">
                <a:solidFill>
                  <a:srgbClr val="00B050"/>
                </a:solidFill>
                <a:latin typeface="Georgia" pitchFamily="18" charset="0"/>
              </a:rPr>
              <a:t>roup </a:t>
            </a:r>
            <a:r>
              <a:rPr lang="en-GB" sz="2400" b="1" u="sng" dirty="0">
                <a:solidFill>
                  <a:srgbClr val="00B0F0"/>
                </a:solidFill>
                <a:latin typeface="Georgia" pitchFamily="18" charset="0"/>
              </a:rPr>
              <a:t>M</a:t>
            </a:r>
            <a:r>
              <a:rPr lang="en-GB" sz="2400" dirty="0">
                <a:solidFill>
                  <a:srgbClr val="00B050"/>
                </a:solidFill>
                <a:latin typeface="Georgia" pitchFamily="18" charset="0"/>
              </a:rPr>
              <a:t>ethod with </a:t>
            </a:r>
            <a:r>
              <a:rPr lang="en-GB" sz="2400" b="1" u="sng" dirty="0">
                <a:solidFill>
                  <a:srgbClr val="00B0F0"/>
                </a:solidFill>
                <a:latin typeface="Georgia" pitchFamily="18" charset="0"/>
              </a:rPr>
              <a:t>A</a:t>
            </a:r>
            <a:r>
              <a:rPr lang="en-GB" sz="2400" dirty="0">
                <a:solidFill>
                  <a:srgbClr val="00B050"/>
                </a:solidFill>
                <a:latin typeface="Georgia" pitchFamily="18" charset="0"/>
              </a:rPr>
              <a:t>rithmetic mean</a:t>
            </a:r>
            <a:endParaRPr lang="en-GB" sz="2000" b="1" dirty="0">
              <a:solidFill>
                <a:srgbClr val="00B050"/>
              </a:solidFill>
              <a:latin typeface="Georgia" pitchFamily="18" charset="0"/>
            </a:endParaRPr>
          </a:p>
          <a:p>
            <a:endParaRPr lang="en-US" altLang="en-US" sz="2400" b="1" dirty="0">
              <a:solidFill>
                <a:srgbClr val="FF66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275F-D3DE-4492-B171-BE8661563EBB}"/>
              </a:ext>
            </a:extLst>
          </p:cNvPr>
          <p:cNvSpPr txBox="1"/>
          <p:nvPr/>
        </p:nvSpPr>
        <p:spPr>
          <a:xfrm>
            <a:off x="2585068" y="3913377"/>
            <a:ext cx="41456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Dr. Muhammad Tahir</a:t>
            </a:r>
          </a:p>
          <a:p>
            <a:pPr algn="ctr" eaLnBrk="1" hangingPunct="1">
              <a:defRPr/>
            </a:pPr>
            <a:r>
              <a:rPr lang="en-US" altLang="en-US" dirty="0"/>
              <a:t>Assistant Professor</a:t>
            </a:r>
          </a:p>
          <a:p>
            <a:pPr algn="ctr" eaLnBrk="1" hangingPunct="1">
              <a:defRPr/>
            </a:pPr>
            <a:r>
              <a:rPr lang="en-US" altLang="en-US" dirty="0"/>
              <a:t>COMSATS University Islamabad,</a:t>
            </a:r>
          </a:p>
          <a:p>
            <a:pPr algn="ctr" eaLnBrk="1" hangingPunct="1">
              <a:defRPr/>
            </a:pPr>
            <a:r>
              <a:rPr lang="en-US" altLang="en-US" dirty="0"/>
              <a:t>Attock Campus</a:t>
            </a:r>
          </a:p>
          <a:p>
            <a:pPr algn="ctr" eaLnBrk="1" hangingPunct="1">
              <a:defRPr/>
            </a:pPr>
            <a:endParaRPr lang="en-GB" b="1" dirty="0">
              <a:solidFill>
                <a:schemeClr val="accent6">
                  <a:lumMod val="50000"/>
                </a:schemeClr>
              </a:solidFill>
              <a:latin typeface="Arial" pitchFamily="-106" charset="0"/>
            </a:endParaRP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2FA1498D-93B3-450D-A124-CA6B4DC2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457" y="6084144"/>
            <a:ext cx="217880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50" i="1" dirty="0">
                <a:solidFill>
                  <a:srgbClr val="595D63"/>
                </a:solidFill>
                <a:latin typeface="Arial" panose="020B0604020202020204" pitchFamily="34" charset="0"/>
              </a:rPr>
              <a:t>NOTE: Most slides derived from </a:t>
            </a:r>
            <a:r>
              <a:rPr lang="en-GB" altLang="en-US" sz="1350" dirty="0">
                <a:solidFill>
                  <a:srgbClr val="595D63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12" descr="biological science">
            <a:extLst>
              <a:ext uri="{FF2B5EF4-FFF2-40B4-BE49-F238E27FC236}">
                <a16:creationId xmlns:a16="http://schemas.microsoft.com/office/drawing/2014/main" id="{EE5F4135-E6A3-40F0-AF61-7D6E69F1A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1497" y="6019101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7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0568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0569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0570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0571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72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0573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4226235" cy="1888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17.50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12800" y="3092450"/>
            <a:ext cx="758825" cy="2132013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4138" y="4276725"/>
            <a:ext cx="4443412" cy="357188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299200" y="2466975"/>
            <a:ext cx="11795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 + 4.0 = 8.0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26075" y="809625"/>
            <a:ext cx="3330575" cy="1482725"/>
            <a:chOff x="5426588" y="809625"/>
            <a:chExt cx="3329883" cy="1483133"/>
          </a:xfrm>
        </p:grpSpPr>
        <p:sp>
          <p:nvSpPr>
            <p:cNvPr id="30" name="Down Arrow 29"/>
            <p:cNvSpPr/>
            <p:nvPr/>
          </p:nvSpPr>
          <p:spPr>
            <a:xfrm>
              <a:off x="8032721" y="809625"/>
              <a:ext cx="185699" cy="136880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218421" y="2178427"/>
              <a:ext cx="176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53" name="Group 34"/>
            <p:cNvGrpSpPr>
              <a:grpSpLocks/>
            </p:cNvGrpSpPr>
            <p:nvPr/>
          </p:nvGrpSpPr>
          <p:grpSpPr bwMode="auto">
            <a:xfrm>
              <a:off x="5426588" y="809625"/>
              <a:ext cx="421837" cy="1368304"/>
              <a:chOff x="5426588" y="809625"/>
              <a:chExt cx="421837" cy="1598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426588" y="969500"/>
                <a:ext cx="42218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432937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840840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54" name="TextBox 38"/>
            <p:cNvSpPr txBox="1">
              <a:spLocks noChangeArrowheads="1"/>
            </p:cNvSpPr>
            <p:nvPr/>
          </p:nvSpPr>
          <p:spPr bwMode="auto">
            <a:xfrm>
              <a:off x="8493579" y="2046537"/>
              <a:ext cx="2628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</a:t>
              </a:r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393113" y="2470150"/>
            <a:ext cx="547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8.0 / 2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952500" y="5753100"/>
            <a:ext cx="4722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Georgia" pitchFamily="18" charset="0"/>
              </a:rPr>
              <a:t>6. Repeat cycle with new shortest distance.</a:t>
            </a: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3" grpId="0"/>
      <p:bldP spid="34" grpId="0"/>
      <p:bldP spid="41" grpId="0"/>
      <p:bldP spid="42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15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2616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2617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2618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2619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20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2621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4226235" cy="1888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17.50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12800" y="3092450"/>
            <a:ext cx="758825" cy="2132013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4138" y="4276725"/>
            <a:ext cx="4443412" cy="357188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2690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2691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grpSp>
        <p:nvGrpSpPr>
          <p:cNvPr id="22692" name="Group 1"/>
          <p:cNvGrpSpPr>
            <a:grpSpLocks/>
          </p:cNvGrpSpPr>
          <p:nvPr/>
        </p:nvGrpSpPr>
        <p:grpSpPr bwMode="auto">
          <a:xfrm>
            <a:off x="5426075" y="809625"/>
            <a:ext cx="3330575" cy="1482725"/>
            <a:chOff x="5426588" y="809625"/>
            <a:chExt cx="3329883" cy="14831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218421" y="2178427"/>
              <a:ext cx="176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01" name="Group 34"/>
            <p:cNvGrpSpPr>
              <a:grpSpLocks/>
            </p:cNvGrpSpPr>
            <p:nvPr/>
          </p:nvGrpSpPr>
          <p:grpSpPr bwMode="auto">
            <a:xfrm>
              <a:off x="5426588" y="809625"/>
              <a:ext cx="421837" cy="1368304"/>
              <a:chOff x="5426588" y="809625"/>
              <a:chExt cx="421837" cy="1598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426588" y="969500"/>
                <a:ext cx="42218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432937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840840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02" name="TextBox 38"/>
            <p:cNvSpPr txBox="1">
              <a:spLocks noChangeArrowheads="1"/>
            </p:cNvSpPr>
            <p:nvPr/>
          </p:nvSpPr>
          <p:spPr bwMode="auto">
            <a:xfrm>
              <a:off x="8493579" y="2046537"/>
              <a:ext cx="2628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</a:t>
              </a:r>
            </a:p>
          </p:txBody>
        </p:sp>
      </p:grpSp>
      <p:sp>
        <p:nvSpPr>
          <p:cNvPr id="22693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2694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2800" y="101600"/>
            <a:ext cx="758825" cy="236537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30175" y="1233488"/>
            <a:ext cx="4930775" cy="35718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622550" y="101600"/>
            <a:ext cx="760413" cy="236537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175" y="427038"/>
            <a:ext cx="4930775" cy="35718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6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66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4665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466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4667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68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4669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616635" cy="1618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721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4722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grpSp>
        <p:nvGrpSpPr>
          <p:cNvPr id="24723" name="Group 1"/>
          <p:cNvGrpSpPr>
            <a:grpSpLocks/>
          </p:cNvGrpSpPr>
          <p:nvPr/>
        </p:nvGrpSpPr>
        <p:grpSpPr bwMode="auto">
          <a:xfrm>
            <a:off x="5426075" y="809625"/>
            <a:ext cx="3330575" cy="1482725"/>
            <a:chOff x="5426588" y="809625"/>
            <a:chExt cx="3329883" cy="14831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218421" y="2178427"/>
              <a:ext cx="176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93" name="Group 34"/>
            <p:cNvGrpSpPr>
              <a:grpSpLocks/>
            </p:cNvGrpSpPr>
            <p:nvPr/>
          </p:nvGrpSpPr>
          <p:grpSpPr bwMode="auto">
            <a:xfrm>
              <a:off x="5426588" y="809625"/>
              <a:ext cx="421837" cy="1368304"/>
              <a:chOff x="5426588" y="809625"/>
              <a:chExt cx="421837" cy="1598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426588" y="969500"/>
                <a:ext cx="42218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432937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840840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94" name="TextBox 38"/>
            <p:cNvSpPr txBox="1">
              <a:spLocks noChangeArrowheads="1"/>
            </p:cNvSpPr>
            <p:nvPr/>
          </p:nvSpPr>
          <p:spPr bwMode="auto">
            <a:xfrm>
              <a:off x="8493579" y="2046537"/>
              <a:ext cx="2628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</a:t>
              </a:r>
            </a:p>
          </p:txBody>
        </p:sp>
      </p:grpSp>
      <p:sp>
        <p:nvSpPr>
          <p:cNvPr id="24724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4725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2800" y="101600"/>
            <a:ext cx="758825" cy="236537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30175" y="1233488"/>
            <a:ext cx="4930775" cy="35718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622550" y="101600"/>
            <a:ext cx="760413" cy="236537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175" y="427038"/>
            <a:ext cx="4930775" cy="35718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895350" y="3784600"/>
            <a:ext cx="584200" cy="249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95350" y="733425"/>
            <a:ext cx="584200" cy="3068638"/>
            <a:chOff x="895545" y="732766"/>
            <a:chExt cx="584463" cy="3069658"/>
          </a:xfrm>
        </p:grpSpPr>
        <p:sp>
          <p:nvSpPr>
            <p:cNvPr id="49" name="Rectangle 48"/>
            <p:cNvSpPr/>
            <p:nvPr/>
          </p:nvSpPr>
          <p:spPr>
            <a:xfrm>
              <a:off x="895545" y="732766"/>
              <a:ext cx="584463" cy="2493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50" name="Curved Connector 49"/>
            <p:cNvCxnSpPr>
              <a:stCxn id="49" idx="1"/>
            </p:cNvCxnSpPr>
            <p:nvPr/>
          </p:nvCxnSpPr>
          <p:spPr>
            <a:xfrm rot="10800000" flipH="1" flipV="1">
              <a:off x="895545" y="856632"/>
              <a:ext cx="107999" cy="2945792"/>
            </a:xfrm>
            <a:prstGeom prst="curvedConnector4">
              <a:avLst>
                <a:gd name="adj1" fmla="val -210872"/>
                <a:gd name="adj2" fmla="val 52115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895350" y="1819275"/>
            <a:ext cx="584200" cy="1965325"/>
            <a:chOff x="895546" y="1819538"/>
            <a:chExt cx="584462" cy="1964956"/>
          </a:xfrm>
        </p:grpSpPr>
        <p:sp>
          <p:nvSpPr>
            <p:cNvPr id="52" name="Rectangle 51"/>
            <p:cNvSpPr/>
            <p:nvPr/>
          </p:nvSpPr>
          <p:spPr>
            <a:xfrm>
              <a:off x="895546" y="1819538"/>
              <a:ext cx="584462" cy="24919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55" name="Curved Connector 54"/>
            <p:cNvCxnSpPr>
              <a:endCxn id="47" idx="0"/>
            </p:cNvCxnSpPr>
            <p:nvPr/>
          </p:nvCxnSpPr>
          <p:spPr>
            <a:xfrm rot="5400000">
              <a:off x="327516" y="2917880"/>
              <a:ext cx="1726876" cy="63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336675" y="1284288"/>
            <a:ext cx="755650" cy="2517775"/>
            <a:chOff x="724385" y="1819538"/>
            <a:chExt cx="755623" cy="2517857"/>
          </a:xfrm>
        </p:grpSpPr>
        <p:sp>
          <p:nvSpPr>
            <p:cNvPr id="57" name="Rectangle 56"/>
            <p:cNvSpPr/>
            <p:nvPr/>
          </p:nvSpPr>
          <p:spPr>
            <a:xfrm>
              <a:off x="895829" y="1819538"/>
              <a:ext cx="584179" cy="2492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5400000">
              <a:off x="-171804" y="2971323"/>
              <a:ext cx="2262262" cy="4698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479550" y="1819275"/>
            <a:ext cx="1824038" cy="1982788"/>
            <a:chOff x="-344100" y="732766"/>
            <a:chExt cx="1824108" cy="1982888"/>
          </a:xfrm>
        </p:grpSpPr>
        <p:sp>
          <p:nvSpPr>
            <p:cNvPr id="67" name="Rectangle 66"/>
            <p:cNvSpPr/>
            <p:nvPr/>
          </p:nvSpPr>
          <p:spPr>
            <a:xfrm>
              <a:off x="895786" y="732766"/>
              <a:ext cx="584222" cy="2492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68" name="Curved Connector 67"/>
            <p:cNvCxnSpPr>
              <a:stCxn id="67" idx="1"/>
            </p:cNvCxnSpPr>
            <p:nvPr/>
          </p:nvCxnSpPr>
          <p:spPr>
            <a:xfrm rot="10800000" flipV="1">
              <a:off x="-344100" y="856597"/>
              <a:ext cx="1239886" cy="1859057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4341813" y="3676650"/>
            <a:ext cx="671512" cy="1066800"/>
            <a:chOff x="5015348" y="3947151"/>
            <a:chExt cx="670196" cy="1067640"/>
          </a:xfrm>
        </p:grpSpPr>
        <p:grpSp>
          <p:nvGrpSpPr>
            <p:cNvPr id="24780" name="Group 69"/>
            <p:cNvGrpSpPr>
              <a:grpSpLocks/>
            </p:cNvGrpSpPr>
            <p:nvPr/>
          </p:nvGrpSpPr>
          <p:grpSpPr bwMode="auto">
            <a:xfrm>
              <a:off x="5185977" y="4042426"/>
              <a:ext cx="359394" cy="877090"/>
              <a:chOff x="5194043" y="3549004"/>
              <a:chExt cx="359394" cy="877090"/>
            </a:xfrm>
          </p:grpSpPr>
          <p:sp>
            <p:nvSpPr>
              <p:cNvPr id="24782" name="TextBox 71"/>
              <p:cNvSpPr txBox="1">
                <a:spLocks noChangeArrowheads="1"/>
              </p:cNvSpPr>
              <p:nvPr/>
            </p:nvSpPr>
            <p:spPr bwMode="auto">
              <a:xfrm>
                <a:off x="5194043" y="3549004"/>
                <a:ext cx="34015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24783" name="TextBox 72"/>
              <p:cNvSpPr txBox="1">
                <a:spLocks noChangeArrowheads="1"/>
              </p:cNvSpPr>
              <p:nvPr/>
            </p:nvSpPr>
            <p:spPr bwMode="auto">
              <a:xfrm>
                <a:off x="5206867" y="4025984"/>
                <a:ext cx="34657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5015348" y="3947151"/>
              <a:ext cx="670196" cy="10676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FFC000"/>
                </a:solidFill>
              </a:endParaRP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4852988" y="3619500"/>
            <a:ext cx="1681162" cy="828675"/>
            <a:chOff x="4829212" y="3251330"/>
            <a:chExt cx="1681515" cy="828307"/>
          </a:xfrm>
        </p:grpSpPr>
        <p:cxnSp>
          <p:nvCxnSpPr>
            <p:cNvPr id="78" name="Straight Connector 77"/>
            <p:cNvCxnSpPr>
              <a:stCxn id="24782" idx="3"/>
              <a:endCxn id="24774" idx="1"/>
            </p:cNvCxnSpPr>
            <p:nvPr/>
          </p:nvCxnSpPr>
          <p:spPr>
            <a:xfrm flipV="1">
              <a:off x="4829212" y="3251330"/>
              <a:ext cx="1681515" cy="350682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4783" idx="3"/>
              <a:endCxn id="24774" idx="1"/>
            </p:cNvCxnSpPr>
            <p:nvPr/>
          </p:nvCxnSpPr>
          <p:spPr>
            <a:xfrm flipV="1">
              <a:off x="4848266" y="3251330"/>
              <a:ext cx="1662461" cy="828307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4832350" y="3971925"/>
            <a:ext cx="1714500" cy="476250"/>
            <a:chOff x="4829212" y="3125742"/>
            <a:chExt cx="1715789" cy="476915"/>
          </a:xfrm>
        </p:grpSpPr>
        <p:cxnSp>
          <p:nvCxnSpPr>
            <p:cNvPr id="86" name="Straight Connector 85"/>
            <p:cNvCxnSpPr>
              <a:endCxn id="24775" idx="1"/>
            </p:cNvCxnSpPr>
            <p:nvPr/>
          </p:nvCxnSpPr>
          <p:spPr>
            <a:xfrm flipV="1">
              <a:off x="4829212" y="3251330"/>
              <a:ext cx="1715789" cy="351327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24782" idx="3"/>
              <a:endCxn id="24775" idx="1"/>
            </p:cNvCxnSpPr>
            <p:nvPr/>
          </p:nvCxnSpPr>
          <p:spPr>
            <a:xfrm>
              <a:off x="4851454" y="3125742"/>
              <a:ext cx="1693547" cy="125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6364288" y="3324225"/>
            <a:ext cx="669925" cy="3330575"/>
            <a:chOff x="6364015" y="3324928"/>
            <a:chExt cx="670196" cy="3330123"/>
          </a:xfrm>
        </p:grpSpPr>
        <p:grpSp>
          <p:nvGrpSpPr>
            <p:cNvPr id="24762" name="Group 79"/>
            <p:cNvGrpSpPr>
              <a:grpSpLocks/>
            </p:cNvGrpSpPr>
            <p:nvPr/>
          </p:nvGrpSpPr>
          <p:grpSpPr bwMode="auto">
            <a:xfrm>
              <a:off x="6364015" y="3324928"/>
              <a:ext cx="670196" cy="1067640"/>
              <a:chOff x="5015348" y="3947151"/>
              <a:chExt cx="670196" cy="1067640"/>
            </a:xfrm>
          </p:grpSpPr>
          <p:grpSp>
            <p:nvGrpSpPr>
              <p:cNvPr id="24772" name="Group 80"/>
              <p:cNvGrpSpPr>
                <a:grpSpLocks/>
              </p:cNvGrpSpPr>
              <p:nvPr/>
            </p:nvGrpSpPr>
            <p:grpSpPr bwMode="auto">
              <a:xfrm>
                <a:off x="5185977" y="4042426"/>
                <a:ext cx="328936" cy="877090"/>
                <a:chOff x="5194043" y="3549004"/>
                <a:chExt cx="328936" cy="877090"/>
              </a:xfrm>
            </p:grpSpPr>
            <p:sp>
              <p:nvSpPr>
                <p:cNvPr id="24774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5194043" y="3549004"/>
                  <a:ext cx="32893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000" b="1">
                      <a:solidFill>
                        <a:srgbClr val="FF0000"/>
                      </a:solidFill>
                      <a:latin typeface="Calibri" pitchFamily="34" charset="0"/>
                    </a:rPr>
                    <a:t>B</a:t>
                  </a:r>
                </a:p>
              </p:txBody>
            </p:sp>
            <p:sp>
              <p:nvSpPr>
                <p:cNvPr id="24775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5206867" y="4025984"/>
                  <a:ext cx="30328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000" b="1">
                      <a:solidFill>
                        <a:srgbClr val="FF0000"/>
                      </a:solidFill>
                      <a:latin typeface="Calibri" pitchFamily="34" charset="0"/>
                    </a:rPr>
                    <a:t>F</a:t>
                  </a:r>
                </a:p>
              </p:txBody>
            </p:sp>
          </p:grpSp>
          <p:sp>
            <p:nvSpPr>
              <p:cNvPr id="82" name="Oval 81"/>
              <p:cNvSpPr/>
              <p:nvPr/>
            </p:nvSpPr>
            <p:spPr>
              <a:xfrm>
                <a:off x="5015348" y="3947151"/>
                <a:ext cx="670196" cy="106824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grpSp>
          <p:nvGrpSpPr>
            <p:cNvPr id="24763" name="Group 87"/>
            <p:cNvGrpSpPr>
              <a:grpSpLocks/>
            </p:cNvGrpSpPr>
            <p:nvPr/>
          </p:nvGrpSpPr>
          <p:grpSpPr bwMode="auto">
            <a:xfrm>
              <a:off x="6426134" y="4638336"/>
              <a:ext cx="500509" cy="533820"/>
              <a:chOff x="6541980" y="3370603"/>
              <a:chExt cx="500509" cy="533820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6632322" y="3436546"/>
                <a:ext cx="319216" cy="4015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+mn-lt"/>
                    <a:cs typeface="+mn-cs"/>
                  </a:rPr>
                  <a:t>C</a:t>
                </a: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541798" y="3369880"/>
                <a:ext cx="500265" cy="53491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grpSp>
          <p:nvGrpSpPr>
            <p:cNvPr id="24764" name="Group 93"/>
            <p:cNvGrpSpPr>
              <a:grpSpLocks/>
            </p:cNvGrpSpPr>
            <p:nvPr/>
          </p:nvGrpSpPr>
          <p:grpSpPr bwMode="auto">
            <a:xfrm>
              <a:off x="6426134" y="5346355"/>
              <a:ext cx="500509" cy="533820"/>
              <a:chOff x="6541980" y="4409539"/>
              <a:chExt cx="500509" cy="533820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6637086" y="4476979"/>
                <a:ext cx="309688" cy="3999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E</a:t>
                </a: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541798" y="4410313"/>
                <a:ext cx="500265" cy="533328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4765" name="Group 96"/>
            <p:cNvGrpSpPr>
              <a:grpSpLocks/>
            </p:cNvGrpSpPr>
            <p:nvPr/>
          </p:nvGrpSpPr>
          <p:grpSpPr bwMode="auto">
            <a:xfrm>
              <a:off x="6426134" y="6121231"/>
              <a:ext cx="500509" cy="533820"/>
              <a:chOff x="6541980" y="5052120"/>
              <a:chExt cx="500509" cy="53382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618029" y="5119278"/>
                <a:ext cx="347803" cy="3999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G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541798" y="5052612"/>
                <a:ext cx="500265" cy="53332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852988" y="3971925"/>
            <a:ext cx="1652587" cy="933450"/>
            <a:chOff x="4989666" y="2904469"/>
            <a:chExt cx="1653181" cy="933662"/>
          </a:xfrm>
        </p:grpSpPr>
        <p:cxnSp>
          <p:nvCxnSpPr>
            <p:cNvPr id="101" name="Straight Connector 100"/>
            <p:cNvCxnSpPr>
              <a:stCxn id="24782" idx="3"/>
            </p:cNvCxnSpPr>
            <p:nvPr/>
          </p:nvCxnSpPr>
          <p:spPr>
            <a:xfrm>
              <a:off x="4989666" y="2904469"/>
              <a:ext cx="1653181" cy="93366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24783" idx="3"/>
            </p:cNvCxnSpPr>
            <p:nvPr/>
          </p:nvCxnSpPr>
          <p:spPr>
            <a:xfrm>
              <a:off x="5008723" y="3380827"/>
              <a:ext cx="1634124" cy="457304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4872038" y="3971925"/>
            <a:ext cx="1633537" cy="1641475"/>
            <a:chOff x="5008902" y="3746198"/>
            <a:chExt cx="1633945" cy="164168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5008902" y="3746198"/>
              <a:ext cx="1633945" cy="164168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24783" idx="3"/>
            </p:cNvCxnSpPr>
            <p:nvPr/>
          </p:nvCxnSpPr>
          <p:spPr>
            <a:xfrm>
              <a:off x="5008902" y="4222507"/>
              <a:ext cx="1633945" cy="1165371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4852988" y="3971925"/>
            <a:ext cx="1652587" cy="2416175"/>
            <a:chOff x="4989666" y="3746198"/>
            <a:chExt cx="1653181" cy="2416556"/>
          </a:xfrm>
        </p:grpSpPr>
        <p:cxnSp>
          <p:nvCxnSpPr>
            <p:cNvPr id="107" name="Straight Connector 106"/>
            <p:cNvCxnSpPr>
              <a:stCxn id="24782" idx="3"/>
            </p:cNvCxnSpPr>
            <p:nvPr/>
          </p:nvCxnSpPr>
          <p:spPr>
            <a:xfrm>
              <a:off x="4989666" y="3746198"/>
              <a:ext cx="1653181" cy="2416556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24783" idx="3"/>
            </p:cNvCxnSpPr>
            <p:nvPr/>
          </p:nvCxnSpPr>
          <p:spPr>
            <a:xfrm>
              <a:off x="5008723" y="4222523"/>
              <a:ext cx="1634124" cy="1940231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895350" y="1023938"/>
            <a:ext cx="5842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2135188" y="1287463"/>
            <a:ext cx="5842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895350" y="4065588"/>
            <a:ext cx="5842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895350" y="155257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2719388" y="155257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895350" y="432752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895350" y="2093913"/>
            <a:ext cx="584200" cy="249237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2714625" y="2100263"/>
            <a:ext cx="584200" cy="249237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895350" y="4613275"/>
            <a:ext cx="584200" cy="24923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2592388" y="2663825"/>
            <a:ext cx="2397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(19 + 18 + 18 + 17) / 4 = 18.0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592388" y="5222875"/>
            <a:ext cx="1589087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(27 + 26) / 2 = 26.5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92388" y="5713413"/>
            <a:ext cx="1589087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(33 + 31) / 2 = 32.0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592388" y="6153150"/>
            <a:ext cx="1589087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(13 + 14) / 2 = 13.5</a:t>
            </a: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3" grpId="0"/>
      <p:bldP spid="125" grpId="0"/>
      <p:bldP spid="126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11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6712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6713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6714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6715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16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6717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616635" cy="1618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12.50</a:t>
                      </a:r>
                      <a:endParaRPr lang="en-GB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9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6770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72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73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6774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6775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0175" y="4551363"/>
            <a:ext cx="3760788" cy="357187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454775" y="809625"/>
            <a:ext cx="2406650" cy="2251075"/>
            <a:chOff x="6454527" y="809624"/>
            <a:chExt cx="2406140" cy="2251593"/>
          </a:xfrm>
        </p:grpSpPr>
        <p:sp>
          <p:nvSpPr>
            <p:cNvPr id="30" name="Down Arrow 29"/>
            <p:cNvSpPr/>
            <p:nvPr/>
          </p:nvSpPr>
          <p:spPr>
            <a:xfrm>
              <a:off x="8032168" y="809624"/>
              <a:ext cx="185699" cy="2118212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217866" y="2937364"/>
              <a:ext cx="177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87" name="Group 110"/>
            <p:cNvGrpSpPr>
              <a:grpSpLocks/>
            </p:cNvGrpSpPr>
            <p:nvPr/>
          </p:nvGrpSpPr>
          <p:grpSpPr bwMode="auto">
            <a:xfrm>
              <a:off x="6454527" y="809625"/>
              <a:ext cx="613584" cy="2128482"/>
              <a:chOff x="6454527" y="809625"/>
              <a:chExt cx="613584" cy="212848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454527" y="2937364"/>
                <a:ext cx="61423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060824" y="809624"/>
                <a:ext cx="0" cy="212774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6465638" y="969999"/>
                <a:ext cx="0" cy="19673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88" name="TextBox 129"/>
            <p:cNvSpPr txBox="1">
              <a:spLocks noChangeArrowheads="1"/>
            </p:cNvSpPr>
            <p:nvPr/>
          </p:nvSpPr>
          <p:spPr bwMode="auto">
            <a:xfrm>
              <a:off x="8493579" y="2814996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</a:t>
              </a: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1439863" y="3151188"/>
            <a:ext cx="758825" cy="186055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5675313" y="3278188"/>
            <a:ext cx="19510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 + </a:t>
            </a:r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5.75 + 6.25 = 12.5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8350250" y="3275013"/>
            <a:ext cx="6524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12.5 / 2</a:t>
            </a: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10" grpId="0"/>
      <p:bldP spid="131" grpId="0" animBg="1"/>
      <p:bldP spid="133" grpId="0"/>
      <p:bldP spid="134" grpId="0"/>
      <p:bldP spid="135" grpId="0"/>
      <p:bldP spid="1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59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8760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8761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8762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8763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64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8765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007035" cy="134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30.67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804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8805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07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08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8809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8810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39863" y="101600"/>
            <a:ext cx="758825" cy="23653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3890963" y="101600"/>
            <a:ext cx="1169987" cy="23653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175" y="688975"/>
            <a:ext cx="4930775" cy="358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8814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grpSp>
        <p:nvGrpSpPr>
          <p:cNvPr id="28815" name="Group 2"/>
          <p:cNvGrpSpPr>
            <a:grpSpLocks/>
          </p:cNvGrpSpPr>
          <p:nvPr/>
        </p:nvGrpSpPr>
        <p:grpSpPr bwMode="auto">
          <a:xfrm>
            <a:off x="6454775" y="809625"/>
            <a:ext cx="2406650" cy="2251075"/>
            <a:chOff x="6454527" y="809625"/>
            <a:chExt cx="2406140" cy="2251592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8217866" y="2937364"/>
              <a:ext cx="177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65" name="Group 110"/>
            <p:cNvGrpSpPr>
              <a:grpSpLocks/>
            </p:cNvGrpSpPr>
            <p:nvPr/>
          </p:nvGrpSpPr>
          <p:grpSpPr bwMode="auto">
            <a:xfrm>
              <a:off x="6454527" y="809625"/>
              <a:ext cx="613584" cy="2128482"/>
              <a:chOff x="6454527" y="809625"/>
              <a:chExt cx="613584" cy="212848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454527" y="2937364"/>
                <a:ext cx="61423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060824" y="809625"/>
                <a:ext cx="0" cy="2127739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6465638" y="970000"/>
                <a:ext cx="0" cy="1967364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66" name="TextBox 129"/>
            <p:cNvSpPr txBox="1">
              <a:spLocks noChangeArrowheads="1"/>
            </p:cNvSpPr>
            <p:nvPr/>
          </p:nvSpPr>
          <p:spPr bwMode="auto">
            <a:xfrm>
              <a:off x="8493579" y="2814996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30175" y="1784350"/>
            <a:ext cx="4930775" cy="63023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8817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28818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grpSp>
        <p:nvGrpSpPr>
          <p:cNvPr id="28819" name="Group 69"/>
          <p:cNvGrpSpPr>
            <a:grpSpLocks/>
          </p:cNvGrpSpPr>
          <p:nvPr/>
        </p:nvGrpSpPr>
        <p:grpSpPr bwMode="auto">
          <a:xfrm>
            <a:off x="6364288" y="3324225"/>
            <a:ext cx="669925" cy="1068388"/>
            <a:chOff x="5015348" y="3947151"/>
            <a:chExt cx="670196" cy="1067640"/>
          </a:xfrm>
        </p:grpSpPr>
        <p:grpSp>
          <p:nvGrpSpPr>
            <p:cNvPr id="28860" name="Group 70"/>
            <p:cNvGrpSpPr>
              <a:grpSpLocks/>
            </p:cNvGrpSpPr>
            <p:nvPr/>
          </p:nvGrpSpPr>
          <p:grpSpPr bwMode="auto">
            <a:xfrm>
              <a:off x="5185977" y="4042426"/>
              <a:ext cx="359394" cy="877090"/>
              <a:chOff x="5194043" y="3549004"/>
              <a:chExt cx="359394" cy="877090"/>
            </a:xfrm>
          </p:grpSpPr>
          <p:sp>
            <p:nvSpPr>
              <p:cNvPr id="28862" name="TextBox 72"/>
              <p:cNvSpPr txBox="1">
                <a:spLocks noChangeArrowheads="1"/>
              </p:cNvSpPr>
              <p:nvPr/>
            </p:nvSpPr>
            <p:spPr bwMode="auto">
              <a:xfrm>
                <a:off x="5194043" y="3549004"/>
                <a:ext cx="34015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28863" name="TextBox 73"/>
              <p:cNvSpPr txBox="1">
                <a:spLocks noChangeArrowheads="1"/>
              </p:cNvSpPr>
              <p:nvPr/>
            </p:nvSpPr>
            <p:spPr bwMode="auto">
              <a:xfrm>
                <a:off x="5206867" y="4025984"/>
                <a:ext cx="34657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5015348" y="3947151"/>
              <a:ext cx="670196" cy="10676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28820" name="Group 77"/>
          <p:cNvGrpSpPr>
            <a:grpSpLocks/>
          </p:cNvGrpSpPr>
          <p:nvPr/>
        </p:nvGrpSpPr>
        <p:grpSpPr bwMode="auto">
          <a:xfrm>
            <a:off x="6426200" y="4638675"/>
            <a:ext cx="500063" cy="533400"/>
            <a:chOff x="6541980" y="3370603"/>
            <a:chExt cx="500509" cy="533820"/>
          </a:xfrm>
        </p:grpSpPr>
        <p:sp>
          <p:nvSpPr>
            <p:cNvPr id="79" name="TextBox 78"/>
            <p:cNvSpPr txBox="1"/>
            <p:nvPr/>
          </p:nvSpPr>
          <p:spPr>
            <a:xfrm>
              <a:off x="6632549" y="3437331"/>
              <a:ext cx="319372" cy="40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6541980" y="3370603"/>
              <a:ext cx="500509" cy="533820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28821" name="Group 80"/>
          <p:cNvGrpSpPr>
            <a:grpSpLocks/>
          </p:cNvGrpSpPr>
          <p:nvPr/>
        </p:nvGrpSpPr>
        <p:grpSpPr bwMode="auto">
          <a:xfrm>
            <a:off x="6426200" y="5346700"/>
            <a:ext cx="500063" cy="533400"/>
            <a:chOff x="6541980" y="4409539"/>
            <a:chExt cx="500509" cy="533820"/>
          </a:xfrm>
        </p:grpSpPr>
        <p:sp>
          <p:nvSpPr>
            <p:cNvPr id="82" name="TextBox 81"/>
            <p:cNvSpPr txBox="1"/>
            <p:nvPr/>
          </p:nvSpPr>
          <p:spPr>
            <a:xfrm>
              <a:off x="6637315" y="4476267"/>
              <a:ext cx="309839" cy="40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cs typeface="+mn-cs"/>
                </a:rPr>
                <a:t>E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41980" y="4409539"/>
              <a:ext cx="500509" cy="533820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822" name="Group 5"/>
          <p:cNvGrpSpPr>
            <a:grpSpLocks/>
          </p:cNvGrpSpPr>
          <p:nvPr/>
        </p:nvGrpSpPr>
        <p:grpSpPr bwMode="auto">
          <a:xfrm>
            <a:off x="4341813" y="3676650"/>
            <a:ext cx="671512" cy="1593850"/>
            <a:chOff x="4342342" y="3676254"/>
            <a:chExt cx="670196" cy="1594993"/>
          </a:xfrm>
        </p:grpSpPr>
        <p:sp>
          <p:nvSpPr>
            <p:cNvPr id="28852" name="TextBox 57"/>
            <p:cNvSpPr txBox="1">
              <a:spLocks noChangeArrowheads="1"/>
            </p:cNvSpPr>
            <p:nvPr/>
          </p:nvSpPr>
          <p:spPr bwMode="auto">
            <a:xfrm>
              <a:off x="4522589" y="3771530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853" name="TextBox 64"/>
            <p:cNvSpPr txBox="1">
              <a:spLocks noChangeArrowheads="1"/>
            </p:cNvSpPr>
            <p:nvPr/>
          </p:nvSpPr>
          <p:spPr bwMode="auto">
            <a:xfrm>
              <a:off x="4519383" y="4248510"/>
              <a:ext cx="3016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342342" y="3676254"/>
              <a:ext cx="670196" cy="159499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FFC000"/>
                </a:solidFill>
              </a:endParaRPr>
            </a:p>
          </p:txBody>
        </p:sp>
        <p:sp>
          <p:nvSpPr>
            <p:cNvPr id="28855" name="TextBox 95"/>
            <p:cNvSpPr txBox="1">
              <a:spLocks noChangeArrowheads="1"/>
            </p:cNvSpPr>
            <p:nvPr/>
          </p:nvSpPr>
          <p:spPr bwMode="auto">
            <a:xfrm>
              <a:off x="4519383" y="4705342"/>
              <a:ext cx="3465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00B050"/>
                  </a:solidFill>
                  <a:latin typeface="Calibri" pitchFamily="34" charset="0"/>
                </a:rPr>
                <a:t>G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821238" y="3619500"/>
            <a:ext cx="1725612" cy="1285875"/>
            <a:chOff x="4821069" y="3620258"/>
            <a:chExt cx="1726399" cy="1285139"/>
          </a:xfrm>
        </p:grpSpPr>
        <p:cxnSp>
          <p:nvCxnSpPr>
            <p:cNvPr id="68" name="Straight Connector 67"/>
            <p:cNvCxnSpPr>
              <a:stCxn id="28852" idx="3"/>
              <a:endCxn id="28862" idx="1"/>
            </p:cNvCxnSpPr>
            <p:nvPr/>
          </p:nvCxnSpPr>
          <p:spPr>
            <a:xfrm flipV="1">
              <a:off x="4862363" y="3620258"/>
              <a:ext cx="1672399" cy="350637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8853" idx="3"/>
              <a:endCxn id="28862" idx="1"/>
            </p:cNvCxnSpPr>
            <p:nvPr/>
          </p:nvCxnSpPr>
          <p:spPr>
            <a:xfrm flipV="1">
              <a:off x="4821069" y="3620258"/>
              <a:ext cx="1713693" cy="828201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28863" idx="1"/>
            </p:cNvCxnSpPr>
            <p:nvPr/>
          </p:nvCxnSpPr>
          <p:spPr>
            <a:xfrm flipV="1">
              <a:off x="4832186" y="4097822"/>
              <a:ext cx="1715282" cy="350636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28852" idx="3"/>
              <a:endCxn id="28863" idx="1"/>
            </p:cNvCxnSpPr>
            <p:nvPr/>
          </p:nvCxnSpPr>
          <p:spPr>
            <a:xfrm>
              <a:off x="4862363" y="3970895"/>
              <a:ext cx="1685105" cy="126927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28855" idx="3"/>
              <a:endCxn id="28863" idx="1"/>
            </p:cNvCxnSpPr>
            <p:nvPr/>
          </p:nvCxnSpPr>
          <p:spPr>
            <a:xfrm flipV="1">
              <a:off x="4865539" y="4097822"/>
              <a:ext cx="1681929" cy="807575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28855" idx="3"/>
              <a:endCxn id="28862" idx="1"/>
            </p:cNvCxnSpPr>
            <p:nvPr/>
          </p:nvCxnSpPr>
          <p:spPr>
            <a:xfrm flipV="1">
              <a:off x="4865539" y="3620258"/>
              <a:ext cx="1669223" cy="1285139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895350" y="733425"/>
            <a:ext cx="584200" cy="3068638"/>
            <a:chOff x="895545" y="732766"/>
            <a:chExt cx="584463" cy="3069658"/>
          </a:xfrm>
        </p:grpSpPr>
        <p:sp>
          <p:nvSpPr>
            <p:cNvPr id="102" name="Rectangle 101"/>
            <p:cNvSpPr/>
            <p:nvPr/>
          </p:nvSpPr>
          <p:spPr>
            <a:xfrm>
              <a:off x="895545" y="732766"/>
              <a:ext cx="584463" cy="24932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03" name="Curved Connector 102"/>
            <p:cNvCxnSpPr>
              <a:stCxn id="102" idx="1"/>
            </p:cNvCxnSpPr>
            <p:nvPr/>
          </p:nvCxnSpPr>
          <p:spPr>
            <a:xfrm rot="10800000" flipH="1" flipV="1">
              <a:off x="895545" y="856632"/>
              <a:ext cx="107999" cy="2945792"/>
            </a:xfrm>
            <a:prstGeom prst="curvedConnector4">
              <a:avLst>
                <a:gd name="adj1" fmla="val -210872"/>
                <a:gd name="adj2" fmla="val 52115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895350" y="1819275"/>
            <a:ext cx="584200" cy="1952625"/>
            <a:chOff x="895545" y="1819538"/>
            <a:chExt cx="584463" cy="1951992"/>
          </a:xfrm>
        </p:grpSpPr>
        <p:sp>
          <p:nvSpPr>
            <p:cNvPr id="105" name="Rectangle 104"/>
            <p:cNvSpPr/>
            <p:nvPr/>
          </p:nvSpPr>
          <p:spPr>
            <a:xfrm>
              <a:off x="895545" y="1819538"/>
              <a:ext cx="584463" cy="24915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06" name="Curved Connector 105"/>
            <p:cNvCxnSpPr>
              <a:stCxn id="105" idx="1"/>
            </p:cNvCxnSpPr>
            <p:nvPr/>
          </p:nvCxnSpPr>
          <p:spPr>
            <a:xfrm rot="10800000" flipH="1" flipV="1">
              <a:off x="895545" y="1943323"/>
              <a:ext cx="12706" cy="1828207"/>
            </a:xfrm>
            <a:prstGeom prst="curvedConnector4">
              <a:avLst>
                <a:gd name="adj1" fmla="val -1799858"/>
                <a:gd name="adj2" fmla="val 53408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1336675" y="1284288"/>
            <a:ext cx="755650" cy="2517775"/>
            <a:chOff x="724385" y="1819538"/>
            <a:chExt cx="755623" cy="2517857"/>
          </a:xfrm>
        </p:grpSpPr>
        <p:sp>
          <p:nvSpPr>
            <p:cNvPr id="108" name="Rectangle 107"/>
            <p:cNvSpPr/>
            <p:nvPr/>
          </p:nvSpPr>
          <p:spPr>
            <a:xfrm>
              <a:off x="895829" y="1819538"/>
              <a:ext cx="584179" cy="249245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13" name="Curved Connector 112"/>
            <p:cNvCxnSpPr/>
            <p:nvPr/>
          </p:nvCxnSpPr>
          <p:spPr>
            <a:xfrm rot="5400000">
              <a:off x="-171804" y="2971323"/>
              <a:ext cx="2262262" cy="4698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>
            <a:grpSpLocks/>
          </p:cNvGrpSpPr>
          <p:nvPr/>
        </p:nvGrpSpPr>
        <p:grpSpPr bwMode="auto">
          <a:xfrm>
            <a:off x="1479550" y="1819275"/>
            <a:ext cx="1824038" cy="1982788"/>
            <a:chOff x="-344100" y="732766"/>
            <a:chExt cx="1824108" cy="1982888"/>
          </a:xfrm>
        </p:grpSpPr>
        <p:sp>
          <p:nvSpPr>
            <p:cNvPr id="115" name="Rectangle 114"/>
            <p:cNvSpPr/>
            <p:nvPr/>
          </p:nvSpPr>
          <p:spPr>
            <a:xfrm>
              <a:off x="895786" y="732766"/>
              <a:ext cx="584222" cy="24925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16" name="Curved Connector 115"/>
            <p:cNvCxnSpPr>
              <a:stCxn id="115" idx="1"/>
            </p:cNvCxnSpPr>
            <p:nvPr/>
          </p:nvCxnSpPr>
          <p:spPr>
            <a:xfrm rot="10800000" flipV="1">
              <a:off x="-344100" y="856597"/>
              <a:ext cx="1239886" cy="1859057"/>
            </a:xfrm>
            <a:prstGeom prst="curvedConnector2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2592388" y="2693988"/>
            <a:ext cx="32051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(19 + 18 + 13 + 18 + 17 + 14) / 6 = 16.5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95350" y="3784600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895350" y="2109788"/>
            <a:ext cx="584200" cy="1674812"/>
            <a:chOff x="895546" y="1819538"/>
            <a:chExt cx="584462" cy="1675348"/>
          </a:xfrm>
        </p:grpSpPr>
        <p:sp>
          <p:nvSpPr>
            <p:cNvPr id="139" name="Rectangle 138"/>
            <p:cNvSpPr/>
            <p:nvPr/>
          </p:nvSpPr>
          <p:spPr>
            <a:xfrm>
              <a:off x="895546" y="1819538"/>
              <a:ext cx="584462" cy="24931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40" name="Curved Connector 139"/>
            <p:cNvCxnSpPr>
              <a:endCxn id="137" idx="0"/>
            </p:cNvCxnSpPr>
            <p:nvPr/>
          </p:nvCxnSpPr>
          <p:spPr>
            <a:xfrm rot="16200000" flipH="1">
              <a:off x="401703" y="2708813"/>
              <a:ext cx="1426031" cy="14611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1479550" y="2089150"/>
            <a:ext cx="1824038" cy="1819275"/>
            <a:chOff x="-344100" y="732766"/>
            <a:chExt cx="1824108" cy="1819120"/>
          </a:xfrm>
        </p:grpSpPr>
        <p:sp>
          <p:nvSpPr>
            <p:cNvPr id="148" name="Rectangle 147"/>
            <p:cNvSpPr/>
            <p:nvPr/>
          </p:nvSpPr>
          <p:spPr>
            <a:xfrm>
              <a:off x="895786" y="732766"/>
              <a:ext cx="584222" cy="24921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49" name="Curved Connector 148"/>
            <p:cNvCxnSpPr>
              <a:stCxn id="148" idx="1"/>
              <a:endCxn id="137" idx="3"/>
            </p:cNvCxnSpPr>
            <p:nvPr/>
          </p:nvCxnSpPr>
          <p:spPr>
            <a:xfrm rot="10800000" flipV="1">
              <a:off x="-344100" y="856580"/>
              <a:ext cx="1239886" cy="169530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460375" y="5556250"/>
            <a:ext cx="51038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Georgia" pitchFamily="18" charset="0"/>
              </a:rPr>
              <a:t>New distances are mean values for all possible pairwise distances </a:t>
            </a:r>
            <a:r>
              <a:rPr lang="en-GB" b="1">
                <a:latin typeface="Georgia" pitchFamily="18" charset="0"/>
              </a:rPr>
              <a:t>between</a:t>
            </a:r>
            <a:r>
              <a:rPr lang="en-GB">
                <a:latin typeface="Georgia" pitchFamily="18" charset="0"/>
              </a:rPr>
              <a:t> groups.</a:t>
            </a: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132" grpId="0" animBg="1"/>
      <p:bldP spid="125" grpId="0"/>
      <p:bldP spid="137" grpId="0" animBg="1"/>
      <p:bldP spid="1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7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0808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0809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0810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0811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12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0813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007035" cy="134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30.67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852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853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5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56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0857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0858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39863" y="101600"/>
            <a:ext cx="758825" cy="23653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3890963" y="101600"/>
            <a:ext cx="1169987" cy="23653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175" y="688975"/>
            <a:ext cx="4930775" cy="358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62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grpSp>
        <p:nvGrpSpPr>
          <p:cNvPr id="30863" name="Group 2"/>
          <p:cNvGrpSpPr>
            <a:grpSpLocks/>
          </p:cNvGrpSpPr>
          <p:nvPr/>
        </p:nvGrpSpPr>
        <p:grpSpPr bwMode="auto">
          <a:xfrm>
            <a:off x="6454775" y="809625"/>
            <a:ext cx="2406650" cy="2251075"/>
            <a:chOff x="6454527" y="809625"/>
            <a:chExt cx="2406140" cy="2251592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8217866" y="2937364"/>
              <a:ext cx="177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11" name="Group 110"/>
            <p:cNvGrpSpPr>
              <a:grpSpLocks/>
            </p:cNvGrpSpPr>
            <p:nvPr/>
          </p:nvGrpSpPr>
          <p:grpSpPr bwMode="auto">
            <a:xfrm>
              <a:off x="6454527" y="809625"/>
              <a:ext cx="613584" cy="2128482"/>
              <a:chOff x="6454527" y="809625"/>
              <a:chExt cx="613584" cy="212848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454527" y="2937364"/>
                <a:ext cx="61423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060824" y="809625"/>
                <a:ext cx="0" cy="2127739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6465638" y="970000"/>
                <a:ext cx="0" cy="1967364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12" name="TextBox 129"/>
            <p:cNvSpPr txBox="1">
              <a:spLocks noChangeArrowheads="1"/>
            </p:cNvSpPr>
            <p:nvPr/>
          </p:nvSpPr>
          <p:spPr bwMode="auto">
            <a:xfrm>
              <a:off x="8493579" y="2814996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30175" y="1784350"/>
            <a:ext cx="4930775" cy="63023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65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0866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grpSp>
        <p:nvGrpSpPr>
          <p:cNvPr id="30867" name="Group 69"/>
          <p:cNvGrpSpPr>
            <a:grpSpLocks/>
          </p:cNvGrpSpPr>
          <p:nvPr/>
        </p:nvGrpSpPr>
        <p:grpSpPr bwMode="auto">
          <a:xfrm>
            <a:off x="6364288" y="3324225"/>
            <a:ext cx="669925" cy="1068388"/>
            <a:chOff x="5015348" y="3947151"/>
            <a:chExt cx="670196" cy="1067640"/>
          </a:xfrm>
        </p:grpSpPr>
        <p:grpSp>
          <p:nvGrpSpPr>
            <p:cNvPr id="30906" name="Group 70"/>
            <p:cNvGrpSpPr>
              <a:grpSpLocks/>
            </p:cNvGrpSpPr>
            <p:nvPr/>
          </p:nvGrpSpPr>
          <p:grpSpPr bwMode="auto">
            <a:xfrm>
              <a:off x="5185977" y="4042426"/>
              <a:ext cx="359394" cy="877090"/>
              <a:chOff x="5194043" y="3549004"/>
              <a:chExt cx="359394" cy="877090"/>
            </a:xfrm>
          </p:grpSpPr>
          <p:sp>
            <p:nvSpPr>
              <p:cNvPr id="30908" name="TextBox 72"/>
              <p:cNvSpPr txBox="1">
                <a:spLocks noChangeArrowheads="1"/>
              </p:cNvSpPr>
              <p:nvPr/>
            </p:nvSpPr>
            <p:spPr bwMode="auto">
              <a:xfrm>
                <a:off x="5194043" y="3549004"/>
                <a:ext cx="34015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30909" name="TextBox 73"/>
              <p:cNvSpPr txBox="1">
                <a:spLocks noChangeArrowheads="1"/>
              </p:cNvSpPr>
              <p:nvPr/>
            </p:nvSpPr>
            <p:spPr bwMode="auto">
              <a:xfrm>
                <a:off x="5206867" y="4025984"/>
                <a:ext cx="34657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5015348" y="3947151"/>
              <a:ext cx="670196" cy="10676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30868" name="Group 77"/>
          <p:cNvGrpSpPr>
            <a:grpSpLocks/>
          </p:cNvGrpSpPr>
          <p:nvPr/>
        </p:nvGrpSpPr>
        <p:grpSpPr bwMode="auto">
          <a:xfrm>
            <a:off x="6426200" y="4638675"/>
            <a:ext cx="500063" cy="533400"/>
            <a:chOff x="6541980" y="3370603"/>
            <a:chExt cx="500509" cy="533820"/>
          </a:xfrm>
        </p:grpSpPr>
        <p:sp>
          <p:nvSpPr>
            <p:cNvPr id="79" name="TextBox 78"/>
            <p:cNvSpPr txBox="1"/>
            <p:nvPr/>
          </p:nvSpPr>
          <p:spPr>
            <a:xfrm>
              <a:off x="6632549" y="3437331"/>
              <a:ext cx="319372" cy="40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6541980" y="3370603"/>
              <a:ext cx="500509" cy="533820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30869" name="Group 80"/>
          <p:cNvGrpSpPr>
            <a:grpSpLocks/>
          </p:cNvGrpSpPr>
          <p:nvPr/>
        </p:nvGrpSpPr>
        <p:grpSpPr bwMode="auto">
          <a:xfrm>
            <a:off x="6426200" y="5346700"/>
            <a:ext cx="500063" cy="533400"/>
            <a:chOff x="6541980" y="4409539"/>
            <a:chExt cx="500509" cy="533820"/>
          </a:xfrm>
        </p:grpSpPr>
        <p:sp>
          <p:nvSpPr>
            <p:cNvPr id="82" name="TextBox 81"/>
            <p:cNvSpPr txBox="1"/>
            <p:nvPr/>
          </p:nvSpPr>
          <p:spPr>
            <a:xfrm>
              <a:off x="6637315" y="4476267"/>
              <a:ext cx="309839" cy="40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cs typeface="+mn-cs"/>
                </a:rPr>
                <a:t>E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41980" y="4409539"/>
              <a:ext cx="500509" cy="533820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4821238" y="3971925"/>
            <a:ext cx="1695450" cy="933450"/>
            <a:chOff x="4957606" y="2904469"/>
            <a:chExt cx="1694859" cy="933812"/>
          </a:xfrm>
        </p:grpSpPr>
        <p:cxnSp>
          <p:nvCxnSpPr>
            <p:cNvPr id="88" name="Straight Connector 87"/>
            <p:cNvCxnSpPr>
              <a:stCxn id="30892" idx="3"/>
            </p:cNvCxnSpPr>
            <p:nvPr/>
          </p:nvCxnSpPr>
          <p:spPr>
            <a:xfrm>
              <a:off x="4998867" y="2904469"/>
              <a:ext cx="1644077" cy="93381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30893" idx="3"/>
            </p:cNvCxnSpPr>
            <p:nvPr/>
          </p:nvCxnSpPr>
          <p:spPr>
            <a:xfrm>
              <a:off x="4957606" y="3380904"/>
              <a:ext cx="1685337" cy="457377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30895" idx="3"/>
              <a:endCxn id="79" idx="1"/>
            </p:cNvCxnSpPr>
            <p:nvPr/>
          </p:nvCxnSpPr>
          <p:spPr>
            <a:xfrm flipV="1">
              <a:off x="5002041" y="3838281"/>
              <a:ext cx="1650424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4821238" y="3971925"/>
            <a:ext cx="1700212" cy="1641475"/>
            <a:chOff x="4957606" y="3746198"/>
            <a:chExt cx="1700470" cy="164168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008414" y="3746198"/>
              <a:ext cx="1633785" cy="164168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0893" idx="3"/>
            </p:cNvCxnSpPr>
            <p:nvPr/>
          </p:nvCxnSpPr>
          <p:spPr>
            <a:xfrm>
              <a:off x="4957606" y="4222507"/>
              <a:ext cx="1684593" cy="1165371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30895" idx="3"/>
              <a:endCxn id="82" idx="1"/>
            </p:cNvCxnSpPr>
            <p:nvPr/>
          </p:nvCxnSpPr>
          <p:spPr>
            <a:xfrm>
              <a:off x="5002063" y="4679765"/>
              <a:ext cx="1656013" cy="708113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72" name="Group 5"/>
          <p:cNvGrpSpPr>
            <a:grpSpLocks/>
          </p:cNvGrpSpPr>
          <p:nvPr/>
        </p:nvGrpSpPr>
        <p:grpSpPr bwMode="auto">
          <a:xfrm>
            <a:off x="4341813" y="3676650"/>
            <a:ext cx="671512" cy="1593850"/>
            <a:chOff x="4342342" y="3676254"/>
            <a:chExt cx="670196" cy="1594993"/>
          </a:xfrm>
        </p:grpSpPr>
        <p:sp>
          <p:nvSpPr>
            <p:cNvPr id="30892" name="TextBox 57"/>
            <p:cNvSpPr txBox="1">
              <a:spLocks noChangeArrowheads="1"/>
            </p:cNvSpPr>
            <p:nvPr/>
          </p:nvSpPr>
          <p:spPr bwMode="auto">
            <a:xfrm>
              <a:off x="4522589" y="3771530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30893" name="TextBox 64"/>
            <p:cNvSpPr txBox="1">
              <a:spLocks noChangeArrowheads="1"/>
            </p:cNvSpPr>
            <p:nvPr/>
          </p:nvSpPr>
          <p:spPr bwMode="auto">
            <a:xfrm>
              <a:off x="4519383" y="4248510"/>
              <a:ext cx="3016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342342" y="3676254"/>
              <a:ext cx="670196" cy="159499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FFC000"/>
                </a:solidFill>
              </a:endParaRPr>
            </a:p>
          </p:txBody>
        </p:sp>
        <p:sp>
          <p:nvSpPr>
            <p:cNvPr id="30895" name="TextBox 95"/>
            <p:cNvSpPr txBox="1">
              <a:spLocks noChangeArrowheads="1"/>
            </p:cNvSpPr>
            <p:nvPr/>
          </p:nvSpPr>
          <p:spPr bwMode="auto">
            <a:xfrm>
              <a:off x="4519383" y="4705342"/>
              <a:ext cx="3465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00B050"/>
                  </a:solidFill>
                  <a:latin typeface="Calibri" pitchFamily="34" charset="0"/>
                </a:rPr>
                <a:t>G</a:t>
              </a: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895350" y="733425"/>
            <a:ext cx="584200" cy="2476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895350" y="1819275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1508125" y="1284288"/>
            <a:ext cx="584200" cy="2492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719388" y="1819275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1508125" y="101917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2112963" y="1797050"/>
            <a:ext cx="585787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508125" y="405447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1508125" y="1570038"/>
            <a:ext cx="584200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3346450" y="1824038"/>
            <a:ext cx="584200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1498600" y="43243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6" name="TextBox 125"/>
          <p:cNvSpPr txBox="1"/>
          <p:nvPr/>
        </p:nvSpPr>
        <p:spPr>
          <a:xfrm>
            <a:off x="1450975" y="4926013"/>
            <a:ext cx="2097088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(31 + 32 + 29) / 3 = 30.67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450975" y="5414963"/>
            <a:ext cx="1993900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(36 + 35 + 28) / 3 = 33.0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95350" y="3784600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895350" y="2109788"/>
            <a:ext cx="584200" cy="2492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2719388" y="2089150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88" name="TextBox 130"/>
          <p:cNvSpPr txBox="1">
            <a:spLocks noChangeArrowheads="1"/>
          </p:cNvSpPr>
          <p:nvPr/>
        </p:nvSpPr>
        <p:spPr bwMode="auto">
          <a:xfrm>
            <a:off x="2592388" y="2693988"/>
            <a:ext cx="32051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(19 + 18 + 13 + 18 + 17 + 14) / 6 = 16.5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112963" y="2089150"/>
            <a:ext cx="585787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3346450" y="20891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6" grpId="0"/>
      <p:bldP spid="127" grpId="0"/>
      <p:bldP spid="133" grpId="0" animBg="1"/>
      <p:bldP spid="1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55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2856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2857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2858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2859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60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2861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007035" cy="134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16.50</a:t>
                      </a:r>
                      <a:endParaRPr lang="en-GB" sz="14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30.67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900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2901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03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04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2905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2906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2907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09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10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2911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2912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37213" y="809625"/>
            <a:ext cx="3224212" cy="2928938"/>
            <a:chOff x="5637506" y="809624"/>
            <a:chExt cx="3223161" cy="2929560"/>
          </a:xfrm>
        </p:grpSpPr>
        <p:sp>
          <p:nvSpPr>
            <p:cNvPr id="30" name="Down Arrow 29"/>
            <p:cNvSpPr/>
            <p:nvPr/>
          </p:nvSpPr>
          <p:spPr>
            <a:xfrm>
              <a:off x="8032262" y="809624"/>
              <a:ext cx="185677" cy="2805709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8217940" y="3615333"/>
              <a:ext cx="176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26" name="Group 100"/>
            <p:cNvGrpSpPr>
              <a:grpSpLocks/>
            </p:cNvGrpSpPr>
            <p:nvPr/>
          </p:nvGrpSpPr>
          <p:grpSpPr bwMode="auto">
            <a:xfrm>
              <a:off x="5637506" y="2177929"/>
              <a:ext cx="1131261" cy="1438145"/>
              <a:chOff x="5637506" y="2177929"/>
              <a:chExt cx="1131261" cy="1438145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5637506" y="3615333"/>
                <a:ext cx="1131518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637506" y="2178340"/>
                <a:ext cx="0" cy="1436993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769024" y="2937326"/>
                <a:ext cx="0" cy="67800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927" name="TextBox 106"/>
            <p:cNvSpPr txBox="1">
              <a:spLocks noChangeArrowheads="1"/>
            </p:cNvSpPr>
            <p:nvPr/>
          </p:nvSpPr>
          <p:spPr bwMode="auto">
            <a:xfrm>
              <a:off x="8493579" y="3492963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8.25</a:t>
              </a:r>
            </a:p>
          </p:txBody>
        </p:sp>
      </p:grp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8350250" y="3929063"/>
            <a:ext cx="6524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16.5 / 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30738" y="3963988"/>
            <a:ext cx="3008312" cy="793750"/>
            <a:chOff x="4630920" y="3963891"/>
            <a:chExt cx="3008321" cy="793895"/>
          </a:xfrm>
        </p:grpSpPr>
        <p:sp>
          <p:nvSpPr>
            <p:cNvPr id="32921" name="TextBox 112"/>
            <p:cNvSpPr txBox="1">
              <a:spLocks noChangeArrowheads="1"/>
            </p:cNvSpPr>
            <p:nvPr/>
          </p:nvSpPr>
          <p:spPr bwMode="auto">
            <a:xfrm>
              <a:off x="4630920" y="4239094"/>
              <a:ext cx="9746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 + </a:t>
              </a:r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4.25 +</a:t>
              </a:r>
            </a:p>
          </p:txBody>
        </p:sp>
        <p:sp>
          <p:nvSpPr>
            <p:cNvPr id="32922" name="TextBox 137"/>
            <p:cNvSpPr txBox="1">
              <a:spLocks noChangeArrowheads="1"/>
            </p:cNvSpPr>
            <p:nvPr/>
          </p:nvSpPr>
          <p:spPr bwMode="auto">
            <a:xfrm>
              <a:off x="5688386" y="3963891"/>
              <a:ext cx="195085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0000"/>
                  </a:solidFill>
                  <a:latin typeface="Calibri" pitchFamily="34" charset="0"/>
                </a:rPr>
                <a:t>0.5 + </a:t>
              </a:r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5.75 + </a:t>
              </a:r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4.25 = 16.5</a:t>
              </a:r>
            </a:p>
          </p:txBody>
        </p:sp>
        <p:sp>
          <p:nvSpPr>
            <p:cNvPr id="32923" name="TextBox 139"/>
            <p:cNvSpPr txBox="1">
              <a:spLocks noChangeArrowheads="1"/>
            </p:cNvSpPr>
            <p:nvPr/>
          </p:nvSpPr>
          <p:spPr bwMode="auto">
            <a:xfrm>
              <a:off x="5688386" y="4511565"/>
              <a:ext cx="138820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 + </a:t>
              </a:r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2.0 = 16.5</a:t>
              </a:r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812800" y="3092450"/>
            <a:ext cx="758825" cy="154146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84138" y="3729038"/>
            <a:ext cx="3179762" cy="357187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/>
      <p:bldP spid="125" grpId="0"/>
      <p:bldP spid="145" grpId="0" animBg="1"/>
      <p:bldP spid="1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0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490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4905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490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4907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08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4909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2452038" cy="1079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32.60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937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4938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40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41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4942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4943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4944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46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47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4948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4949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grpSp>
        <p:nvGrpSpPr>
          <p:cNvPr id="34950" name="Group 1"/>
          <p:cNvGrpSpPr>
            <a:grpSpLocks/>
          </p:cNvGrpSpPr>
          <p:nvPr/>
        </p:nvGrpSpPr>
        <p:grpSpPr bwMode="auto">
          <a:xfrm>
            <a:off x="5637213" y="2178050"/>
            <a:ext cx="3224212" cy="1560513"/>
            <a:chOff x="5637506" y="2177929"/>
            <a:chExt cx="3223161" cy="156125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8217940" y="3615300"/>
              <a:ext cx="176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75" name="Group 100"/>
            <p:cNvGrpSpPr>
              <a:grpSpLocks/>
            </p:cNvGrpSpPr>
            <p:nvPr/>
          </p:nvGrpSpPr>
          <p:grpSpPr bwMode="auto">
            <a:xfrm>
              <a:off x="5637506" y="2177929"/>
              <a:ext cx="1131261" cy="1438145"/>
              <a:chOff x="5637506" y="2177929"/>
              <a:chExt cx="1131261" cy="1438145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5637506" y="3615300"/>
                <a:ext cx="1131518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637506" y="2177929"/>
                <a:ext cx="0" cy="1437371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769024" y="2937115"/>
                <a:ext cx="0" cy="678185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76" name="TextBox 106"/>
            <p:cNvSpPr txBox="1">
              <a:spLocks noChangeArrowheads="1"/>
            </p:cNvSpPr>
            <p:nvPr/>
          </p:nvSpPr>
          <p:spPr bwMode="auto">
            <a:xfrm>
              <a:off x="8493579" y="3492963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8.25</a:t>
              </a:r>
            </a:p>
          </p:txBody>
        </p:sp>
      </p:grpSp>
      <p:sp>
        <p:nvSpPr>
          <p:cNvPr id="34951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34952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12800" y="119063"/>
            <a:ext cx="1347788" cy="230187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103188" y="409575"/>
            <a:ext cx="4967287" cy="62547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2676525" y="119063"/>
            <a:ext cx="674688" cy="230187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3903663" y="119063"/>
            <a:ext cx="1147762" cy="230187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03188" y="1782763"/>
            <a:ext cx="4967287" cy="627062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03188" y="1239838"/>
            <a:ext cx="4967287" cy="312737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508125" y="101917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2112963" y="1797050"/>
            <a:ext cx="585787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887413" y="3783013"/>
            <a:ext cx="6731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661988" y="2773363"/>
            <a:ext cx="2903537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(27 + 31 + 26 + 32 + 29) / 5 = 29.00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112963" y="2089150"/>
            <a:ext cx="585787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923925" y="101917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12963" y="1268413"/>
            <a:ext cx="585787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1485900" y="153352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3317875" y="1803400"/>
            <a:ext cx="585788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79475" y="4051300"/>
            <a:ext cx="6731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708025" y="4533900"/>
            <a:ext cx="2905125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(33 + 36 + 31 + 35 + 28) / 5 = 32.60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317875" y="2095500"/>
            <a:ext cx="585788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901700" y="153352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2705100" y="155257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 animBg="1"/>
      <p:bldP spid="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51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6952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6953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6954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6955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56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6957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2452038" cy="1079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32.60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85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6986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88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89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6990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6991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6992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94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95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6996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6997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6998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36999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57250" y="3167063"/>
            <a:ext cx="738188" cy="1235075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03188" y="3759200"/>
            <a:ext cx="2601912" cy="312738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04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05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3"/>
            <a:chExt cx="2657531" cy="5054160"/>
          </a:xfrm>
        </p:grpSpPr>
        <p:sp>
          <p:nvSpPr>
            <p:cNvPr id="30" name="Down Arrow 29"/>
            <p:cNvSpPr/>
            <p:nvPr/>
          </p:nvSpPr>
          <p:spPr>
            <a:xfrm>
              <a:off x="8032469" y="809623"/>
              <a:ext cx="185631" cy="493034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grpSp>
          <p:nvGrpSpPr>
            <p:cNvPr id="37012" name="Group 4"/>
            <p:cNvGrpSpPr>
              <a:grpSpLocks/>
            </p:cNvGrpSpPr>
            <p:nvPr/>
          </p:nvGrpSpPr>
          <p:grpSpPr bwMode="auto">
            <a:xfrm>
              <a:off x="6203136" y="809625"/>
              <a:ext cx="2657531" cy="5054158"/>
              <a:chOff x="6203136" y="809625"/>
              <a:chExt cx="2657531" cy="5054158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8218100" y="5739969"/>
                <a:ext cx="1761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014" name="Group 85"/>
              <p:cNvGrpSpPr>
                <a:grpSpLocks/>
              </p:cNvGrpSpPr>
              <p:nvPr/>
            </p:nvGrpSpPr>
            <p:grpSpPr bwMode="auto">
              <a:xfrm>
                <a:off x="6203136" y="809625"/>
                <a:ext cx="1277415" cy="4931048"/>
                <a:chOff x="6203136" y="809625"/>
                <a:chExt cx="1277415" cy="4931048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203136" y="5739969"/>
                  <a:ext cx="1277201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7480337" y="809623"/>
                  <a:ext cx="0" cy="4930346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203136" y="3616079"/>
                  <a:ext cx="0" cy="212389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015" name="TextBox 89"/>
              <p:cNvSpPr txBox="1">
                <a:spLocks noChangeArrowheads="1"/>
              </p:cNvSpPr>
              <p:nvPr/>
            </p:nvSpPr>
            <p:spPr bwMode="auto">
              <a:xfrm>
                <a:off x="8493579" y="5617562"/>
                <a:ext cx="36708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  <a:latin typeface="Calibri" pitchFamily="34" charset="0"/>
                  </a:rPr>
                  <a:t>14.5</a:t>
                </a:r>
              </a:p>
            </p:txBody>
          </p:sp>
        </p:grp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8402638" y="5916613"/>
            <a:ext cx="6508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latin typeface="Calibri" pitchFamily="34" charset="0"/>
              </a:rPr>
              <a:t>29.0 / 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85" grpId="0"/>
      <p:bldP spid="92" grpId="0"/>
      <p:bldP spid="93" grpId="0"/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99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9000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9001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9002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9003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04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9005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2214064" cy="809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024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9025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27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28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9029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9030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9031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33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34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9035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9036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9037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39038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39039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41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42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39043" name="Group 4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5"/>
            <a:chExt cx="2657531" cy="505415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218100" y="5739969"/>
              <a:ext cx="176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56" name="Group 85"/>
            <p:cNvGrpSpPr>
              <a:grpSpLocks/>
            </p:cNvGrpSpPr>
            <p:nvPr/>
          </p:nvGrpSpPr>
          <p:grpSpPr bwMode="auto">
            <a:xfrm>
              <a:off x="6203136" y="809625"/>
              <a:ext cx="1277415" cy="4931048"/>
              <a:chOff x="6203136" y="809625"/>
              <a:chExt cx="1277415" cy="4931048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203136" y="5739969"/>
                <a:ext cx="127720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80337" y="809625"/>
                <a:ext cx="0" cy="4930344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203136" y="3616080"/>
                <a:ext cx="0" cy="2123889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57" name="TextBox 89"/>
            <p:cNvSpPr txBox="1">
              <a:spLocks noChangeArrowheads="1"/>
            </p:cNvSpPr>
            <p:nvPr/>
          </p:nvSpPr>
          <p:spPr bwMode="auto">
            <a:xfrm>
              <a:off x="8493579" y="561756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</p:grpSp>
      <p:sp>
        <p:nvSpPr>
          <p:cNvPr id="39044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9045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85900" y="15430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3317875" y="1803400"/>
            <a:ext cx="585788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089025" y="3792538"/>
            <a:ext cx="776288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412750" y="2692400"/>
            <a:ext cx="3262313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(33 + 36 + 41 +31 + 35 + 28) / 6 = 34.00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317875" y="2095500"/>
            <a:ext cx="585788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901700" y="15430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705100" y="15430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1850" y="15430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/>
      <p:bldP spid="73" grpId="0" animBg="1"/>
      <p:bldP spid="74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4B4B2212-EC01-4987-8C96-5F3BAD5F9B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3ECF2B-8422-4225-AB6C-C6200A6592F0}" type="slidenum">
              <a:rPr lang="he-IL" altLang="en-US" sz="1600"/>
              <a:pPr/>
              <a:t>2</a:t>
            </a:fld>
            <a:endParaRPr lang="en-US" altLang="en-US" sz="16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F5FABD6-274D-40A3-9867-C72CA86A8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20908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Trees - Methods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9DFAB7B7-444B-42A7-A71F-40A297C57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471613"/>
            <a:ext cx="88598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 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C159EE7E-BECA-413D-8ED8-45B4746B9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034256"/>
            <a:ext cx="8609013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There are several methods with which we construct trees and estimate how good a tree describes the data (and thus the evolution process)</a:t>
            </a:r>
          </a:p>
          <a:p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chemeClr val="hlink"/>
                </a:solidFill>
              </a:rPr>
              <a:t>Distance</a:t>
            </a:r>
            <a:r>
              <a:rPr lang="en-US" altLang="en-US" sz="2800" dirty="0"/>
              <a:t> based methods</a:t>
            </a:r>
          </a:p>
          <a:p>
            <a:pPr>
              <a:buFontTx/>
              <a:buChar char="•"/>
            </a:pP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Parsimony</a:t>
            </a:r>
          </a:p>
          <a:p>
            <a:r>
              <a:rPr lang="en-US" altLang="en-US" sz="2800" dirty="0">
                <a:solidFill>
                  <a:schemeClr val="hlink"/>
                </a:solidFill>
              </a:rPr>
              <a:t>                        character </a:t>
            </a:r>
            <a:r>
              <a:rPr lang="en-US" altLang="en-US" sz="2800" dirty="0"/>
              <a:t>based methods</a:t>
            </a:r>
          </a:p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Likelihood</a:t>
            </a:r>
          </a:p>
          <a:p>
            <a:pPr>
              <a:buFontTx/>
              <a:buChar char="•"/>
            </a:pPr>
            <a:endParaRPr lang="he-IL" altLang="en-US" sz="2800" dirty="0"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800" dirty="0"/>
              <a:t> Whole </a:t>
            </a:r>
            <a:r>
              <a:rPr lang="en-US" altLang="en-US" sz="2800" dirty="0">
                <a:solidFill>
                  <a:schemeClr val="hlink"/>
                </a:solidFill>
              </a:rPr>
              <a:t>genome/proteome</a:t>
            </a:r>
            <a:r>
              <a:rPr lang="en-US" altLang="en-US" sz="2800" dirty="0"/>
              <a:t> methods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8E1E0325-FFAB-4BC5-A6EC-C04059BD47F5}"/>
              </a:ext>
            </a:extLst>
          </p:cNvPr>
          <p:cNvSpPr>
            <a:spLocks/>
          </p:cNvSpPr>
          <p:nvPr/>
        </p:nvSpPr>
        <p:spPr bwMode="auto">
          <a:xfrm>
            <a:off x="2422525" y="3735535"/>
            <a:ext cx="88900" cy="1219200"/>
          </a:xfrm>
          <a:prstGeom prst="rightBrace">
            <a:avLst>
              <a:gd name="adj1" fmla="val 1142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36.00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35.00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7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41048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41049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1050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41051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52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1053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2214064" cy="809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34.00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072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41073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75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76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1077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1078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1079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81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82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1083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41084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1085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41086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41087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89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90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41091" name="Group 4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5"/>
            <a:chExt cx="2657531" cy="505415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218100" y="5739969"/>
              <a:ext cx="176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111" name="Group 85"/>
            <p:cNvGrpSpPr>
              <a:grpSpLocks/>
            </p:cNvGrpSpPr>
            <p:nvPr/>
          </p:nvGrpSpPr>
          <p:grpSpPr bwMode="auto">
            <a:xfrm>
              <a:off x="6203136" y="809625"/>
              <a:ext cx="1277415" cy="4931048"/>
              <a:chOff x="6203136" y="809625"/>
              <a:chExt cx="1277415" cy="4931048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203136" y="5739969"/>
                <a:ext cx="127720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80337" y="809625"/>
                <a:ext cx="0" cy="4930344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203136" y="3616080"/>
                <a:ext cx="0" cy="2123889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12" name="TextBox 89"/>
            <p:cNvSpPr txBox="1">
              <a:spLocks noChangeArrowheads="1"/>
            </p:cNvSpPr>
            <p:nvPr/>
          </p:nvSpPr>
          <p:spPr bwMode="auto">
            <a:xfrm>
              <a:off x="8493579" y="561756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</p:grpSp>
      <p:sp>
        <p:nvSpPr>
          <p:cNvPr id="41092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1093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723188" y="333375"/>
            <a:ext cx="309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Calibri" pitchFamily="34" charset="0"/>
              </a:rPr>
              <a:t>E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15150" y="809625"/>
            <a:ext cx="1946275" cy="5902325"/>
            <a:chOff x="6915138" y="809623"/>
            <a:chExt cx="1945529" cy="5902050"/>
          </a:xfrm>
        </p:grpSpPr>
        <p:grpSp>
          <p:nvGrpSpPr>
            <p:cNvPr id="41101" name="Group 2"/>
            <p:cNvGrpSpPr>
              <a:grpSpLocks/>
            </p:cNvGrpSpPr>
            <p:nvPr/>
          </p:nvGrpSpPr>
          <p:grpSpPr bwMode="auto">
            <a:xfrm>
              <a:off x="6915138" y="809623"/>
              <a:ext cx="1479715" cy="5895977"/>
              <a:chOff x="6915138" y="809623"/>
              <a:chExt cx="1479715" cy="5895977"/>
            </a:xfrm>
          </p:grpSpPr>
          <p:sp>
            <p:nvSpPr>
              <p:cNvPr id="30" name="Down Arrow 29"/>
              <p:cNvSpPr/>
              <p:nvPr/>
            </p:nvSpPr>
            <p:spPr>
              <a:xfrm>
                <a:off x="8032310" y="809623"/>
                <a:ext cx="185667" cy="5778230"/>
              </a:xfrm>
              <a:prstGeom prst="downArrow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8217977" y="6587853"/>
                <a:ext cx="176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430878" y="6587853"/>
                <a:ext cx="0" cy="11747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106" name="Group 79"/>
              <p:cNvGrpSpPr>
                <a:grpSpLocks/>
              </p:cNvGrpSpPr>
              <p:nvPr/>
            </p:nvGrpSpPr>
            <p:grpSpPr bwMode="auto">
              <a:xfrm>
                <a:off x="6915138" y="809625"/>
                <a:ext cx="973070" cy="5778938"/>
                <a:chOff x="6915138" y="809625"/>
                <a:chExt cx="973070" cy="5778938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915138" y="6587853"/>
                  <a:ext cx="972765" cy="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887903" y="809623"/>
                  <a:ext cx="0" cy="577823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915138" y="5740168"/>
                  <a:ext cx="0" cy="847685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102" name="TextBox 90"/>
            <p:cNvSpPr txBox="1">
              <a:spLocks noChangeArrowheads="1"/>
            </p:cNvSpPr>
            <p:nvPr/>
          </p:nvSpPr>
          <p:spPr bwMode="auto">
            <a:xfrm>
              <a:off x="8493579" y="646545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2060"/>
                  </a:solidFill>
                  <a:latin typeface="Calibri" pitchFamily="34" charset="0"/>
                </a:rPr>
                <a:t>17.0</a:t>
              </a: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07175" y="6056313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2.5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521575" y="5870575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44513" y="4676775"/>
            <a:ext cx="472281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Georgia" pitchFamily="18" charset="0"/>
              </a:rPr>
              <a:t>UPGMA assumes a molecular clock. The tree is rooted with the final joining of clades. All tip-to-tip distances via the root will have the same total distance, equal to the final mean distance.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2425" y="6086475"/>
            <a:ext cx="436563" cy="379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2" grpId="0"/>
      <p:bldP spid="95" grpId="0"/>
      <p:bldP spid="6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36.00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35.00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95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43096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43097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3098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43099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00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3101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3102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43103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05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06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107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108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109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11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12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3113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43114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3115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43116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43117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19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20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43121" name="Group 4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5"/>
            <a:chExt cx="2657531" cy="505415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218100" y="5739969"/>
              <a:ext cx="176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81" name="Group 85"/>
            <p:cNvGrpSpPr>
              <a:grpSpLocks/>
            </p:cNvGrpSpPr>
            <p:nvPr/>
          </p:nvGrpSpPr>
          <p:grpSpPr bwMode="auto">
            <a:xfrm>
              <a:off x="6203136" y="809625"/>
              <a:ext cx="1277415" cy="4931048"/>
              <a:chOff x="6203136" y="809625"/>
              <a:chExt cx="1277415" cy="4931048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203136" y="5739969"/>
                <a:ext cx="127720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80337" y="809625"/>
                <a:ext cx="0" cy="4930344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203136" y="3616080"/>
                <a:ext cx="0" cy="2123889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282" name="TextBox 89"/>
            <p:cNvSpPr txBox="1">
              <a:spLocks noChangeArrowheads="1"/>
            </p:cNvSpPr>
            <p:nvPr/>
          </p:nvSpPr>
          <p:spPr bwMode="auto">
            <a:xfrm>
              <a:off x="8493579" y="561756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</p:grpSp>
      <p:sp>
        <p:nvSpPr>
          <p:cNvPr id="43122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3123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  <p:sp>
        <p:nvSpPr>
          <p:cNvPr id="43124" name="TextBox 78"/>
          <p:cNvSpPr txBox="1">
            <a:spLocks noChangeArrowheads="1"/>
          </p:cNvSpPr>
          <p:nvPr/>
        </p:nvSpPr>
        <p:spPr bwMode="auto">
          <a:xfrm>
            <a:off x="7723188" y="333375"/>
            <a:ext cx="309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Calibri" pitchFamily="34" charset="0"/>
              </a:rPr>
              <a:t>E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8218488" y="65881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431088" y="6588125"/>
            <a:ext cx="0" cy="1174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27" name="Group 79"/>
          <p:cNvGrpSpPr>
            <a:grpSpLocks/>
          </p:cNvGrpSpPr>
          <p:nvPr/>
        </p:nvGrpSpPr>
        <p:grpSpPr bwMode="auto">
          <a:xfrm>
            <a:off x="6915150" y="809625"/>
            <a:ext cx="973138" cy="5778500"/>
            <a:chOff x="6915138" y="809625"/>
            <a:chExt cx="973070" cy="577893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915138" y="6588563"/>
              <a:ext cx="973070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888208" y="809625"/>
              <a:ext cx="0" cy="5778938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915138" y="5740774"/>
              <a:ext cx="0" cy="847789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28" name="TextBox 90"/>
          <p:cNvSpPr txBox="1">
            <a:spLocks noChangeArrowheads="1"/>
          </p:cNvSpPr>
          <p:nvPr/>
        </p:nvSpPr>
        <p:spPr bwMode="auto">
          <a:xfrm>
            <a:off x="8493125" y="646588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sp>
        <p:nvSpPr>
          <p:cNvPr id="43129" name="TextBox 91"/>
          <p:cNvSpPr txBox="1">
            <a:spLocks noChangeArrowheads="1"/>
          </p:cNvSpPr>
          <p:nvPr/>
        </p:nvSpPr>
        <p:spPr bwMode="auto">
          <a:xfrm>
            <a:off x="6607175" y="6056313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2.5</a:t>
            </a:r>
          </a:p>
        </p:txBody>
      </p:sp>
      <p:sp>
        <p:nvSpPr>
          <p:cNvPr id="43130" name="TextBox 94"/>
          <p:cNvSpPr txBox="1">
            <a:spLocks noChangeArrowheads="1"/>
          </p:cNvSpPr>
          <p:nvPr/>
        </p:nvSpPr>
        <p:spPr bwMode="auto">
          <a:xfrm>
            <a:off x="7521575" y="5870575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3565525" y="6132513"/>
          <a:ext cx="1694112" cy="539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34.00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565525" y="5095875"/>
          <a:ext cx="1980982" cy="809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32.60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179388" y="5592763"/>
          <a:ext cx="2535979" cy="1079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16.50</a:t>
                      </a:r>
                      <a:endParaRPr lang="en-GB" sz="14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30.67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179388" y="4151313"/>
          <a:ext cx="3145579" cy="134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12.50</a:t>
                      </a:r>
                      <a:endParaRPr lang="en-GB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179388" y="2438400"/>
          <a:ext cx="3755179" cy="1618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17.50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36.00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35.00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4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4514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45145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514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45147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48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5149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5150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45151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53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54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5155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5156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5157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59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60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5161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45162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5163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45164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45165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67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68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45169" name="Group 4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5"/>
            <a:chExt cx="2657531" cy="505415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218100" y="5739969"/>
              <a:ext cx="176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270" name="Group 85"/>
            <p:cNvGrpSpPr>
              <a:grpSpLocks/>
            </p:cNvGrpSpPr>
            <p:nvPr/>
          </p:nvGrpSpPr>
          <p:grpSpPr bwMode="auto">
            <a:xfrm>
              <a:off x="6203136" y="809625"/>
              <a:ext cx="1277415" cy="4931048"/>
              <a:chOff x="6203136" y="809625"/>
              <a:chExt cx="1277415" cy="4931048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203136" y="5739969"/>
                <a:ext cx="127720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80337" y="809625"/>
                <a:ext cx="0" cy="4930344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203136" y="3616080"/>
                <a:ext cx="0" cy="2123889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271" name="TextBox 89"/>
            <p:cNvSpPr txBox="1">
              <a:spLocks noChangeArrowheads="1"/>
            </p:cNvSpPr>
            <p:nvPr/>
          </p:nvSpPr>
          <p:spPr bwMode="auto">
            <a:xfrm>
              <a:off x="8493579" y="561756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</p:grpSp>
      <p:sp>
        <p:nvSpPr>
          <p:cNvPr id="45170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5171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723188" y="333375"/>
            <a:ext cx="309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Calibri" pitchFamily="34" charset="0"/>
              </a:rPr>
              <a:t>E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8218488" y="65881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431088" y="6588125"/>
            <a:ext cx="0" cy="1174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75" name="Group 79"/>
          <p:cNvGrpSpPr>
            <a:grpSpLocks/>
          </p:cNvGrpSpPr>
          <p:nvPr/>
        </p:nvGrpSpPr>
        <p:grpSpPr bwMode="auto">
          <a:xfrm>
            <a:off x="6915150" y="809625"/>
            <a:ext cx="973138" cy="5778500"/>
            <a:chOff x="6915138" y="809625"/>
            <a:chExt cx="973070" cy="577893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915138" y="6588563"/>
              <a:ext cx="973070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888208" y="809625"/>
              <a:ext cx="0" cy="5778938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915138" y="5740774"/>
              <a:ext cx="0" cy="847789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76" name="TextBox 90"/>
          <p:cNvSpPr txBox="1">
            <a:spLocks noChangeArrowheads="1"/>
          </p:cNvSpPr>
          <p:nvPr/>
        </p:nvSpPr>
        <p:spPr bwMode="auto">
          <a:xfrm>
            <a:off x="8494713" y="6465888"/>
            <a:ext cx="363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07175" y="6056313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2.5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521575" y="5870575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74625" y="2767013"/>
            <a:ext cx="48323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latin typeface="Georgia" pitchFamily="18" charset="0"/>
              </a:rPr>
              <a:t>The source data for this worked example is a selection of Cytochrome C distances from Table 3 of one of the seminal phylogenetic papers: </a:t>
            </a:r>
            <a:r>
              <a:rPr lang="en-GB" sz="1400">
                <a:solidFill>
                  <a:srgbClr val="000066"/>
                </a:solidFill>
                <a:latin typeface="Georgia" pitchFamily="18" charset="0"/>
              </a:rPr>
              <a:t>Fitch WM &amp; Margoliash E (1967). Construction of phylogenetic trees. </a:t>
            </a:r>
            <a:r>
              <a:rPr lang="en-GB" sz="1400" i="1">
                <a:solidFill>
                  <a:srgbClr val="000066"/>
                </a:solidFill>
                <a:latin typeface="Georgia" pitchFamily="18" charset="0"/>
              </a:rPr>
              <a:t>Science</a:t>
            </a:r>
            <a:r>
              <a:rPr lang="en-GB" sz="1400">
                <a:solidFill>
                  <a:srgbClr val="000066"/>
                </a:solidFill>
                <a:latin typeface="Georgia" pitchFamily="18" charset="0"/>
              </a:rPr>
              <a:t> </a:t>
            </a:r>
            <a:r>
              <a:rPr lang="en-GB" sz="1400" b="1">
                <a:solidFill>
                  <a:srgbClr val="000066"/>
                </a:solidFill>
                <a:latin typeface="Georgia" pitchFamily="18" charset="0"/>
              </a:rPr>
              <a:t>155:</a:t>
            </a:r>
            <a:r>
              <a:rPr lang="en-GB" sz="1400">
                <a:solidFill>
                  <a:srgbClr val="000066"/>
                </a:solidFill>
                <a:latin typeface="Georgia" pitchFamily="18" charset="0"/>
              </a:rPr>
              <a:t>279-84. 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2425" y="6086475"/>
            <a:ext cx="436563" cy="379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182" name="Rectangle 171"/>
          <p:cNvSpPr>
            <a:spLocks noChangeArrowheads="1"/>
          </p:cNvSpPr>
          <p:nvPr/>
        </p:nvSpPr>
        <p:spPr bwMode="auto">
          <a:xfrm>
            <a:off x="198438" y="3683000"/>
            <a:ext cx="2736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00"/>
              <a:t>http://www.ncbi.nlm.nih.gov/pubmed/5334057</a:t>
            </a:r>
          </a:p>
        </p:txBody>
      </p:sp>
      <p:graphicFrame>
        <p:nvGraphicFramePr>
          <p:cNvPr id="45329" name="Group 273"/>
          <p:cNvGraphicFramePr>
            <a:graphicFrameLocks noGrp="1"/>
          </p:cNvGraphicFramePr>
          <p:nvPr/>
        </p:nvGraphicFramePr>
        <p:xfrm>
          <a:off x="128588" y="4351338"/>
          <a:ext cx="4922837" cy="2386751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Turtle A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Man</a:t>
                      </a:r>
                      <a:b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Tuna</a:t>
                      </a:r>
                      <a:b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Chicken D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Moth E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Monkey F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DogG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Turtle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Man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Tuna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Chicken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Moth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33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36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Monkey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32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Dog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 advTm="1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53" name="Group 149"/>
          <p:cNvGraphicFramePr>
            <a:graphicFrameLocks noGrp="1"/>
          </p:cNvGraphicFramePr>
          <p:nvPr/>
        </p:nvGraphicFramePr>
        <p:xfrm>
          <a:off x="128588" y="4351338"/>
          <a:ext cx="4922837" cy="2386751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Turtle A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Man</a:t>
                      </a:r>
                      <a:b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Tuna</a:t>
                      </a:r>
                      <a:b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Chicken D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Moth E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Monkey F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DogG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Turtle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Man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Tuna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Chicken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Moth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33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36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Monkey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32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Dog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7189" name="Group 235"/>
          <p:cNvGrpSpPr>
            <a:grpSpLocks/>
          </p:cNvGrpSpPr>
          <p:nvPr/>
        </p:nvGrpSpPr>
        <p:grpSpPr bwMode="auto">
          <a:xfrm>
            <a:off x="8455025" y="1404938"/>
            <a:ext cx="639763" cy="5334000"/>
            <a:chOff x="5177" y="434"/>
            <a:chExt cx="403" cy="3813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5233" y="510"/>
              <a:ext cx="0" cy="36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77" y="510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77" y="611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37" name="TextBox 121"/>
            <p:cNvSpPr txBox="1">
              <a:spLocks noChangeArrowheads="1"/>
            </p:cNvSpPr>
            <p:nvPr/>
          </p:nvSpPr>
          <p:spPr bwMode="auto">
            <a:xfrm>
              <a:off x="5350" y="533"/>
              <a:ext cx="16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0000"/>
                  </a:solidFill>
                  <a:latin typeface="Calibri" pitchFamily="34" charset="0"/>
                </a:rPr>
                <a:t>0.5</a:t>
              </a:r>
            </a:p>
          </p:txBody>
        </p:sp>
        <p:sp>
          <p:nvSpPr>
            <p:cNvPr id="47238" name="TextBox 123"/>
            <p:cNvSpPr txBox="1">
              <a:spLocks noChangeArrowheads="1"/>
            </p:cNvSpPr>
            <p:nvPr/>
          </p:nvSpPr>
          <p:spPr bwMode="auto">
            <a:xfrm>
              <a:off x="5350" y="434"/>
              <a:ext cx="16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2060"/>
                  </a:solidFill>
                  <a:latin typeface="Calibri" pitchFamily="34" charset="0"/>
                </a:rPr>
                <a:t>0.0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5177" y="1372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0" name="TextBox 38"/>
            <p:cNvSpPr txBox="1">
              <a:spLocks noChangeArrowheads="1"/>
            </p:cNvSpPr>
            <p:nvPr/>
          </p:nvSpPr>
          <p:spPr bwMode="auto">
            <a:xfrm>
              <a:off x="5350" y="1289"/>
              <a:ext cx="16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177" y="1851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2" name="TextBox 129"/>
            <p:cNvSpPr txBox="1">
              <a:spLocks noChangeArrowheads="1"/>
            </p:cNvSpPr>
            <p:nvPr/>
          </p:nvSpPr>
          <p:spPr bwMode="auto">
            <a:xfrm>
              <a:off x="5350" y="1773"/>
              <a:ext cx="22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5177" y="2278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4" name="TextBox 106"/>
            <p:cNvSpPr txBox="1">
              <a:spLocks noChangeArrowheads="1"/>
            </p:cNvSpPr>
            <p:nvPr/>
          </p:nvSpPr>
          <p:spPr bwMode="auto">
            <a:xfrm>
              <a:off x="5350" y="2200"/>
              <a:ext cx="22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8.25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5177" y="3616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6" name="TextBox 89"/>
            <p:cNvSpPr txBox="1">
              <a:spLocks noChangeArrowheads="1"/>
            </p:cNvSpPr>
            <p:nvPr/>
          </p:nvSpPr>
          <p:spPr bwMode="auto">
            <a:xfrm>
              <a:off x="5351" y="3539"/>
              <a:ext cx="22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177" y="4151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8" name="TextBox 90"/>
            <p:cNvSpPr txBox="1">
              <a:spLocks noChangeArrowheads="1"/>
            </p:cNvSpPr>
            <p:nvPr/>
          </p:nvSpPr>
          <p:spPr bwMode="auto">
            <a:xfrm>
              <a:off x="5351" y="4073"/>
              <a:ext cx="22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2060"/>
                  </a:solidFill>
                  <a:latin typeface="Calibri" pitchFamily="34" charset="0"/>
                </a:rPr>
                <a:t>17.0</a:t>
              </a:r>
            </a:p>
          </p:txBody>
        </p:sp>
      </p:grpSp>
      <p:grpSp>
        <p:nvGrpSpPr>
          <p:cNvPr id="47190" name="Group 85"/>
          <p:cNvGrpSpPr>
            <a:grpSpLocks/>
          </p:cNvGrpSpPr>
          <p:nvPr/>
        </p:nvGrpSpPr>
        <p:grpSpPr bwMode="auto">
          <a:xfrm>
            <a:off x="5340350" y="1509713"/>
            <a:ext cx="2192338" cy="4344987"/>
            <a:chOff x="6203136" y="809625"/>
            <a:chExt cx="1277415" cy="4931048"/>
          </a:xfrm>
        </p:grpSpPr>
        <p:cxnSp>
          <p:nvCxnSpPr>
            <p:cNvPr id="3" name="Straight Connector 86"/>
            <p:cNvCxnSpPr/>
            <p:nvPr/>
          </p:nvCxnSpPr>
          <p:spPr>
            <a:xfrm>
              <a:off x="6203136" y="5740673"/>
              <a:ext cx="127741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480551" y="809625"/>
              <a:ext cx="0" cy="4931048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203136" y="3616557"/>
              <a:ext cx="0" cy="2124116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419725" y="1509713"/>
            <a:ext cx="0" cy="14128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16638" y="1509713"/>
            <a:ext cx="0" cy="14128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93" name="Group 276"/>
          <p:cNvGrpSpPr>
            <a:grpSpLocks/>
          </p:cNvGrpSpPr>
          <p:nvPr/>
        </p:nvGrpSpPr>
        <p:grpSpPr bwMode="auto">
          <a:xfrm>
            <a:off x="4008438" y="1509713"/>
            <a:ext cx="725487" cy="1206500"/>
            <a:chOff x="2525" y="951"/>
            <a:chExt cx="457" cy="760"/>
          </a:xfrm>
        </p:grpSpPr>
        <p:cxnSp>
          <p:nvCxnSpPr>
            <p:cNvPr id="4" name="Straight Connector 35"/>
            <p:cNvCxnSpPr/>
            <p:nvPr/>
          </p:nvCxnSpPr>
          <p:spPr>
            <a:xfrm>
              <a:off x="2525" y="1711"/>
              <a:ext cx="45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32" y="951"/>
              <a:ext cx="0" cy="76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973" y="951"/>
              <a:ext cx="0" cy="76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5773738" y="3386138"/>
            <a:ext cx="1050925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810375" y="1509713"/>
            <a:ext cx="0" cy="1876425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792788" y="1651000"/>
            <a:ext cx="0" cy="1735138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370388" y="3983038"/>
            <a:ext cx="1941512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370388" y="2716213"/>
            <a:ext cx="0" cy="1266825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311900" y="3386138"/>
            <a:ext cx="0" cy="59690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448550" y="6602413"/>
            <a:ext cx="0" cy="10318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562725" y="6602413"/>
            <a:ext cx="1670050" cy="0"/>
          </a:xfrm>
          <a:prstGeom prst="line">
            <a:avLst/>
          </a:prstGeom>
          <a:ln w="381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232775" y="1509713"/>
            <a:ext cx="0" cy="5092700"/>
          </a:xfrm>
          <a:prstGeom prst="line">
            <a:avLst/>
          </a:prstGeom>
          <a:ln w="381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62725" y="5854700"/>
            <a:ext cx="0" cy="747713"/>
          </a:xfrm>
          <a:prstGeom prst="line">
            <a:avLst/>
          </a:prstGeom>
          <a:ln w="381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32425" y="6130925"/>
            <a:ext cx="436563" cy="33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7205" name="TextBox 52"/>
          <p:cNvSpPr txBox="1">
            <a:spLocks noChangeArrowheads="1"/>
          </p:cNvSpPr>
          <p:nvPr/>
        </p:nvSpPr>
        <p:spPr bwMode="auto">
          <a:xfrm>
            <a:off x="5113338" y="1090613"/>
            <a:ext cx="619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  <a:latin typeface="Calibri" pitchFamily="34" charset="0"/>
              </a:rPr>
              <a:t>Man</a:t>
            </a:r>
          </a:p>
        </p:txBody>
      </p:sp>
      <p:sp>
        <p:nvSpPr>
          <p:cNvPr id="47206" name="TextBox 53"/>
          <p:cNvSpPr txBox="1">
            <a:spLocks noChangeArrowheads="1"/>
          </p:cNvSpPr>
          <p:nvPr/>
        </p:nvSpPr>
        <p:spPr bwMode="auto">
          <a:xfrm>
            <a:off x="5621338" y="1090613"/>
            <a:ext cx="960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  <a:latin typeface="Calibri" pitchFamily="34" charset="0"/>
              </a:rPr>
              <a:t>Monkey</a:t>
            </a:r>
          </a:p>
        </p:txBody>
      </p:sp>
      <p:sp>
        <p:nvSpPr>
          <p:cNvPr id="47207" name="TextBox 32"/>
          <p:cNvSpPr txBox="1">
            <a:spLocks noChangeArrowheads="1"/>
          </p:cNvSpPr>
          <p:nvPr/>
        </p:nvSpPr>
        <p:spPr bwMode="auto">
          <a:xfrm>
            <a:off x="3616325" y="1090613"/>
            <a:ext cx="749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C000"/>
                </a:solidFill>
                <a:latin typeface="Calibri" pitchFamily="34" charset="0"/>
              </a:rPr>
              <a:t>Turtle</a:t>
            </a:r>
          </a:p>
        </p:txBody>
      </p:sp>
      <p:sp>
        <p:nvSpPr>
          <p:cNvPr id="47208" name="TextBox 33"/>
          <p:cNvSpPr txBox="1">
            <a:spLocks noChangeArrowheads="1"/>
          </p:cNvSpPr>
          <p:nvPr/>
        </p:nvSpPr>
        <p:spPr bwMode="auto">
          <a:xfrm>
            <a:off x="4256088" y="1090613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C000"/>
                </a:solidFill>
                <a:latin typeface="Calibri" pitchFamily="34" charset="0"/>
              </a:rPr>
              <a:t>Chicken</a:t>
            </a:r>
          </a:p>
        </p:txBody>
      </p:sp>
      <p:sp>
        <p:nvSpPr>
          <p:cNvPr id="47209" name="TextBox 109"/>
          <p:cNvSpPr txBox="1">
            <a:spLocks noChangeArrowheads="1"/>
          </p:cNvSpPr>
          <p:nvPr/>
        </p:nvSpPr>
        <p:spPr bwMode="auto">
          <a:xfrm>
            <a:off x="6527800" y="1090613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B050"/>
                </a:solidFill>
                <a:latin typeface="Calibri" pitchFamily="34" charset="0"/>
              </a:rPr>
              <a:t>Dog</a:t>
            </a:r>
          </a:p>
        </p:txBody>
      </p:sp>
      <p:sp>
        <p:nvSpPr>
          <p:cNvPr id="47210" name="TextBox 84"/>
          <p:cNvSpPr txBox="1">
            <a:spLocks noChangeArrowheads="1"/>
          </p:cNvSpPr>
          <p:nvPr/>
        </p:nvSpPr>
        <p:spPr bwMode="auto">
          <a:xfrm>
            <a:off x="7210425" y="10906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70C0"/>
                </a:solidFill>
                <a:latin typeface="Calibri" pitchFamily="34" charset="0"/>
              </a:rPr>
              <a:t>Tuna</a:t>
            </a:r>
          </a:p>
        </p:txBody>
      </p:sp>
      <p:sp>
        <p:nvSpPr>
          <p:cNvPr id="47211" name="TextBox 78"/>
          <p:cNvSpPr txBox="1">
            <a:spLocks noChangeArrowheads="1"/>
          </p:cNvSpPr>
          <p:nvPr/>
        </p:nvSpPr>
        <p:spPr bwMode="auto">
          <a:xfrm>
            <a:off x="7872413" y="1090613"/>
            <a:ext cx="708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2060"/>
                </a:solidFill>
                <a:latin typeface="Calibri" pitchFamily="34" charset="0"/>
              </a:rPr>
              <a:t>Moth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5419725" y="1651000"/>
            <a:ext cx="708025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213" name="Group 306"/>
          <p:cNvGrpSpPr>
            <a:grpSpLocks/>
          </p:cNvGrpSpPr>
          <p:nvPr/>
        </p:nvGrpSpPr>
        <p:grpSpPr bwMode="auto">
          <a:xfrm>
            <a:off x="5180013" y="849313"/>
            <a:ext cx="1347787" cy="336550"/>
            <a:chOff x="3263" y="535"/>
            <a:chExt cx="849" cy="212"/>
          </a:xfrm>
        </p:grpSpPr>
        <p:cxnSp>
          <p:nvCxnSpPr>
            <p:cNvPr id="47226" name="Straight Connector 59"/>
            <p:cNvCxnSpPr>
              <a:cxnSpLocks noChangeShapeType="1"/>
            </p:cNvCxnSpPr>
            <p:nvPr/>
          </p:nvCxnSpPr>
          <p:spPr bwMode="auto">
            <a:xfrm>
              <a:off x="3263" y="719"/>
              <a:ext cx="849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7227" name="TextBox 53"/>
            <p:cNvSpPr txBox="1">
              <a:spLocks noChangeArrowheads="1"/>
            </p:cNvSpPr>
            <p:nvPr/>
          </p:nvSpPr>
          <p:spPr bwMode="auto">
            <a:xfrm>
              <a:off x="3400" y="535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i="1" dirty="0">
                  <a:solidFill>
                    <a:srgbClr val="FF0000"/>
                  </a:solidFill>
                  <a:latin typeface="Calibri" pitchFamily="34" charset="0"/>
                </a:rPr>
                <a:t>Primates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0013" y="550863"/>
            <a:ext cx="1906588" cy="336550"/>
            <a:chOff x="5180013" y="550863"/>
            <a:chExt cx="1906588" cy="336550"/>
          </a:xfrm>
        </p:grpSpPr>
        <p:cxnSp>
          <p:nvCxnSpPr>
            <p:cNvPr id="47222" name="Straight Connector 111"/>
            <p:cNvCxnSpPr>
              <a:cxnSpLocks noChangeShapeType="1"/>
            </p:cNvCxnSpPr>
            <p:nvPr/>
          </p:nvCxnSpPr>
          <p:spPr bwMode="auto">
            <a:xfrm>
              <a:off x="5180013" y="841376"/>
              <a:ext cx="1906588" cy="0"/>
            </a:xfrm>
            <a:prstGeom prst="line">
              <a:avLst/>
            </a:prstGeom>
            <a:noFill/>
            <a:ln w="19050" algn="ctr">
              <a:solidFill>
                <a:srgbClr val="00B050"/>
              </a:solidFill>
              <a:round/>
              <a:headEnd/>
              <a:tailEnd/>
            </a:ln>
          </p:spPr>
        </p:cxnSp>
        <p:sp>
          <p:nvSpPr>
            <p:cNvPr id="47223" name="TextBox 109"/>
            <p:cNvSpPr txBox="1">
              <a:spLocks noChangeArrowheads="1"/>
            </p:cNvSpPr>
            <p:nvPr/>
          </p:nvSpPr>
          <p:spPr bwMode="auto">
            <a:xfrm>
              <a:off x="5627688" y="550863"/>
              <a:ext cx="10128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i="1" dirty="0">
                  <a:solidFill>
                    <a:srgbClr val="00B050"/>
                  </a:solidFill>
                  <a:latin typeface="Calibri" pitchFamily="34" charset="0"/>
                </a:rPr>
                <a:t>Mammals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16325" y="550863"/>
            <a:ext cx="1485900" cy="336550"/>
            <a:chOff x="3616325" y="550863"/>
            <a:chExt cx="1485900" cy="336550"/>
          </a:xfrm>
        </p:grpSpPr>
        <p:cxnSp>
          <p:nvCxnSpPr>
            <p:cNvPr id="47224" name="Straight Connector 35"/>
            <p:cNvCxnSpPr>
              <a:cxnSpLocks noChangeShapeType="1"/>
            </p:cNvCxnSpPr>
            <p:nvPr/>
          </p:nvCxnSpPr>
          <p:spPr bwMode="auto">
            <a:xfrm>
              <a:off x="3616325" y="854076"/>
              <a:ext cx="1485900" cy="0"/>
            </a:xfrm>
            <a:prstGeom prst="line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47225" name="TextBox 33"/>
            <p:cNvSpPr txBox="1">
              <a:spLocks noChangeArrowheads="1"/>
            </p:cNvSpPr>
            <p:nvPr/>
          </p:nvSpPr>
          <p:spPr bwMode="auto">
            <a:xfrm>
              <a:off x="3954463" y="550863"/>
              <a:ext cx="8080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i="1">
                  <a:solidFill>
                    <a:srgbClr val="FFC000"/>
                  </a:solidFill>
                  <a:latin typeface="Calibri" pitchFamily="34" charset="0"/>
                </a:rPr>
                <a:t>Reptilia</a:t>
              </a:r>
            </a:p>
          </p:txBody>
        </p:sp>
      </p:grpSp>
      <p:grpSp>
        <p:nvGrpSpPr>
          <p:cNvPr id="47215" name="Group 308"/>
          <p:cNvGrpSpPr>
            <a:grpSpLocks/>
          </p:cNvGrpSpPr>
          <p:nvPr/>
        </p:nvGrpSpPr>
        <p:grpSpPr bwMode="auto">
          <a:xfrm>
            <a:off x="3616325" y="-17463"/>
            <a:ext cx="4248150" cy="304801"/>
            <a:chOff x="2278" y="-29"/>
            <a:chExt cx="2676" cy="192"/>
          </a:xfrm>
        </p:grpSpPr>
        <p:cxnSp>
          <p:nvCxnSpPr>
            <p:cNvPr id="47220" name="Straight Connector 86"/>
            <p:cNvCxnSpPr>
              <a:cxnSpLocks noChangeShapeType="1"/>
            </p:cNvCxnSpPr>
            <p:nvPr/>
          </p:nvCxnSpPr>
          <p:spPr bwMode="auto">
            <a:xfrm>
              <a:off x="2278" y="148"/>
              <a:ext cx="2676" cy="0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</p:spPr>
        </p:cxnSp>
        <p:sp>
          <p:nvSpPr>
            <p:cNvPr id="47221" name="TextBox 84"/>
            <p:cNvSpPr txBox="1">
              <a:spLocks noChangeArrowheads="1"/>
            </p:cNvSpPr>
            <p:nvPr/>
          </p:nvSpPr>
          <p:spPr bwMode="auto">
            <a:xfrm>
              <a:off x="3290" y="-29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400" i="1">
                  <a:solidFill>
                    <a:srgbClr val="0070C0"/>
                  </a:solidFill>
                  <a:latin typeface="Calibri" pitchFamily="34" charset="0"/>
                </a:rPr>
                <a:t>Vertebrates</a:t>
              </a:r>
            </a:p>
          </p:txBody>
        </p:sp>
      </p:grpSp>
      <p:grpSp>
        <p:nvGrpSpPr>
          <p:cNvPr id="47216" name="Group 309"/>
          <p:cNvGrpSpPr>
            <a:grpSpLocks/>
          </p:cNvGrpSpPr>
          <p:nvPr/>
        </p:nvGrpSpPr>
        <p:grpSpPr bwMode="auto">
          <a:xfrm>
            <a:off x="3616325" y="250825"/>
            <a:ext cx="3470275" cy="336550"/>
            <a:chOff x="2278" y="139"/>
            <a:chExt cx="2186" cy="212"/>
          </a:xfrm>
        </p:grpSpPr>
        <p:cxnSp>
          <p:nvCxnSpPr>
            <p:cNvPr id="47218" name="Straight Connector 102"/>
            <p:cNvCxnSpPr>
              <a:cxnSpLocks noChangeShapeType="1"/>
            </p:cNvCxnSpPr>
            <p:nvPr/>
          </p:nvCxnSpPr>
          <p:spPr bwMode="auto">
            <a:xfrm>
              <a:off x="2278" y="337"/>
              <a:ext cx="2186" cy="0"/>
            </a:xfrm>
            <a:prstGeom prst="line">
              <a:avLst/>
            </a:prstGeom>
            <a:noFill/>
            <a:ln w="19050" algn="ctr">
              <a:solidFill>
                <a:srgbClr val="00B0F0"/>
              </a:solidFill>
              <a:round/>
              <a:headEnd/>
              <a:tailEnd/>
            </a:ln>
          </p:spPr>
        </p:cxnSp>
        <p:sp>
          <p:nvSpPr>
            <p:cNvPr id="47219" name="Rectangle 305"/>
            <p:cNvSpPr>
              <a:spLocks noChangeArrowheads="1"/>
            </p:cNvSpPr>
            <p:nvPr/>
          </p:nvSpPr>
          <p:spPr bwMode="auto">
            <a:xfrm>
              <a:off x="3090" y="139"/>
              <a:ext cx="5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i="1">
                  <a:solidFill>
                    <a:srgbClr val="00B0F0"/>
                  </a:solidFill>
                  <a:latin typeface="Calibri" pitchFamily="34" charset="0"/>
                </a:rPr>
                <a:t>Amniota</a:t>
              </a:r>
            </a:p>
          </p:txBody>
        </p:sp>
      </p:grp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888" y="1787525"/>
            <a:ext cx="313848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Georgia" pitchFamily="18" charset="0"/>
              </a:rPr>
              <a:t>The UPGMA tree based on this Cytochrome C data supports the known evolutionary relationships of these organisms.</a:t>
            </a: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8A9A6-5EA1-44C0-8EE8-EAB60A9AB195}"/>
              </a:ext>
            </a:extLst>
          </p:cNvPr>
          <p:cNvSpPr txBox="1"/>
          <p:nvPr/>
        </p:nvSpPr>
        <p:spPr>
          <a:xfrm>
            <a:off x="169682" y="2340430"/>
            <a:ext cx="3770722" cy="220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Homework/Assignment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 Phylogenetic Tree using UPGMA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F1D9B-F721-4269-B5A5-3ADFC734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836" y="1910944"/>
            <a:ext cx="4100104" cy="2132054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3319"/>
            <a:ext cx="4443893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5319666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7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3E791-A28D-437F-8729-801FAE805BDB}"/>
              </a:ext>
            </a:extLst>
          </p:cNvPr>
          <p:cNvSpPr txBox="1"/>
          <p:nvPr/>
        </p:nvSpPr>
        <p:spPr>
          <a:xfrm>
            <a:off x="628650" y="2340430"/>
            <a:ext cx="3184071" cy="220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Homework/Assignment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D8EEA-40FD-45FE-AC63-B1BD3CC4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28" y="633124"/>
            <a:ext cx="3579920" cy="3409875"/>
          </a:xfrm>
          <a:prstGeom prst="rect">
            <a:avLst/>
          </a:prstGeom>
        </p:spPr>
      </p:pic>
      <p:sp>
        <p:nvSpPr>
          <p:cNvPr id="18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3319"/>
            <a:ext cx="4443893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5319666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95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AE571-08A5-4A4B-8DC2-1FA490D1D1B1}"/>
              </a:ext>
            </a:extLst>
          </p:cNvPr>
          <p:cNvSpPr txBox="1"/>
          <p:nvPr/>
        </p:nvSpPr>
        <p:spPr>
          <a:xfrm>
            <a:off x="2612168" y="1791093"/>
            <a:ext cx="39196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45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5071ABD3-4DEC-4DDC-B8C2-C0A8C01C4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DCBFC7-FBDE-49D3-97E9-C938834873A5}" type="slidenum">
              <a:rPr lang="he-IL" altLang="en-US" sz="1600" smtClean="0"/>
              <a:pPr/>
              <a:t>3</a:t>
            </a:fld>
            <a:endParaRPr lang="en-US" altLang="en-US" sz="16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6FECBE9-4884-45CE-95B3-B561B9F4C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838" y="152400"/>
            <a:ext cx="8412162" cy="668338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u="sng" dirty="0">
                <a:solidFill>
                  <a:srgbClr val="00B050"/>
                </a:solidFill>
              </a:rPr>
              <a:t>Phylogenetic Trees - Methods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4B46331-DAF1-4576-9591-9F7846C1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471613"/>
            <a:ext cx="88598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 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23FB1-F0D8-4001-A587-EE18760E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1" y="753568"/>
            <a:ext cx="8859837" cy="6104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AD4E-9E90-4DA2-B32A-E44E5E9C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139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6FB5-58D3-443C-AAF5-3EC7311B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1" y="1081726"/>
            <a:ext cx="8682086" cy="5366208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UPGMA : Unweighted Pair Group Method with Arithmetic Mean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Developed by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Sokal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Michener in 1958.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a Sequential clustering method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Type of distance-based method for Phylogenetic Tree construction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UPGMA is the simplest method for constructing trees.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Generates rooted trees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Generates ultra metric trees from a distance matrix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Uses a simplest algorithm </a:t>
            </a:r>
          </a:p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Input: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Distance matrix containing pairwise statistical estimation    of aligned sequences</a:t>
            </a:r>
          </a:p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Output: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Phylogenetic tree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2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BD33-C708-48BB-A74E-0DF81156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UPGMA  Algorithm</a:t>
            </a:r>
            <a:endParaRPr lang="en-US" sz="7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0F15-24DC-45F6-8C8D-CA18C9F5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83" y="1600200"/>
            <a:ext cx="8564252" cy="452596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UPGMA starts with a matrix of pairwise distances.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sample is denoted as a 'cluster'.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Assigns all clusters to a star-like tree.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algorithm constructs a rooted tree that reflects the structure present in a pairwise similarity matrix.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At each step, the nearest two clusters are combined into a higher-level cluster.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 assumes an ultra-metric tree in which the distances from the root to every branch tip are equal.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877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984D-4D64-4139-A8CD-C16540A0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UPGMA  Algorithm Steps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F76D0-E84F-4439-8FCD-068438F9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3" y="1284889"/>
            <a:ext cx="8983744" cy="50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218488" y="688975"/>
            <a:ext cx="538162" cy="5899150"/>
            <a:chOff x="8218583" y="689599"/>
            <a:chExt cx="537888" cy="5898964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8307438" y="810245"/>
              <a:ext cx="0" cy="5778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218583" y="810245"/>
              <a:ext cx="1761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8" name="TextBox 123"/>
            <p:cNvSpPr txBox="1">
              <a:spLocks noChangeArrowheads="1"/>
            </p:cNvSpPr>
            <p:nvPr/>
          </p:nvSpPr>
          <p:spPr bwMode="auto">
            <a:xfrm>
              <a:off x="8493579" y="689599"/>
              <a:ext cx="2628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2060"/>
                  </a:solidFill>
                  <a:latin typeface="Calibri" pitchFamily="34" charset="0"/>
                </a:rPr>
                <a:t>0.0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79388" y="2609850"/>
            <a:ext cx="7750175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b="1" dirty="0">
                <a:latin typeface="Georgia" pitchFamily="18" charset="0"/>
              </a:rPr>
              <a:t>UPGMA:</a:t>
            </a:r>
            <a:r>
              <a:rPr lang="en-GB" sz="2800" dirty="0">
                <a:latin typeface="Georgia" pitchFamily="18" charset="0"/>
              </a:rPr>
              <a:t> </a:t>
            </a:r>
            <a:br>
              <a:rPr lang="en-GB" sz="2800" dirty="0">
                <a:latin typeface="Georgia" pitchFamily="18" charset="0"/>
              </a:rPr>
            </a:br>
            <a:r>
              <a:rPr lang="en-GB" sz="2400" b="1" u="sng" dirty="0">
                <a:latin typeface="Georgia" pitchFamily="18" charset="0"/>
              </a:rPr>
              <a:t>U</a:t>
            </a:r>
            <a:r>
              <a:rPr lang="en-GB" sz="2400" dirty="0">
                <a:latin typeface="Georgia" pitchFamily="18" charset="0"/>
              </a:rPr>
              <a:t>nweighted </a:t>
            </a:r>
            <a:r>
              <a:rPr lang="en-GB" sz="2400" b="1" u="sng" dirty="0">
                <a:latin typeface="Georgia" pitchFamily="18" charset="0"/>
              </a:rPr>
              <a:t>P</a:t>
            </a:r>
            <a:r>
              <a:rPr lang="en-GB" sz="2400" dirty="0">
                <a:latin typeface="Georgia" pitchFamily="18" charset="0"/>
              </a:rPr>
              <a:t>air-</a:t>
            </a:r>
            <a:r>
              <a:rPr lang="en-GB" sz="2400" b="1" u="sng" dirty="0">
                <a:latin typeface="Georgia" pitchFamily="18" charset="0"/>
              </a:rPr>
              <a:t>G</a:t>
            </a:r>
            <a:r>
              <a:rPr lang="en-GB" sz="2400" dirty="0">
                <a:latin typeface="Georgia" pitchFamily="18" charset="0"/>
              </a:rPr>
              <a:t>roup </a:t>
            </a:r>
            <a:r>
              <a:rPr lang="en-GB" sz="2400" b="1" u="sng" dirty="0">
                <a:latin typeface="Georgia" pitchFamily="18" charset="0"/>
              </a:rPr>
              <a:t>M</a:t>
            </a:r>
            <a:r>
              <a:rPr lang="en-GB" sz="2400" dirty="0">
                <a:latin typeface="Georgia" pitchFamily="18" charset="0"/>
              </a:rPr>
              <a:t>ethod with </a:t>
            </a:r>
            <a:r>
              <a:rPr lang="en-GB" sz="2400" b="1" u="sng" dirty="0">
                <a:latin typeface="Georgia" pitchFamily="18" charset="0"/>
              </a:rPr>
              <a:t>A</a:t>
            </a:r>
            <a:r>
              <a:rPr lang="en-GB" sz="2400" dirty="0">
                <a:latin typeface="Georgia" pitchFamily="18" charset="0"/>
              </a:rPr>
              <a:t>rithmetic mean</a:t>
            </a:r>
            <a:endParaRPr lang="en-GB" sz="2000" b="1" dirty="0">
              <a:latin typeface="Georgia" pitchFamily="18" charset="0"/>
            </a:endParaRPr>
          </a:p>
          <a:p>
            <a:endParaRPr lang="en-GB" b="1" dirty="0">
              <a:latin typeface="Georgia" pitchFamily="18" charset="0"/>
            </a:endParaRPr>
          </a:p>
          <a:p>
            <a:r>
              <a:rPr lang="en-GB" b="1" i="1" dirty="0">
                <a:solidFill>
                  <a:srgbClr val="002060"/>
                </a:solidFill>
                <a:latin typeface="Georgia" pitchFamily="18" charset="0"/>
              </a:rPr>
              <a:t>Unweighted</a:t>
            </a:r>
            <a:r>
              <a:rPr lang="en-GB" dirty="0">
                <a:solidFill>
                  <a:srgbClr val="002060"/>
                </a:solidFill>
                <a:latin typeface="Georgia" pitchFamily="18" charset="0"/>
              </a:rPr>
              <a:t> – all pairwise distances contribute equally.</a:t>
            </a:r>
          </a:p>
          <a:p>
            <a:endParaRPr lang="en-GB" dirty="0">
              <a:solidFill>
                <a:srgbClr val="002060"/>
              </a:solidFill>
              <a:latin typeface="Georgia" pitchFamily="18" charset="0"/>
            </a:endParaRPr>
          </a:p>
          <a:p>
            <a:r>
              <a:rPr lang="en-GB" b="1" i="1" dirty="0">
                <a:solidFill>
                  <a:srgbClr val="002060"/>
                </a:solidFill>
                <a:latin typeface="Georgia" pitchFamily="18" charset="0"/>
              </a:rPr>
              <a:t>Pair-Group</a:t>
            </a:r>
            <a:r>
              <a:rPr lang="en-GB" i="1" dirty="0">
                <a:solidFill>
                  <a:srgbClr val="002060"/>
                </a:solidFill>
                <a:latin typeface="Georgia" pitchFamily="18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Georgia" pitchFamily="18" charset="0"/>
              </a:rPr>
              <a:t>–  groups are combined in pairs (dichotomies only). </a:t>
            </a:r>
          </a:p>
          <a:p>
            <a:endParaRPr lang="en-GB" dirty="0">
              <a:solidFill>
                <a:srgbClr val="002060"/>
              </a:solidFill>
              <a:latin typeface="Georgia" pitchFamily="18" charset="0"/>
            </a:endParaRPr>
          </a:p>
          <a:p>
            <a:r>
              <a:rPr lang="en-GB" b="1" i="1" dirty="0">
                <a:solidFill>
                  <a:srgbClr val="002060"/>
                </a:solidFill>
                <a:latin typeface="Georgia" pitchFamily="18" charset="0"/>
              </a:rPr>
              <a:t>Arithmetic mean –  </a:t>
            </a:r>
            <a:r>
              <a:rPr lang="en-GB" dirty="0">
                <a:solidFill>
                  <a:srgbClr val="002060"/>
                </a:solidFill>
                <a:latin typeface="Georgia" pitchFamily="18" charset="0"/>
              </a:rPr>
              <a:t>pairwise distances to each group (clade) are mean distances to all members of that group.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322513" y="5803900"/>
            <a:ext cx="429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(Ultrametric – assumes molecular clock)</a:t>
            </a:r>
          </a:p>
        </p:txBody>
      </p:sp>
      <p:sp>
        <p:nvSpPr>
          <p:cNvPr id="14425" name="Line 93"/>
          <p:cNvSpPr>
            <a:spLocks noChangeShapeType="1"/>
          </p:cNvSpPr>
          <p:nvPr/>
        </p:nvSpPr>
        <p:spPr bwMode="auto">
          <a:xfrm>
            <a:off x="0" y="6578600"/>
            <a:ext cx="6705600" cy="0"/>
          </a:xfrm>
          <a:prstGeom prst="line">
            <a:avLst/>
          </a:prstGeom>
          <a:noFill/>
          <a:ln w="9525">
            <a:solidFill>
              <a:srgbClr val="979E4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1422400" y="125413"/>
            <a:ext cx="758825" cy="22971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84138" y="1766888"/>
            <a:ext cx="5016500" cy="3571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1647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sp>
        <p:nvSpPr>
          <p:cNvPr id="2" name="Down Arrow 1"/>
          <p:cNvSpPr/>
          <p:nvPr/>
        </p:nvSpPr>
        <p:spPr>
          <a:xfrm>
            <a:off x="8032750" y="809625"/>
            <a:ext cx="185738" cy="1603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919788" y="1616075"/>
            <a:ext cx="11795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 + 0.5 = 1.0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8393113" y="1295400"/>
            <a:ext cx="547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1.0 / 2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79388" y="3144838"/>
            <a:ext cx="4025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1. Find the shortest pairwise distance.</a:t>
            </a:r>
          </a:p>
        </p:txBody>
      </p:sp>
      <p:grpSp>
        <p:nvGrpSpPr>
          <p:cNvPr id="118" name="Group 117"/>
          <p:cNvGrpSpPr>
            <a:grpSpLocks/>
          </p:cNvGrpSpPr>
          <p:nvPr/>
        </p:nvGrpSpPr>
        <p:grpSpPr bwMode="auto">
          <a:xfrm>
            <a:off x="1266825" y="1616075"/>
            <a:ext cx="2938463" cy="1712913"/>
            <a:chOff x="1266825" y="1615798"/>
            <a:chExt cx="2938148" cy="1713667"/>
          </a:xfrm>
        </p:grpSpPr>
        <p:sp>
          <p:nvSpPr>
            <p:cNvPr id="41" name="Rounded Rectangle 40"/>
            <p:cNvSpPr/>
            <p:nvPr/>
          </p:nvSpPr>
          <p:spPr>
            <a:xfrm>
              <a:off x="1266825" y="1615798"/>
              <a:ext cx="1114306" cy="6130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46" name="Elbow Connector 45"/>
            <p:cNvCxnSpPr>
              <a:stCxn id="40" idx="3"/>
              <a:endCxn id="41" idx="2"/>
            </p:cNvCxnSpPr>
            <p:nvPr/>
          </p:nvCxnSpPr>
          <p:spPr>
            <a:xfrm flipH="1" flipV="1">
              <a:off x="1823978" y="2228843"/>
              <a:ext cx="2380995" cy="1100622"/>
            </a:xfrm>
            <a:prstGeom prst="bentConnector4">
              <a:avLst>
                <a:gd name="adj1" fmla="val -9601"/>
                <a:gd name="adj2" fmla="val 58389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79438" y="3787775"/>
            <a:ext cx="5573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2. Join two sequences/groups with shortest distance.</a:t>
            </a:r>
          </a:p>
        </p:txBody>
      </p: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5880100" y="660400"/>
            <a:ext cx="3170238" cy="3967163"/>
            <a:chOff x="5879742" y="661138"/>
            <a:chExt cx="3171049" cy="3966739"/>
          </a:xfrm>
        </p:grpSpPr>
        <p:cxnSp>
          <p:nvCxnSpPr>
            <p:cNvPr id="109" name="Elbow Connector 108"/>
            <p:cNvCxnSpPr>
              <a:stCxn id="125" idx="3"/>
              <a:endCxn id="111" idx="2"/>
            </p:cNvCxnSpPr>
            <p:nvPr/>
          </p:nvCxnSpPr>
          <p:spPr>
            <a:xfrm flipV="1">
              <a:off x="5879742" y="1615124"/>
              <a:ext cx="2613693" cy="301275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7936081" y="661138"/>
              <a:ext cx="1114710" cy="95398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5653088" y="1417638"/>
            <a:ext cx="1652587" cy="3852862"/>
            <a:chOff x="5653798" y="1418332"/>
            <a:chExt cx="1651877" cy="3852699"/>
          </a:xfrm>
        </p:grpSpPr>
        <p:cxnSp>
          <p:nvCxnSpPr>
            <p:cNvPr id="116" name="Elbow Connector 115"/>
            <p:cNvCxnSpPr>
              <a:stCxn id="126" idx="3"/>
              <a:endCxn id="117" idx="2"/>
            </p:cNvCxnSpPr>
            <p:nvPr/>
          </p:nvCxnSpPr>
          <p:spPr>
            <a:xfrm flipV="1">
              <a:off x="6066371" y="2039018"/>
              <a:ext cx="414159" cy="323201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ed Rectangle 116"/>
            <p:cNvSpPr/>
            <p:nvPr/>
          </p:nvSpPr>
          <p:spPr>
            <a:xfrm>
              <a:off x="5653798" y="1418332"/>
              <a:ext cx="1651877" cy="62068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962025" y="4443413"/>
            <a:ext cx="491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3. Depth of new branch = ½ shortest distance.</a:t>
            </a: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1358900" y="5086350"/>
            <a:ext cx="4708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4. Tip-to-tip path length = shortest distance.</a:t>
            </a:r>
          </a:p>
        </p:txBody>
      </p: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5653088" y="250825"/>
            <a:ext cx="1652587" cy="3721100"/>
            <a:chOff x="5653798" y="303061"/>
            <a:chExt cx="1651877" cy="3721032"/>
          </a:xfrm>
        </p:grpSpPr>
        <p:cxnSp>
          <p:nvCxnSpPr>
            <p:cNvPr id="128" name="Elbow Connector 127"/>
            <p:cNvCxnSpPr>
              <a:stCxn id="108" idx="3"/>
              <a:endCxn id="129" idx="1"/>
            </p:cNvCxnSpPr>
            <p:nvPr/>
          </p:nvCxnSpPr>
          <p:spPr>
            <a:xfrm flipH="1" flipV="1">
              <a:off x="5653798" y="769777"/>
              <a:ext cx="499847" cy="3254316"/>
            </a:xfrm>
            <a:prstGeom prst="bentConnector5">
              <a:avLst>
                <a:gd name="adj1" fmla="val -20957"/>
                <a:gd name="adj2" fmla="val 45658"/>
                <a:gd name="adj3" fmla="val 145725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5653798" y="303061"/>
              <a:ext cx="1651877" cy="93502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48" grpId="0" animBg="1"/>
      <p:bldP spid="53" grpId="0"/>
      <p:bldP spid="54" grpId="0"/>
      <p:bldP spid="122" grpId="0"/>
      <p:bldP spid="2" grpId="0" animBg="1"/>
      <p:bldP spid="63" grpId="0"/>
      <p:bldP spid="64" grpId="0"/>
      <p:bldP spid="65" grpId="0"/>
      <p:bldP spid="107" grpId="0"/>
      <p:bldP spid="40" grpId="0"/>
      <p:bldP spid="108" grpId="0"/>
      <p:bldP spid="125" grpId="0"/>
      <p:bldP spid="1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1422400" y="125413"/>
            <a:ext cx="758825" cy="22971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84138" y="1766888"/>
            <a:ext cx="5016500" cy="3571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" name="Rectangle 112"/>
          <p:cNvSpPr/>
          <p:nvPr/>
        </p:nvSpPr>
        <p:spPr>
          <a:xfrm>
            <a:off x="1498600" y="1012825"/>
            <a:ext cx="584200" cy="24923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2101850" y="1828800"/>
            <a:ext cx="584200" cy="24923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2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1852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18525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1852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18527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28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18529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4226235" cy="1888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17.50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895350" y="3802063"/>
            <a:ext cx="584200" cy="24923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895350" y="733425"/>
            <a:ext cx="584200" cy="3068638"/>
            <a:chOff x="895545" y="732766"/>
            <a:chExt cx="584463" cy="3069658"/>
          </a:xfrm>
        </p:grpSpPr>
        <p:sp>
          <p:nvSpPr>
            <p:cNvPr id="3" name="Rectangle 2"/>
            <p:cNvSpPr/>
            <p:nvPr/>
          </p:nvSpPr>
          <p:spPr>
            <a:xfrm>
              <a:off x="895545" y="732766"/>
              <a:ext cx="584463" cy="2493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6" name="Curved Connector 5"/>
            <p:cNvCxnSpPr>
              <a:stCxn id="3" idx="1"/>
            </p:cNvCxnSpPr>
            <p:nvPr/>
          </p:nvCxnSpPr>
          <p:spPr>
            <a:xfrm rot="10800000" flipH="1" flipV="1">
              <a:off x="895545" y="856632"/>
              <a:ext cx="107999" cy="2945792"/>
            </a:xfrm>
            <a:prstGeom prst="curvedConnector4">
              <a:avLst>
                <a:gd name="adj1" fmla="val -210872"/>
                <a:gd name="adj2" fmla="val 52115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895350" y="1819275"/>
            <a:ext cx="584200" cy="1982788"/>
            <a:chOff x="895546" y="1819538"/>
            <a:chExt cx="584462" cy="1982888"/>
          </a:xfrm>
        </p:grpSpPr>
        <p:sp>
          <p:nvSpPr>
            <p:cNvPr id="67" name="Rectangle 66"/>
            <p:cNvSpPr/>
            <p:nvPr/>
          </p:nvSpPr>
          <p:spPr>
            <a:xfrm>
              <a:off x="895546" y="1819538"/>
              <a:ext cx="584462" cy="24925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74" name="Curved Connector 73"/>
            <p:cNvCxnSpPr/>
            <p:nvPr/>
          </p:nvCxnSpPr>
          <p:spPr>
            <a:xfrm rot="16200000" flipH="1">
              <a:off x="401956" y="2867312"/>
              <a:ext cx="1727287" cy="14293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1506538" y="4051300"/>
            <a:ext cx="584200" cy="24923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506538" y="1008063"/>
            <a:ext cx="584200" cy="3043237"/>
            <a:chOff x="1506752" y="1008627"/>
            <a:chExt cx="584462" cy="3042897"/>
          </a:xfrm>
        </p:grpSpPr>
        <p:sp>
          <p:nvSpPr>
            <p:cNvPr id="81" name="Rectangle 80"/>
            <p:cNvSpPr/>
            <p:nvPr/>
          </p:nvSpPr>
          <p:spPr>
            <a:xfrm>
              <a:off x="1506752" y="1008627"/>
              <a:ext cx="584462" cy="249209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87" name="Curved Connector 86"/>
            <p:cNvCxnSpPr/>
            <p:nvPr/>
          </p:nvCxnSpPr>
          <p:spPr>
            <a:xfrm rot="5400000">
              <a:off x="342575" y="2588763"/>
              <a:ext cx="2769878" cy="15564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98663" y="1825625"/>
            <a:ext cx="695325" cy="2225675"/>
            <a:chOff x="1998483" y="1825887"/>
            <a:chExt cx="696047" cy="2225638"/>
          </a:xfrm>
        </p:grpSpPr>
        <p:sp>
          <p:nvSpPr>
            <p:cNvPr id="82" name="Rectangle 81"/>
            <p:cNvSpPr/>
            <p:nvPr/>
          </p:nvSpPr>
          <p:spPr>
            <a:xfrm>
              <a:off x="2109723" y="1825887"/>
              <a:ext cx="584807" cy="249234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88" name="Curved Connector 87"/>
            <p:cNvCxnSpPr>
              <a:stCxn id="82" idx="2"/>
            </p:cNvCxnSpPr>
            <p:nvPr/>
          </p:nvCxnSpPr>
          <p:spPr>
            <a:xfrm rot="5400000">
              <a:off x="1212103" y="2861501"/>
              <a:ext cx="1976404" cy="40364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1506538" y="1281113"/>
            <a:ext cx="5842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2741613" y="182562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1506538" y="4324350"/>
            <a:ext cx="584200" cy="247650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1506538" y="1541463"/>
            <a:ext cx="584200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3325813" y="182880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1506538" y="4586288"/>
            <a:ext cx="584200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1506538" y="2095500"/>
            <a:ext cx="584200" cy="24923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3919538" y="2095500"/>
            <a:ext cx="584200" cy="24923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506538" y="4872038"/>
            <a:ext cx="584200" cy="247650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014913" y="3946525"/>
            <a:ext cx="669925" cy="1068388"/>
            <a:chOff x="5015348" y="3947151"/>
            <a:chExt cx="670196" cy="1067640"/>
          </a:xfrm>
        </p:grpSpPr>
        <p:grpSp>
          <p:nvGrpSpPr>
            <p:cNvPr id="18657" name="Group 6"/>
            <p:cNvGrpSpPr>
              <a:grpSpLocks/>
            </p:cNvGrpSpPr>
            <p:nvPr/>
          </p:nvGrpSpPr>
          <p:grpSpPr bwMode="auto">
            <a:xfrm>
              <a:off x="5185977" y="4042426"/>
              <a:ext cx="328936" cy="877090"/>
              <a:chOff x="5194043" y="3549004"/>
              <a:chExt cx="328936" cy="877090"/>
            </a:xfrm>
          </p:grpSpPr>
          <p:sp>
            <p:nvSpPr>
              <p:cNvPr id="18659" name="TextBox 50"/>
              <p:cNvSpPr txBox="1">
                <a:spLocks noChangeArrowheads="1"/>
              </p:cNvSpPr>
              <p:nvPr/>
            </p:nvSpPr>
            <p:spPr bwMode="auto">
              <a:xfrm>
                <a:off x="5194043" y="3549004"/>
                <a:ext cx="32893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0000"/>
                    </a:solidFill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18660" name="TextBox 51"/>
              <p:cNvSpPr txBox="1">
                <a:spLocks noChangeArrowheads="1"/>
              </p:cNvSpPr>
              <p:nvPr/>
            </p:nvSpPr>
            <p:spPr bwMode="auto">
              <a:xfrm>
                <a:off x="5206867" y="4025984"/>
                <a:ext cx="3032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0000"/>
                    </a:solidFill>
                    <a:latin typeface="Calibri" pitchFamily="34" charset="0"/>
                  </a:rPr>
                  <a:t>F</a:t>
                </a: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5015348" y="3947151"/>
              <a:ext cx="670196" cy="10676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562725" y="2795588"/>
            <a:ext cx="500063" cy="3633787"/>
            <a:chOff x="6562671" y="2796346"/>
            <a:chExt cx="500509" cy="3633318"/>
          </a:xfrm>
        </p:grpSpPr>
        <p:grpSp>
          <p:nvGrpSpPr>
            <p:cNvPr id="18642" name="Group 13"/>
            <p:cNvGrpSpPr>
              <a:grpSpLocks/>
            </p:cNvGrpSpPr>
            <p:nvPr/>
          </p:nvGrpSpPr>
          <p:grpSpPr bwMode="auto">
            <a:xfrm>
              <a:off x="6562671" y="2796346"/>
              <a:ext cx="500509" cy="533820"/>
              <a:chOff x="6541980" y="2528348"/>
              <a:chExt cx="500509" cy="533820"/>
            </a:xfrm>
          </p:grpSpPr>
          <p:sp>
            <p:nvSpPr>
              <p:cNvPr id="18655" name="TextBox 48"/>
              <p:cNvSpPr txBox="1">
                <a:spLocks noChangeArrowheads="1"/>
              </p:cNvSpPr>
              <p:nvPr/>
            </p:nvSpPr>
            <p:spPr bwMode="auto">
              <a:xfrm>
                <a:off x="6622156" y="2581134"/>
                <a:ext cx="34015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chemeClr val="tx2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541980" y="2528348"/>
                <a:ext cx="500509" cy="533331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/>
              </a:p>
            </p:txBody>
          </p:sp>
        </p:grpSp>
        <p:grpSp>
          <p:nvGrpSpPr>
            <p:cNvPr id="18643" name="Group 11"/>
            <p:cNvGrpSpPr>
              <a:grpSpLocks/>
            </p:cNvGrpSpPr>
            <p:nvPr/>
          </p:nvGrpSpPr>
          <p:grpSpPr bwMode="auto">
            <a:xfrm>
              <a:off x="6562671" y="3571220"/>
              <a:ext cx="500509" cy="533820"/>
              <a:chOff x="6541980" y="3370603"/>
              <a:chExt cx="500509" cy="53382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632549" y="3436995"/>
                <a:ext cx="319372" cy="399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C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541980" y="3370329"/>
                <a:ext cx="500509" cy="533331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grpSp>
          <p:nvGrpSpPr>
            <p:cNvPr id="18644" name="Group 10"/>
            <p:cNvGrpSpPr>
              <a:grpSpLocks/>
            </p:cNvGrpSpPr>
            <p:nvPr/>
          </p:nvGrpSpPr>
          <p:grpSpPr bwMode="auto">
            <a:xfrm>
              <a:off x="6562671" y="4346094"/>
              <a:ext cx="500509" cy="533820"/>
              <a:chOff x="6541980" y="4184133"/>
              <a:chExt cx="500509" cy="53382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635727" y="4250251"/>
                <a:ext cx="346384" cy="4015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+mn-lt"/>
                    <a:cs typeface="+mn-cs"/>
                  </a:rPr>
                  <a:t>D</a:t>
                </a: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541980" y="4183585"/>
                <a:ext cx="500509" cy="534918"/>
              </a:xfrm>
              <a:prstGeom prst="ellipse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8645" name="Group 9"/>
            <p:cNvGrpSpPr>
              <a:grpSpLocks/>
            </p:cNvGrpSpPr>
            <p:nvPr/>
          </p:nvGrpSpPr>
          <p:grpSpPr bwMode="auto">
            <a:xfrm>
              <a:off x="6562671" y="5120968"/>
              <a:ext cx="500509" cy="533820"/>
              <a:chOff x="6541980" y="4409539"/>
              <a:chExt cx="500509" cy="53382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637315" y="4476970"/>
                <a:ext cx="309839" cy="399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E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541980" y="4410304"/>
                <a:ext cx="500509" cy="533331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8646" name="Group 7"/>
            <p:cNvGrpSpPr>
              <a:grpSpLocks/>
            </p:cNvGrpSpPr>
            <p:nvPr/>
          </p:nvGrpSpPr>
          <p:grpSpPr bwMode="auto">
            <a:xfrm>
              <a:off x="6562671" y="5895844"/>
              <a:ext cx="500509" cy="533820"/>
              <a:chOff x="6541980" y="5052120"/>
              <a:chExt cx="500509" cy="53382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618248" y="5119275"/>
                <a:ext cx="347973" cy="399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G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41980" y="5052609"/>
                <a:ext cx="500509" cy="533331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502275" y="3049588"/>
            <a:ext cx="1139825" cy="1670050"/>
            <a:chOff x="5502089" y="3049187"/>
            <a:chExt cx="1140758" cy="1670274"/>
          </a:xfrm>
        </p:grpSpPr>
        <p:cxnSp>
          <p:nvCxnSpPr>
            <p:cNvPr id="27" name="Straight Connector 26"/>
            <p:cNvCxnSpPr>
              <a:stCxn id="18659" idx="3"/>
              <a:endCxn id="18655" idx="1"/>
            </p:cNvCxnSpPr>
            <p:nvPr/>
          </p:nvCxnSpPr>
          <p:spPr>
            <a:xfrm flipV="1">
              <a:off x="5514799" y="3049187"/>
              <a:ext cx="1128048" cy="1193960"/>
            </a:xfrm>
            <a:prstGeom prst="line">
              <a:avLst/>
            </a:prstGeom>
            <a:ln w="190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18660" idx="3"/>
              <a:endCxn id="18655" idx="1"/>
            </p:cNvCxnSpPr>
            <p:nvPr/>
          </p:nvCxnSpPr>
          <p:spPr>
            <a:xfrm flipV="1">
              <a:off x="5502089" y="3049187"/>
              <a:ext cx="1140758" cy="1670274"/>
            </a:xfrm>
            <a:prstGeom prst="line">
              <a:avLst/>
            </a:prstGeom>
            <a:ln w="190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592388" y="2540000"/>
            <a:ext cx="15890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  <a:latin typeface="Calibri" pitchFamily="34" charset="0"/>
              </a:rPr>
              <a:t>(19 + 18) / 2 = 18.5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92388" y="2849563"/>
            <a:ext cx="1589087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(31 + 32) / 2 = 31.5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5502275" y="3838575"/>
            <a:ext cx="1139825" cy="881063"/>
            <a:chOff x="5502089" y="3838130"/>
            <a:chExt cx="1140758" cy="881331"/>
          </a:xfrm>
        </p:grpSpPr>
        <p:cxnSp>
          <p:nvCxnSpPr>
            <p:cNvPr id="77" name="Straight Connector 76"/>
            <p:cNvCxnSpPr>
              <a:stCxn id="18659" idx="3"/>
            </p:cNvCxnSpPr>
            <p:nvPr/>
          </p:nvCxnSpPr>
          <p:spPr>
            <a:xfrm flipV="1">
              <a:off x="5514799" y="3838130"/>
              <a:ext cx="1128048" cy="404936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18660" idx="3"/>
            </p:cNvCxnSpPr>
            <p:nvPr/>
          </p:nvCxnSpPr>
          <p:spPr>
            <a:xfrm flipV="1">
              <a:off x="5502089" y="3838130"/>
              <a:ext cx="1140758" cy="88133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502275" y="4241800"/>
            <a:ext cx="1139825" cy="477838"/>
            <a:chOff x="5502089" y="4242481"/>
            <a:chExt cx="1140758" cy="476980"/>
          </a:xfrm>
        </p:grpSpPr>
        <p:cxnSp>
          <p:nvCxnSpPr>
            <p:cNvPr id="79" name="Straight Connector 78"/>
            <p:cNvCxnSpPr>
              <a:stCxn id="18659" idx="3"/>
            </p:cNvCxnSpPr>
            <p:nvPr/>
          </p:nvCxnSpPr>
          <p:spPr>
            <a:xfrm>
              <a:off x="5514799" y="4242481"/>
              <a:ext cx="1128048" cy="343869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8660" idx="3"/>
            </p:cNvCxnSpPr>
            <p:nvPr/>
          </p:nvCxnSpPr>
          <p:spPr>
            <a:xfrm flipV="1">
              <a:off x="5502089" y="4586350"/>
              <a:ext cx="1140758" cy="133111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502275" y="4241800"/>
            <a:ext cx="1139825" cy="1146175"/>
            <a:chOff x="5502089" y="4242481"/>
            <a:chExt cx="1140758" cy="114539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5514799" y="4242481"/>
              <a:ext cx="1128048" cy="1145397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8660" idx="3"/>
            </p:cNvCxnSpPr>
            <p:nvPr/>
          </p:nvCxnSpPr>
          <p:spPr>
            <a:xfrm>
              <a:off x="5502089" y="4719995"/>
              <a:ext cx="1140758" cy="667883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502275" y="4241800"/>
            <a:ext cx="1139825" cy="1920875"/>
            <a:chOff x="5502089" y="4242481"/>
            <a:chExt cx="1140758" cy="1920273"/>
          </a:xfrm>
        </p:grpSpPr>
        <p:cxnSp>
          <p:nvCxnSpPr>
            <p:cNvPr id="90" name="Straight Connector 89"/>
            <p:cNvCxnSpPr>
              <a:stCxn id="18659" idx="3"/>
            </p:cNvCxnSpPr>
            <p:nvPr/>
          </p:nvCxnSpPr>
          <p:spPr>
            <a:xfrm>
              <a:off x="5514799" y="4242481"/>
              <a:ext cx="1128048" cy="1920273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8660" idx="3"/>
            </p:cNvCxnSpPr>
            <p:nvPr/>
          </p:nvCxnSpPr>
          <p:spPr>
            <a:xfrm>
              <a:off x="5502089" y="4720169"/>
              <a:ext cx="1140758" cy="1442585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592388" y="5318125"/>
            <a:ext cx="1589087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(18 + 17) / 2 = 17.5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92388" y="5713413"/>
            <a:ext cx="1589087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(36 + 35) / 2 = 35.5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92388" y="6153150"/>
            <a:ext cx="1589087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(13 + 12) / 2 = 12.5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95350" y="733425"/>
            <a:ext cx="584200" cy="2476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895350" y="1819275"/>
            <a:ext cx="584200" cy="2492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3848100" y="123825"/>
            <a:ext cx="758825" cy="22971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84138" y="677863"/>
            <a:ext cx="5016500" cy="3571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462588" y="1328738"/>
            <a:ext cx="27352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Georgia" pitchFamily="18" charset="0"/>
              </a:rPr>
              <a:t>5. Calculate mean pairwise distances with other sequences in new matrix.</a:t>
            </a:r>
          </a:p>
        </p:txBody>
      </p:sp>
      <p:grpSp>
        <p:nvGrpSpPr>
          <p:cNvPr id="123" name="Group 122"/>
          <p:cNvGrpSpPr>
            <a:grpSpLocks/>
          </p:cNvGrpSpPr>
          <p:nvPr/>
        </p:nvGrpSpPr>
        <p:grpSpPr bwMode="auto">
          <a:xfrm>
            <a:off x="333375" y="1928813"/>
            <a:ext cx="5129213" cy="3340100"/>
            <a:chOff x="333376" y="1929170"/>
            <a:chExt cx="5129010" cy="3340122"/>
          </a:xfrm>
        </p:grpSpPr>
        <p:cxnSp>
          <p:nvCxnSpPr>
            <p:cNvPr id="125" name="Elbow Connector 124"/>
            <p:cNvCxnSpPr>
              <a:stCxn id="121" idx="1"/>
              <a:endCxn id="126" idx="3"/>
            </p:cNvCxnSpPr>
            <p:nvPr/>
          </p:nvCxnSpPr>
          <p:spPr>
            <a:xfrm rot="10800000" flipV="1">
              <a:off x="2276399" y="1929170"/>
              <a:ext cx="3185987" cy="2270140"/>
            </a:xfrm>
            <a:prstGeom prst="bentConnector3">
              <a:avLst>
                <a:gd name="adj1" fmla="val 21598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ounded Rectangle 125"/>
            <p:cNvSpPr/>
            <p:nvPr/>
          </p:nvSpPr>
          <p:spPr>
            <a:xfrm>
              <a:off x="333376" y="3129328"/>
              <a:ext cx="1943023" cy="21399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0"/>
                            </p:stCondLst>
                            <p:childTnLst>
                              <p:par>
                                <p:cTn id="1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6" grpId="0" animBg="1"/>
      <p:bldP spid="68" grpId="0" animBg="1"/>
      <p:bldP spid="84" grpId="0" animBg="1"/>
      <p:bldP spid="94" grpId="0" animBg="1"/>
      <p:bldP spid="95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75" grpId="0"/>
      <p:bldP spid="76" grpId="0"/>
      <p:bldP spid="96" grpId="0"/>
      <p:bldP spid="98" grpId="0"/>
      <p:bldP spid="106" grpId="0"/>
      <p:bldP spid="107" grpId="0" animBg="1"/>
      <p:bldP spid="110" grpId="0" animBg="1"/>
      <p:bldP spid="119" grpId="0" animBg="1"/>
      <p:bldP spid="120" grpId="0" animBg="1"/>
      <p:bldP spid="1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1927</Words>
  <Application>Microsoft Office PowerPoint</Application>
  <PresentationFormat>On-screen Show (4:3)</PresentationFormat>
  <Paragraphs>1276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Times New Roman</vt:lpstr>
      <vt:lpstr>Office Theme</vt:lpstr>
      <vt:lpstr>PowerPoint Presentation</vt:lpstr>
      <vt:lpstr>Phylogenetic Trees - Methods</vt:lpstr>
      <vt:lpstr>Phylogenetic Trees - Methods</vt:lpstr>
      <vt:lpstr>UPGMA</vt:lpstr>
      <vt:lpstr>UPGMA  Algorithm</vt:lpstr>
      <vt:lpstr>UPGMA  Algorithm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Tahir</dc:creator>
  <cp:lastModifiedBy>muhammad Tahir</cp:lastModifiedBy>
  <cp:revision>7</cp:revision>
  <dcterms:created xsi:type="dcterms:W3CDTF">2020-07-08T18:33:00Z</dcterms:created>
  <dcterms:modified xsi:type="dcterms:W3CDTF">2020-07-09T05:43:39Z</dcterms:modified>
</cp:coreProperties>
</file>