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5"/>
  </p:notesMasterIdLst>
  <p:handoutMasterIdLst>
    <p:handoutMasterId r:id="rId26"/>
  </p:handoutMasterIdLst>
  <p:sldIdLst>
    <p:sldId id="1062" r:id="rId2"/>
    <p:sldId id="264" r:id="rId3"/>
    <p:sldId id="266" r:id="rId4"/>
    <p:sldId id="900" r:id="rId5"/>
    <p:sldId id="1213" r:id="rId6"/>
    <p:sldId id="1208" r:id="rId7"/>
    <p:sldId id="1071" r:id="rId8"/>
    <p:sldId id="905" r:id="rId9"/>
    <p:sldId id="1209" r:id="rId10"/>
    <p:sldId id="277" r:id="rId11"/>
    <p:sldId id="1203" r:id="rId12"/>
    <p:sldId id="908" r:id="rId13"/>
    <p:sldId id="1205" r:id="rId14"/>
    <p:sldId id="1106" r:id="rId15"/>
    <p:sldId id="926" r:id="rId16"/>
    <p:sldId id="1108" r:id="rId17"/>
    <p:sldId id="928" r:id="rId18"/>
    <p:sldId id="265" r:id="rId19"/>
    <p:sldId id="931" r:id="rId20"/>
    <p:sldId id="1074" r:id="rId21"/>
    <p:sldId id="1155" r:id="rId22"/>
    <p:sldId id="930" r:id="rId23"/>
    <p:sldId id="1204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7F00"/>
    <a:srgbClr val="FF6600"/>
    <a:srgbClr val="99F399"/>
    <a:srgbClr val="BAEFFC"/>
    <a:srgbClr val="AC6600"/>
    <a:srgbClr val="CB5367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50" autoAdjust="0"/>
    <p:restoredTop sz="95401" autoAdjust="0"/>
  </p:normalViewPr>
  <p:slideViewPr>
    <p:cSldViewPr>
      <p:cViewPr varScale="1">
        <p:scale>
          <a:sx n="86" d="100"/>
          <a:sy n="86" d="100"/>
        </p:scale>
        <p:origin x="1452" y="90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AD4E2F33-B7B3-4A85-81FD-66450188B1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1" tIns="47524" rIns="95051" bIns="47524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300">
                <a:latin typeface="Times New Roman" pitchFamily="-9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0FAFAE53-D015-41B5-9043-AE9AE82C76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1" tIns="47524" rIns="95051" bIns="47524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300">
                <a:latin typeface="Times New Roman" pitchFamily="-9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5A957D02-2E74-40F6-BC12-F001411E541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1" tIns="47524" rIns="95051" bIns="47524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300">
                <a:latin typeface="Times New Roman" pitchFamily="-9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>
            <a:extLst>
              <a:ext uri="{FF2B5EF4-FFF2-40B4-BE49-F238E27FC236}">
                <a16:creationId xmlns:a16="http://schemas.microsoft.com/office/drawing/2014/main" id="{89866089-2962-46AC-8A0E-19886C3D71B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1" tIns="47524" rIns="95051" bIns="47524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9899A5AA-0615-4C12-ABD6-092BF4A65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C8C0CFC-990C-4EDE-9D94-D2DB3F94C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2" rIns="96648" bIns="48322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-9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3E383F2-86AC-4AF8-B650-669B4D78D5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2" rIns="96648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-9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9FE9E83C-FD4B-4092-98C1-DA025A198B2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3660347-3C21-4296-8D63-E5A89CAD4B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2" rIns="96648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4DE38C38-F17A-4850-B1EA-FA4F5F6A11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2" rIns="96648" bIns="48322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-9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508900E-2A8C-4CFB-A4DE-6925DB29C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8" tIns="48322" rIns="96648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C65514E0-940B-4553-B98B-236B0CF93D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6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6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6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6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9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24E91F6-00BC-48E9-AC2B-3ECFE4B99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750771-BEB5-41DA-9A57-3C265ADD8AD0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EFEE2A1-9C27-4A90-962A-0B569B893C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60488" y="795338"/>
            <a:ext cx="4598987" cy="344963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FFF7411-3466-42EF-9E9C-EFD224982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41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EF6FF5E-0D2A-4545-9F37-C631E35F5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323224-2A0C-436A-9B29-D46749CEC8B1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BA4EB46-4AED-45C3-B242-76C0EC7C81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91D7F75-9569-4366-8A81-A55874873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AB931E2-96A1-4108-BD8F-EC18BC8F7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4A3E638-0DB5-490F-A21B-831CB31F3A82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25436F7-B319-4592-A7A5-FBD766EF1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D983AB7-BEF8-452B-AFD7-4D88F4F04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43D2610-6B0E-45C9-BB10-FA21C7FC9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608DB6-60AF-4E6D-AC8A-B60366E5D97C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5D65D38-3F9E-43C1-BF21-E848414FD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D06F0F8-8888-4310-A796-E55C4D34B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5CFBD15-9355-4BBC-80E6-FA70EDD40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FF9F77-A876-43EE-9043-D99148E34E02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1780D10-BB90-49C6-91DB-988F909D6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8CAD109-AB51-4504-A1D3-8EA5A247A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Goal= nonredundant set of genes/proteins for each organism represented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Model= comes from analysis of genomic content from organism assembly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Reannotation of microbial genomes, for example.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7420CEFD-C430-495C-BBCE-E8BE4FD3F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FBD2292-BF61-4C36-9CE2-46F86730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Database continues to grow at exponential rate. </a:t>
            </a:r>
          </a:p>
          <a:p>
            <a:pPr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Doubling in size every 10 months</a:t>
            </a:r>
          </a:p>
          <a:p>
            <a:pPr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Has sequences of 250,000 distinct organisms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C97B813-4905-4B93-8583-7FE6DBD52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29ABD2-A23C-472B-87F5-F7547E6A409C}" type="slidenum">
              <a:rPr lang="en-US" altLang="en-US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02418C8-DC48-4305-9755-F05242A0B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36ADB4B-440B-46B3-9448-5AF06990963D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5F01D26-D0A9-4524-B212-D8A64C9B10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FC174C1-135D-4610-AF95-13D4792F7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Two letter prefix, underscore, numeric portion.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NT=contig assemblies produced by NCBI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NW=supercontig assembles from WGS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F160168-709B-4CB8-AEE3-B642754BC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A57D8B-94FA-46B3-B460-24469C036778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78B33CB-6328-47FE-904F-C723429DE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8005244-B1E6-485A-AA4D-2A8DFB324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3789F82-EAEA-4DFA-AFD4-AC1F32E5D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4D27D7-2972-481F-BC47-68997E65856A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8198D58-9880-47C5-8D34-B78158263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D152CAD-D75B-4001-AAF4-0F20B2830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3A32BF09-DF48-4C40-A75D-E095F814A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0DB69F4-C8D7-484C-9D1A-81E6D540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Currently, NCBI  receives and processes about 20,000 direct submission sequences per month, in addition to the approximately 200,000 bulk submissions that are processed automatically.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Collaboration with EMBL and DDBJ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F071B13-E763-49AA-B956-F8B24C2DF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29C7BF-B0DB-4552-87DF-3BE4E53A2A9F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598EDA2-05A1-473C-8D1B-E75B77B7B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00312C3-93D4-452D-8826-0C7B3925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 tools can be downloaded and used on your local workstations as standalone.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C5F5137-CBCF-44E0-BA2F-5855D1BA7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134654F-9A50-4FFF-A595-42D3F863377D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5693455-AEF8-4EA3-9182-6E4683A21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A670AE-F07E-4483-AF2F-77A1F4160B37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2657E0F-8555-4189-ADB8-2C6D9DF49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3BE62CD-DB89-4AEE-8CEF-749D825D1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NCBI homepage.  Logo will take you back to home page.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About NCBI provides introduction to the NCBI and contains basic information on genetics and bioinformatics.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08B3007-F524-4731-BD51-5CAD339A9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64DC07-E496-4798-805B-25B2E8178C4C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EF75ED9-EDC1-4018-8419-4EF44967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111B252-7E7F-4D9A-83D9-6054EC93E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57DBBF5-665B-4953-9C2A-DCB4AF1CD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6572644-E7B6-4226-894F-03F6F09BA88D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668C3BC-F12F-4C91-A287-909742AEA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B037F8F-3558-4FB2-A3F2-ECF59C79F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Primary databases serve as a repository of experimentalist sequences (GenBank).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Derivative databases are sources of edited/curated sequences (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RefSeq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…reference sequences,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UniGene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...genes compared to genetic loci on genomes)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4B57361-2A73-428B-91CF-916C15A110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C18921-B5A0-459D-8EB5-AAC0A9FE8023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AB8F147-7A52-446C-B635-5C6973D17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387FCBE-CDF3-44B1-918F-928165B30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~11,000 sequences are submitted per day.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DCA7363-6934-44D0-A00E-C25B90E03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88C6E8-3907-4F03-8CE6-6498387C0C33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46BD9D6-CF42-471F-AFF6-07FDCE96B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8508A57-FEF0-4957-AD1C-5B4BFC12E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6D6527C-1FB5-41F5-B385-EDE860FA1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39F7D43-245F-4055-AA6F-9DC52985225B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7EB543F-4E17-4C24-9512-D0C82A028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0D262F7-BE4B-4C5A-9871-4D1BB44F7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A53DFD-6431-4A0D-BD5C-7701449CC440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10E7F-B688-4D16-85BB-2B0D6D3AD136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530F6-4115-4567-8B56-CD5F1E1BB515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5CCE8-D151-47A1-8C77-88E89754A23B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7C14699-526B-48EC-AB47-36E9576F7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4B20AF2-031C-4C6F-84FF-53322FFA6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7D5BB560-A246-4B1A-83D6-072C15875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E7B9CB1-0A6D-4E87-963B-CE206C931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425E92CE-EB28-4920-9A26-101260620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29BB7083-95B9-4432-A450-5F6FC00D1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DBD41-4D42-4A16-A1D0-2EED78F6D979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AFD4AA-839E-4149-BAB3-75AC900FBCB0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31F4F1-A855-4CC7-B131-A9725DC0AB75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437D4D-A72E-413A-9731-A390FF8E7170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2DFC0E-6F9C-41BF-AB3D-F001A83D22EB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254E1-6EDA-4144-8242-8C84C12CD1AE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18385447-BEA8-4BD1-858D-BE020D26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20FEE339-9BCF-4420-8445-65B7B733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E1A3703D-27FA-407C-BB65-60EA6CED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6E3DDCA9-55C8-43BF-831D-10F672296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965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7923190-3266-4CDD-8A98-6AAADAAA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49659BF-DB55-4521-ADDF-1886B4CF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7BFC240-9DC8-45C0-860D-0364271B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673CA-889F-4589-8418-700EEDAF52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42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6668E5E-05EE-4469-9A55-26C44918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3FE68B1-4CEE-4D68-8226-3488DDE2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A8AEF71-DD1B-4B9D-8EDA-B83DF82A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B9F7-BF0A-44AB-98DE-E5CB66940C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846FCFDD-1519-472D-B1AE-286A578D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60CEA84D-4351-4536-B77D-72BC322E2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5AAF2A-2AC9-4AF7-A58A-7C0D3C3E74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FB79FA14-181C-4A90-93D2-8B66A8D5E1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508AC-56CB-4F3B-A629-B1DF77F92B4E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CBACA-E261-44FC-B98A-AFA2E63C7928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5F474-EB50-4B74-95C2-4FC277AEB711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4B16A-94E3-4430-B12B-99F8886D7C12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28A821D-DA2F-404E-838F-9CDEFE643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70D19360-A34E-48CB-8736-592371435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77FBBA8-8DD9-4518-8459-D89E1B269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86FCB43-3F5C-44CF-AD56-9082622D2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25C51495-CA41-4B32-9AAB-9130604BD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CC2657-8B90-4135-AA14-798799566456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9A8136-C82F-4A58-ADFD-D3CF885F19CB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8ABB0D-0783-49C4-984D-547278CA664F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F1744B-6E90-426F-B5B2-7F6BBF2406AE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9719F8-A1AA-4969-B0D3-A85CF34EE34B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12EDA0-B50A-4689-8924-34D5CABC71A3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33FD0C74-3C08-4720-8E7F-41DC8EED0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A1B3710-EFEB-4A1B-B6B3-843C0B2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CC5E49D0-C9E1-44B7-8268-4E3E7C53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FB39D28-F263-406F-B136-6E98566F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F3A10761-4DE3-46AD-B920-803F28AC3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016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DC1F7653-CDCE-4B81-B123-6BB59068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487652B-F1C9-4F58-BD1F-41A4E960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EFBD27D7-270C-4608-A321-2E7BF9C1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A9170D-8B32-45B3-A743-3DD0C3DBE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73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39B4521F-8F33-4579-8E18-A8649891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B1A17D0-1050-4C18-8A8E-F27B467E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82A1C606-E132-46FA-8E0B-CD6F52C3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AD3CD-96CD-415C-87A4-0DAA776ED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19C04F32-8E8C-42B5-AB63-903B2923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CBA6231-DE73-4B13-872A-D167639D1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B8A8B-4ED7-4BCC-B018-09C1154E4F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BDFFDD-A6BB-4434-A56D-E726B52A86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1D23EF6F-424F-43C0-B69C-BF38E21B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DEB62-C0EA-4D93-B3A7-8484E20A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E356C714-81EE-4F70-8149-42F284D8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75418-DCA2-4E75-9AB9-C6F4318965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B3A629E-9545-45BB-B71A-5EB1C5C1A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itchFamily="-106" charset="0"/>
              <a:ea typeface="+mn-ea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BEE9EE75-EDBA-4589-AF9C-555DE51F6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itchFamily="-106" charset="0"/>
              <a:ea typeface="+mn-ea"/>
            </a:endParaRPr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5E8843B1-65EF-4A5A-9E1C-3740A9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>
            <a:extLst>
              <a:ext uri="{FF2B5EF4-FFF2-40B4-BE49-F238E27FC236}">
                <a16:creationId xmlns:a16="http://schemas.microsoft.com/office/drawing/2014/main" id="{6E07288A-913C-4176-A6E9-5C1BF5328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BE2225-03C9-4AAF-917A-A2AC8D700988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19">
            <a:extLst>
              <a:ext uri="{FF2B5EF4-FFF2-40B4-BE49-F238E27FC236}">
                <a16:creationId xmlns:a16="http://schemas.microsoft.com/office/drawing/2014/main" id="{AE9377CB-4B98-4FE8-9FBF-B557DB482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FAC20D-F6F6-472A-82A7-3CDD4C77589C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6A9224B8-6A2E-422F-A29B-0D1961CF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0C879A20-1FC6-494B-9729-478DA8A075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67652B-4FB1-46ED-99E8-7BD8C761B5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4428CEB2-D894-4B4C-93A7-DDA2C66603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07FB1843-052E-45E7-971C-02D82388D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6E218-16B0-4CF6-8090-040462B7B9CD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4B256ACA-BEB4-42B4-B9DF-E98FBEF35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3EA97-E3FB-4999-BB26-AD12A7F50C6B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18">
            <a:extLst>
              <a:ext uri="{FF2B5EF4-FFF2-40B4-BE49-F238E27FC236}">
                <a16:creationId xmlns:a16="http://schemas.microsoft.com/office/drawing/2014/main" id="{AD5A6595-054C-4843-AEEB-AE235639B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94293DB7-CEA4-4AEC-8EF4-3F76F5333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itchFamily="-106" charset="0"/>
              <a:ea typeface="+mn-ea"/>
            </a:endParaRPr>
          </a:p>
        </p:txBody>
      </p:sp>
      <p:sp>
        <p:nvSpPr>
          <p:cNvPr id="11" name="Straight Connector 20">
            <a:extLst>
              <a:ext uri="{FF2B5EF4-FFF2-40B4-BE49-F238E27FC236}">
                <a16:creationId xmlns:a16="http://schemas.microsoft.com/office/drawing/2014/main" id="{4E5931E5-F466-49F1-BE87-831DD212D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D6A9249E-772C-4BD5-BB6F-74D22998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1AB8F9E-5EDE-4889-84D5-693CD6CDEE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427BCE-2DB1-42B8-A8CC-72C8F2E5B0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F4FAB89A-96E3-4B50-A6C8-32B52E6DAA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01742788-32D8-4649-97FC-CD66B3E9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itchFamily="-106" charset="0"/>
              <a:ea typeface="+mn-ea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F901F0FB-C5A1-4302-BEFD-2CBE1196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2" name="Text Placeholder 12">
            <a:extLst>
              <a:ext uri="{FF2B5EF4-FFF2-40B4-BE49-F238E27FC236}">
                <a16:creationId xmlns:a16="http://schemas.microsoft.com/office/drawing/2014/main" id="{80239BDA-6838-438D-9B48-92500515DA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7BFFCE3-8FD8-402C-A523-328FCCE70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1CAF5-E6BF-4A93-A544-8F31459BA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51B9879-B5CC-4885-B317-C83896E63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itchFamily="-106" charset="0"/>
              <a:ea typeface="+mn-ea"/>
            </a:endParaRPr>
          </a:p>
        </p:txBody>
      </p:sp>
      <p:sp>
        <p:nvSpPr>
          <p:cNvPr id="2056" name="Straight Connector 8">
            <a:extLst>
              <a:ext uri="{FF2B5EF4-FFF2-40B4-BE49-F238E27FC236}">
                <a16:creationId xmlns:a16="http://schemas.microsoft.com/office/drawing/2014/main" id="{7B8A372C-3F75-4F25-BD6B-CFA29CFDC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07DEA-10AE-4671-AC6E-178F341328E4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8" name="Straight Connector 10">
            <a:extLst>
              <a:ext uri="{FF2B5EF4-FFF2-40B4-BE49-F238E27FC236}">
                <a16:creationId xmlns:a16="http://schemas.microsoft.com/office/drawing/2014/main" id="{AFA27F5E-1CFC-4E2E-9ADA-78D65B10C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74BE7C-856B-4E2B-9E8E-24201345E462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10F8EAD-2CEF-4468-8C3C-0732B868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3D6DBF97-9F0F-42CF-9AF6-5B4D69089B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08" r:id="rId4"/>
    <p:sldLayoutId id="2147483809" r:id="rId5"/>
    <p:sldLayoutId id="2147483817" r:id="rId6"/>
    <p:sldLayoutId id="2147483810" r:id="rId7"/>
    <p:sldLayoutId id="2147483818" r:id="rId8"/>
    <p:sldLayoutId id="2147483819" r:id="rId9"/>
    <p:sldLayoutId id="2147483811" r:id="rId10"/>
    <p:sldLayoutId id="21474838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charset="0"/>
          <a:ea typeface="ＭＳ Ｐゴシック" charset="-128"/>
          <a:cs typeface="ＭＳ Ｐゴシック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cbi.nlm.nih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CE69E2BE-8230-4F43-ADF2-82B167548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762000"/>
            <a:ext cx="6172200" cy="685800"/>
          </a:xfrm>
        </p:spPr>
        <p:txBody>
          <a:bodyPr/>
          <a:lstStyle/>
          <a:p>
            <a:pPr algn="ctr" eaLnBrk="1" hangingPunct="1"/>
            <a:r>
              <a:rPr lang="en-US" altLang="en-US" sz="3200" b="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NCBI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275F-D3DE-4492-B171-BE8661563EBB}"/>
              </a:ext>
            </a:extLst>
          </p:cNvPr>
          <p:cNvSpPr txBox="1"/>
          <p:nvPr/>
        </p:nvSpPr>
        <p:spPr>
          <a:xfrm>
            <a:off x="3048000" y="3048000"/>
            <a:ext cx="4935538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Dr. Muhammad Tahir</a:t>
            </a:r>
          </a:p>
          <a:p>
            <a:pPr algn="ctr" eaLnBrk="1" hangingPunct="1">
              <a:defRPr/>
            </a:pPr>
            <a:r>
              <a:rPr lang="en-US" altLang="en-US" dirty="0"/>
              <a:t>Assistant Professor</a:t>
            </a:r>
          </a:p>
          <a:p>
            <a:pPr algn="ctr" eaLnBrk="1" hangingPunct="1">
              <a:defRPr/>
            </a:pPr>
            <a:r>
              <a:rPr lang="en-US" altLang="en-US" dirty="0"/>
              <a:t>COMSATS University Islamabad,</a:t>
            </a:r>
          </a:p>
          <a:p>
            <a:pPr algn="ctr" eaLnBrk="1" hangingPunct="1">
              <a:defRPr/>
            </a:pPr>
            <a:r>
              <a:rPr lang="en-US" altLang="en-US" dirty="0"/>
              <a:t>Attock Campus</a:t>
            </a:r>
          </a:p>
          <a:p>
            <a:pPr algn="ctr" eaLnBrk="1" hangingPunct="1">
              <a:defRPr/>
            </a:pPr>
            <a:endParaRPr lang="en-GB" sz="2400" b="1" dirty="0">
              <a:solidFill>
                <a:schemeClr val="accent6">
                  <a:lumMod val="50000"/>
                </a:schemeClr>
              </a:solidFill>
              <a:latin typeface="Arial" pitchFamily="-106" charset="0"/>
              <a:ea typeface="+mn-ea"/>
            </a:endParaRP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2FA1498D-93B3-450D-A124-CA6B4DC2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324600"/>
            <a:ext cx="421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400" i="1">
                <a:solidFill>
                  <a:srgbClr val="595D63"/>
                </a:solidFill>
                <a:latin typeface="Arial" panose="020B0604020202020204" pitchFamily="34" charset="0"/>
              </a:rPr>
              <a:t>NOTE: Most slides derived from NCBI’s field guide</a:t>
            </a:r>
            <a:r>
              <a:rPr lang="en-GB" altLang="en-US" sz="1800">
                <a:solidFill>
                  <a:srgbClr val="595D63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3435-6CA0-4283-9197-DE1072EF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/>
          <a:lstStyle/>
          <a:p>
            <a:pPr>
              <a:defRPr/>
            </a:pPr>
            <a:r>
              <a:rPr lang="en-US" altLang="en-US" sz="2800" u="sng" dirty="0"/>
              <a:t>Standard contents of a sequence database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96B4A6F-EE05-4411-A701-1A4FE5A0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Sequences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Accession number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References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Taxonomic data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Annotation/curation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Keywords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Cross-references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Documentation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158CB5E-8B08-49CD-B5BA-6D8D7758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Sequence Databases at NCBI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D4FBC71-407B-4ACB-888F-BD4ADFA9DB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Primary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GenBank: NCBI’s primary sequence database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Trace Archive: reads from capillary sequencers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Sequence Read Archive: next generation data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Derivative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GenPept (GenBank translations)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Outside Protein (UniProt—Swiss-Prot, PDB)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NCBI Reference Sequences </a:t>
            </a:r>
            <a:r>
              <a:rPr lang="en-US" altLang="en-US" b="1">
                <a:solidFill>
                  <a:srgbClr val="FF6600"/>
                </a:solidFill>
                <a:ea typeface="ＭＳ Ｐゴシック" panose="020B0600070205080204" pitchFamily="34" charset="-128"/>
              </a:rPr>
              <a:t>(RefSeq)</a:t>
            </a:r>
          </a:p>
          <a:p>
            <a:pPr lvl="1"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489F9D7-1A0B-4B84-8AB1-7DAF70FFE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7839075" cy="584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sz="3200" cap="none">
                <a:ea typeface="ＭＳ Ｐゴシック" panose="020B0600070205080204" pitchFamily="34" charset="-128"/>
              </a:rPr>
              <a:t>GENBANK -</a:t>
            </a:r>
            <a:r>
              <a:rPr lang="en-US" altLang="en-US" cap="none">
                <a:ea typeface="ＭＳ Ｐゴシック" panose="020B0600070205080204" pitchFamily="34" charset="-128"/>
              </a:rPr>
              <a:t> </a:t>
            </a:r>
            <a:r>
              <a:rPr lang="en-US" altLang="en-US" sz="2400" cap="none">
                <a:ea typeface="ＭＳ Ｐゴシック" panose="020B0600070205080204" pitchFamily="34" charset="-128"/>
              </a:rPr>
              <a:t>PRIMARY SEQUENCE DB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4619E92-00CE-4478-88D9-032901845D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610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Nucleotide only </a:t>
            </a:r>
            <a:r>
              <a:rPr lang="en-US" altLang="en-US">
                <a:ea typeface="ＭＳ Ｐゴシック" panose="020B0600070205080204" pitchFamily="34" charset="-128"/>
              </a:rPr>
              <a:t>sequence database </a:t>
            </a:r>
          </a:p>
          <a:p>
            <a:pPr eaLnBrk="1" hangingPunct="1">
              <a:lnSpc>
                <a:spcPct val="80000"/>
              </a:lnSpc>
            </a:pPr>
            <a:endParaRPr lang="en-US" altLang="en-US" b="1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Archival </a:t>
            </a:r>
            <a:r>
              <a:rPr lang="en-US" altLang="en-US">
                <a:ea typeface="ＭＳ Ｐゴシック" panose="020B0600070205080204" pitchFamily="34" charset="-128"/>
              </a:rPr>
              <a:t>in nature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Historical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Reflective of submitter point of view (subjective)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rgbClr val="FF6600"/>
                </a:solidFill>
                <a:ea typeface="ＭＳ Ｐゴシック" panose="020B0600070205080204" pitchFamily="34" charset="-128"/>
              </a:rPr>
              <a:t>Redundant</a:t>
            </a:r>
          </a:p>
          <a:p>
            <a:pPr eaLnBrk="1" hangingPunct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Direct submissions (traditional records)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Batch submissions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FTP accounts (genome data)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E2970E5-C084-411C-9275-09E2A0B1C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161213" cy="584200"/>
          </a:xfrm>
        </p:spPr>
        <p:txBody>
          <a:bodyPr wrap="none" lIns="91440" tIns="45720" rIns="91440" bIns="45720" numCol="1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sz="3200" cap="none">
                <a:ea typeface="ＭＳ Ｐゴシック" panose="020B0600070205080204" pitchFamily="34" charset="-128"/>
              </a:rPr>
              <a:t>GENBANK -</a:t>
            </a:r>
            <a:r>
              <a:rPr lang="en-US" altLang="en-US" cap="none">
                <a:ea typeface="ＭＳ Ｐゴシック" panose="020B0600070205080204" pitchFamily="34" charset="-128"/>
              </a:rPr>
              <a:t> </a:t>
            </a:r>
            <a:r>
              <a:rPr lang="en-US" altLang="en-US" sz="2400" cap="none">
                <a:ea typeface="ＭＳ Ｐゴシック" panose="020B0600070205080204" pitchFamily="34" charset="-128"/>
              </a:rPr>
              <a:t>PRIMARY SEQUENCE DB (2)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A9B547C-1872-452F-9C2D-4FCEEFB9F4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610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Three collaborating databases</a:t>
            </a:r>
          </a:p>
          <a:p>
            <a:pPr marL="822325" lvl="1" indent="-457200" eaLnBrk="1" hangingPunct="1">
              <a:lnSpc>
                <a:spcPct val="80000"/>
              </a:lnSpc>
              <a:buFont typeface="Century Schoolbook" panose="02040604050505020304" pitchFamily="18" charset="0"/>
              <a:buAutoNum type="arabicPeriod"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822325" lvl="1" indent="-457200" eaLnBrk="1" hangingPunct="1">
              <a:lnSpc>
                <a:spcPct val="80000"/>
              </a:lnSpc>
              <a:buFont typeface="Century Schoolbook" panose="02040604050505020304" pitchFamily="18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GenBank</a:t>
            </a:r>
          </a:p>
          <a:p>
            <a:pPr marL="822325" lvl="1" indent="-457200" eaLnBrk="1" hangingPunct="1">
              <a:lnSpc>
                <a:spcPct val="80000"/>
              </a:lnSpc>
              <a:buFont typeface="Century Schoolbook" panose="02040604050505020304" pitchFamily="18" charset="0"/>
              <a:buAutoNum type="arabicPeriod"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822325" lvl="1" indent="-457200" eaLnBrk="1" hangingPunct="1">
              <a:lnSpc>
                <a:spcPct val="80000"/>
              </a:lnSpc>
              <a:buFont typeface="Century Schoolbook" panose="02040604050505020304" pitchFamily="18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DNA Database of Japan (DDBJ) </a:t>
            </a:r>
          </a:p>
          <a:p>
            <a:pPr marL="822325" lvl="1" indent="-457200" eaLnBrk="1" hangingPunct="1">
              <a:lnSpc>
                <a:spcPct val="80000"/>
              </a:lnSpc>
              <a:buFont typeface="Century Schoolbook" panose="02040604050505020304" pitchFamily="18" charset="0"/>
              <a:buAutoNum type="arabicPeriod"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822325" lvl="1" indent="-457200" eaLnBrk="1" hangingPunct="1">
              <a:lnSpc>
                <a:spcPct val="80000"/>
              </a:lnSpc>
              <a:buFont typeface="Century Schoolbook" panose="02040604050505020304" pitchFamily="18" charset="0"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European Molecular Biology Laboratory (EMBL) Database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32DD312-ACF8-41F9-9400-2673D5EC0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225" y="0"/>
            <a:ext cx="7470775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Traditional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GenBank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Record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7478309-11F1-4B19-B231-2AEB94E9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t="10468" r="4037" b="4298"/>
          <a:stretch>
            <a:fillRect/>
          </a:stretch>
        </p:blipFill>
        <p:spPr bwMode="auto">
          <a:xfrm>
            <a:off x="228600" y="1054100"/>
            <a:ext cx="6172200" cy="3517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524" name="Text Box 4">
            <a:extLst>
              <a:ext uri="{FF2B5EF4-FFF2-40B4-BE49-F238E27FC236}">
                <a16:creationId xmlns:a16="http://schemas.microsoft.com/office/drawing/2014/main" id="{1C94224A-D92D-46AA-904D-84A04A0CA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95550"/>
            <a:ext cx="8001000" cy="103028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en-US" b="1">
                <a:latin typeface="Courier New" panose="02070309020205020404" pitchFamily="49" charset="0"/>
              </a:rPr>
              <a:t>ACCESSION   U07418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en-US" b="1">
                <a:latin typeface="Courier New" panose="02070309020205020404" pitchFamily="49" charset="0"/>
              </a:rPr>
              <a:t>VERSION     U07418.1  GI:466461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771525" name="AutoShape 5">
            <a:extLst>
              <a:ext uri="{FF2B5EF4-FFF2-40B4-BE49-F238E27FC236}">
                <a16:creationId xmlns:a16="http://schemas.microsoft.com/office/drawing/2014/main" id="{7C92BF50-B42C-4ECA-A751-9940BE9D8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939925"/>
            <a:ext cx="1406525" cy="1216025"/>
          </a:xfrm>
          <a:prstGeom prst="wedgeRectCallout">
            <a:avLst>
              <a:gd name="adj1" fmla="val -199546"/>
              <a:gd name="adj2" fmla="val 1279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b="1" u="sng">
                <a:latin typeface="Arial" charset="0"/>
                <a:ea typeface="+mn-ea"/>
              </a:rPr>
              <a:t>Accession</a:t>
            </a:r>
          </a:p>
          <a:p>
            <a:pPr eaLnBrk="1" hangingPunct="1">
              <a:buFontTx/>
              <a:buChar char="•"/>
              <a:defRPr/>
            </a:pPr>
            <a:r>
              <a:rPr lang="en-US">
                <a:latin typeface="Arial" charset="0"/>
                <a:ea typeface="+mn-ea"/>
              </a:rPr>
              <a:t>Stable</a:t>
            </a:r>
          </a:p>
          <a:p>
            <a:pPr eaLnBrk="1" hangingPunct="1">
              <a:buFontTx/>
              <a:buChar char="•"/>
              <a:defRPr/>
            </a:pPr>
            <a:r>
              <a:rPr lang="en-US">
                <a:latin typeface="Arial" charset="0"/>
                <a:ea typeface="+mn-ea"/>
              </a:rPr>
              <a:t>Reportable</a:t>
            </a:r>
          </a:p>
          <a:p>
            <a:pPr eaLnBrk="1" hangingPunct="1">
              <a:buFontTx/>
              <a:buChar char="•"/>
              <a:defRPr/>
            </a:pPr>
            <a:r>
              <a:rPr lang="en-US">
                <a:latin typeface="Arial" charset="0"/>
                <a:ea typeface="+mn-ea"/>
              </a:rPr>
              <a:t>Universal</a:t>
            </a:r>
          </a:p>
        </p:txBody>
      </p:sp>
      <p:sp>
        <p:nvSpPr>
          <p:cNvPr id="1771526" name="AutoShape 6">
            <a:extLst>
              <a:ext uri="{FF2B5EF4-FFF2-40B4-BE49-F238E27FC236}">
                <a16:creationId xmlns:a16="http://schemas.microsoft.com/office/drawing/2014/main" id="{6E6BCB92-8E53-4C86-9BB4-CFFD73A4D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3119438" cy="666750"/>
          </a:xfrm>
          <a:prstGeom prst="wedgeRectCallout">
            <a:avLst>
              <a:gd name="adj1" fmla="val 43838"/>
              <a:gd name="adj2" fmla="val -9452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b="1" u="sng">
                <a:latin typeface="Arial" charset="0"/>
                <a:ea typeface="+mn-ea"/>
              </a:rPr>
              <a:t>Version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+mn-ea"/>
              </a:rPr>
              <a:t>Tracks changes in </a:t>
            </a:r>
            <a:r>
              <a:rPr lang="en-US" u="sng">
                <a:latin typeface="Arial" charset="0"/>
                <a:ea typeface="+mn-ea"/>
              </a:rPr>
              <a:t>sequence</a:t>
            </a:r>
          </a:p>
        </p:txBody>
      </p:sp>
      <p:sp>
        <p:nvSpPr>
          <p:cNvPr id="1771527" name="AutoShape 7">
            <a:extLst>
              <a:ext uri="{FF2B5EF4-FFF2-40B4-BE49-F238E27FC236}">
                <a16:creationId xmlns:a16="http://schemas.microsoft.com/office/drawing/2014/main" id="{307DA1EF-6E23-4A38-B407-2A19269B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3829050"/>
            <a:ext cx="2001838" cy="666750"/>
          </a:xfrm>
          <a:prstGeom prst="wedgeRectCallout">
            <a:avLst>
              <a:gd name="adj1" fmla="val -5556"/>
              <a:gd name="adj2" fmla="val -10738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>
                <a:latin typeface="Arial" panose="020B0604020202020204" pitchFamily="34" charset="0"/>
              </a:rPr>
              <a:t>GI number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NCBI internal use</a:t>
            </a:r>
            <a:endParaRPr lang="en-US" altLang="en-US" sz="1800" u="sng">
              <a:latin typeface="Arial" panose="020B0604020202020204" pitchFamily="34" charset="0"/>
            </a:endParaRPr>
          </a:p>
        </p:txBody>
      </p:sp>
      <p:pic>
        <p:nvPicPr>
          <p:cNvPr id="1771528" name="Picture 8">
            <a:extLst>
              <a:ext uri="{FF2B5EF4-FFF2-40B4-BE49-F238E27FC236}">
                <a16:creationId xmlns:a16="http://schemas.microsoft.com/office/drawing/2014/main" id="{C8A40B0F-A730-4326-B019-DB929AAC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t="9744" r="2304" b="4585"/>
          <a:stretch>
            <a:fillRect/>
          </a:stretch>
        </p:blipFill>
        <p:spPr bwMode="auto">
          <a:xfrm>
            <a:off x="2362200" y="1247775"/>
            <a:ext cx="5830888" cy="4162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529" name="AutoShape 9">
            <a:extLst>
              <a:ext uri="{FF2B5EF4-FFF2-40B4-BE49-F238E27FC236}">
                <a16:creationId xmlns:a16="http://schemas.microsoft.com/office/drawing/2014/main" id="{EC2E29C0-6C18-467F-B7CB-8BCF434C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5334000"/>
            <a:ext cx="2159000" cy="466725"/>
          </a:xfrm>
          <a:prstGeom prst="wedgeRectCallout">
            <a:avLst>
              <a:gd name="adj1" fmla="val 46472"/>
              <a:gd name="adj2" fmla="val -1064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>
                <a:latin typeface="Arial" charset="0"/>
                <a:ea typeface="+mn-ea"/>
              </a:rPr>
              <a:t>well annotated</a:t>
            </a:r>
          </a:p>
        </p:txBody>
      </p:sp>
      <p:pic>
        <p:nvPicPr>
          <p:cNvPr id="1771530" name="Picture 10">
            <a:extLst>
              <a:ext uri="{FF2B5EF4-FFF2-40B4-BE49-F238E27FC236}">
                <a16:creationId xmlns:a16="http://schemas.microsoft.com/office/drawing/2014/main" id="{47C990F6-5D39-4958-9C7E-C6F8A508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6747" r="3519" b="5190"/>
          <a:stretch>
            <a:fillRect/>
          </a:stretch>
        </p:blipFill>
        <p:spPr bwMode="auto">
          <a:xfrm>
            <a:off x="4343400" y="1828800"/>
            <a:ext cx="4310063" cy="4670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531" name="AutoShape 11">
            <a:extLst>
              <a:ext uri="{FF2B5EF4-FFF2-40B4-BE49-F238E27FC236}">
                <a16:creationId xmlns:a16="http://schemas.microsoft.com/office/drawing/2014/main" id="{88346AFC-4CDF-4C82-BB8D-99D0167E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6019800"/>
            <a:ext cx="3514725" cy="466725"/>
          </a:xfrm>
          <a:prstGeom prst="wedgeRectCallout">
            <a:avLst>
              <a:gd name="adj1" fmla="val 66106"/>
              <a:gd name="adj2" fmla="val -123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>
                <a:latin typeface="Arial" charset="0"/>
                <a:ea typeface="+mn-ea"/>
              </a:rPr>
              <a:t>the sequence is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7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7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7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24" grpId="0" animBg="1"/>
      <p:bldP spid="1771525" grpId="0" animBg="1"/>
      <p:bldP spid="1771526" grpId="0" animBg="1"/>
      <p:bldP spid="1771527" grpId="0" animBg="1"/>
      <p:bldP spid="1771529" grpId="0" animBg="1"/>
      <p:bldP spid="17715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8321EB2-4D3D-429F-87EA-1644355691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87538" y="2057400"/>
            <a:ext cx="7256462" cy="6413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Derivative Sequence Databases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55EB9BA5-C948-4BF0-9CCE-3771E8C90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" y="1676400"/>
            <a:ext cx="8533238" cy="5478423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FEATURES        Location/Qualifiers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source     1..2484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/organism="Homo sapiens"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</a:t>
            </a:r>
            <a:r>
              <a:rPr lang="en-US" altLang="en-US" sz="1400" dirty="0" err="1">
                <a:latin typeface="Courier New" panose="02070309020205020404" pitchFamily="49" charset="0"/>
              </a:rPr>
              <a:t>mol_type</a:t>
            </a:r>
            <a:r>
              <a:rPr lang="en-US" altLang="en-US" sz="1400" dirty="0">
                <a:latin typeface="Courier New" panose="02070309020205020404" pitchFamily="49" charset="0"/>
              </a:rPr>
              <a:t>="mRNA"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</a:t>
            </a:r>
            <a:r>
              <a:rPr lang="en-US" altLang="en-US" sz="1400" dirty="0" err="1">
                <a:latin typeface="Courier New" panose="02070309020205020404" pitchFamily="49" charset="0"/>
              </a:rPr>
              <a:t>db_xref</a:t>
            </a:r>
            <a:r>
              <a:rPr lang="en-US" altLang="en-US" sz="1400" dirty="0">
                <a:latin typeface="Courier New" panose="02070309020205020404" pitchFamily="49" charset="0"/>
              </a:rPr>
              <a:t>="taxon:9606"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/chromosome="3"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/map="3p22-p23"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gene       1..2484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/gene="MLH1"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CDS        22..2292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/gene="MLH1"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/note="homolog of S. cerevisiae PMS1 (Swiss-</a:t>
            </a:r>
            <a:r>
              <a:rPr lang="en-US" altLang="en-US" sz="1400" dirty="0" err="1">
                <a:latin typeface="Courier New" panose="02070309020205020404" pitchFamily="49" charset="0"/>
              </a:rPr>
              <a:t>Prot</a:t>
            </a:r>
            <a:r>
              <a:rPr lang="en-US" altLang="en-US" sz="1400" dirty="0">
                <a:latin typeface="Courier New" panose="02070309020205020404" pitchFamily="49" charset="0"/>
              </a:rPr>
              <a:t> Accession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Number P14242), S. cerevisiae MLH1 (GenBank Accession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Number U07187), E. coli MUTL (Swiss-</a:t>
            </a:r>
            <a:r>
              <a:rPr lang="en-US" altLang="en-US" sz="1400" dirty="0" err="1">
                <a:latin typeface="Courier New" panose="02070309020205020404" pitchFamily="49" charset="0"/>
              </a:rPr>
              <a:t>Prot</a:t>
            </a:r>
            <a:r>
              <a:rPr lang="en-US" altLang="en-US" sz="1400" dirty="0">
                <a:latin typeface="Courier New" panose="02070309020205020404" pitchFamily="49" charset="0"/>
              </a:rPr>
              <a:t> Accession Number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P23367), Salmonella typhimurium MUTL (Swiss-</a:t>
            </a:r>
            <a:r>
              <a:rPr lang="en-US" altLang="en-US" sz="1400" dirty="0" err="1">
                <a:latin typeface="Courier New" panose="02070309020205020404" pitchFamily="49" charset="0"/>
              </a:rPr>
              <a:t>Prot</a:t>
            </a:r>
            <a:r>
              <a:rPr lang="en-US" altLang="en-US" sz="1400" dirty="0">
                <a:latin typeface="Courier New" panose="02070309020205020404" pitchFamily="49" charset="0"/>
              </a:rPr>
              <a:t> Accession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Number P14161) and Streptococcus pneumoniae (Swiss-</a:t>
            </a:r>
            <a:r>
              <a:rPr lang="en-US" altLang="en-US" sz="1400" dirty="0" err="1">
                <a:latin typeface="Courier New" panose="02070309020205020404" pitchFamily="49" charset="0"/>
              </a:rPr>
              <a:t>Prot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Accession Number P14160)"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</a:t>
            </a:r>
            <a:r>
              <a:rPr lang="en-US" altLang="en-US" sz="1400" dirty="0" err="1">
                <a:latin typeface="Courier New" panose="02070309020205020404" pitchFamily="49" charset="0"/>
              </a:rPr>
              <a:t>codon_start</a:t>
            </a:r>
            <a:r>
              <a:rPr lang="en-US" altLang="en-US" sz="1400" dirty="0">
                <a:latin typeface="Courier New" panose="02070309020205020404" pitchFamily="49" charset="0"/>
              </a:rPr>
              <a:t>=1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/product="DNA mismatch repair protein homolog"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</a:t>
            </a:r>
            <a:r>
              <a:rPr lang="en-US" altLang="en-US" sz="1400" dirty="0" err="1">
                <a:latin typeface="Courier New" panose="02070309020205020404" pitchFamily="49" charset="0"/>
              </a:rPr>
              <a:t>protein_id</a:t>
            </a:r>
            <a:r>
              <a:rPr lang="en-US" altLang="en-US" sz="1400" dirty="0">
                <a:latin typeface="Courier New" panose="02070309020205020404" pitchFamily="49" charset="0"/>
              </a:rPr>
              <a:t>="AAC50285.1"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</a:t>
            </a:r>
            <a:r>
              <a:rPr lang="en-US" altLang="en-US" sz="1400" dirty="0" err="1">
                <a:latin typeface="Courier New" panose="02070309020205020404" pitchFamily="49" charset="0"/>
              </a:rPr>
              <a:t>db_xref</a:t>
            </a:r>
            <a:r>
              <a:rPr lang="en-US" altLang="en-US" sz="1400" dirty="0">
                <a:latin typeface="Courier New" panose="02070309020205020404" pitchFamily="49" charset="0"/>
              </a:rPr>
              <a:t>="GI:463989"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/translation="MSFVAGVIRRLDETVVNRIAAGEVIQRPANAIKEMIENCLDAKS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TSIQVIVKEGGLKLIQIQDNGTGIRKEDLDIVCERFTTSKLQSFEDLASISTYGFRGE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ALASISHVAHVTITTKTADGKCAYRASYSDGKLKAPPKPCAGNQGTQITVEDLFYNIA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TRRKALKNPSEEYGKILEVVGRYSVHNAGISFSVKKQGETVADVRTLPNASTVDNIRS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57D1938-030E-485E-90E8-E87C558A3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0" i="0" dirty="0">
                <a:solidFill>
                  <a:srgbClr val="272727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    </a:t>
            </a:r>
            <a:r>
              <a:rPr lang="en-US" b="0" i="0" dirty="0" err="1">
                <a:solidFill>
                  <a:srgbClr val="272727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GenPept</a:t>
            </a:r>
            <a:r>
              <a:rPr lang="en-US" b="0" i="0" dirty="0">
                <a:solidFill>
                  <a:srgbClr val="272727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 is a database of GenBank </a:t>
            </a:r>
            <a:endParaRPr lang="en-US" dirty="0">
              <a:highlight>
                <a:srgbClr val="FFFF00"/>
              </a:highlight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775620" name="Text Box 4">
            <a:extLst>
              <a:ext uri="{FF2B5EF4-FFF2-40B4-BE49-F238E27FC236}">
                <a16:creationId xmlns:a16="http://schemas.microsoft.com/office/drawing/2014/main" id="{B4AC3421-F279-48B3-82A0-0ADCA85B1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95600"/>
            <a:ext cx="6078538" cy="7556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 b="1">
                <a:latin typeface="Courier New" pitchFamily="-96" charset="0"/>
                <a:ea typeface="+mn-ea"/>
              </a:rPr>
              <a:t>&gt;gi|463989|gb|AAC50285.1| DNA mismatch repair prote...</a:t>
            </a:r>
            <a:r>
              <a:rPr lang="en-US" sz="1400">
                <a:latin typeface="Courier New" pitchFamily="-96" charset="0"/>
                <a:ea typeface="+mn-ea"/>
              </a:rPr>
              <a:t> </a:t>
            </a:r>
          </a:p>
          <a:p>
            <a:pPr eaLnBrk="1" hangingPunct="1">
              <a:defRPr/>
            </a:pPr>
            <a:r>
              <a:rPr lang="en-US" sz="1400">
                <a:latin typeface="Courier New" pitchFamily="-96" charset="0"/>
                <a:ea typeface="+mn-ea"/>
              </a:rPr>
              <a:t>MSFVAGVIRRLDETVVNRIAAGEVIQRPANAIKEMIENCLDAKSTSIQVIV...</a:t>
            </a:r>
          </a:p>
          <a:p>
            <a:pPr eaLnBrk="1" hangingPunct="1">
              <a:defRPr/>
            </a:pPr>
            <a:r>
              <a:rPr lang="en-US" sz="1400">
                <a:latin typeface="Courier New" pitchFamily="-96" charset="0"/>
                <a:ea typeface="+mn-ea"/>
              </a:rPr>
              <a:t>EDLDIVCERFTTSKLQSFEDLASISTYGFRGEALASISHVAHVTITTKTAD...</a:t>
            </a:r>
          </a:p>
        </p:txBody>
      </p:sp>
      <p:sp>
        <p:nvSpPr>
          <p:cNvPr id="1775621" name="AutoShape 5">
            <a:extLst>
              <a:ext uri="{FF2B5EF4-FFF2-40B4-BE49-F238E27FC236}">
                <a16:creationId xmlns:a16="http://schemas.microsoft.com/office/drawing/2014/main" id="{030E6063-4D24-43F0-939A-B578A8389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657600"/>
            <a:ext cx="485775" cy="1676400"/>
          </a:xfrm>
          <a:prstGeom prst="upArrow">
            <a:avLst>
              <a:gd name="adj1" fmla="val 50000"/>
              <a:gd name="adj2" fmla="val 8627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5620" grpId="0" animBg="1"/>
      <p:bldP spid="17756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2BBF520-4E63-48F1-8D5D-B43BE9A8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37563" cy="7937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sz="2800" b="1" cap="none"/>
              <a:t>REFSEQ: </a:t>
            </a:r>
            <a:r>
              <a:rPr lang="en-US" sz="2800" b="1" i="1" cap="none"/>
              <a:t>DERIVATIVE </a:t>
            </a:r>
            <a:r>
              <a:rPr lang="en-US" sz="2800" b="1" cap="none"/>
              <a:t>SEQUENCE DATABASE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3E13D52-5274-4CDD-B33B-24C851397B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01763" y="1111250"/>
            <a:ext cx="6370637" cy="4633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solidFill>
                  <a:srgbClr val="FF6600"/>
                </a:solidFill>
                <a:ea typeface="ＭＳ Ｐゴシック" panose="020B0600070205080204" pitchFamily="34" charset="-128"/>
              </a:rPr>
              <a:t>Curated </a:t>
            </a:r>
            <a:r>
              <a:rPr lang="en-US" altLang="en-US" b="1">
                <a:ea typeface="ＭＳ Ｐゴシック" panose="020B0600070205080204" pitchFamily="34" charset="-128"/>
              </a:rPr>
              <a:t>transcripts and proteins</a:t>
            </a:r>
          </a:p>
          <a:p>
            <a:pPr eaLnBrk="1" hangingPunct="1">
              <a:lnSpc>
                <a:spcPct val="90000"/>
              </a:lnSpc>
            </a:pPr>
            <a:endParaRPr lang="en-US" altLang="en-US" b="1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Model transcripts and proteins</a:t>
            </a:r>
          </a:p>
          <a:p>
            <a:pPr eaLnBrk="1" hangingPunct="1">
              <a:lnSpc>
                <a:spcPct val="90000"/>
              </a:lnSpc>
            </a:pPr>
            <a:endParaRPr lang="en-US" altLang="en-US" b="1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Assembled Genomic Regions</a:t>
            </a:r>
          </a:p>
          <a:p>
            <a:pPr eaLnBrk="1" hangingPunct="1">
              <a:lnSpc>
                <a:spcPct val="90000"/>
              </a:lnSpc>
            </a:pPr>
            <a:endParaRPr lang="en-US" altLang="en-US" b="1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Chromosome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Human genome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microbial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organelle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AEF9E0B6-FB36-43AF-B173-B959EBB84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098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CD1A355E-9E52-4DBC-B7D8-D52B5418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34000"/>
            <a:ext cx="4967288" cy="544513"/>
          </a:xfrm>
          <a:prstGeom prst="rect">
            <a:avLst/>
          </a:prstGeom>
          <a:solidFill>
            <a:schemeClr val="bg1"/>
          </a:solidFill>
          <a:ln w="25400">
            <a:solidFill>
              <a:srgbClr val="333333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ftp://ftp.ncbi.nih.gov/refseq/release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ADDCDB35-4F43-473E-BD44-E982A971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51990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Sequence submission: done using </a:t>
            </a:r>
            <a:r>
              <a:rPr lang="en-US" altLang="en-US" dirty="0" err="1">
                <a:ea typeface="ＭＳ Ｐゴシック" panose="020B0600070205080204" pitchFamily="34" charset="-128"/>
              </a:rPr>
              <a:t>Bankit</a:t>
            </a:r>
            <a:r>
              <a:rPr lang="en-US" altLang="en-US" dirty="0">
                <a:ea typeface="ＭＳ Ｐゴシック" panose="020B0600070205080204" pitchFamily="34" charset="-128"/>
              </a:rPr>
              <a:t> or Sequin</a:t>
            </a:r>
          </a:p>
          <a:p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Search Engine for data retrieval: Entrez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Retrieves information across all the resources under NCBI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 PubMed, taxonomy, SNP, PubChem etc.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F171DFF-1587-4D7E-9E5A-502CA84A4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9950" y="76200"/>
            <a:ext cx="741362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ea typeface="ＭＳ Ｐゴシック" pitchFamily="-106" charset="-128"/>
                <a:cs typeface="ＭＳ Ｐゴシック" pitchFamily="-106" charset="-128"/>
              </a:rPr>
              <a:t>Selected RefSeq Accession Numbers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65AAA25C-7E8C-4D0B-88BC-2AB3ED089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5257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>
                <a:solidFill>
                  <a:srgbClr val="CC3300"/>
                </a:solidFill>
                <a:latin typeface="Arial" panose="020B0604020202020204" pitchFamily="34" charset="0"/>
              </a:rPr>
              <a:t>mRNAs and Proteins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NM_123456</a:t>
            </a:r>
            <a:r>
              <a:rPr lang="en-US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000" b="1">
                <a:solidFill>
                  <a:srgbClr val="006600"/>
                </a:solidFill>
                <a:latin typeface="Arial" panose="020B0604020202020204" pitchFamily="34" charset="0"/>
              </a:rPr>
              <a:t>Curated mRNA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NP_123456</a:t>
            </a:r>
            <a:r>
              <a:rPr lang="en-US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000" b="1">
                <a:solidFill>
                  <a:srgbClr val="996633"/>
                </a:solidFill>
                <a:latin typeface="Arial" panose="020B0604020202020204" pitchFamily="34" charset="0"/>
              </a:rPr>
              <a:t>Curated Protein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NR_123456</a:t>
            </a:r>
            <a: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000" b="1">
                <a:solidFill>
                  <a:srgbClr val="FF66CC"/>
                </a:solidFill>
                <a:latin typeface="Arial" panose="020B0604020202020204" pitchFamily="34" charset="0"/>
              </a:rPr>
              <a:t>Curated non-coding RNA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XM_123456</a:t>
            </a:r>
            <a:r>
              <a:rPr lang="en-US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000" b="1">
                <a:solidFill>
                  <a:srgbClr val="006600"/>
                </a:solidFill>
                <a:latin typeface="Arial" panose="020B0604020202020204" pitchFamily="34" charset="0"/>
              </a:rPr>
              <a:t>Predicted mRNA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XP_123456</a:t>
            </a:r>
            <a:r>
              <a:rPr lang="en-US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 		</a:t>
            </a:r>
            <a:r>
              <a:rPr lang="en-US" altLang="en-US" sz="2000" b="1">
                <a:solidFill>
                  <a:srgbClr val="996633"/>
                </a:solidFill>
                <a:latin typeface="Arial" panose="020B0604020202020204" pitchFamily="34" charset="0"/>
              </a:rPr>
              <a:t>Predicted Protein</a:t>
            </a:r>
            <a:r>
              <a:rPr lang="en-US" altLang="en-US" sz="2000" b="1">
                <a:solidFill>
                  <a:srgbClr val="C6F824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XR_123456</a:t>
            </a:r>
            <a: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000" b="1">
                <a:solidFill>
                  <a:srgbClr val="FF66CC"/>
                </a:solidFill>
                <a:latin typeface="Arial" panose="020B0604020202020204" pitchFamily="34" charset="0"/>
              </a:rPr>
              <a:t>Predicted non-coding RNA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>
                <a:solidFill>
                  <a:srgbClr val="CC3300"/>
                </a:solidFill>
                <a:latin typeface="Arial" panose="020B0604020202020204" pitchFamily="34" charset="0"/>
              </a:rPr>
              <a:t>Gene Records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NG_123456</a:t>
            </a:r>
            <a:r>
              <a:rPr lang="en-US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 		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Reference Genomic Sequence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>
                <a:solidFill>
                  <a:srgbClr val="CC3300"/>
                </a:solidFill>
                <a:latin typeface="Arial" panose="020B0604020202020204" pitchFamily="34" charset="0"/>
              </a:rPr>
              <a:t>Chromosome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NC_123455</a:t>
            </a:r>
            <a:r>
              <a:rPr lang="en-US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 		</a:t>
            </a:r>
            <a:r>
              <a:rPr lang="en-US" altLang="en-US" sz="2000" b="1">
                <a:solidFill>
                  <a:srgbClr val="00CC00"/>
                </a:solidFill>
                <a:latin typeface="Arial" panose="020B0604020202020204" pitchFamily="34" charset="0"/>
              </a:rPr>
              <a:t>Microbial replicons, organelle 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CC00"/>
                </a:solidFill>
                <a:latin typeface="Arial" panose="020B0604020202020204" pitchFamily="34" charset="0"/>
              </a:rPr>
              <a:t>			genomes, human chromosomes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AC_123455		</a:t>
            </a:r>
            <a:r>
              <a:rPr lang="en-US" altLang="en-US" sz="2000" b="1">
                <a:solidFill>
                  <a:srgbClr val="99F399"/>
                </a:solidFill>
                <a:latin typeface="Arial" panose="020B0604020202020204" pitchFamily="34" charset="0"/>
              </a:rPr>
              <a:t>Alternate assemblies</a:t>
            </a:r>
            <a:endParaRPr lang="en-US" altLang="en-US" sz="2000" b="1" u="sng">
              <a:solidFill>
                <a:srgbClr val="99F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>
                <a:solidFill>
                  <a:srgbClr val="CC3300"/>
                </a:solidFill>
                <a:latin typeface="Arial" panose="020B0604020202020204" pitchFamily="34" charset="0"/>
              </a:rPr>
              <a:t>Assemblies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NT_123456</a:t>
            </a:r>
            <a:r>
              <a:rPr lang="en-US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 		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Contig</a:t>
            </a:r>
            <a:r>
              <a:rPr lang="en-US" altLang="en-US" sz="2000" b="1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NW_123456</a:t>
            </a:r>
            <a:r>
              <a:rPr lang="en-US" altLang="en-US" sz="2000" b="1">
                <a:solidFill>
                  <a:srgbClr val="CDFAFB"/>
                </a:solidFill>
                <a:latin typeface="Arial" panose="020B0604020202020204" pitchFamily="34" charset="0"/>
              </a:rPr>
              <a:t> 		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WGS</a:t>
            </a:r>
            <a:r>
              <a:rPr lang="en-US" altLang="en-US" sz="2000" b="1">
                <a:solidFill>
                  <a:srgbClr val="CDFAFB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Supercontig</a:t>
            </a:r>
            <a:endParaRPr lang="en-US" altLang="en-US" b="1">
              <a:solidFill>
                <a:srgbClr val="00CC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7FB28D4-03FC-4507-9B5E-EBF6BB0A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NCBI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6732EA4-68A0-4DF0-8DAE-A727016C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5594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        </a:t>
            </a:r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Contain biological database.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GENBANK: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                   </a:t>
            </a:r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It is the genetic sequence database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Provides 42 different resource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Provides a simple and easy to use web interface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</a:t>
            </a:r>
            <a:r>
              <a:rPr lang="en-US" altLang="en-US" dirty="0">
                <a:ea typeface="ＭＳ Ｐゴシック" panose="020B0600070205080204" pitchFamily="34" charset="-128"/>
                <a:hlinkClick r:id="rId3"/>
              </a:rPr>
              <a:t>http://www.ncbi.nlm.nih.gov/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NCBI: National Center for Biotechnology Information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NLM: National Library of Medicine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NIH:  National Institutes of Health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>
            <a:extLst>
              <a:ext uri="{FF2B5EF4-FFF2-40B4-BE49-F238E27FC236}">
                <a16:creationId xmlns:a16="http://schemas.microsoft.com/office/drawing/2014/main" id="{609D486E-499E-466D-904B-FAB48066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492750" cy="556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9" name="Rectangle 2">
            <a:extLst>
              <a:ext uri="{FF2B5EF4-FFF2-40B4-BE49-F238E27FC236}">
                <a16:creationId xmlns:a16="http://schemas.microsoft.com/office/drawing/2014/main" id="{C848C94E-D695-4DD6-A1D0-5FEFD45D9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err="1">
                <a:ea typeface="ＭＳ Ｐゴシック" pitchFamily="-106" charset="-128"/>
                <a:cs typeface="ＭＳ Ｐゴシック" pitchFamily="-106" charset="-128"/>
              </a:rPr>
              <a:t>GenBank</a:t>
            </a:r>
            <a:r>
              <a:rPr lang="en-US" sz="3200" b="1" dirty="0">
                <a:ea typeface="ＭＳ Ｐゴシック" pitchFamily="-106" charset="-128"/>
                <a:cs typeface="ＭＳ Ｐゴシック" pitchFamily="-106" charset="-128"/>
              </a:rPr>
              <a:t> to </a:t>
            </a:r>
            <a:r>
              <a:rPr lang="en-US" sz="3200" b="1" dirty="0" err="1">
                <a:ea typeface="ＭＳ Ｐゴシック" pitchFamily="-106" charset="-128"/>
                <a:cs typeface="ＭＳ Ｐゴシック" pitchFamily="-106" charset="-128"/>
              </a:rPr>
              <a:t>RefSeq</a:t>
            </a:r>
            <a:endParaRPr lang="en-US" sz="3200" b="1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77505-B16E-4126-8AA2-EC5BF63FE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95588"/>
            <a:ext cx="7010400" cy="126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2300032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9569750-6DEE-4E35-A1AC-1BBB2D935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RefSeqs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: Annotation Reagents</a:t>
            </a:r>
          </a:p>
        </p:txBody>
      </p:sp>
      <p:sp>
        <p:nvSpPr>
          <p:cNvPr id="199683" name="Text Box 3">
            <a:extLst>
              <a:ext uri="{FF2B5EF4-FFF2-40B4-BE49-F238E27FC236}">
                <a16:creationId xmlns:a16="http://schemas.microsoft.com/office/drawing/2014/main" id="{A2DA2EE6-DFF9-456A-8681-F77ACF69A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2085975"/>
            <a:ext cx="1892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lnSpc>
                <a:spcPct val="80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Genomic DNA</a:t>
            </a:r>
          </a:p>
          <a:p>
            <a:pPr algn="r" eaLnBrk="1" hangingPunct="1">
              <a:lnSpc>
                <a:spcPct val="80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NC</a:t>
            </a:r>
            <a:r>
              <a:rPr lang="en-US" sz="2000" b="1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,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NT, NW</a:t>
            </a:r>
            <a:r>
              <a:rPr lang="en-US" sz="2000" b="1">
                <a:solidFill>
                  <a:srgbClr val="CC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)</a:t>
            </a:r>
          </a:p>
        </p:txBody>
      </p:sp>
      <p:sp>
        <p:nvSpPr>
          <p:cNvPr id="199684" name="Text Box 4">
            <a:extLst>
              <a:ext uri="{FF2B5EF4-FFF2-40B4-BE49-F238E27FC236}">
                <a16:creationId xmlns:a16="http://schemas.microsoft.com/office/drawing/2014/main" id="{75E24CF3-C8F0-437B-81A1-7950E4FA7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3117850"/>
            <a:ext cx="2384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Model mRNA</a:t>
            </a:r>
            <a:r>
              <a:rPr lang="en-US" sz="2000" b="1">
                <a:solidFill>
                  <a:srgbClr val="CCEC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(XM)</a:t>
            </a:r>
          </a:p>
          <a:p>
            <a:pPr algn="r" eaLnBrk="1" hangingPunct="1">
              <a:defRPr/>
            </a:pP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(XR)</a:t>
            </a:r>
          </a:p>
        </p:txBody>
      </p:sp>
      <p:sp>
        <p:nvSpPr>
          <p:cNvPr id="199685" name="Text Box 5">
            <a:extLst>
              <a:ext uri="{FF2B5EF4-FFF2-40B4-BE49-F238E27FC236}">
                <a16:creationId xmlns:a16="http://schemas.microsoft.com/office/drawing/2014/main" id="{807A42F9-8EDC-43BD-8722-81F736B7D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3978275"/>
            <a:ext cx="2625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Curated mRNA</a:t>
            </a:r>
            <a:r>
              <a:rPr lang="en-US" sz="2000" b="1">
                <a:solidFill>
                  <a:srgbClr val="CCEC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(NM)</a:t>
            </a:r>
          </a:p>
          <a:p>
            <a:pPr algn="r" eaLnBrk="1" hangingPunct="1">
              <a:defRPr/>
            </a:pPr>
            <a:r>
              <a:rPr 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(NR)</a:t>
            </a:r>
          </a:p>
        </p:txBody>
      </p:sp>
      <p:sp>
        <p:nvSpPr>
          <p:cNvPr id="54278" name="AutoShape 6">
            <a:extLst>
              <a:ext uri="{FF2B5EF4-FFF2-40B4-BE49-F238E27FC236}">
                <a16:creationId xmlns:a16="http://schemas.microsoft.com/office/drawing/2014/main" id="{ED436214-C04F-434D-9275-1322C3C9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267075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54279" name="AutoShape 7">
            <a:extLst>
              <a:ext uri="{FF2B5EF4-FFF2-40B4-BE49-F238E27FC236}">
                <a16:creationId xmlns:a16="http://schemas.microsoft.com/office/drawing/2014/main" id="{5FF2AD91-F061-46B5-962E-AC4037909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4124325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99688" name="Text Box 8">
            <a:extLst>
              <a:ext uri="{FF2B5EF4-FFF2-40B4-BE49-F238E27FC236}">
                <a16:creationId xmlns:a16="http://schemas.microsoft.com/office/drawing/2014/main" id="{522C27EE-CECA-4BCA-820A-87D7552E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3132138"/>
            <a:ext cx="2425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Model protein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(XP)</a:t>
            </a:r>
          </a:p>
        </p:txBody>
      </p:sp>
      <p:pic>
        <p:nvPicPr>
          <p:cNvPr id="54281" name="Picture 9" descr="chromosome_1">
            <a:extLst>
              <a:ext uri="{FF2B5EF4-FFF2-40B4-BE49-F238E27FC236}">
                <a16:creationId xmlns:a16="http://schemas.microsoft.com/office/drawing/2014/main" id="{B4EC18C7-14F2-4106-BB47-694425D2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r="29613" b="12636"/>
          <a:stretch>
            <a:fillRect/>
          </a:stretch>
        </p:blipFill>
        <p:spPr bwMode="auto">
          <a:xfrm>
            <a:off x="333375" y="1670050"/>
            <a:ext cx="7620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82" name="Group 10">
            <a:extLst>
              <a:ext uri="{FF2B5EF4-FFF2-40B4-BE49-F238E27FC236}">
                <a16:creationId xmlns:a16="http://schemas.microsoft.com/office/drawing/2014/main" id="{1405433B-5E3A-4753-A73A-CD73ED562EE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81200"/>
            <a:ext cx="6127750" cy="527050"/>
            <a:chOff x="672" y="1560"/>
            <a:chExt cx="4084" cy="244"/>
          </a:xfrm>
        </p:grpSpPr>
        <p:sp>
          <p:nvSpPr>
            <p:cNvPr id="54301" name="Line 11">
              <a:extLst>
                <a:ext uri="{FF2B5EF4-FFF2-40B4-BE49-F238E27FC236}">
                  <a16:creationId xmlns:a16="http://schemas.microsoft.com/office/drawing/2014/main" id="{A71337DB-FFDB-44CA-835C-FAD71C7C4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60"/>
              <a:ext cx="40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Line 12">
              <a:extLst>
                <a:ext uri="{FF2B5EF4-FFF2-40B4-BE49-F238E27FC236}">
                  <a16:creationId xmlns:a16="http://schemas.microsoft.com/office/drawing/2014/main" id="{DF92EFEA-015D-4EE1-B1EB-65BBC6134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60"/>
              <a:ext cx="67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Freeform 13">
              <a:extLst>
                <a:ext uri="{FF2B5EF4-FFF2-40B4-BE49-F238E27FC236}">
                  <a16:creationId xmlns:a16="http://schemas.microsoft.com/office/drawing/2014/main" id="{6667EDD1-C0D2-445A-BE83-0B7EAD7D9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560"/>
              <a:ext cx="4084" cy="244"/>
            </a:xfrm>
            <a:custGeom>
              <a:avLst/>
              <a:gdLst>
                <a:gd name="T0" fmla="*/ 0 w 4084"/>
                <a:gd name="T1" fmla="*/ 0 h 244"/>
                <a:gd name="T2" fmla="*/ 4084 w 4084"/>
                <a:gd name="T3" fmla="*/ 240 h 244"/>
                <a:gd name="T4" fmla="*/ 680 w 4084"/>
                <a:gd name="T5" fmla="*/ 244 h 244"/>
                <a:gd name="T6" fmla="*/ 0 w 4084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4"/>
                <a:gd name="T13" fmla="*/ 0 h 244"/>
                <a:gd name="T14" fmla="*/ 4084 w 4084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4" h="244">
                  <a:moveTo>
                    <a:pt x="0" y="0"/>
                  </a:moveTo>
                  <a:lnTo>
                    <a:pt x="4084" y="240"/>
                  </a:lnTo>
                  <a:lnTo>
                    <a:pt x="680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30196"/>
              </a:srgbClr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04" name="Line 14">
              <a:extLst>
                <a:ext uri="{FF2B5EF4-FFF2-40B4-BE49-F238E27FC236}">
                  <a16:creationId xmlns:a16="http://schemas.microsoft.com/office/drawing/2014/main" id="{91BC82D1-7EED-455B-8CD0-9F4CCE310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1800"/>
              <a:ext cx="3408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283" name="Line 15">
            <a:extLst>
              <a:ext uri="{FF2B5EF4-FFF2-40B4-BE49-F238E27FC236}">
                <a16:creationId xmlns:a16="http://schemas.microsoft.com/office/drawing/2014/main" id="{23289634-AD94-4748-9F5F-79BF967B9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825" y="2613025"/>
            <a:ext cx="5053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284" name="Group 16">
            <a:extLst>
              <a:ext uri="{FF2B5EF4-FFF2-40B4-BE49-F238E27FC236}">
                <a16:creationId xmlns:a16="http://schemas.microsoft.com/office/drawing/2014/main" id="{A1C23796-0CE1-49E9-A2A5-5CD23CF75F33}"/>
              </a:ext>
            </a:extLst>
          </p:cNvPr>
          <p:cNvGrpSpPr>
            <a:grpSpLocks/>
          </p:cNvGrpSpPr>
          <p:nvPr/>
        </p:nvGrpSpPr>
        <p:grpSpPr bwMode="auto">
          <a:xfrm>
            <a:off x="3783013" y="2571750"/>
            <a:ext cx="1816100" cy="87313"/>
            <a:chOff x="2383" y="1686"/>
            <a:chExt cx="1144" cy="55"/>
          </a:xfrm>
        </p:grpSpPr>
        <p:sp>
          <p:nvSpPr>
            <p:cNvPr id="54298" name="Rectangle 17">
              <a:extLst>
                <a:ext uri="{FF2B5EF4-FFF2-40B4-BE49-F238E27FC236}">
                  <a16:creationId xmlns:a16="http://schemas.microsoft.com/office/drawing/2014/main" id="{29B1C993-D773-43F6-85F9-064432CB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1690"/>
              <a:ext cx="137" cy="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2pPr>
              <a:lvl3pPr indent="-182563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3pPr>
              <a:lvl4pPr marL="1187450" indent="-182563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4pPr>
              <a:lvl5pPr marL="1462088" indent="-182563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5pPr>
              <a:lvl6pPr marL="19192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6pPr>
              <a:lvl7pPr marL="23764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7pPr>
              <a:lvl8pPr marL="28336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8pPr>
              <a:lvl9pPr marL="32908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4299" name="Rectangle 18">
              <a:extLst>
                <a:ext uri="{FF2B5EF4-FFF2-40B4-BE49-F238E27FC236}">
                  <a16:creationId xmlns:a16="http://schemas.microsoft.com/office/drawing/2014/main" id="{00A3BAD6-A2C2-4AE7-AF9A-83939056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688"/>
              <a:ext cx="98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2pPr>
              <a:lvl3pPr indent="-182563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3pPr>
              <a:lvl4pPr marL="1187450" indent="-182563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4pPr>
              <a:lvl5pPr marL="1462088" indent="-182563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5pPr>
              <a:lvl6pPr marL="19192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6pPr>
              <a:lvl7pPr marL="23764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7pPr>
              <a:lvl8pPr marL="28336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8pPr>
              <a:lvl9pPr marL="32908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4300" name="Rectangle 19">
              <a:extLst>
                <a:ext uri="{FF2B5EF4-FFF2-40B4-BE49-F238E27FC236}">
                  <a16:creationId xmlns:a16="http://schemas.microsoft.com/office/drawing/2014/main" id="{A2802F2B-DA3B-47A2-9567-36EA28B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1686"/>
              <a:ext cx="261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2pPr>
              <a:lvl3pPr indent="-182563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3pPr>
              <a:lvl4pPr marL="1187450" indent="-182563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4pPr>
              <a:lvl5pPr marL="1462088" indent="-182563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5pPr>
              <a:lvl6pPr marL="19192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6pPr>
              <a:lvl7pPr marL="23764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7pPr>
              <a:lvl8pPr marL="28336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8pPr>
              <a:lvl9pPr marL="32908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4285" name="Rectangle 20">
            <a:extLst>
              <a:ext uri="{FF2B5EF4-FFF2-40B4-BE49-F238E27FC236}">
                <a16:creationId xmlns:a16="http://schemas.microsoft.com/office/drawing/2014/main" id="{932A20D8-0950-47A0-935A-071A8160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3300413"/>
            <a:ext cx="233362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54286" name="Rectangle 21">
            <a:extLst>
              <a:ext uri="{FF2B5EF4-FFF2-40B4-BE49-F238E27FC236}">
                <a16:creationId xmlns:a16="http://schemas.microsoft.com/office/drawing/2014/main" id="{DE8FB31A-CA72-48F9-8ADB-3BBE6439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300413"/>
            <a:ext cx="166687" cy="90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54287" name="Rectangle 22">
            <a:extLst>
              <a:ext uri="{FF2B5EF4-FFF2-40B4-BE49-F238E27FC236}">
                <a16:creationId xmlns:a16="http://schemas.microsoft.com/office/drawing/2014/main" id="{EB1E7186-5210-4079-95A2-54DD38D0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3298825"/>
            <a:ext cx="442913" cy="90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54288" name="Rectangle 23">
            <a:extLst>
              <a:ext uri="{FF2B5EF4-FFF2-40B4-BE49-F238E27FC236}">
                <a16:creationId xmlns:a16="http://schemas.microsoft.com/office/drawing/2014/main" id="{0952F620-B2EE-4198-A3A3-D09261D7D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4152900"/>
            <a:ext cx="828675" cy="889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199704" name="Text Box 24">
            <a:extLst>
              <a:ext uri="{FF2B5EF4-FFF2-40B4-BE49-F238E27FC236}">
                <a16:creationId xmlns:a16="http://schemas.microsoft.com/office/drawing/2014/main" id="{93EF1AD5-BF09-4AD4-8795-B8BA74239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3981450"/>
            <a:ext cx="268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Curated Protein</a:t>
            </a:r>
            <a:r>
              <a:rPr lang="en-US" sz="2000" b="1">
                <a:solidFill>
                  <a:srgbClr val="CCEC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(NP)</a:t>
            </a:r>
          </a:p>
        </p:txBody>
      </p:sp>
      <p:pic>
        <p:nvPicPr>
          <p:cNvPr id="54290" name="Picture 25">
            <a:extLst>
              <a:ext uri="{FF2B5EF4-FFF2-40B4-BE49-F238E27FC236}">
                <a16:creationId xmlns:a16="http://schemas.microsoft.com/office/drawing/2014/main" id="{7699206F-5DC4-4AB4-B487-DE234E66F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67836" r="40804" b="29378"/>
          <a:stretch>
            <a:fillRect/>
          </a:stretch>
        </p:blipFill>
        <p:spPr bwMode="auto">
          <a:xfrm>
            <a:off x="2287588" y="4946650"/>
            <a:ext cx="52562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1" name="Picture 26">
            <a:extLst>
              <a:ext uri="{FF2B5EF4-FFF2-40B4-BE49-F238E27FC236}">
                <a16:creationId xmlns:a16="http://schemas.microsoft.com/office/drawing/2014/main" id="{E045EFA6-BA57-4742-8C7D-C7480C3F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"/>
          <a:stretch>
            <a:fillRect/>
          </a:stretch>
        </p:blipFill>
        <p:spPr bwMode="auto">
          <a:xfrm>
            <a:off x="2287588" y="5126038"/>
            <a:ext cx="52546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2" name="Rectangle 27">
            <a:extLst>
              <a:ext uri="{FF2B5EF4-FFF2-40B4-BE49-F238E27FC236}">
                <a16:creationId xmlns:a16="http://schemas.microsoft.com/office/drawing/2014/main" id="{D5DF368D-D81A-481E-B4AD-E7882E2BA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4927600"/>
            <a:ext cx="5270500" cy="1587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54293" name="AutoShape 28">
            <a:extLst>
              <a:ext uri="{FF2B5EF4-FFF2-40B4-BE49-F238E27FC236}">
                <a16:creationId xmlns:a16="http://schemas.microsoft.com/office/drawing/2014/main" id="{12CA1D84-9D7C-44AD-8ED7-1B806EBB826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43438" y="3654425"/>
            <a:ext cx="520700" cy="206375"/>
          </a:xfrm>
          <a:prstGeom prst="leftRightArrow">
            <a:avLst>
              <a:gd name="adj1" fmla="val 50000"/>
              <a:gd name="adj2" fmla="val 50462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54294" name="Text Box 29">
            <a:extLst>
              <a:ext uri="{FF2B5EF4-FFF2-40B4-BE49-F238E27FC236}">
                <a16:creationId xmlns:a16="http://schemas.microsoft.com/office/drawing/2014/main" id="{796D4A7A-AD9E-4AAB-8FDE-29EF3C9B0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530475"/>
            <a:ext cx="165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-110" charset="0"/>
              </a:rPr>
              <a:t>Scanning....</a:t>
            </a:r>
          </a:p>
        </p:txBody>
      </p:sp>
      <p:sp>
        <p:nvSpPr>
          <p:cNvPr id="54295" name="Text Box 30">
            <a:extLst>
              <a:ext uri="{FF2B5EF4-FFF2-40B4-BE49-F238E27FC236}">
                <a16:creationId xmlns:a16="http://schemas.microsoft.com/office/drawing/2014/main" id="{37E58E31-2472-4CF0-86D3-B53FC1644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3429000"/>
            <a:ext cx="83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</a:rPr>
              <a:t>= ?</a:t>
            </a:r>
          </a:p>
        </p:txBody>
      </p:sp>
      <p:sp>
        <p:nvSpPr>
          <p:cNvPr id="54296" name="Text Box 31">
            <a:extLst>
              <a:ext uri="{FF2B5EF4-FFF2-40B4-BE49-F238E27FC236}">
                <a16:creationId xmlns:a16="http://schemas.microsoft.com/office/drawing/2014/main" id="{0FA5AAD8-2C64-4A24-861C-85EAE11EC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5449888"/>
            <a:ext cx="1711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GenBank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Sequences</a:t>
            </a:r>
          </a:p>
        </p:txBody>
      </p:sp>
      <p:sp>
        <p:nvSpPr>
          <p:cNvPr id="54297" name="Text Box 32">
            <a:extLst>
              <a:ext uri="{FF2B5EF4-FFF2-40B4-BE49-F238E27FC236}">
                <a16:creationId xmlns:a16="http://schemas.microsoft.com/office/drawing/2014/main" id="{84A755DD-21BB-4D18-8C14-277B95A58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800600"/>
            <a:ext cx="1201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RefSeq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725CEAF-BF62-4E4E-8E9D-5E2531853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62420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>
                <a:ea typeface="ＭＳ Ｐゴシック" pitchFamily="-106" charset="-128"/>
                <a:cs typeface="ＭＳ Ｐゴシック" pitchFamily="-106" charset="-128"/>
              </a:rPr>
              <a:t>RefSeq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Benefits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3B8D049-0CC8-4432-8AB2-43C7BAD5F3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4950" y="1585913"/>
            <a:ext cx="7943850" cy="492442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Non-redundancy    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Updates to reflect current sequence data and </a:t>
            </a:r>
            <a:r>
              <a:rPr lang="en-US" altLang="en-US" i="1">
                <a:ea typeface="ＭＳ Ｐゴシック" panose="020B0600070205080204" pitchFamily="34" charset="-128"/>
              </a:rPr>
              <a:t>biology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 </a:t>
            </a:r>
            <a:r>
              <a:rPr lang="en-US" altLang="en-US" i="1">
                <a:ea typeface="ＭＳ Ｐゴシック" panose="020B0600070205080204" pitchFamily="34" charset="-128"/>
              </a:rPr>
              <a:t>validation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Format </a:t>
            </a:r>
            <a:r>
              <a:rPr lang="en-US" altLang="en-US" i="1">
                <a:ea typeface="ＭＳ Ｐゴシック" panose="020B0600070205080204" pitchFamily="34" charset="-128"/>
              </a:rPr>
              <a:t>consistency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Distinct accession series </a:t>
            </a:r>
          </a:p>
          <a:p>
            <a:pPr eaLnBrk="1" hangingPunct="1"/>
            <a:endParaRPr lang="en-US" altLang="en-US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i="1">
                <a:ea typeface="ＭＳ Ｐゴシック" panose="020B0600070205080204" pitchFamily="34" charset="-128"/>
              </a:rPr>
              <a:t>Stewardship </a:t>
            </a:r>
            <a:r>
              <a:rPr lang="en-US" altLang="en-US" b="1">
                <a:ea typeface="ＭＳ Ｐゴシック" panose="020B0600070205080204" pitchFamily="34" charset="-128"/>
              </a:rPr>
              <a:t>by NCBI staff and collaborators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>
            <a:extLst>
              <a:ext uri="{FF2B5EF4-FFF2-40B4-BE49-F238E27FC236}">
                <a16:creationId xmlns:a16="http://schemas.microsoft.com/office/drawing/2014/main" id="{3CBD75C8-5C64-43D6-AF67-D8FFBD4C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Other Derivative Databases</a:t>
            </a:r>
          </a:p>
        </p:txBody>
      </p:sp>
      <p:sp>
        <p:nvSpPr>
          <p:cNvPr id="57347" name="Subtitle 4">
            <a:extLst>
              <a:ext uri="{FF2B5EF4-FFF2-40B4-BE49-F238E27FC236}">
                <a16:creationId xmlns:a16="http://schemas.microsoft.com/office/drawing/2014/main" id="{B11D6145-75DF-4CFF-BE76-B5EA88BD57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Expressed Sequences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dbSNP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Structure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Gene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and more…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C1466C2-C32B-478F-A538-D4108E4C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Tools for analysis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BF10191-2955-4912-93CC-D6D68C73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BLAST</a:t>
            </a:r>
          </a:p>
          <a:p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Primer-BLAST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B-Link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ORF finder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Genome workbench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C037970-3B92-4892-98A7-6CFC22A8A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144000" cy="6413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Web Access:</a:t>
            </a:r>
            <a:endParaRPr lang="en-US" sz="34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865DA7D2-D6CF-4CF4-98EC-7C971BA92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93788"/>
            <a:ext cx="7391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">
            <a:extLst>
              <a:ext uri="{FF2B5EF4-FFF2-40B4-BE49-F238E27FC236}">
                <a16:creationId xmlns:a16="http://schemas.microsoft.com/office/drawing/2014/main" id="{F3BDAC9D-A8FF-4BA3-A09C-4AC62CBAF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2438"/>
            <a:ext cx="322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hlinkClick r:id="rId4"/>
              </a:rPr>
              <a:t>https://www.ncbi.nlm.nih.gov/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0664756C-B5AE-4006-ACC8-F04F10E2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14350"/>
            <a:ext cx="338931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3A840173-2B61-4C54-AE8B-826A430D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685800"/>
            <a:ext cx="3036887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4D94C65C-E4B5-4878-BB0E-D85F1A85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914400"/>
            <a:ext cx="21717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BDD686E9-93C8-4464-A6EB-D5955710C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cap="none">
                <a:ea typeface="ＭＳ Ｐゴシック" panose="020B0600070205080204" pitchFamily="34" charset="-128"/>
              </a:rPr>
              <a:t>THE ‘PERFECT’ DATABASE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0ACDAF2-95F6-4C9C-8E82-B2240E8EE0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Comprehensive, but </a:t>
            </a:r>
            <a:r>
              <a:rPr lang="en-US" altLang="en-US" b="1" dirty="0">
                <a:ea typeface="ＭＳ Ｐゴシック" panose="020B0600070205080204" pitchFamily="34" charset="-128"/>
              </a:rPr>
              <a:t>easy to search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Well defined.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Easy to understand structure.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Cross-referenced.</a:t>
            </a:r>
            <a:br>
              <a:rPr lang="en-US" altLang="en-US" b="1" dirty="0">
                <a:solidFill>
                  <a:srgbClr val="FF6600"/>
                </a:solidFill>
                <a:ea typeface="ＭＳ Ｐゴシック" panose="020B0600070205080204" pitchFamily="34" charset="-128"/>
              </a:rPr>
            </a:br>
            <a:endParaRPr lang="en-US" altLang="en-US" b="1" dirty="0">
              <a:solidFill>
                <a:srgbClr val="FF66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Minimum redundancy.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Easy retrieval </a:t>
            </a:r>
            <a:r>
              <a:rPr lang="en-US" altLang="en-US" dirty="0">
                <a:ea typeface="ＭＳ Ｐゴシック" panose="020B0600070205080204" pitchFamily="34" charset="-128"/>
              </a:rPr>
              <a:t>of data.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AE8D1F2-C7F9-4F31-8000-FF1A08935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NCBI Databases and Services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7E2D26A-80E6-46BF-89FC-FE0010DBDF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6413" y="1371600"/>
            <a:ext cx="7025000" cy="3468642"/>
          </a:xfrm>
        </p:spPr>
        <p:txBody>
          <a:bodyPr wrap="none">
            <a:spAutoFit/>
          </a:bodyPr>
          <a:lstStyle/>
          <a:p>
            <a:pPr eaLnBrk="1" hangingPunct="1"/>
            <a:endParaRPr lang="en-US" altLang="en-US" dirty="0">
              <a:solidFill>
                <a:srgbClr val="0D0D0D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0D0D0D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GenBank </a:t>
            </a:r>
            <a:r>
              <a:rPr lang="en-US" altLang="en-US" dirty="0">
                <a:solidFill>
                  <a:srgbClr val="FF66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primary sequence database</a:t>
            </a:r>
          </a:p>
          <a:p>
            <a:pPr eaLnBrk="1" hangingPunct="1"/>
            <a:endParaRPr lang="en-US" altLang="en-US" dirty="0">
              <a:solidFill>
                <a:srgbClr val="0D0D0D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0D0D0D"/>
                </a:solidFill>
                <a:ea typeface="ＭＳ Ｐゴシック" panose="020B0600070205080204" pitchFamily="34" charset="-128"/>
              </a:rPr>
              <a:t>Free public access to </a:t>
            </a:r>
            <a:r>
              <a:rPr lang="en-US" altLang="en-US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biomedical literature</a:t>
            </a:r>
          </a:p>
          <a:p>
            <a:pPr lvl="1" eaLnBrk="1" hangingPunct="1"/>
            <a:r>
              <a:rPr lang="en-US" altLang="en-US" dirty="0">
                <a:solidFill>
                  <a:srgbClr val="0D0D0D"/>
                </a:solidFill>
                <a:ea typeface="ＭＳ Ｐゴシック" panose="020B0600070205080204" pitchFamily="34" charset="-128"/>
              </a:rPr>
              <a:t>PubMed free Medline (3 million searches per day)</a:t>
            </a:r>
          </a:p>
          <a:p>
            <a:pPr lvl="1" eaLnBrk="1" hangingPunct="1"/>
            <a:r>
              <a:rPr lang="en-US" altLang="en-US" dirty="0">
                <a:solidFill>
                  <a:srgbClr val="0D0D0D"/>
                </a:solidFill>
                <a:ea typeface="ＭＳ Ｐゴシック" panose="020B0600070205080204" pitchFamily="34" charset="-128"/>
              </a:rPr>
              <a:t>PubMed Central full text online access</a:t>
            </a:r>
          </a:p>
          <a:p>
            <a:pPr eaLnBrk="1" hangingPunct="1"/>
            <a:endParaRPr lang="en-US" altLang="en-US" dirty="0">
              <a:solidFill>
                <a:srgbClr val="0D0D0D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0D0D0D"/>
                </a:solidFill>
                <a:ea typeface="ＭＳ Ｐゴシック" panose="020B0600070205080204" pitchFamily="34" charset="-128"/>
              </a:rPr>
              <a:t>Entrez </a:t>
            </a:r>
            <a:r>
              <a:rPr lang="en-US" altLang="en-US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integrated </a:t>
            </a:r>
            <a:r>
              <a:rPr lang="en-US" altLang="en-US" dirty="0">
                <a:solidFill>
                  <a:srgbClr val="0D0D0D"/>
                </a:solidFill>
                <a:ea typeface="ＭＳ Ｐゴシック" panose="020B0600070205080204" pitchFamily="34" charset="-128"/>
              </a:rPr>
              <a:t>molecular databases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682D35D-93E4-44F9-A685-04D793EDD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3500"/>
            <a:ext cx="9144000" cy="9921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cap="none">
                <a:ea typeface="ＭＳ Ｐゴシック" panose="020B0600070205080204" pitchFamily="34" charset="-128"/>
              </a:rPr>
              <a:t>TYPES OF MOLECULAR DATABASES</a:t>
            </a:r>
            <a:endParaRPr lang="en-US" altLang="en-US" sz="2800" cap="none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53E68E6-2657-4FE3-A642-026C163F6A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9238" y="1609725"/>
            <a:ext cx="8675687" cy="399494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Primary Databases</a:t>
            </a:r>
          </a:p>
          <a:p>
            <a:pPr lvl="2" eaLnBrk="1" hangingPunct="1"/>
            <a:r>
              <a:rPr lang="en-US" altLang="en-US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Primary databases contain data of molecules sequence. 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Researchers are submitted data into the database.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Examples: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GenBank, Trace, SRA, SNP, GEO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Derivative Databases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Derived </a:t>
            </a:r>
            <a:r>
              <a:rPr lang="en-US" altLang="en-US" dirty="0">
                <a:ea typeface="ＭＳ Ｐゴシック" panose="020B0600070205080204" pitchFamily="34" charset="-128"/>
              </a:rPr>
              <a:t>from primary data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Content controlled by a </a:t>
            </a:r>
            <a:r>
              <a:rPr lang="en-US" altLang="en-US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third party </a:t>
            </a:r>
            <a:r>
              <a:rPr lang="en-US" altLang="en-US" dirty="0">
                <a:ea typeface="ＭＳ Ｐゴシック" panose="020B0600070205080204" pitchFamily="34" charset="-128"/>
              </a:rPr>
              <a:t>(NCBI)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Examples: NCBI Protein, </a:t>
            </a:r>
            <a:r>
              <a:rPr lang="en-US" altLang="en-US" dirty="0" err="1">
                <a:ea typeface="ＭＳ Ｐゴシック" panose="020B0600070205080204" pitchFamily="34" charset="-128"/>
              </a:rPr>
              <a:t>Refseq</a:t>
            </a:r>
            <a:r>
              <a:rPr lang="en-US" altLang="en-US" dirty="0">
                <a:ea typeface="ＭＳ Ｐゴシック" panose="020B0600070205080204" pitchFamily="34" charset="-128"/>
              </a:rPr>
              <a:t>, TPA, </a:t>
            </a:r>
            <a:r>
              <a:rPr lang="en-US" altLang="en-US" dirty="0" err="1">
                <a:ea typeface="ＭＳ Ｐゴシック" panose="020B0600070205080204" pitchFamily="34" charset="-128"/>
              </a:rPr>
              <a:t>RefSNP</a:t>
            </a:r>
            <a:r>
              <a:rPr lang="en-US" altLang="en-US" dirty="0">
                <a:ea typeface="ＭＳ Ｐゴシック" panose="020B0600070205080204" pitchFamily="34" charset="-128"/>
              </a:rPr>
              <a:t>, GEO datasets, </a:t>
            </a:r>
            <a:r>
              <a:rPr lang="en-US" altLang="en-US" dirty="0" err="1">
                <a:ea typeface="ＭＳ Ｐゴシック" panose="020B0600070205080204" pitchFamily="34" charset="-128"/>
              </a:rPr>
              <a:t>UniGene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Homologene</a:t>
            </a:r>
            <a:r>
              <a:rPr lang="en-US" altLang="en-US" dirty="0">
                <a:ea typeface="ＭＳ Ｐゴシック" panose="020B0600070205080204" pitchFamily="34" charset="-128"/>
              </a:rPr>
              <a:t>, Structure, Conserved Domain</a:t>
            </a:r>
          </a:p>
          <a:p>
            <a:pPr lvl="3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1AEB6C7-A27A-4FDC-92A5-1DDB65B05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cap="none">
                <a:solidFill>
                  <a:srgbClr val="FF0000"/>
                </a:solidFill>
                <a:ea typeface="ＭＳ Ｐゴシック" panose="020B0600070205080204" pitchFamily="34" charset="-128"/>
              </a:rPr>
              <a:t>PRIMARY</a:t>
            </a:r>
            <a:r>
              <a:rPr lang="en-US" altLang="en-US" cap="none">
                <a:ea typeface="ＭＳ Ｐゴシック" panose="020B0600070205080204" pitchFamily="34" charset="-128"/>
              </a:rPr>
              <a:t> VS. </a:t>
            </a:r>
            <a:r>
              <a:rPr lang="en-US" altLang="en-US" cap="none">
                <a:solidFill>
                  <a:srgbClr val="244583"/>
                </a:solidFill>
                <a:ea typeface="ＭＳ Ｐゴシック" panose="020B0600070205080204" pitchFamily="34" charset="-128"/>
              </a:rPr>
              <a:t>DERIVATIVE </a:t>
            </a:r>
            <a:r>
              <a:rPr lang="en-US" altLang="en-US" cap="none">
                <a:ea typeface="ＭＳ Ｐゴシック" panose="020B0600070205080204" pitchFamily="34" charset="-128"/>
              </a:rPr>
              <a:t>SEQUENCE DATABASES</a:t>
            </a:r>
          </a:p>
        </p:txBody>
      </p:sp>
      <p:pic>
        <p:nvPicPr>
          <p:cNvPr id="33795" name="Picture 3" descr="j0274778">
            <a:extLst>
              <a:ext uri="{FF2B5EF4-FFF2-40B4-BE49-F238E27FC236}">
                <a16:creationId xmlns:a16="http://schemas.microsoft.com/office/drawing/2014/main" id="{598A3549-3180-40F9-B36A-E4DBAB4A1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038350"/>
            <a:ext cx="581025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0E4DFEC9-23CA-4978-AAE3-715DD7444539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4703763"/>
            <a:ext cx="3200400" cy="1706562"/>
            <a:chOff x="576" y="2963"/>
            <a:chExt cx="2016" cy="1075"/>
          </a:xfrm>
        </p:grpSpPr>
        <p:sp>
          <p:nvSpPr>
            <p:cNvPr id="33904" name="AutoShape 5">
              <a:extLst>
                <a:ext uri="{FF2B5EF4-FFF2-40B4-BE49-F238E27FC236}">
                  <a16:creationId xmlns:a16="http://schemas.microsoft.com/office/drawing/2014/main" id="{661003AC-C05E-4ED3-88A3-B706A540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63"/>
              <a:ext cx="2016" cy="1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1 h 21600"/>
                <a:gd name="T14" fmla="*/ 17100 w 21600"/>
                <a:gd name="T15" fmla="*/ 1709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6582" name="Text Box 6">
              <a:extLst>
                <a:ext uri="{FF2B5EF4-FFF2-40B4-BE49-F238E27FC236}">
                  <a16:creationId xmlns:a16="http://schemas.microsoft.com/office/drawing/2014/main" id="{572E5C78-15D6-460A-9755-F14CD25CB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" y="3088"/>
              <a:ext cx="1275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>
                  <a:solidFill>
                    <a:srgbClr val="0099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pperplate Gothic Bold" pitchFamily="-106" charset="0"/>
                  <a:ea typeface="+mn-ea"/>
                </a:rPr>
                <a:t>GenBank</a:t>
              </a:r>
            </a:p>
          </p:txBody>
        </p:sp>
      </p:grpSp>
      <p:sp>
        <p:nvSpPr>
          <p:cNvPr id="536583" name="Text Box 7">
            <a:extLst>
              <a:ext uri="{FF2B5EF4-FFF2-40B4-BE49-F238E27FC236}">
                <a16:creationId xmlns:a16="http://schemas.microsoft.com/office/drawing/2014/main" id="{18033876-827E-4A3A-A142-5BDB79BA6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586038"/>
            <a:ext cx="1509713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  <a:ea typeface="+mn-ea"/>
              </a:rPr>
              <a:t>Sequencing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b="1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  <a:ea typeface="+mn-ea"/>
              </a:rPr>
              <a:t>Centers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49355D4F-C051-4B89-A437-0CFBE153ED35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1196975"/>
            <a:ext cx="4560887" cy="5310188"/>
            <a:chOff x="105" y="754"/>
            <a:chExt cx="2873" cy="3345"/>
          </a:xfrm>
        </p:grpSpPr>
        <p:grpSp>
          <p:nvGrpSpPr>
            <p:cNvPr id="33836" name="Group 9">
              <a:extLst>
                <a:ext uri="{FF2B5EF4-FFF2-40B4-BE49-F238E27FC236}">
                  <a16:creationId xmlns:a16="http://schemas.microsoft.com/office/drawing/2014/main" id="{E2C230E9-4F2E-4457-97F2-378BC4501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" y="3224"/>
              <a:ext cx="686" cy="875"/>
              <a:chOff x="105" y="3314"/>
              <a:chExt cx="686" cy="875"/>
            </a:xfrm>
          </p:grpSpPr>
          <p:sp>
            <p:nvSpPr>
              <p:cNvPr id="33891" name="Text Box 10">
                <a:extLst>
                  <a:ext uri="{FF2B5EF4-FFF2-40B4-BE49-F238E27FC236}">
                    <a16:creationId xmlns:a16="http://schemas.microsoft.com/office/drawing/2014/main" id="{8F11A9F9-C01A-4D57-9147-F6B51D172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09671">
                <a:off x="425" y="3314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GA</a:t>
                </a:r>
              </a:p>
            </p:txBody>
          </p:sp>
          <p:sp>
            <p:nvSpPr>
              <p:cNvPr id="33892" name="Text Box 11">
                <a:extLst>
                  <a:ext uri="{FF2B5EF4-FFF2-40B4-BE49-F238E27FC236}">
                    <a16:creationId xmlns:a16="http://schemas.microsoft.com/office/drawing/2014/main" id="{AAE572EF-B00A-4E23-AD13-E2776D34C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09671">
                <a:off x="521" y="386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GA</a:t>
                </a:r>
              </a:p>
            </p:txBody>
          </p:sp>
          <p:sp>
            <p:nvSpPr>
              <p:cNvPr id="33893" name="Text Box 12">
                <a:extLst>
                  <a:ext uri="{FF2B5EF4-FFF2-40B4-BE49-F238E27FC236}">
                    <a16:creationId xmlns:a16="http://schemas.microsoft.com/office/drawing/2014/main" id="{03DC82F1-7840-4D85-8140-A4F6E339E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09671">
                <a:off x="377" y="386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GA</a:t>
                </a:r>
              </a:p>
            </p:txBody>
          </p:sp>
          <p:sp>
            <p:nvSpPr>
              <p:cNvPr id="33894" name="Text Box 13">
                <a:extLst>
                  <a:ext uri="{FF2B5EF4-FFF2-40B4-BE49-F238E27FC236}">
                    <a16:creationId xmlns:a16="http://schemas.microsoft.com/office/drawing/2014/main" id="{9261763C-B497-4D42-BD83-1B9AD3375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393" y="3882"/>
                <a:ext cx="3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ATT</a:t>
                </a:r>
              </a:p>
            </p:txBody>
          </p:sp>
          <p:sp>
            <p:nvSpPr>
              <p:cNvPr id="33895" name="Text Box 14">
                <a:extLst>
                  <a:ext uri="{FF2B5EF4-FFF2-40B4-BE49-F238E27FC236}">
                    <a16:creationId xmlns:a16="http://schemas.microsoft.com/office/drawing/2014/main" id="{99345C01-65A7-45C9-9875-732C94B7D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249" y="3854"/>
                <a:ext cx="3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ATT</a:t>
                </a:r>
              </a:p>
            </p:txBody>
          </p:sp>
          <p:sp>
            <p:nvSpPr>
              <p:cNvPr id="33896" name="Text Box 15">
                <a:extLst>
                  <a:ext uri="{FF2B5EF4-FFF2-40B4-BE49-F238E27FC236}">
                    <a16:creationId xmlns:a16="http://schemas.microsoft.com/office/drawing/2014/main" id="{212EA2E4-AE51-4EE6-811D-7D011EFA1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521" y="3929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3897" name="Text Box 16">
                <a:extLst>
                  <a:ext uri="{FF2B5EF4-FFF2-40B4-BE49-F238E27FC236}">
                    <a16:creationId xmlns:a16="http://schemas.microsoft.com/office/drawing/2014/main" id="{DDBAD6CC-9BD5-462D-8CE3-E848C5A76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441" y="3805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3898" name="Text Box 17">
                <a:extLst>
                  <a:ext uri="{FF2B5EF4-FFF2-40B4-BE49-F238E27FC236}">
                    <a16:creationId xmlns:a16="http://schemas.microsoft.com/office/drawing/2014/main" id="{E02F145C-7707-42D4-BECB-76E7747806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09671">
                <a:off x="377" y="3915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GA</a:t>
                </a:r>
              </a:p>
            </p:txBody>
          </p:sp>
          <p:sp>
            <p:nvSpPr>
              <p:cNvPr id="33899" name="Text Box 18">
                <a:extLst>
                  <a:ext uri="{FF2B5EF4-FFF2-40B4-BE49-F238E27FC236}">
                    <a16:creationId xmlns:a16="http://schemas.microsoft.com/office/drawing/2014/main" id="{4FCC73D0-83FE-4807-924E-46CF275F6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09671">
                <a:off x="233" y="3915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GA</a:t>
                </a:r>
              </a:p>
            </p:txBody>
          </p:sp>
          <p:sp>
            <p:nvSpPr>
              <p:cNvPr id="33900" name="Text Box 19">
                <a:extLst>
                  <a:ext uri="{FF2B5EF4-FFF2-40B4-BE49-F238E27FC236}">
                    <a16:creationId xmlns:a16="http://schemas.microsoft.com/office/drawing/2014/main" id="{63D2402B-BDED-4E99-AD2D-0C474B5E54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249" y="3930"/>
                <a:ext cx="3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ATT</a:t>
                </a:r>
              </a:p>
            </p:txBody>
          </p:sp>
          <p:sp>
            <p:nvSpPr>
              <p:cNvPr id="33901" name="Text Box 20">
                <a:extLst>
                  <a:ext uri="{FF2B5EF4-FFF2-40B4-BE49-F238E27FC236}">
                    <a16:creationId xmlns:a16="http://schemas.microsoft.com/office/drawing/2014/main" id="{D7A6CC86-1786-4D60-861D-EB8BF06AF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105" y="3902"/>
                <a:ext cx="3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ATT</a:t>
                </a:r>
              </a:p>
            </p:txBody>
          </p:sp>
          <p:sp>
            <p:nvSpPr>
              <p:cNvPr id="33902" name="Text Box 21">
                <a:extLst>
                  <a:ext uri="{FF2B5EF4-FFF2-40B4-BE49-F238E27FC236}">
                    <a16:creationId xmlns:a16="http://schemas.microsoft.com/office/drawing/2014/main" id="{147FADFF-581D-4693-A726-3E2BDB425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377" y="3977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3903" name="Text Box 22">
                <a:extLst>
                  <a:ext uri="{FF2B5EF4-FFF2-40B4-BE49-F238E27FC236}">
                    <a16:creationId xmlns:a16="http://schemas.microsoft.com/office/drawing/2014/main" id="{D7B62F46-D85E-48AF-8EB1-DF240F815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297" y="385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3837" name="Group 23">
              <a:extLst>
                <a:ext uri="{FF2B5EF4-FFF2-40B4-BE49-F238E27FC236}">
                  <a16:creationId xmlns:a16="http://schemas.microsoft.com/office/drawing/2014/main" id="{C0AD93C4-AC96-4D5E-B206-B40824D08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0" y="3407"/>
              <a:ext cx="558" cy="692"/>
              <a:chOff x="2420" y="3497"/>
              <a:chExt cx="558" cy="692"/>
            </a:xfrm>
          </p:grpSpPr>
          <p:sp>
            <p:nvSpPr>
              <p:cNvPr id="33880" name="Text Box 24">
                <a:extLst>
                  <a:ext uri="{FF2B5EF4-FFF2-40B4-BE49-F238E27FC236}">
                    <a16:creationId xmlns:a16="http://schemas.microsoft.com/office/drawing/2014/main" id="{9F92A065-AB7A-4306-AA7E-ADEB0411E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09671">
                <a:off x="2563" y="349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AT</a:t>
                </a:r>
              </a:p>
            </p:txBody>
          </p:sp>
          <p:sp>
            <p:nvSpPr>
              <p:cNvPr id="33881" name="Text Box 25">
                <a:extLst>
                  <a:ext uri="{FF2B5EF4-FFF2-40B4-BE49-F238E27FC236}">
                    <a16:creationId xmlns:a16="http://schemas.microsoft.com/office/drawing/2014/main" id="{FCB3FDE7-99AB-4022-B0FD-8FB40F13B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09671">
                <a:off x="2564" y="386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GA</a:t>
                </a:r>
              </a:p>
            </p:txBody>
          </p:sp>
          <p:sp>
            <p:nvSpPr>
              <p:cNvPr id="33882" name="Text Box 26">
                <a:extLst>
                  <a:ext uri="{FF2B5EF4-FFF2-40B4-BE49-F238E27FC236}">
                    <a16:creationId xmlns:a16="http://schemas.microsoft.com/office/drawing/2014/main" id="{59449E0A-E986-4BF3-A2B5-952FF685D5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09671">
                <a:off x="2420" y="386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GA</a:t>
                </a:r>
              </a:p>
            </p:txBody>
          </p:sp>
          <p:sp>
            <p:nvSpPr>
              <p:cNvPr id="33883" name="Text Box 27">
                <a:extLst>
                  <a:ext uri="{FF2B5EF4-FFF2-40B4-BE49-F238E27FC236}">
                    <a16:creationId xmlns:a16="http://schemas.microsoft.com/office/drawing/2014/main" id="{9F89F64F-CE10-4E5A-BBA2-0ED41414D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2437" y="3882"/>
                <a:ext cx="3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ATT</a:t>
                </a:r>
              </a:p>
            </p:txBody>
          </p:sp>
          <p:sp>
            <p:nvSpPr>
              <p:cNvPr id="33884" name="Text Box 28">
                <a:extLst>
                  <a:ext uri="{FF2B5EF4-FFF2-40B4-BE49-F238E27FC236}">
                    <a16:creationId xmlns:a16="http://schemas.microsoft.com/office/drawing/2014/main" id="{F897EB2C-5CED-4523-A0AF-978BF6BDD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2565" y="3929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3885" name="Text Box 29">
                <a:extLst>
                  <a:ext uri="{FF2B5EF4-FFF2-40B4-BE49-F238E27FC236}">
                    <a16:creationId xmlns:a16="http://schemas.microsoft.com/office/drawing/2014/main" id="{AE39CD70-C75F-4EC2-9A8F-62FB04093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2485" y="3805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3886" name="Text Box 30">
                <a:extLst>
                  <a:ext uri="{FF2B5EF4-FFF2-40B4-BE49-F238E27FC236}">
                    <a16:creationId xmlns:a16="http://schemas.microsoft.com/office/drawing/2014/main" id="{A0D521D2-9B38-4232-9319-C59EC9F3F8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09671">
                <a:off x="2708" y="3915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GA</a:t>
                </a:r>
              </a:p>
            </p:txBody>
          </p:sp>
          <p:sp>
            <p:nvSpPr>
              <p:cNvPr id="33887" name="Text Box 31">
                <a:extLst>
                  <a:ext uri="{FF2B5EF4-FFF2-40B4-BE49-F238E27FC236}">
                    <a16:creationId xmlns:a16="http://schemas.microsoft.com/office/drawing/2014/main" id="{8FF9828F-C1AC-4DF1-99FA-785F937D3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9109671">
                <a:off x="2564" y="3915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GA</a:t>
                </a:r>
              </a:p>
            </p:txBody>
          </p:sp>
          <p:sp>
            <p:nvSpPr>
              <p:cNvPr id="33888" name="Text Box 32">
                <a:extLst>
                  <a:ext uri="{FF2B5EF4-FFF2-40B4-BE49-F238E27FC236}">
                    <a16:creationId xmlns:a16="http://schemas.microsoft.com/office/drawing/2014/main" id="{78B08427-8B26-4F2C-A971-213D6C95F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2581" y="3930"/>
                <a:ext cx="3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ATT</a:t>
                </a:r>
              </a:p>
            </p:txBody>
          </p:sp>
          <p:sp>
            <p:nvSpPr>
              <p:cNvPr id="33889" name="Text Box 33">
                <a:extLst>
                  <a:ext uri="{FF2B5EF4-FFF2-40B4-BE49-F238E27FC236}">
                    <a16:creationId xmlns:a16="http://schemas.microsoft.com/office/drawing/2014/main" id="{3F0CD7C4-2B08-4B3A-854E-C822FDFB8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2709" y="3977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3890" name="Text Box 34">
                <a:extLst>
                  <a:ext uri="{FF2B5EF4-FFF2-40B4-BE49-F238E27FC236}">
                    <a16:creationId xmlns:a16="http://schemas.microsoft.com/office/drawing/2014/main" id="{1712CFA6-4AFC-4649-9343-A59261C0C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394074">
                <a:off x="2629" y="3853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3838" name="Group 35">
              <a:extLst>
                <a:ext uri="{FF2B5EF4-FFF2-40B4-BE49-F238E27FC236}">
                  <a16:creationId xmlns:a16="http://schemas.microsoft.com/office/drawing/2014/main" id="{FB64F4E1-3795-4F5C-B89B-FD473A91A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" y="754"/>
              <a:ext cx="2500" cy="2337"/>
              <a:chOff x="278" y="844"/>
              <a:chExt cx="2500" cy="2337"/>
            </a:xfrm>
          </p:grpSpPr>
          <p:sp>
            <p:nvSpPr>
              <p:cNvPr id="33839" name="Text Box 36">
                <a:extLst>
                  <a:ext uri="{FF2B5EF4-FFF2-40B4-BE49-F238E27FC236}">
                    <a16:creationId xmlns:a16="http://schemas.microsoft.com/office/drawing/2014/main" id="{6CF17979-0508-4C6C-96A9-050D7B256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892385">
                <a:off x="2191" y="2906"/>
                <a:ext cx="5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latin typeface="Courier New" panose="02070309020205020404" pitchFamily="49" charset="0"/>
                  </a:rPr>
                  <a:t>TTGACA</a:t>
                </a:r>
              </a:p>
            </p:txBody>
          </p:sp>
          <p:grpSp>
            <p:nvGrpSpPr>
              <p:cNvPr id="33840" name="Group 37">
                <a:extLst>
                  <a:ext uri="{FF2B5EF4-FFF2-40B4-BE49-F238E27FC236}">
                    <a16:creationId xmlns:a16="http://schemas.microsoft.com/office/drawing/2014/main" id="{6652FDCE-16E7-47BF-A7D4-BC4D6C7BF6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44"/>
                <a:ext cx="2500" cy="2337"/>
                <a:chOff x="278" y="844"/>
                <a:chExt cx="2500" cy="2337"/>
              </a:xfrm>
            </p:grpSpPr>
            <p:sp>
              <p:nvSpPr>
                <p:cNvPr id="33841" name="Text Box 38">
                  <a:extLst>
                    <a:ext uri="{FF2B5EF4-FFF2-40B4-BE49-F238E27FC236}">
                      <a16:creationId xmlns:a16="http://schemas.microsoft.com/office/drawing/2014/main" id="{6BF6802F-6D31-4BB0-9498-482D642A3C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9109671">
                  <a:off x="278" y="2842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ATTGACTA</a:t>
                  </a:r>
                </a:p>
              </p:txBody>
            </p:sp>
            <p:pic>
              <p:nvPicPr>
                <p:cNvPr id="33842" name="Picture 39" descr="j0274790">
                  <a:extLst>
                    <a:ext uri="{FF2B5EF4-FFF2-40B4-BE49-F238E27FC236}">
                      <a16:creationId xmlns:a16="http://schemas.microsoft.com/office/drawing/2014/main" id="{6CC40307-655C-4E7A-9689-52DD6100E2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72" y="960"/>
                  <a:ext cx="587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843" name="Text Box 40">
                  <a:extLst>
                    <a:ext uri="{FF2B5EF4-FFF2-40B4-BE49-F238E27FC236}">
                      <a16:creationId xmlns:a16="http://schemas.microsoft.com/office/drawing/2014/main" id="{2338DEA2-244B-4384-ADB0-5EE68C37C8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828554">
                  <a:off x="1294" y="844"/>
                  <a:ext cx="5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ACGTGC</a:t>
                  </a:r>
                </a:p>
              </p:txBody>
            </p:sp>
            <p:sp>
              <p:nvSpPr>
                <p:cNvPr id="33844" name="Text Box 41">
                  <a:extLst>
                    <a:ext uri="{FF2B5EF4-FFF2-40B4-BE49-F238E27FC236}">
                      <a16:creationId xmlns:a16="http://schemas.microsoft.com/office/drawing/2014/main" id="{ED85C99C-6AEC-475D-BECE-E86FCBCD78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1527467">
                  <a:off x="632" y="2357"/>
                  <a:ext cx="5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TTGACA</a:t>
                  </a:r>
                </a:p>
              </p:txBody>
            </p:sp>
            <p:sp>
              <p:nvSpPr>
                <p:cNvPr id="33845" name="Text Box 42">
                  <a:extLst>
                    <a:ext uri="{FF2B5EF4-FFF2-40B4-BE49-F238E27FC236}">
                      <a16:creationId xmlns:a16="http://schemas.microsoft.com/office/drawing/2014/main" id="{7B5AC6F2-08B7-4188-A3EA-DCE42741CD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6669988">
                  <a:off x="1519" y="2014"/>
                  <a:ext cx="5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CGTGA</a:t>
                  </a:r>
                </a:p>
              </p:txBody>
            </p:sp>
            <p:sp>
              <p:nvSpPr>
                <p:cNvPr id="33846" name="Text Box 43">
                  <a:extLst>
                    <a:ext uri="{FF2B5EF4-FFF2-40B4-BE49-F238E27FC236}">
                      <a16:creationId xmlns:a16="http://schemas.microsoft.com/office/drawing/2014/main" id="{8DEAC7CE-6AE1-4305-A667-3168144B15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9109671">
                  <a:off x="949" y="2054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ATTGACTA</a:t>
                  </a:r>
                </a:p>
              </p:txBody>
            </p:sp>
            <p:sp>
              <p:nvSpPr>
                <p:cNvPr id="33847" name="Text Box 44">
                  <a:extLst>
                    <a:ext uri="{FF2B5EF4-FFF2-40B4-BE49-F238E27FC236}">
                      <a16:creationId xmlns:a16="http://schemas.microsoft.com/office/drawing/2014/main" id="{74CC923E-A3EE-4AE8-8FCF-1F0D8DC9CF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6679613">
                  <a:off x="1881" y="2615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TATAGCCG</a:t>
                  </a:r>
                </a:p>
              </p:txBody>
            </p:sp>
            <p:sp>
              <p:nvSpPr>
                <p:cNvPr id="33848" name="Text Box 45">
                  <a:extLst>
                    <a:ext uri="{FF2B5EF4-FFF2-40B4-BE49-F238E27FC236}">
                      <a16:creationId xmlns:a16="http://schemas.microsoft.com/office/drawing/2014/main" id="{D350A485-D4DF-4182-99C0-BB9A9F6630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1417657">
                  <a:off x="1016" y="1804"/>
                  <a:ext cx="5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ACGTGC</a:t>
                  </a:r>
                </a:p>
              </p:txBody>
            </p:sp>
            <p:sp>
              <p:nvSpPr>
                <p:cNvPr id="33849" name="Text Box 46">
                  <a:extLst>
                    <a:ext uri="{FF2B5EF4-FFF2-40B4-BE49-F238E27FC236}">
                      <a16:creationId xmlns:a16="http://schemas.microsoft.com/office/drawing/2014/main" id="{32D05D04-FE29-4129-ABFF-C66C2BAD82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752599">
                  <a:off x="1293" y="2606"/>
                  <a:ext cx="5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ACGTGC</a:t>
                  </a:r>
                </a:p>
              </p:txBody>
            </p:sp>
            <p:sp>
              <p:nvSpPr>
                <p:cNvPr id="33850" name="Text Box 47">
                  <a:extLst>
                    <a:ext uri="{FF2B5EF4-FFF2-40B4-BE49-F238E27FC236}">
                      <a16:creationId xmlns:a16="http://schemas.microsoft.com/office/drawing/2014/main" id="{4814E6A7-666B-4DF6-88A3-7694EE0C0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4323513">
                  <a:off x="954" y="2495"/>
                  <a:ext cx="5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ACGTGC</a:t>
                  </a:r>
                </a:p>
              </p:txBody>
            </p:sp>
            <p:sp>
              <p:nvSpPr>
                <p:cNvPr id="33851" name="Text Box 48">
                  <a:extLst>
                    <a:ext uri="{FF2B5EF4-FFF2-40B4-BE49-F238E27FC236}">
                      <a16:creationId xmlns:a16="http://schemas.microsoft.com/office/drawing/2014/main" id="{A2F6982D-3AAF-4D9B-9EC2-15DD9356E5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26744">
                  <a:off x="1249" y="2441"/>
                  <a:ext cx="5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TTGACA</a:t>
                  </a:r>
                </a:p>
              </p:txBody>
            </p:sp>
            <p:sp>
              <p:nvSpPr>
                <p:cNvPr id="33852" name="Text Box 49">
                  <a:extLst>
                    <a:ext uri="{FF2B5EF4-FFF2-40B4-BE49-F238E27FC236}">
                      <a16:creationId xmlns:a16="http://schemas.microsoft.com/office/drawing/2014/main" id="{4A269B14-F859-4732-B44A-E97611B81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7834439">
                  <a:off x="1778" y="2126"/>
                  <a:ext cx="5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TTGACA</a:t>
                  </a:r>
                </a:p>
              </p:txBody>
            </p:sp>
            <p:sp>
              <p:nvSpPr>
                <p:cNvPr id="33853" name="Text Box 50">
                  <a:extLst>
                    <a:ext uri="{FF2B5EF4-FFF2-40B4-BE49-F238E27FC236}">
                      <a16:creationId xmlns:a16="http://schemas.microsoft.com/office/drawing/2014/main" id="{D1B26220-15CD-4C92-85A8-6A4A238D8C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7258714">
                  <a:off x="595" y="2765"/>
                  <a:ext cx="5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CGTGA</a:t>
                  </a:r>
                </a:p>
              </p:txBody>
            </p:sp>
            <p:sp>
              <p:nvSpPr>
                <p:cNvPr id="33854" name="Text Box 51">
                  <a:extLst>
                    <a:ext uri="{FF2B5EF4-FFF2-40B4-BE49-F238E27FC236}">
                      <a16:creationId xmlns:a16="http://schemas.microsoft.com/office/drawing/2014/main" id="{F7FF2987-E8EF-4648-BB59-775276C5BD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3286947">
                  <a:off x="1591" y="2663"/>
                  <a:ext cx="5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CGTGA</a:t>
                  </a:r>
                </a:p>
              </p:txBody>
            </p:sp>
            <p:sp>
              <p:nvSpPr>
                <p:cNvPr id="33855" name="Text Box 52">
                  <a:extLst>
                    <a:ext uri="{FF2B5EF4-FFF2-40B4-BE49-F238E27FC236}">
                      <a16:creationId xmlns:a16="http://schemas.microsoft.com/office/drawing/2014/main" id="{711AFC02-1EE6-4B98-B99F-E9AE739091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064445">
                  <a:off x="416" y="2640"/>
                  <a:ext cx="50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CGTGA</a:t>
                  </a:r>
                </a:p>
              </p:txBody>
            </p:sp>
            <p:sp>
              <p:nvSpPr>
                <p:cNvPr id="33856" name="Text Box 53">
                  <a:extLst>
                    <a:ext uri="{FF2B5EF4-FFF2-40B4-BE49-F238E27FC236}">
                      <a16:creationId xmlns:a16="http://schemas.microsoft.com/office/drawing/2014/main" id="{E9ECE6BF-B70D-4A68-9261-8FC65FE2C3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3950007">
                  <a:off x="623" y="2696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ATTGACTA</a:t>
                  </a:r>
                </a:p>
              </p:txBody>
            </p:sp>
            <p:sp>
              <p:nvSpPr>
                <p:cNvPr id="33857" name="Text Box 54">
                  <a:extLst>
                    <a:ext uri="{FF2B5EF4-FFF2-40B4-BE49-F238E27FC236}">
                      <a16:creationId xmlns:a16="http://schemas.microsoft.com/office/drawing/2014/main" id="{916BEA38-89D8-4F65-97F4-1619562120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593481">
                  <a:off x="1104" y="2755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ATTGACTA</a:t>
                  </a:r>
                </a:p>
              </p:txBody>
            </p:sp>
            <p:sp>
              <p:nvSpPr>
                <p:cNvPr id="33858" name="Text Box 55">
                  <a:extLst>
                    <a:ext uri="{FF2B5EF4-FFF2-40B4-BE49-F238E27FC236}">
                      <a16:creationId xmlns:a16="http://schemas.microsoft.com/office/drawing/2014/main" id="{07039F90-4A93-4902-AFF0-D83C72F9C5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394074">
                  <a:off x="1935" y="2752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ATTGACTA</a:t>
                  </a:r>
                </a:p>
              </p:txBody>
            </p:sp>
            <p:sp>
              <p:nvSpPr>
                <p:cNvPr id="33859" name="Text Box 56">
                  <a:extLst>
                    <a:ext uri="{FF2B5EF4-FFF2-40B4-BE49-F238E27FC236}">
                      <a16:creationId xmlns:a16="http://schemas.microsoft.com/office/drawing/2014/main" id="{19C5BB77-01B2-4E6F-96A6-D2A4286021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708971">
                  <a:off x="867" y="2832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ATTGACTA</a:t>
                  </a:r>
                </a:p>
              </p:txBody>
            </p:sp>
            <p:sp>
              <p:nvSpPr>
                <p:cNvPr id="33860" name="Text Box 57">
                  <a:extLst>
                    <a:ext uri="{FF2B5EF4-FFF2-40B4-BE49-F238E27FC236}">
                      <a16:creationId xmlns:a16="http://schemas.microsoft.com/office/drawing/2014/main" id="{8C0E9CC2-C952-4282-BC31-B3E7B70243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1782596">
                  <a:off x="1548" y="2849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TATAGCCG</a:t>
                  </a:r>
                </a:p>
              </p:txBody>
            </p:sp>
            <p:sp>
              <p:nvSpPr>
                <p:cNvPr id="33861" name="Text Box 58">
                  <a:extLst>
                    <a:ext uri="{FF2B5EF4-FFF2-40B4-BE49-F238E27FC236}">
                      <a16:creationId xmlns:a16="http://schemas.microsoft.com/office/drawing/2014/main" id="{010780B5-4617-4C70-A647-ED4CA5099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517697">
                  <a:off x="1207" y="1536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TATAGCCG</a:t>
                  </a:r>
                </a:p>
              </p:txBody>
            </p:sp>
            <p:sp>
              <p:nvSpPr>
                <p:cNvPr id="33862" name="Text Box 59">
                  <a:extLst>
                    <a:ext uri="{FF2B5EF4-FFF2-40B4-BE49-F238E27FC236}">
                      <a16:creationId xmlns:a16="http://schemas.microsoft.com/office/drawing/2014/main" id="{60662B01-2B8C-4BED-AD78-C10E13C270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3235160">
                  <a:off x="1522" y="2691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TATAGCCG</a:t>
                  </a:r>
                </a:p>
              </p:txBody>
            </p:sp>
            <p:sp>
              <p:nvSpPr>
                <p:cNvPr id="33863" name="Text Box 60">
                  <a:extLst>
                    <a:ext uri="{FF2B5EF4-FFF2-40B4-BE49-F238E27FC236}">
                      <a16:creationId xmlns:a16="http://schemas.microsoft.com/office/drawing/2014/main" id="{11F84D50-B501-4933-B632-2BD93C555C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433764">
                  <a:off x="721" y="2724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TATAGCCG</a:t>
                  </a:r>
                </a:p>
              </p:txBody>
            </p:sp>
            <p:sp>
              <p:nvSpPr>
                <p:cNvPr id="33864" name="Text Box 61">
                  <a:extLst>
                    <a:ext uri="{FF2B5EF4-FFF2-40B4-BE49-F238E27FC236}">
                      <a16:creationId xmlns:a16="http://schemas.microsoft.com/office/drawing/2014/main" id="{59FDB834-3E7D-4C5C-A628-8AE5B9DED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2891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TATAGCCG</a:t>
                  </a:r>
                </a:p>
              </p:txBody>
            </p:sp>
            <p:sp>
              <p:nvSpPr>
                <p:cNvPr id="33865" name="Text Box 62">
                  <a:extLst>
                    <a:ext uri="{FF2B5EF4-FFF2-40B4-BE49-F238E27FC236}">
                      <a16:creationId xmlns:a16="http://schemas.microsoft.com/office/drawing/2014/main" id="{3670FD61-2F9F-4CEB-BF2C-09679BFF5F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2891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TATAGCCG</a:t>
                  </a:r>
                </a:p>
              </p:txBody>
            </p:sp>
            <p:sp>
              <p:nvSpPr>
                <p:cNvPr id="33866" name="Text Box 63">
                  <a:extLst>
                    <a:ext uri="{FF2B5EF4-FFF2-40B4-BE49-F238E27FC236}">
                      <a16:creationId xmlns:a16="http://schemas.microsoft.com/office/drawing/2014/main" id="{26EC550B-2FD6-4490-B4E7-CBC6C542FA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" y="2891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TATAGCCG</a:t>
                  </a:r>
                </a:p>
              </p:txBody>
            </p:sp>
            <p:sp>
              <p:nvSpPr>
                <p:cNvPr id="33867" name="Text Box 64">
                  <a:extLst>
                    <a:ext uri="{FF2B5EF4-FFF2-40B4-BE49-F238E27FC236}">
                      <a16:creationId xmlns:a16="http://schemas.microsoft.com/office/drawing/2014/main" id="{EE7A3611-5AB4-43A1-A671-659E82A1B1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4" y="2871"/>
                  <a:ext cx="7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TATAGCCG</a:t>
                  </a:r>
                </a:p>
              </p:txBody>
            </p:sp>
            <p:sp>
              <p:nvSpPr>
                <p:cNvPr id="33868" name="Text Box 65">
                  <a:extLst>
                    <a:ext uri="{FF2B5EF4-FFF2-40B4-BE49-F238E27FC236}">
                      <a16:creationId xmlns:a16="http://schemas.microsoft.com/office/drawing/2014/main" id="{A31D44D1-698C-4C31-8B4F-3E6351D57A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394074">
                  <a:off x="2585" y="2969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C</a:t>
                  </a:r>
                </a:p>
              </p:txBody>
            </p:sp>
            <p:sp>
              <p:nvSpPr>
                <p:cNvPr id="33869" name="Text Box 66">
                  <a:extLst>
                    <a:ext uri="{FF2B5EF4-FFF2-40B4-BE49-F238E27FC236}">
                      <a16:creationId xmlns:a16="http://schemas.microsoft.com/office/drawing/2014/main" id="{5D444AA8-B166-4D57-82D7-82E582B8A7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394074">
                  <a:off x="297" y="2848"/>
                  <a:ext cx="34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ATT</a:t>
                  </a:r>
                </a:p>
              </p:txBody>
            </p:sp>
            <p:sp>
              <p:nvSpPr>
                <p:cNvPr id="33870" name="Text Box 67">
                  <a:extLst>
                    <a:ext uri="{FF2B5EF4-FFF2-40B4-BE49-F238E27FC236}">
                      <a16:creationId xmlns:a16="http://schemas.microsoft.com/office/drawing/2014/main" id="{3C349B88-6FB0-4AC3-9A3E-7D51DE1B8F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9109671">
                  <a:off x="1048" y="1083"/>
                  <a:ext cx="27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GA</a:t>
                  </a:r>
                </a:p>
              </p:txBody>
            </p:sp>
            <p:sp>
              <p:nvSpPr>
                <p:cNvPr id="33871" name="Text Box 68">
                  <a:extLst>
                    <a:ext uri="{FF2B5EF4-FFF2-40B4-BE49-F238E27FC236}">
                      <a16:creationId xmlns:a16="http://schemas.microsoft.com/office/drawing/2014/main" id="{91EC3028-1020-4A62-A14D-0F24C4CA9F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9109671">
                  <a:off x="904" y="1083"/>
                  <a:ext cx="27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GA</a:t>
                  </a:r>
                </a:p>
              </p:txBody>
            </p:sp>
            <p:sp>
              <p:nvSpPr>
                <p:cNvPr id="33872" name="Text Box 69">
                  <a:extLst>
                    <a:ext uri="{FF2B5EF4-FFF2-40B4-BE49-F238E27FC236}">
                      <a16:creationId xmlns:a16="http://schemas.microsoft.com/office/drawing/2014/main" id="{440A4156-B5EF-4292-BDCD-94EFEC746F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394074">
                  <a:off x="921" y="1098"/>
                  <a:ext cx="34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ATT</a:t>
                  </a:r>
                </a:p>
              </p:txBody>
            </p:sp>
            <p:sp>
              <p:nvSpPr>
                <p:cNvPr id="33873" name="Text Box 70">
                  <a:extLst>
                    <a:ext uri="{FF2B5EF4-FFF2-40B4-BE49-F238E27FC236}">
                      <a16:creationId xmlns:a16="http://schemas.microsoft.com/office/drawing/2014/main" id="{F2BDAFA1-CF73-4400-905B-126F2CCA7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394074">
                  <a:off x="1049" y="1145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C</a:t>
                  </a:r>
                </a:p>
              </p:txBody>
            </p:sp>
            <p:sp>
              <p:nvSpPr>
                <p:cNvPr id="33874" name="Text Box 71">
                  <a:extLst>
                    <a:ext uri="{FF2B5EF4-FFF2-40B4-BE49-F238E27FC236}">
                      <a16:creationId xmlns:a16="http://schemas.microsoft.com/office/drawing/2014/main" id="{DC305161-EBFE-4526-868E-CF7B3528AD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394074">
                  <a:off x="969" y="1021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C</a:t>
                  </a:r>
                </a:p>
              </p:txBody>
            </p:sp>
            <p:sp>
              <p:nvSpPr>
                <p:cNvPr id="33875" name="Text Box 72">
                  <a:extLst>
                    <a:ext uri="{FF2B5EF4-FFF2-40B4-BE49-F238E27FC236}">
                      <a16:creationId xmlns:a16="http://schemas.microsoft.com/office/drawing/2014/main" id="{09FFD54C-016F-48AF-9A5B-3526893EAC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9109671">
                  <a:off x="1192" y="1131"/>
                  <a:ext cx="27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GA</a:t>
                  </a:r>
                </a:p>
              </p:txBody>
            </p:sp>
            <p:sp>
              <p:nvSpPr>
                <p:cNvPr id="33876" name="Text Box 73">
                  <a:extLst>
                    <a:ext uri="{FF2B5EF4-FFF2-40B4-BE49-F238E27FC236}">
                      <a16:creationId xmlns:a16="http://schemas.microsoft.com/office/drawing/2014/main" id="{2AC63B60-9044-4143-B172-33302995E5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9109671">
                  <a:off x="1048" y="1131"/>
                  <a:ext cx="27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GA</a:t>
                  </a:r>
                </a:p>
              </p:txBody>
            </p:sp>
            <p:sp>
              <p:nvSpPr>
                <p:cNvPr id="33877" name="Text Box 74">
                  <a:extLst>
                    <a:ext uri="{FF2B5EF4-FFF2-40B4-BE49-F238E27FC236}">
                      <a16:creationId xmlns:a16="http://schemas.microsoft.com/office/drawing/2014/main" id="{626DED4F-4D25-42C9-A4D1-7463CFE70A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394074">
                  <a:off x="1065" y="1146"/>
                  <a:ext cx="34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ATT</a:t>
                  </a:r>
                </a:p>
              </p:txBody>
            </p:sp>
            <p:sp>
              <p:nvSpPr>
                <p:cNvPr id="33878" name="Text Box 75">
                  <a:extLst>
                    <a:ext uri="{FF2B5EF4-FFF2-40B4-BE49-F238E27FC236}">
                      <a16:creationId xmlns:a16="http://schemas.microsoft.com/office/drawing/2014/main" id="{2B811848-A8F4-431B-B475-B6FC0C7ED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394074">
                  <a:off x="1193" y="1193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C</a:t>
                  </a:r>
                </a:p>
              </p:txBody>
            </p:sp>
            <p:sp>
              <p:nvSpPr>
                <p:cNvPr id="33879" name="Text Box 76">
                  <a:extLst>
                    <a:ext uri="{FF2B5EF4-FFF2-40B4-BE49-F238E27FC236}">
                      <a16:creationId xmlns:a16="http://schemas.microsoft.com/office/drawing/2014/main" id="{809573DA-6BA5-4D82-90BB-3D73C2660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2394074">
                  <a:off x="1113" y="1069"/>
                  <a:ext cx="19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"/>
                    <a:defRPr sz="24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2pPr>
                  <a:lvl3pPr indent="-182563">
                    <a:spcBef>
                      <a:spcPct val="20000"/>
                    </a:spcBef>
                    <a:buClr>
                      <a:srgbClr val="E0752F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3pPr>
                  <a:lvl4pPr marL="1187450" indent="-182563">
                    <a:spcBef>
                      <a:spcPct val="20000"/>
                    </a:spcBef>
                    <a:buClr>
                      <a:srgbClr val="FEC3AE"/>
                    </a:buClr>
                    <a:buSzPct val="60000"/>
                    <a:buFont typeface="Wingdings" panose="05000000000000000000" pitchFamily="2" charset="2"/>
                    <a:buChar char=""/>
                    <a:defRPr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4pPr>
                  <a:lvl5pPr marL="1462088" indent="-182563">
                    <a:spcBef>
                      <a:spcPct val="20000"/>
                    </a:spcBef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5pPr>
                  <a:lvl6pPr marL="19192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6pPr>
                  <a:lvl7pPr marL="23764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7pPr>
                  <a:lvl8pPr marL="28336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8pPr>
                  <a:lvl9pPr marL="3290888" indent="-1825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anose="05020102010507070707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anose="020406040505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>
                      <a:latin typeface="Courier New" panose="02070309020205020404" pitchFamily="49" charset="0"/>
                    </a:rPr>
                    <a:t>C</a:t>
                  </a:r>
                </a:p>
              </p:txBody>
            </p:sp>
          </p:grpSp>
        </p:grpSp>
      </p:grpSp>
      <p:pic>
        <p:nvPicPr>
          <p:cNvPr id="33799" name="Picture 77" descr="j0127064">
            <a:extLst>
              <a:ext uri="{FF2B5EF4-FFF2-40B4-BE49-F238E27FC236}">
                <a16:creationId xmlns:a16="http://schemas.microsoft.com/office/drawing/2014/main" id="{027CA70D-6E2B-4417-AB4A-EEA277D8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38275"/>
            <a:ext cx="187325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536654" name="Text Box 78">
            <a:extLst>
              <a:ext uri="{FF2B5EF4-FFF2-40B4-BE49-F238E27FC236}">
                <a16:creationId xmlns:a16="http://schemas.microsoft.com/office/drawing/2014/main" id="{F13DF1DB-A5A1-4960-91A6-2D78DB38D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1579563"/>
            <a:ext cx="666750" cy="365125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2400" b="1">
                <a:solidFill>
                  <a:srgbClr val="333333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  <a:ea typeface="+mn-ea"/>
              </a:rPr>
              <a:t>Labs</a:t>
            </a:r>
          </a:p>
        </p:txBody>
      </p:sp>
      <p:grpSp>
        <p:nvGrpSpPr>
          <p:cNvPr id="8" name="Group 79">
            <a:extLst>
              <a:ext uri="{FF2B5EF4-FFF2-40B4-BE49-F238E27FC236}">
                <a16:creationId xmlns:a16="http://schemas.microsoft.com/office/drawing/2014/main" id="{4941A371-338D-4FB2-87B5-2A7F2C8D200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120775"/>
            <a:ext cx="4343400" cy="5391150"/>
            <a:chOff x="2784" y="706"/>
            <a:chExt cx="2736" cy="3396"/>
          </a:xfrm>
        </p:grpSpPr>
        <p:sp useBgFill="1">
          <p:nvSpPr>
            <p:cNvPr id="536656" name="Text Box 80">
              <a:extLst>
                <a:ext uri="{FF2B5EF4-FFF2-40B4-BE49-F238E27FC236}">
                  <a16:creationId xmlns:a16="http://schemas.microsoft.com/office/drawing/2014/main" id="{1C657272-52A1-478F-BCDF-5A99450F6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3903"/>
              <a:ext cx="821" cy="192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  <a:ea typeface="+mn-ea"/>
                </a:rPr>
                <a:t>Algorithms</a:t>
              </a:r>
            </a:p>
          </p:txBody>
        </p:sp>
        <p:sp>
          <p:nvSpPr>
            <p:cNvPr id="33807" name="Freeform 81">
              <a:extLst>
                <a:ext uri="{FF2B5EF4-FFF2-40B4-BE49-F238E27FC236}">
                  <a16:creationId xmlns:a16="http://schemas.microsoft.com/office/drawing/2014/main" id="{4777CF85-E17A-4031-A6A4-E55CF23B6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935"/>
              <a:ext cx="1352" cy="2351"/>
            </a:xfrm>
            <a:custGeom>
              <a:avLst/>
              <a:gdLst>
                <a:gd name="T0" fmla="*/ 0 w 1056"/>
                <a:gd name="T1" fmla="*/ 4507 h 2064"/>
                <a:gd name="T2" fmla="*/ 2116 w 1056"/>
                <a:gd name="T3" fmla="*/ 3460 h 2064"/>
                <a:gd name="T4" fmla="*/ 2538 w 1056"/>
                <a:gd name="T5" fmla="*/ 1152 h 2064"/>
                <a:gd name="T6" fmla="*/ 4650 w 1056"/>
                <a:gd name="T7" fmla="*/ 0 h 20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2064"/>
                <a:gd name="T14" fmla="*/ 1056 w 1056"/>
                <a:gd name="T15" fmla="*/ 2064 h 20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2064">
                  <a:moveTo>
                    <a:pt x="0" y="2064"/>
                  </a:moveTo>
                  <a:cubicBezTo>
                    <a:pt x="192" y="1952"/>
                    <a:pt x="384" y="1840"/>
                    <a:pt x="480" y="1584"/>
                  </a:cubicBezTo>
                  <a:cubicBezTo>
                    <a:pt x="576" y="1328"/>
                    <a:pt x="480" y="792"/>
                    <a:pt x="576" y="528"/>
                  </a:cubicBezTo>
                  <a:cubicBezTo>
                    <a:pt x="672" y="264"/>
                    <a:pt x="976" y="88"/>
                    <a:pt x="105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8" name="Freeform 82">
              <a:extLst>
                <a:ext uri="{FF2B5EF4-FFF2-40B4-BE49-F238E27FC236}">
                  <a16:creationId xmlns:a16="http://schemas.microsoft.com/office/drawing/2014/main" id="{56377D4B-1DBE-4B8D-9610-46A38F495F6D}"/>
                </a:ext>
              </a:extLst>
            </p:cNvPr>
            <p:cNvSpPr>
              <a:spLocks/>
            </p:cNvSpPr>
            <p:nvPr/>
          </p:nvSpPr>
          <p:spPr bwMode="auto">
            <a:xfrm rot="399058">
              <a:off x="2784" y="3054"/>
              <a:ext cx="1399" cy="327"/>
            </a:xfrm>
            <a:custGeom>
              <a:avLst/>
              <a:gdLst>
                <a:gd name="T0" fmla="*/ 0 w 960"/>
                <a:gd name="T1" fmla="*/ 1113 h 256"/>
                <a:gd name="T2" fmla="*/ 4142 w 960"/>
                <a:gd name="T3" fmla="*/ 69 h 256"/>
                <a:gd name="T4" fmla="*/ 9196 w 960"/>
                <a:gd name="T5" fmla="*/ 694 h 256"/>
                <a:gd name="T6" fmla="*/ 0 60000 65536"/>
                <a:gd name="T7" fmla="*/ 0 60000 65536"/>
                <a:gd name="T8" fmla="*/ 0 60000 65536"/>
                <a:gd name="T9" fmla="*/ 0 w 960"/>
                <a:gd name="T10" fmla="*/ 0 h 256"/>
                <a:gd name="T11" fmla="*/ 960 w 960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56">
                  <a:moveTo>
                    <a:pt x="0" y="256"/>
                  </a:moveTo>
                  <a:cubicBezTo>
                    <a:pt x="136" y="144"/>
                    <a:pt x="272" y="32"/>
                    <a:pt x="432" y="16"/>
                  </a:cubicBezTo>
                  <a:cubicBezTo>
                    <a:pt x="592" y="0"/>
                    <a:pt x="872" y="136"/>
                    <a:pt x="960" y="16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33809" name="Picture 83" descr="j0251109">
              <a:extLst>
                <a:ext uri="{FF2B5EF4-FFF2-40B4-BE49-F238E27FC236}">
                  <a16:creationId xmlns:a16="http://schemas.microsoft.com/office/drawing/2014/main" id="{464C4207-F9E5-4BA2-84A7-3F1DEFEB4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" y="3177"/>
              <a:ext cx="610" cy="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10" name="Group 84">
              <a:extLst>
                <a:ext uri="{FF2B5EF4-FFF2-40B4-BE49-F238E27FC236}">
                  <a16:creationId xmlns:a16="http://schemas.microsoft.com/office/drawing/2014/main" id="{217FEFB0-BA59-43D5-8E99-58BBD76B6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190"/>
              <a:ext cx="1200" cy="432"/>
              <a:chOff x="4176" y="3216"/>
              <a:chExt cx="1200" cy="432"/>
            </a:xfrm>
          </p:grpSpPr>
          <p:sp>
            <p:nvSpPr>
              <p:cNvPr id="33834" name="Oval 85">
                <a:extLst>
                  <a:ext uri="{FF2B5EF4-FFF2-40B4-BE49-F238E27FC236}">
                    <a16:creationId xmlns:a16="http://schemas.microsoft.com/office/drawing/2014/main" id="{CB39C871-A03C-4BCD-8E9D-A2E28AE1D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216"/>
                <a:ext cx="1200" cy="432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rgbClr val="11111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835" name="Text Box 86">
                <a:extLst>
                  <a:ext uri="{FF2B5EF4-FFF2-40B4-BE49-F238E27FC236}">
                    <a16:creationId xmlns:a16="http://schemas.microsoft.com/office/drawing/2014/main" id="{BE637717-EBEC-4BB4-AEED-768D1EC09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4" y="3288"/>
                <a:ext cx="8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1">
                    <a:solidFill>
                      <a:srgbClr val="333333"/>
                    </a:solidFill>
                    <a:latin typeface="Comic Sans MS" panose="030F0702030302020204" pitchFamily="66" charset="0"/>
                  </a:rPr>
                  <a:t>UniGene</a:t>
                </a:r>
              </a:p>
            </p:txBody>
          </p:sp>
        </p:grpSp>
        <p:sp useBgFill="1">
          <p:nvSpPr>
            <p:cNvPr id="536663" name="Text Box 87">
              <a:extLst>
                <a:ext uri="{FF2B5EF4-FFF2-40B4-BE49-F238E27FC236}">
                  <a16:creationId xmlns:a16="http://schemas.microsoft.com/office/drawing/2014/main" id="{AA486ADC-5534-41EA-8578-57EAEEB36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920"/>
              <a:ext cx="662" cy="192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2000" b="1">
                  <a:solidFill>
                    <a:schemeClr val="tx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pitchFamily="-106" charset="0"/>
                  <a:ea typeface="+mn-ea"/>
                </a:rPr>
                <a:t>Curators</a:t>
              </a:r>
            </a:p>
          </p:txBody>
        </p:sp>
        <p:sp>
          <p:nvSpPr>
            <p:cNvPr id="33812" name="Freeform 88">
              <a:extLst>
                <a:ext uri="{FF2B5EF4-FFF2-40B4-BE49-F238E27FC236}">
                  <a16:creationId xmlns:a16="http://schemas.microsoft.com/office/drawing/2014/main" id="{19265579-16DF-45F6-8D3E-A80EC35EC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2120"/>
              <a:ext cx="800" cy="962"/>
            </a:xfrm>
            <a:custGeom>
              <a:avLst/>
              <a:gdLst>
                <a:gd name="T0" fmla="*/ 0 w 672"/>
                <a:gd name="T1" fmla="*/ 31105 h 480"/>
                <a:gd name="T2" fmla="*/ 1230 w 672"/>
                <a:gd name="T3" fmla="*/ 24892 h 480"/>
                <a:gd name="T4" fmla="*/ 1912 w 672"/>
                <a:gd name="T5" fmla="*/ 0 h 480"/>
                <a:gd name="T6" fmla="*/ 0 60000 65536"/>
                <a:gd name="T7" fmla="*/ 0 60000 65536"/>
                <a:gd name="T8" fmla="*/ 0 60000 65536"/>
                <a:gd name="T9" fmla="*/ 0 w 672"/>
                <a:gd name="T10" fmla="*/ 0 h 480"/>
                <a:gd name="T11" fmla="*/ 672 w 67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480">
                  <a:moveTo>
                    <a:pt x="0" y="480"/>
                  </a:moveTo>
                  <a:cubicBezTo>
                    <a:pt x="160" y="472"/>
                    <a:pt x="320" y="464"/>
                    <a:pt x="432" y="384"/>
                  </a:cubicBezTo>
                  <a:cubicBezTo>
                    <a:pt x="544" y="304"/>
                    <a:pt x="632" y="64"/>
                    <a:pt x="67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13" name="Freeform 89">
              <a:extLst>
                <a:ext uri="{FF2B5EF4-FFF2-40B4-BE49-F238E27FC236}">
                  <a16:creationId xmlns:a16="http://schemas.microsoft.com/office/drawing/2014/main" id="{E9D0C8EB-48CD-4030-AA66-C8F3EED0704D}"/>
                </a:ext>
              </a:extLst>
            </p:cNvPr>
            <p:cNvSpPr>
              <a:spLocks/>
            </p:cNvSpPr>
            <p:nvPr/>
          </p:nvSpPr>
          <p:spPr bwMode="auto">
            <a:xfrm rot="-648549">
              <a:off x="3436" y="1596"/>
              <a:ext cx="763" cy="266"/>
            </a:xfrm>
            <a:custGeom>
              <a:avLst/>
              <a:gdLst>
                <a:gd name="T0" fmla="*/ 0 w 768"/>
                <a:gd name="T1" fmla="*/ 842 h 200"/>
                <a:gd name="T2" fmla="*/ 324 w 768"/>
                <a:gd name="T3" fmla="*/ 48 h 200"/>
                <a:gd name="T4" fmla="*/ 738 w 768"/>
                <a:gd name="T5" fmla="*/ 1108 h 200"/>
                <a:gd name="T6" fmla="*/ 0 60000 65536"/>
                <a:gd name="T7" fmla="*/ 0 60000 65536"/>
                <a:gd name="T8" fmla="*/ 0 60000 65536"/>
                <a:gd name="T9" fmla="*/ 0 w 768"/>
                <a:gd name="T10" fmla="*/ 0 h 200"/>
                <a:gd name="T11" fmla="*/ 768 w 76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00">
                  <a:moveTo>
                    <a:pt x="0" y="152"/>
                  </a:moveTo>
                  <a:cubicBezTo>
                    <a:pt x="104" y="76"/>
                    <a:pt x="208" y="0"/>
                    <a:pt x="336" y="8"/>
                  </a:cubicBezTo>
                  <a:cubicBezTo>
                    <a:pt x="464" y="16"/>
                    <a:pt x="696" y="168"/>
                    <a:pt x="768" y="2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14" name="Group 90">
              <a:extLst>
                <a:ext uri="{FF2B5EF4-FFF2-40B4-BE49-F238E27FC236}">
                  <a16:creationId xmlns:a16="http://schemas.microsoft.com/office/drawing/2014/main" id="{0A348F64-E13E-41B6-8B3C-933519DEB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706"/>
              <a:ext cx="1200" cy="432"/>
              <a:chOff x="4176" y="1128"/>
              <a:chExt cx="1200" cy="432"/>
            </a:xfrm>
          </p:grpSpPr>
          <p:sp>
            <p:nvSpPr>
              <p:cNvPr id="33832" name="Oval 91">
                <a:extLst>
                  <a:ext uri="{FF2B5EF4-FFF2-40B4-BE49-F238E27FC236}">
                    <a16:creationId xmlns:a16="http://schemas.microsoft.com/office/drawing/2014/main" id="{524B46C3-A320-49C5-94F6-E6F5F609C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28"/>
                <a:ext cx="1200" cy="432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rgbClr val="11111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833" name="Text Box 92">
                <a:extLst>
                  <a:ext uri="{FF2B5EF4-FFF2-40B4-BE49-F238E27FC236}">
                    <a16:creationId xmlns:a16="http://schemas.microsoft.com/office/drawing/2014/main" id="{6DAE6EA5-371A-4453-93DF-1B3B9AEE2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2" y="1176"/>
                <a:ext cx="7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1">
                    <a:solidFill>
                      <a:srgbClr val="333333"/>
                    </a:solidFill>
                    <a:latin typeface="Comic Sans MS" panose="030F0702030302020204" pitchFamily="66" charset="0"/>
                  </a:rPr>
                  <a:t>RefSeq</a:t>
                </a:r>
              </a:p>
            </p:txBody>
          </p:sp>
        </p:grpSp>
        <p:grpSp>
          <p:nvGrpSpPr>
            <p:cNvPr id="33815" name="Group 93">
              <a:extLst>
                <a:ext uri="{FF2B5EF4-FFF2-40B4-BE49-F238E27FC236}">
                  <a16:creationId xmlns:a16="http://schemas.microsoft.com/office/drawing/2014/main" id="{C431C7AD-155C-42A3-AE2A-D2046038C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8" y="1726"/>
              <a:ext cx="1200" cy="432"/>
              <a:chOff x="4176" y="2112"/>
              <a:chExt cx="1200" cy="432"/>
            </a:xfrm>
          </p:grpSpPr>
          <p:sp>
            <p:nvSpPr>
              <p:cNvPr id="33830" name="Oval 94">
                <a:extLst>
                  <a:ext uri="{FF2B5EF4-FFF2-40B4-BE49-F238E27FC236}">
                    <a16:creationId xmlns:a16="http://schemas.microsoft.com/office/drawing/2014/main" id="{A3E40BB7-7EAC-4F23-BAD8-38D2CDBB3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1200" cy="432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rgbClr val="11111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831" name="Text Box 95">
                <a:extLst>
                  <a:ext uri="{FF2B5EF4-FFF2-40B4-BE49-F238E27FC236}">
                    <a16:creationId xmlns:a16="http://schemas.microsoft.com/office/drawing/2014/main" id="{EEF04E94-48AD-4974-9CA2-1DEAD3F4E2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1" y="2142"/>
                <a:ext cx="829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2pPr>
                <a:lvl3pPr indent="-182563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3pPr>
                <a:lvl4pPr marL="1187450" indent="-182563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anose="05000000000000000000" pitchFamily="2" charset="2"/>
                  <a:buChar char=""/>
                  <a:defRPr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4pPr>
                <a:lvl5pPr marL="1462088" indent="-182563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5pPr>
                <a:lvl6pPr marL="19192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6pPr>
                <a:lvl7pPr marL="23764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7pPr>
                <a:lvl8pPr marL="28336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8pPr>
                <a:lvl9pPr marL="3290888" indent="-1825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anose="05020102010507070707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anose="020406040505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solidFill>
                      <a:srgbClr val="333333"/>
                    </a:solidFill>
                    <a:latin typeface="Comic Sans MS" panose="030F0702030302020204" pitchFamily="66" charset="0"/>
                  </a:rPr>
                  <a:t>Genome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solidFill>
                      <a:srgbClr val="333333"/>
                    </a:solidFill>
                    <a:latin typeface="Comic Sans MS" panose="030F0702030302020204" pitchFamily="66" charset="0"/>
                  </a:rPr>
                  <a:t>Assembly</a:t>
                </a:r>
              </a:p>
            </p:txBody>
          </p:sp>
        </p:grpSp>
        <p:sp>
          <p:nvSpPr>
            <p:cNvPr id="33816" name="Text Box 96">
              <a:extLst>
                <a:ext uri="{FF2B5EF4-FFF2-40B4-BE49-F238E27FC236}">
                  <a16:creationId xmlns:a16="http://schemas.microsoft.com/office/drawing/2014/main" id="{DAB41FE3-1BE3-4AE2-8A16-9C939800E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162"/>
              <a:ext cx="80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2pPr>
              <a:lvl3pPr indent="-182563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3pPr>
              <a:lvl4pPr marL="1187450" indent="-182563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4pPr>
              <a:lvl5pPr marL="1462088" indent="-182563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5pPr>
              <a:lvl6pPr marL="19192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6pPr>
              <a:lvl7pPr marL="23764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7pPr>
              <a:lvl8pPr marL="28336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8pPr>
              <a:lvl9pPr marL="3290888" indent="-1825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TATAGCCG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AGCTCCGATA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CCGATGACAA</a:t>
              </a:r>
            </a:p>
          </p:txBody>
        </p:sp>
        <p:sp>
          <p:nvSpPr>
            <p:cNvPr id="33817" name="Line 97">
              <a:extLst>
                <a:ext uri="{FF2B5EF4-FFF2-40B4-BE49-F238E27FC236}">
                  <a16:creationId xmlns:a16="http://schemas.microsoft.com/office/drawing/2014/main" id="{37AE6E9E-0245-493E-BD42-65C99D726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254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18" name="Line 98">
              <a:extLst>
                <a:ext uri="{FF2B5EF4-FFF2-40B4-BE49-F238E27FC236}">
                  <a16:creationId xmlns:a16="http://schemas.microsoft.com/office/drawing/2014/main" id="{BE5DC575-4C11-43FD-93A3-E69A966B6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50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19" name="Line 99">
              <a:extLst>
                <a:ext uri="{FF2B5EF4-FFF2-40B4-BE49-F238E27FC236}">
                  <a16:creationId xmlns:a16="http://schemas.microsoft.com/office/drawing/2014/main" id="{1C71324F-BE47-4574-8942-79006E062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46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0" name="Line 100">
              <a:extLst>
                <a:ext uri="{FF2B5EF4-FFF2-40B4-BE49-F238E27FC236}">
                  <a16:creationId xmlns:a16="http://schemas.microsoft.com/office/drawing/2014/main" id="{8CDB0573-1B54-46CB-8D29-CFC9E4FD7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71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1" name="Line 101">
              <a:extLst>
                <a:ext uri="{FF2B5EF4-FFF2-40B4-BE49-F238E27FC236}">
                  <a16:creationId xmlns:a16="http://schemas.microsoft.com/office/drawing/2014/main" id="{8EEA90A2-1357-4401-923D-81AE1CC78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81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2" name="Line 102">
              <a:extLst>
                <a:ext uri="{FF2B5EF4-FFF2-40B4-BE49-F238E27FC236}">
                  <a16:creationId xmlns:a16="http://schemas.microsoft.com/office/drawing/2014/main" id="{A7931B27-3BEF-440D-AE3D-9B20B9FEF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86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3" name="Line 103">
              <a:extLst>
                <a:ext uri="{FF2B5EF4-FFF2-40B4-BE49-F238E27FC236}">
                  <a16:creationId xmlns:a16="http://schemas.microsoft.com/office/drawing/2014/main" id="{1FDA6CB6-CD98-4A05-94D3-CC6CA38D9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91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4" name="Line 104">
              <a:extLst>
                <a:ext uri="{FF2B5EF4-FFF2-40B4-BE49-F238E27FC236}">
                  <a16:creationId xmlns:a16="http://schemas.microsoft.com/office/drawing/2014/main" id="{D28F3828-BC2C-4E39-994F-9A923715E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95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5" name="Line 105">
              <a:extLst>
                <a:ext uri="{FF2B5EF4-FFF2-40B4-BE49-F238E27FC236}">
                  <a16:creationId xmlns:a16="http://schemas.microsoft.com/office/drawing/2014/main" id="{DDBAE57C-6A4F-4405-8BE4-903386C30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76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6" name="Line 106">
              <a:extLst>
                <a:ext uri="{FF2B5EF4-FFF2-40B4-BE49-F238E27FC236}">
                  <a16:creationId xmlns:a16="http://schemas.microsoft.com/office/drawing/2014/main" id="{376D8616-831F-410D-9050-31DDCA4B9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400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7" name="Line 107">
              <a:extLst>
                <a:ext uri="{FF2B5EF4-FFF2-40B4-BE49-F238E27FC236}">
                  <a16:creationId xmlns:a16="http://schemas.microsoft.com/office/drawing/2014/main" id="{DA39169F-EF24-4DFD-B7EF-FFA584A6F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405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28" name="Line 108">
              <a:extLst>
                <a:ext uri="{FF2B5EF4-FFF2-40B4-BE49-F238E27FC236}">
                  <a16:creationId xmlns:a16="http://schemas.microsoft.com/office/drawing/2014/main" id="{44519B0F-7E8C-43C1-8354-3A310B2D4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410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33829" name="Picture 109" descr="PE01561_">
              <a:extLst>
                <a:ext uri="{FF2B5EF4-FFF2-40B4-BE49-F238E27FC236}">
                  <a16:creationId xmlns:a16="http://schemas.microsoft.com/office/drawing/2014/main" id="{DF1DBA52-B37B-49EA-A2C4-202389BD3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" y="1312"/>
              <a:ext cx="960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6686" name="Text Box 110">
            <a:extLst>
              <a:ext uri="{FF2B5EF4-FFF2-40B4-BE49-F238E27FC236}">
                <a16:creationId xmlns:a16="http://schemas.microsoft.com/office/drawing/2014/main" id="{CB70AB32-8D06-4EC8-B511-D1AB98D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3438525"/>
            <a:ext cx="1514475" cy="1616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200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eaLnBrk="1" hangingPunct="1">
              <a:defRPr/>
            </a:pPr>
            <a:r>
              <a:rPr lang="en-US" altLang="en-US" sz="2000">
                <a:solidFill>
                  <a:schemeClr val="bg1"/>
                </a:solidFill>
                <a:latin typeface="Comic Sans MS" panose="030F0702030302020204" pitchFamily="66" charset="0"/>
              </a:rPr>
              <a:t>Updated </a:t>
            </a:r>
          </a:p>
          <a:p>
            <a:pPr eaLnBrk="1" hangingPunct="1">
              <a:defRPr/>
            </a:pPr>
            <a:r>
              <a:rPr lang="en-US" altLang="en-US" sz="2000">
                <a:solidFill>
                  <a:schemeClr val="bg1"/>
                </a:solidFill>
                <a:latin typeface="Comic Sans MS" panose="030F0702030302020204" pitchFamily="66" charset="0"/>
              </a:rPr>
              <a:t>continually </a:t>
            </a:r>
          </a:p>
          <a:p>
            <a:pPr eaLnBrk="1" hangingPunct="1">
              <a:defRPr/>
            </a:pPr>
            <a:r>
              <a:rPr lang="en-US" altLang="en-US" sz="2000">
                <a:solidFill>
                  <a:schemeClr val="bg1"/>
                </a:solidFill>
                <a:latin typeface="Comic Sans MS" panose="030F0702030302020204" pitchFamily="66" charset="0"/>
              </a:rPr>
              <a:t>by NCBI</a:t>
            </a:r>
          </a:p>
          <a:p>
            <a:pPr eaLnBrk="1" hangingPunct="1">
              <a:defRPr/>
            </a:pPr>
            <a:endParaRPr lang="en-US" altLang="en-US" sz="20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6687" name="Text Box 111">
            <a:extLst>
              <a:ext uri="{FF2B5EF4-FFF2-40B4-BE49-F238E27FC236}">
                <a16:creationId xmlns:a16="http://schemas.microsoft.com/office/drawing/2014/main" id="{50518D7C-F962-4305-ACC6-7681F0893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86400"/>
            <a:ext cx="2132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indent="-182563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187450" indent="-182563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1462088" indent="-182563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19192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3764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28336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2908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Comic Sans MS" panose="030F0702030302020204" pitchFamily="66" charset="0"/>
              </a:rPr>
              <a:t> Updated ONLY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Comic Sans MS" panose="030F0702030302020204" pitchFamily="66" charset="0"/>
              </a:rPr>
              <a:t>by submitters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3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8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16568</TotalTime>
  <Words>1164</Words>
  <Application>Microsoft Office PowerPoint</Application>
  <PresentationFormat>On-screen Show (4:3)</PresentationFormat>
  <Paragraphs>322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Century Schoolbook</vt:lpstr>
      <vt:lpstr>Comic Sans MS</vt:lpstr>
      <vt:lpstr>Copperplate Gothic Bold</vt:lpstr>
      <vt:lpstr>Courier</vt:lpstr>
      <vt:lpstr>Courier New</vt:lpstr>
      <vt:lpstr>Times New Roman</vt:lpstr>
      <vt:lpstr>Verdana</vt:lpstr>
      <vt:lpstr>Wingdings</vt:lpstr>
      <vt:lpstr>Wingdings 2</vt:lpstr>
      <vt:lpstr>Oriel</vt:lpstr>
      <vt:lpstr>PowerPoint Presentation</vt:lpstr>
      <vt:lpstr>NCBI</vt:lpstr>
      <vt:lpstr>Tools for analysis</vt:lpstr>
      <vt:lpstr>Web Access:</vt:lpstr>
      <vt:lpstr>PowerPoint Presentation</vt:lpstr>
      <vt:lpstr>THE ‘PERFECT’ DATABASE</vt:lpstr>
      <vt:lpstr>NCBI Databases and Services</vt:lpstr>
      <vt:lpstr>TYPES OF MOLECULAR DATABASES</vt:lpstr>
      <vt:lpstr>PRIMARY VS. DERIVATIVE SEQUENCE DATABASES</vt:lpstr>
      <vt:lpstr>Standard contents of a sequence database</vt:lpstr>
      <vt:lpstr>Sequence Databases at NCBI</vt:lpstr>
      <vt:lpstr>GENBANK - PRIMARY SEQUENCE DB</vt:lpstr>
      <vt:lpstr>GENBANK - PRIMARY SEQUENCE DB (2)</vt:lpstr>
      <vt:lpstr>Traditional GenBank Record</vt:lpstr>
      <vt:lpstr>Derivative Sequence Databases</vt:lpstr>
      <vt:lpstr>    GenPept is a database of GenBank </vt:lpstr>
      <vt:lpstr>REFSEQ: DERIVATIVE SEQUENCE DATABASE</vt:lpstr>
      <vt:lpstr>PowerPoint Presentation</vt:lpstr>
      <vt:lpstr>Selected RefSeq Accession Numbers</vt:lpstr>
      <vt:lpstr>GenBank to RefSeq</vt:lpstr>
      <vt:lpstr>RefSeqs: Annotation Reagents</vt:lpstr>
      <vt:lpstr>RefSeq Benefits</vt:lpstr>
      <vt:lpstr>Other Derivative Databases</vt:lpstr>
    </vt:vector>
  </TitlesOfParts>
  <Manager/>
  <Company>SANBI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Junaid Gamieldien</dc:creator>
  <cp:keywords/>
  <dc:description/>
  <cp:lastModifiedBy>Shahan Malik</cp:lastModifiedBy>
  <cp:revision>1680</cp:revision>
  <dcterms:created xsi:type="dcterms:W3CDTF">2011-05-02T21:50:17Z</dcterms:created>
  <dcterms:modified xsi:type="dcterms:W3CDTF">2022-05-12T18:43:26Z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fTV.LastRecordedDate">
    <vt:lpwstr/>
  </property>
  <property fmtid="{D5CDD505-2E9C-101B-9397-08002B2CF9AE}" pid="3" name="sofTV.Download_PPT">
    <vt:i4>1</vt:i4>
  </property>
  <property fmtid="{D5CDD505-2E9C-101B-9397-08002B2CF9AE}" pid="4" name="sofTV.Download1">
    <vt:lpwstr/>
  </property>
  <property fmtid="{D5CDD505-2E9C-101B-9397-08002B2CF9AE}" pid="5" name="sofTV.Download2">
    <vt:lpwstr/>
  </property>
  <property fmtid="{D5CDD505-2E9C-101B-9397-08002B2CF9AE}" pid="6" name="sofTV.Download3">
    <vt:lpwstr/>
  </property>
  <property fmtid="{D5CDD505-2E9C-101B-9397-08002B2CF9AE}" pid="7" name="sofTV.Title">
    <vt:lpwstr>NCBI Field Guide: Databases</vt:lpwstr>
  </property>
  <property fmtid="{D5CDD505-2E9C-101B-9397-08002B2CF9AE}" pid="8" name="sofTV.Speaker_Name">
    <vt:lpwstr>Peter Cooper</vt:lpwstr>
  </property>
  <property fmtid="{D5CDD505-2E9C-101B-9397-08002B2CF9AE}" pid="9" name="sofTV.Speaker_Email">
    <vt:lpwstr>cooper@ncbi.nlm.nih.gov</vt:lpwstr>
  </property>
  <property fmtid="{D5CDD505-2E9C-101B-9397-08002B2CF9AE}" pid="10" name="sofTV.Photo_Filename">
    <vt:lpwstr>C:\Ch_DataFiles\Course_FieldGuide\FieldGuideRecording\cooper_160x120.JPG</vt:lpwstr>
  </property>
  <property fmtid="{D5CDD505-2E9C-101B-9397-08002B2CF9AE}" pid="11" name="sofTV.Course">
    <vt:lpwstr/>
  </property>
  <property fmtid="{D5CDD505-2E9C-101B-9397-08002B2CF9AE}" pid="12" name="sofTV.AudioSettingsChecksum">
    <vt:lpwstr>1291</vt:lpwstr>
  </property>
  <property fmtid="{D5CDD505-2E9C-101B-9397-08002B2CF9AE}" pid="13" name="sofTV.SlideOrderChecksum">
    <vt:lpwstr>145010</vt:lpwstr>
  </property>
  <property fmtid="{D5CDD505-2E9C-101B-9397-08002B2CF9AE}" pid="14" name="sofTV.OutputFolderChecksum">
    <vt:lpwstr>4880046772</vt:lpwstr>
  </property>
  <property fmtid="{D5CDD505-2E9C-101B-9397-08002B2CF9AE}" pid="15" name="sofTV.TemplateChecksumOnLastPublish">
    <vt:lpwstr>27686025</vt:lpwstr>
  </property>
  <property fmtid="{D5CDD505-2E9C-101B-9397-08002B2CF9AE}" pid="16" name="sofTV.SettingsStateChecksum">
    <vt:lpwstr>38848</vt:lpwstr>
  </property>
  <property fmtid="{D5CDD505-2E9C-101B-9397-08002B2CF9AE}" pid="17" name="sofTV.LastPublishedChecksum">
    <vt:lpwstr>17101249</vt:lpwstr>
  </property>
</Properties>
</file>