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vgouMDa7ufyfUllmu8PZbinYR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795338"/>
            <a:ext cx="6132513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750" cy="434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>
            <a:spLocks noGrp="1"/>
          </p:cNvSpPr>
          <p:nvPr>
            <p:ph type="dgm" idx="2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cbi.nlm.nih.gov/search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2659602" y="673222"/>
            <a:ext cx="6172200" cy="22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None/>
            </a:pPr>
            <a:r>
              <a:rPr lang="en-US" sz="3200" b="1" dirty="0">
                <a:solidFill>
                  <a:srgbClr val="FF6600"/>
                </a:solidFill>
              </a:rPr>
              <a:t>Entrez Search Engine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1" i="1" dirty="0"/>
            </a:br>
            <a:r>
              <a:rPr lang="en-US" sz="3200" b="1" dirty="0"/>
              <a:t>Finding Relevant Information in NCBI Databases</a:t>
            </a:r>
            <a:endParaRPr sz="3200" b="1" dirty="0">
              <a:solidFill>
                <a:srgbClr val="FF6600"/>
              </a:solidFill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446757" y="4074836"/>
            <a:ext cx="4935538" cy="157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Muhammad Tahir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Attock Campus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073943" y="6306845"/>
            <a:ext cx="42195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D63"/>
              </a:buClr>
              <a:buSzPts val="1400"/>
              <a:buFont typeface="Noto Sans Symbols"/>
              <a:buNone/>
            </a:pPr>
            <a:r>
              <a:rPr lang="en-US" sz="1400" b="0" i="1" u="none" strike="noStrike" cap="none">
                <a:solidFill>
                  <a:srgbClr val="595D63"/>
                </a:solidFill>
                <a:latin typeface="Arial"/>
                <a:ea typeface="Arial"/>
                <a:cs typeface="Arial"/>
                <a:sym typeface="Arial"/>
              </a:rPr>
              <a:t>NOTE: Most slides derived from NCBI’s field guide</a:t>
            </a:r>
            <a:r>
              <a:rPr lang="en-US" sz="1800" b="0" i="0" u="none" strike="noStrike" cap="none">
                <a:solidFill>
                  <a:srgbClr val="595D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>
            <a:spLocks noGrp="1"/>
          </p:cNvSpPr>
          <p:nvPr>
            <p:ph type="title"/>
          </p:nvPr>
        </p:nvSpPr>
        <p:spPr>
          <a:xfrm>
            <a:off x="2743200" y="76200"/>
            <a:ext cx="716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Global Entrez Search Results</a:t>
            </a:r>
            <a:endParaRPr/>
          </a:p>
        </p:txBody>
      </p:sp>
      <p:sp>
        <p:nvSpPr>
          <p:cNvPr id="281" name="Google Shape;281;p10"/>
          <p:cNvSpPr txBox="1"/>
          <p:nvPr/>
        </p:nvSpPr>
        <p:spPr>
          <a:xfrm>
            <a:off x="8518525" y="40020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006476"/>
            <a:ext cx="7397750" cy="58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cap="none"/>
              <a:t>ENTREZ TIP: </a:t>
            </a:r>
            <a:r>
              <a:rPr lang="en-US" sz="3200" b="1"/>
              <a:t>START SEARCHES IN GENE</a:t>
            </a:r>
            <a:endParaRPr sz="32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295400" y="3048000"/>
            <a:ext cx="2743200" cy="1681271"/>
            <a:chOff x="-144" y="1920"/>
            <a:chExt cx="1728" cy="1059"/>
          </a:xfrm>
        </p:grpSpPr>
        <p:sp>
          <p:nvSpPr>
            <p:cNvPr id="289" name="Google Shape;289;p11"/>
            <p:cNvSpPr/>
            <p:nvPr/>
          </p:nvSpPr>
          <p:spPr>
            <a:xfrm>
              <a:off x="-144" y="1920"/>
              <a:ext cx="1728" cy="1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58" y="1952"/>
              <a:ext cx="724" cy="7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050" y="3709"/>
                  </a:moveTo>
                  <a:cubicBezTo>
                    <a:pt x="11637" y="3636"/>
                    <a:pt x="11219" y="3599"/>
                    <a:pt x="10800" y="3599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-1"/>
                  </a:cubicBezTo>
                  <a:cubicBezTo>
                    <a:pt x="11428" y="-1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 rot="7200000">
              <a:off x="457" y="2123"/>
              <a:ext cx="723" cy="7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050" y="3709"/>
                  </a:moveTo>
                  <a:cubicBezTo>
                    <a:pt x="11637" y="3636"/>
                    <a:pt x="11219" y="3599"/>
                    <a:pt x="10800" y="3599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-1"/>
                  </a:cubicBezTo>
                  <a:cubicBezTo>
                    <a:pt x="11428" y="-1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 rot="-7200000">
              <a:off x="259" y="2123"/>
              <a:ext cx="723" cy="7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050" y="3709"/>
                  </a:moveTo>
                  <a:cubicBezTo>
                    <a:pt x="11637" y="3636"/>
                    <a:pt x="11219" y="3599"/>
                    <a:pt x="10800" y="3599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-1"/>
                  </a:cubicBezTo>
                  <a:cubicBezTo>
                    <a:pt x="11428" y="-1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918" y="2083"/>
              <a:ext cx="290" cy="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Noto Sans Symbols"/>
                <a:buNone/>
              </a:pPr>
              <a:endParaRPr sz="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75" y="2678"/>
              <a:ext cx="290" cy="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Noto Sans Symbols"/>
                <a:buNone/>
              </a:pPr>
              <a:endParaRPr sz="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232" y="2084"/>
              <a:ext cx="290" cy="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Noto Sans Symbols"/>
                <a:buNone/>
              </a:pPr>
              <a:endParaRPr sz="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 txBox="1"/>
            <p:nvPr/>
          </p:nvSpPr>
          <p:spPr>
            <a:xfrm>
              <a:off x="0" y="2160"/>
              <a:ext cx="124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 Entrez DBs</a:t>
              </a:r>
              <a:endParaRPr/>
            </a:p>
          </p:txBody>
        </p:sp>
      </p:grpSp>
      <p:grpSp>
        <p:nvGrpSpPr>
          <p:cNvPr id="297" name="Google Shape;297;p11"/>
          <p:cNvGrpSpPr/>
          <p:nvPr/>
        </p:nvGrpSpPr>
        <p:grpSpPr>
          <a:xfrm>
            <a:off x="2057400" y="1524001"/>
            <a:ext cx="8229600" cy="4525963"/>
            <a:chOff x="288" y="735"/>
            <a:chExt cx="5184" cy="2851"/>
          </a:xfrm>
        </p:grpSpPr>
        <p:sp>
          <p:nvSpPr>
            <p:cNvPr id="298" name="Google Shape;298;p11"/>
            <p:cNvSpPr/>
            <p:nvPr/>
          </p:nvSpPr>
          <p:spPr>
            <a:xfrm>
              <a:off x="288" y="735"/>
              <a:ext cx="5184" cy="2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" name="Google Shape;299;p11"/>
            <p:cNvCxnSpPr/>
            <p:nvPr/>
          </p:nvCxnSpPr>
          <p:spPr>
            <a:xfrm>
              <a:off x="2880" y="2503"/>
              <a:ext cx="0" cy="3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1"/>
            <p:cNvSpPr/>
            <p:nvPr/>
          </p:nvSpPr>
          <p:spPr>
            <a:xfrm>
              <a:off x="2538" y="2845"/>
              <a:ext cx="684" cy="68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HomoloGene</a:t>
              </a:r>
              <a:endParaRPr/>
            </a:p>
          </p:txBody>
        </p:sp>
        <p:cxnSp>
          <p:nvCxnSpPr>
            <p:cNvPr id="301" name="Google Shape;301;p11"/>
            <p:cNvCxnSpPr/>
            <p:nvPr/>
          </p:nvCxnSpPr>
          <p:spPr>
            <a:xfrm rot="10800000">
              <a:off x="2880" y="1477"/>
              <a:ext cx="0" cy="3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11"/>
            <p:cNvSpPr/>
            <p:nvPr/>
          </p:nvSpPr>
          <p:spPr>
            <a:xfrm>
              <a:off x="2538" y="793"/>
              <a:ext cx="684" cy="68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Entrez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</a:t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2538" y="1819"/>
              <a:ext cx="684" cy="68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</a:t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016" y="2563"/>
              <a:ext cx="462" cy="233"/>
            </a:xfrm>
            <a:prstGeom prst="curvedRightArrow">
              <a:avLst>
                <a:gd name="adj1" fmla="val 56104"/>
                <a:gd name="adj2" fmla="val 112208"/>
                <a:gd name="adj3" fmla="val 33333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2823" y="2491"/>
              <a:ext cx="1344" cy="233"/>
            </a:xfrm>
            <a:prstGeom prst="curvedUpArrow">
              <a:avLst>
                <a:gd name="adj1" fmla="val 58182"/>
                <a:gd name="adj2" fmla="val 116364"/>
                <a:gd name="adj3" fmla="val 33333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216" y="1003"/>
              <a:ext cx="576" cy="233"/>
            </a:xfrm>
            <a:prstGeom prst="curvedUpArrow">
              <a:avLst>
                <a:gd name="adj1" fmla="val 20000"/>
                <a:gd name="adj2" fmla="val 40000"/>
                <a:gd name="adj3" fmla="val 33333"/>
              </a:avLst>
            </a:prstGeom>
            <a:solidFill>
              <a:srgbClr val="FF990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3913" y="3210"/>
              <a:ext cx="935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UniGene</a:t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920" y="1003"/>
              <a:ext cx="624" cy="233"/>
            </a:xfrm>
            <a:prstGeom prst="curvedRightArrow">
              <a:avLst>
                <a:gd name="adj1" fmla="val 20000"/>
                <a:gd name="adj2" fmla="val 40000"/>
                <a:gd name="adj3" fmla="val 36111"/>
              </a:avLst>
            </a:prstGeom>
            <a:solidFill>
              <a:srgbClr val="FF990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832" y="2511"/>
              <a:ext cx="153" cy="288"/>
            </a:xfrm>
            <a:prstGeom prst="upDownArrow">
              <a:avLst>
                <a:gd name="adj1" fmla="val 50000"/>
                <a:gd name="adj2" fmla="val 37647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11"/>
          <p:cNvSpPr/>
          <p:nvPr/>
        </p:nvSpPr>
        <p:spPr>
          <a:xfrm>
            <a:off x="6049964" y="2711531"/>
            <a:ext cx="242887" cy="444341"/>
          </a:xfrm>
          <a:prstGeom prst="upDownArrow">
            <a:avLst>
              <a:gd name="adj1" fmla="val 50000"/>
              <a:gd name="adj2" fmla="val 31373"/>
            </a:avLst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705600" y="5310070"/>
            <a:ext cx="1066800" cy="733663"/>
          </a:xfrm>
          <a:prstGeom prst="leftRightArrow">
            <a:avLst>
              <a:gd name="adj1" fmla="val 50000"/>
              <a:gd name="adj2" fmla="val 93333"/>
            </a:avLst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3657600" y="3381257"/>
            <a:ext cx="838200" cy="733663"/>
          </a:xfrm>
          <a:prstGeom prst="leftRightArrow">
            <a:avLst>
              <a:gd name="adj1" fmla="val 50000"/>
              <a:gd name="adj2" fmla="val 34510"/>
            </a:avLst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7696201" y="1981200"/>
            <a:ext cx="761747" cy="369332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BLink</a:t>
            </a:r>
            <a:endParaRPr/>
          </a:p>
        </p:txBody>
      </p:sp>
      <p:sp>
        <p:nvSpPr>
          <p:cNvPr id="314" name="Google Shape;314;p11"/>
          <p:cNvSpPr txBox="1"/>
          <p:nvPr/>
        </p:nvSpPr>
        <p:spPr>
          <a:xfrm>
            <a:off x="7696200" y="4114800"/>
            <a:ext cx="18494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Homologene: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 Neighbors</a:t>
            </a:r>
            <a:endParaRPr/>
          </a:p>
        </p:txBody>
      </p:sp>
      <p:sp>
        <p:nvSpPr>
          <p:cNvPr id="315" name="Google Shape;315;p11"/>
          <p:cNvSpPr txBox="1"/>
          <p:nvPr/>
        </p:nvSpPr>
        <p:spPr>
          <a:xfrm>
            <a:off x="9537530" y="2636320"/>
            <a:ext cx="204186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Blink: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 Link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981076"/>
            <a:ext cx="8229600" cy="5876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21" name="Google Shape;321;p12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Precise Results</a:t>
            </a:r>
            <a:endParaRPr/>
          </a:p>
        </p:txBody>
      </p:sp>
      <p:sp>
        <p:nvSpPr>
          <p:cNvPr id="322" name="Google Shape;322;p12"/>
          <p:cNvSpPr txBox="1"/>
          <p:nvPr/>
        </p:nvSpPr>
        <p:spPr>
          <a:xfrm>
            <a:off x="3870326" y="4953000"/>
            <a:ext cx="464749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MLH1[Gene Name] AND Human[Organism]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143000"/>
            <a:ext cx="6142038" cy="398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28" name="Google Shape;328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MLH1 Gene Record</a:t>
            </a:r>
            <a:endParaRPr/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2398714"/>
            <a:ext cx="6870700" cy="29352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2599981" rotWithShape="0">
              <a:srgbClr val="808080">
                <a:alpha val="42745"/>
              </a:srgbClr>
            </a:outerShdw>
          </a:effectLst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3124201"/>
            <a:ext cx="6172200" cy="3298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1339985" rotWithShape="0">
              <a:srgbClr val="80808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4"/>
          <p:cNvPicPr preferRelativeResize="0"/>
          <p:nvPr/>
        </p:nvPicPr>
        <p:blipFill rotWithShape="1">
          <a:blip r:embed="rId3">
            <a:alphaModFix/>
          </a:blip>
          <a:srcRect l="77177" t="8830" r="3518" b="4494"/>
          <a:stretch/>
        </p:blipFill>
        <p:spPr>
          <a:xfrm>
            <a:off x="8678864" y="1158876"/>
            <a:ext cx="1609725" cy="54705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36" name="Google Shape;336;p14"/>
          <p:cNvPicPr preferRelativeResize="0"/>
          <p:nvPr/>
        </p:nvPicPr>
        <p:blipFill rotWithShape="1">
          <a:blip r:embed="rId4">
            <a:alphaModFix/>
          </a:blip>
          <a:srcRect l="1622" t="15300" r="3982" b="5662"/>
          <a:stretch/>
        </p:blipFill>
        <p:spPr>
          <a:xfrm>
            <a:off x="1828800" y="1668464"/>
            <a:ext cx="6705600" cy="34369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MLH1:Links to Sequence</a:t>
            </a:r>
            <a:endParaRPr/>
          </a:p>
        </p:txBody>
      </p:sp>
      <p:grpSp>
        <p:nvGrpSpPr>
          <p:cNvPr id="338" name="Google Shape;338;p14"/>
          <p:cNvGrpSpPr/>
          <p:nvPr/>
        </p:nvGrpSpPr>
        <p:grpSpPr>
          <a:xfrm>
            <a:off x="2819401" y="2025650"/>
            <a:ext cx="4024313" cy="458787"/>
            <a:chOff x="816" y="1276"/>
            <a:chExt cx="2535" cy="289"/>
          </a:xfrm>
        </p:grpSpPr>
        <p:sp>
          <p:nvSpPr>
            <p:cNvPr id="339" name="Google Shape;339;p14"/>
            <p:cNvSpPr/>
            <p:nvPr/>
          </p:nvSpPr>
          <p:spPr>
            <a:xfrm>
              <a:off x="816" y="1276"/>
              <a:ext cx="231" cy="289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3120" y="1276"/>
              <a:ext cx="231" cy="289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4"/>
          <p:cNvGrpSpPr/>
          <p:nvPr/>
        </p:nvGrpSpPr>
        <p:grpSpPr>
          <a:xfrm>
            <a:off x="2284414" y="2895600"/>
            <a:ext cx="5343525" cy="1365250"/>
            <a:chOff x="479" y="1824"/>
            <a:chExt cx="3366" cy="860"/>
          </a:xfrm>
        </p:grpSpPr>
        <p:pic>
          <p:nvPicPr>
            <p:cNvPr id="342" name="Google Shape;342;p14"/>
            <p:cNvPicPr preferRelativeResize="0"/>
            <p:nvPr/>
          </p:nvPicPr>
          <p:blipFill rotWithShape="1">
            <a:blip r:embed="rId5">
              <a:alphaModFix/>
            </a:blip>
            <a:srcRect l="20926" t="74191" r="67906" b="17580"/>
            <a:stretch/>
          </p:blipFill>
          <p:spPr>
            <a:xfrm>
              <a:off x="479" y="1869"/>
              <a:ext cx="961" cy="58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</p:pic>
        <p:pic>
          <p:nvPicPr>
            <p:cNvPr id="343" name="Google Shape;343;p14"/>
            <p:cNvPicPr preferRelativeResize="0"/>
            <p:nvPr/>
          </p:nvPicPr>
          <p:blipFill rotWithShape="1">
            <a:blip r:embed="rId6">
              <a:alphaModFix/>
            </a:blip>
            <a:srcRect l="55237" t="54034" r="30969" b="34163"/>
            <a:stretch/>
          </p:blipFill>
          <p:spPr>
            <a:xfrm>
              <a:off x="2688" y="1824"/>
              <a:ext cx="1157" cy="86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</p:pic>
      </p:grpSp>
      <p:grpSp>
        <p:nvGrpSpPr>
          <p:cNvPr id="344" name="Google Shape;344;p14"/>
          <p:cNvGrpSpPr/>
          <p:nvPr/>
        </p:nvGrpSpPr>
        <p:grpSpPr>
          <a:xfrm>
            <a:off x="7924811" y="2209800"/>
            <a:ext cx="246063" cy="1295400"/>
            <a:chOff x="4032" y="1392"/>
            <a:chExt cx="155" cy="816"/>
          </a:xfrm>
        </p:grpSpPr>
        <p:sp>
          <p:nvSpPr>
            <p:cNvPr id="345" name="Google Shape;345;p14"/>
            <p:cNvSpPr/>
            <p:nvPr/>
          </p:nvSpPr>
          <p:spPr>
            <a:xfrm>
              <a:off x="4032" y="1746"/>
              <a:ext cx="155" cy="462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4032" y="1392"/>
              <a:ext cx="155" cy="462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GENEVIEW: </a:t>
            </a:r>
            <a:r>
              <a:rPr lang="en-US" sz="3200"/>
              <a:t>HUMAN MLH1 </a:t>
            </a:r>
            <a:r>
              <a:rPr lang="en-US" sz="3200" i="1"/>
              <a:t>VARIATIONS </a:t>
            </a:r>
            <a:endParaRPr/>
          </a:p>
        </p:txBody>
      </p:sp>
      <p:pic>
        <p:nvPicPr>
          <p:cNvPr id="352" name="Google Shape;352;p15"/>
          <p:cNvPicPr preferRelativeResize="0"/>
          <p:nvPr/>
        </p:nvPicPr>
        <p:blipFill rotWithShape="1">
          <a:blip r:embed="rId3">
            <a:alphaModFix/>
          </a:blip>
          <a:srcRect l="16817" t="6393" r="3362" b="3039"/>
          <a:stretch/>
        </p:blipFill>
        <p:spPr>
          <a:xfrm>
            <a:off x="1905001" y="990600"/>
            <a:ext cx="4708525" cy="571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53" name="Google Shape;353;p15"/>
          <p:cNvGrpSpPr/>
          <p:nvPr/>
        </p:nvGrpSpPr>
        <p:grpSpPr>
          <a:xfrm>
            <a:off x="1685925" y="2438401"/>
            <a:ext cx="8972550" cy="2619375"/>
            <a:chOff x="48" y="1440"/>
            <a:chExt cx="5652" cy="1650"/>
          </a:xfrm>
        </p:grpSpPr>
        <p:pic>
          <p:nvPicPr>
            <p:cNvPr id="354" name="Google Shape;354;p15"/>
            <p:cNvPicPr preferRelativeResize="0"/>
            <p:nvPr/>
          </p:nvPicPr>
          <p:blipFill rotWithShape="1">
            <a:blip r:embed="rId3">
              <a:alphaModFix/>
            </a:blip>
            <a:srcRect l="16817" t="16457" r="3362" b="58386"/>
            <a:stretch/>
          </p:blipFill>
          <p:spPr>
            <a:xfrm>
              <a:off x="48" y="1440"/>
              <a:ext cx="4896" cy="165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</p:pic>
        <p:sp>
          <p:nvSpPr>
            <p:cNvPr id="355" name="Google Shape;355;p15"/>
            <p:cNvSpPr/>
            <p:nvPr/>
          </p:nvSpPr>
          <p:spPr>
            <a:xfrm>
              <a:off x="4416" y="2409"/>
              <a:ext cx="192" cy="271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 txBox="1"/>
            <p:nvPr/>
          </p:nvSpPr>
          <p:spPr>
            <a:xfrm>
              <a:off x="4560" y="2409"/>
              <a:ext cx="11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ATPase domain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615" y="61422"/>
            <a:ext cx="7658232" cy="673515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6"/>
          <p:cNvSpPr/>
          <p:nvPr/>
        </p:nvSpPr>
        <p:spPr>
          <a:xfrm rot="-5400000">
            <a:off x="-670429" y="2596740"/>
            <a:ext cx="37005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Entrez search by 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https://www.ncbi.nlm.nih.gov/search/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075" y="47625"/>
            <a:ext cx="9467850" cy="67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737" y="0"/>
            <a:ext cx="9774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 rot="-5400000">
            <a:off x="-204758" y="2702342"/>
            <a:ext cx="172226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NCBI Virus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cap="none"/>
              <a:t>‘</a:t>
            </a:r>
            <a:r>
              <a:rPr lang="en-US" sz="3200" b="1" cap="none">
                <a:solidFill>
                  <a:srgbClr val="00B050"/>
                </a:solidFill>
              </a:rPr>
              <a:t>TAKE HOME MESSAGE</a:t>
            </a:r>
            <a:r>
              <a:rPr lang="en-US" sz="3200" b="1" cap="none"/>
              <a:t>’ </a:t>
            </a:r>
            <a:r>
              <a:rPr lang="en-US" sz="3200" cap="none"/>
              <a:t>ADVANTAGES OF DATA INTEGRATION</a:t>
            </a:r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body" idx="1"/>
          </p:nvPr>
        </p:nvSpPr>
        <p:spPr>
          <a:xfrm>
            <a:off x="1049044" y="1289483"/>
            <a:ext cx="964854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relevant </a:t>
            </a:r>
            <a:r>
              <a:rPr lang="en-US" i="1"/>
              <a:t>inter-related</a:t>
            </a:r>
            <a:r>
              <a:rPr lang="en-US"/>
              <a:t> information in one place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Makes it easier to find additional relevant information related to your initial query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Potentially find information </a:t>
            </a:r>
            <a:r>
              <a:rPr lang="en-US" i="1"/>
              <a:t>indirectly</a:t>
            </a:r>
            <a:r>
              <a:rPr lang="en-US"/>
              <a:t> linked, but </a:t>
            </a:r>
            <a:r>
              <a:rPr lang="en-US" i="1"/>
              <a:t>relevant </a:t>
            </a:r>
            <a:r>
              <a:rPr lang="en-US"/>
              <a:t>to your subject of interest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uncover </a:t>
            </a:r>
            <a:r>
              <a:rPr lang="en-US" i="1"/>
              <a:t>non-obvious</a:t>
            </a:r>
            <a:r>
              <a:rPr lang="en-US"/>
              <a:t> genetic features that explain phenotype or disease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Easier to build a ‘story’ based on </a:t>
            </a:r>
            <a:r>
              <a:rPr lang="en-US" i="1"/>
              <a:t>multiple</a:t>
            </a:r>
            <a:r>
              <a:rPr lang="en-US"/>
              <a:t> pieces of biological evidence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 idx="4294967295"/>
          </p:nvPr>
        </p:nvSpPr>
        <p:spPr>
          <a:xfrm>
            <a:off x="2630749" y="274547"/>
            <a:ext cx="450689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Structure of Entrez</a:t>
            </a:r>
            <a:endParaRPr sz="3600" b="1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4294967295"/>
          </p:nvPr>
        </p:nvSpPr>
        <p:spPr>
          <a:xfrm>
            <a:off x="0" y="952500"/>
            <a:ext cx="8147050" cy="255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b="1" dirty="0"/>
              <a:t>Searching Relevant Information in NCBI DATABASE.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b="1" dirty="0"/>
              <a:t>Search require data from multiples search engine.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Entrez is a cross-database search engine.</a:t>
            </a:r>
          </a:p>
          <a:p>
            <a:pPr marL="228600" indent="-228600"/>
            <a:r>
              <a:rPr lang="en-US" altLang="en-US" sz="20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Search Engine.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Records are cross referenced and linked</a:t>
            </a:r>
            <a:r>
              <a:rPr lang="en-US" dirty="0"/>
              <a:t>. </a:t>
            </a:r>
            <a:endParaRPr dirty="0"/>
          </a:p>
        </p:txBody>
      </p:sp>
      <p:grpSp>
        <p:nvGrpSpPr>
          <p:cNvPr id="105" name="Google Shape;105;p2"/>
          <p:cNvGrpSpPr/>
          <p:nvPr/>
        </p:nvGrpSpPr>
        <p:grpSpPr>
          <a:xfrm>
            <a:off x="1937417" y="3647197"/>
            <a:ext cx="7800719" cy="1616244"/>
            <a:chOff x="666" y="1056397"/>
            <a:chExt cx="7800719" cy="1616244"/>
          </a:xfrm>
        </p:grpSpPr>
        <p:sp>
          <p:nvSpPr>
            <p:cNvPr id="106" name="Google Shape;106;p2"/>
            <p:cNvSpPr/>
            <p:nvPr/>
          </p:nvSpPr>
          <p:spPr>
            <a:xfrm>
              <a:off x="3901026" y="1724266"/>
              <a:ext cx="3232489" cy="2805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3901026" y="1724266"/>
              <a:ext cx="1616244" cy="2805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3855306" y="1724266"/>
              <a:ext cx="91440" cy="2805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2284781" y="1724266"/>
              <a:ext cx="1616244" cy="2805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668536" y="1724266"/>
              <a:ext cx="3232489" cy="2805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1" name="Google Shape;111;p2"/>
            <p:cNvSpPr/>
            <p:nvPr/>
          </p:nvSpPr>
          <p:spPr>
            <a:xfrm>
              <a:off x="3233156" y="1056397"/>
              <a:ext cx="1335739" cy="6678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233156" y="1056397"/>
              <a:ext cx="1335739" cy="66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‘one box’ search.</a:t>
              </a:r>
              <a:endPara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6" y="2004772"/>
              <a:ext cx="1335739" cy="6678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66" y="2004772"/>
              <a:ext cx="1335739" cy="66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DNA databases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16911" y="2004772"/>
              <a:ext cx="1335739" cy="6678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616911" y="2004772"/>
              <a:ext cx="1335739" cy="66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Literature database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233156" y="2004772"/>
              <a:ext cx="1335739" cy="6678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233156" y="2004772"/>
              <a:ext cx="1335739" cy="66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 databases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849401" y="2004772"/>
              <a:ext cx="1335739" cy="6678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4849401" y="2004772"/>
              <a:ext cx="1335739" cy="66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projects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465646" y="2004772"/>
              <a:ext cx="1335739" cy="6678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6465646" y="2004772"/>
              <a:ext cx="1335739" cy="66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Taxonomy databases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Your Turn!</a:t>
            </a:r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body" idx="1"/>
          </p:nvPr>
        </p:nvSpPr>
        <p:spPr>
          <a:xfrm>
            <a:off x="710214" y="1404151"/>
            <a:ext cx="5462110" cy="38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little practice using Entrez.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 the instructions discussed in class</a:t>
            </a:r>
            <a:endParaRPr/>
          </a:p>
        </p:txBody>
      </p:sp>
      <p:pic>
        <p:nvPicPr>
          <p:cNvPr id="387" name="Google Shape;387;p20" descr="MCj0424214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2501" y="1394497"/>
            <a:ext cx="2718262" cy="376329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0"/>
          <p:cNvSpPr txBox="1"/>
          <p:nvPr/>
        </p:nvSpPr>
        <p:spPr>
          <a:xfrm>
            <a:off x="7319963" y="5157788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15 Minutes</a:t>
            </a:r>
            <a:endParaRPr sz="2400"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728914" y="309563"/>
            <a:ext cx="67325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US" b="1" cap="none"/>
              <a:t>ENTREZ: </a:t>
            </a:r>
            <a:r>
              <a:rPr lang="en-US" sz="3200" b="1"/>
              <a:t>A DISCOVERY SYSTEM</a:t>
            </a:r>
            <a:endParaRPr sz="3200"/>
          </a:p>
        </p:txBody>
      </p:sp>
      <p:grpSp>
        <p:nvGrpSpPr>
          <p:cNvPr id="129" name="Google Shape;129;p3"/>
          <p:cNvGrpSpPr/>
          <p:nvPr/>
        </p:nvGrpSpPr>
        <p:grpSpPr>
          <a:xfrm>
            <a:off x="1669349" y="1143001"/>
            <a:ext cx="7945316" cy="5083799"/>
            <a:chOff x="151" y="540"/>
            <a:chExt cx="5349" cy="3527"/>
          </a:xfrm>
        </p:grpSpPr>
        <p:sp>
          <p:nvSpPr>
            <p:cNvPr id="130" name="Google Shape;130;p3"/>
            <p:cNvSpPr/>
            <p:nvPr/>
          </p:nvSpPr>
          <p:spPr>
            <a:xfrm>
              <a:off x="2400" y="2145"/>
              <a:ext cx="937" cy="879"/>
            </a:xfrm>
            <a:custGeom>
              <a:avLst/>
              <a:gdLst/>
              <a:ahLst/>
              <a:cxnLst/>
              <a:rect l="l" t="t" r="r" b="b"/>
              <a:pathLst>
                <a:path w="1054" h="879" extrusionOk="0">
                  <a:moveTo>
                    <a:pt x="247" y="0"/>
                  </a:moveTo>
                  <a:lnTo>
                    <a:pt x="804" y="0"/>
                  </a:lnTo>
                  <a:lnTo>
                    <a:pt x="1053" y="439"/>
                  </a:lnTo>
                  <a:lnTo>
                    <a:pt x="804" y="878"/>
                  </a:lnTo>
                  <a:lnTo>
                    <a:pt x="247" y="878"/>
                  </a:lnTo>
                  <a:lnTo>
                    <a:pt x="0" y="431"/>
                  </a:lnTo>
                  <a:lnTo>
                    <a:pt x="247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398" y="2145"/>
              <a:ext cx="941" cy="885"/>
            </a:xfrm>
            <a:custGeom>
              <a:avLst/>
              <a:gdLst/>
              <a:ahLst/>
              <a:cxnLst/>
              <a:rect l="l" t="t" r="r" b="b"/>
              <a:pathLst>
                <a:path w="1060" h="885" extrusionOk="0">
                  <a:moveTo>
                    <a:pt x="249" y="0"/>
                  </a:moveTo>
                  <a:lnTo>
                    <a:pt x="809" y="0"/>
                  </a:lnTo>
                  <a:lnTo>
                    <a:pt x="1059" y="442"/>
                  </a:lnTo>
                  <a:lnTo>
                    <a:pt x="809" y="884"/>
                  </a:lnTo>
                  <a:lnTo>
                    <a:pt x="249" y="884"/>
                  </a:lnTo>
                  <a:lnTo>
                    <a:pt x="0" y="434"/>
                  </a:lnTo>
                  <a:lnTo>
                    <a:pt x="249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98" y="2121"/>
              <a:ext cx="941" cy="880"/>
            </a:xfrm>
            <a:custGeom>
              <a:avLst/>
              <a:gdLst/>
              <a:ahLst/>
              <a:cxnLst/>
              <a:rect l="l" t="t" r="r" b="b"/>
              <a:pathLst>
                <a:path w="1060" h="880" extrusionOk="0">
                  <a:moveTo>
                    <a:pt x="255" y="0"/>
                  </a:moveTo>
                  <a:lnTo>
                    <a:pt x="811" y="0"/>
                  </a:lnTo>
                  <a:lnTo>
                    <a:pt x="1059" y="440"/>
                  </a:lnTo>
                  <a:lnTo>
                    <a:pt x="811" y="879"/>
                  </a:lnTo>
                  <a:lnTo>
                    <a:pt x="255" y="879"/>
                  </a:lnTo>
                  <a:lnTo>
                    <a:pt x="0" y="432"/>
                  </a:lnTo>
                  <a:lnTo>
                    <a:pt x="255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315" y="2443"/>
              <a:ext cx="1091" cy="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CCFFFF"/>
                </a:buClr>
                <a:buSzPts val="2000"/>
                <a:buFont typeface="Noto Sans Symbols"/>
                <a:buNone/>
              </a:pPr>
              <a:r>
                <a:rPr lang="en-US" sz="2000" b="0" u="none">
                  <a:solidFill>
                    <a:srgbClr val="CCFFFF"/>
                  </a:solidFill>
                  <a:latin typeface="Arial"/>
                  <a:ea typeface="Arial"/>
                  <a:cs typeface="Arial"/>
                  <a:sym typeface="Arial"/>
                </a:rPr>
                <a:t>Gene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3" y="1776"/>
              <a:ext cx="568" cy="62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224" y="1755"/>
              <a:ext cx="941" cy="885"/>
            </a:xfrm>
            <a:custGeom>
              <a:avLst/>
              <a:gdLst/>
              <a:ahLst/>
              <a:cxnLst/>
              <a:rect l="l" t="t" r="r" b="b"/>
              <a:pathLst>
                <a:path w="1059" h="885" extrusionOk="0">
                  <a:moveTo>
                    <a:pt x="249" y="0"/>
                  </a:moveTo>
                  <a:lnTo>
                    <a:pt x="808" y="0"/>
                  </a:lnTo>
                  <a:lnTo>
                    <a:pt x="1058" y="442"/>
                  </a:lnTo>
                  <a:lnTo>
                    <a:pt x="808" y="884"/>
                  </a:lnTo>
                  <a:lnTo>
                    <a:pt x="249" y="884"/>
                  </a:lnTo>
                  <a:lnTo>
                    <a:pt x="0" y="434"/>
                  </a:lnTo>
                  <a:lnTo>
                    <a:pt x="249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97" y="1731"/>
              <a:ext cx="942" cy="880"/>
            </a:xfrm>
            <a:custGeom>
              <a:avLst/>
              <a:gdLst/>
              <a:ahLst/>
              <a:cxnLst/>
              <a:rect l="l" t="t" r="r" b="b"/>
              <a:pathLst>
                <a:path w="1059" h="880" extrusionOk="0">
                  <a:moveTo>
                    <a:pt x="254" y="0"/>
                  </a:moveTo>
                  <a:lnTo>
                    <a:pt x="810" y="0"/>
                  </a:lnTo>
                  <a:lnTo>
                    <a:pt x="1058" y="440"/>
                  </a:lnTo>
                  <a:lnTo>
                    <a:pt x="810" y="879"/>
                  </a:lnTo>
                  <a:lnTo>
                    <a:pt x="254" y="879"/>
                  </a:lnTo>
                  <a:lnTo>
                    <a:pt x="0" y="432"/>
                  </a:lnTo>
                  <a:lnTo>
                    <a:pt x="254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04" y="2016"/>
              <a:ext cx="1092" cy="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CCFFFF"/>
                </a:buClr>
                <a:buSzPts val="2000"/>
                <a:buFont typeface="Noto Sans Symbols"/>
                <a:buNone/>
              </a:pPr>
              <a:r>
                <a:rPr lang="en-US" sz="2000" b="0" u="none">
                  <a:solidFill>
                    <a:srgbClr val="CCFFFF"/>
                  </a:solidFill>
                  <a:latin typeface="Arial"/>
                  <a:ea typeface="Arial"/>
                  <a:cs typeface="Arial"/>
                  <a:sym typeface="Arial"/>
                </a:rPr>
                <a:t>Taxonomy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56" y="3108"/>
              <a:ext cx="568" cy="62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93" y="3148"/>
              <a:ext cx="568" cy="62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384" y="1852"/>
              <a:ext cx="568" cy="62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585" y="540"/>
              <a:ext cx="568" cy="62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409" y="858"/>
              <a:ext cx="941" cy="886"/>
            </a:xfrm>
            <a:custGeom>
              <a:avLst/>
              <a:gdLst/>
              <a:ahLst/>
              <a:cxnLst/>
              <a:rect l="l" t="t" r="r" b="b"/>
              <a:pathLst>
                <a:path w="1058" h="886" extrusionOk="0">
                  <a:moveTo>
                    <a:pt x="254" y="0"/>
                  </a:moveTo>
                  <a:lnTo>
                    <a:pt x="810" y="0"/>
                  </a:lnTo>
                  <a:lnTo>
                    <a:pt x="1057" y="439"/>
                  </a:lnTo>
                  <a:lnTo>
                    <a:pt x="810" y="885"/>
                  </a:lnTo>
                  <a:lnTo>
                    <a:pt x="254" y="885"/>
                  </a:lnTo>
                  <a:lnTo>
                    <a:pt x="0" y="439"/>
                  </a:lnTo>
                  <a:lnTo>
                    <a:pt x="254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409" y="858"/>
              <a:ext cx="948" cy="892"/>
            </a:xfrm>
            <a:custGeom>
              <a:avLst/>
              <a:gdLst/>
              <a:ahLst/>
              <a:cxnLst/>
              <a:rect l="l" t="t" r="r" b="b"/>
              <a:pathLst>
                <a:path w="1066" h="892" extrusionOk="0">
                  <a:moveTo>
                    <a:pt x="256" y="0"/>
                  </a:moveTo>
                  <a:lnTo>
                    <a:pt x="815" y="0"/>
                  </a:lnTo>
                  <a:lnTo>
                    <a:pt x="1065" y="442"/>
                  </a:lnTo>
                  <a:lnTo>
                    <a:pt x="815" y="891"/>
                  </a:lnTo>
                  <a:lnTo>
                    <a:pt x="256" y="891"/>
                  </a:lnTo>
                  <a:lnTo>
                    <a:pt x="0" y="442"/>
                  </a:lnTo>
                  <a:lnTo>
                    <a:pt x="256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8" y="835"/>
              <a:ext cx="936" cy="886"/>
            </a:xfrm>
            <a:custGeom>
              <a:avLst/>
              <a:gdLst/>
              <a:ahLst/>
              <a:cxnLst/>
              <a:rect l="l" t="t" r="r" b="b"/>
              <a:pathLst>
                <a:path w="1053" h="886" extrusionOk="0">
                  <a:moveTo>
                    <a:pt x="254" y="0"/>
                  </a:moveTo>
                  <a:lnTo>
                    <a:pt x="811" y="0"/>
                  </a:lnTo>
                  <a:lnTo>
                    <a:pt x="1052" y="446"/>
                  </a:lnTo>
                  <a:lnTo>
                    <a:pt x="811" y="885"/>
                  </a:lnTo>
                  <a:lnTo>
                    <a:pt x="246" y="885"/>
                  </a:lnTo>
                  <a:lnTo>
                    <a:pt x="0" y="439"/>
                  </a:lnTo>
                  <a:lnTo>
                    <a:pt x="254" y="0"/>
                  </a:lnTo>
                </a:path>
              </a:pathLst>
            </a:custGeom>
            <a:gradFill>
              <a:gsLst>
                <a:gs pos="0">
                  <a:srgbClr val="063DE8"/>
                </a:gs>
                <a:gs pos="50000">
                  <a:srgbClr val="0537D0"/>
                </a:gs>
                <a:gs pos="100000">
                  <a:srgbClr val="063DE8"/>
                </a:gs>
              </a:gsLst>
              <a:lin ang="54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88" y="835"/>
              <a:ext cx="940" cy="892"/>
            </a:xfrm>
            <a:custGeom>
              <a:avLst/>
              <a:gdLst/>
              <a:ahLst/>
              <a:cxnLst/>
              <a:rect l="l" t="t" r="r" b="b"/>
              <a:pathLst>
                <a:path w="1057" h="892" extrusionOk="0">
                  <a:moveTo>
                    <a:pt x="255" y="0"/>
                  </a:moveTo>
                  <a:lnTo>
                    <a:pt x="814" y="0"/>
                  </a:lnTo>
                  <a:lnTo>
                    <a:pt x="1056" y="449"/>
                  </a:lnTo>
                  <a:lnTo>
                    <a:pt x="814" y="891"/>
                  </a:lnTo>
                  <a:lnTo>
                    <a:pt x="247" y="891"/>
                  </a:lnTo>
                  <a:lnTo>
                    <a:pt x="0" y="442"/>
                  </a:lnTo>
                  <a:lnTo>
                    <a:pt x="255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00" y="1060"/>
              <a:ext cx="1132" cy="4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CCFFFF"/>
                </a:buClr>
                <a:buSzPts val="2000"/>
                <a:buFont typeface="Noto Sans Symbols"/>
                <a:buNone/>
              </a:pPr>
              <a:r>
                <a:rPr lang="en-US" sz="2000" b="0" u="none">
                  <a:solidFill>
                    <a:srgbClr val="CCFFFF"/>
                  </a:solidFill>
                  <a:latin typeface="Arial"/>
                  <a:ea typeface="Arial"/>
                  <a:cs typeface="Arial"/>
                  <a:sym typeface="Arial"/>
                </a:rPr>
                <a:t>PubMed abstracts</a:t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596" y="3048"/>
              <a:ext cx="937" cy="879"/>
            </a:xfrm>
            <a:custGeom>
              <a:avLst/>
              <a:gdLst/>
              <a:ahLst/>
              <a:cxnLst/>
              <a:rect l="l" t="t" r="r" b="b"/>
              <a:pathLst>
                <a:path w="1055" h="879" extrusionOk="0">
                  <a:moveTo>
                    <a:pt x="248" y="0"/>
                  </a:moveTo>
                  <a:lnTo>
                    <a:pt x="805" y="0"/>
                  </a:lnTo>
                  <a:lnTo>
                    <a:pt x="1054" y="439"/>
                  </a:lnTo>
                  <a:lnTo>
                    <a:pt x="805" y="878"/>
                  </a:lnTo>
                  <a:lnTo>
                    <a:pt x="248" y="878"/>
                  </a:lnTo>
                  <a:lnTo>
                    <a:pt x="0" y="431"/>
                  </a:lnTo>
                  <a:lnTo>
                    <a:pt x="248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596" y="3048"/>
              <a:ext cx="941" cy="885"/>
            </a:xfrm>
            <a:custGeom>
              <a:avLst/>
              <a:gdLst/>
              <a:ahLst/>
              <a:cxnLst/>
              <a:rect l="l" t="t" r="r" b="b"/>
              <a:pathLst>
                <a:path w="1059" h="885" extrusionOk="0">
                  <a:moveTo>
                    <a:pt x="249" y="0"/>
                  </a:moveTo>
                  <a:lnTo>
                    <a:pt x="808" y="0"/>
                  </a:lnTo>
                  <a:lnTo>
                    <a:pt x="1058" y="442"/>
                  </a:lnTo>
                  <a:lnTo>
                    <a:pt x="808" y="884"/>
                  </a:lnTo>
                  <a:lnTo>
                    <a:pt x="249" y="884"/>
                  </a:lnTo>
                  <a:lnTo>
                    <a:pt x="0" y="434"/>
                  </a:lnTo>
                  <a:lnTo>
                    <a:pt x="249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569" y="3024"/>
              <a:ext cx="941" cy="880"/>
            </a:xfrm>
            <a:custGeom>
              <a:avLst/>
              <a:gdLst/>
              <a:ahLst/>
              <a:cxnLst/>
              <a:rect l="l" t="t" r="r" b="b"/>
              <a:pathLst>
                <a:path w="1059" h="880" extrusionOk="0">
                  <a:moveTo>
                    <a:pt x="254" y="0"/>
                  </a:moveTo>
                  <a:lnTo>
                    <a:pt x="810" y="0"/>
                  </a:lnTo>
                  <a:lnTo>
                    <a:pt x="1058" y="440"/>
                  </a:lnTo>
                  <a:lnTo>
                    <a:pt x="810" y="879"/>
                  </a:lnTo>
                  <a:lnTo>
                    <a:pt x="254" y="879"/>
                  </a:lnTo>
                  <a:lnTo>
                    <a:pt x="0" y="432"/>
                  </a:lnTo>
                  <a:lnTo>
                    <a:pt x="254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499" y="3250"/>
              <a:ext cx="1091" cy="4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CCFFFF"/>
                </a:buClr>
                <a:buSzPts val="2000"/>
                <a:buFont typeface="Noto Sans Symbols"/>
                <a:buNone/>
              </a:pPr>
              <a:r>
                <a:rPr lang="en-US" sz="2000" b="0" u="none">
                  <a:solidFill>
                    <a:srgbClr val="CCFFFF"/>
                  </a:solidFill>
                  <a:latin typeface="Arial"/>
                  <a:ea typeface="Arial"/>
                  <a:cs typeface="Arial"/>
                  <a:sym typeface="Arial"/>
                </a:rPr>
                <a:t>Nucleotide sequences</a:t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340" y="3025"/>
              <a:ext cx="943" cy="888"/>
            </a:xfrm>
            <a:custGeom>
              <a:avLst/>
              <a:gdLst/>
              <a:ahLst/>
              <a:cxnLst/>
              <a:rect l="l" t="t" r="r" b="b"/>
              <a:pathLst>
                <a:path w="1061" h="888" extrusionOk="0">
                  <a:moveTo>
                    <a:pt x="254" y="0"/>
                  </a:moveTo>
                  <a:lnTo>
                    <a:pt x="811" y="0"/>
                  </a:lnTo>
                  <a:lnTo>
                    <a:pt x="1060" y="440"/>
                  </a:lnTo>
                  <a:lnTo>
                    <a:pt x="811" y="887"/>
                  </a:lnTo>
                  <a:lnTo>
                    <a:pt x="254" y="887"/>
                  </a:lnTo>
                  <a:lnTo>
                    <a:pt x="0" y="440"/>
                  </a:lnTo>
                  <a:lnTo>
                    <a:pt x="254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340" y="3025"/>
              <a:ext cx="947" cy="894"/>
            </a:xfrm>
            <a:custGeom>
              <a:avLst/>
              <a:gdLst/>
              <a:ahLst/>
              <a:cxnLst/>
              <a:rect l="l" t="t" r="r" b="b"/>
              <a:pathLst>
                <a:path w="1066" h="894" extrusionOk="0">
                  <a:moveTo>
                    <a:pt x="256" y="0"/>
                  </a:moveTo>
                  <a:lnTo>
                    <a:pt x="815" y="0"/>
                  </a:lnTo>
                  <a:lnTo>
                    <a:pt x="1065" y="443"/>
                  </a:lnTo>
                  <a:lnTo>
                    <a:pt x="815" y="893"/>
                  </a:lnTo>
                  <a:lnTo>
                    <a:pt x="256" y="893"/>
                  </a:lnTo>
                  <a:lnTo>
                    <a:pt x="0" y="443"/>
                  </a:lnTo>
                  <a:lnTo>
                    <a:pt x="256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19" y="3003"/>
              <a:ext cx="936" cy="887"/>
            </a:xfrm>
            <a:custGeom>
              <a:avLst/>
              <a:gdLst/>
              <a:ahLst/>
              <a:cxnLst/>
              <a:rect l="l" t="t" r="r" b="b"/>
              <a:pathLst>
                <a:path w="1053" h="887" extrusionOk="0">
                  <a:moveTo>
                    <a:pt x="255" y="0"/>
                  </a:moveTo>
                  <a:lnTo>
                    <a:pt x="804" y="0"/>
                  </a:lnTo>
                  <a:lnTo>
                    <a:pt x="1052" y="447"/>
                  </a:lnTo>
                  <a:lnTo>
                    <a:pt x="804" y="886"/>
                  </a:lnTo>
                  <a:lnTo>
                    <a:pt x="247" y="886"/>
                  </a:lnTo>
                  <a:lnTo>
                    <a:pt x="0" y="439"/>
                  </a:lnTo>
                  <a:lnTo>
                    <a:pt x="255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313" y="3003"/>
              <a:ext cx="941" cy="892"/>
            </a:xfrm>
            <a:custGeom>
              <a:avLst/>
              <a:gdLst/>
              <a:ahLst/>
              <a:cxnLst/>
              <a:rect l="l" t="t" r="r" b="b"/>
              <a:pathLst>
                <a:path w="1059" h="892" extrusionOk="0">
                  <a:moveTo>
                    <a:pt x="256" y="0"/>
                  </a:moveTo>
                  <a:lnTo>
                    <a:pt x="808" y="0"/>
                  </a:lnTo>
                  <a:lnTo>
                    <a:pt x="1058" y="449"/>
                  </a:lnTo>
                  <a:lnTo>
                    <a:pt x="808" y="891"/>
                  </a:lnTo>
                  <a:lnTo>
                    <a:pt x="248" y="891"/>
                  </a:lnTo>
                  <a:lnTo>
                    <a:pt x="0" y="442"/>
                  </a:lnTo>
                  <a:lnTo>
                    <a:pt x="256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241" y="3230"/>
              <a:ext cx="1108" cy="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CCFFFF"/>
                </a:buClr>
                <a:buSzPts val="2000"/>
                <a:buFont typeface="Noto Sans Symbols"/>
                <a:buNone/>
              </a:pPr>
              <a:r>
                <a:rPr lang="en-US" sz="2000" b="0" u="none">
                  <a:solidFill>
                    <a:srgbClr val="CCFFFF"/>
                  </a:solidFill>
                  <a:latin typeface="Arial"/>
                  <a:ea typeface="Arial"/>
                  <a:cs typeface="Arial"/>
                  <a:sym typeface="Arial"/>
                </a:rPr>
                <a:t>Protein sequences</a:t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732" y="1774"/>
              <a:ext cx="942" cy="885"/>
            </a:xfrm>
            <a:custGeom>
              <a:avLst/>
              <a:gdLst/>
              <a:ahLst/>
              <a:cxnLst/>
              <a:rect l="l" t="t" r="r" b="b"/>
              <a:pathLst>
                <a:path w="1059" h="885" extrusionOk="0">
                  <a:moveTo>
                    <a:pt x="249" y="0"/>
                  </a:moveTo>
                  <a:lnTo>
                    <a:pt x="808" y="0"/>
                  </a:lnTo>
                  <a:lnTo>
                    <a:pt x="1058" y="442"/>
                  </a:lnTo>
                  <a:lnTo>
                    <a:pt x="808" y="884"/>
                  </a:lnTo>
                  <a:lnTo>
                    <a:pt x="249" y="884"/>
                  </a:lnTo>
                  <a:lnTo>
                    <a:pt x="0" y="434"/>
                  </a:lnTo>
                  <a:lnTo>
                    <a:pt x="249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15" y="1746"/>
              <a:ext cx="942" cy="886"/>
            </a:xfrm>
            <a:custGeom>
              <a:avLst/>
              <a:gdLst/>
              <a:ahLst/>
              <a:cxnLst/>
              <a:rect l="l" t="t" r="r" b="b"/>
              <a:pathLst>
                <a:path w="1060" h="886" extrusionOk="0">
                  <a:moveTo>
                    <a:pt x="254" y="0"/>
                  </a:moveTo>
                  <a:lnTo>
                    <a:pt x="811" y="0"/>
                  </a:lnTo>
                  <a:lnTo>
                    <a:pt x="1059" y="439"/>
                  </a:lnTo>
                  <a:lnTo>
                    <a:pt x="811" y="885"/>
                  </a:lnTo>
                  <a:lnTo>
                    <a:pt x="254" y="885"/>
                  </a:lnTo>
                  <a:lnTo>
                    <a:pt x="0" y="439"/>
                  </a:lnTo>
                  <a:lnTo>
                    <a:pt x="254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12" y="1743"/>
              <a:ext cx="948" cy="892"/>
            </a:xfrm>
            <a:custGeom>
              <a:avLst/>
              <a:gdLst/>
              <a:ahLst/>
              <a:cxnLst/>
              <a:rect l="l" t="t" r="r" b="b"/>
              <a:pathLst>
                <a:path w="1066" h="892" extrusionOk="0">
                  <a:moveTo>
                    <a:pt x="256" y="0"/>
                  </a:moveTo>
                  <a:lnTo>
                    <a:pt x="815" y="0"/>
                  </a:lnTo>
                  <a:lnTo>
                    <a:pt x="1065" y="442"/>
                  </a:lnTo>
                  <a:lnTo>
                    <a:pt x="815" y="891"/>
                  </a:lnTo>
                  <a:lnTo>
                    <a:pt x="256" y="891"/>
                  </a:lnTo>
                  <a:lnTo>
                    <a:pt x="0" y="442"/>
                  </a:lnTo>
                  <a:lnTo>
                    <a:pt x="256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19" y="1746"/>
              <a:ext cx="934" cy="886"/>
            </a:xfrm>
            <a:custGeom>
              <a:avLst/>
              <a:gdLst/>
              <a:ahLst/>
              <a:cxnLst/>
              <a:rect l="l" t="t" r="r" b="b"/>
              <a:pathLst>
                <a:path w="1051" h="886" extrusionOk="0">
                  <a:moveTo>
                    <a:pt x="254" y="0"/>
                  </a:moveTo>
                  <a:lnTo>
                    <a:pt x="809" y="0"/>
                  </a:lnTo>
                  <a:lnTo>
                    <a:pt x="1050" y="446"/>
                  </a:lnTo>
                  <a:lnTo>
                    <a:pt x="809" y="885"/>
                  </a:lnTo>
                  <a:lnTo>
                    <a:pt x="246" y="885"/>
                  </a:lnTo>
                  <a:lnTo>
                    <a:pt x="0" y="439"/>
                  </a:lnTo>
                  <a:lnTo>
                    <a:pt x="254" y="0"/>
                  </a:lnTo>
                </a:path>
              </a:pathLst>
            </a:custGeom>
            <a:gradFill>
              <a:gsLst>
                <a:gs pos="0">
                  <a:srgbClr val="063DE8"/>
                </a:gs>
                <a:gs pos="50000">
                  <a:srgbClr val="0537D0"/>
                </a:gs>
                <a:gs pos="100000">
                  <a:srgbClr val="063DE8"/>
                </a:gs>
              </a:gsLst>
              <a:lin ang="54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16" y="1743"/>
              <a:ext cx="940" cy="892"/>
            </a:xfrm>
            <a:custGeom>
              <a:avLst/>
              <a:gdLst/>
              <a:ahLst/>
              <a:cxnLst/>
              <a:rect l="l" t="t" r="r" b="b"/>
              <a:pathLst>
                <a:path w="1058" h="892" extrusionOk="0">
                  <a:moveTo>
                    <a:pt x="255" y="0"/>
                  </a:moveTo>
                  <a:lnTo>
                    <a:pt x="815" y="0"/>
                  </a:lnTo>
                  <a:lnTo>
                    <a:pt x="1057" y="449"/>
                  </a:lnTo>
                  <a:lnTo>
                    <a:pt x="815" y="891"/>
                  </a:lnTo>
                  <a:lnTo>
                    <a:pt x="248" y="891"/>
                  </a:lnTo>
                  <a:lnTo>
                    <a:pt x="0" y="442"/>
                  </a:lnTo>
                  <a:lnTo>
                    <a:pt x="255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808" y="1986"/>
              <a:ext cx="754" cy="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3-D Structure</a:t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715" y="1746"/>
              <a:ext cx="942" cy="886"/>
            </a:xfrm>
            <a:custGeom>
              <a:avLst/>
              <a:gdLst/>
              <a:ahLst/>
              <a:cxnLst/>
              <a:rect l="l" t="t" r="r" b="b"/>
              <a:pathLst>
                <a:path w="1060" h="886" extrusionOk="0">
                  <a:moveTo>
                    <a:pt x="254" y="0"/>
                  </a:moveTo>
                  <a:lnTo>
                    <a:pt x="811" y="0"/>
                  </a:lnTo>
                  <a:lnTo>
                    <a:pt x="1059" y="439"/>
                  </a:lnTo>
                  <a:lnTo>
                    <a:pt x="811" y="885"/>
                  </a:lnTo>
                  <a:lnTo>
                    <a:pt x="254" y="885"/>
                  </a:lnTo>
                  <a:lnTo>
                    <a:pt x="0" y="439"/>
                  </a:lnTo>
                  <a:lnTo>
                    <a:pt x="254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712" y="1743"/>
              <a:ext cx="948" cy="892"/>
            </a:xfrm>
            <a:custGeom>
              <a:avLst/>
              <a:gdLst/>
              <a:ahLst/>
              <a:cxnLst/>
              <a:rect l="l" t="t" r="r" b="b"/>
              <a:pathLst>
                <a:path w="1066" h="892" extrusionOk="0">
                  <a:moveTo>
                    <a:pt x="256" y="0"/>
                  </a:moveTo>
                  <a:lnTo>
                    <a:pt x="815" y="0"/>
                  </a:lnTo>
                  <a:lnTo>
                    <a:pt x="1065" y="442"/>
                  </a:lnTo>
                  <a:lnTo>
                    <a:pt x="815" y="891"/>
                  </a:lnTo>
                  <a:lnTo>
                    <a:pt x="256" y="891"/>
                  </a:lnTo>
                  <a:lnTo>
                    <a:pt x="0" y="442"/>
                  </a:lnTo>
                  <a:lnTo>
                    <a:pt x="256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719" y="1746"/>
              <a:ext cx="934" cy="886"/>
            </a:xfrm>
            <a:custGeom>
              <a:avLst/>
              <a:gdLst/>
              <a:ahLst/>
              <a:cxnLst/>
              <a:rect l="l" t="t" r="r" b="b"/>
              <a:pathLst>
                <a:path w="1051" h="886" extrusionOk="0">
                  <a:moveTo>
                    <a:pt x="254" y="0"/>
                  </a:moveTo>
                  <a:lnTo>
                    <a:pt x="809" y="0"/>
                  </a:lnTo>
                  <a:lnTo>
                    <a:pt x="1050" y="446"/>
                  </a:lnTo>
                  <a:lnTo>
                    <a:pt x="809" y="885"/>
                  </a:lnTo>
                  <a:lnTo>
                    <a:pt x="246" y="885"/>
                  </a:lnTo>
                  <a:lnTo>
                    <a:pt x="0" y="439"/>
                  </a:lnTo>
                  <a:lnTo>
                    <a:pt x="254" y="0"/>
                  </a:lnTo>
                </a:path>
              </a:pathLst>
            </a:custGeom>
            <a:gradFill>
              <a:gsLst>
                <a:gs pos="0">
                  <a:srgbClr val="063DE8"/>
                </a:gs>
                <a:gs pos="50000">
                  <a:srgbClr val="0537D0"/>
                </a:gs>
                <a:gs pos="100000">
                  <a:srgbClr val="063DE8"/>
                </a:gs>
              </a:gsLst>
              <a:lin ang="54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716" y="1743"/>
              <a:ext cx="940" cy="892"/>
            </a:xfrm>
            <a:custGeom>
              <a:avLst/>
              <a:gdLst/>
              <a:ahLst/>
              <a:cxnLst/>
              <a:rect l="l" t="t" r="r" b="b"/>
              <a:pathLst>
                <a:path w="1058" h="892" extrusionOk="0">
                  <a:moveTo>
                    <a:pt x="255" y="0"/>
                  </a:moveTo>
                  <a:lnTo>
                    <a:pt x="815" y="0"/>
                  </a:lnTo>
                  <a:lnTo>
                    <a:pt x="1057" y="449"/>
                  </a:lnTo>
                  <a:lnTo>
                    <a:pt x="815" y="891"/>
                  </a:lnTo>
                  <a:lnTo>
                    <a:pt x="248" y="891"/>
                  </a:lnTo>
                  <a:lnTo>
                    <a:pt x="0" y="442"/>
                  </a:lnTo>
                  <a:lnTo>
                    <a:pt x="255" y="0"/>
                  </a:lnTo>
                </a:path>
              </a:pathLst>
            </a:custGeom>
            <a:gradFill>
              <a:gsLst>
                <a:gs pos="0">
                  <a:srgbClr val="009688"/>
                </a:gs>
                <a:gs pos="100000">
                  <a:srgbClr val="00695F"/>
                </a:gs>
              </a:gsLst>
              <a:lin ang="2700000" scaled="0"/>
            </a:gradFill>
            <a:ln w="9525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808" y="1986"/>
              <a:ext cx="754" cy="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CCFFFF"/>
                </a:buClr>
                <a:buSzPts val="1600"/>
                <a:buFont typeface="Noto Sans Symbols"/>
                <a:buNone/>
              </a:pPr>
              <a:r>
                <a:rPr lang="en-US" sz="1600" b="1" u="none">
                  <a:solidFill>
                    <a:srgbClr val="CCFFFF"/>
                  </a:solidFill>
                  <a:latin typeface="Arial"/>
                  <a:ea typeface="Arial"/>
                  <a:cs typeface="Arial"/>
                  <a:sym typeface="Arial"/>
                </a:rPr>
                <a:t>3 -D Structure</a:t>
              </a:r>
              <a:endParaRPr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3259" y="1522"/>
              <a:ext cx="595" cy="382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2540" y="3456"/>
              <a:ext cx="788" cy="0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1993" y="2378"/>
              <a:ext cx="1442" cy="830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3"/>
            <p:cNvCxnSpPr/>
            <p:nvPr/>
          </p:nvCxnSpPr>
          <p:spPr>
            <a:xfrm rot="10800000" flipH="1">
              <a:off x="2405" y="2385"/>
              <a:ext cx="1399" cy="822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3"/>
            <p:cNvCxnSpPr/>
            <p:nvPr/>
          </p:nvCxnSpPr>
          <p:spPr>
            <a:xfrm flipH="1">
              <a:off x="2057" y="1730"/>
              <a:ext cx="773" cy="1246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2953" y="1738"/>
              <a:ext cx="830" cy="1262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2071" y="2192"/>
              <a:ext cx="1648" cy="0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" name="Google Shape;174;p3"/>
            <p:cNvSpPr/>
            <p:nvPr/>
          </p:nvSpPr>
          <p:spPr>
            <a:xfrm>
              <a:off x="2553" y="825"/>
              <a:ext cx="76" cy="108"/>
            </a:xfrm>
            <a:custGeom>
              <a:avLst/>
              <a:gdLst/>
              <a:ahLst/>
              <a:cxnLst/>
              <a:rect l="l" t="t" r="r" b="b"/>
              <a:pathLst>
                <a:path w="86" h="108" extrusionOk="0">
                  <a:moveTo>
                    <a:pt x="85" y="107"/>
                  </a:moveTo>
                  <a:lnTo>
                    <a:pt x="46" y="0"/>
                  </a:lnTo>
                  <a:lnTo>
                    <a:pt x="31" y="38"/>
                  </a:lnTo>
                  <a:lnTo>
                    <a:pt x="0" y="46"/>
                  </a:lnTo>
                  <a:lnTo>
                    <a:pt x="85" y="10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301" y="1830"/>
              <a:ext cx="76" cy="108"/>
            </a:xfrm>
            <a:custGeom>
              <a:avLst/>
              <a:gdLst/>
              <a:ahLst/>
              <a:cxnLst/>
              <a:rect l="l" t="t" r="r" b="b"/>
              <a:pathLst>
                <a:path w="85" h="108" extrusionOk="0">
                  <a:moveTo>
                    <a:pt x="84" y="107"/>
                  </a:moveTo>
                  <a:lnTo>
                    <a:pt x="46" y="0"/>
                  </a:lnTo>
                  <a:lnTo>
                    <a:pt x="30" y="38"/>
                  </a:lnTo>
                  <a:lnTo>
                    <a:pt x="0" y="46"/>
                  </a:lnTo>
                  <a:lnTo>
                    <a:pt x="84" y="10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473" y="1857"/>
              <a:ext cx="76" cy="108"/>
            </a:xfrm>
            <a:custGeom>
              <a:avLst/>
              <a:gdLst/>
              <a:ahLst/>
              <a:cxnLst/>
              <a:rect l="l" t="t" r="r" b="b"/>
              <a:pathLst>
                <a:path w="86" h="108" extrusionOk="0">
                  <a:moveTo>
                    <a:pt x="0" y="107"/>
                  </a:moveTo>
                  <a:lnTo>
                    <a:pt x="37" y="0"/>
                  </a:lnTo>
                  <a:lnTo>
                    <a:pt x="53" y="38"/>
                  </a:lnTo>
                  <a:lnTo>
                    <a:pt x="85" y="46"/>
                  </a:lnTo>
                  <a:lnTo>
                    <a:pt x="0" y="10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075" y="3153"/>
              <a:ext cx="75" cy="108"/>
            </a:xfrm>
            <a:custGeom>
              <a:avLst/>
              <a:gdLst/>
              <a:ahLst/>
              <a:cxnLst/>
              <a:rect l="l" t="t" r="r" b="b"/>
              <a:pathLst>
                <a:path w="85" h="108" extrusionOk="0">
                  <a:moveTo>
                    <a:pt x="0" y="107"/>
                  </a:moveTo>
                  <a:lnTo>
                    <a:pt x="37" y="0"/>
                  </a:lnTo>
                  <a:lnTo>
                    <a:pt x="52" y="38"/>
                  </a:lnTo>
                  <a:lnTo>
                    <a:pt x="84" y="46"/>
                  </a:lnTo>
                  <a:lnTo>
                    <a:pt x="0" y="10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671" y="3129"/>
              <a:ext cx="76" cy="108"/>
            </a:xfrm>
            <a:custGeom>
              <a:avLst/>
              <a:gdLst/>
              <a:ahLst/>
              <a:cxnLst/>
              <a:rect l="l" t="t" r="r" b="b"/>
              <a:pathLst>
                <a:path w="85" h="108" extrusionOk="0">
                  <a:moveTo>
                    <a:pt x="84" y="107"/>
                  </a:moveTo>
                  <a:lnTo>
                    <a:pt x="46" y="0"/>
                  </a:lnTo>
                  <a:lnTo>
                    <a:pt x="30" y="38"/>
                  </a:lnTo>
                  <a:lnTo>
                    <a:pt x="0" y="46"/>
                  </a:lnTo>
                  <a:lnTo>
                    <a:pt x="84" y="107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745" y="2340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107" y="0"/>
                  </a:moveTo>
                  <a:lnTo>
                    <a:pt x="0" y="38"/>
                  </a:lnTo>
                  <a:lnTo>
                    <a:pt x="37" y="53"/>
                  </a:lnTo>
                  <a:lnTo>
                    <a:pt x="45" y="84"/>
                  </a:lnTo>
                  <a:lnTo>
                    <a:pt x="107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182" y="1460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0" y="0"/>
                  </a:moveTo>
                  <a:lnTo>
                    <a:pt x="107" y="38"/>
                  </a:lnTo>
                  <a:lnTo>
                    <a:pt x="69" y="53"/>
                  </a:lnTo>
                  <a:lnTo>
                    <a:pt x="61" y="8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945" y="2340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0" y="0"/>
                  </a:moveTo>
                  <a:lnTo>
                    <a:pt x="107" y="38"/>
                  </a:lnTo>
                  <a:lnTo>
                    <a:pt x="69" y="53"/>
                  </a:lnTo>
                  <a:lnTo>
                    <a:pt x="61" y="8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3"/>
            <p:cNvCxnSpPr/>
            <p:nvPr/>
          </p:nvCxnSpPr>
          <p:spPr>
            <a:xfrm flipH="1">
              <a:off x="1950" y="1522"/>
              <a:ext cx="553" cy="398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p3"/>
            <p:cNvSpPr/>
            <p:nvPr/>
          </p:nvSpPr>
          <p:spPr>
            <a:xfrm>
              <a:off x="2458" y="1476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107" y="0"/>
                  </a:moveTo>
                  <a:lnTo>
                    <a:pt x="0" y="38"/>
                  </a:lnTo>
                  <a:lnTo>
                    <a:pt x="37" y="53"/>
                  </a:lnTo>
                  <a:lnTo>
                    <a:pt x="45" y="84"/>
                  </a:lnTo>
                  <a:lnTo>
                    <a:pt x="107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902" y="1868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0" y="84"/>
                  </a:moveTo>
                  <a:lnTo>
                    <a:pt x="107" y="46"/>
                  </a:lnTo>
                  <a:lnTo>
                    <a:pt x="69" y="31"/>
                  </a:lnTo>
                  <a:lnTo>
                    <a:pt x="61" y="0"/>
                  </a:lnTo>
                  <a:lnTo>
                    <a:pt x="0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64" y="3156"/>
              <a:ext cx="97" cy="85"/>
            </a:xfrm>
            <a:custGeom>
              <a:avLst/>
              <a:gdLst/>
              <a:ahLst/>
              <a:cxnLst/>
              <a:rect l="l" t="t" r="r" b="b"/>
              <a:pathLst>
                <a:path w="109" h="85" extrusionOk="0">
                  <a:moveTo>
                    <a:pt x="0" y="84"/>
                  </a:moveTo>
                  <a:lnTo>
                    <a:pt x="108" y="46"/>
                  </a:lnTo>
                  <a:lnTo>
                    <a:pt x="69" y="31"/>
                  </a:lnTo>
                  <a:lnTo>
                    <a:pt x="61" y="0"/>
                  </a:lnTo>
                  <a:lnTo>
                    <a:pt x="0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3"/>
            <p:cNvCxnSpPr/>
            <p:nvPr/>
          </p:nvCxnSpPr>
          <p:spPr>
            <a:xfrm rot="10800000" flipH="1">
              <a:off x="3974" y="2627"/>
              <a:ext cx="223" cy="451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7" name="Google Shape;187;p3"/>
            <p:cNvSpPr/>
            <p:nvPr/>
          </p:nvSpPr>
          <p:spPr>
            <a:xfrm>
              <a:off x="4165" y="2592"/>
              <a:ext cx="60" cy="104"/>
            </a:xfrm>
            <a:custGeom>
              <a:avLst/>
              <a:gdLst/>
              <a:ahLst/>
              <a:cxnLst/>
              <a:rect l="l" t="t" r="r" b="b"/>
              <a:pathLst>
                <a:path w="67" h="104" extrusionOk="0">
                  <a:moveTo>
                    <a:pt x="66" y="0"/>
                  </a:moveTo>
                  <a:lnTo>
                    <a:pt x="0" y="46"/>
                  </a:lnTo>
                  <a:lnTo>
                    <a:pt x="22" y="64"/>
                  </a:lnTo>
                  <a:lnTo>
                    <a:pt x="28" y="103"/>
                  </a:lnTo>
                  <a:lnTo>
                    <a:pt x="66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936" y="3025"/>
              <a:ext cx="60" cy="104"/>
            </a:xfrm>
            <a:custGeom>
              <a:avLst/>
              <a:gdLst/>
              <a:ahLst/>
              <a:cxnLst/>
              <a:rect l="l" t="t" r="r" b="b"/>
              <a:pathLst>
                <a:path w="67" h="104" extrusionOk="0">
                  <a:moveTo>
                    <a:pt x="0" y="103"/>
                  </a:moveTo>
                  <a:lnTo>
                    <a:pt x="66" y="56"/>
                  </a:lnTo>
                  <a:lnTo>
                    <a:pt x="42" y="38"/>
                  </a:lnTo>
                  <a:lnTo>
                    <a:pt x="37" y="0"/>
                  </a:lnTo>
                  <a:lnTo>
                    <a:pt x="0" y="10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3"/>
            <p:cNvCxnSpPr/>
            <p:nvPr/>
          </p:nvCxnSpPr>
          <p:spPr>
            <a:xfrm>
              <a:off x="1453" y="2634"/>
              <a:ext cx="431" cy="350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3"/>
            <p:cNvSpPr/>
            <p:nvPr/>
          </p:nvSpPr>
          <p:spPr>
            <a:xfrm>
              <a:off x="1412" y="2588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0" y="0"/>
                  </a:moveTo>
                  <a:lnTo>
                    <a:pt x="107" y="38"/>
                  </a:lnTo>
                  <a:lnTo>
                    <a:pt x="69" y="53"/>
                  </a:lnTo>
                  <a:lnTo>
                    <a:pt x="61" y="8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837" y="2948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107" y="84"/>
                  </a:moveTo>
                  <a:lnTo>
                    <a:pt x="0" y="46"/>
                  </a:lnTo>
                  <a:lnTo>
                    <a:pt x="37" y="31"/>
                  </a:lnTo>
                  <a:lnTo>
                    <a:pt x="45" y="0"/>
                  </a:lnTo>
                  <a:lnTo>
                    <a:pt x="107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395" y="3180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107" y="84"/>
                  </a:moveTo>
                  <a:lnTo>
                    <a:pt x="0" y="46"/>
                  </a:lnTo>
                  <a:lnTo>
                    <a:pt x="37" y="31"/>
                  </a:lnTo>
                  <a:lnTo>
                    <a:pt x="45" y="0"/>
                  </a:lnTo>
                  <a:lnTo>
                    <a:pt x="107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821" y="1892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107" y="84"/>
                  </a:moveTo>
                  <a:lnTo>
                    <a:pt x="0" y="46"/>
                  </a:lnTo>
                  <a:lnTo>
                    <a:pt x="37" y="31"/>
                  </a:lnTo>
                  <a:lnTo>
                    <a:pt x="45" y="0"/>
                  </a:lnTo>
                  <a:lnTo>
                    <a:pt x="107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679" y="2158"/>
              <a:ext cx="94" cy="61"/>
            </a:xfrm>
            <a:custGeom>
              <a:avLst/>
              <a:gdLst/>
              <a:ahLst/>
              <a:cxnLst/>
              <a:rect l="l" t="t" r="r" b="b"/>
              <a:pathLst>
                <a:path w="106" h="61" extrusionOk="0">
                  <a:moveTo>
                    <a:pt x="105" y="23"/>
                  </a:moveTo>
                  <a:lnTo>
                    <a:pt x="0" y="0"/>
                  </a:lnTo>
                  <a:lnTo>
                    <a:pt x="15" y="30"/>
                  </a:lnTo>
                  <a:lnTo>
                    <a:pt x="8" y="60"/>
                  </a:lnTo>
                  <a:lnTo>
                    <a:pt x="105" y="2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252" y="3422"/>
              <a:ext cx="95" cy="61"/>
            </a:xfrm>
            <a:custGeom>
              <a:avLst/>
              <a:gdLst/>
              <a:ahLst/>
              <a:cxnLst/>
              <a:rect l="l" t="t" r="r" b="b"/>
              <a:pathLst>
                <a:path w="106" h="61" extrusionOk="0">
                  <a:moveTo>
                    <a:pt x="105" y="23"/>
                  </a:moveTo>
                  <a:lnTo>
                    <a:pt x="0" y="0"/>
                  </a:lnTo>
                  <a:lnTo>
                    <a:pt x="15" y="30"/>
                  </a:lnTo>
                  <a:lnTo>
                    <a:pt x="8" y="60"/>
                  </a:lnTo>
                  <a:lnTo>
                    <a:pt x="105" y="2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50" y="2158"/>
              <a:ext cx="94" cy="61"/>
            </a:xfrm>
            <a:custGeom>
              <a:avLst/>
              <a:gdLst/>
              <a:ahLst/>
              <a:cxnLst/>
              <a:rect l="l" t="t" r="r" b="b"/>
              <a:pathLst>
                <a:path w="106" h="61" extrusionOk="0">
                  <a:moveTo>
                    <a:pt x="0" y="23"/>
                  </a:moveTo>
                  <a:lnTo>
                    <a:pt x="105" y="0"/>
                  </a:lnTo>
                  <a:lnTo>
                    <a:pt x="89" y="30"/>
                  </a:lnTo>
                  <a:lnTo>
                    <a:pt x="97" y="60"/>
                  </a:lnTo>
                  <a:lnTo>
                    <a:pt x="0" y="2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519" y="3438"/>
              <a:ext cx="94" cy="61"/>
            </a:xfrm>
            <a:custGeom>
              <a:avLst/>
              <a:gdLst/>
              <a:ahLst/>
              <a:cxnLst/>
              <a:rect l="l" t="t" r="r" b="b"/>
              <a:pathLst>
                <a:path w="106" h="61" extrusionOk="0">
                  <a:moveTo>
                    <a:pt x="0" y="23"/>
                  </a:moveTo>
                  <a:lnTo>
                    <a:pt x="105" y="0"/>
                  </a:lnTo>
                  <a:lnTo>
                    <a:pt x="89" y="30"/>
                  </a:lnTo>
                  <a:lnTo>
                    <a:pt x="97" y="60"/>
                  </a:lnTo>
                  <a:lnTo>
                    <a:pt x="0" y="2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729" y="2948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107" y="84"/>
                  </a:moveTo>
                  <a:lnTo>
                    <a:pt x="0" y="46"/>
                  </a:lnTo>
                  <a:lnTo>
                    <a:pt x="37" y="31"/>
                  </a:lnTo>
                  <a:lnTo>
                    <a:pt x="45" y="0"/>
                  </a:lnTo>
                  <a:lnTo>
                    <a:pt x="107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07" y="2916"/>
              <a:ext cx="96" cy="8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0" y="84"/>
                  </a:moveTo>
                  <a:lnTo>
                    <a:pt x="107" y="46"/>
                  </a:lnTo>
                  <a:lnTo>
                    <a:pt x="69" y="31"/>
                  </a:lnTo>
                  <a:lnTo>
                    <a:pt x="61" y="0"/>
                  </a:lnTo>
                  <a:lnTo>
                    <a:pt x="0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779" y="1688"/>
              <a:ext cx="75" cy="108"/>
            </a:xfrm>
            <a:custGeom>
              <a:avLst/>
              <a:gdLst/>
              <a:ahLst/>
              <a:cxnLst/>
              <a:rect l="l" t="t" r="r" b="b"/>
              <a:pathLst>
                <a:path w="85" h="108" extrusionOk="0">
                  <a:moveTo>
                    <a:pt x="84" y="0"/>
                  </a:moveTo>
                  <a:lnTo>
                    <a:pt x="45" y="107"/>
                  </a:lnTo>
                  <a:lnTo>
                    <a:pt x="31" y="69"/>
                  </a:lnTo>
                  <a:lnTo>
                    <a:pt x="0" y="61"/>
                  </a:lnTo>
                  <a:lnTo>
                    <a:pt x="84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918" y="1687"/>
              <a:ext cx="76" cy="108"/>
            </a:xfrm>
            <a:custGeom>
              <a:avLst/>
              <a:gdLst/>
              <a:ahLst/>
              <a:cxnLst/>
              <a:rect l="l" t="t" r="r" b="b"/>
              <a:pathLst>
                <a:path w="85" h="108" extrusionOk="0">
                  <a:moveTo>
                    <a:pt x="0" y="0"/>
                  </a:moveTo>
                  <a:lnTo>
                    <a:pt x="37" y="107"/>
                  </a:lnTo>
                  <a:lnTo>
                    <a:pt x="53" y="69"/>
                  </a:lnTo>
                  <a:lnTo>
                    <a:pt x="84" y="6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2" name="Google Shape;202;p3"/>
            <p:cNvCxnSpPr/>
            <p:nvPr/>
          </p:nvCxnSpPr>
          <p:spPr>
            <a:xfrm>
              <a:off x="2880" y="1778"/>
              <a:ext cx="0" cy="382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3"/>
            <p:cNvSpPr/>
            <p:nvPr/>
          </p:nvSpPr>
          <p:spPr>
            <a:xfrm>
              <a:off x="2852" y="1693"/>
              <a:ext cx="63" cy="98"/>
            </a:xfrm>
            <a:custGeom>
              <a:avLst/>
              <a:gdLst/>
              <a:ahLst/>
              <a:cxnLst/>
              <a:rect l="l" t="t" r="r" b="b"/>
              <a:pathLst>
                <a:path w="70" h="98" extrusionOk="0">
                  <a:moveTo>
                    <a:pt x="41" y="0"/>
                  </a:moveTo>
                  <a:lnTo>
                    <a:pt x="0" y="96"/>
                  </a:lnTo>
                  <a:lnTo>
                    <a:pt x="38" y="81"/>
                  </a:lnTo>
                  <a:lnTo>
                    <a:pt x="69" y="97"/>
                  </a:lnTo>
                  <a:lnTo>
                    <a:pt x="41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48" y="2107"/>
              <a:ext cx="71" cy="103"/>
            </a:xfrm>
            <a:custGeom>
              <a:avLst/>
              <a:gdLst/>
              <a:ahLst/>
              <a:cxnLst/>
              <a:rect l="l" t="t" r="r" b="b"/>
              <a:pathLst>
                <a:path w="80" h="103" extrusionOk="0">
                  <a:moveTo>
                    <a:pt x="36" y="102"/>
                  </a:moveTo>
                  <a:lnTo>
                    <a:pt x="79" y="0"/>
                  </a:lnTo>
                  <a:lnTo>
                    <a:pt x="34" y="21"/>
                  </a:lnTo>
                  <a:lnTo>
                    <a:pt x="0" y="11"/>
                  </a:lnTo>
                  <a:lnTo>
                    <a:pt x="36" y="102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Google Shape;205;p3"/>
            <p:cNvCxnSpPr/>
            <p:nvPr/>
          </p:nvCxnSpPr>
          <p:spPr>
            <a:xfrm flipH="1">
              <a:off x="2293" y="2892"/>
              <a:ext cx="288" cy="250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206;p3"/>
            <p:cNvSpPr/>
            <p:nvPr/>
          </p:nvSpPr>
          <p:spPr>
            <a:xfrm>
              <a:off x="2553" y="2842"/>
              <a:ext cx="98" cy="84"/>
            </a:xfrm>
            <a:custGeom>
              <a:avLst/>
              <a:gdLst/>
              <a:ahLst/>
              <a:cxnLst/>
              <a:rect l="l" t="t" r="r" b="b"/>
              <a:pathLst>
                <a:path w="110" h="84" extrusionOk="0">
                  <a:moveTo>
                    <a:pt x="109" y="0"/>
                  </a:moveTo>
                  <a:lnTo>
                    <a:pt x="0" y="35"/>
                  </a:lnTo>
                  <a:lnTo>
                    <a:pt x="38" y="51"/>
                  </a:lnTo>
                  <a:lnTo>
                    <a:pt x="45" y="83"/>
                  </a:lnTo>
                  <a:lnTo>
                    <a:pt x="109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3090"/>
              <a:ext cx="103" cy="85"/>
            </a:xfrm>
            <a:custGeom>
              <a:avLst/>
              <a:gdLst/>
              <a:ahLst/>
              <a:cxnLst/>
              <a:rect l="l" t="t" r="r" b="b"/>
              <a:pathLst>
                <a:path w="116" h="85" extrusionOk="0">
                  <a:moveTo>
                    <a:pt x="0" y="84"/>
                  </a:moveTo>
                  <a:lnTo>
                    <a:pt x="115" y="46"/>
                  </a:lnTo>
                  <a:lnTo>
                    <a:pt x="68" y="29"/>
                  </a:lnTo>
                  <a:lnTo>
                    <a:pt x="54" y="0"/>
                  </a:lnTo>
                  <a:lnTo>
                    <a:pt x="0" y="8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3"/>
            <p:cNvCxnSpPr/>
            <p:nvPr/>
          </p:nvCxnSpPr>
          <p:spPr>
            <a:xfrm>
              <a:off x="3227" y="2855"/>
              <a:ext cx="297" cy="240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166" y="2794"/>
              <a:ext cx="93" cy="90"/>
            </a:xfrm>
            <a:custGeom>
              <a:avLst/>
              <a:gdLst/>
              <a:ahLst/>
              <a:cxnLst/>
              <a:rect l="l" t="t" r="r" b="b"/>
              <a:pathLst>
                <a:path w="104" h="90" extrusionOk="0">
                  <a:moveTo>
                    <a:pt x="0" y="0"/>
                  </a:moveTo>
                  <a:lnTo>
                    <a:pt x="57" y="89"/>
                  </a:lnTo>
                  <a:lnTo>
                    <a:pt x="68" y="53"/>
                  </a:lnTo>
                  <a:lnTo>
                    <a:pt x="103" y="4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471" y="3032"/>
              <a:ext cx="92" cy="95"/>
            </a:xfrm>
            <a:custGeom>
              <a:avLst/>
              <a:gdLst/>
              <a:ahLst/>
              <a:cxnLst/>
              <a:rect l="l" t="t" r="r" b="b"/>
              <a:pathLst>
                <a:path w="103" h="95" extrusionOk="0">
                  <a:moveTo>
                    <a:pt x="102" y="94"/>
                  </a:moveTo>
                  <a:lnTo>
                    <a:pt x="40" y="0"/>
                  </a:lnTo>
                  <a:lnTo>
                    <a:pt x="29" y="45"/>
                  </a:lnTo>
                  <a:lnTo>
                    <a:pt x="0" y="61"/>
                  </a:lnTo>
                  <a:lnTo>
                    <a:pt x="102" y="9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" name="Google Shape;211;p3"/>
            <p:cNvCxnSpPr/>
            <p:nvPr/>
          </p:nvCxnSpPr>
          <p:spPr>
            <a:xfrm>
              <a:off x="2095" y="2331"/>
              <a:ext cx="361" cy="123"/>
            </a:xfrm>
            <a:prstGeom prst="straightConnector1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" name="Google Shape;212;p3"/>
            <p:cNvSpPr/>
            <p:nvPr/>
          </p:nvSpPr>
          <p:spPr>
            <a:xfrm>
              <a:off x="2017" y="2293"/>
              <a:ext cx="101" cy="68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0" y="0"/>
                  </a:moveTo>
                  <a:lnTo>
                    <a:pt x="89" y="67"/>
                  </a:lnTo>
                  <a:lnTo>
                    <a:pt x="86" y="30"/>
                  </a:lnTo>
                  <a:lnTo>
                    <a:pt x="113" y="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06" y="2401"/>
              <a:ext cx="97" cy="70"/>
            </a:xfrm>
            <a:custGeom>
              <a:avLst/>
              <a:gdLst/>
              <a:ahLst/>
              <a:cxnLst/>
              <a:rect l="l" t="t" r="r" b="b"/>
              <a:pathLst>
                <a:path w="109" h="70" extrusionOk="0">
                  <a:moveTo>
                    <a:pt x="108" y="69"/>
                  </a:moveTo>
                  <a:lnTo>
                    <a:pt x="13" y="0"/>
                  </a:lnTo>
                  <a:lnTo>
                    <a:pt x="21" y="44"/>
                  </a:lnTo>
                  <a:lnTo>
                    <a:pt x="0" y="69"/>
                  </a:lnTo>
                  <a:lnTo>
                    <a:pt x="108" y="69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3109" y="54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Noto Sans Symbols"/>
                <a:buNone/>
              </a:pPr>
              <a:r>
                <a:rPr lang="en-US" sz="2400" b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Word weight</a:t>
              </a:r>
              <a:endParaRPr/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4900" y="2031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Noto Sans Symbols"/>
                <a:buNone/>
              </a:pPr>
              <a:r>
                <a:rPr lang="en-US" sz="2400" b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VAST</a:t>
              </a:r>
              <a:endParaRPr/>
            </a:p>
          </p:txBody>
        </p:sp>
        <p:sp>
          <p:nvSpPr>
            <p:cNvPr id="216" name="Google Shape;216;p3"/>
            <p:cNvSpPr txBox="1"/>
            <p:nvPr/>
          </p:nvSpPr>
          <p:spPr>
            <a:xfrm>
              <a:off x="4476" y="32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Noto Sans Symbols"/>
                <a:buNone/>
              </a:pPr>
              <a:r>
                <a:rPr lang="en-US" sz="2400" b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BLAST</a:t>
              </a:r>
              <a:endParaRPr sz="2000" b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509" y="327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Noto Sans Symbols"/>
                <a:buNone/>
              </a:pPr>
              <a:r>
                <a:rPr lang="en-US" sz="2400" b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BLAST</a:t>
              </a:r>
              <a:endParaRPr/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151" y="243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Noto Sans Symbols"/>
                <a:buNone/>
              </a:pPr>
              <a:r>
                <a:rPr lang="en-US" sz="2400" b="1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Phylogeny</a:t>
              </a:r>
              <a:endParaRPr/>
            </a:p>
          </p:txBody>
        </p:sp>
        <p:sp>
          <p:nvSpPr>
            <p:cNvPr id="219" name="Google Shape;219;p3"/>
            <p:cNvSpPr txBox="1"/>
            <p:nvPr/>
          </p:nvSpPr>
          <p:spPr>
            <a:xfrm>
              <a:off x="2630" y="376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 Link</a:t>
              </a:r>
              <a:endParaRPr/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576" y="364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Neighbors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Related Sequences</a:t>
              </a:r>
              <a:endParaRPr/>
            </a:p>
          </p:txBody>
        </p:sp>
      </p:grpSp>
      <p:sp>
        <p:nvSpPr>
          <p:cNvPr id="221" name="Google Shape;221;p3"/>
          <p:cNvSpPr txBox="1"/>
          <p:nvPr/>
        </p:nvSpPr>
        <p:spPr>
          <a:xfrm>
            <a:off x="8489950" y="5667376"/>
            <a:ext cx="21780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Sequences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BLink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endParaRPr/>
          </a:p>
        </p:txBody>
      </p:sp>
      <p:sp>
        <p:nvSpPr>
          <p:cNvPr id="222" name="Google Shape;222;p3"/>
          <p:cNvSpPr txBox="1"/>
          <p:nvPr/>
        </p:nvSpPr>
        <p:spPr>
          <a:xfrm>
            <a:off x="8591550" y="4038600"/>
            <a:ext cx="2076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Structures</a:t>
            </a:r>
            <a:endParaRPr/>
          </a:p>
        </p:txBody>
      </p:sp>
      <p:sp>
        <p:nvSpPr>
          <p:cNvPr id="223" name="Google Shape;223;p3"/>
          <p:cNvSpPr txBox="1"/>
          <p:nvPr/>
        </p:nvSpPr>
        <p:spPr>
          <a:xfrm>
            <a:off x="9042475" y="444175"/>
            <a:ext cx="4343400" cy="1354500"/>
          </a:xfrm>
          <a:prstGeom prst="rect">
            <a:avLst/>
          </a:prstGeom>
          <a:solidFill>
            <a:schemeClr val="lt1">
              <a:alpha val="8549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Pre-computed </a:t>
            </a:r>
            <a:r>
              <a:rPr lang="en-US" sz="18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pre-compiled </a:t>
            </a:r>
            <a:r>
              <a:rPr lang="en-US" sz="18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 </a:t>
            </a:r>
            <a:endParaRPr dirty="0"/>
          </a:p>
          <a:p>
            <a:pPr marL="0" marR="0" lvl="0" indent="-114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potential “gold mine” of undiscovered relationships.</a:t>
            </a:r>
            <a:endParaRPr dirty="0"/>
          </a:p>
          <a:p>
            <a:pPr marL="0" marR="0" lvl="0" indent="-114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less than expected.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>
            <a:spLocks noGrp="1"/>
          </p:cNvSpPr>
          <p:nvPr>
            <p:ph type="title"/>
          </p:nvPr>
        </p:nvSpPr>
        <p:spPr>
          <a:xfrm>
            <a:off x="3226292" y="302982"/>
            <a:ext cx="5092083" cy="5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ENTREZ: The </a:t>
            </a:r>
            <a:r>
              <a:rPr lang="en-US" sz="2400">
                <a:solidFill>
                  <a:srgbClr val="00B050"/>
                </a:solidFill>
              </a:rPr>
              <a:t>ever-expanding</a:t>
            </a:r>
            <a:r>
              <a:rPr lang="en-US" sz="2400"/>
              <a:t> System</a:t>
            </a:r>
            <a:endParaRPr/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870" y="1136342"/>
            <a:ext cx="7155538" cy="572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919288" y="217965"/>
            <a:ext cx="82296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Entrez Main Screen</a:t>
            </a:r>
            <a:endParaRPr/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l="2162" t="2751" r="3346" b="5696"/>
          <a:stretch/>
        </p:blipFill>
        <p:spPr>
          <a:xfrm>
            <a:off x="2043114" y="700089"/>
            <a:ext cx="7513637" cy="582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Global Query: All NCBI Databases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 l="4482" t="3133" r="3709"/>
          <a:stretch/>
        </p:blipFill>
        <p:spPr>
          <a:xfrm>
            <a:off x="2286000" y="1008064"/>
            <a:ext cx="7620000" cy="5849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43" name="Google Shape;243;p6"/>
          <p:cNvSpPr txBox="1"/>
          <p:nvPr/>
        </p:nvSpPr>
        <p:spPr>
          <a:xfrm>
            <a:off x="3043238" y="3244850"/>
            <a:ext cx="6343650" cy="3698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Entrez system: 38 (and counting)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Traditional Method: </a:t>
            </a:r>
            <a:r>
              <a:rPr lang="en-US" sz="2400" b="1">
                <a:solidFill>
                  <a:srgbClr val="00B050"/>
                </a:solidFill>
              </a:rPr>
              <a:t>The links menu</a:t>
            </a:r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600201"/>
            <a:ext cx="4572000" cy="779463"/>
          </a:xfrm>
          <a:prstGeom prst="rect">
            <a:avLst/>
          </a:prstGeom>
          <a:noFill/>
          <a:ln w="9525" cap="flat" cmpd="sng">
            <a:solidFill>
              <a:srgbClr val="BBE0E3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50" name="Google Shape;25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2776538"/>
            <a:ext cx="4572000" cy="652462"/>
          </a:xfrm>
          <a:prstGeom prst="rect">
            <a:avLst/>
          </a:prstGeom>
          <a:noFill/>
          <a:ln w="9525" cap="flat" cmpd="sng">
            <a:solidFill>
              <a:srgbClr val="BBE0E3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51" name="Google Shape;25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4191000"/>
            <a:ext cx="4572000" cy="630238"/>
          </a:xfrm>
          <a:prstGeom prst="rect">
            <a:avLst/>
          </a:prstGeom>
          <a:noFill/>
          <a:ln w="9525" cap="flat" cmpd="sng">
            <a:solidFill>
              <a:srgbClr val="BBE0E3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3601" y="5410200"/>
            <a:ext cx="4587875" cy="1066800"/>
          </a:xfrm>
          <a:prstGeom prst="rect">
            <a:avLst/>
          </a:prstGeom>
          <a:noFill/>
          <a:ln w="9525" cap="flat" cmpd="sng">
            <a:solidFill>
              <a:srgbClr val="BBE0E3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53" name="Google Shape;253;p7"/>
          <p:cNvSpPr/>
          <p:nvPr/>
        </p:nvSpPr>
        <p:spPr>
          <a:xfrm rot="5400000">
            <a:off x="6636254" y="1975128"/>
            <a:ext cx="184731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 rot="-5400000" flipH="1">
            <a:off x="5218617" y="3270527"/>
            <a:ext cx="184731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 rot="5400000">
            <a:off x="6590217" y="4642127"/>
            <a:ext cx="184731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2743201" y="1154114"/>
            <a:ext cx="1763713" cy="3698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DNA Sequence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7162800" y="1752600"/>
            <a:ext cx="2751138" cy="3698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Nucleotide – Protein Link</a:t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2438401" y="3059114"/>
            <a:ext cx="1890713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Proteins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7162800" y="4495800"/>
            <a:ext cx="2597150" cy="3698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 – Structure Link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3810000" y="5562600"/>
            <a:ext cx="1557338" cy="3698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3-D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 txBox="1">
            <a:spLocks noGrp="1"/>
          </p:cNvSpPr>
          <p:nvPr>
            <p:ph type="title"/>
          </p:nvPr>
        </p:nvSpPr>
        <p:spPr>
          <a:xfrm>
            <a:off x="1528439" y="1686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The Problem</a:t>
            </a:r>
            <a:endParaRPr/>
          </a:p>
        </p:txBody>
      </p:sp>
      <p:sp>
        <p:nvSpPr>
          <p:cNvPr id="266" name="Google Shape;266;p8"/>
          <p:cNvSpPr txBox="1">
            <a:spLocks noGrp="1"/>
          </p:cNvSpPr>
          <p:nvPr>
            <p:ph type="body" idx="1"/>
          </p:nvPr>
        </p:nvSpPr>
        <p:spPr>
          <a:xfrm>
            <a:off x="1676400" y="1600200"/>
            <a:ext cx="8534400" cy="3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Rapidly growing databases with complex and </a:t>
            </a:r>
            <a:r>
              <a:rPr lang="en-US" b="1"/>
              <a:t>changing relationships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Rapidly changing interfaces to match the above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lang="en-US" b="1" u="sng">
                <a:solidFill>
                  <a:srgbClr val="00B050"/>
                </a:solidFill>
              </a:rPr>
              <a:t>Result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Many people don’t know: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Where to begin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to click on a Web page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Why it might be useful to click there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143000"/>
            <a:ext cx="845185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Global NCBI (Entrez) Search</a:t>
            </a:r>
            <a:endParaRPr/>
          </a:p>
        </p:txBody>
      </p:sp>
      <p:grpSp>
        <p:nvGrpSpPr>
          <p:cNvPr id="273" name="Google Shape;273;p9"/>
          <p:cNvGrpSpPr/>
          <p:nvPr/>
        </p:nvGrpSpPr>
        <p:grpSpPr>
          <a:xfrm>
            <a:off x="4114800" y="1600200"/>
            <a:ext cx="3581400" cy="1284288"/>
            <a:chOff x="240" y="1200"/>
            <a:chExt cx="2256" cy="809"/>
          </a:xfrm>
        </p:grpSpPr>
        <p:sp>
          <p:nvSpPr>
            <p:cNvPr id="274" name="Google Shape;274;p9"/>
            <p:cNvSpPr txBox="1"/>
            <p:nvPr/>
          </p:nvSpPr>
          <p:spPr>
            <a:xfrm>
              <a:off x="240" y="1776"/>
              <a:ext cx="940" cy="23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colon cancer</a:t>
              </a:r>
              <a:endParaRPr/>
            </a:p>
          </p:txBody>
        </p:sp>
        <p:cxnSp>
          <p:nvCxnSpPr>
            <p:cNvPr id="275" name="Google Shape;275;p9"/>
            <p:cNvCxnSpPr/>
            <p:nvPr/>
          </p:nvCxnSpPr>
          <p:spPr>
            <a:xfrm rot="10800000" flipH="1">
              <a:off x="1392" y="1200"/>
              <a:ext cx="1104" cy="57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dist="107763" dir="13500000" algn="ctr" rotWithShape="0">
                <a:schemeClr val="lt2">
                  <a:alpha val="49803"/>
                </a:scheme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400</Words>
  <Application>Microsoft Office PowerPoint</Application>
  <PresentationFormat>Widescreen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Structure of Entrez</vt:lpstr>
      <vt:lpstr>ENTREZ: A DISCOVERY SYSTEM</vt:lpstr>
      <vt:lpstr>ENTREZ: The ever-expanding System</vt:lpstr>
      <vt:lpstr>Entrez Main Screen</vt:lpstr>
      <vt:lpstr>Global Query: All NCBI Databases</vt:lpstr>
      <vt:lpstr>Traditional Method: The links menu</vt:lpstr>
      <vt:lpstr>The Problem</vt:lpstr>
      <vt:lpstr>Global NCBI (Entrez) Search</vt:lpstr>
      <vt:lpstr>Global Entrez Search Results</vt:lpstr>
      <vt:lpstr>ENTREZ TIP: START SEARCHES IN GENE</vt:lpstr>
      <vt:lpstr>Precise Results</vt:lpstr>
      <vt:lpstr>MLH1 Gene Record</vt:lpstr>
      <vt:lpstr>MLH1:Links to Sequence</vt:lpstr>
      <vt:lpstr>GENEVIEW: HUMAN MLH1 VARIATIONS </vt:lpstr>
      <vt:lpstr>PowerPoint Presentation</vt:lpstr>
      <vt:lpstr>PowerPoint Presentation</vt:lpstr>
      <vt:lpstr>PowerPoint Presentation</vt:lpstr>
      <vt:lpstr>‘TAKE HOME MESSAGE’ ADVANTAGES OF DATA INTEGRATION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Tahir</dc:creator>
  <cp:lastModifiedBy>Shahan Malik</cp:lastModifiedBy>
  <cp:revision>3</cp:revision>
  <dcterms:created xsi:type="dcterms:W3CDTF">2020-06-08T10:34:12Z</dcterms:created>
  <dcterms:modified xsi:type="dcterms:W3CDTF">2022-05-12T15:36:05Z</dcterms:modified>
</cp:coreProperties>
</file>