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f1qBxpcE1UtWEGztbiunplLg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rna.informatik.uni-freiburg.de/Teachin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Sequence_alignment#Global_alignment" TargetMode="External"/><Relationship Id="rId4" Type="http://schemas.openxmlformats.org/officeDocument/2006/relationships/hyperlink" Target="http://en.wikipedia.org/wiki/Bioinformatics" TargetMode="External"/><Relationship Id="rId10" Type="http://schemas.openxmlformats.org/officeDocument/2006/relationships/hyperlink" Target="http://en.wikipedia.org/wiki/Dynamic_programming" TargetMode="External"/><Relationship Id="rId9" Type="http://schemas.openxmlformats.org/officeDocument/2006/relationships/hyperlink" Target="http://en.wikipedia.org/wiki/Algorithm" TargetMode="External"/><Relationship Id="rId5" Type="http://schemas.openxmlformats.org/officeDocument/2006/relationships/hyperlink" Target="http://en.wikipedia.org/wiki/Protein" TargetMode="External"/><Relationship Id="rId6" Type="http://schemas.openxmlformats.org/officeDocument/2006/relationships/hyperlink" Target="http://en.wikipedia.org/wiki/Nucleotide" TargetMode="External"/><Relationship Id="rId7" Type="http://schemas.openxmlformats.org/officeDocument/2006/relationships/hyperlink" Target="http://en.wikipedia.org/wiki/Saul_Needleman" TargetMode="External"/><Relationship Id="rId8" Type="http://schemas.openxmlformats.org/officeDocument/2006/relationships/hyperlink" Target="http://en.wikipedia.org/wiki/Christian_Wuns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973138" y="709613"/>
            <a:ext cx="7089314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59"/>
              <a:t>Global and Local </a:t>
            </a:r>
            <a:br>
              <a:rPr b="1" lang="en-US" sz="3959"/>
            </a:br>
            <a:r>
              <a:rPr b="1" lang="en-US" sz="3959"/>
              <a:t>Alignment</a:t>
            </a:r>
            <a:endParaRPr b="1" sz="3959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12863" y="3554413"/>
            <a:ext cx="651827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Dr. Muhammad Tahir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Assistant Professor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COMSATS University Islamabad,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Attock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42" name="Google Shape;1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3)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403225" y="2193925"/>
            <a:ext cx="6391275" cy="23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payoff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$payoff = { match      =&gt;  4,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mismatch   =&gt; -3,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gap_open   =&gt; -2,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gap_extend =&gt; -1 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48" name="Google Shape;14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4)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327025" y="1812925"/>
            <a:ext cx="76692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sequences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abcdefghajklm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abbdhijk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aligned and scored like 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 b c d e f g h a j k l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 |   |       |   | 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 b b d . . . h i j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match       4 4   4       4   4 4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mismatch       -3          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gap_open           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gap_extend         -1-1-1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 total score of 24-6-2-3 = 13.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54" name="Google Shape;1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5)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914400" y="2830513"/>
            <a:ext cx="7313613" cy="1196975"/>
          </a:xfrm>
          <a:prstGeom prst="rect">
            <a:avLst/>
          </a:prstGeom>
          <a:noFill/>
          <a:ln cap="flat" cmpd="sng" w="9525">
            <a:solidFill>
              <a:srgbClr val="F92A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92A25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92A25"/>
                </a:solidFill>
                <a:latin typeface="Courier New"/>
                <a:ea typeface="Courier New"/>
                <a:cs typeface="Courier New"/>
                <a:sym typeface="Courier New"/>
              </a:rPr>
              <a:t>The algorithm guarantees that no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92A25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92A25"/>
                </a:solidFill>
                <a:latin typeface="Courier New"/>
                <a:ea typeface="Courier New"/>
                <a:cs typeface="Courier New"/>
                <a:sym typeface="Courier New"/>
              </a:rPr>
              <a:t>alignment of these two sequences has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92A25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92A25"/>
                </a:solidFill>
                <a:latin typeface="Courier New"/>
                <a:ea typeface="Courier New"/>
                <a:cs typeface="Courier New"/>
                <a:sym typeface="Courier New"/>
              </a:rPr>
              <a:t>higher score under this payoff matrix.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60" name="Google Shape;1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6) Dynamic Programming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384175" y="1908175"/>
            <a:ext cx="8302625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difficulty.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one come up with the optimal alignment in the first place?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now introduce the concept of dynamic programming (DP).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 can be applied to a large search space that can be structured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a succession of stages such that: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stage contains trivial solutions to sub-problems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partial solution in a later stage can be calculated by recurring on only a fixed number of partial solutions in an earlier stage.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stage contains the overall solution.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Dynamic Programming Method</a:t>
            </a:r>
            <a:endParaRPr sz="3200" u="sng"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457200" y="1265238"/>
            <a:ext cx="8302625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It was introduced by Richard Bellman in 1940.</a:t>
            </a:r>
            <a:endParaRPr/>
          </a:p>
          <a:p>
            <a:pPr indent="-342900" lvl="0" marL="342900" rtl="0" algn="just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word programming here denotes finding an acceptable plan of action not computer programming.</a:t>
            </a:r>
            <a:endParaRPr/>
          </a:p>
          <a:p>
            <a:pPr indent="-342900" lvl="0" marL="342900" rtl="0" algn="just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It is useful in aligning nucleotide sequence of DNA and amino acid sequence  of proteins coded by that DNA.</a:t>
            </a:r>
            <a:endParaRPr/>
          </a:p>
          <a:p>
            <a:pPr indent="-342900" lvl="0" marL="342900" rtl="0" algn="just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Dynamic programming is a three steps process that involves : 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Breaking of the problem into small sub problems.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Solving sub problems using recursive methods.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Construction of optimal solutions for original problem using the optimal solution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72" name="Google Shape;17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steps in Dynamic Programming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1517650" y="2565400"/>
            <a:ext cx="5826125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Initialization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Matrix fill or scoring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Traceback and alignment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612775" y="854075"/>
            <a:ext cx="791845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sequences will be aligned.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GAATTCAGTTA (sequence #1)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GGATCGA (sequence #2)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scoring scheme will be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if the residue at position I of sequence #1 is the same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residue at position j of the sequence #2 (called match score)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for mismatch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gap penalty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itial"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913" y="1790700"/>
            <a:ext cx="5641975" cy="396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1260475" y="693738"/>
            <a:ext cx="67119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 step: Create Matrix with M + 1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 + 1 rows.  First row and column filled with 0.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/>
        </p:nvSpPr>
        <p:spPr>
          <a:xfrm>
            <a:off x="166688" y="61913"/>
            <a:ext cx="874077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fill step: Each position M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to be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score at position i,j (where i= row and j=column)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MAXIMUM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0" lang="en-US" sz="1200" u="none" cap="none" strike="noStrike">
                <a:solidFill>
                  <a:srgbClr val="F92A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en-US" sz="1200" u="none" cap="none" strike="noStrike">
                <a:solidFill>
                  <a:srgbClr val="F92A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i-1, j-1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i,,j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(match or mismatch in the diagonal), </a:t>
            </a:r>
            <a:r>
              <a:rPr b="0" i="0" lang="en-US" sz="1200" u="none" cap="none" strike="noStrike">
                <a:solidFill>
                  <a:srgbClr val="1FE6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en-US" sz="1200" u="none" cap="none" strike="noStrike">
                <a:solidFill>
                  <a:srgbClr val="1FE6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j-1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w (gap in sequence #1), </a:t>
            </a:r>
            <a:r>
              <a:rPr b="0" i="0" lang="en-US" sz="1200" u="none" cap="none" strike="noStrike">
                <a:solidFill>
                  <a:srgbClr val="3C22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en-US" sz="1200" u="none" cap="none" strike="noStrike">
                <a:solidFill>
                  <a:srgbClr val="3C22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i-1, j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w (gap in sequence #2)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descr="Position1_1"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63" y="2127712"/>
            <a:ext cx="6235700" cy="428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1239838" y="717550"/>
            <a:ext cx="6740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rest of row 1 and column 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ow1Col1"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13" y="1460500"/>
            <a:ext cx="7418387" cy="518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Alignment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036638"/>
            <a:ext cx="8229600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Sequence alignment is a way of arranging the sequences of DNA, RNA, or protein to identify regions of similarity.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That may be a consequence of functional, structural, or evolutionary relationships between the sequences.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It is an important first step toward structural and functional analysis of newly determined sequences.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sequence alignment is made between a known sequence and unknown sequence or between two unknown sequences.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known sequence is called </a:t>
            </a:r>
            <a:r>
              <a:rPr b="1" lang="en-US" sz="1800"/>
              <a:t>reference sequence</a:t>
            </a:r>
            <a:r>
              <a:rPr lang="en-US" sz="1800"/>
              <a:t>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unknown sequence is called </a:t>
            </a:r>
            <a:r>
              <a:rPr b="1" lang="en-US" sz="1800"/>
              <a:t>query sequence</a:t>
            </a:r>
            <a:r>
              <a:rPr lang="en-US" sz="1800"/>
              <a:t>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Types of Sequence Alignment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Global Alignment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Local Alignment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1239838" y="717550"/>
            <a:ext cx="6740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column 2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2"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246188"/>
            <a:ext cx="7399338" cy="511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/>
        </p:nvSpPr>
        <p:spPr>
          <a:xfrm>
            <a:off x="1239838" y="717550"/>
            <a:ext cx="6740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column 3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3"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1339850"/>
            <a:ext cx="7119938" cy="49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2981325" y="2901950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2954338" y="3432175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927350" y="3962400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900363" y="4492625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913063" y="5022850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906713" y="5553075"/>
            <a:ext cx="43815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/>
        </p:nvSpPr>
        <p:spPr>
          <a:xfrm>
            <a:off x="1239838" y="717550"/>
            <a:ext cx="6740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3 with answers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3"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1339850"/>
            <a:ext cx="7119938" cy="4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1239838" y="717550"/>
            <a:ext cx="6740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rest of matrix with answers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lledMatrix"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3" y="1407140"/>
            <a:ext cx="71818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1279525" y="0"/>
            <a:ext cx="69786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Traceback step: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at current cell and look at direct predecessors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raceback1"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995363"/>
            <a:ext cx="6613525" cy="454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4"/>
          <p:cNvGrpSpPr/>
          <p:nvPr/>
        </p:nvGrpSpPr>
        <p:grpSpPr>
          <a:xfrm>
            <a:off x="1689100" y="1454150"/>
            <a:ext cx="5924550" cy="5362575"/>
            <a:chOff x="1064" y="916"/>
            <a:chExt cx="3732" cy="3378"/>
          </a:xfrm>
        </p:grpSpPr>
        <p:sp>
          <p:nvSpPr>
            <p:cNvPr id="236" name="Google Shape;236;p24"/>
            <p:cNvSpPr/>
            <p:nvPr/>
          </p:nvSpPr>
          <p:spPr>
            <a:xfrm>
              <a:off x="4483" y="916"/>
              <a:ext cx="313" cy="214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064" y="3094"/>
              <a:ext cx="3419" cy="25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1144" y="3546"/>
              <a:ext cx="921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Seq#1 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|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Seq#2 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1279525" y="0"/>
            <a:ext cx="69786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Traceback step: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at current cell and look at direct predecessors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raceback1"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995363"/>
            <a:ext cx="6613525" cy="454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5"/>
          <p:cNvGrpSpPr/>
          <p:nvPr/>
        </p:nvGrpSpPr>
        <p:grpSpPr>
          <a:xfrm>
            <a:off x="1689100" y="1454150"/>
            <a:ext cx="5924550" cy="3856038"/>
            <a:chOff x="1064" y="916"/>
            <a:chExt cx="3732" cy="2429"/>
          </a:xfrm>
        </p:grpSpPr>
        <p:sp>
          <p:nvSpPr>
            <p:cNvPr id="246" name="Google Shape;246;p25"/>
            <p:cNvSpPr/>
            <p:nvPr/>
          </p:nvSpPr>
          <p:spPr>
            <a:xfrm>
              <a:off x="4483" y="916"/>
              <a:ext cx="313" cy="214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064" y="3094"/>
              <a:ext cx="3419" cy="25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8" name="Google Shape;248;p25"/>
          <p:cNvSpPr txBox="1"/>
          <p:nvPr/>
        </p:nvSpPr>
        <p:spPr>
          <a:xfrm>
            <a:off x="1816100" y="5629275"/>
            <a:ext cx="52959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Seq#1  G A A T T C A G T T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|   | |   |   |   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Seq#2  G G A T - C - G - - A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6659563" y="1471613"/>
            <a:ext cx="457200" cy="292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6154738" y="1446213"/>
            <a:ext cx="457200" cy="292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184775" y="1436688"/>
            <a:ext cx="417513" cy="2482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2" name="Google Shape;252;p25"/>
          <p:cNvGrpSpPr/>
          <p:nvPr/>
        </p:nvGrpSpPr>
        <p:grpSpPr>
          <a:xfrm>
            <a:off x="1689100" y="1441450"/>
            <a:ext cx="4418013" cy="3408363"/>
            <a:chOff x="1064" y="908"/>
            <a:chExt cx="2783" cy="2147"/>
          </a:xfrm>
        </p:grpSpPr>
        <p:sp>
          <p:nvSpPr>
            <p:cNvPr id="253" name="Google Shape;253;p25"/>
            <p:cNvSpPr/>
            <p:nvPr/>
          </p:nvSpPr>
          <p:spPr>
            <a:xfrm>
              <a:off x="3559" y="908"/>
              <a:ext cx="288" cy="184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064" y="2780"/>
              <a:ext cx="2467" cy="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25"/>
          <p:cNvGrpSpPr/>
          <p:nvPr/>
        </p:nvGrpSpPr>
        <p:grpSpPr>
          <a:xfrm>
            <a:off x="1749425" y="1471613"/>
            <a:ext cx="3359150" cy="2881312"/>
            <a:chOff x="1102" y="927"/>
            <a:chExt cx="2116" cy="1815"/>
          </a:xfrm>
        </p:grpSpPr>
        <p:sp>
          <p:nvSpPr>
            <p:cNvPr id="256" name="Google Shape;256;p25"/>
            <p:cNvSpPr/>
            <p:nvPr/>
          </p:nvSpPr>
          <p:spPr>
            <a:xfrm>
              <a:off x="2955" y="927"/>
              <a:ext cx="263" cy="151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102" y="2454"/>
              <a:ext cx="1803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4194175" y="1431925"/>
            <a:ext cx="438150" cy="194786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1709738" y="1490663"/>
            <a:ext cx="2405062" cy="2346325"/>
            <a:chOff x="1077" y="939"/>
            <a:chExt cx="1515" cy="1478"/>
          </a:xfrm>
        </p:grpSpPr>
        <p:sp>
          <p:nvSpPr>
            <p:cNvPr id="260" name="Google Shape;260;p25"/>
            <p:cNvSpPr/>
            <p:nvPr/>
          </p:nvSpPr>
          <p:spPr>
            <a:xfrm>
              <a:off x="1077" y="2154"/>
              <a:ext cx="1227" cy="26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304" y="939"/>
              <a:ext cx="288" cy="119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1728788" y="1471613"/>
            <a:ext cx="1908175" cy="1868487"/>
            <a:chOff x="1089" y="927"/>
            <a:chExt cx="1202" cy="1177"/>
          </a:xfrm>
        </p:grpSpPr>
        <p:sp>
          <p:nvSpPr>
            <p:cNvPr id="263" name="Google Shape;263;p25"/>
            <p:cNvSpPr/>
            <p:nvPr/>
          </p:nvSpPr>
          <p:spPr>
            <a:xfrm>
              <a:off x="2016" y="927"/>
              <a:ext cx="275" cy="889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089" y="1866"/>
              <a:ext cx="889" cy="23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" name="Google Shape;265;p25"/>
          <p:cNvGrpSpPr/>
          <p:nvPr/>
        </p:nvGrpSpPr>
        <p:grpSpPr>
          <a:xfrm>
            <a:off x="1689100" y="1490663"/>
            <a:ext cx="1450975" cy="1371600"/>
            <a:chOff x="1064" y="939"/>
            <a:chExt cx="914" cy="864"/>
          </a:xfrm>
        </p:grpSpPr>
        <p:sp>
          <p:nvSpPr>
            <p:cNvPr id="266" name="Google Shape;266;p25"/>
            <p:cNvSpPr/>
            <p:nvPr/>
          </p:nvSpPr>
          <p:spPr>
            <a:xfrm>
              <a:off x="1703" y="939"/>
              <a:ext cx="275" cy="57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064" y="1540"/>
              <a:ext cx="626" cy="26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" name="Google Shape;268;p25"/>
          <p:cNvGrpSpPr/>
          <p:nvPr/>
        </p:nvGrpSpPr>
        <p:grpSpPr>
          <a:xfrm>
            <a:off x="1728788" y="1471613"/>
            <a:ext cx="914400" cy="933450"/>
            <a:chOff x="1089" y="927"/>
            <a:chExt cx="576" cy="588"/>
          </a:xfrm>
        </p:grpSpPr>
        <p:sp>
          <p:nvSpPr>
            <p:cNvPr id="269" name="Google Shape;269;p25"/>
            <p:cNvSpPr/>
            <p:nvPr/>
          </p:nvSpPr>
          <p:spPr>
            <a:xfrm>
              <a:off x="1365" y="927"/>
              <a:ext cx="300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89" y="1227"/>
              <a:ext cx="263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275" name="Google Shape;27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Dynamic Programming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936625" y="2212975"/>
            <a:ext cx="780053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with Needleman-Wunsch is the amount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memory resources it requires. Because of 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favored for practical use, despite the guarantee of 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alignment. The other difficulty is that the concept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alignment is not used in pairwise sequence comparison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http://rna.informatik.uni-freiburg.de/Teaching/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281" name="Google Shape;2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Typical output file</a:t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536575" y="1833563"/>
            <a:ext cx="8169275" cy="477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Global: HBA_HUMAN vs HBB_HUMAN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Score: 290.50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HBA_HUMAN       1         VLSPADKTNVKAAWGKVGAHAGEYGAEALERMFLSFPTTKTYFP 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|:| :|: | | ||||  :  | | ||| |: : :| |: :|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HBB_HUMAN       1        VHLTPEEKSAVTALWGKV..NVDEVGGEALGRLLVVYPWTQRFFE 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HBA_HUMAN       45       HF.DLS.....HGSAQVKGHGKKVADALTNAVAHVDDMPNALSAL 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| |||      |: :|| |||||  | :: :||:|::    :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HBB_HUMAN       44       SFGDLSTPDAVMGNPKVKAHGKKVLGAFSDGLAHLDNLKGTFATL 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HBA_HUMAN       84       SDLHAHKLRVDPVNFKLLSHCLLVTLAAHLPAEFTPAVHASLDKF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|:||  || ||| ||:|| : |:  || |   |||| | |: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HBB_HUMAN       89       SELHCDKLHVDPENFRLLGNVLVCVLAHHFGKEFTPPVQAAYQKV 133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HBA_HUMAN       129      LASVSTVLTSKYR                                 141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:| |:  | 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HBB_HUMAN       134      VAGVANALAHKYH                                 146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%id = 45.32          %similarity = 63.31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Overall %id = 43.15; Overall %similarity = 60.27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00" name="Google Shape;100;p3"/>
          <p:cNvSpPr txBox="1"/>
          <p:nvPr>
            <p:ph type="title"/>
          </p:nvPr>
        </p:nvSpPr>
        <p:spPr>
          <a:xfrm>
            <a:off x="685800" y="149225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Alignment methods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596900" y="1362075"/>
            <a:ext cx="78613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Introduction to global and local sequence alignment methods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Global :</a:t>
            </a:r>
            <a:r>
              <a:rPr lang="en-US" sz="2000"/>
              <a:t> Needleman-Wunch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Local :</a:t>
            </a:r>
            <a:r>
              <a:rPr lang="en-US" sz="2000"/>
              <a:t> Smith-Waterman</a:t>
            </a:r>
            <a:endParaRPr/>
          </a:p>
          <a:p>
            <a:pPr indent="-342900" lvl="0" marL="400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Global alignment program is based on Needleman-Wunsch algorithm and local alignment on Smith-Waterman.</a:t>
            </a:r>
            <a:endParaRPr/>
          </a:p>
          <a:p>
            <a:pPr indent="-342900" lvl="0" marL="400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Both algorithms are derivates from the basic dynamic programming algorithm.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These two dynamic programming alignment algorithm are guaranteed to give OPTIMAL alignments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🡺 But </a:t>
            </a:r>
            <a:r>
              <a:rPr lang="en-US" sz="2000">
                <a:solidFill>
                  <a:srgbClr val="3C22FC"/>
                </a:solidFill>
              </a:rPr>
              <a:t>O(m*n) </a:t>
            </a:r>
            <a:r>
              <a:rPr lang="en-US" sz="2000"/>
              <a:t>quadratic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06" name="Google Shape;106;p4"/>
          <p:cNvSpPr txBox="1"/>
          <p:nvPr>
            <p:ph type="title"/>
          </p:nvPr>
        </p:nvSpPr>
        <p:spPr>
          <a:xfrm>
            <a:off x="1093788" y="217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Alignment Methods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685800" y="1809750"/>
            <a:ext cx="7772400" cy="248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Learning objectives: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Understand the principles behind the </a:t>
            </a:r>
            <a:r>
              <a:rPr b="1" lang="en-US" sz="2800">
                <a:solidFill>
                  <a:srgbClr val="F92A25"/>
                </a:solidFill>
              </a:rPr>
              <a:t>Needleman-Wunsch</a:t>
            </a:r>
            <a:r>
              <a:rPr lang="en-US" sz="2800"/>
              <a:t> method of alignment. 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Understand how software operates to optimally align two sequences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19075"/>
            <a:ext cx="8229600" cy="738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/>
            </a:br>
            <a:r>
              <a:rPr b="1" lang="en-US" sz="2800"/>
              <a:t>GLOBAL ALIGNMENT</a:t>
            </a:r>
            <a:r>
              <a:rPr b="1" lang="en-US"/>
              <a:t> </a:t>
            </a:r>
            <a:br>
              <a:rPr b="1" lang="en-US"/>
            </a:b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3366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Global alignment program is based on Needleman-Wunsch algorithm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 global alignment, two sequences to be aligned are assumed to be </a:t>
            </a:r>
            <a:r>
              <a:rPr b="1" lang="en-US" sz="1800"/>
              <a:t>generally similar </a:t>
            </a:r>
            <a:r>
              <a:rPr lang="en-US" sz="1800"/>
              <a:t>over their entire length.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Alignment is carried out from beginning to end of both sequences to find the best possible alignment across the entire length between the two sequences. 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Input: </a:t>
            </a:r>
            <a:r>
              <a:rPr lang="en-US" sz="1800"/>
              <a:t>treat the two sequences as potentially equivalent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Goal:</a:t>
            </a:r>
            <a:r>
              <a:rPr lang="en-US" sz="1800"/>
              <a:t> identify conserved regions and differences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Applications: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- Comparing two genes with same function (in human vs. mouse).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- Comparing two proteins with similar function.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ctrTitle"/>
          </p:nvPr>
        </p:nvSpPr>
        <p:spPr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Needleman Wunsch Sequence Alignment</a:t>
            </a:r>
            <a:endParaRPr/>
          </a:p>
        </p:txBody>
      </p:sp>
      <p:sp>
        <p:nvSpPr>
          <p:cNvPr id="119" name="Google Shape;119;p6"/>
          <p:cNvSpPr txBox="1"/>
          <p:nvPr>
            <p:ph idx="1" type="subTitle"/>
          </p:nvPr>
        </p:nvSpPr>
        <p:spPr>
          <a:xfrm>
            <a:off x="152400" y="11430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</a:t>
            </a:r>
            <a:r>
              <a:rPr b="1" lang="en-US" sz="2000"/>
              <a:t>Needleman–Wunsch algorithm</a:t>
            </a:r>
            <a:r>
              <a:rPr lang="en-US" sz="2000"/>
              <a:t> performs a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global alignment</a:t>
            </a:r>
            <a:r>
              <a:rPr lang="en-US" sz="2000"/>
              <a:t> on two sequences.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2700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 is commonly used in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bioinformatics</a:t>
            </a:r>
            <a:r>
              <a:rPr lang="en-US" sz="2000"/>
              <a:t> to align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protein</a:t>
            </a:r>
            <a:r>
              <a:rPr lang="en-US" sz="2000"/>
              <a:t> or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nucleotide</a:t>
            </a:r>
            <a:r>
              <a:rPr lang="en-US" sz="2000"/>
              <a:t> sequences.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2700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algorithm was proposed in 1970 by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Saul Needleman</a:t>
            </a:r>
            <a:r>
              <a:rPr lang="en-US" sz="2000"/>
              <a:t> and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Christian Wunsch</a:t>
            </a:r>
            <a:r>
              <a:rPr lang="en-US" sz="2000"/>
              <a:t> in their paper </a:t>
            </a:r>
            <a:r>
              <a:rPr i="1" lang="en-US" sz="2000"/>
              <a:t>A general method applicable to the search for similarities in the amino acid sequence of two proteins</a:t>
            </a:r>
            <a:r>
              <a:rPr lang="en-US" sz="2000"/>
              <a:t>, </a:t>
            </a:r>
            <a:r>
              <a:rPr lang="en-US" sz="2000">
                <a:solidFill>
                  <a:srgbClr val="3C22FC"/>
                </a:solidFill>
              </a:rPr>
              <a:t>J Mol Biol</a:t>
            </a:r>
            <a:r>
              <a:rPr lang="en-US" sz="2000"/>
              <a:t>. </a:t>
            </a:r>
            <a:r>
              <a:rPr b="1" lang="en-US" sz="2000"/>
              <a:t>48</a:t>
            </a:r>
            <a:r>
              <a:rPr lang="en-US" sz="2000"/>
              <a:t>(3):443-53.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2700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Needleman–Wunsch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algorithm</a:t>
            </a:r>
            <a:r>
              <a:rPr lang="en-US" sz="2000"/>
              <a:t> is an example of </a:t>
            </a:r>
            <a:r>
              <a:rPr lang="en-US" sz="2000" u="sng">
                <a:solidFill>
                  <a:schemeClr val="hlink"/>
                </a:solidFill>
                <a:hlinkClick r:id="rId10"/>
              </a:rPr>
              <a:t>dynamic programming</a:t>
            </a:r>
            <a:r>
              <a:rPr lang="en-US" sz="2000"/>
              <a:t>, and was the first application of dynamic programming to biological sequence comparison.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(1970)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176213" y="1544638"/>
            <a:ext cx="879157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alignment of two sequences is represented by three lines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line shows the first sequence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line shows the second sequence.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line has a row of symbols.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symbol is a vertical bar wherever characters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two sequences match, and a space wherever they do not match.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Dots may be inserted in either sequence to represent gaps.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1)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457200" y="1800225"/>
            <a:ext cx="7373938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two hypothetical sequences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abcdefghajklm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2: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abbdhijk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could be aligned like 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abcdefghajklm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|| |   | ||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abbd...hijk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shown, there are 6 matches,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mismatches, and one gap of length 3.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Needleman-Wunsch Method (cont. 2)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403225" y="2193925"/>
            <a:ext cx="82169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alignment is scored according to a payoff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$payoff = { match      =&gt; $match,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mismatch   =&gt; $mismatch,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gap_open   =&gt; $gap_open,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gap_extend =&gt; $gap_extend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correct operation, match must be positive,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other entries must be negative.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2001-03-26T23:44:52Z</dcterms:created>
  <dc:creator>jmomand</dc:creator>
</cp:coreProperties>
</file>