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  <p:sldId id="420" r:id="rId3"/>
    <p:sldId id="421" r:id="rId4"/>
    <p:sldId id="428" r:id="rId5"/>
    <p:sldId id="430" r:id="rId6"/>
    <p:sldId id="429" r:id="rId7"/>
    <p:sldId id="431" r:id="rId8"/>
    <p:sldId id="432" r:id="rId9"/>
    <p:sldId id="433" r:id="rId10"/>
    <p:sldId id="422" r:id="rId11"/>
    <p:sldId id="423" r:id="rId12"/>
    <p:sldId id="424" r:id="rId13"/>
    <p:sldId id="426" r:id="rId14"/>
    <p:sldId id="4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37A7-03E1-4C10-A82D-6A85615B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F50A7-95A2-46D3-AD56-C73661AD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1D257-C35E-43B7-9D3A-83607421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3818-8771-41C9-9CA7-2E8C88C4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FA80-08CF-476E-8B41-1D425D79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3418-94C9-4C00-9C1E-9BBA8CFA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0B842-B143-4715-80DB-746FFE865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B00E-8C90-47FF-B32C-FEB95C71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D97F-DF5F-4B35-804D-F2E457A5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104E-5D91-4BEC-ABE9-47E33CE9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83A71-E939-49D1-AA98-3E730E77A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03A1-16B5-45E9-9C2C-CA699232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DDBF-B49C-45D7-9477-7622F9A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7A85-BD33-491F-8027-01CF4228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0A94E-3840-4182-80FF-3585B5C5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CD04-80AE-4937-A7EA-F2492D89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7574-42A0-44D6-9C4C-FBB2F38C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C005-1DC0-4349-A718-A1846184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7FE6-1AF6-4DBF-8C7A-D23786EE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CD72-942D-444A-823D-5F31B2B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7359-C7E7-42A7-9CA6-EE26B2C7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6F4A6-0113-4879-B8B0-3B81DAA7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C83E-DC88-4BEE-9C01-24FB1EAD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0707-6540-4494-8866-DF7514F2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9EE2-3A49-4D78-AF50-6726C6B6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FE3C-4F02-4367-BC03-A8D38CF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2BB8-5EAB-4696-8B1C-AC02CFC48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8DCBB-601B-433E-95F6-C591D00D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131A-9891-47D0-9EDA-B7AA395D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CCA1-A239-4D3C-890A-602B4EE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2076-CF57-45A6-97A4-CB5DDB7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A70E-66AB-4AD8-A751-18B1FB0C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8EF0-E3EC-471A-9232-D4A6EC20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3447C-3A39-4507-B0CB-0C82E69F0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ABCB6-6E86-452D-B422-6FDF97CA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6F87-794B-4607-999C-B34B35E3F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299AF-25AC-4487-9A3E-70DF984C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8A23E-2059-4A72-89F6-04103584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D6A22-6009-45B8-8642-8CD52D2C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3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227B-308A-43AD-8EF0-B247FAD9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48ED0-6643-4741-8485-BDA18173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616AB-032E-44DE-98F4-4AE9D0E1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14C9F-F563-4400-8A9B-50E34691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D2C07-8D0D-49E6-B64F-C6EC2697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00C6-76F9-461B-957A-E3C6C35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1373-F078-41E6-AC11-9707824C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338D-36F4-41E6-BE0F-468B461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B560-6AE5-4BE2-A17E-F3AC3F09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F87EB-8587-4E0F-9B4B-87E638DA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7493-3D18-4354-AC0D-9D9DB49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AD936-05BC-4961-94F4-D367BA23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8DCCE-6D9B-4024-AB5D-DE282CF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2CC4-E059-4A4D-9710-CA63E3F2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B1436-700D-491E-948C-71C5F5108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CDC46-234A-45BE-B9A5-B7B685CF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E21DA-F9DB-4EF2-B44B-DC7E25E5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23996-5515-4BB1-AC6A-50EDEFC7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DCE7-9876-472D-AD35-9F884014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F3C20-335D-4834-BB84-958144FA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E0339-CEC1-48E3-B92D-CF95C144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DC55-7011-4065-B28E-F609624C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19976-E185-4313-9981-021DB26E50C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5733-115C-4A71-AEDF-B3D890B29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C100-7D45-4B6F-98D7-165A5D4C1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42C8-08B8-450F-A9F5-BD65055E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ebi.ac.uk/Tools/psa/emboss_wa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9029-6018-4B9F-A2E2-E8688AA65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296" y="1029808"/>
            <a:ext cx="6858000" cy="96666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3200" b="1" dirty="0">
                <a:ea typeface="굴림" panose="020B0600000101010101" pitchFamily="34" charset="-127"/>
              </a:rPr>
              <a:t>Smith-Waterman Algorithm for </a:t>
            </a:r>
            <a:br>
              <a:rPr lang="en-US" altLang="ko-KR" sz="3200" b="1" dirty="0">
                <a:ea typeface="굴림" panose="020B0600000101010101" pitchFamily="34" charset="-127"/>
              </a:rPr>
            </a:br>
            <a:r>
              <a:rPr lang="en-US" altLang="ko-KR" sz="3200" b="1" dirty="0">
                <a:ea typeface="굴림" panose="020B0600000101010101" pitchFamily="34" charset="-127"/>
              </a:rPr>
              <a:t>Sequence Alignment</a:t>
            </a:r>
            <a:endParaRPr lang="en-US" sz="3200" b="1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156641F3-C2B1-4AFD-BE05-B76A4C48E6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38021" y="3429000"/>
            <a:ext cx="6518275" cy="1433512"/>
          </a:xfrm>
        </p:spPr>
        <p:txBody>
          <a:bodyPr>
            <a:normAutofit lnSpcReduction="10000"/>
          </a:bodyPr>
          <a:lstStyle/>
          <a:p>
            <a:r>
              <a:rPr lang="en-US" altLang="en-US" sz="1800" dirty="0"/>
              <a:t>Dr. Muhammad Tahir</a:t>
            </a:r>
          </a:p>
          <a:p>
            <a:r>
              <a:rPr lang="en-US" altLang="en-US" sz="1800" dirty="0"/>
              <a:t>Assistant Professor</a:t>
            </a:r>
          </a:p>
          <a:p>
            <a:r>
              <a:rPr lang="en-US" altLang="en-US" sz="1800" dirty="0"/>
              <a:t>COMSATS University Islamabad,</a:t>
            </a:r>
          </a:p>
          <a:p>
            <a:r>
              <a:rPr lang="en-US" altLang="en-US" sz="1800" dirty="0"/>
              <a:t>Attock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9362FFD2-3867-4BCA-9C7B-7E8F32ECF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2049464"/>
            <a:ext cx="47561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0 0  0 5 0 5  0 0 0 0  0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0 0  0 0 3 0 2012 4 0  0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0 10 2 0 0 0 12182214  6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0 2 16 8 0 0  4101828 20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0 0  82113 5  0 41020 27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0 0  6131812  4 0 416 26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27D8DA3-712B-44F8-BED2-48889A54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2063750"/>
            <a:ext cx="5129212" cy="3441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650E7AF4-06DA-45EC-B8B5-A68D24F90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2063750"/>
            <a:ext cx="5137150" cy="269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E291D9E9-ADBE-4F7B-8E5B-24DFE8FEF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1558926"/>
            <a:ext cx="486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latin typeface="Courier New" panose="020703090202050204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800">
                <a:latin typeface="Courier New" panose="02070309020205020404" pitchFamily="49" charset="0"/>
                <a:ea typeface="굴림" panose="020B0600000101010101" pitchFamily="34" charset="-127"/>
              </a:rPr>
              <a:t>H E A G A W G H E E 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A29A0AF7-2CD4-4750-93AE-BC59978B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022476"/>
            <a:ext cx="3746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5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DDD8C9D5-B1AC-4D42-9DD3-F664A08325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5" y="20447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C127BDDF-A501-4851-A8F3-8C1E589BBE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625" y="20637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E88F25A5-1365-4867-B0A2-555E1704F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8100" y="20828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D7581140-1AA9-4457-9B49-B31F9A554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7575" y="21018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9979EB2D-69F3-49B7-AF90-FDD0214A5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7050" y="21209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6DF24072-8213-4C5D-8846-BC6875FCA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375" y="21399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25C76B9B-0271-4927-9ADD-69F652F616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20828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1CD1E4F6-FE45-46AB-A36B-604B94FC6C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3075" y="21018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D124C351-63AF-4687-A157-DF81965214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4075" y="209232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F1FF672C-8D56-492F-A5DF-4DBDEA14F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0325" y="20637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9729606C-F1E2-425F-835B-E00D0BD37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20637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A000AD5C-CC67-4BD4-A4D4-A3740ED6D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243363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F715989D-4E7A-4FA1-B408-37ACE31ED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28051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E82C1AF6-A313-4D1F-9D2D-4A74BFB44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317658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>
            <a:extLst>
              <a:ext uri="{FF2B5EF4-FFF2-40B4-BE49-F238E27FC236}">
                <a16:creationId xmlns:a16="http://schemas.microsoft.com/office/drawing/2014/main" id="{50F90B9A-6BC5-4B10-B59A-21D1B3C77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354806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19AB844D-A561-438C-A1F5-5624EFD20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391953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F7830818-C0F7-49A0-A445-DCFCC0CF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42910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Line 24">
            <a:extLst>
              <a:ext uri="{FF2B5EF4-FFF2-40B4-BE49-F238E27FC236}">
                <a16:creationId xmlns:a16="http://schemas.microsoft.com/office/drawing/2014/main" id="{86B9660A-3963-4857-8889-048C9539D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46720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25">
            <a:extLst>
              <a:ext uri="{FF2B5EF4-FFF2-40B4-BE49-F238E27FC236}">
                <a16:creationId xmlns:a16="http://schemas.microsoft.com/office/drawing/2014/main" id="{874F0577-5BB5-478A-9DB8-15BC4EB80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50530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Rectangle 26" descr="Large confetti">
            <a:extLst>
              <a:ext uri="{FF2B5EF4-FFF2-40B4-BE49-F238E27FC236}">
                <a16:creationId xmlns:a16="http://schemas.microsoft.com/office/drawing/2014/main" id="{9A68AE70-2DDA-43AD-AB47-EDBEC2277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3698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4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Smith-Waterman (Example. 2)</a:t>
            </a:r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7FA16BE0-EFC4-42A7-8C03-DAAB0ACC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1851026"/>
            <a:ext cx="2851150" cy="4117975"/>
          </a:xfrm>
          <a:prstGeom prst="rect">
            <a:avLst/>
          </a:prstGeom>
          <a:noFill/>
          <a:ln w="9525">
            <a:solidFill>
              <a:srgbClr val="52F74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Put zeros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borders. Assign initial scores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based on a scoring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matrix. Calculate new scores based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adjacent cell scores.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If sum is less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zero or equal to zero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begin new scoring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with next cell.</a:t>
            </a:r>
          </a:p>
        </p:txBody>
      </p:sp>
      <p:sp>
        <p:nvSpPr>
          <p:cNvPr id="31772" name="Text Box 28">
            <a:extLst>
              <a:ext uri="{FF2B5EF4-FFF2-40B4-BE49-F238E27FC236}">
                <a16:creationId xmlns:a16="http://schemas.microsoft.com/office/drawing/2014/main" id="{5213E37C-9203-4981-92B8-FF7CA2ED7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88" y="6035676"/>
            <a:ext cx="91374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</a:rPr>
              <a:t>This example uses the BLOSUM45 Scoring Matrix with a gap extension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34" charset="-127"/>
              </a:rPr>
              <a:t>penalty of -3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77AE1E10-FB3F-43CE-AB66-6AD77018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1338264"/>
            <a:ext cx="47561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0 0  0 0 0 0  0 0 0 0  0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0 0  0 5 0 5  0 0 0 0  0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0 0  0 0 3 0 2012 4 0  0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0 10 2 0 0 0 12182214  6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0 2 16 8 0 0  4101828 20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0 0  82113 5  0 41020 27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0 0  6131812  4 0 416 26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50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6051D6-B25A-4C25-B050-023E9057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1352550"/>
            <a:ext cx="5129212" cy="3441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6E0FCFE7-7FA2-42C1-A9EF-87B3C0A2B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0738" y="1352550"/>
            <a:ext cx="5137150" cy="269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9360818D-AA4A-44BC-BF64-3FF7FD90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847726"/>
            <a:ext cx="486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latin typeface="Courier New" panose="020703090202050204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800">
                <a:latin typeface="Courier New" panose="02070309020205020404" pitchFamily="49" charset="0"/>
                <a:ea typeface="굴림" panose="020B0600000101010101" pitchFamily="34" charset="-127"/>
              </a:rPr>
              <a:t>H E A G A W G H E E 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06E22F55-171C-4F84-90DE-CEA46BAB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1311276"/>
            <a:ext cx="374650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50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50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586433DC-CC08-4283-8869-1A0A36473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525" y="13335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3C5ED512-4248-4B4B-BC2A-4F1626D7F6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5275" y="13525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1C88CD2D-351E-4067-B4D0-20C290165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4750" y="13716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35208D81-D9FA-455C-A29D-B296F74C43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4225" y="13906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8EFFA19B-93EF-498F-82C8-6832CEFBA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14097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235331D5-2DFD-4DAF-8080-12A0439A9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6025" y="14287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C5B562B3-5D6D-420E-BAD6-685659CDA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725" y="137160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B374D290-9C39-4969-9543-34843856AD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9725" y="13906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089C740B-FA98-4AF2-B134-4D7DBC246B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0725" y="1381125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B83F3D9C-1869-4B82-9197-509A5568A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6975" y="13525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7F569903-E1C9-4FB3-90E7-277B2601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1325" y="1352550"/>
            <a:ext cx="0" cy="346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2B6B55CC-0E6A-4F20-A786-3A36C1B52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172243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216801B7-41DB-47E2-85CD-651DAAEB79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20939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ED7AA14E-483E-4F4B-8469-ABC56394D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246538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A385ECBA-A168-4878-A0F0-B93AD8A4E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283686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2">
            <a:extLst>
              <a:ext uri="{FF2B5EF4-FFF2-40B4-BE49-F238E27FC236}">
                <a16:creationId xmlns:a16="http://schemas.microsoft.com/office/drawing/2014/main" id="{217943A8-8101-4833-84C6-B062F1F9F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3208339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8A04CC64-2ABA-4397-8B7B-CF97391F2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35798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DD9D2FC0-2F86-4559-B363-38D5147B9A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39608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25">
            <a:extLst>
              <a:ext uri="{FF2B5EF4-FFF2-40B4-BE49-F238E27FC236}">
                <a16:creationId xmlns:a16="http://schemas.microsoft.com/office/drawing/2014/main" id="{35154AEB-3941-4497-828E-CE3D4D7D7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4341814"/>
            <a:ext cx="5118100" cy="1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Rectangle 26" descr="Large confetti">
            <a:extLst>
              <a:ext uri="{FF2B5EF4-FFF2-40B4-BE49-F238E27FC236}">
                <a16:creationId xmlns:a16="http://schemas.microsoft.com/office/drawing/2014/main" id="{E8AECF05-1162-4BA8-B390-DFDA6334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6" y="230189"/>
            <a:ext cx="7281863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Smith-Waterman (cont. 3)</a:t>
            </a:r>
          </a:p>
        </p:txBody>
      </p:sp>
      <p:sp>
        <p:nvSpPr>
          <p:cNvPr id="32795" name="Text Box 27">
            <a:extLst>
              <a:ext uri="{FF2B5EF4-FFF2-40B4-BE49-F238E27FC236}">
                <a16:creationId xmlns:a16="http://schemas.microsoft.com/office/drawing/2014/main" id="{48C870D8-1922-463B-9A0C-18AA89BA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1539875"/>
            <a:ext cx="2617788" cy="3752850"/>
          </a:xfrm>
          <a:prstGeom prst="rect">
            <a:avLst/>
          </a:prstGeom>
          <a:noFill/>
          <a:ln w="9525">
            <a:solidFill>
              <a:srgbClr val="52F74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Begin backtrace at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34" charset="-127"/>
              </a:rPr>
              <a:t>maximum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 value found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anywhere on the matrix.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Continue the backtrace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until score falls to zero</a:t>
            </a:r>
          </a:p>
        </p:txBody>
      </p:sp>
      <p:sp>
        <p:nvSpPr>
          <p:cNvPr id="32796" name="Line 28">
            <a:extLst>
              <a:ext uri="{FF2B5EF4-FFF2-40B4-BE49-F238E27FC236}">
                <a16:creationId xmlns:a16="http://schemas.microsoft.com/office/drawing/2014/main" id="{66D48542-9DD4-49D2-9259-20211AC8E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1993900"/>
            <a:ext cx="190500" cy="209550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7" name="Line 29">
            <a:extLst>
              <a:ext uri="{FF2B5EF4-FFF2-40B4-BE49-F238E27FC236}">
                <a16:creationId xmlns:a16="http://schemas.microsoft.com/office/drawing/2014/main" id="{7B0358FB-5755-40C5-8BD5-436DDC096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93950"/>
            <a:ext cx="190500" cy="209550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2D3D3E90-19FC-40C9-8C5A-4EDABD154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589" y="2703514"/>
            <a:ext cx="331787" cy="242887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618C1648-F774-482C-82B4-E07AA6A7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3146425"/>
            <a:ext cx="190500" cy="209550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0" name="Text Box 32">
            <a:extLst>
              <a:ext uri="{FF2B5EF4-FFF2-40B4-BE49-F238E27FC236}">
                <a16:creationId xmlns:a16="http://schemas.microsoft.com/office/drawing/2014/main" id="{CB585F69-5F9F-458B-8E50-23B7FB33B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5016501"/>
            <a:ext cx="11063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urier New" panose="02070309020205020404" pitchFamily="49" charset="0"/>
                <a:ea typeface="굴림" panose="020B0600000101010101" pitchFamily="34" charset="-127"/>
              </a:rPr>
              <a:t>AWGHE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||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AW-HE</a:t>
            </a:r>
            <a:endParaRPr lang="en-US" altLang="ko-KR" sz="1600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648FA2CE-6DAA-460F-A801-53600E555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751" y="2530475"/>
            <a:ext cx="276225" cy="1588"/>
          </a:xfrm>
          <a:prstGeom prst="line">
            <a:avLst/>
          </a:prstGeom>
          <a:noFill/>
          <a:ln w="38100">
            <a:solidFill>
              <a:srgbClr val="52F74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2" name="Text Box 34">
            <a:extLst>
              <a:ext uri="{FF2B5EF4-FFF2-40B4-BE49-F238E27FC236}">
                <a16:creationId xmlns:a16="http://schemas.microsoft.com/office/drawing/2014/main" id="{742A8907-8B8F-4D14-8A04-EA63534D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9" y="5484813"/>
            <a:ext cx="197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Path Score=28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Large confetti">
            <a:extLst>
              <a:ext uri="{FF2B5EF4-FFF2-40B4-BE49-F238E27FC236}">
                <a16:creationId xmlns:a16="http://schemas.microsoft.com/office/drawing/2014/main" id="{6CFA1423-A393-45E6-AE6F-346D76B8B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Calculation of percent similarity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FAB643A2-CD75-462C-9786-E6F9FDF2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647826"/>
            <a:ext cx="34432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latin typeface="Courier" pitchFamily="49" charset="0"/>
                <a:ea typeface="굴림" panose="020B0600000101010101" pitchFamily="34" charset="-127"/>
              </a:rPr>
              <a:t>A W G H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latin typeface="Courier" pitchFamily="49" charset="0"/>
                <a:ea typeface="굴림" panose="020B0600000101010101" pitchFamily="34" charset="-127"/>
              </a:rPr>
              <a:t>A W - H E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62AF3D66-08DD-46AF-B4A7-4934FBEC5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6" y="2838451"/>
            <a:ext cx="2767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Blosum 45 SCORES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8A9793AE-9AC9-4446-BA58-F434906E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838450"/>
            <a:ext cx="272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latin typeface="Times New Roman" panose="02020603050405020304" pitchFamily="18" charset="0"/>
                <a:ea typeface="굴림" panose="020B0600000101010101" pitchFamily="34" charset="-127"/>
              </a:rPr>
              <a:t>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5    15   -5     10     6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91A094FF-19C8-40F1-A9B2-401AB0AF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9" y="3448050"/>
            <a:ext cx="300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GAP EXT. PENALTY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9D27BB32-2411-4D31-B5B9-83967ED7E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3429000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latin typeface="Times New Roman" panose="02020603050405020304" pitchFamily="18" charset="0"/>
                <a:ea typeface="굴림" panose="020B0600000101010101" pitchFamily="34" charset="-127"/>
              </a:rPr>
              <a:t>             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-3    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87593171-404D-499D-8A53-AA6E3C7A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3927476"/>
            <a:ext cx="3733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% SIMILARITY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NUMBER OF POS. SCORES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DIVIDED BY NUMBER OF AAs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IN REGION x 100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4F5A3A63-AFC0-4379-83BD-A12E0471A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5441951"/>
            <a:ext cx="3155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% SIMILARITY = 4/5 x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= 80%</a:t>
            </a:r>
          </a:p>
        </p:txBody>
      </p:sp>
      <p:sp>
        <p:nvSpPr>
          <p:cNvPr id="33802" name="Line 12">
            <a:extLst>
              <a:ext uri="{FF2B5EF4-FFF2-40B4-BE49-F238E27FC236}">
                <a16:creationId xmlns:a16="http://schemas.microsoft.com/office/drawing/2014/main" id="{38BFE821-8522-4B66-BE5C-91C948420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2300" y="3857625"/>
            <a:ext cx="7874000" cy="20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Large confetti">
            <a:extLst>
              <a:ext uri="{FF2B5EF4-FFF2-40B4-BE49-F238E27FC236}">
                <a16:creationId xmlns:a16="http://schemas.microsoft.com/office/drawing/2014/main" id="{9EB44F2C-3C49-4939-9497-17BD392ED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Scoring Matrix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FB72411-E20A-46B2-AAA6-79F06D1BB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BLOSUM and PAM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BLOSUM62 ~~ PAM250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Higher number in BLOSUM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Lower number is PAM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  <a:sym typeface="Wingdings" panose="05000000000000000000" pitchFamily="2" charset="2"/>
              </a:rPr>
              <a:t> Deals with MORE close homologue sequences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 if you want to find more distantly related homologue, use BLOSUM 50 or lower instead of BLOSUM62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C1D1-273A-406B-882A-54E41EA4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39" y="390617"/>
            <a:ext cx="806882" cy="5851729"/>
          </a:xfrm>
        </p:spPr>
        <p:txBody>
          <a:bodyPr vert="vert270"/>
          <a:lstStyle/>
          <a:p>
            <a:pPr marL="457200" lvl="1" indent="0" algn="ctr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Link: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dirty="0">
                <a:hlinkClick r:id="rId2"/>
              </a:rPr>
              <a:t>https://www.ebi.ac.uk/Tools/psa/emboss_water/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9C509-8859-4FE1-9D37-8AD2ECE0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598" y="96244"/>
            <a:ext cx="7755477" cy="66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Large confetti">
            <a:extLst>
              <a:ext uri="{FF2B5EF4-FFF2-40B4-BE49-F238E27FC236}">
                <a16:creationId xmlns:a16="http://schemas.microsoft.com/office/drawing/2014/main" id="{AFE71462-FF08-4DBC-A8B2-2212D7FE9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274639"/>
            <a:ext cx="9284564" cy="865187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>
                <a:solidFill>
                  <a:srgbClr val="00B0F0"/>
                </a:solidFill>
                <a:ea typeface="굴림" panose="020B0600000101010101" pitchFamily="34" charset="-127"/>
              </a:rPr>
              <a:t>Smith-Waterman Algorithm </a:t>
            </a:r>
            <a:r>
              <a:rPr lang="en-US" altLang="ko-KR" sz="3200" b="1" dirty="0">
                <a:ea typeface="굴림" panose="020B0600000101010101" pitchFamily="34" charset="-127"/>
              </a:rPr>
              <a:t>Advances in Applied Mathematics, 2:482-489 (1981)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E5B8294-230F-4087-BE9E-23F41A11F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6" y="1454151"/>
            <a:ext cx="84169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The Smith-Waterman algorithm is a local alignment tool used to obtain sensitive pairwise similarity alignments. 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Smith-Waterman algorithm uses dynamic programming.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Operating via a matrix, the algorithm uses backtracing and tests alternative paths to the highest scoring alignments, and selects the optimal path as the highest ranked alignment.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The sensitivity of the Smith-Waterman algorithm makes it useful for finding local areas of similarity between sequences that are too dissimilar for alignment.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The S-W algorithm uses a lot of computer memory.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BLAST and FASTA are other search algorithms that use some aspects of S-W.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C4780ECB-94F8-4553-B46D-32599ABD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Smith-Waterman (cont. 1)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0F0CCA7E-6E17-4F5E-A180-8B940B4A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1547814"/>
            <a:ext cx="7900988" cy="4554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AutoNum type="alphaLcParenR"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It searches for both full and partial sequence matches.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AutoNum type="alphaLcParenR"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Assigns a score to each pair of amino acids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	-uses similarity scores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	-uses positive scores for related residues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	-uses negative scores for substitutions and gaps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c).  Initializes edges of the matrix with zeros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d.  As the scores are summed in the matrix, any sum below 0 is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    recorded as a zero.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e.  Begins backtracing at the maximum value found anywhere in the matrix.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>
                <a:latin typeface="Times New Roman" panose="02020603050405020304" pitchFamily="18" charset="0"/>
                <a:ea typeface="굴림" panose="020B0600000101010101" pitchFamily="34" charset="-127"/>
              </a:rPr>
              <a:t>f.  Continues the backtrace until the score falls to 0.</a:t>
            </a:r>
            <a:r>
              <a:rPr lang="en-US" altLang="ko-KR" sz="200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C4780ECB-94F8-4553-B46D-32599ABD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Smith-Waterman (Steps)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0F0CCA7E-6E17-4F5E-A180-8B940B4A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2" y="1690688"/>
            <a:ext cx="10336676" cy="250837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/>
              <a:t>The basic steps for the algorithm are similar to that of Needleman-Wunsch algorithm. </a:t>
            </a:r>
          </a:p>
          <a:p>
            <a:r>
              <a:rPr lang="en-US" sz="2000" dirty="0"/>
              <a:t>The steps are:</a:t>
            </a:r>
          </a:p>
          <a:p>
            <a:pPr marL="0" indent="0">
              <a:buNone/>
            </a:pPr>
            <a:endParaRPr lang="en-US" sz="2000" dirty="0"/>
          </a:p>
          <a:p>
            <a:pPr marL="285750" lvl="1" indent="0">
              <a:buNone/>
            </a:pPr>
            <a:r>
              <a:rPr lang="en-US" sz="2000" dirty="0"/>
              <a:t>1. Initialization of a matrix.</a:t>
            </a:r>
            <a:br>
              <a:rPr lang="en-US" sz="2000" dirty="0"/>
            </a:br>
            <a:r>
              <a:rPr lang="en-US" sz="2000" dirty="0"/>
              <a:t>2. Matrix Filling with the appropriate scores.</a:t>
            </a:r>
            <a:br>
              <a:rPr lang="en-US" sz="2000" dirty="0"/>
            </a:br>
            <a:r>
              <a:rPr lang="en-US" sz="2000" dirty="0"/>
              <a:t>3. Trace back the sequences for a suitable alignment.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6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C4780ECB-94F8-4553-B46D-32599ABD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Smith-Waterman (Step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1B5B49-649C-4966-9809-181977B2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5" y="2397125"/>
            <a:ext cx="10572750" cy="409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8665AB-F832-479B-9B69-E091907E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1690688"/>
            <a:ext cx="313372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02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C4780ECB-94F8-4553-B46D-32599ABD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Smith-Waterman (</a:t>
            </a:r>
            <a:r>
              <a:rPr lang="en-US" altLang="ko-KR" b="1" dirty="0">
                <a:ea typeface="굴림" panose="020B0600000101010101" pitchFamily="34" charset="-127"/>
              </a:rPr>
              <a:t>Step 2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580730-D6E4-42C8-BA81-DCA77762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552575"/>
            <a:ext cx="10915650" cy="16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D41958-A050-4BF5-81B9-E29730AB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667127"/>
            <a:ext cx="10448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5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C4780ECB-94F8-4553-B46D-32599ABD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Smith-Waterman (</a:t>
            </a:r>
            <a:r>
              <a:rPr lang="en-US" altLang="ko-KR" b="1" dirty="0">
                <a:ea typeface="굴림" panose="020B0600000101010101" pitchFamily="34" charset="-127"/>
              </a:rPr>
              <a:t>Step 3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93363-2BEF-4AB2-BFAC-00FE0C49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673225"/>
            <a:ext cx="108013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C4780ECB-94F8-4553-B46D-32599ABD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Smith-Waterman (</a:t>
            </a:r>
            <a:r>
              <a:rPr lang="en-US" altLang="ko-KR" b="1" dirty="0">
                <a:ea typeface="굴림" panose="020B0600000101010101" pitchFamily="34" charset="-127"/>
              </a:rPr>
              <a:t>Step 3 </a:t>
            </a:r>
            <a:r>
              <a:rPr lang="en-US" altLang="ko-KR" b="1" dirty="0" err="1">
                <a:ea typeface="굴림" panose="020B0600000101010101" pitchFamily="34" charset="-127"/>
              </a:rPr>
              <a:t>cont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3304C-735C-4A8E-86F5-8CF4906A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95" y="1649535"/>
            <a:ext cx="5495925" cy="3381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EC25C0-FF4E-41DF-A910-CDD788122515}"/>
              </a:ext>
            </a:extLst>
          </p:cNvPr>
          <p:cNvSpPr/>
          <p:nvPr/>
        </p:nvSpPr>
        <p:spPr>
          <a:xfrm>
            <a:off x="948589" y="1065320"/>
            <a:ext cx="3143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F0"/>
                </a:solidFill>
                <a:ea typeface="굴림" panose="020B0600000101010101" pitchFamily="34" charset="-127"/>
              </a:rPr>
              <a:t>Selecting Optimal Alignment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9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>
            <a:extLst>
              <a:ext uri="{FF2B5EF4-FFF2-40B4-BE49-F238E27FC236}">
                <a16:creationId xmlns:a16="http://schemas.microsoft.com/office/drawing/2014/main" id="{C4780ECB-94F8-4553-B46D-32599ABD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Smith-Waterman (</a:t>
            </a:r>
            <a:r>
              <a:rPr lang="en-US" altLang="ko-KR" b="1" dirty="0">
                <a:ea typeface="굴림" panose="020B0600000101010101" pitchFamily="34" charset="-127"/>
              </a:rPr>
              <a:t>Step 3 </a:t>
            </a:r>
            <a:r>
              <a:rPr lang="en-US" altLang="ko-KR" b="1" dirty="0" err="1">
                <a:ea typeface="굴림" panose="020B0600000101010101" pitchFamily="34" charset="-127"/>
              </a:rPr>
              <a:t>cont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8882A-5DC0-48DB-A4F1-84509A44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09712"/>
            <a:ext cx="108966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719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굴림</vt:lpstr>
      <vt:lpstr>Arial</vt:lpstr>
      <vt:lpstr>Calibri</vt:lpstr>
      <vt:lpstr>Calibri Light</vt:lpstr>
      <vt:lpstr>Courier</vt:lpstr>
      <vt:lpstr>Courier New</vt:lpstr>
      <vt:lpstr>Times New Roman</vt:lpstr>
      <vt:lpstr>Office Theme</vt:lpstr>
      <vt:lpstr>Smith-Waterman Algorithm for  Sequence Alignment</vt:lpstr>
      <vt:lpstr>Smith-Waterman Algorithm Advances in Applied Mathematics, 2:482-489 (1981)</vt:lpstr>
      <vt:lpstr>Smith-Waterman (cont. 1)</vt:lpstr>
      <vt:lpstr>Smith-Waterman (Steps)</vt:lpstr>
      <vt:lpstr>Smith-Waterman (Step 1)</vt:lpstr>
      <vt:lpstr>Smith-Waterman (Step 2)</vt:lpstr>
      <vt:lpstr>Smith-Waterman (Step 3)</vt:lpstr>
      <vt:lpstr> Smith-Waterman (Step 3 cont) </vt:lpstr>
      <vt:lpstr> Smith-Waterman (Step 3 cont) </vt:lpstr>
      <vt:lpstr>PowerPoint Presentation</vt:lpstr>
      <vt:lpstr>PowerPoint Presentation</vt:lpstr>
      <vt:lpstr>Calculation of percent similarity</vt:lpstr>
      <vt:lpstr>Scoring Matrix</vt:lpstr>
      <vt:lpstr>Link: https://www.ebi.ac.uk/Tools/psa/emboss_water/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Smith-Waterman Algorithm for Sequence Alignment</dc:title>
  <dc:creator>muhammad Tahir</dc:creator>
  <cp:lastModifiedBy>muhammad Tahir</cp:lastModifiedBy>
  <cp:revision>11</cp:revision>
  <dcterms:created xsi:type="dcterms:W3CDTF">2020-06-20T09:50:46Z</dcterms:created>
  <dcterms:modified xsi:type="dcterms:W3CDTF">2020-06-20T17:08:13Z</dcterms:modified>
</cp:coreProperties>
</file>