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4" r:id="rId3"/>
    <p:sldId id="258" r:id="rId4"/>
    <p:sldId id="262" r:id="rId5"/>
    <p:sldId id="259" r:id="rId6"/>
    <p:sldId id="260"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1006EC-993A-4633-B57B-83672B26068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87992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006EC-993A-4633-B57B-83672B26068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333923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006EC-993A-4633-B57B-83672B26068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EE604-5EAE-4F1F-9385-D6A57BBF05F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839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006EC-993A-4633-B57B-83672B26068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4154181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006EC-993A-4633-B57B-83672B26068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EE604-5EAE-4F1F-9385-D6A57BBF05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3084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006EC-993A-4633-B57B-83672B26068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4060584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006EC-993A-4633-B57B-83672B26068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2980926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006EC-993A-4633-B57B-83672B26068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26343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006EC-993A-4633-B57B-83672B26068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176255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006EC-993A-4633-B57B-83672B26068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341709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1006EC-993A-4633-B57B-83672B26068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33721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1006EC-993A-4633-B57B-83672B260685}"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26951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1006EC-993A-4633-B57B-83672B260685}"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179483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006EC-993A-4633-B57B-83672B260685}"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289226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1006EC-993A-4633-B57B-83672B26068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371179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006EC-993A-4633-B57B-83672B26068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EE604-5EAE-4F1F-9385-D6A57BBF05F4}" type="slidenum">
              <a:rPr lang="en-US" smtClean="0"/>
              <a:t>‹#›</a:t>
            </a:fld>
            <a:endParaRPr lang="en-US"/>
          </a:p>
        </p:txBody>
      </p:sp>
    </p:spTree>
    <p:extLst>
      <p:ext uri="{BB962C8B-B14F-4D97-AF65-F5344CB8AC3E}">
        <p14:creationId xmlns:p14="http://schemas.microsoft.com/office/powerpoint/2010/main" val="299881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1006EC-993A-4633-B57B-83672B260685}" type="datetimeFigureOut">
              <a:rPr lang="en-US" smtClean="0"/>
              <a:t>6/14/2022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EEE604-5EAE-4F1F-9385-D6A57BBF05F4}" type="slidenum">
              <a:rPr lang="en-US" smtClean="0"/>
              <a:t>‹#›</a:t>
            </a:fld>
            <a:endParaRPr lang="en-US"/>
          </a:p>
        </p:txBody>
      </p:sp>
    </p:spTree>
    <p:extLst>
      <p:ext uri="{BB962C8B-B14F-4D97-AF65-F5344CB8AC3E}">
        <p14:creationId xmlns:p14="http://schemas.microsoft.com/office/powerpoint/2010/main" val="190702879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3502-AA8E-EFD3-D312-144FDFD74CEA}"/>
              </a:ext>
            </a:extLst>
          </p:cNvPr>
          <p:cNvSpPr>
            <a:spLocks noGrp="1"/>
          </p:cNvSpPr>
          <p:nvPr>
            <p:ph type="ctrTitle"/>
          </p:nvPr>
        </p:nvSpPr>
        <p:spPr>
          <a:xfrm>
            <a:off x="1695753" y="2244877"/>
            <a:ext cx="7766936" cy="1646302"/>
          </a:xfrm>
        </p:spPr>
        <p:txBody>
          <a:bodyPr/>
          <a:lstStyle/>
          <a:p>
            <a:r>
              <a:rPr lang="en-US" sz="2800" b="0" i="0" dirty="0">
                <a:solidFill>
                  <a:srgbClr val="000000"/>
                </a:solidFill>
                <a:effectLst/>
                <a:latin typeface="ff1"/>
              </a:rPr>
              <a:t>Comparison of  String Matching Algorithms for Biological Sequences</a:t>
            </a:r>
            <a:br>
              <a:rPr lang="en-US" sz="2000" b="0" i="0" dirty="0">
                <a:solidFill>
                  <a:srgbClr val="000000"/>
                </a:solidFill>
                <a:effectLst/>
                <a:latin typeface="ff1"/>
              </a:rPr>
            </a:br>
            <a:br>
              <a:rPr lang="en-US" sz="2000" b="0" i="0" dirty="0">
                <a:solidFill>
                  <a:srgbClr val="000000"/>
                </a:solidFill>
                <a:effectLst/>
                <a:latin typeface="ff1"/>
              </a:rPr>
            </a:br>
            <a:br>
              <a:rPr lang="en-US" sz="2000" b="0" i="0" dirty="0">
                <a:solidFill>
                  <a:srgbClr val="000000"/>
                </a:solidFill>
                <a:effectLst/>
                <a:latin typeface="ff1"/>
              </a:rPr>
            </a:br>
            <a:r>
              <a:rPr lang="en-US" sz="2000" b="0" i="0" dirty="0">
                <a:solidFill>
                  <a:srgbClr val="000000"/>
                </a:solidFill>
                <a:effectLst/>
                <a:latin typeface="ff1"/>
              </a:rPr>
              <a:t>SHAHAN MALIK</a:t>
            </a:r>
            <a:endParaRPr lang="en-US" sz="2000" dirty="0"/>
          </a:p>
        </p:txBody>
      </p:sp>
      <p:sp>
        <p:nvSpPr>
          <p:cNvPr id="3" name="Subtitle 2">
            <a:extLst>
              <a:ext uri="{FF2B5EF4-FFF2-40B4-BE49-F238E27FC236}">
                <a16:creationId xmlns:a16="http://schemas.microsoft.com/office/drawing/2014/main" id="{40C2F730-4082-7CF2-EB9F-4C28F02527A2}"/>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413163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A3F3-2170-46EB-7EBF-9538C1FF5593}"/>
              </a:ext>
            </a:extLst>
          </p:cNvPr>
          <p:cNvSpPr>
            <a:spLocks noGrp="1"/>
          </p:cNvSpPr>
          <p:nvPr>
            <p:ph type="title"/>
          </p:nvPr>
        </p:nvSpPr>
        <p:spPr>
          <a:xfrm>
            <a:off x="677334" y="609600"/>
            <a:ext cx="8596668" cy="733778"/>
          </a:xfrm>
        </p:spPr>
        <p:txBody>
          <a:bodyPr/>
          <a:lstStyle/>
          <a:p>
            <a:r>
              <a:rPr lang="en-US" dirty="0"/>
              <a:t>USE OF STRING MATCHING</a:t>
            </a:r>
          </a:p>
        </p:txBody>
      </p:sp>
      <p:sp>
        <p:nvSpPr>
          <p:cNvPr id="3" name="Content Placeholder 2">
            <a:extLst>
              <a:ext uri="{FF2B5EF4-FFF2-40B4-BE49-F238E27FC236}">
                <a16:creationId xmlns:a16="http://schemas.microsoft.com/office/drawing/2014/main" id="{F70A8FF0-0D52-655A-3DC0-C1C0D319F02B}"/>
              </a:ext>
            </a:extLst>
          </p:cNvPr>
          <p:cNvSpPr>
            <a:spLocks noGrp="1"/>
          </p:cNvSpPr>
          <p:nvPr>
            <p:ph idx="1"/>
          </p:nvPr>
        </p:nvSpPr>
        <p:spPr/>
        <p:txBody>
          <a:bodyPr/>
          <a:lstStyle/>
          <a:p>
            <a:r>
              <a:rPr lang="en-US" dirty="0"/>
              <a:t>String matching is used to compare two strings .</a:t>
            </a:r>
          </a:p>
        </p:txBody>
      </p:sp>
    </p:spTree>
    <p:extLst>
      <p:ext uri="{BB962C8B-B14F-4D97-AF65-F5344CB8AC3E}">
        <p14:creationId xmlns:p14="http://schemas.microsoft.com/office/powerpoint/2010/main" val="193193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A52E-7196-4973-D19D-3E00E5CF8EA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80F01C1-7AED-8A79-6FE1-9183E26033E1}"/>
              </a:ext>
            </a:extLst>
          </p:cNvPr>
          <p:cNvSpPr>
            <a:spLocks noGrp="1"/>
          </p:cNvSpPr>
          <p:nvPr>
            <p:ph idx="1"/>
          </p:nvPr>
        </p:nvSpPr>
        <p:spPr/>
        <p:txBody>
          <a:bodyPr>
            <a:normAutofit/>
          </a:bodyPr>
          <a:lstStyle/>
          <a:p>
            <a:pPr marL="0" indent="0" algn="l">
              <a:buNone/>
            </a:pPr>
            <a:r>
              <a:rPr lang="en-US" sz="2400" b="0" i="0" dirty="0">
                <a:solidFill>
                  <a:schemeClr val="tx1">
                    <a:lumMod val="50000"/>
                  </a:schemeClr>
                </a:solidFill>
                <a:effectLst/>
                <a:latin typeface="ff3"/>
              </a:rPr>
              <a:t>String matching is used for locating nucleotide or amino acid sequence patterns in the biological sequence databases. DNA sequences have an alphabet of four characters, and amino acid sequences have an alphabet of 20 characters. Because the total number of sequences is rapidly increasing.</a:t>
            </a:r>
            <a:endParaRPr lang="en-US" sz="2400" dirty="0">
              <a:solidFill>
                <a:schemeClr val="tx1">
                  <a:lumMod val="50000"/>
                </a:schemeClr>
              </a:solidFill>
            </a:endParaRPr>
          </a:p>
        </p:txBody>
      </p:sp>
    </p:spTree>
    <p:extLst>
      <p:ext uri="{BB962C8B-B14F-4D97-AF65-F5344CB8AC3E}">
        <p14:creationId xmlns:p14="http://schemas.microsoft.com/office/powerpoint/2010/main" val="85984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47E4-C6E3-88E0-7000-FA747DE4C840}"/>
              </a:ext>
            </a:extLst>
          </p:cNvPr>
          <p:cNvSpPr>
            <a:spLocks noGrp="1"/>
          </p:cNvSpPr>
          <p:nvPr>
            <p:ph type="title"/>
          </p:nvPr>
        </p:nvSpPr>
        <p:spPr>
          <a:xfrm>
            <a:off x="677334" y="609600"/>
            <a:ext cx="7315199" cy="711200"/>
          </a:xfrm>
        </p:spPr>
        <p:txBody>
          <a:bodyPr/>
          <a:lstStyle/>
          <a:p>
            <a:r>
              <a:rPr lang="en-US" dirty="0"/>
              <a:t>EXAMPLE</a:t>
            </a:r>
          </a:p>
        </p:txBody>
      </p:sp>
      <p:pic>
        <p:nvPicPr>
          <p:cNvPr id="5" name="Content Placeholder 4">
            <a:extLst>
              <a:ext uri="{FF2B5EF4-FFF2-40B4-BE49-F238E27FC236}">
                <a16:creationId xmlns:a16="http://schemas.microsoft.com/office/drawing/2014/main" id="{7C19C091-90FC-96FA-31B1-8875614B0B33}"/>
              </a:ext>
            </a:extLst>
          </p:cNvPr>
          <p:cNvPicPr>
            <a:picLocks noGrp="1" noChangeAspect="1"/>
          </p:cNvPicPr>
          <p:nvPr>
            <p:ph idx="1"/>
          </p:nvPr>
        </p:nvPicPr>
        <p:blipFill>
          <a:blip r:embed="rId2"/>
          <a:stretch>
            <a:fillRect/>
          </a:stretch>
        </p:blipFill>
        <p:spPr>
          <a:xfrm>
            <a:off x="1185333" y="1699069"/>
            <a:ext cx="6248479" cy="3959792"/>
          </a:xfrm>
        </p:spPr>
      </p:pic>
    </p:spTree>
    <p:extLst>
      <p:ext uri="{BB962C8B-B14F-4D97-AF65-F5344CB8AC3E}">
        <p14:creationId xmlns:p14="http://schemas.microsoft.com/office/powerpoint/2010/main" val="307894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7A11-74E4-A967-5348-A2604A6C4065}"/>
              </a:ext>
            </a:extLst>
          </p:cNvPr>
          <p:cNvSpPr>
            <a:spLocks noGrp="1"/>
          </p:cNvSpPr>
          <p:nvPr>
            <p:ph type="title"/>
          </p:nvPr>
        </p:nvSpPr>
        <p:spPr/>
        <p:txBody>
          <a:bodyPr/>
          <a:lstStyle/>
          <a:p>
            <a:r>
              <a:rPr lang="en-US" b="0" i="0" dirty="0">
                <a:solidFill>
                  <a:srgbClr val="000000"/>
                </a:solidFill>
                <a:effectLst/>
                <a:latin typeface="ff8"/>
              </a:rPr>
              <a:t>Abstract</a:t>
            </a:r>
            <a:endParaRPr lang="en-US" dirty="0"/>
          </a:p>
        </p:txBody>
      </p:sp>
      <p:sp>
        <p:nvSpPr>
          <p:cNvPr id="3" name="Content Placeholder 2">
            <a:extLst>
              <a:ext uri="{FF2B5EF4-FFF2-40B4-BE49-F238E27FC236}">
                <a16:creationId xmlns:a16="http://schemas.microsoft.com/office/drawing/2014/main" id="{BE05CC50-DDEA-02BB-B5B1-B61BA9B7DAC5}"/>
              </a:ext>
            </a:extLst>
          </p:cNvPr>
          <p:cNvSpPr>
            <a:spLocks noGrp="1"/>
          </p:cNvSpPr>
          <p:nvPr>
            <p:ph idx="1"/>
          </p:nvPr>
        </p:nvSpPr>
        <p:spPr/>
        <p:txBody>
          <a:bodyPr>
            <a:normAutofit/>
          </a:bodyPr>
          <a:lstStyle/>
          <a:p>
            <a:pPr algn="l"/>
            <a:r>
              <a:rPr lang="en-US" sz="2400" b="0" i="0" dirty="0">
                <a:solidFill>
                  <a:schemeClr val="tx1">
                    <a:lumMod val="50000"/>
                  </a:schemeClr>
                </a:solidFill>
                <a:effectLst/>
                <a:latin typeface="ff5"/>
              </a:rPr>
              <a:t>Exact matching of single patterns in DNA and amino acid</a:t>
            </a:r>
            <a:r>
              <a:rPr lang="en-US" sz="2400" dirty="0">
                <a:solidFill>
                  <a:schemeClr val="tx1">
                    <a:lumMod val="50000"/>
                  </a:schemeClr>
                </a:solidFill>
                <a:latin typeface="ff8"/>
              </a:rPr>
              <a:t> </a:t>
            </a:r>
            <a:r>
              <a:rPr lang="en-US" sz="2400" b="0" i="0" dirty="0">
                <a:solidFill>
                  <a:schemeClr val="tx1">
                    <a:lumMod val="50000"/>
                  </a:schemeClr>
                </a:solidFill>
                <a:effectLst/>
                <a:latin typeface="ff5"/>
              </a:rPr>
              <a:t>sequences is studied. We performed an  experimental comparison of algorithms presented in the literature. In addition, we introduce new variations of earlier algorithms.</a:t>
            </a:r>
            <a:endParaRPr lang="en-US" sz="2400" dirty="0"/>
          </a:p>
        </p:txBody>
      </p:sp>
    </p:spTree>
    <p:extLst>
      <p:ext uri="{BB962C8B-B14F-4D97-AF65-F5344CB8AC3E}">
        <p14:creationId xmlns:p14="http://schemas.microsoft.com/office/powerpoint/2010/main" val="220144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1F62-3E5C-80C2-56A5-9B981383D0F7}"/>
              </a:ext>
            </a:extLst>
          </p:cNvPr>
          <p:cNvSpPr>
            <a:spLocks noGrp="1"/>
          </p:cNvSpPr>
          <p:nvPr>
            <p:ph type="title"/>
          </p:nvPr>
        </p:nvSpPr>
        <p:spPr/>
        <p:txBody>
          <a:bodyPr/>
          <a:lstStyle/>
          <a:p>
            <a:r>
              <a:rPr lang="en-US" b="0" i="0" dirty="0">
                <a:solidFill>
                  <a:schemeClr val="tx1">
                    <a:lumMod val="50000"/>
                  </a:schemeClr>
                </a:solidFill>
                <a:effectLst/>
                <a:latin typeface="ffe"/>
              </a:rPr>
              <a:t>Variations for Amino Acids</a:t>
            </a:r>
            <a:endParaRPr lang="en-US" dirty="0"/>
          </a:p>
        </p:txBody>
      </p:sp>
      <p:sp>
        <p:nvSpPr>
          <p:cNvPr id="3" name="Content Placeholder 2">
            <a:extLst>
              <a:ext uri="{FF2B5EF4-FFF2-40B4-BE49-F238E27FC236}">
                <a16:creationId xmlns:a16="http://schemas.microsoft.com/office/drawing/2014/main" id="{A95C3BE8-2923-C2B4-8E7E-359C8BBB4317}"/>
              </a:ext>
            </a:extLst>
          </p:cNvPr>
          <p:cNvSpPr>
            <a:spLocks noGrp="1"/>
          </p:cNvSpPr>
          <p:nvPr>
            <p:ph idx="1"/>
          </p:nvPr>
        </p:nvSpPr>
        <p:spPr/>
        <p:txBody>
          <a:bodyPr/>
          <a:lstStyle/>
          <a:p>
            <a:pPr algn="l"/>
            <a:r>
              <a:rPr lang="en-US" b="0" i="0" dirty="0">
                <a:solidFill>
                  <a:schemeClr val="tx1">
                    <a:lumMod val="50000"/>
                  </a:schemeClr>
                </a:solidFill>
                <a:effectLst/>
                <a:latin typeface="ff3"/>
              </a:rPr>
              <a:t>The </a:t>
            </a:r>
            <a:r>
              <a:rPr lang="en-US" b="0" i="0" dirty="0">
                <a:solidFill>
                  <a:schemeClr val="tx1">
                    <a:lumMod val="50000"/>
                  </a:schemeClr>
                </a:solidFill>
                <a:effectLst/>
                <a:latin typeface="ffa"/>
              </a:rPr>
              <a:t>q</a:t>
            </a:r>
            <a:r>
              <a:rPr lang="en-US" b="0" i="0" dirty="0">
                <a:solidFill>
                  <a:schemeClr val="tx1">
                    <a:lumMod val="50000"/>
                  </a:schemeClr>
                </a:solidFill>
                <a:effectLst/>
                <a:latin typeface="ff3"/>
              </a:rPr>
              <a:t>-gram approach is valid also for larger alphabets, although with a larger alphabet the optimal value of </a:t>
            </a:r>
            <a:r>
              <a:rPr lang="en-US" b="0" i="0" dirty="0">
                <a:solidFill>
                  <a:schemeClr val="tx1">
                    <a:lumMod val="50000"/>
                  </a:schemeClr>
                </a:solidFill>
                <a:effectLst/>
                <a:latin typeface="ffa"/>
              </a:rPr>
              <a:t>q </a:t>
            </a:r>
            <a:r>
              <a:rPr lang="en-US" b="0" i="0" dirty="0">
                <a:solidFill>
                  <a:schemeClr val="tx1">
                    <a:lumMod val="50000"/>
                  </a:schemeClr>
                </a:solidFill>
                <a:effectLst/>
                <a:latin typeface="ff3"/>
              </a:rPr>
              <a:t>is smaller. A larger alphabet size required only minor changes to the algorithm.</a:t>
            </a:r>
          </a:p>
          <a:p>
            <a:endParaRPr lang="en-US" dirty="0"/>
          </a:p>
        </p:txBody>
      </p:sp>
    </p:spTree>
    <p:extLst>
      <p:ext uri="{BB962C8B-B14F-4D97-AF65-F5344CB8AC3E}">
        <p14:creationId xmlns:p14="http://schemas.microsoft.com/office/powerpoint/2010/main" val="126223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F9FD-EDCF-995E-4532-C6CD8B6BEE52}"/>
              </a:ext>
            </a:extLst>
          </p:cNvPr>
          <p:cNvSpPr>
            <a:spLocks noGrp="1"/>
          </p:cNvSpPr>
          <p:nvPr>
            <p:ph type="title"/>
          </p:nvPr>
        </p:nvSpPr>
        <p:spPr/>
        <p:txBody>
          <a:bodyPr/>
          <a:lstStyle/>
          <a:p>
            <a:r>
              <a:rPr lang="en-US" b="0" i="0" dirty="0">
                <a:solidFill>
                  <a:srgbClr val="000000"/>
                </a:solidFill>
                <a:effectLst/>
                <a:latin typeface="ff1"/>
              </a:rPr>
              <a:t>Variations of Our Algorithm</a:t>
            </a:r>
            <a:endParaRPr lang="en-US" dirty="0"/>
          </a:p>
        </p:txBody>
      </p:sp>
      <p:sp>
        <p:nvSpPr>
          <p:cNvPr id="3" name="Content Placeholder 2">
            <a:extLst>
              <a:ext uri="{FF2B5EF4-FFF2-40B4-BE49-F238E27FC236}">
                <a16:creationId xmlns:a16="http://schemas.microsoft.com/office/drawing/2014/main" id="{2AA449AD-E751-C2E5-A4B8-A4820C343122}"/>
              </a:ext>
            </a:extLst>
          </p:cNvPr>
          <p:cNvSpPr>
            <a:spLocks noGrp="1"/>
          </p:cNvSpPr>
          <p:nvPr>
            <p:ph idx="1"/>
          </p:nvPr>
        </p:nvSpPr>
        <p:spPr/>
        <p:txBody>
          <a:bodyPr>
            <a:normAutofit/>
          </a:bodyPr>
          <a:lstStyle/>
          <a:p>
            <a:pPr algn="l"/>
            <a:r>
              <a:rPr lang="en-US" sz="2400" b="0" i="0" dirty="0">
                <a:solidFill>
                  <a:srgbClr val="000000"/>
                </a:solidFill>
                <a:effectLst/>
                <a:latin typeface="ffe"/>
              </a:rPr>
              <a:t>Our Earlier Algorithm </a:t>
            </a:r>
          </a:p>
          <a:p>
            <a:pPr algn="l"/>
            <a:r>
              <a:rPr lang="en-US" sz="2400" b="0" i="0" dirty="0">
                <a:solidFill>
                  <a:srgbClr val="000000"/>
                </a:solidFill>
                <a:effectLst/>
                <a:latin typeface="ff3"/>
              </a:rPr>
              <a:t>Our algorithm is a modiﬁcation of the Boyer–Moore–</a:t>
            </a:r>
            <a:r>
              <a:rPr lang="en-US" sz="2400" b="0" i="0" dirty="0" err="1">
                <a:solidFill>
                  <a:srgbClr val="000000"/>
                </a:solidFill>
                <a:effectLst/>
                <a:latin typeface="ff3"/>
              </a:rPr>
              <a:t>Horspool</a:t>
            </a:r>
            <a:r>
              <a:rPr lang="en-US" sz="2400" b="0" i="0" dirty="0">
                <a:solidFill>
                  <a:srgbClr val="000000"/>
                </a:solidFill>
                <a:effectLst/>
                <a:latin typeface="ff3"/>
              </a:rPr>
              <a:t> algorithm for the DNA alphabet. Instead of inspecting a single character at each alignment of the pattern, the algorithm reads a </a:t>
            </a:r>
            <a:r>
              <a:rPr lang="en-US" sz="2400" b="0" i="0" dirty="0">
                <a:solidFill>
                  <a:srgbClr val="000000"/>
                </a:solidFill>
                <a:effectLst/>
                <a:latin typeface="ffa"/>
              </a:rPr>
              <a:t>q</a:t>
            </a:r>
            <a:r>
              <a:rPr lang="en-US" sz="2400" b="0" i="0" dirty="0">
                <a:solidFill>
                  <a:srgbClr val="000000"/>
                </a:solidFill>
                <a:effectLst/>
                <a:latin typeface="ff3"/>
              </a:rPr>
              <a:t>-gram and computes an integer</a:t>
            </a:r>
          </a:p>
          <a:p>
            <a:endParaRPr lang="en-US" sz="2400" dirty="0"/>
          </a:p>
        </p:txBody>
      </p:sp>
    </p:spTree>
    <p:extLst>
      <p:ext uri="{BB962C8B-B14F-4D97-AF65-F5344CB8AC3E}">
        <p14:creationId xmlns:p14="http://schemas.microsoft.com/office/powerpoint/2010/main" val="64892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5147-BA1A-3044-DB99-F2A091D0D160}"/>
              </a:ext>
            </a:extLst>
          </p:cNvPr>
          <p:cNvSpPr>
            <a:spLocks noGrp="1"/>
          </p:cNvSpPr>
          <p:nvPr>
            <p:ph type="title"/>
          </p:nvPr>
        </p:nvSpPr>
        <p:spPr>
          <a:xfrm>
            <a:off x="677334" y="609600"/>
            <a:ext cx="2907695" cy="304800"/>
          </a:xfrm>
        </p:spPr>
        <p:txBody>
          <a:bodyPr>
            <a:normAutofit fontScale="90000"/>
          </a:bodyPr>
          <a:lstStyle/>
          <a:p>
            <a:r>
              <a:rPr lang="en-US" dirty="0"/>
              <a:t>.</a:t>
            </a:r>
          </a:p>
        </p:txBody>
      </p:sp>
      <p:pic>
        <p:nvPicPr>
          <p:cNvPr id="5" name="Content Placeholder 4">
            <a:extLst>
              <a:ext uri="{FF2B5EF4-FFF2-40B4-BE49-F238E27FC236}">
                <a16:creationId xmlns:a16="http://schemas.microsoft.com/office/drawing/2014/main" id="{D5D8E25B-428C-C72B-C864-5B661B706ECF}"/>
              </a:ext>
            </a:extLst>
          </p:cNvPr>
          <p:cNvPicPr>
            <a:picLocks noGrp="1" noChangeAspect="1"/>
          </p:cNvPicPr>
          <p:nvPr>
            <p:ph idx="1"/>
          </p:nvPr>
        </p:nvPicPr>
        <p:blipFill>
          <a:blip r:embed="rId2"/>
          <a:stretch>
            <a:fillRect/>
          </a:stretch>
        </p:blipFill>
        <p:spPr>
          <a:xfrm>
            <a:off x="677334" y="1187997"/>
            <a:ext cx="8140784" cy="4482005"/>
          </a:xfrm>
        </p:spPr>
      </p:pic>
    </p:spTree>
    <p:extLst>
      <p:ext uri="{BB962C8B-B14F-4D97-AF65-F5344CB8AC3E}">
        <p14:creationId xmlns:p14="http://schemas.microsoft.com/office/powerpoint/2010/main" val="100354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054D-8B64-9C8F-78BD-D279DA957B68}"/>
              </a:ext>
            </a:extLst>
          </p:cNvPr>
          <p:cNvSpPr>
            <a:spLocks noGrp="1"/>
          </p:cNvSpPr>
          <p:nvPr>
            <p:ph type="title"/>
          </p:nvPr>
        </p:nvSpPr>
        <p:spPr>
          <a:xfrm flipH="1" flipV="1">
            <a:off x="631615" y="508000"/>
            <a:ext cx="45719" cy="101600"/>
          </a:xfrm>
        </p:spPr>
        <p:txBody>
          <a:bodyPr>
            <a:normAutofit fontScale="90000"/>
          </a:bodyPr>
          <a:lstStyle/>
          <a:p>
            <a:r>
              <a:rPr lang="en-US" dirty="0"/>
              <a:t>.</a:t>
            </a:r>
          </a:p>
        </p:txBody>
      </p:sp>
      <p:pic>
        <p:nvPicPr>
          <p:cNvPr id="5" name="Content Placeholder 4">
            <a:extLst>
              <a:ext uri="{FF2B5EF4-FFF2-40B4-BE49-F238E27FC236}">
                <a16:creationId xmlns:a16="http://schemas.microsoft.com/office/drawing/2014/main" id="{C33E38ED-4EA4-9E93-AAD3-5918CB21A065}"/>
              </a:ext>
            </a:extLst>
          </p:cNvPr>
          <p:cNvPicPr>
            <a:picLocks noGrp="1" noChangeAspect="1"/>
          </p:cNvPicPr>
          <p:nvPr>
            <p:ph idx="1"/>
          </p:nvPr>
        </p:nvPicPr>
        <p:blipFill>
          <a:blip r:embed="rId2"/>
          <a:stretch>
            <a:fillRect/>
          </a:stretch>
        </p:blipFill>
        <p:spPr>
          <a:xfrm>
            <a:off x="1968129" y="0"/>
            <a:ext cx="8786957" cy="6858000"/>
          </a:xfrm>
        </p:spPr>
      </p:pic>
    </p:spTree>
    <p:extLst>
      <p:ext uri="{BB962C8B-B14F-4D97-AF65-F5344CB8AC3E}">
        <p14:creationId xmlns:p14="http://schemas.microsoft.com/office/powerpoint/2010/main" val="39648496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203</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ff1</vt:lpstr>
      <vt:lpstr>ff3</vt:lpstr>
      <vt:lpstr>ff5</vt:lpstr>
      <vt:lpstr>ff8</vt:lpstr>
      <vt:lpstr>ffa</vt:lpstr>
      <vt:lpstr>ffe</vt:lpstr>
      <vt:lpstr>Trebuchet MS</vt:lpstr>
      <vt:lpstr>Wingdings 3</vt:lpstr>
      <vt:lpstr>Facet</vt:lpstr>
      <vt:lpstr>Comparison of  String Matching Algorithms for Biological Sequences   SHAHAN MALIK</vt:lpstr>
      <vt:lpstr>USE OF STRING MATCHING</vt:lpstr>
      <vt:lpstr>INTRODUCTION</vt:lpstr>
      <vt:lpstr>EXAMPLE</vt:lpstr>
      <vt:lpstr>Abstract</vt:lpstr>
      <vt:lpstr>Variations for Amino Acids</vt:lpstr>
      <vt:lpstr>Variations of Our Algorithm</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String Matching Algorithms for Biological Sequences </dc:title>
  <dc:creator>Shahan Malik</dc:creator>
  <cp:lastModifiedBy>Shahan Malik</cp:lastModifiedBy>
  <cp:revision>3</cp:revision>
  <dcterms:created xsi:type="dcterms:W3CDTF">2022-06-08T12:41:59Z</dcterms:created>
  <dcterms:modified xsi:type="dcterms:W3CDTF">2022-06-14T14:14:12Z</dcterms:modified>
</cp:coreProperties>
</file>