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297" r:id="rId3"/>
    <p:sldId id="262" r:id="rId4"/>
    <p:sldId id="263" r:id="rId5"/>
    <p:sldId id="264" r:id="rId6"/>
    <p:sldId id="265" r:id="rId7"/>
    <p:sldId id="266" r:id="rId8"/>
    <p:sldId id="295" r:id="rId9"/>
    <p:sldId id="268" r:id="rId10"/>
    <p:sldId id="269" r:id="rId11"/>
    <p:sldId id="270" r:id="rId12"/>
    <p:sldId id="273" r:id="rId13"/>
    <p:sldId id="274" r:id="rId14"/>
    <p:sldId id="275" r:id="rId15"/>
    <p:sldId id="276" r:id="rId16"/>
    <p:sldId id="279" r:id="rId17"/>
    <p:sldId id="280" r:id="rId18"/>
    <p:sldId id="281" r:id="rId19"/>
    <p:sldId id="282" r:id="rId20"/>
    <p:sldId id="28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00FF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CA00B1-B04A-4D98-9538-DB3E42A75217}" type="doc">
      <dgm:prSet loTypeId="urn:microsoft.com/office/officeart/2011/layout/HexagonRadial#3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F01CDF0E-5DBA-4AB0-B481-2A5197480D11}">
      <dgm:prSet phldrT="[文字]"/>
      <dgm:spPr/>
      <dgm:t>
        <a:bodyPr/>
        <a:lstStyle/>
        <a:p>
          <a:r>
            <a:rPr lang="en-US" altLang="zh-TW" b="1" dirty="0" smtClean="0"/>
            <a:t>Marketing management</a:t>
          </a:r>
          <a:endParaRPr lang="zh-TW" altLang="en-US" b="1" dirty="0"/>
        </a:p>
      </dgm:t>
    </dgm:pt>
    <dgm:pt modelId="{3A99C3C1-681A-4175-98DE-BC0086A74B63}" type="parTrans" cxnId="{5C9869BC-AB0C-4713-9FC9-DE901723CA7D}">
      <dgm:prSet/>
      <dgm:spPr/>
      <dgm:t>
        <a:bodyPr/>
        <a:lstStyle/>
        <a:p>
          <a:endParaRPr lang="zh-TW" altLang="en-US"/>
        </a:p>
      </dgm:t>
    </dgm:pt>
    <dgm:pt modelId="{C3C718B8-7339-4267-A598-0D2356B6B9C0}" type="sibTrans" cxnId="{5C9869BC-AB0C-4713-9FC9-DE901723CA7D}">
      <dgm:prSet/>
      <dgm:spPr/>
      <dgm:t>
        <a:bodyPr/>
        <a:lstStyle/>
        <a:p>
          <a:endParaRPr lang="zh-TW" altLang="en-US"/>
        </a:p>
      </dgm:t>
    </dgm:pt>
    <dgm:pt modelId="{FE63F681-66E8-41B4-8748-84D0E8EE53A0}">
      <dgm:prSet phldrT="[文字]"/>
      <dgm:spPr/>
      <dgm:t>
        <a:bodyPr/>
        <a:lstStyle/>
        <a:p>
          <a:r>
            <a:rPr lang="en-US" altLang="zh-TW" b="1" dirty="0" smtClean="0"/>
            <a:t>Top management</a:t>
          </a:r>
          <a:endParaRPr lang="zh-TW" altLang="en-US" b="1" dirty="0"/>
        </a:p>
      </dgm:t>
    </dgm:pt>
    <dgm:pt modelId="{1DEE9863-A99A-48D3-A4F5-FFF569EF7CE1}" type="parTrans" cxnId="{CF4A73AD-73C1-4B0C-9164-3FFD20A6A523}">
      <dgm:prSet/>
      <dgm:spPr/>
      <dgm:t>
        <a:bodyPr/>
        <a:lstStyle/>
        <a:p>
          <a:endParaRPr lang="zh-TW" altLang="en-US"/>
        </a:p>
      </dgm:t>
    </dgm:pt>
    <dgm:pt modelId="{522E8BAF-9C1B-4B33-8575-C42B86879AE8}" type="sibTrans" cxnId="{CF4A73AD-73C1-4B0C-9164-3FFD20A6A523}">
      <dgm:prSet/>
      <dgm:spPr/>
      <dgm:t>
        <a:bodyPr/>
        <a:lstStyle/>
        <a:p>
          <a:endParaRPr lang="zh-TW" altLang="en-US"/>
        </a:p>
      </dgm:t>
    </dgm:pt>
    <dgm:pt modelId="{7CAC5E5D-34B8-4B3A-9BE5-D553D85E9781}">
      <dgm:prSet phldrT="[文字]"/>
      <dgm:spPr/>
      <dgm:t>
        <a:bodyPr/>
        <a:lstStyle/>
        <a:p>
          <a:r>
            <a:rPr lang="en-US" altLang="zh-TW" b="1" dirty="0" smtClean="0"/>
            <a:t>finance</a:t>
          </a:r>
          <a:endParaRPr lang="zh-TW" altLang="en-US" b="1" dirty="0"/>
        </a:p>
      </dgm:t>
    </dgm:pt>
    <dgm:pt modelId="{2D5DB191-9686-4545-9644-C586BFD581B6}" type="parTrans" cxnId="{2A53261D-513E-410D-970F-48E4FFA96841}">
      <dgm:prSet/>
      <dgm:spPr/>
      <dgm:t>
        <a:bodyPr/>
        <a:lstStyle/>
        <a:p>
          <a:endParaRPr lang="zh-TW" altLang="en-US"/>
        </a:p>
      </dgm:t>
    </dgm:pt>
    <dgm:pt modelId="{2AD64638-D76D-4B13-84CA-6CCC6133EA9E}" type="sibTrans" cxnId="{2A53261D-513E-410D-970F-48E4FFA96841}">
      <dgm:prSet/>
      <dgm:spPr/>
      <dgm:t>
        <a:bodyPr/>
        <a:lstStyle/>
        <a:p>
          <a:endParaRPr lang="zh-TW" altLang="en-US"/>
        </a:p>
      </dgm:t>
    </dgm:pt>
    <dgm:pt modelId="{0264F093-12B8-4ACF-AD06-275F4D3EF316}">
      <dgm:prSet phldrT="[文字]"/>
      <dgm:spPr/>
      <dgm:t>
        <a:bodyPr/>
        <a:lstStyle/>
        <a:p>
          <a:r>
            <a:rPr lang="en-US" altLang="zh-TW" b="1" dirty="0" smtClean="0"/>
            <a:t>Research and development</a:t>
          </a:r>
          <a:endParaRPr lang="zh-TW" altLang="en-US" b="1" dirty="0"/>
        </a:p>
      </dgm:t>
    </dgm:pt>
    <dgm:pt modelId="{4A2E6994-8969-4F53-9906-D7646B67EA59}" type="parTrans" cxnId="{52B3E996-A2EA-4498-9B53-09E79E4375A6}">
      <dgm:prSet/>
      <dgm:spPr/>
      <dgm:t>
        <a:bodyPr/>
        <a:lstStyle/>
        <a:p>
          <a:endParaRPr lang="zh-TW" altLang="en-US"/>
        </a:p>
      </dgm:t>
    </dgm:pt>
    <dgm:pt modelId="{E9C54E24-BB83-42BD-B366-40182A391907}" type="sibTrans" cxnId="{52B3E996-A2EA-4498-9B53-09E79E4375A6}">
      <dgm:prSet/>
      <dgm:spPr/>
      <dgm:t>
        <a:bodyPr/>
        <a:lstStyle/>
        <a:p>
          <a:endParaRPr lang="zh-TW" altLang="en-US"/>
        </a:p>
      </dgm:t>
    </dgm:pt>
    <dgm:pt modelId="{53B7863D-E0D2-40FB-8A76-CBA169C49639}">
      <dgm:prSet phldrT="[文字]"/>
      <dgm:spPr/>
      <dgm:t>
        <a:bodyPr/>
        <a:lstStyle/>
        <a:p>
          <a:r>
            <a:rPr lang="en-US" altLang="zh-TW" b="1" dirty="0" smtClean="0"/>
            <a:t>purchasing</a:t>
          </a:r>
          <a:endParaRPr lang="zh-TW" altLang="en-US" b="1" dirty="0"/>
        </a:p>
      </dgm:t>
    </dgm:pt>
    <dgm:pt modelId="{82BE4C32-0829-4B0D-89E1-B69B8EA5A65F}" type="parTrans" cxnId="{FE11CAE0-A839-4056-B3B9-461A9577BA9A}">
      <dgm:prSet/>
      <dgm:spPr/>
      <dgm:t>
        <a:bodyPr/>
        <a:lstStyle/>
        <a:p>
          <a:endParaRPr lang="zh-TW" altLang="en-US"/>
        </a:p>
      </dgm:t>
    </dgm:pt>
    <dgm:pt modelId="{2C3AB8BD-D966-449F-A460-4F92F41E3E6E}" type="sibTrans" cxnId="{FE11CAE0-A839-4056-B3B9-461A9577BA9A}">
      <dgm:prSet/>
      <dgm:spPr/>
      <dgm:t>
        <a:bodyPr/>
        <a:lstStyle/>
        <a:p>
          <a:endParaRPr lang="zh-TW" altLang="en-US"/>
        </a:p>
      </dgm:t>
    </dgm:pt>
    <dgm:pt modelId="{03F89276-58D8-4F12-8F6B-E70595129309}">
      <dgm:prSet phldrT="[文字]"/>
      <dgm:spPr/>
      <dgm:t>
        <a:bodyPr/>
        <a:lstStyle/>
        <a:p>
          <a:r>
            <a:rPr lang="en-US" altLang="zh-TW" b="1" dirty="0" smtClean="0"/>
            <a:t>operations</a:t>
          </a:r>
          <a:endParaRPr lang="zh-TW" altLang="en-US" b="1" dirty="0"/>
        </a:p>
      </dgm:t>
    </dgm:pt>
    <dgm:pt modelId="{155E1BFC-F07B-4A5E-80E8-3A06BD11E19E}" type="parTrans" cxnId="{02603B42-1E75-46E0-954C-C3BACFAB681C}">
      <dgm:prSet/>
      <dgm:spPr/>
      <dgm:t>
        <a:bodyPr/>
        <a:lstStyle/>
        <a:p>
          <a:endParaRPr lang="zh-TW" altLang="en-US"/>
        </a:p>
      </dgm:t>
    </dgm:pt>
    <dgm:pt modelId="{037CC959-7E0C-4F11-995D-B5588F2FA57C}" type="sibTrans" cxnId="{02603B42-1E75-46E0-954C-C3BACFAB681C}">
      <dgm:prSet/>
      <dgm:spPr/>
      <dgm:t>
        <a:bodyPr/>
        <a:lstStyle/>
        <a:p>
          <a:endParaRPr lang="zh-TW" altLang="en-US"/>
        </a:p>
      </dgm:t>
    </dgm:pt>
    <dgm:pt modelId="{ED1DADA9-441F-4254-8F67-11662BE5FEE8}">
      <dgm:prSet phldrT="[文字]"/>
      <dgm:spPr/>
      <dgm:t>
        <a:bodyPr/>
        <a:lstStyle/>
        <a:p>
          <a:r>
            <a:rPr lang="en-US" altLang="zh-TW" b="1" dirty="0" smtClean="0"/>
            <a:t>accounting</a:t>
          </a:r>
          <a:endParaRPr lang="zh-TW" altLang="en-US" b="1" dirty="0"/>
        </a:p>
      </dgm:t>
    </dgm:pt>
    <dgm:pt modelId="{56A85F2B-C5C0-4474-AF77-781F6EE8808C}" type="parTrans" cxnId="{10C8FD27-2E6D-482C-AEA5-AD49409906F1}">
      <dgm:prSet/>
      <dgm:spPr/>
      <dgm:t>
        <a:bodyPr/>
        <a:lstStyle/>
        <a:p>
          <a:endParaRPr lang="zh-TW" altLang="en-US"/>
        </a:p>
      </dgm:t>
    </dgm:pt>
    <dgm:pt modelId="{FCF14004-B69A-4EFD-A5DB-4CE05BBD2DEA}" type="sibTrans" cxnId="{10C8FD27-2E6D-482C-AEA5-AD49409906F1}">
      <dgm:prSet/>
      <dgm:spPr/>
      <dgm:t>
        <a:bodyPr/>
        <a:lstStyle/>
        <a:p>
          <a:endParaRPr lang="zh-TW" altLang="en-US"/>
        </a:p>
      </dgm:t>
    </dgm:pt>
    <dgm:pt modelId="{0FB5B98D-CB62-42B8-857F-4D11A858D4F9}" type="pres">
      <dgm:prSet presAssocID="{D7CA00B1-B04A-4D98-9538-DB3E42A7521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2F594A9B-AEE8-4BDB-96B1-7969C1FD0B99}" type="pres">
      <dgm:prSet presAssocID="{F01CDF0E-5DBA-4AB0-B481-2A5197480D11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zh-TW" altLang="en-US"/>
        </a:p>
      </dgm:t>
    </dgm:pt>
    <dgm:pt modelId="{3099FC93-A20B-4969-B4A1-97C72F0869EB}" type="pres">
      <dgm:prSet presAssocID="{FE63F681-66E8-41B4-8748-84D0E8EE53A0}" presName="Accent1" presStyleCnt="0"/>
      <dgm:spPr/>
    </dgm:pt>
    <dgm:pt modelId="{7F9856D0-CD1D-4ACE-9148-8DCA0EF88581}" type="pres">
      <dgm:prSet presAssocID="{FE63F681-66E8-41B4-8748-84D0E8EE53A0}" presName="Accent" presStyleLbl="bgShp" presStyleIdx="0" presStyleCnt="6"/>
      <dgm:spPr/>
    </dgm:pt>
    <dgm:pt modelId="{01450614-A781-44FA-B953-7A7FAB9372CE}" type="pres">
      <dgm:prSet presAssocID="{FE63F681-66E8-41B4-8748-84D0E8EE53A0}" presName="Child1" presStyleLbl="node1" presStyleIdx="0" presStyleCnt="6" custScaleX="114702" custScaleY="970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F88B0DB-7B40-4C10-90D9-9928EDF839A4}" type="pres">
      <dgm:prSet presAssocID="{7CAC5E5D-34B8-4B3A-9BE5-D553D85E9781}" presName="Accent2" presStyleCnt="0"/>
      <dgm:spPr/>
    </dgm:pt>
    <dgm:pt modelId="{66437BFD-AAEA-41AE-8D1C-AF925F468F0E}" type="pres">
      <dgm:prSet presAssocID="{7CAC5E5D-34B8-4B3A-9BE5-D553D85E9781}" presName="Accent" presStyleLbl="bgShp" presStyleIdx="1" presStyleCnt="6"/>
      <dgm:spPr/>
    </dgm:pt>
    <dgm:pt modelId="{E9D070F2-1920-48AD-88E5-958523E0CCF0}" type="pres">
      <dgm:prSet presAssocID="{7CAC5E5D-34B8-4B3A-9BE5-D553D85E9781}" presName="Child2" presStyleLbl="node1" presStyleIdx="1" presStyleCnt="6" custScaleX="114702" custScaleY="97004" custLinFactNeighborX="13408" custLinFactNeighborY="-1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14EDC15-5364-4699-8932-37C0D912C808}" type="pres">
      <dgm:prSet presAssocID="{0264F093-12B8-4ACF-AD06-275F4D3EF316}" presName="Accent3" presStyleCnt="0"/>
      <dgm:spPr/>
    </dgm:pt>
    <dgm:pt modelId="{36C0C20A-0EFA-41E8-B6C5-EFF276F6794B}" type="pres">
      <dgm:prSet presAssocID="{0264F093-12B8-4ACF-AD06-275F4D3EF316}" presName="Accent" presStyleLbl="bgShp" presStyleIdx="2" presStyleCnt="6"/>
      <dgm:spPr/>
    </dgm:pt>
    <dgm:pt modelId="{F0620F1B-7451-4EF8-9F2A-C341DB2AD2B1}" type="pres">
      <dgm:prSet presAssocID="{0264F093-12B8-4ACF-AD06-275F4D3EF316}" presName="Child3" presStyleLbl="node1" presStyleIdx="2" presStyleCnt="6" custScaleX="114702" custScaleY="97004" custLinFactNeighborX="13408" custLinFactNeighborY="-1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872827A-2581-425A-B035-C6ED6297FBB9}" type="pres">
      <dgm:prSet presAssocID="{53B7863D-E0D2-40FB-8A76-CBA169C49639}" presName="Accent4" presStyleCnt="0"/>
      <dgm:spPr/>
    </dgm:pt>
    <dgm:pt modelId="{8D5ED966-C331-47E0-B84F-0AEBE32E8CB5}" type="pres">
      <dgm:prSet presAssocID="{53B7863D-E0D2-40FB-8A76-CBA169C49639}" presName="Accent" presStyleLbl="bgShp" presStyleIdx="3" presStyleCnt="6"/>
      <dgm:spPr/>
    </dgm:pt>
    <dgm:pt modelId="{C88FCDDA-CA5E-4AAB-BA02-1F86BB70EDF6}" type="pres">
      <dgm:prSet presAssocID="{53B7863D-E0D2-40FB-8A76-CBA169C49639}" presName="Child4" presStyleLbl="node1" presStyleIdx="3" presStyleCnt="6" custScaleX="114702" custScaleY="970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9B487A-EB56-4E4E-944E-3C5EFE509DCB}" type="pres">
      <dgm:prSet presAssocID="{03F89276-58D8-4F12-8F6B-E70595129309}" presName="Accent5" presStyleCnt="0"/>
      <dgm:spPr/>
    </dgm:pt>
    <dgm:pt modelId="{FC6A014C-E3D4-4AB5-A2FF-08BF61DFD110}" type="pres">
      <dgm:prSet presAssocID="{03F89276-58D8-4F12-8F6B-E70595129309}" presName="Accent" presStyleLbl="bgShp" presStyleIdx="4" presStyleCnt="6"/>
      <dgm:spPr/>
    </dgm:pt>
    <dgm:pt modelId="{0ADA9E7B-217A-4C4C-84E2-7CC2CD9D3E9A}" type="pres">
      <dgm:prSet presAssocID="{03F89276-58D8-4F12-8F6B-E70595129309}" presName="Child5" presStyleLbl="node1" presStyleIdx="4" presStyleCnt="6" custScaleX="114702" custScaleY="97004" custLinFactNeighborX="-10662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36AC8E-D16B-4D1B-8233-8743CB29A03B}" type="pres">
      <dgm:prSet presAssocID="{ED1DADA9-441F-4254-8F67-11662BE5FEE8}" presName="Accent6" presStyleCnt="0"/>
      <dgm:spPr/>
    </dgm:pt>
    <dgm:pt modelId="{0FD01731-61FE-4A18-B3AB-040E7677B518}" type="pres">
      <dgm:prSet presAssocID="{ED1DADA9-441F-4254-8F67-11662BE5FEE8}" presName="Accent" presStyleLbl="bgShp" presStyleIdx="5" presStyleCnt="6"/>
      <dgm:spPr/>
    </dgm:pt>
    <dgm:pt modelId="{DECDA880-05A3-4DCA-A3EF-EC6FF851EBD5}" type="pres">
      <dgm:prSet presAssocID="{ED1DADA9-441F-4254-8F67-11662BE5FEE8}" presName="Child6" presStyleLbl="node1" presStyleIdx="5" presStyleCnt="6" custScaleX="114702" custScaleY="97004" custLinFactNeighborX="-10662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1ECACDE-5968-4A32-8693-630001672DE5}" type="presOf" srcId="{FE63F681-66E8-41B4-8748-84D0E8EE53A0}" destId="{01450614-A781-44FA-B953-7A7FAB9372CE}" srcOrd="0" destOrd="0" presId="urn:microsoft.com/office/officeart/2011/layout/HexagonRadial#3"/>
    <dgm:cxn modelId="{52B3E996-A2EA-4498-9B53-09E79E4375A6}" srcId="{F01CDF0E-5DBA-4AB0-B481-2A5197480D11}" destId="{0264F093-12B8-4ACF-AD06-275F4D3EF316}" srcOrd="2" destOrd="0" parTransId="{4A2E6994-8969-4F53-9906-D7646B67EA59}" sibTransId="{E9C54E24-BB83-42BD-B366-40182A391907}"/>
    <dgm:cxn modelId="{CF4A73AD-73C1-4B0C-9164-3FFD20A6A523}" srcId="{F01CDF0E-5DBA-4AB0-B481-2A5197480D11}" destId="{FE63F681-66E8-41B4-8748-84D0E8EE53A0}" srcOrd="0" destOrd="0" parTransId="{1DEE9863-A99A-48D3-A4F5-FFF569EF7CE1}" sibTransId="{522E8BAF-9C1B-4B33-8575-C42B86879AE8}"/>
    <dgm:cxn modelId="{FE11CAE0-A839-4056-B3B9-461A9577BA9A}" srcId="{F01CDF0E-5DBA-4AB0-B481-2A5197480D11}" destId="{53B7863D-E0D2-40FB-8A76-CBA169C49639}" srcOrd="3" destOrd="0" parTransId="{82BE4C32-0829-4B0D-89E1-B69B8EA5A65F}" sibTransId="{2C3AB8BD-D966-449F-A460-4F92F41E3E6E}"/>
    <dgm:cxn modelId="{53D44ABB-661C-40F6-8761-9CB5657F6C49}" type="presOf" srcId="{0264F093-12B8-4ACF-AD06-275F4D3EF316}" destId="{F0620F1B-7451-4EF8-9F2A-C341DB2AD2B1}" srcOrd="0" destOrd="0" presId="urn:microsoft.com/office/officeart/2011/layout/HexagonRadial#3"/>
    <dgm:cxn modelId="{9B3280E6-2CD4-4695-AE61-539EBFC9DFC4}" type="presOf" srcId="{03F89276-58D8-4F12-8F6B-E70595129309}" destId="{0ADA9E7B-217A-4C4C-84E2-7CC2CD9D3E9A}" srcOrd="0" destOrd="0" presId="urn:microsoft.com/office/officeart/2011/layout/HexagonRadial#3"/>
    <dgm:cxn modelId="{F39A92FE-F4EB-4516-B553-1FA71605EEC8}" type="presOf" srcId="{D7CA00B1-B04A-4D98-9538-DB3E42A75217}" destId="{0FB5B98D-CB62-42B8-857F-4D11A858D4F9}" srcOrd="0" destOrd="0" presId="urn:microsoft.com/office/officeart/2011/layout/HexagonRadial#3"/>
    <dgm:cxn modelId="{32F8A68A-0DD8-4E7B-AF4F-CF3C20DADC86}" type="presOf" srcId="{ED1DADA9-441F-4254-8F67-11662BE5FEE8}" destId="{DECDA880-05A3-4DCA-A3EF-EC6FF851EBD5}" srcOrd="0" destOrd="0" presId="urn:microsoft.com/office/officeart/2011/layout/HexagonRadial#3"/>
    <dgm:cxn modelId="{02603B42-1E75-46E0-954C-C3BACFAB681C}" srcId="{F01CDF0E-5DBA-4AB0-B481-2A5197480D11}" destId="{03F89276-58D8-4F12-8F6B-E70595129309}" srcOrd="4" destOrd="0" parTransId="{155E1BFC-F07B-4A5E-80E8-3A06BD11E19E}" sibTransId="{037CC959-7E0C-4F11-995D-B5588F2FA57C}"/>
    <dgm:cxn modelId="{F972A321-BAFD-4EAC-90DF-48BDD84FFD81}" type="presOf" srcId="{7CAC5E5D-34B8-4B3A-9BE5-D553D85E9781}" destId="{E9D070F2-1920-48AD-88E5-958523E0CCF0}" srcOrd="0" destOrd="0" presId="urn:microsoft.com/office/officeart/2011/layout/HexagonRadial#3"/>
    <dgm:cxn modelId="{B7A93FCD-5889-4E2D-B1E3-CF31F915D3C7}" type="presOf" srcId="{53B7863D-E0D2-40FB-8A76-CBA169C49639}" destId="{C88FCDDA-CA5E-4AAB-BA02-1F86BB70EDF6}" srcOrd="0" destOrd="0" presId="urn:microsoft.com/office/officeart/2011/layout/HexagonRadial#3"/>
    <dgm:cxn modelId="{5C9869BC-AB0C-4713-9FC9-DE901723CA7D}" srcId="{D7CA00B1-B04A-4D98-9538-DB3E42A75217}" destId="{F01CDF0E-5DBA-4AB0-B481-2A5197480D11}" srcOrd="0" destOrd="0" parTransId="{3A99C3C1-681A-4175-98DE-BC0086A74B63}" sibTransId="{C3C718B8-7339-4267-A598-0D2356B6B9C0}"/>
    <dgm:cxn modelId="{73310474-E58B-47CF-92EF-1CAC46EEBC5C}" type="presOf" srcId="{F01CDF0E-5DBA-4AB0-B481-2A5197480D11}" destId="{2F594A9B-AEE8-4BDB-96B1-7969C1FD0B99}" srcOrd="0" destOrd="0" presId="urn:microsoft.com/office/officeart/2011/layout/HexagonRadial#3"/>
    <dgm:cxn modelId="{10C8FD27-2E6D-482C-AEA5-AD49409906F1}" srcId="{F01CDF0E-5DBA-4AB0-B481-2A5197480D11}" destId="{ED1DADA9-441F-4254-8F67-11662BE5FEE8}" srcOrd="5" destOrd="0" parTransId="{56A85F2B-C5C0-4474-AF77-781F6EE8808C}" sibTransId="{FCF14004-B69A-4EFD-A5DB-4CE05BBD2DEA}"/>
    <dgm:cxn modelId="{2A53261D-513E-410D-970F-48E4FFA96841}" srcId="{F01CDF0E-5DBA-4AB0-B481-2A5197480D11}" destId="{7CAC5E5D-34B8-4B3A-9BE5-D553D85E9781}" srcOrd="1" destOrd="0" parTransId="{2D5DB191-9686-4545-9644-C586BFD581B6}" sibTransId="{2AD64638-D76D-4B13-84CA-6CCC6133EA9E}"/>
    <dgm:cxn modelId="{AFA50CBD-76D0-4B25-9EB7-73EBFC279330}" type="presParOf" srcId="{0FB5B98D-CB62-42B8-857F-4D11A858D4F9}" destId="{2F594A9B-AEE8-4BDB-96B1-7969C1FD0B99}" srcOrd="0" destOrd="0" presId="urn:microsoft.com/office/officeart/2011/layout/HexagonRadial#3"/>
    <dgm:cxn modelId="{64F844F7-59E8-4645-8414-B59234C7F208}" type="presParOf" srcId="{0FB5B98D-CB62-42B8-857F-4D11A858D4F9}" destId="{3099FC93-A20B-4969-B4A1-97C72F0869EB}" srcOrd="1" destOrd="0" presId="urn:microsoft.com/office/officeart/2011/layout/HexagonRadial#3"/>
    <dgm:cxn modelId="{90F0D23E-3E55-425F-92E5-7B6842E3DCD3}" type="presParOf" srcId="{3099FC93-A20B-4969-B4A1-97C72F0869EB}" destId="{7F9856D0-CD1D-4ACE-9148-8DCA0EF88581}" srcOrd="0" destOrd="0" presId="urn:microsoft.com/office/officeart/2011/layout/HexagonRadial#3"/>
    <dgm:cxn modelId="{DA799A3C-6C97-41DE-9921-FA462237C558}" type="presParOf" srcId="{0FB5B98D-CB62-42B8-857F-4D11A858D4F9}" destId="{01450614-A781-44FA-B953-7A7FAB9372CE}" srcOrd="2" destOrd="0" presId="urn:microsoft.com/office/officeart/2011/layout/HexagonRadial#3"/>
    <dgm:cxn modelId="{B72E8D03-FB79-44C7-8372-223BACE04CD0}" type="presParOf" srcId="{0FB5B98D-CB62-42B8-857F-4D11A858D4F9}" destId="{FF88B0DB-7B40-4C10-90D9-9928EDF839A4}" srcOrd="3" destOrd="0" presId="urn:microsoft.com/office/officeart/2011/layout/HexagonRadial#3"/>
    <dgm:cxn modelId="{06EBD1D3-1B91-489A-A689-AEF04C099324}" type="presParOf" srcId="{FF88B0DB-7B40-4C10-90D9-9928EDF839A4}" destId="{66437BFD-AAEA-41AE-8D1C-AF925F468F0E}" srcOrd="0" destOrd="0" presId="urn:microsoft.com/office/officeart/2011/layout/HexagonRadial#3"/>
    <dgm:cxn modelId="{385BDCC1-58AE-4A0E-A3B6-5CD79B86CC58}" type="presParOf" srcId="{0FB5B98D-CB62-42B8-857F-4D11A858D4F9}" destId="{E9D070F2-1920-48AD-88E5-958523E0CCF0}" srcOrd="4" destOrd="0" presId="urn:microsoft.com/office/officeart/2011/layout/HexagonRadial#3"/>
    <dgm:cxn modelId="{1B306DAF-FB52-4C94-A72D-489E97E3E6E0}" type="presParOf" srcId="{0FB5B98D-CB62-42B8-857F-4D11A858D4F9}" destId="{014EDC15-5364-4699-8932-37C0D912C808}" srcOrd="5" destOrd="0" presId="urn:microsoft.com/office/officeart/2011/layout/HexagonRadial#3"/>
    <dgm:cxn modelId="{69E9B4A2-E2BF-49D9-8F53-624A57535D82}" type="presParOf" srcId="{014EDC15-5364-4699-8932-37C0D912C808}" destId="{36C0C20A-0EFA-41E8-B6C5-EFF276F6794B}" srcOrd="0" destOrd="0" presId="urn:microsoft.com/office/officeart/2011/layout/HexagonRadial#3"/>
    <dgm:cxn modelId="{AF2483F9-7CA3-4599-B187-6DA6746D68AB}" type="presParOf" srcId="{0FB5B98D-CB62-42B8-857F-4D11A858D4F9}" destId="{F0620F1B-7451-4EF8-9F2A-C341DB2AD2B1}" srcOrd="6" destOrd="0" presId="urn:microsoft.com/office/officeart/2011/layout/HexagonRadial#3"/>
    <dgm:cxn modelId="{76D7952C-E21E-437A-B843-5C0B8307027F}" type="presParOf" srcId="{0FB5B98D-CB62-42B8-857F-4D11A858D4F9}" destId="{0872827A-2581-425A-B035-C6ED6297FBB9}" srcOrd="7" destOrd="0" presId="urn:microsoft.com/office/officeart/2011/layout/HexagonRadial#3"/>
    <dgm:cxn modelId="{11F0698C-DB2D-4786-922B-0AA6D1EB4596}" type="presParOf" srcId="{0872827A-2581-425A-B035-C6ED6297FBB9}" destId="{8D5ED966-C331-47E0-B84F-0AEBE32E8CB5}" srcOrd="0" destOrd="0" presId="urn:microsoft.com/office/officeart/2011/layout/HexagonRadial#3"/>
    <dgm:cxn modelId="{8C42889A-C40E-4717-BBBB-772083A08956}" type="presParOf" srcId="{0FB5B98D-CB62-42B8-857F-4D11A858D4F9}" destId="{C88FCDDA-CA5E-4AAB-BA02-1F86BB70EDF6}" srcOrd="8" destOrd="0" presId="urn:microsoft.com/office/officeart/2011/layout/HexagonRadial#3"/>
    <dgm:cxn modelId="{EC480D7C-2F2D-492F-B216-6FE213178A3C}" type="presParOf" srcId="{0FB5B98D-CB62-42B8-857F-4D11A858D4F9}" destId="{069B487A-EB56-4E4E-944E-3C5EFE509DCB}" srcOrd="9" destOrd="0" presId="urn:microsoft.com/office/officeart/2011/layout/HexagonRadial#3"/>
    <dgm:cxn modelId="{619C3C6F-823B-4C6E-AD1D-9DFDDCF93D5B}" type="presParOf" srcId="{069B487A-EB56-4E4E-944E-3C5EFE509DCB}" destId="{FC6A014C-E3D4-4AB5-A2FF-08BF61DFD110}" srcOrd="0" destOrd="0" presId="urn:microsoft.com/office/officeart/2011/layout/HexagonRadial#3"/>
    <dgm:cxn modelId="{E71817FA-1B09-488E-A405-B80801C33807}" type="presParOf" srcId="{0FB5B98D-CB62-42B8-857F-4D11A858D4F9}" destId="{0ADA9E7B-217A-4C4C-84E2-7CC2CD9D3E9A}" srcOrd="10" destOrd="0" presId="urn:microsoft.com/office/officeart/2011/layout/HexagonRadial#3"/>
    <dgm:cxn modelId="{C0C2D03A-DE0D-4371-A5E3-1453467718E4}" type="presParOf" srcId="{0FB5B98D-CB62-42B8-857F-4D11A858D4F9}" destId="{A536AC8E-D16B-4D1B-8233-8743CB29A03B}" srcOrd="11" destOrd="0" presId="urn:microsoft.com/office/officeart/2011/layout/HexagonRadial#3"/>
    <dgm:cxn modelId="{97898330-95A8-485F-AB75-94550EE87C9D}" type="presParOf" srcId="{A536AC8E-D16B-4D1B-8233-8743CB29A03B}" destId="{0FD01731-61FE-4A18-B3AB-040E7677B518}" srcOrd="0" destOrd="0" presId="urn:microsoft.com/office/officeart/2011/layout/HexagonRadial#3"/>
    <dgm:cxn modelId="{57E18FB0-000A-44E9-B60A-D82D5C855AAD}" type="presParOf" srcId="{0FB5B98D-CB62-42B8-857F-4D11A858D4F9}" destId="{DECDA880-05A3-4DCA-A3EF-EC6FF851EBD5}" srcOrd="12" destOrd="0" presId="urn:microsoft.com/office/officeart/2011/layout/HexagonRadial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A41677-4AFB-4D5F-8418-636132D80281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330A4B71-9A32-46F0-B9CF-1628980E6AD5}">
      <dgm:prSet phldrT="[文字]"/>
      <dgm:spPr/>
      <dgm:t>
        <a:bodyPr/>
        <a:lstStyle/>
        <a:p>
          <a:r>
            <a:rPr lang="en-US" altLang="zh-TW" dirty="0" smtClean="0"/>
            <a:t>Consumer markets</a:t>
          </a:r>
          <a:endParaRPr lang="zh-TW" altLang="en-US" dirty="0"/>
        </a:p>
      </dgm:t>
    </dgm:pt>
    <dgm:pt modelId="{E1CB2F37-1F22-4E99-B41A-67163F91E3E6}" type="parTrans" cxnId="{BD6C9741-7882-433C-857F-F40D26F66DFD}">
      <dgm:prSet/>
      <dgm:spPr/>
      <dgm:t>
        <a:bodyPr/>
        <a:lstStyle/>
        <a:p>
          <a:endParaRPr lang="zh-TW" altLang="en-US"/>
        </a:p>
      </dgm:t>
    </dgm:pt>
    <dgm:pt modelId="{9BD68F7C-90FB-4ABD-B30D-370B20A75E3A}" type="sibTrans" cxnId="{BD6C9741-7882-433C-857F-F40D26F66DFD}">
      <dgm:prSet/>
      <dgm:spPr/>
      <dgm:t>
        <a:bodyPr/>
        <a:lstStyle/>
        <a:p>
          <a:endParaRPr lang="zh-TW" altLang="en-US"/>
        </a:p>
      </dgm:t>
    </dgm:pt>
    <dgm:pt modelId="{13561E9D-9EB6-4D15-B2B6-05FF238DA7EC}">
      <dgm:prSet phldrT="[文字]"/>
      <dgm:spPr/>
      <dgm:t>
        <a:bodyPr/>
        <a:lstStyle/>
        <a:p>
          <a:r>
            <a:rPr lang="en-US" altLang="zh-TW" dirty="0" smtClean="0"/>
            <a:t>Business markets</a:t>
          </a:r>
          <a:endParaRPr lang="zh-TW" altLang="en-US" dirty="0"/>
        </a:p>
      </dgm:t>
    </dgm:pt>
    <dgm:pt modelId="{F8D0E96A-F7FB-4DC4-95EA-62700C891C5C}" type="parTrans" cxnId="{2814F95D-864B-4566-A094-E5AE2AD2CC11}">
      <dgm:prSet/>
      <dgm:spPr/>
      <dgm:t>
        <a:bodyPr/>
        <a:lstStyle/>
        <a:p>
          <a:endParaRPr lang="zh-TW" altLang="en-US"/>
        </a:p>
      </dgm:t>
    </dgm:pt>
    <dgm:pt modelId="{80366F02-81B0-483C-AF9F-700179D224F7}" type="sibTrans" cxnId="{2814F95D-864B-4566-A094-E5AE2AD2CC11}">
      <dgm:prSet/>
      <dgm:spPr/>
      <dgm:t>
        <a:bodyPr/>
        <a:lstStyle/>
        <a:p>
          <a:endParaRPr lang="zh-TW" altLang="en-US"/>
        </a:p>
      </dgm:t>
    </dgm:pt>
    <dgm:pt modelId="{FFE4D2C9-A6A8-43C9-A6D5-C7770C2448F7}">
      <dgm:prSet phldrT="[文字]"/>
      <dgm:spPr/>
      <dgm:t>
        <a:bodyPr/>
        <a:lstStyle/>
        <a:p>
          <a:r>
            <a:rPr lang="en-US" altLang="zh-TW" dirty="0" smtClean="0"/>
            <a:t>Reseller markets</a:t>
          </a:r>
          <a:endParaRPr lang="zh-TW" altLang="en-US" dirty="0"/>
        </a:p>
      </dgm:t>
    </dgm:pt>
    <dgm:pt modelId="{FCC2D980-2F38-4B74-BD78-D891CA23C698}" type="parTrans" cxnId="{0C2BC2EE-FB58-4269-8BB8-2BC3B6402E21}">
      <dgm:prSet/>
      <dgm:spPr/>
      <dgm:t>
        <a:bodyPr/>
        <a:lstStyle/>
        <a:p>
          <a:endParaRPr lang="zh-TW" altLang="en-US"/>
        </a:p>
      </dgm:t>
    </dgm:pt>
    <dgm:pt modelId="{C7D3B235-5C73-4D4C-A39F-D68435A93166}" type="sibTrans" cxnId="{0C2BC2EE-FB58-4269-8BB8-2BC3B6402E21}">
      <dgm:prSet/>
      <dgm:spPr/>
      <dgm:t>
        <a:bodyPr/>
        <a:lstStyle/>
        <a:p>
          <a:endParaRPr lang="zh-TW" altLang="en-US"/>
        </a:p>
      </dgm:t>
    </dgm:pt>
    <dgm:pt modelId="{A01861BF-2DC6-480E-A452-DD7082A88E93}">
      <dgm:prSet phldrT="[文字]"/>
      <dgm:spPr/>
      <dgm:t>
        <a:bodyPr/>
        <a:lstStyle/>
        <a:p>
          <a:r>
            <a:rPr lang="en-US" altLang="zh-TW" dirty="0" smtClean="0"/>
            <a:t>Government markets</a:t>
          </a:r>
          <a:endParaRPr lang="zh-TW" altLang="en-US" dirty="0"/>
        </a:p>
      </dgm:t>
    </dgm:pt>
    <dgm:pt modelId="{86520DF5-E897-4340-945D-CFC1C98B2767}" type="parTrans" cxnId="{12D6A8FC-FDBD-4CF5-AFBE-F50B849EFA40}">
      <dgm:prSet/>
      <dgm:spPr/>
      <dgm:t>
        <a:bodyPr/>
        <a:lstStyle/>
        <a:p>
          <a:endParaRPr lang="zh-TW" altLang="en-US"/>
        </a:p>
      </dgm:t>
    </dgm:pt>
    <dgm:pt modelId="{ECED84A5-6381-45DB-9CE5-7EFCAA44FDCA}" type="sibTrans" cxnId="{12D6A8FC-FDBD-4CF5-AFBE-F50B849EFA40}">
      <dgm:prSet/>
      <dgm:spPr/>
      <dgm:t>
        <a:bodyPr/>
        <a:lstStyle/>
        <a:p>
          <a:endParaRPr lang="zh-TW" altLang="en-US"/>
        </a:p>
      </dgm:t>
    </dgm:pt>
    <dgm:pt modelId="{8824819A-8733-45B9-85EB-69D12FA95453}">
      <dgm:prSet phldrT="[文字]"/>
      <dgm:spPr/>
      <dgm:t>
        <a:bodyPr/>
        <a:lstStyle/>
        <a:p>
          <a:r>
            <a:rPr lang="en-US" altLang="zh-TW" dirty="0" smtClean="0"/>
            <a:t>International markets</a:t>
          </a:r>
          <a:endParaRPr lang="zh-TW" altLang="en-US" dirty="0"/>
        </a:p>
      </dgm:t>
    </dgm:pt>
    <dgm:pt modelId="{D5233EA8-165B-430B-B6C8-7FF8855F3DDC}" type="parTrans" cxnId="{E2CF33C2-41DC-4CF8-A346-84BDA7E6077B}">
      <dgm:prSet/>
      <dgm:spPr/>
      <dgm:t>
        <a:bodyPr/>
        <a:lstStyle/>
        <a:p>
          <a:endParaRPr lang="zh-TW" altLang="en-US"/>
        </a:p>
      </dgm:t>
    </dgm:pt>
    <dgm:pt modelId="{C9BF0E68-6B93-4B39-B093-370BD0BDD752}" type="sibTrans" cxnId="{E2CF33C2-41DC-4CF8-A346-84BDA7E6077B}">
      <dgm:prSet/>
      <dgm:spPr/>
      <dgm:t>
        <a:bodyPr/>
        <a:lstStyle/>
        <a:p>
          <a:endParaRPr lang="zh-TW" altLang="en-US"/>
        </a:p>
      </dgm:t>
    </dgm:pt>
    <dgm:pt modelId="{F8EE881D-8683-4DA5-B011-9CA498CC365C}" type="pres">
      <dgm:prSet presAssocID="{BFA41677-4AFB-4D5F-8418-636132D8028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229ACF2-B478-4D1D-99CB-8520F015C1DE}" type="pres">
      <dgm:prSet presAssocID="{330A4B71-9A32-46F0-B9CF-1628980E6AD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363715-7CBD-4593-8169-FCE0CA885F2D}" type="pres">
      <dgm:prSet presAssocID="{330A4B71-9A32-46F0-B9CF-1628980E6AD5}" presName="spNode" presStyleCnt="0"/>
      <dgm:spPr/>
    </dgm:pt>
    <dgm:pt modelId="{DC8F31E7-9B13-4820-9B40-E84F780AFB4A}" type="pres">
      <dgm:prSet presAssocID="{9BD68F7C-90FB-4ABD-B30D-370B20A75E3A}" presName="sibTrans" presStyleLbl="sibTrans1D1" presStyleIdx="0" presStyleCnt="5"/>
      <dgm:spPr/>
      <dgm:t>
        <a:bodyPr/>
        <a:lstStyle/>
        <a:p>
          <a:endParaRPr lang="zh-TW" altLang="en-US"/>
        </a:p>
      </dgm:t>
    </dgm:pt>
    <dgm:pt modelId="{2BDC6A5E-61C7-41C8-AF61-5DCB2C10A68C}" type="pres">
      <dgm:prSet presAssocID="{13561E9D-9EB6-4D15-B2B6-05FF238DA7E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669655-1B95-4BB3-8ADF-3B6D7E76A61E}" type="pres">
      <dgm:prSet presAssocID="{13561E9D-9EB6-4D15-B2B6-05FF238DA7EC}" presName="spNode" presStyleCnt="0"/>
      <dgm:spPr/>
    </dgm:pt>
    <dgm:pt modelId="{E9CF59D7-C056-401E-9C18-F1836AC0C102}" type="pres">
      <dgm:prSet presAssocID="{80366F02-81B0-483C-AF9F-700179D224F7}" presName="sibTrans" presStyleLbl="sibTrans1D1" presStyleIdx="1" presStyleCnt="5"/>
      <dgm:spPr/>
      <dgm:t>
        <a:bodyPr/>
        <a:lstStyle/>
        <a:p>
          <a:endParaRPr lang="zh-TW" altLang="en-US"/>
        </a:p>
      </dgm:t>
    </dgm:pt>
    <dgm:pt modelId="{E22722BA-8227-4A0C-B255-2926F5930A46}" type="pres">
      <dgm:prSet presAssocID="{FFE4D2C9-A6A8-43C9-A6D5-C7770C2448F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0CCA2B6-C0C2-4D72-B34B-020802D878C0}" type="pres">
      <dgm:prSet presAssocID="{FFE4D2C9-A6A8-43C9-A6D5-C7770C2448F7}" presName="spNode" presStyleCnt="0"/>
      <dgm:spPr/>
    </dgm:pt>
    <dgm:pt modelId="{E09FF405-4F6D-4074-8FCE-8DBF5A95BA12}" type="pres">
      <dgm:prSet presAssocID="{C7D3B235-5C73-4D4C-A39F-D68435A93166}" presName="sibTrans" presStyleLbl="sibTrans1D1" presStyleIdx="2" presStyleCnt="5"/>
      <dgm:spPr/>
      <dgm:t>
        <a:bodyPr/>
        <a:lstStyle/>
        <a:p>
          <a:endParaRPr lang="zh-TW" altLang="en-US"/>
        </a:p>
      </dgm:t>
    </dgm:pt>
    <dgm:pt modelId="{C34D6248-10DD-40E3-A22D-CBCC35087F82}" type="pres">
      <dgm:prSet presAssocID="{A01861BF-2DC6-480E-A452-DD7082A88E9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9EF04D-258E-4464-B2F3-C756C83F28E4}" type="pres">
      <dgm:prSet presAssocID="{A01861BF-2DC6-480E-A452-DD7082A88E93}" presName="spNode" presStyleCnt="0"/>
      <dgm:spPr/>
    </dgm:pt>
    <dgm:pt modelId="{5CBB719A-DA44-4DA0-900B-66EBB0DE6F89}" type="pres">
      <dgm:prSet presAssocID="{ECED84A5-6381-45DB-9CE5-7EFCAA44FDCA}" presName="sibTrans" presStyleLbl="sibTrans1D1" presStyleIdx="3" presStyleCnt="5"/>
      <dgm:spPr/>
      <dgm:t>
        <a:bodyPr/>
        <a:lstStyle/>
        <a:p>
          <a:endParaRPr lang="zh-TW" altLang="en-US"/>
        </a:p>
      </dgm:t>
    </dgm:pt>
    <dgm:pt modelId="{7CB9D840-BB9A-4454-89E5-D3AD86249A88}" type="pres">
      <dgm:prSet presAssocID="{8824819A-8733-45B9-85EB-69D12FA9545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ABF050-B908-4850-B30F-988632BEF3D2}" type="pres">
      <dgm:prSet presAssocID="{8824819A-8733-45B9-85EB-69D12FA95453}" presName="spNode" presStyleCnt="0"/>
      <dgm:spPr/>
    </dgm:pt>
    <dgm:pt modelId="{D693C395-2156-4F37-B216-00AE49ADA2B5}" type="pres">
      <dgm:prSet presAssocID="{C9BF0E68-6B93-4B39-B093-370BD0BDD752}" presName="sibTrans" presStyleLbl="sibTrans1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149B47C6-1938-4CE3-A1A1-9B0F23F6CF7D}" type="presOf" srcId="{FFE4D2C9-A6A8-43C9-A6D5-C7770C2448F7}" destId="{E22722BA-8227-4A0C-B255-2926F5930A46}" srcOrd="0" destOrd="0" presId="urn:microsoft.com/office/officeart/2005/8/layout/cycle6"/>
    <dgm:cxn modelId="{2814F95D-864B-4566-A094-E5AE2AD2CC11}" srcId="{BFA41677-4AFB-4D5F-8418-636132D80281}" destId="{13561E9D-9EB6-4D15-B2B6-05FF238DA7EC}" srcOrd="1" destOrd="0" parTransId="{F8D0E96A-F7FB-4DC4-95EA-62700C891C5C}" sibTransId="{80366F02-81B0-483C-AF9F-700179D224F7}"/>
    <dgm:cxn modelId="{283BF2E8-80A5-4057-AACA-292549ED4BCC}" type="presOf" srcId="{C9BF0E68-6B93-4B39-B093-370BD0BDD752}" destId="{D693C395-2156-4F37-B216-00AE49ADA2B5}" srcOrd="0" destOrd="0" presId="urn:microsoft.com/office/officeart/2005/8/layout/cycle6"/>
    <dgm:cxn modelId="{D91B3CD2-9F91-4874-8C98-B9A3A485119D}" type="presOf" srcId="{BFA41677-4AFB-4D5F-8418-636132D80281}" destId="{F8EE881D-8683-4DA5-B011-9CA498CC365C}" srcOrd="0" destOrd="0" presId="urn:microsoft.com/office/officeart/2005/8/layout/cycle6"/>
    <dgm:cxn modelId="{0C2BC2EE-FB58-4269-8BB8-2BC3B6402E21}" srcId="{BFA41677-4AFB-4D5F-8418-636132D80281}" destId="{FFE4D2C9-A6A8-43C9-A6D5-C7770C2448F7}" srcOrd="2" destOrd="0" parTransId="{FCC2D980-2F38-4B74-BD78-D891CA23C698}" sibTransId="{C7D3B235-5C73-4D4C-A39F-D68435A93166}"/>
    <dgm:cxn modelId="{3C35AF1C-5A7B-4303-AA0C-3E1E2AE9EF1E}" type="presOf" srcId="{8824819A-8733-45B9-85EB-69D12FA95453}" destId="{7CB9D840-BB9A-4454-89E5-D3AD86249A88}" srcOrd="0" destOrd="0" presId="urn:microsoft.com/office/officeart/2005/8/layout/cycle6"/>
    <dgm:cxn modelId="{1026F735-1FCD-4B67-95E9-A7DC08AA2DBD}" type="presOf" srcId="{C7D3B235-5C73-4D4C-A39F-D68435A93166}" destId="{E09FF405-4F6D-4074-8FCE-8DBF5A95BA12}" srcOrd="0" destOrd="0" presId="urn:microsoft.com/office/officeart/2005/8/layout/cycle6"/>
    <dgm:cxn modelId="{DF7B6C67-7889-4B6E-BE6A-5987DB96C232}" type="presOf" srcId="{13561E9D-9EB6-4D15-B2B6-05FF238DA7EC}" destId="{2BDC6A5E-61C7-41C8-AF61-5DCB2C10A68C}" srcOrd="0" destOrd="0" presId="urn:microsoft.com/office/officeart/2005/8/layout/cycle6"/>
    <dgm:cxn modelId="{E2CF33C2-41DC-4CF8-A346-84BDA7E6077B}" srcId="{BFA41677-4AFB-4D5F-8418-636132D80281}" destId="{8824819A-8733-45B9-85EB-69D12FA95453}" srcOrd="4" destOrd="0" parTransId="{D5233EA8-165B-430B-B6C8-7FF8855F3DDC}" sibTransId="{C9BF0E68-6B93-4B39-B093-370BD0BDD752}"/>
    <dgm:cxn modelId="{BD6C9741-7882-433C-857F-F40D26F66DFD}" srcId="{BFA41677-4AFB-4D5F-8418-636132D80281}" destId="{330A4B71-9A32-46F0-B9CF-1628980E6AD5}" srcOrd="0" destOrd="0" parTransId="{E1CB2F37-1F22-4E99-B41A-67163F91E3E6}" sibTransId="{9BD68F7C-90FB-4ABD-B30D-370B20A75E3A}"/>
    <dgm:cxn modelId="{4FE6EF7B-02B5-43AE-B515-1E21F2CEF567}" type="presOf" srcId="{330A4B71-9A32-46F0-B9CF-1628980E6AD5}" destId="{9229ACF2-B478-4D1D-99CB-8520F015C1DE}" srcOrd="0" destOrd="0" presId="urn:microsoft.com/office/officeart/2005/8/layout/cycle6"/>
    <dgm:cxn modelId="{730903B3-5AD2-49A4-93D6-847A5051D7E3}" type="presOf" srcId="{80366F02-81B0-483C-AF9F-700179D224F7}" destId="{E9CF59D7-C056-401E-9C18-F1836AC0C102}" srcOrd="0" destOrd="0" presId="urn:microsoft.com/office/officeart/2005/8/layout/cycle6"/>
    <dgm:cxn modelId="{12D6A8FC-FDBD-4CF5-AFBE-F50B849EFA40}" srcId="{BFA41677-4AFB-4D5F-8418-636132D80281}" destId="{A01861BF-2DC6-480E-A452-DD7082A88E93}" srcOrd="3" destOrd="0" parTransId="{86520DF5-E897-4340-945D-CFC1C98B2767}" sibTransId="{ECED84A5-6381-45DB-9CE5-7EFCAA44FDCA}"/>
    <dgm:cxn modelId="{B1E9ABFE-3E2F-4BE9-B56C-53FF9B95408D}" type="presOf" srcId="{ECED84A5-6381-45DB-9CE5-7EFCAA44FDCA}" destId="{5CBB719A-DA44-4DA0-900B-66EBB0DE6F89}" srcOrd="0" destOrd="0" presId="urn:microsoft.com/office/officeart/2005/8/layout/cycle6"/>
    <dgm:cxn modelId="{EDCBED00-D214-49F3-86D0-5FD320262121}" type="presOf" srcId="{A01861BF-2DC6-480E-A452-DD7082A88E93}" destId="{C34D6248-10DD-40E3-A22D-CBCC35087F82}" srcOrd="0" destOrd="0" presId="urn:microsoft.com/office/officeart/2005/8/layout/cycle6"/>
    <dgm:cxn modelId="{3DB7CBCB-1234-4E0C-B920-7F911AF966AE}" type="presOf" srcId="{9BD68F7C-90FB-4ABD-B30D-370B20A75E3A}" destId="{DC8F31E7-9B13-4820-9B40-E84F780AFB4A}" srcOrd="0" destOrd="0" presId="urn:microsoft.com/office/officeart/2005/8/layout/cycle6"/>
    <dgm:cxn modelId="{EA1D4030-2752-4422-A4F5-5DA067880F49}" type="presParOf" srcId="{F8EE881D-8683-4DA5-B011-9CA498CC365C}" destId="{9229ACF2-B478-4D1D-99CB-8520F015C1DE}" srcOrd="0" destOrd="0" presId="urn:microsoft.com/office/officeart/2005/8/layout/cycle6"/>
    <dgm:cxn modelId="{5D2C6B91-ED8A-4A9E-A96E-9D0875EBDB78}" type="presParOf" srcId="{F8EE881D-8683-4DA5-B011-9CA498CC365C}" destId="{D9363715-7CBD-4593-8169-FCE0CA885F2D}" srcOrd="1" destOrd="0" presId="urn:microsoft.com/office/officeart/2005/8/layout/cycle6"/>
    <dgm:cxn modelId="{3A173EB3-73DB-40EF-BDFE-77AFB7CC3F6D}" type="presParOf" srcId="{F8EE881D-8683-4DA5-B011-9CA498CC365C}" destId="{DC8F31E7-9B13-4820-9B40-E84F780AFB4A}" srcOrd="2" destOrd="0" presId="urn:microsoft.com/office/officeart/2005/8/layout/cycle6"/>
    <dgm:cxn modelId="{FB6D53D2-6A77-4649-8AC5-5157EF6D0445}" type="presParOf" srcId="{F8EE881D-8683-4DA5-B011-9CA498CC365C}" destId="{2BDC6A5E-61C7-41C8-AF61-5DCB2C10A68C}" srcOrd="3" destOrd="0" presId="urn:microsoft.com/office/officeart/2005/8/layout/cycle6"/>
    <dgm:cxn modelId="{CCAC1BBD-001C-4B59-AAA4-A536850D3F8B}" type="presParOf" srcId="{F8EE881D-8683-4DA5-B011-9CA498CC365C}" destId="{0D669655-1B95-4BB3-8ADF-3B6D7E76A61E}" srcOrd="4" destOrd="0" presId="urn:microsoft.com/office/officeart/2005/8/layout/cycle6"/>
    <dgm:cxn modelId="{D4969144-A709-4F8B-A0D3-7F6E6E82EF29}" type="presParOf" srcId="{F8EE881D-8683-4DA5-B011-9CA498CC365C}" destId="{E9CF59D7-C056-401E-9C18-F1836AC0C102}" srcOrd="5" destOrd="0" presId="urn:microsoft.com/office/officeart/2005/8/layout/cycle6"/>
    <dgm:cxn modelId="{8B1843F3-C477-4086-837C-3B23F0DF552B}" type="presParOf" srcId="{F8EE881D-8683-4DA5-B011-9CA498CC365C}" destId="{E22722BA-8227-4A0C-B255-2926F5930A46}" srcOrd="6" destOrd="0" presId="urn:microsoft.com/office/officeart/2005/8/layout/cycle6"/>
    <dgm:cxn modelId="{50E9D4AA-3637-4B3C-97EF-A511C7A5FBB1}" type="presParOf" srcId="{F8EE881D-8683-4DA5-B011-9CA498CC365C}" destId="{80CCA2B6-C0C2-4D72-B34B-020802D878C0}" srcOrd="7" destOrd="0" presId="urn:microsoft.com/office/officeart/2005/8/layout/cycle6"/>
    <dgm:cxn modelId="{CA81E399-4F45-4CD3-ACBD-3C0537A9996E}" type="presParOf" srcId="{F8EE881D-8683-4DA5-B011-9CA498CC365C}" destId="{E09FF405-4F6D-4074-8FCE-8DBF5A95BA12}" srcOrd="8" destOrd="0" presId="urn:microsoft.com/office/officeart/2005/8/layout/cycle6"/>
    <dgm:cxn modelId="{36E6F0EE-50B4-4924-911E-64FF0D4C95A3}" type="presParOf" srcId="{F8EE881D-8683-4DA5-B011-9CA498CC365C}" destId="{C34D6248-10DD-40E3-A22D-CBCC35087F82}" srcOrd="9" destOrd="0" presId="urn:microsoft.com/office/officeart/2005/8/layout/cycle6"/>
    <dgm:cxn modelId="{3819B243-D3F5-4153-BF00-D41D8F6828EA}" type="presParOf" srcId="{F8EE881D-8683-4DA5-B011-9CA498CC365C}" destId="{C79EF04D-258E-4464-B2F3-C756C83F28E4}" srcOrd="10" destOrd="0" presId="urn:microsoft.com/office/officeart/2005/8/layout/cycle6"/>
    <dgm:cxn modelId="{8A33F043-7A73-4D6C-8FCC-0926163C9C3C}" type="presParOf" srcId="{F8EE881D-8683-4DA5-B011-9CA498CC365C}" destId="{5CBB719A-DA44-4DA0-900B-66EBB0DE6F89}" srcOrd="11" destOrd="0" presId="urn:microsoft.com/office/officeart/2005/8/layout/cycle6"/>
    <dgm:cxn modelId="{CEEFD4F2-46A8-4714-9D58-46C83BC0DF65}" type="presParOf" srcId="{F8EE881D-8683-4DA5-B011-9CA498CC365C}" destId="{7CB9D840-BB9A-4454-89E5-D3AD86249A88}" srcOrd="12" destOrd="0" presId="urn:microsoft.com/office/officeart/2005/8/layout/cycle6"/>
    <dgm:cxn modelId="{6F22D407-EC97-4F3B-939B-7BE2D2874618}" type="presParOf" srcId="{F8EE881D-8683-4DA5-B011-9CA498CC365C}" destId="{16ABF050-B908-4850-B30F-988632BEF3D2}" srcOrd="13" destOrd="0" presId="urn:microsoft.com/office/officeart/2005/8/layout/cycle6"/>
    <dgm:cxn modelId="{EE2677F7-2467-4658-B4E2-02CCC81768E2}" type="presParOf" srcId="{F8EE881D-8683-4DA5-B011-9CA498CC365C}" destId="{D693C395-2156-4F37-B216-00AE49ADA2B5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94A9B-AEE8-4BDB-96B1-7969C1FD0B99}">
      <dsp:nvSpPr>
        <dsp:cNvPr id="0" name=""/>
        <dsp:cNvSpPr/>
      </dsp:nvSpPr>
      <dsp:spPr>
        <a:xfrm>
          <a:off x="2992140" y="1296716"/>
          <a:ext cx="1648183" cy="1425745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b="1" kern="1200" dirty="0" smtClean="0"/>
            <a:t>Marketing management</a:t>
          </a:r>
          <a:endParaRPr lang="zh-TW" altLang="en-US" sz="1300" b="1" kern="1200" dirty="0"/>
        </a:p>
      </dsp:txBody>
      <dsp:txXfrm>
        <a:off x="3265267" y="1532982"/>
        <a:ext cx="1101929" cy="953213"/>
      </dsp:txXfrm>
    </dsp:sp>
    <dsp:sp modelId="{66437BFD-AAEA-41AE-8D1C-AF925F468F0E}">
      <dsp:nvSpPr>
        <dsp:cNvPr id="0" name=""/>
        <dsp:cNvSpPr/>
      </dsp:nvSpPr>
      <dsp:spPr>
        <a:xfrm>
          <a:off x="4024220" y="614593"/>
          <a:ext cx="621854" cy="535810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1450614-A781-44FA-B953-7A7FAB9372CE}">
      <dsp:nvSpPr>
        <dsp:cNvPr id="0" name=""/>
        <dsp:cNvSpPr/>
      </dsp:nvSpPr>
      <dsp:spPr>
        <a:xfrm>
          <a:off x="3044674" y="17504"/>
          <a:ext cx="1549250" cy="1133483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b="1" kern="1200" dirty="0" smtClean="0"/>
            <a:t>Top management</a:t>
          </a:r>
          <a:endParaRPr lang="zh-TW" altLang="en-US" sz="1300" b="1" kern="1200" dirty="0"/>
        </a:p>
      </dsp:txBody>
      <dsp:txXfrm>
        <a:off x="3281724" y="190937"/>
        <a:ext cx="1075150" cy="786617"/>
      </dsp:txXfrm>
    </dsp:sp>
    <dsp:sp modelId="{36C0C20A-0EFA-41E8-B6C5-EFF276F6794B}">
      <dsp:nvSpPr>
        <dsp:cNvPr id="0" name=""/>
        <dsp:cNvSpPr/>
      </dsp:nvSpPr>
      <dsp:spPr>
        <a:xfrm>
          <a:off x="4749972" y="1616273"/>
          <a:ext cx="621854" cy="535810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9D070F2-1920-48AD-88E5-958523E0CCF0}">
      <dsp:nvSpPr>
        <dsp:cNvPr id="0" name=""/>
        <dsp:cNvSpPr/>
      </dsp:nvSpPr>
      <dsp:spPr>
        <a:xfrm>
          <a:off x="4464497" y="734592"/>
          <a:ext cx="1549250" cy="1133483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2479475"/>
            <a:satOff val="3710"/>
            <a:lumOff val="-4157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b="1" kern="1200" dirty="0" smtClean="0"/>
            <a:t>finance</a:t>
          </a:r>
          <a:endParaRPr lang="zh-TW" altLang="en-US" sz="1300" b="1" kern="1200" dirty="0"/>
        </a:p>
      </dsp:txBody>
      <dsp:txXfrm>
        <a:off x="4701547" y="908025"/>
        <a:ext cx="1075150" cy="786617"/>
      </dsp:txXfrm>
    </dsp:sp>
    <dsp:sp modelId="{8D5ED966-C331-47E0-B84F-0AEBE32E8CB5}">
      <dsp:nvSpPr>
        <dsp:cNvPr id="0" name=""/>
        <dsp:cNvSpPr/>
      </dsp:nvSpPr>
      <dsp:spPr>
        <a:xfrm>
          <a:off x="4245818" y="2746980"/>
          <a:ext cx="621854" cy="535810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0620F1B-7451-4EF8-9F2A-C341DB2AD2B1}">
      <dsp:nvSpPr>
        <dsp:cNvPr id="0" name=""/>
        <dsp:cNvSpPr/>
      </dsp:nvSpPr>
      <dsp:spPr>
        <a:xfrm>
          <a:off x="4464497" y="2147474"/>
          <a:ext cx="1549250" cy="1133483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4958950"/>
            <a:satOff val="7420"/>
            <a:lumOff val="-8313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b="1" kern="1200" dirty="0" smtClean="0"/>
            <a:t>Research and development</a:t>
          </a:r>
          <a:endParaRPr lang="zh-TW" altLang="en-US" sz="1200" b="1" kern="1200" dirty="0"/>
        </a:p>
      </dsp:txBody>
      <dsp:txXfrm>
        <a:off x="4701547" y="2320907"/>
        <a:ext cx="1075150" cy="786617"/>
      </dsp:txXfrm>
    </dsp:sp>
    <dsp:sp modelId="{FC6A014C-E3D4-4AB5-A2FF-08BF61DFD110}">
      <dsp:nvSpPr>
        <dsp:cNvPr id="0" name=""/>
        <dsp:cNvSpPr/>
      </dsp:nvSpPr>
      <dsp:spPr>
        <a:xfrm>
          <a:off x="2995207" y="2864352"/>
          <a:ext cx="621854" cy="535810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88FCDDA-CA5E-4AAB-BA02-1F86BB70EDF6}">
      <dsp:nvSpPr>
        <dsp:cNvPr id="0" name=""/>
        <dsp:cNvSpPr/>
      </dsp:nvSpPr>
      <dsp:spPr>
        <a:xfrm>
          <a:off x="3044674" y="2868592"/>
          <a:ext cx="1549250" cy="1133483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7438424"/>
            <a:satOff val="11130"/>
            <a:lumOff val="-1247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b="1" kern="1200" dirty="0" smtClean="0"/>
            <a:t>purchasing</a:t>
          </a:r>
          <a:endParaRPr lang="zh-TW" altLang="en-US" sz="1200" b="1" kern="1200" dirty="0"/>
        </a:p>
      </dsp:txBody>
      <dsp:txXfrm>
        <a:off x="3281724" y="3042025"/>
        <a:ext cx="1075150" cy="786617"/>
      </dsp:txXfrm>
    </dsp:sp>
    <dsp:sp modelId="{0FD01731-61FE-4A18-B3AB-040E7677B518}">
      <dsp:nvSpPr>
        <dsp:cNvPr id="0" name=""/>
        <dsp:cNvSpPr/>
      </dsp:nvSpPr>
      <dsp:spPr>
        <a:xfrm>
          <a:off x="2257570" y="1863075"/>
          <a:ext cx="621854" cy="535810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ADA9E7B-217A-4C4C-84E2-7CC2CD9D3E9A}">
      <dsp:nvSpPr>
        <dsp:cNvPr id="0" name=""/>
        <dsp:cNvSpPr/>
      </dsp:nvSpPr>
      <dsp:spPr>
        <a:xfrm>
          <a:off x="1656189" y="2149891"/>
          <a:ext cx="1549250" cy="1133483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9917899"/>
            <a:satOff val="14840"/>
            <a:lumOff val="-16626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b="1" kern="1200" dirty="0" smtClean="0"/>
            <a:t>operations</a:t>
          </a:r>
          <a:endParaRPr lang="zh-TW" altLang="en-US" sz="1200" b="1" kern="1200" dirty="0"/>
        </a:p>
      </dsp:txBody>
      <dsp:txXfrm>
        <a:off x="1893239" y="2323324"/>
        <a:ext cx="1075150" cy="786617"/>
      </dsp:txXfrm>
    </dsp:sp>
    <dsp:sp modelId="{DECDA880-05A3-4DCA-A3EF-EC6FF851EBD5}">
      <dsp:nvSpPr>
        <dsp:cNvPr id="0" name=""/>
        <dsp:cNvSpPr/>
      </dsp:nvSpPr>
      <dsp:spPr>
        <a:xfrm>
          <a:off x="1656189" y="734597"/>
          <a:ext cx="1549250" cy="1133483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b="1" kern="1200" dirty="0" smtClean="0"/>
            <a:t>accounting</a:t>
          </a:r>
          <a:endParaRPr lang="zh-TW" altLang="en-US" sz="1200" b="1" kern="1200" dirty="0"/>
        </a:p>
      </dsp:txBody>
      <dsp:txXfrm>
        <a:off x="1893239" y="908030"/>
        <a:ext cx="1075150" cy="7866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9ACF2-B478-4D1D-99CB-8520F015C1DE}">
      <dsp:nvSpPr>
        <dsp:cNvPr id="0" name=""/>
        <dsp:cNvSpPr/>
      </dsp:nvSpPr>
      <dsp:spPr>
        <a:xfrm>
          <a:off x="2578856" y="925"/>
          <a:ext cx="1395014" cy="906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Consumer markets</a:t>
          </a:r>
          <a:endParaRPr lang="zh-TW" altLang="en-US" sz="1800" kern="1200" dirty="0"/>
        </a:p>
      </dsp:txBody>
      <dsp:txXfrm>
        <a:off x="2623120" y="45189"/>
        <a:ext cx="1306486" cy="818231"/>
      </dsp:txXfrm>
    </dsp:sp>
    <dsp:sp modelId="{DC8F31E7-9B13-4820-9B40-E84F780AFB4A}">
      <dsp:nvSpPr>
        <dsp:cNvPr id="0" name=""/>
        <dsp:cNvSpPr/>
      </dsp:nvSpPr>
      <dsp:spPr>
        <a:xfrm>
          <a:off x="1463444" y="454305"/>
          <a:ext cx="3625838" cy="3625838"/>
        </a:xfrm>
        <a:custGeom>
          <a:avLst/>
          <a:gdLst/>
          <a:ahLst/>
          <a:cxnLst/>
          <a:rect l="0" t="0" r="0" b="0"/>
          <a:pathLst>
            <a:path>
              <a:moveTo>
                <a:pt x="2520026" y="143585"/>
              </a:moveTo>
              <a:arcTo wR="1812919" hR="1812919" stAng="17577411" swAng="1963231"/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C6A5E-61C7-41C8-AF61-5DCB2C10A68C}">
      <dsp:nvSpPr>
        <dsp:cNvPr id="0" name=""/>
        <dsp:cNvSpPr/>
      </dsp:nvSpPr>
      <dsp:spPr>
        <a:xfrm>
          <a:off x="4303045" y="1253622"/>
          <a:ext cx="1395014" cy="906759"/>
        </a:xfrm>
        <a:prstGeom prst="roundRect">
          <a:avLst/>
        </a:prstGeom>
        <a:solidFill>
          <a:schemeClr val="accent5">
            <a:hueOff val="-3099343"/>
            <a:satOff val="4637"/>
            <a:lumOff val="-5196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Business markets</a:t>
          </a:r>
          <a:endParaRPr lang="zh-TW" altLang="en-US" sz="1800" kern="1200" dirty="0"/>
        </a:p>
      </dsp:txBody>
      <dsp:txXfrm>
        <a:off x="4347309" y="1297886"/>
        <a:ext cx="1306486" cy="818231"/>
      </dsp:txXfrm>
    </dsp:sp>
    <dsp:sp modelId="{E9CF59D7-C056-401E-9C18-F1836AC0C102}">
      <dsp:nvSpPr>
        <dsp:cNvPr id="0" name=""/>
        <dsp:cNvSpPr/>
      </dsp:nvSpPr>
      <dsp:spPr>
        <a:xfrm>
          <a:off x="1463444" y="454305"/>
          <a:ext cx="3625838" cy="3625838"/>
        </a:xfrm>
        <a:custGeom>
          <a:avLst/>
          <a:gdLst/>
          <a:ahLst/>
          <a:cxnLst/>
          <a:rect l="0" t="0" r="0" b="0"/>
          <a:pathLst>
            <a:path>
              <a:moveTo>
                <a:pt x="3623334" y="1717671"/>
              </a:moveTo>
              <a:arcTo wR="1812919" hR="1812919" stAng="21419303" swAng="2197604"/>
            </a:path>
          </a:pathLst>
        </a:custGeom>
        <a:noFill/>
        <a:ln w="12700" cap="flat" cmpd="sng" algn="ctr">
          <a:solidFill>
            <a:schemeClr val="accent5">
              <a:hueOff val="-3099343"/>
              <a:satOff val="4637"/>
              <a:lumOff val="-5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722BA-8227-4A0C-B255-2926F5930A46}">
      <dsp:nvSpPr>
        <dsp:cNvPr id="0" name=""/>
        <dsp:cNvSpPr/>
      </dsp:nvSpPr>
      <dsp:spPr>
        <a:xfrm>
          <a:off x="3644464" y="3280527"/>
          <a:ext cx="1395014" cy="906759"/>
        </a:xfrm>
        <a:prstGeom prst="roundRect">
          <a:avLst/>
        </a:prstGeom>
        <a:solidFill>
          <a:schemeClr val="accent5">
            <a:hueOff val="-6198687"/>
            <a:satOff val="9275"/>
            <a:lumOff val="-10392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Reseller markets</a:t>
          </a:r>
          <a:endParaRPr lang="zh-TW" altLang="en-US" sz="1800" kern="1200" dirty="0"/>
        </a:p>
      </dsp:txBody>
      <dsp:txXfrm>
        <a:off x="3688728" y="3324791"/>
        <a:ext cx="1306486" cy="818231"/>
      </dsp:txXfrm>
    </dsp:sp>
    <dsp:sp modelId="{E09FF405-4F6D-4074-8FCE-8DBF5A95BA12}">
      <dsp:nvSpPr>
        <dsp:cNvPr id="0" name=""/>
        <dsp:cNvSpPr/>
      </dsp:nvSpPr>
      <dsp:spPr>
        <a:xfrm>
          <a:off x="1463444" y="454305"/>
          <a:ext cx="3625838" cy="3625838"/>
        </a:xfrm>
        <a:custGeom>
          <a:avLst/>
          <a:gdLst/>
          <a:ahLst/>
          <a:cxnLst/>
          <a:rect l="0" t="0" r="0" b="0"/>
          <a:pathLst>
            <a:path>
              <a:moveTo>
                <a:pt x="2173807" y="3589555"/>
              </a:moveTo>
              <a:arcTo wR="1812919" hR="1812919" stAng="4711063" swAng="1377873"/>
            </a:path>
          </a:pathLst>
        </a:custGeom>
        <a:noFill/>
        <a:ln w="12700" cap="flat" cmpd="sng" algn="ctr">
          <a:solidFill>
            <a:schemeClr val="accent5">
              <a:hueOff val="-6198687"/>
              <a:satOff val="9275"/>
              <a:lumOff val="-10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D6248-10DD-40E3-A22D-CBCC35087F82}">
      <dsp:nvSpPr>
        <dsp:cNvPr id="0" name=""/>
        <dsp:cNvSpPr/>
      </dsp:nvSpPr>
      <dsp:spPr>
        <a:xfrm>
          <a:off x="1513249" y="3280527"/>
          <a:ext cx="1395014" cy="906759"/>
        </a:xfrm>
        <a:prstGeom prst="roundRect">
          <a:avLst/>
        </a:prstGeom>
        <a:solidFill>
          <a:schemeClr val="accent5">
            <a:hueOff val="-9298030"/>
            <a:satOff val="13912"/>
            <a:lumOff val="-15587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Government markets</a:t>
          </a:r>
          <a:endParaRPr lang="zh-TW" altLang="en-US" sz="1800" kern="1200" dirty="0"/>
        </a:p>
      </dsp:txBody>
      <dsp:txXfrm>
        <a:off x="1557513" y="3324791"/>
        <a:ext cx="1306486" cy="818231"/>
      </dsp:txXfrm>
    </dsp:sp>
    <dsp:sp modelId="{5CBB719A-DA44-4DA0-900B-66EBB0DE6F89}">
      <dsp:nvSpPr>
        <dsp:cNvPr id="0" name=""/>
        <dsp:cNvSpPr/>
      </dsp:nvSpPr>
      <dsp:spPr>
        <a:xfrm>
          <a:off x="1463444" y="454305"/>
          <a:ext cx="3625838" cy="3625838"/>
        </a:xfrm>
        <a:custGeom>
          <a:avLst/>
          <a:gdLst/>
          <a:ahLst/>
          <a:cxnLst/>
          <a:rect l="0" t="0" r="0" b="0"/>
          <a:pathLst>
            <a:path>
              <a:moveTo>
                <a:pt x="303164" y="2816571"/>
              </a:moveTo>
              <a:arcTo wR="1812919" hR="1812919" stAng="8783093" swAng="2197604"/>
            </a:path>
          </a:pathLst>
        </a:custGeom>
        <a:noFill/>
        <a:ln w="12700" cap="flat" cmpd="sng" algn="ctr">
          <a:solidFill>
            <a:schemeClr val="accent5">
              <a:hueOff val="-9298030"/>
              <a:satOff val="13912"/>
              <a:lumOff val="-155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9D840-BB9A-4454-89E5-D3AD86249A88}">
      <dsp:nvSpPr>
        <dsp:cNvPr id="0" name=""/>
        <dsp:cNvSpPr/>
      </dsp:nvSpPr>
      <dsp:spPr>
        <a:xfrm>
          <a:off x="854668" y="1253622"/>
          <a:ext cx="1395014" cy="906759"/>
        </a:xfrm>
        <a:prstGeom prst="roundRec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International markets</a:t>
          </a:r>
          <a:endParaRPr lang="zh-TW" altLang="en-US" sz="1800" kern="1200" dirty="0"/>
        </a:p>
      </dsp:txBody>
      <dsp:txXfrm>
        <a:off x="898932" y="1297886"/>
        <a:ext cx="1306486" cy="818231"/>
      </dsp:txXfrm>
    </dsp:sp>
    <dsp:sp modelId="{D693C395-2156-4F37-B216-00AE49ADA2B5}">
      <dsp:nvSpPr>
        <dsp:cNvPr id="0" name=""/>
        <dsp:cNvSpPr/>
      </dsp:nvSpPr>
      <dsp:spPr>
        <a:xfrm>
          <a:off x="1463444" y="454305"/>
          <a:ext cx="3625838" cy="3625838"/>
        </a:xfrm>
        <a:custGeom>
          <a:avLst/>
          <a:gdLst/>
          <a:ahLst/>
          <a:cxnLst/>
          <a:rect l="0" t="0" r="0" b="0"/>
          <a:pathLst>
            <a:path>
              <a:moveTo>
                <a:pt x="315673" y="790700"/>
              </a:moveTo>
              <a:arcTo wR="1812919" hR="1812919" stAng="12859359" swAng="1963231"/>
            </a:path>
          </a:pathLst>
        </a:custGeom>
        <a:noFill/>
        <a:ln w="12700" cap="flat" cmpd="sng" algn="ctr">
          <a:solidFill>
            <a:schemeClr val="accent5">
              <a:hueOff val="-12397374"/>
              <a:satOff val="18550"/>
              <a:lumOff val="-207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#3">
  <dgm:title val="六角放射狀"/>
  <dgm:desc val="用來顯示與中心概念或主題相關的連續流程。上限為 6 個階層 2 的圖形。 最適合用在少量文字的情況。 未使用的文字不會出現，但只要切換版面配置，仍然可以使用。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13"/>
          <p:cNvGrpSpPr>
            <a:grpSpLocks/>
          </p:cNvGrpSpPr>
          <p:nvPr userDrawn="1"/>
        </p:nvGrpSpPr>
        <p:grpSpPr bwMode="auto">
          <a:xfrm>
            <a:off x="9001125" y="0"/>
            <a:ext cx="142875" cy="6858000"/>
            <a:chOff x="9001124" y="0"/>
            <a:chExt cx="142876" cy="6858000"/>
          </a:xfrm>
        </p:grpSpPr>
        <p:sp>
          <p:nvSpPr>
            <p:cNvPr id="5" name="Rectangle 8"/>
            <p:cNvSpPr/>
            <p:nvPr/>
          </p:nvSpPr>
          <p:spPr>
            <a:xfrm>
              <a:off x="9001124" y="4846638"/>
              <a:ext cx="142876" cy="201136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" name="Rectangle 9"/>
            <p:cNvSpPr/>
            <p:nvPr/>
          </p:nvSpPr>
          <p:spPr>
            <a:xfrm>
              <a:off x="9001124" y="0"/>
              <a:ext cx="142876" cy="4846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群組 22"/>
          <p:cNvGrpSpPr>
            <a:grpSpLocks/>
          </p:cNvGrpSpPr>
          <p:nvPr userDrawn="1"/>
        </p:nvGrpSpPr>
        <p:grpSpPr bwMode="auto">
          <a:xfrm>
            <a:off x="0" y="0"/>
            <a:ext cx="142875" cy="6872288"/>
            <a:chOff x="9001124" y="0"/>
            <a:chExt cx="142876" cy="6858000"/>
          </a:xfrm>
        </p:grpSpPr>
        <p:sp>
          <p:nvSpPr>
            <p:cNvPr id="13" name="Rectangle 6"/>
            <p:cNvSpPr/>
            <p:nvPr/>
          </p:nvSpPr>
          <p:spPr>
            <a:xfrm>
              <a:off x="9001124" y="0"/>
              <a:ext cx="142876" cy="137191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angle 7"/>
            <p:cNvSpPr/>
            <p:nvPr/>
          </p:nvSpPr>
          <p:spPr>
            <a:xfrm>
              <a:off x="9001124" y="1371917"/>
              <a:ext cx="142876" cy="54860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群組 25"/>
          <p:cNvGrpSpPr>
            <a:grpSpLocks/>
          </p:cNvGrpSpPr>
          <p:nvPr userDrawn="1"/>
        </p:nvGrpSpPr>
        <p:grpSpPr bwMode="auto">
          <a:xfrm rot="5400000">
            <a:off x="4500562" y="2371726"/>
            <a:ext cx="142875" cy="8858250"/>
            <a:chOff x="9001124" y="0"/>
            <a:chExt cx="142876" cy="6858000"/>
          </a:xfrm>
        </p:grpSpPr>
        <p:sp>
          <p:nvSpPr>
            <p:cNvPr id="16" name="Rectangle 6"/>
            <p:cNvSpPr/>
            <p:nvPr/>
          </p:nvSpPr>
          <p:spPr>
            <a:xfrm>
              <a:off x="9001124" y="0"/>
              <a:ext cx="142876" cy="137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angle 7"/>
            <p:cNvSpPr/>
            <p:nvPr/>
          </p:nvSpPr>
          <p:spPr>
            <a:xfrm>
              <a:off x="9001124" y="1371600"/>
              <a:ext cx="142876" cy="5486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群組 32"/>
          <p:cNvGrpSpPr>
            <a:grpSpLocks/>
          </p:cNvGrpSpPr>
          <p:nvPr userDrawn="1"/>
        </p:nvGrpSpPr>
        <p:grpSpPr bwMode="auto">
          <a:xfrm rot="16200000" flipH="1">
            <a:off x="4464844" y="-4393406"/>
            <a:ext cx="142875" cy="8929687"/>
            <a:chOff x="9001124" y="0"/>
            <a:chExt cx="142876" cy="6858000"/>
          </a:xfrm>
        </p:grpSpPr>
        <p:sp>
          <p:nvSpPr>
            <p:cNvPr id="19" name="Rectangle 6"/>
            <p:cNvSpPr/>
            <p:nvPr/>
          </p:nvSpPr>
          <p:spPr>
            <a:xfrm>
              <a:off x="8999536" y="1219"/>
              <a:ext cx="142877" cy="137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Rectangle 7"/>
            <p:cNvSpPr/>
            <p:nvPr/>
          </p:nvSpPr>
          <p:spPr>
            <a:xfrm>
              <a:off x="9001125" y="1371599"/>
              <a:ext cx="142876" cy="5486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852936"/>
            <a:ext cx="3240360" cy="129614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800" b="0" cap="none" spc="-8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509120"/>
            <a:ext cx="7704856" cy="914400"/>
          </a:xfrm>
        </p:spPr>
        <p:txBody>
          <a:bodyPr>
            <a:noAutofit/>
          </a:bodyPr>
          <a:lstStyle>
            <a:lvl1pPr marL="0" indent="0" algn="l">
              <a:buNone/>
              <a:defRPr sz="4000" b="0" cap="all" spc="120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5167313" y="6165850"/>
            <a:ext cx="3429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6A93A-ECDE-420D-A666-F4C00B37BE8D}" type="datetime1">
              <a:rPr lang="zh-TW" altLang="en-US">
                <a:solidFill>
                  <a:srgbClr val="292934"/>
                </a:solidFill>
              </a:rPr>
              <a:pPr>
                <a:defRPr/>
              </a:pPr>
              <a:t>2022/2/28</a:t>
            </a:fld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964809B-6E33-4F8A-805F-F2E7664E32F7}" type="slidenum">
              <a:rPr lang="zh-TW" altLang="en-US">
                <a:solidFill>
                  <a:srgbClr val="292934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44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5E313-964F-4B10-BDEC-23BFB2CADB9D}" type="datetime1">
              <a:rPr lang="zh-TW" altLang="en-US">
                <a:solidFill>
                  <a:srgbClr val="292934"/>
                </a:solidFill>
              </a:rPr>
              <a:pPr>
                <a:defRPr/>
              </a:pPr>
              <a:t>2022/2/28</a:t>
            </a:fld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D03BE-D60F-4240-BAF4-2A4AED169AF5}" type="slidenum">
              <a:rPr lang="zh-TW" altLang="en-US">
                <a:solidFill>
                  <a:srgbClr val="D2533C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4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4234D-D682-467E-AB50-C1F03522AC72}" type="datetime1">
              <a:rPr lang="zh-TW" altLang="en-US">
                <a:solidFill>
                  <a:srgbClr val="292934"/>
                </a:solidFill>
              </a:rPr>
              <a:pPr>
                <a:defRPr/>
              </a:pPr>
              <a:t>2022/2/28</a:t>
            </a:fld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EACD4-E637-416D-88D5-DF9A3D1701A3}" type="slidenum">
              <a:rPr lang="zh-TW" altLang="en-US">
                <a:solidFill>
                  <a:srgbClr val="D2533C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8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95120" cy="82801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l"/>
              <a:defRPr b="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AE351-A295-492F-B4EA-3D36B2132E7A}" type="datetime1">
              <a:rPr lang="zh-TW" altLang="en-US">
                <a:solidFill>
                  <a:srgbClr val="292934"/>
                </a:solidFill>
              </a:rPr>
              <a:pPr>
                <a:defRPr/>
              </a:pPr>
              <a:t>2022/2/28</a:t>
            </a:fld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18152-A7AF-4353-A28B-5D4E07F4265E}" type="slidenum">
              <a:rPr lang="zh-TW" altLang="en-US">
                <a:solidFill>
                  <a:srgbClr val="D2533C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999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7FF22-4593-45FA-A0D2-08346F161580}" type="datetime1">
              <a:rPr lang="zh-TW" altLang="en-US">
                <a:solidFill>
                  <a:srgbClr val="292934"/>
                </a:solidFill>
              </a:rPr>
              <a:pPr>
                <a:defRPr/>
              </a:pPr>
              <a:t>2022/2/28</a:t>
            </a:fld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70159-72D8-4AAE-8BC3-D59DA55BCAE5}" type="slidenum">
              <a:rPr lang="zh-TW" altLang="en-US">
                <a:solidFill>
                  <a:srgbClr val="D2533C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DF453-0F80-407A-9263-C248B0DDED17}" type="datetime1">
              <a:rPr lang="zh-TW" altLang="en-US">
                <a:solidFill>
                  <a:srgbClr val="292934"/>
                </a:solidFill>
              </a:rPr>
              <a:pPr>
                <a:defRPr/>
              </a:pPr>
              <a:t>2022/2/28</a:t>
            </a:fld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46191-B55C-4F4D-AF1E-6784D6E2D16D}" type="slidenum">
              <a:rPr lang="zh-TW" altLang="en-US">
                <a:solidFill>
                  <a:srgbClr val="D2533C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6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5E507-8BFA-48B9-86C9-12E14F2B87DE}" type="datetime1">
              <a:rPr lang="zh-TW" altLang="en-US">
                <a:solidFill>
                  <a:srgbClr val="292934"/>
                </a:solidFill>
              </a:rPr>
              <a:pPr>
                <a:defRPr/>
              </a:pPr>
              <a:t>2022/2/28</a:t>
            </a:fld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66F56-D682-462D-BBB2-8EC767EB2272}" type="slidenum">
              <a:rPr lang="zh-TW" altLang="en-US">
                <a:solidFill>
                  <a:srgbClr val="D2533C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17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FFE18-C0B9-4274-AFFD-937A66B831FE}" type="datetime1">
              <a:rPr lang="zh-TW" altLang="en-US">
                <a:solidFill>
                  <a:srgbClr val="292934"/>
                </a:solidFill>
              </a:rPr>
              <a:pPr>
                <a:defRPr/>
              </a:pPr>
              <a:t>2022/2/28</a:t>
            </a:fld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0A593-B95F-40D6-9E7F-6D5D9DCB118C}" type="slidenum">
              <a:rPr lang="zh-TW" altLang="en-US">
                <a:solidFill>
                  <a:srgbClr val="D2533C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9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EEB5F-AE5D-4DD2-BEB2-DE8A8A6FB308}" type="datetime1">
              <a:rPr lang="zh-TW" altLang="en-US">
                <a:solidFill>
                  <a:srgbClr val="292934"/>
                </a:solidFill>
              </a:rPr>
              <a:pPr>
                <a:defRPr/>
              </a:pPr>
              <a:t>2022/2/28</a:t>
            </a:fld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D5F69-A037-4D72-A678-99703CF98008}" type="slidenum">
              <a:rPr lang="zh-TW" altLang="en-US">
                <a:solidFill>
                  <a:srgbClr val="D2533C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1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A010B-2549-4100-B007-56B85BA298EB}" type="datetime1">
              <a:rPr lang="zh-TW" altLang="en-US">
                <a:solidFill>
                  <a:srgbClr val="292934"/>
                </a:solidFill>
              </a:rPr>
              <a:pPr>
                <a:defRPr/>
              </a:pPr>
              <a:t>2022/2/28</a:t>
            </a:fld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D3F40-1FC5-459F-AB0C-004149FD5365}" type="slidenum">
              <a:rPr lang="zh-TW" altLang="en-US">
                <a:solidFill>
                  <a:srgbClr val="D2533C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1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A058E-D211-4EE8-B978-89DCBE06177B}" type="datetime1">
              <a:rPr lang="zh-TW" altLang="en-US">
                <a:solidFill>
                  <a:srgbClr val="292934"/>
                </a:solidFill>
              </a:rPr>
              <a:pPr>
                <a:defRPr/>
              </a:pPr>
              <a:t>2022/2/28</a:t>
            </a:fld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524549F-3E04-4D90-864E-27BC2CA15DA9}" type="slidenum">
              <a:rPr lang="zh-TW" altLang="en-US">
                <a:solidFill>
                  <a:srgbClr val="292934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0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828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7620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F41D76-DB36-4BC4-BA73-14DF9CAC7448}" type="datetime1">
              <a:rPr lang="zh-TW" altLang="en-US">
                <a:solidFill>
                  <a:srgbClr val="292934"/>
                </a:solidFill>
              </a:rPr>
              <a:pPr>
                <a:defRPr/>
              </a:pPr>
              <a:t>2022/2/28</a:t>
            </a:fld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srgbClr val="29293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2400" b="1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00F016-AC5B-4B6D-8F84-1ED3A7853385}" type="slidenum">
              <a:rPr lang="zh-TW" altLang="en-US">
                <a:solidFill>
                  <a:srgbClr val="D2533C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2533C"/>
              </a:solidFill>
            </a:endParaRPr>
          </a:p>
        </p:txBody>
      </p:sp>
      <p:grpSp>
        <p:nvGrpSpPr>
          <p:cNvPr id="1031" name="群組 14"/>
          <p:cNvGrpSpPr>
            <a:grpSpLocks/>
          </p:cNvGrpSpPr>
          <p:nvPr userDrawn="1"/>
        </p:nvGrpSpPr>
        <p:grpSpPr bwMode="auto">
          <a:xfrm>
            <a:off x="9001125" y="0"/>
            <a:ext cx="142875" cy="6858000"/>
            <a:chOff x="9001124" y="0"/>
            <a:chExt cx="142876" cy="6858000"/>
          </a:xfrm>
        </p:grpSpPr>
        <p:sp>
          <p:nvSpPr>
            <p:cNvPr id="7" name="Rectangle 6"/>
            <p:cNvSpPr/>
            <p:nvPr/>
          </p:nvSpPr>
          <p:spPr>
            <a:xfrm>
              <a:off x="9001124" y="0"/>
              <a:ext cx="142876" cy="1371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001124" y="1371600"/>
              <a:ext cx="142876" cy="5486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32" name="群組 26"/>
          <p:cNvGrpSpPr>
            <a:grpSpLocks/>
          </p:cNvGrpSpPr>
          <p:nvPr userDrawn="1"/>
        </p:nvGrpSpPr>
        <p:grpSpPr bwMode="auto">
          <a:xfrm>
            <a:off x="0" y="0"/>
            <a:ext cx="142875" cy="6858000"/>
            <a:chOff x="9001124" y="0"/>
            <a:chExt cx="142876" cy="6858000"/>
          </a:xfrm>
        </p:grpSpPr>
        <p:sp>
          <p:nvSpPr>
            <p:cNvPr id="28" name="Rectangle 8"/>
            <p:cNvSpPr/>
            <p:nvPr/>
          </p:nvSpPr>
          <p:spPr>
            <a:xfrm>
              <a:off x="9001124" y="4846638"/>
              <a:ext cx="142876" cy="201136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angle 9"/>
            <p:cNvSpPr/>
            <p:nvPr/>
          </p:nvSpPr>
          <p:spPr>
            <a:xfrm>
              <a:off x="9001124" y="0"/>
              <a:ext cx="142876" cy="4846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80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 cap="none" spc="-6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軟正黑體" pitchFamily="34" charset="-12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軟正黑體" pitchFamily="34" charset="-12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軟正黑體" pitchFamily="34" charset="-12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軟正黑體" pitchFamily="34" charset="-12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pitchFamily="34" charset="0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microsoft.com/office/2007/relationships/hdphoto" Target="../media/hdphoto2.wdp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gi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492896"/>
            <a:ext cx="6912768" cy="1296144"/>
          </a:xfrm>
        </p:spPr>
        <p:txBody>
          <a:bodyPr/>
          <a:lstStyle/>
          <a:p>
            <a:r>
              <a:rPr lang="en-US" dirty="0"/>
              <a:t>Organizational Culture and </a:t>
            </a:r>
            <a:r>
              <a:rPr lang="en-US" dirty="0" smtClean="0"/>
              <a:t>Environment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by:</a:t>
            </a:r>
            <a:br>
              <a:rPr lang="en-US" sz="3600" dirty="0" smtClean="0"/>
            </a:br>
            <a:r>
              <a:rPr lang="en-US" sz="3600" dirty="0" smtClean="0"/>
              <a:t>Lecturer </a:t>
            </a:r>
            <a:r>
              <a:rPr lang="en-US" sz="3600" dirty="0" err="1" smtClean="0"/>
              <a:t>Sanober</a:t>
            </a:r>
            <a:r>
              <a:rPr lang="en-US" sz="3600" dirty="0" smtClean="0"/>
              <a:t> Tariq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978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Macro environment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124"/>
          <a:stretch/>
        </p:blipFill>
        <p:spPr>
          <a:xfrm>
            <a:off x="309603" y="1628800"/>
            <a:ext cx="8633666" cy="2314631"/>
          </a:xfrm>
        </p:spPr>
      </p:pic>
      <p:pic>
        <p:nvPicPr>
          <p:cNvPr id="5122" name="Picture 2" descr="http://www.thehindu.com/multimedia/dynamic/00299/censusfinal_299655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05064"/>
            <a:ext cx="1988108" cy="125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community.scrippscollege.edu/econ/files/2011/05/e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20" y="3999438"/>
            <a:ext cx="1872208" cy="125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hdwallpapersinn.com/wp-content/uploads/2013/04/Natural-dam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828" y="4016553"/>
            <a:ext cx="1735299" cy="123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img.bhs4.com/ab/e/abe87c1bcbcb26386f693ded04305164f33d0a72_lar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163" y="4083147"/>
            <a:ext cx="1406653" cy="13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blogs.smithsonianmag.com/ideas/files/2012/09/political-rally-larg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349430"/>
            <a:ext cx="2207622" cy="146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://www.iemsdelaguilav.com/comunicacion/wp-content/uploads/2009/03/diversidad-cultural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38095"/>
            <a:ext cx="2664296" cy="159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encrypted-tbn3.gstatic.com/images?q=tbn:ANd9GcSFRsH9g95KBWdSP7C3wm32Bzjl6EK3wUVy50Yk8M4hHUNlyGiv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397741"/>
            <a:ext cx="2062422" cy="137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http://blogs.ubc.ca/kanglunzhou/files/2011/03/social-media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512" y="5589241"/>
            <a:ext cx="1752613" cy="123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http://1.bp.blogspot.com/-WF5w3eIy3qU/TyLTqUJ8dHI/AAAAAAAAALA/JSoQ36m7ZFs/s1600/GNBMontage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4"/>
          <a:stretch/>
        </p:blipFill>
        <p:spPr bwMode="auto">
          <a:xfrm>
            <a:off x="7092280" y="3957976"/>
            <a:ext cx="1773284" cy="137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CC00"/>
                </a:solidFill>
              </a:rPr>
              <a:t>The Demographic Environment</a:t>
            </a:r>
            <a:endParaRPr lang="zh-TW" altLang="en-US" dirty="0">
              <a:solidFill>
                <a:srgbClr val="00CC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Demography</a:t>
            </a:r>
            <a:r>
              <a:rPr lang="en-US" altLang="zh-TW" dirty="0" smtClean="0"/>
              <a:t> is the study of human populations in terms of size, density, location, age, gender, race, occupation, and other statistics.</a:t>
            </a:r>
            <a:endParaRPr lang="zh-TW" altLang="en-US" dirty="0"/>
          </a:p>
        </p:txBody>
      </p:sp>
      <p:pic>
        <p:nvPicPr>
          <p:cNvPr id="7170" name="Picture 2" descr="http://www.abc.net.au/reslib/201004/r551482_32654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45023"/>
            <a:ext cx="4344304" cy="278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thehindu.com/multimedia/dynamic/00823/01TH-OPEDPOPULATION_823738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45024"/>
            <a:ext cx="4032448" cy="281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9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Geographic Shifts Population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/>
              <a:t>The shift in where people live has also caused a shift in where they work. </a:t>
            </a:r>
            <a:endParaRPr lang="en-US" altLang="zh-TW" sz="2200" dirty="0" smtClean="0"/>
          </a:p>
          <a:p>
            <a:r>
              <a:rPr lang="en-US" altLang="zh-TW" sz="2200" dirty="0" smtClean="0"/>
              <a:t>For example, the migration toward </a:t>
            </a:r>
            <a:r>
              <a:rPr lang="en-US" altLang="zh-TW" sz="2200" dirty="0" err="1" smtClean="0"/>
              <a:t>micropolitan</a:t>
            </a:r>
            <a:r>
              <a:rPr lang="en-US" altLang="zh-TW" sz="2200" dirty="0" smtClean="0"/>
              <a:t> and suburban areas has resulted in a rapid increase in the number of people who “telecommute”—work at home or in a remote office and conduct their business by phone or the Internet. </a:t>
            </a:r>
          </a:p>
          <a:p>
            <a:r>
              <a:rPr lang="en-US" altLang="zh-TW" sz="2200" dirty="0" smtClean="0"/>
              <a:t>This </a:t>
            </a:r>
            <a:r>
              <a:rPr lang="en-US" altLang="zh-TW" sz="2200" dirty="0"/>
              <a:t>trend, in turn, has created a booming SOHO (small office/home office) market. </a:t>
            </a:r>
            <a:endParaRPr lang="zh-TW" altLang="en-US" sz="2200" dirty="0"/>
          </a:p>
        </p:txBody>
      </p:sp>
      <p:pic>
        <p:nvPicPr>
          <p:cNvPr id="10244" name="Picture 4" descr="http://pic.gicpic.cn/bigimg/newbigimg1/8231000/00e1a90c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37112"/>
            <a:ext cx="3456384" cy="23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a4.att.hudong.com/50/90/01300000330045123142901882603_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4437113"/>
            <a:ext cx="3069269" cy="23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90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044034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A Better-Educated, More White-Collar, More Professional Population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Changes in the Workforce</a:t>
            </a:r>
          </a:p>
          <a:p>
            <a:pPr lvl="1"/>
            <a:r>
              <a:rPr lang="en-US" altLang="zh-TW" dirty="0"/>
              <a:t>More educated</a:t>
            </a:r>
          </a:p>
          <a:p>
            <a:pPr lvl="1"/>
            <a:r>
              <a:rPr lang="en-US" altLang="zh-TW" dirty="0"/>
              <a:t>More white collar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8"/>
          <a:stretch/>
        </p:blipFill>
        <p:spPr>
          <a:xfrm>
            <a:off x="755576" y="2852936"/>
            <a:ext cx="3096344" cy="3887966"/>
          </a:xfrm>
          <a:prstGeom prst="rect">
            <a:avLst/>
          </a:prstGeom>
        </p:spPr>
      </p:pic>
      <p:pic>
        <p:nvPicPr>
          <p:cNvPr id="11268" name="Picture 4" descr="http://lerablog.org/wp-content/uploads/2013/09/workforce-developm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15924"/>
            <a:ext cx="4536504" cy="302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www.myeducationadvices.com/gallery/importance-of-education/importance_of_education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72664"/>
            <a:ext cx="3312368" cy="258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3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Increasing Diversity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Markets are becoming more diverse</a:t>
            </a:r>
          </a:p>
          <a:p>
            <a:pPr lvl="1"/>
            <a:r>
              <a:rPr lang="en-US" altLang="zh-TW" dirty="0"/>
              <a:t>International</a:t>
            </a:r>
          </a:p>
          <a:p>
            <a:pPr lvl="1"/>
            <a:r>
              <a:rPr lang="en-US" altLang="zh-TW" dirty="0"/>
              <a:t>National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7"/>
          <a:stretch/>
        </p:blipFill>
        <p:spPr>
          <a:xfrm>
            <a:off x="2987824" y="3755294"/>
            <a:ext cx="4893951" cy="3096344"/>
          </a:xfrm>
          <a:prstGeom prst="rect">
            <a:avLst/>
          </a:prstGeom>
        </p:spPr>
      </p:pic>
      <p:pic>
        <p:nvPicPr>
          <p:cNvPr id="12290" name="Picture 2" descr="https://encrypted-tbn3.gstatic.com/images?q=tbn:ANd9GcR3FHhuIdlW4YHYnNfdogYC-tum81IXs2OtJrxcMrtJsZSFHrb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67" y="4924424"/>
            <a:ext cx="23717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encrypted-tbn1.gstatic.com/images?q=tbn:ANd9GcRgsX3-jliHv5PFfxAGtlz840kW76LhxxyTrufgPArwB6xpzuqMb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03146"/>
            <a:ext cx="2520280" cy="224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4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CC00"/>
                </a:solidFill>
              </a:rPr>
              <a:t>The Economic Environment</a:t>
            </a:r>
            <a:endParaRPr lang="zh-TW" altLang="en-US" dirty="0">
              <a:solidFill>
                <a:srgbClr val="00CC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The </a:t>
            </a:r>
            <a:r>
              <a:rPr lang="en-US" altLang="zh-TW" sz="2400" b="1" dirty="0" smtClean="0"/>
              <a:t>economic environment</a:t>
            </a:r>
            <a:r>
              <a:rPr lang="en-US" altLang="zh-TW" sz="2400" dirty="0" smtClean="0"/>
              <a:t> consists of economic factors that affect consumer purchasing power and spending patterns.</a:t>
            </a:r>
          </a:p>
          <a:p>
            <a:r>
              <a:rPr lang="en-US" altLang="zh-TW" sz="2400" dirty="0" smtClean="0"/>
              <a:t>Some </a:t>
            </a:r>
            <a:r>
              <a:rPr lang="en-US" altLang="zh-TW" sz="2400" dirty="0"/>
              <a:t>countries have </a:t>
            </a:r>
            <a:r>
              <a:rPr lang="en-US" altLang="zh-TW" sz="2400" i="1" dirty="0"/>
              <a:t>industrial </a:t>
            </a:r>
            <a:r>
              <a:rPr lang="en-US" altLang="zh-TW" sz="2400" i="1" dirty="0" smtClean="0"/>
              <a:t>economies (developed), </a:t>
            </a:r>
            <a:r>
              <a:rPr lang="en-US" altLang="zh-TW" sz="2400" dirty="0"/>
              <a:t>which constitute rich markets for many different kinds of goods. </a:t>
            </a:r>
            <a:endParaRPr lang="en-US" altLang="zh-TW" sz="2400" dirty="0" smtClean="0"/>
          </a:p>
          <a:p>
            <a:r>
              <a:rPr lang="en-US" altLang="zh-TW" sz="2400" dirty="0" smtClean="0"/>
              <a:t>At </a:t>
            </a:r>
            <a:r>
              <a:rPr lang="en-US" altLang="zh-TW" sz="2400" dirty="0"/>
              <a:t>the other extreme are </a:t>
            </a:r>
            <a:r>
              <a:rPr lang="en-US" altLang="zh-TW" sz="2400" i="1" dirty="0"/>
              <a:t>subsistence </a:t>
            </a:r>
            <a:r>
              <a:rPr lang="en-US" altLang="zh-TW" sz="2400" i="1" dirty="0" smtClean="0"/>
              <a:t>economies (under-develop); </a:t>
            </a:r>
            <a:r>
              <a:rPr lang="en-US" altLang="zh-TW" sz="2400" dirty="0"/>
              <a:t>they consume most of their own agricultural and industrial output and offer few market opportunities. </a:t>
            </a:r>
            <a:endParaRPr lang="en-US" altLang="zh-TW" sz="2400" dirty="0" smtClean="0"/>
          </a:p>
          <a:p>
            <a:r>
              <a:rPr lang="en-US" altLang="zh-TW" sz="2400" dirty="0" smtClean="0"/>
              <a:t>In </a:t>
            </a:r>
            <a:r>
              <a:rPr lang="en-US" altLang="zh-TW" sz="2400" dirty="0"/>
              <a:t>between are </a:t>
            </a:r>
            <a:r>
              <a:rPr lang="en-US" altLang="zh-TW" sz="2400" i="1" dirty="0"/>
              <a:t>developing economies</a:t>
            </a:r>
            <a:r>
              <a:rPr lang="en-US" altLang="zh-TW" sz="2400" dirty="0"/>
              <a:t> that can offer outstanding marketing opportunities for the right kinds of products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07414"/>
            <a:ext cx="1512168" cy="125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0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CC00"/>
                </a:solidFill>
              </a:rPr>
              <a:t>The Natural Environment</a:t>
            </a:r>
            <a:endParaRPr lang="zh-TW" altLang="en-US" dirty="0">
              <a:solidFill>
                <a:srgbClr val="00CC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The </a:t>
            </a:r>
            <a:r>
              <a:rPr lang="en-US" altLang="zh-TW" sz="2400" b="1" dirty="0" smtClean="0"/>
              <a:t>natural environment</a:t>
            </a:r>
            <a:r>
              <a:rPr lang="en-US" altLang="zh-TW" sz="2400" dirty="0" smtClean="0"/>
              <a:t> involves the physical environment and the natural resources that are needed as inputs by marketers or that are affected by marketing activities.</a:t>
            </a:r>
          </a:p>
          <a:p>
            <a:r>
              <a:rPr lang="en-US" altLang="zh-TW" sz="2400" dirty="0" smtClean="0"/>
              <a:t>Marketers should be aware of several trends:</a:t>
            </a:r>
          </a:p>
          <a:p>
            <a:pPr lvl="1"/>
            <a:r>
              <a:rPr lang="en-US" altLang="zh-TW" sz="2000" dirty="0"/>
              <a:t>Increased shortages of raw materials</a:t>
            </a:r>
          </a:p>
          <a:p>
            <a:pPr lvl="1"/>
            <a:r>
              <a:rPr lang="en-US" altLang="zh-TW" sz="2000" dirty="0"/>
              <a:t>Increased pollution</a:t>
            </a:r>
          </a:p>
          <a:p>
            <a:pPr lvl="1"/>
            <a:r>
              <a:rPr lang="en-US" altLang="zh-TW" sz="2000" dirty="0"/>
              <a:t>Increased government </a:t>
            </a:r>
            <a:r>
              <a:rPr lang="en-US" altLang="zh-TW" sz="2000" dirty="0" smtClean="0"/>
              <a:t>intervention</a:t>
            </a:r>
          </a:p>
          <a:p>
            <a:r>
              <a:rPr lang="en-US" altLang="zh-TW" sz="2400" dirty="0" smtClean="0"/>
              <a:t>The </a:t>
            </a:r>
            <a:r>
              <a:rPr lang="en-US" altLang="zh-TW" sz="2400" b="1" dirty="0" smtClean="0"/>
              <a:t>environmental sustainability</a:t>
            </a:r>
            <a:r>
              <a:rPr lang="en-US" altLang="zh-TW" sz="2400" dirty="0" smtClean="0"/>
              <a:t> is the developing strategies and practices that create a world economy that the planet can support indefinitely.</a:t>
            </a:r>
            <a:endParaRPr lang="en-US" altLang="zh-TW" sz="2400" dirty="0"/>
          </a:p>
        </p:txBody>
      </p:sp>
      <p:pic>
        <p:nvPicPr>
          <p:cNvPr id="16388" name="Picture 4" descr="https://encrypted-tbn0.gstatic.com/images?q=tbn:ANd9GcTvEsqSm6hzXcWegccsPOPOTwbKb2Yyr3KLovXz_XaINvk0cnI4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369834"/>
            <a:ext cx="2160240" cy="148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0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CC00"/>
                </a:solidFill>
              </a:rPr>
              <a:t>The Technological </a:t>
            </a:r>
            <a:r>
              <a:rPr lang="en-US" altLang="zh-TW" dirty="0" smtClean="0">
                <a:solidFill>
                  <a:srgbClr val="00CC00"/>
                </a:solidFill>
              </a:rPr>
              <a:t>Environment</a:t>
            </a:r>
            <a:endParaRPr lang="zh-TW" altLang="en-US" dirty="0">
              <a:solidFill>
                <a:srgbClr val="00CC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b="1" dirty="0" smtClean="0"/>
              <a:t>technological environment</a:t>
            </a:r>
            <a:r>
              <a:rPr lang="en-US" altLang="zh-TW" dirty="0" smtClean="0"/>
              <a:t> is perhaps the most dramatic force now shaping our destiny.</a:t>
            </a:r>
          </a:p>
          <a:p>
            <a:r>
              <a:rPr lang="en-US" altLang="zh-TW" dirty="0" smtClean="0"/>
              <a:t>Marketers should watch the technological environment closely. Companies that do not keep up will soon find their products outdated. If that happens, they will miss new product and market opportunities.</a:t>
            </a:r>
            <a:endParaRPr lang="zh-TW" altLang="en-US" dirty="0"/>
          </a:p>
        </p:txBody>
      </p:sp>
      <p:pic>
        <p:nvPicPr>
          <p:cNvPr id="17410" name="Picture 2" descr="https://encrypted-tbn3.gstatic.com/images?q=tbn:ANd9GcS-Ye8YedHciZHvCT1IKO4fo0tmaAmizEzz1GVIa7pAZMRz7UT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41480"/>
            <a:ext cx="3024336" cy="226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://www.techi.com/wp-content/uploads/2012/10/Advanced-Technolog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41910"/>
            <a:ext cx="3833936" cy="25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0"/>
          <a:stretch/>
        </p:blipFill>
        <p:spPr>
          <a:xfrm>
            <a:off x="467544" y="1009631"/>
            <a:ext cx="7908167" cy="523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828010"/>
          </a:xfrm>
        </p:spPr>
        <p:txBody>
          <a:bodyPr/>
          <a:lstStyle/>
          <a:p>
            <a:r>
              <a:rPr lang="en-US" altLang="zh-TW" dirty="0">
                <a:solidFill>
                  <a:srgbClr val="00CC00"/>
                </a:solidFill>
              </a:rPr>
              <a:t>The Political and Social Environment</a:t>
            </a:r>
            <a:endParaRPr lang="zh-TW" altLang="en-US" dirty="0">
              <a:solidFill>
                <a:srgbClr val="00CC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b="1" dirty="0" smtClean="0"/>
              <a:t>political environment</a:t>
            </a:r>
            <a:r>
              <a:rPr lang="en-US" altLang="zh-TW" dirty="0" smtClean="0"/>
              <a:t> consists of laws, government agencies, and pressure groups that influence or limit various organizations and individuals in a given society.</a:t>
            </a:r>
            <a:endParaRPr lang="zh-TW" altLang="en-US" dirty="0"/>
          </a:p>
        </p:txBody>
      </p:sp>
      <p:pic>
        <p:nvPicPr>
          <p:cNvPr id="18436" name="Picture 4" descr="http://www.cellpointmobile.com/wp-content/uploads/2011/04/gover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66" y="3598623"/>
            <a:ext cx="4608511" cy="293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http://www.thebestcolleges.org/wp-content/uploads/2011/06/law-schoo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187" y="3598623"/>
            <a:ext cx="3951207" cy="296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8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Legislation Regulating Business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Business legislation has been enacted for a number of reasons:</a:t>
            </a:r>
          </a:p>
          <a:p>
            <a:pPr lvl="1"/>
            <a:r>
              <a:rPr lang="en-US" altLang="zh-TW" dirty="0" smtClean="0"/>
              <a:t>Protect companies from each other</a:t>
            </a:r>
          </a:p>
          <a:p>
            <a:pPr lvl="1"/>
            <a:r>
              <a:rPr lang="en-US" altLang="zh-TW" dirty="0" smtClean="0"/>
              <a:t>Protect consumers from unfair business practices</a:t>
            </a:r>
          </a:p>
          <a:p>
            <a:pPr lvl="1"/>
            <a:r>
              <a:rPr lang="en-US" altLang="zh-TW" dirty="0" smtClean="0"/>
              <a:t>Protect the interests of society against unrestrained business behavior.</a:t>
            </a:r>
            <a:endParaRPr lang="zh-TW" altLang="en-US" dirty="0"/>
          </a:p>
        </p:txBody>
      </p:sp>
      <p:pic>
        <p:nvPicPr>
          <p:cNvPr id="19458" name="Picture 2" descr="https://encrypted-tbn0.gstatic.com/images?q=tbn:ANd9GcQtPYnnLiPzC6LhAdI6YaSroI4SsW7XhSQ7ebWVF0OHWx9PQ2Jc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20496"/>
            <a:ext cx="3744416" cy="249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s://encrypted-tbn3.gstatic.com/images?q=tbn:ANd9GcQnMPkI8_1tj-xt5Cc70pBzaWxzjhm7sj7A1X3LRPPF9cOyUKo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5649"/>
            <a:ext cx="3528392" cy="25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 environment</a:t>
            </a:r>
          </a:p>
          <a:p>
            <a:r>
              <a:rPr lang="en-US" dirty="0" smtClean="0"/>
              <a:t>Macro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44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CC00"/>
                </a:solidFill>
              </a:rPr>
              <a:t>The Cultural Environment</a:t>
            </a:r>
            <a:endParaRPr lang="zh-TW" altLang="en-US" dirty="0">
              <a:solidFill>
                <a:srgbClr val="00CC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Cultural environment </a:t>
            </a:r>
            <a:r>
              <a:rPr lang="en-US" altLang="zh-TW" dirty="0"/>
              <a:t>consists of institutions and other forces that affect a society’s basic values, perceptions, preferences, and behaviors</a:t>
            </a:r>
          </a:p>
          <a:p>
            <a:endParaRPr lang="zh-TW" altLang="en-US" dirty="0"/>
          </a:p>
        </p:txBody>
      </p:sp>
      <p:pic>
        <p:nvPicPr>
          <p:cNvPr id="1026" name="Picture 2" descr="https://encrypted-tbn0.gstatic.com/images?q=tbn:ANd9GcTVftCBH8ljfO41rpaHqUYfXbKj1TQ3_xuYP-0sqNSCOVC10TQK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40432"/>
            <a:ext cx="3672408" cy="24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ice-paris.org/Resources/Pictures/Lifestyle%20and%20Culture/French-Cul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50364"/>
            <a:ext cx="3773913" cy="25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blogs.uni-osnabrueck.de/studyskills/files/2011/01/CultureClash-X-300x22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4436"/>
            <a:ext cx="1872208" cy="139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59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Microenvironment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565"/>
          <a:stretch/>
        </p:blipFill>
        <p:spPr>
          <a:xfrm>
            <a:off x="251520" y="2204864"/>
            <a:ext cx="8640960" cy="241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CC00"/>
                </a:solidFill>
              </a:rPr>
              <a:t>The Company</a:t>
            </a:r>
            <a:endParaRPr lang="zh-TW" altLang="en-US" dirty="0">
              <a:solidFill>
                <a:srgbClr val="00CC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/>
              <a:t>With marketing taking the lead, all departments—from manufacturing and finance to legal and human resources—share the responsibility for understanding customer needs and creating customer value</a:t>
            </a:r>
            <a:r>
              <a:rPr lang="en-US" altLang="zh-TW" sz="2200" dirty="0" smtClean="0"/>
              <a:t>.</a:t>
            </a:r>
            <a:endParaRPr lang="en-US" altLang="zh-TW" sz="2200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476315882"/>
              </p:ext>
            </p:extLst>
          </p:nvPr>
        </p:nvGraphicFramePr>
        <p:xfrm>
          <a:off x="395536" y="2792050"/>
          <a:ext cx="7632848" cy="4019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56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CC00"/>
                </a:solidFill>
              </a:rPr>
              <a:t>Suppliers</a:t>
            </a:r>
            <a:endParaRPr lang="zh-TW" altLang="en-US" dirty="0">
              <a:solidFill>
                <a:srgbClr val="00CC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Suppliers provide the resources needed by the company to produce its goods and services.</a:t>
            </a:r>
          </a:p>
          <a:p>
            <a:r>
              <a:rPr lang="en-US" altLang="zh-TW" dirty="0" smtClean="0"/>
              <a:t>Most marketers today treat their suppliers as partners in creating and delivering customer value.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539552" y="1052736"/>
            <a:ext cx="7584843" cy="5772255"/>
            <a:chOff x="1043608" y="1052736"/>
            <a:chExt cx="7080787" cy="5772255"/>
          </a:xfrm>
        </p:grpSpPr>
        <p:pic>
          <p:nvPicPr>
            <p:cNvPr id="1026" name="Picture 2" descr="http://static4.businessinsider.com/image/5122811d6bb3f7b00c000005-480/apple-suppliers-worldwid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052736"/>
              <a:ext cx="7080787" cy="5310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字方塊 3"/>
            <p:cNvSpPr txBox="1"/>
            <p:nvPr/>
          </p:nvSpPr>
          <p:spPr>
            <a:xfrm>
              <a:off x="3131840" y="6363326"/>
              <a:ext cx="39884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0000FF"/>
                  </a:solidFill>
                </a:rPr>
                <a:t>Apple’s supplies in the world</a:t>
              </a:r>
              <a:endParaRPr lang="zh-TW" altLang="en-US" sz="2400" b="1" dirty="0">
                <a:solidFill>
                  <a:srgbClr val="0000FF"/>
                </a:solidFill>
              </a:endParaRPr>
            </a:p>
          </p:txBody>
        </p:sp>
      </p:grpSp>
      <p:pic>
        <p:nvPicPr>
          <p:cNvPr id="1028" name="Picture 4" descr="http://2.bp.blogspot.com/-rPTukcLUt40/UXs_KOF2EbI/AAAAAAAAHWk/CKBJrq2V9tE/s1600/silver-apple-logo-apple-pictu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03" y="1052736"/>
            <a:ext cx="1584176" cy="185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CC00"/>
                </a:solidFill>
              </a:rPr>
              <a:t>Marketing Intermediaries</a:t>
            </a:r>
            <a:endParaRPr lang="zh-TW" altLang="en-US" dirty="0">
              <a:solidFill>
                <a:srgbClr val="00CC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 smtClean="0"/>
              <a:t>Marketing intermediaries</a:t>
            </a:r>
            <a:r>
              <a:rPr lang="en-US" altLang="zh-TW" sz="2400" dirty="0" smtClean="0"/>
              <a:t> help the company promote, sell, and distribute its products to final buyers.</a:t>
            </a:r>
          </a:p>
          <a:p>
            <a:r>
              <a:rPr lang="en-US" altLang="zh-TW" sz="2400" i="1" u="sng" dirty="0" smtClean="0"/>
              <a:t>Physical distribution</a:t>
            </a:r>
            <a:r>
              <a:rPr lang="en-US" altLang="zh-TW" sz="2400" u="sng" dirty="0" smtClean="0"/>
              <a:t> </a:t>
            </a:r>
            <a:r>
              <a:rPr lang="en-US" altLang="zh-TW" sz="2400" i="1" u="sng" dirty="0" smtClean="0"/>
              <a:t>firms</a:t>
            </a:r>
            <a:r>
              <a:rPr lang="en-US" altLang="zh-TW" sz="2400" u="sng" dirty="0" smtClean="0"/>
              <a:t> </a:t>
            </a:r>
            <a:r>
              <a:rPr lang="en-US" altLang="zh-TW" sz="2400" dirty="0" smtClean="0"/>
              <a:t>help the company stock and move goods from their points of origin to their destinations.</a:t>
            </a:r>
          </a:p>
          <a:p>
            <a:r>
              <a:rPr lang="en-US" altLang="zh-TW" sz="2400" i="1" u="sng" dirty="0" smtClean="0"/>
              <a:t>Marketing services agencies</a:t>
            </a:r>
            <a:r>
              <a:rPr lang="en-US" altLang="zh-TW" sz="2400" u="sng" dirty="0" smtClean="0"/>
              <a:t> </a:t>
            </a:r>
            <a:r>
              <a:rPr lang="en-US" altLang="zh-TW" sz="2400" dirty="0" smtClean="0"/>
              <a:t>are the marketing research firms, advertising agencies, media firms, and marketing consulting firms.</a:t>
            </a:r>
          </a:p>
          <a:p>
            <a:r>
              <a:rPr lang="en-US" altLang="zh-TW" sz="2400" i="1" u="sng" dirty="0" smtClean="0"/>
              <a:t>Financial intermediaries</a:t>
            </a:r>
            <a:r>
              <a:rPr lang="en-US" altLang="zh-TW" sz="2400" u="sng" dirty="0" smtClean="0"/>
              <a:t> </a:t>
            </a:r>
            <a:r>
              <a:rPr lang="en-US" altLang="zh-TW" sz="2400" dirty="0" smtClean="0"/>
              <a:t>include banks, credit companies, insurance companies and other businesses that help finance transactions or insure against the risks associated with the buying and selling of goods.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84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CC00"/>
                </a:solidFill>
              </a:rPr>
              <a:t>Competitors</a:t>
            </a:r>
            <a:endParaRPr lang="zh-TW" altLang="en-US" dirty="0">
              <a:solidFill>
                <a:srgbClr val="00CC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Marketers </a:t>
            </a:r>
            <a:r>
              <a:rPr lang="en-US" altLang="zh-TW" sz="2400" dirty="0"/>
              <a:t>also must gain strategic advantage by positioning their offerings strongly against competitors’ offerings in the minds of consumers</a:t>
            </a:r>
            <a:r>
              <a:rPr lang="en-US" altLang="zh-TW" sz="2400" dirty="0" smtClean="0"/>
              <a:t>.</a:t>
            </a:r>
          </a:p>
          <a:p>
            <a:pPr marL="0" indent="0">
              <a:buNone/>
            </a:pPr>
            <a:r>
              <a:rPr lang="en-US" altLang="zh-TW" sz="2400" dirty="0" smtClean="0"/>
              <a:t> </a:t>
            </a:r>
            <a:endParaRPr lang="en-US" altLang="zh-TW" sz="2400" dirty="0"/>
          </a:p>
        </p:txBody>
      </p:sp>
      <p:pic>
        <p:nvPicPr>
          <p:cNvPr id="4100" name="Picture 4" descr="http://phandroid.s3.amazonaws.com/wp-content/uploads/2013/03/samsung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62671"/>
            <a:ext cx="3858850" cy="28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717083" y="4895851"/>
            <a:ext cx="935037" cy="5842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V.S</a:t>
            </a:r>
            <a:endParaRPr kumimoji="0" lang="zh-TW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4102" name="Picture 6" descr="http://static.giantbomb.com/uploads/scale_small/0/316/520157-apple_logo_dec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620" y="3393529"/>
            <a:ext cx="3275830" cy="327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moderndignity.com/mdcontent/uploads/2012/04/track_competitor_ranking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-18831"/>
            <a:ext cx="2304256" cy="161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CC00"/>
                </a:solidFill>
              </a:rPr>
              <a:t>Publics</a:t>
            </a:r>
            <a:endParaRPr lang="zh-TW" altLang="en-US" dirty="0">
              <a:solidFill>
                <a:srgbClr val="00CC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A </a:t>
            </a:r>
            <a:r>
              <a:rPr lang="en-US" altLang="zh-TW" sz="2400" b="1" dirty="0" smtClean="0"/>
              <a:t>public</a:t>
            </a:r>
            <a:r>
              <a:rPr lang="en-US" altLang="zh-TW" sz="2400" dirty="0" smtClean="0"/>
              <a:t> is any </a:t>
            </a:r>
            <a:r>
              <a:rPr lang="en-US" altLang="zh-TW" sz="2400" dirty="0"/>
              <a:t>group that has an actual or potential interest in or impact on an organization’s ability to achieve its </a:t>
            </a:r>
            <a:r>
              <a:rPr lang="en-US" altLang="zh-TW" sz="2400" dirty="0" smtClean="0"/>
              <a:t>objectives.</a:t>
            </a:r>
          </a:p>
          <a:p>
            <a:r>
              <a:rPr lang="en-US" altLang="zh-TW" sz="2400" dirty="0" smtClean="0"/>
              <a:t>We can identify seven types of publics:</a:t>
            </a:r>
            <a:endParaRPr lang="en-US" altLang="zh-TW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539552" y="1052736"/>
            <a:ext cx="8280920" cy="1440160"/>
            <a:chOff x="539552" y="1052736"/>
            <a:chExt cx="8280920" cy="1440160"/>
          </a:xfrm>
        </p:grpSpPr>
        <p:sp>
          <p:nvSpPr>
            <p:cNvPr id="6" name="圓角矩形 5"/>
            <p:cNvSpPr/>
            <p:nvPr/>
          </p:nvSpPr>
          <p:spPr>
            <a:xfrm>
              <a:off x="539552" y="1052736"/>
              <a:ext cx="1584176" cy="144016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TW" sz="2400" b="1" dirty="0">
                  <a:solidFill>
                    <a:srgbClr val="000000"/>
                  </a:solidFill>
                </a:rPr>
                <a:t>Financial </a:t>
              </a:r>
              <a:r>
                <a:rPr lang="en-US" altLang="zh-TW" sz="2400" b="1" dirty="0" smtClean="0">
                  <a:solidFill>
                    <a:srgbClr val="000000"/>
                  </a:solidFill>
                </a:rPr>
                <a:t>publics</a:t>
              </a:r>
              <a:endParaRPr lang="zh-TW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195736" y="1052736"/>
              <a:ext cx="6624736" cy="14401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zh-TW" sz="2200" dirty="0">
                  <a:solidFill>
                    <a:srgbClr val="000000"/>
                  </a:solidFill>
                </a:rPr>
                <a:t>Influences the company’s ability to obtain funds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zh-TW" sz="2200" dirty="0">
                  <a:solidFill>
                    <a:srgbClr val="000000"/>
                  </a:solidFill>
                </a:rPr>
                <a:t>Banks, investment analysts, and stockholders are the major financial publics</a:t>
              </a:r>
              <a:r>
                <a:rPr lang="en-US" altLang="zh-TW" sz="2200" dirty="0" smtClean="0">
                  <a:solidFill>
                    <a:srgbClr val="000000"/>
                  </a:solidFill>
                </a:rPr>
                <a:t>.</a:t>
              </a:r>
              <a:endParaRPr lang="en-US" altLang="zh-TW" sz="2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39552" y="2564904"/>
            <a:ext cx="8280920" cy="1440160"/>
            <a:chOff x="539552" y="1052736"/>
            <a:chExt cx="8280920" cy="1440160"/>
          </a:xfrm>
        </p:grpSpPr>
        <p:sp>
          <p:nvSpPr>
            <p:cNvPr id="10" name="圓角矩形 9"/>
            <p:cNvSpPr/>
            <p:nvPr/>
          </p:nvSpPr>
          <p:spPr>
            <a:xfrm>
              <a:off x="539552" y="1052736"/>
              <a:ext cx="1584176" cy="144016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TW" sz="2400" b="1" dirty="0">
                  <a:solidFill>
                    <a:srgbClr val="000000"/>
                  </a:solidFill>
                </a:rPr>
                <a:t>Media publics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195736" y="1052736"/>
              <a:ext cx="6624736" cy="14401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zh-TW" sz="2200" dirty="0">
                  <a:solidFill>
                    <a:srgbClr val="000000"/>
                  </a:solidFill>
                </a:rPr>
                <a:t>C</a:t>
              </a:r>
              <a:r>
                <a:rPr lang="en-US" altLang="zh-TW" sz="2200" dirty="0" smtClean="0">
                  <a:solidFill>
                    <a:srgbClr val="000000"/>
                  </a:solidFill>
                </a:rPr>
                <a:t>arries </a:t>
              </a:r>
              <a:r>
                <a:rPr lang="en-US" altLang="zh-TW" sz="2200" dirty="0">
                  <a:solidFill>
                    <a:srgbClr val="000000"/>
                  </a:solidFill>
                </a:rPr>
                <a:t>news, features, and editorial opinion.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zh-TW" sz="2200" dirty="0">
                  <a:solidFill>
                    <a:srgbClr val="000000"/>
                  </a:solidFill>
                </a:rPr>
                <a:t>It includes newspapers, magazines, television stations, and blogs and other Internet media.</a:t>
              </a: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539552" y="4077072"/>
            <a:ext cx="8280920" cy="1800200"/>
            <a:chOff x="539552" y="1052736"/>
            <a:chExt cx="8280920" cy="1800200"/>
          </a:xfrm>
        </p:grpSpPr>
        <p:sp>
          <p:nvSpPr>
            <p:cNvPr id="13" name="圓角矩形 12"/>
            <p:cNvSpPr/>
            <p:nvPr/>
          </p:nvSpPr>
          <p:spPr>
            <a:xfrm>
              <a:off x="539552" y="1052736"/>
              <a:ext cx="1584176" cy="18002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TW" sz="2400" b="1" dirty="0">
                  <a:solidFill>
                    <a:srgbClr val="000000"/>
                  </a:solidFill>
                </a:rPr>
                <a:t>Government Publics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195736" y="1052736"/>
              <a:ext cx="6624736" cy="1800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zh-TW" sz="2200" dirty="0">
                  <a:solidFill>
                    <a:srgbClr val="000000"/>
                  </a:solidFill>
                </a:rPr>
                <a:t>Management must take government developments into account.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zh-TW" sz="2200" dirty="0">
                  <a:solidFill>
                    <a:srgbClr val="000000"/>
                  </a:solidFill>
                </a:rPr>
                <a:t>Marketers must often consult the company’s lawyers on issues of product safety, truth in advertising, and other matters.</a:t>
              </a: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24094" y="1232279"/>
            <a:ext cx="8280920" cy="1719808"/>
            <a:chOff x="539552" y="1052736"/>
            <a:chExt cx="8280920" cy="1440160"/>
          </a:xfrm>
        </p:grpSpPr>
        <p:sp>
          <p:nvSpPr>
            <p:cNvPr id="16" name="圓角矩形 15"/>
            <p:cNvSpPr/>
            <p:nvPr/>
          </p:nvSpPr>
          <p:spPr>
            <a:xfrm>
              <a:off x="539552" y="1150605"/>
              <a:ext cx="1584176" cy="125926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TW" sz="2400" b="1" dirty="0">
                  <a:solidFill>
                    <a:srgbClr val="000000"/>
                  </a:solidFill>
                </a:rPr>
                <a:t>Citizen-action publics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195736" y="1052736"/>
              <a:ext cx="6624736" cy="14401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zh-TW" sz="2200" dirty="0">
                  <a:solidFill>
                    <a:srgbClr val="000000"/>
                  </a:solidFill>
                </a:rPr>
                <a:t>A company’s marketing decisions may be questioned by consumer organizations, environmental groups, minority groups, and others.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zh-TW" sz="2200" dirty="0">
                  <a:solidFill>
                    <a:srgbClr val="000000"/>
                  </a:solidFill>
                </a:rPr>
                <a:t>Its public relations department can help it stay in touch with consumer and citizen groups.</a:t>
              </a: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539552" y="2996952"/>
            <a:ext cx="8280920" cy="1719808"/>
            <a:chOff x="539552" y="1052736"/>
            <a:chExt cx="8280920" cy="1440160"/>
          </a:xfrm>
        </p:grpSpPr>
        <p:sp>
          <p:nvSpPr>
            <p:cNvPr id="20" name="圓角矩形 19"/>
            <p:cNvSpPr/>
            <p:nvPr/>
          </p:nvSpPr>
          <p:spPr>
            <a:xfrm>
              <a:off x="539552" y="1150605"/>
              <a:ext cx="1584176" cy="125926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TW" sz="2400" b="1" dirty="0">
                  <a:solidFill>
                    <a:srgbClr val="000000"/>
                  </a:solidFill>
                </a:rPr>
                <a:t>Local Publics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2195736" y="1052736"/>
              <a:ext cx="6624736" cy="14401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zh-TW" sz="2200" dirty="0">
                  <a:solidFill>
                    <a:srgbClr val="000000"/>
                  </a:solidFill>
                </a:rPr>
                <a:t>This group includes neighborhood residents and community organizations.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zh-TW" sz="2200" dirty="0">
                  <a:solidFill>
                    <a:srgbClr val="000000"/>
                  </a:solidFill>
                </a:rPr>
                <a:t>Large companies usually create departments and programs that deal with local community issues and provide community support.</a:t>
              </a: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39552" y="4766709"/>
            <a:ext cx="8280920" cy="1719808"/>
            <a:chOff x="539552" y="1052736"/>
            <a:chExt cx="8280920" cy="1440160"/>
          </a:xfrm>
        </p:grpSpPr>
        <p:sp>
          <p:nvSpPr>
            <p:cNvPr id="23" name="圓角矩形 22"/>
            <p:cNvSpPr/>
            <p:nvPr/>
          </p:nvSpPr>
          <p:spPr>
            <a:xfrm>
              <a:off x="539552" y="1150605"/>
              <a:ext cx="1584176" cy="125926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TW" sz="2400" b="1" dirty="0">
                  <a:solidFill>
                    <a:srgbClr val="000000"/>
                  </a:solidFill>
                </a:rPr>
                <a:t>General public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2195736" y="1052736"/>
              <a:ext cx="6624736" cy="14401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zh-TW" sz="2200" dirty="0">
                  <a:solidFill>
                    <a:srgbClr val="000000"/>
                  </a:solidFill>
                </a:rPr>
                <a:t>A company needs to be concerned about the general public’s attitude toward its products and activities.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zh-TW" sz="2200" dirty="0">
                  <a:solidFill>
                    <a:srgbClr val="000000"/>
                  </a:solidFill>
                </a:rPr>
                <a:t>The public’s image of the company affects its buying.</a:t>
              </a: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24094" y="2879367"/>
            <a:ext cx="8280920" cy="1719808"/>
            <a:chOff x="539552" y="1052736"/>
            <a:chExt cx="8280920" cy="1440160"/>
          </a:xfrm>
        </p:grpSpPr>
        <p:sp>
          <p:nvSpPr>
            <p:cNvPr id="26" name="圓角矩形 25"/>
            <p:cNvSpPr/>
            <p:nvPr/>
          </p:nvSpPr>
          <p:spPr>
            <a:xfrm>
              <a:off x="539552" y="1150605"/>
              <a:ext cx="1584176" cy="125926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TW" sz="2400" b="1" dirty="0">
                  <a:solidFill>
                    <a:srgbClr val="000000"/>
                  </a:solidFill>
                </a:rPr>
                <a:t>Internal publics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2195736" y="1052736"/>
              <a:ext cx="6624736" cy="14401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zh-TW" sz="2200" dirty="0">
                  <a:solidFill>
                    <a:srgbClr val="000000"/>
                  </a:solidFill>
                </a:rPr>
                <a:t>This group includes workers, managers, volunteers, and the board of directors.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0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CC00"/>
                </a:solidFill>
              </a:rPr>
              <a:t>Customers</a:t>
            </a:r>
            <a:endParaRPr lang="zh-TW" altLang="en-US" dirty="0">
              <a:solidFill>
                <a:srgbClr val="00CC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The company might target any or all five types of customer markets:</a:t>
            </a:r>
            <a:endParaRPr lang="zh-TW" altLang="en-US" sz="2400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361265938"/>
              </p:ext>
            </p:extLst>
          </p:nvPr>
        </p:nvGraphicFramePr>
        <p:xfrm>
          <a:off x="1187624" y="2276872"/>
          <a:ext cx="6552728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圓角矩形圖說文字 6"/>
          <p:cNvSpPr/>
          <p:nvPr/>
        </p:nvSpPr>
        <p:spPr>
          <a:xfrm>
            <a:off x="3444849" y="404664"/>
            <a:ext cx="2952328" cy="1703009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rgbClr val="000000"/>
                </a:solidFill>
              </a:rPr>
              <a:t>Consist of individuals and households that buy goods and services for personal consumption.</a:t>
            </a:r>
            <a:endParaRPr lang="zh-TW" altLang="en-US" sz="2200" dirty="0">
              <a:solidFill>
                <a:srgbClr val="000000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5364088" y="1412776"/>
            <a:ext cx="2952328" cy="1944216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rgbClr val="000000"/>
                </a:solidFill>
              </a:rPr>
              <a:t>Buy goods and services for further processing or use in their production processes</a:t>
            </a:r>
            <a:endParaRPr lang="zh-TW" altLang="en-US" sz="2200" dirty="0">
              <a:solidFill>
                <a:srgbClr val="000000"/>
              </a:solidFill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4644008" y="3861048"/>
            <a:ext cx="2952328" cy="1512168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rgbClr val="000000"/>
                </a:solidFill>
              </a:rPr>
              <a:t>Buy goods and services to resell at a profit.</a:t>
            </a:r>
            <a:endParaRPr lang="zh-TW" altLang="en-US" sz="2200" dirty="0">
              <a:solidFill>
                <a:srgbClr val="000000"/>
              </a:solidFill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249158" y="3573016"/>
            <a:ext cx="2738665" cy="3284983"/>
          </a:xfrm>
          <a:prstGeom prst="wedgeRoundRectCallout">
            <a:avLst>
              <a:gd name="adj1" fmla="val 57020"/>
              <a:gd name="adj2" fmla="val 13912"/>
              <a:gd name="adj3" fmla="val 16667"/>
            </a:avLst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200" dirty="0">
                <a:solidFill>
                  <a:srgbClr val="000000"/>
                </a:solidFill>
              </a:rPr>
              <a:t>Consist </a:t>
            </a:r>
            <a:r>
              <a:rPr lang="en-US" altLang="zh-TW" sz="2200" dirty="0" smtClean="0">
                <a:solidFill>
                  <a:srgbClr val="000000"/>
                </a:solidFill>
              </a:rPr>
              <a:t>of government </a:t>
            </a:r>
            <a:r>
              <a:rPr lang="en-US" altLang="zh-TW" sz="2200" dirty="0">
                <a:solidFill>
                  <a:srgbClr val="000000"/>
                </a:solidFill>
              </a:rPr>
              <a:t>agencies that buy goods and services to produce public services or transfer the goods and services to others who need them.</a:t>
            </a:r>
            <a:endParaRPr lang="zh-TW" altLang="en-US" sz="2200" dirty="0">
              <a:solidFill>
                <a:srgbClr val="000000"/>
              </a:solidFill>
            </a:endParaRPr>
          </a:p>
        </p:txBody>
      </p:sp>
      <p:sp>
        <p:nvSpPr>
          <p:cNvPr id="13" name="圓角矩形圖說文字 12"/>
          <p:cNvSpPr/>
          <p:nvPr/>
        </p:nvSpPr>
        <p:spPr>
          <a:xfrm>
            <a:off x="1403648" y="1256168"/>
            <a:ext cx="2952328" cy="2100824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rgbClr val="000000"/>
                </a:solidFill>
              </a:rPr>
              <a:t>Consist of these buyers in other countries, including customers, producers, resellers, and governments</a:t>
            </a:r>
            <a:endParaRPr lang="zh-TW" alt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02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PPT字型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963</Words>
  <Application>Microsoft Office PowerPoint</Application>
  <PresentationFormat>On-screen Show (4:3)</PresentationFormat>
  <Paragraphs>101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基本</vt:lpstr>
      <vt:lpstr>Organizational Culture and Environment by: Lecturer Sanober Tariq</vt:lpstr>
      <vt:lpstr>Types of environment</vt:lpstr>
      <vt:lpstr>The Microenvironment</vt:lpstr>
      <vt:lpstr>The Company</vt:lpstr>
      <vt:lpstr>Suppliers</vt:lpstr>
      <vt:lpstr>Marketing Intermediaries</vt:lpstr>
      <vt:lpstr>Competitors</vt:lpstr>
      <vt:lpstr>Publics</vt:lpstr>
      <vt:lpstr>Customers</vt:lpstr>
      <vt:lpstr>The Macro environment</vt:lpstr>
      <vt:lpstr>The Demographic Environment</vt:lpstr>
      <vt:lpstr>Geographic Shifts Population</vt:lpstr>
      <vt:lpstr>A Better-Educated, More White-Collar, More Professional Population</vt:lpstr>
      <vt:lpstr>Increasing Diversity</vt:lpstr>
      <vt:lpstr>The Economic Environment</vt:lpstr>
      <vt:lpstr>The Natural Environment</vt:lpstr>
      <vt:lpstr>The Technological Environment</vt:lpstr>
      <vt:lpstr>The Political and Social Environment</vt:lpstr>
      <vt:lpstr>Legislation Regulating Business</vt:lpstr>
      <vt:lpstr>The Cultural Environment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Austin</dc:creator>
  <cp:lastModifiedBy>Windows User</cp:lastModifiedBy>
  <cp:revision>54</cp:revision>
  <dcterms:created xsi:type="dcterms:W3CDTF">2013-10-28T03:47:56Z</dcterms:created>
  <dcterms:modified xsi:type="dcterms:W3CDTF">2022-02-28T06:48:31Z</dcterms:modified>
</cp:coreProperties>
</file>