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5" r:id="rId13"/>
    <p:sldId id="266" r:id="rId14"/>
    <p:sldId id="267" r:id="rId15"/>
    <p:sldId id="268" r:id="rId16"/>
    <p:sldId id="292" r:id="rId17"/>
    <p:sldId id="293" r:id="rId18"/>
    <p:sldId id="294" r:id="rId19"/>
    <p:sldId id="289" r:id="rId20"/>
    <p:sldId id="290" r:id="rId21"/>
    <p:sldId id="291" r:id="rId22"/>
    <p:sldId id="288" r:id="rId23"/>
    <p:sldId id="269" r:id="rId24"/>
    <p:sldId id="270" r:id="rId25"/>
    <p:sldId id="272" r:id="rId26"/>
    <p:sldId id="273" r:id="rId27"/>
    <p:sldId id="274" r:id="rId28"/>
    <p:sldId id="275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50" autoAdjust="0"/>
    <p:restoredTop sz="95407" autoAdjust="0"/>
  </p:normalViewPr>
  <p:slideViewPr>
    <p:cSldViewPr>
      <p:cViewPr varScale="1">
        <p:scale>
          <a:sx n="90" d="100"/>
          <a:sy n="90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9:06:2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7.4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1,'1526'0,"-1495"0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9.1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61,'79'1,"-28"1,-1-3,99-13,-99 7,1 2,64 2,10-1,-32-10,-67 8,56-3,19 8,-73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01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0,'1551'0,"-1511"3,72 12,-28-2,145 17,-169-18,-36-6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04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1,'5'0,"6"0,7 0,5 0,4 0,7 0,4 0,-1 0,-1 0,-2 0,-1 0,-2 0,4 0,1 0,0 0,-1 0,-3 0,-5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05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4889 55,'-4368'0,"4231"-7,-188-32,307 36,-23-2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11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0,'39'1,"-1"1,69 13,-79-10,-10-2,0 1,0 1,0 0,18 9,3 5,-26-12,1 0,0 0,0-2,0 0,1 0,-1-1,1-1,18 2,384-4,-192-4,76 3,-275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14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2206 31,'-172'3,"-187"-7,248-9,63 5,-60 0,-1269 9,1346-1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19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2094 120,'-56'1,"-59"-1,103-1,0 0,1-1,-1 0,1-1,-1 0,1-1,-11-5,22 9,0 0,0-1,0 1,0 0,0 0,0-1,1 1,-1 0,0-1,0 1,0 0,0 0,1 0,-1-1,0 1,0 0,0 0,1 0,-1-1,0 1,0 0,1 0,-1 0,0 0,0 0,1 0,-1-1,0 1,0 0,1 0,-1 0,0 0,1 0,-1 0,0 0,0 0,1 0,-1 0,0 0,1 1,-1-1,0 0,0 0,1 0,19-2,21 2,11 1,-40-3,-18-2,-181-38,138 34,-2 2,1 2,0 3,-55 5,-10-1,69-5,-62-11,61 6,-57-1,-905 9,982-1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20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1592 60,'-186'3,"-205"-7,269-10,72 7,-61-2,-26 11,-101-4,135-11,63 6,-49-2,-9 9,72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22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1049 0,'-1017'0,"985"0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9:06:4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 24575,'-105'-2'0,"-116"5"0,219-3 0,-1 0 0,0 1 0,1-1 0,-1 1 0,1 0 0,-1-1 0,1 2 0,-1-1 0,1 0 0,-1 0 0,1 1 0,0-1 0,0 1 0,0 0 0,0-1 0,0 1 0,0 0 0,-2 3 0,1 0 0,1-1 0,-1 1 0,1 0 0,0 0 0,0 0 0,1-1 0,0 2 0,0-1 0,-1 5 0,1 12 0,1-1 0,0 0 0,6 36 0,-5-53 0,0 2 0,0 0 0,0 0 0,1-1 0,0 1 0,0-1 0,0 1 0,1-1 0,0 0 0,0 0 0,0 0 0,0 0 0,1-1 0,0 1 0,0-1 0,0 0 0,1 0 0,-1 0 0,1-1 0,0 0 0,0 0 0,0 0 0,0 0 0,1-1 0,-1 0 0,1 0 0,-1 0 0,1-1 0,8 1 0,16 3 0,0-2 0,0-1 0,1-2 0,37-4 0,-30 2 0,-101 1 0,24 0 0,-48 4 0,76-2 0,0 0 0,0 1 0,0 1 0,1-1 0,-1 2 0,1 0 0,-1 0 0,1 1 0,-12 7 0,18-8 0,0 0 0,0 0 0,0 0 0,1 0 0,0 1 0,0-1 0,0 1 0,0 0 0,1 0 0,-1 0 0,1 0 0,1 0 0,-1 1 0,1-1 0,0 1 0,0-1 0,0 1 0,1-1 0,0 1 0,0-1 0,0 1 0,2 5 0,-2-5 0,1-1 0,0 0 0,0 0 0,0 1 0,0-1 0,1 0 0,0 0 0,0 0 0,0 0 0,1 0 0,0-1 0,-1 1 0,2-1 0,-1 0 0,0 0 0,1 0 0,0 0 0,0 0 0,0-1 0,0 0 0,1 0 0,7 4 0,21 2-167,0-1 0,0-2 0,1-1-1,0-2 1,0-1 0,51-4 0,-77 2-28,17 0-6631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23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998 0,'-969'0,"940"0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25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1710 65,'-474'0,"459"-1,0-1,0-1,0 0,0-1,1 0,-15-7,-54-14,25 18,-1 3,-107 6,46 1,92-1,-1 1,1 1,-1 1,-32 11,-11 2,26-11,-2-1,1-3,-80-6,38 1,62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26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1522 0,'-1490'0,"1458"0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33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3,'144'-2,"155"5,-158 22,-92-18,63 17,-72-14,0-2,82 6,-109-13,43-1,111 17,-113-10,1-3,88-2,-95-3,-16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2:52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1828 36,'-64'1,"14"0,1-1,-1-3,-75-14,73 9,-2 2,1 3,-97 5,38 1,-929-3,1013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01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0,'2218'0,"-3027"0,792 2,1 0,-1 1,1 0,0 1,-29 12,26-9,0-1,-1 0,-31 3,-15-7,50-3,-1 1,1 1,0 0,-17 5,33-6,-1-1,1 1,0 0,-1 0,1 0,-1 0,1 0,-1 0,1 0,0 0,-1 0,1 1,-1-1,1 0,-1 0,1 0,0 0,-1 0,1 1,0-1,-1 0,1 0,0 1,-1-1,1 0,0 1,-1-1,1 0,0 1,0-1,-1 0,1 1,0-1,0 1,0-1,0 1,0-1,0 0,-1 1,20 6,30 0,95-4,-65-3,110 15,-84-4,0-5,109-9,-56 1,-18 0,151 5,-177 11,-66-7,62 2,143 6,24-1,596-15,-906 3,-64 11,60-6,-51 2,-736-7,401-5,-210 3,596-2,0-3,0 0,1-3,-54-17,53 13,0 2,-1 2,1 1,-49-2,-51 10,109-1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05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1332 1,'-26'1,"1"2,-1 0,1 2,-1 1,2 1,-1 1,1 1,-34 18,-45 17,88-37,-1 0,1-2,-1 0,0 0,-1-2,1 0,-26 1,-123-5,69-3,-30 6,-122-5,231 2,0-2,0 0,0-1,0-1,1 0,0-1,0-1,-18-10,33 16,0 1,0 0,1-1,-1 1,0 0,0-1,1 1,-1-1,0 1,1-1,-1 0,1 1,-1-1,0 0,1 1,-1-1,1 0,0 1,-1-1,1 0,0 0,-1 0,1 1,0-1,0 0,0 0,0 0,0 0,0 1,0-2,1 1,0 0,0 0,0 0,0 0,0 0,0 0,0 1,1-1,-1 0,0 1,1-1,-1 1,0-1,1 1,1-1,58-4,-61 5,450 0,-183 2,-229 0,0 1,0 2,50 14,-74-14,0 0,0 1,25 15,20 9,287 120,-333-144,42 16,0-3,1-3,0-1,1-4,1-1,0-4,0-2,66-3,-92-1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08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0 326,'171'1,"286"-5,-4-39,100-33,-469 64,-53 6,49-2,-8 7,11 0,104-15,43-14,66 1,-231 21,-39 7,0-2,-1-2,1 0,26-9,-11 0,1 2,1 1,80-7,133 9,546 9,-775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10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1,'15'0,"1"0,-1 1,0 1,0 0,0 1,-1 1,23 7,0 4,1-3,1-1,0-2,1-1,-1-2,1-2,57-2,1482-5,-867 4,-683-1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13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0,'12'1,"1"1,-1 0,0 0,13 5,36 6,246 21,-214-21,-50-6,54 2,440-9,-518-2,1 1,-1-2,20-6,33-4,26-2,-63 8,65-3,778 8,-413 4,-412 1,1 3,73 16,-74-11,2-3,73 3,-98-11,-5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4T19:06:4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18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1906 654,'26'1,"0"1,35 9,37 3,495-11,-305-5,-146 4,156-5,-272 1,1-1,-1-1,0-1,0-1,-1-1,44-19,-65 23,0 0,0 0,-1-1,1 1,-1-1,1 0,-1 1,-1-2,1 1,0 0,-1 0,0-1,0 1,0-1,-1 0,1 0,-1 1,0-1,0-8,1-12,-1 1,-5-44,2 32,1 20,0 0,-1 0,0 1,-2-1,0 0,0 1,-8-15,7 20,0 0,-1 1,0-1,-1 2,0-1,0 1,-1 0,0 0,-1 1,1 0,-11-6,-49-40,60 44,-1 1,0 1,0-1,-1 1,0 1,0 0,0 0,-1 1,0 1,0 0,0 0,-1 1,-18-3,-258 4,138 5,-2737-3,2855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20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4393 325,'-97'1,"10"1,-1-4,-113-17,92 1,-1 5,-139 2,213 10,-70-13,65 7,-45-1,-57-7,93 8,-57-1,-1811 10,1888-4,0-2,1 0,-1-2,1-1,0-2,1 0,-34-17,18 10,-79-16,14 4,43 11,0 2,-2 3,-77-4,68 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3:23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2020 0,'-729'0,"678"2,-62 12,-41 1,82-11,-119 22,155-18,-62 24,70-21,-1-1,0-2,-57 9,-168-14,142-5,74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39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47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0,'1387'0,"-1359"0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0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0,'11'2,"1"0,-1 0,0 1,-1 1,16 6,-9-4,10 3,0-2,1 0,0-2,52 3,119-10,-75-1,814 3,-906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2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1,'1609'0,"-1577"0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4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93,'501'0,"-476"-2,-1 0,37-9,32-3,-48 10,0-3,62-17,-68 14,2 3,-1 2,43-1,125 7,-77 2,-2-4,-97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8T20:21:54.8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888F0-4F8F-4578-A34A-AC4BB0F28C04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0B65-872A-463A-BF31-25EDF5FD64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760A-E34F-4661-B1FD-5905C9BAF8E4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6BF3-DCA2-4E2C-9526-DB0706FF0202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AE66-E3F7-4C39-9442-7F0721DCDAB4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2290-01EB-49B7-BDB8-6C819DA2CB9A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A230-5D05-46EF-8476-A32B33F372FE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275-9DC4-4ABA-8EEA-177E599F8303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D178-4D1D-4248-9855-1D81747D6F4B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D97B-3F48-4A7B-94C4-FFCA113A16E4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E5DD-0F59-4124-AF2E-84B8827CF5D7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4588-9EA8-41D5-B716-18EAAF2976AD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2F83-7F76-4308-9577-242B1B71E5D1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4CE-BA31-4764-B531-60F9B9ADAC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38.png"/><Relationship Id="rId50" Type="http://schemas.openxmlformats.org/officeDocument/2006/relationships/customXml" Target="../ink/ink28.xml"/><Relationship Id="rId55" Type="http://schemas.openxmlformats.org/officeDocument/2006/relationships/image" Target="../media/image42.png"/><Relationship Id="rId7" Type="http://schemas.openxmlformats.org/officeDocument/2006/relationships/customXml" Target="../ink/ink6.xml"/><Relationship Id="rId2" Type="http://schemas.openxmlformats.org/officeDocument/2006/relationships/image" Target="../media/image16.png"/><Relationship Id="rId16" Type="http://schemas.openxmlformats.org/officeDocument/2006/relationships/customXml" Target="../ink/ink11.xml"/><Relationship Id="rId29" Type="http://schemas.openxmlformats.org/officeDocument/2006/relationships/image" Target="../media/image29.png"/><Relationship Id="rId11" Type="http://schemas.openxmlformats.org/officeDocument/2006/relationships/customXml" Target="../ink/ink8.xml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33.png"/><Relationship Id="rId40" Type="http://schemas.openxmlformats.org/officeDocument/2006/relationships/customXml" Target="../ink/ink23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32.xml"/><Relationship Id="rId5" Type="http://schemas.openxmlformats.org/officeDocument/2006/relationships/customXml" Target="../ink/ink5.xml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8.png"/><Relationship Id="rId30" Type="http://schemas.openxmlformats.org/officeDocument/2006/relationships/customXml" Target="../ink/ink18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image" Target="../media/image19.png"/><Relationship Id="rId51" Type="http://schemas.openxmlformats.org/officeDocument/2006/relationships/image" Target="../media/image40.png"/><Relationship Id="rId3" Type="http://schemas.openxmlformats.org/officeDocument/2006/relationships/customXml" Target="../ink/ink4.xml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4.png"/><Relationship Id="rId20" Type="http://schemas.openxmlformats.org/officeDocument/2006/relationships/customXml" Target="../ink/ink13.xml"/><Relationship Id="rId41" Type="http://schemas.openxmlformats.org/officeDocument/2006/relationships/image" Target="../media/image35.png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image" Target="../media/image20.png"/><Relationship Id="rId31" Type="http://schemas.openxmlformats.org/officeDocument/2006/relationships/image" Target="../media/image30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/>
              <a:t>Applied Physics For Engineers</a:t>
            </a:r>
            <a:br>
              <a:rPr lang="en-US" dirty="0"/>
            </a:br>
            <a:r>
              <a:rPr lang="en-US" dirty="0"/>
              <a:t>(PHY-121)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495800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Lecture 03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logo-comsa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685800"/>
            <a:ext cx="1828800" cy="175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0" y="6324600"/>
            <a:ext cx="4953000" cy="365125"/>
          </a:xfrm>
        </p:spPr>
        <p:txBody>
          <a:bodyPr/>
          <a:lstStyle/>
          <a:p>
            <a:r>
              <a:rPr lang="en-US" dirty="0"/>
              <a:t>Kashif Jatoi/Department of Electrical Engineering/CIIT Attock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550863" y="334963"/>
            <a:ext cx="7954962" cy="246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Example 2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Two 40 gram masses each with a charge of 3</a:t>
            </a:r>
            <a:r>
              <a:rPr lang="el-GR" altLang="en-US" sz="2400">
                <a:cs typeface="Arial" charset="0"/>
              </a:rPr>
              <a:t>μ</a:t>
            </a:r>
            <a:r>
              <a:rPr lang="en-US" altLang="en-US" sz="2400">
                <a:cs typeface="Arial" charset="0"/>
              </a:rPr>
              <a:t>C</a:t>
            </a:r>
            <a:r>
              <a:rPr lang="en-US" altLang="en-US" sz="2400"/>
              <a:t> are placed 50cm apart.  Compare the gravitational force between the two masses to the electric force between the two masses.  (Ignore the force of the earth on the two masses)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533650" y="3265488"/>
            <a:ext cx="4705350" cy="1095375"/>
            <a:chOff x="1596" y="2057"/>
            <a:chExt cx="2964" cy="690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1596" y="2080"/>
              <a:ext cx="756" cy="338"/>
              <a:chOff x="1596" y="2080"/>
              <a:chExt cx="756" cy="338"/>
            </a:xfrm>
          </p:grpSpPr>
          <p:sp>
            <p:nvSpPr>
              <p:cNvPr id="9226" name="Oval 9"/>
              <p:cNvSpPr>
                <a:spLocks noChangeArrowheads="1"/>
              </p:cNvSpPr>
              <p:nvPr/>
            </p:nvSpPr>
            <p:spPr bwMode="auto">
              <a:xfrm>
                <a:off x="1596" y="2080"/>
                <a:ext cx="366" cy="3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/>
            </p:nvSpPr>
            <p:spPr bwMode="auto">
              <a:xfrm>
                <a:off x="1641" y="2134"/>
                <a:ext cx="71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en-US" sz="1400" b="1"/>
                  <a:t>3</a:t>
                </a:r>
                <a:r>
                  <a:rPr lang="el-GR" altLang="en-US" sz="1400" b="1">
                    <a:cs typeface="Arial" charset="0"/>
                  </a:rPr>
                  <a:t>μ</a:t>
                </a:r>
                <a:r>
                  <a:rPr lang="en-US" altLang="en-US" sz="1400" b="1">
                    <a:cs typeface="Arial" charset="0"/>
                  </a:rPr>
                  <a:t>C</a:t>
                </a:r>
              </a:p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en-US" sz="1400" b="1">
                    <a:cs typeface="Arial" charset="0"/>
                  </a:rPr>
                  <a:t>40g</a:t>
                </a:r>
                <a:endParaRPr lang="el-GR" altLang="en-US" sz="1400" b="1">
                  <a:cs typeface="Arial" charset="0"/>
                </a:endParaRPr>
              </a:p>
            </p:txBody>
          </p:sp>
        </p:grpSp>
        <p:sp>
          <p:nvSpPr>
            <p:cNvPr id="9221" name="Line 15"/>
            <p:cNvSpPr>
              <a:spLocks noChangeShapeType="1"/>
            </p:cNvSpPr>
            <p:nvPr/>
          </p:nvSpPr>
          <p:spPr bwMode="auto">
            <a:xfrm flipV="1">
              <a:off x="1756" y="2487"/>
              <a:ext cx="2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Text Box 16"/>
            <p:cNvSpPr txBox="1">
              <a:spLocks noChangeArrowheads="1"/>
            </p:cNvSpPr>
            <p:nvPr/>
          </p:nvSpPr>
          <p:spPr bwMode="auto">
            <a:xfrm>
              <a:off x="2689" y="2459"/>
              <a:ext cx="5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50cm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804" y="2057"/>
              <a:ext cx="756" cy="338"/>
              <a:chOff x="1596" y="2080"/>
              <a:chExt cx="756" cy="338"/>
            </a:xfrm>
          </p:grpSpPr>
          <p:sp>
            <p:nvSpPr>
              <p:cNvPr id="9224" name="Oval 19"/>
              <p:cNvSpPr>
                <a:spLocks noChangeArrowheads="1"/>
              </p:cNvSpPr>
              <p:nvPr/>
            </p:nvSpPr>
            <p:spPr bwMode="auto">
              <a:xfrm>
                <a:off x="1596" y="2080"/>
                <a:ext cx="366" cy="3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9225" name="Text Box 20"/>
              <p:cNvSpPr txBox="1">
                <a:spLocks noChangeArrowheads="1"/>
              </p:cNvSpPr>
              <p:nvPr/>
            </p:nvSpPr>
            <p:spPr bwMode="auto">
              <a:xfrm>
                <a:off x="1641" y="2134"/>
                <a:ext cx="711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en-US" sz="1400" b="1"/>
                  <a:t>3</a:t>
                </a:r>
                <a:r>
                  <a:rPr lang="el-GR" altLang="en-US" sz="1400" b="1">
                    <a:cs typeface="Arial" charset="0"/>
                  </a:rPr>
                  <a:t>μ</a:t>
                </a:r>
                <a:r>
                  <a:rPr lang="en-US" altLang="en-US" sz="1400" b="1">
                    <a:cs typeface="Arial" charset="0"/>
                  </a:rPr>
                  <a:t>C</a:t>
                </a:r>
              </a:p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en-US" sz="1400" b="1">
                    <a:cs typeface="Arial" charset="0"/>
                  </a:rPr>
                  <a:t>40g</a:t>
                </a:r>
                <a:endParaRPr lang="el-GR" altLang="en-US" sz="1400" b="1"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08000" y="271463"/>
          <a:ext cx="23336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393529" progId="Equation.3">
                  <p:embed/>
                </p:oleObj>
              </mc:Choice>
              <mc:Fallback>
                <p:oleObj name="Equation" r:id="rId2" imgW="837836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71463"/>
                        <a:ext cx="233362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63575" y="1377950"/>
          <a:ext cx="4092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419100" progId="Equation.3">
                  <p:embed/>
                </p:oleObj>
              </mc:Choice>
              <mc:Fallback>
                <p:oleObj name="Equation" r:id="rId4" imgW="1460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377950"/>
                        <a:ext cx="4092575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070475" y="1541463"/>
          <a:ext cx="28067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476" imgH="203112" progId="Equation.3">
                  <p:embed/>
                </p:oleObj>
              </mc:Choice>
              <mc:Fallback>
                <p:oleObj name="Equation" r:id="rId6" imgW="97747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541463"/>
                        <a:ext cx="28067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55650" y="2965450"/>
          <a:ext cx="2085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8975" imgH="393529" progId="Equation.3">
                  <p:embed/>
                </p:oleObj>
              </mc:Choice>
              <mc:Fallback>
                <p:oleObj name="Equation" r:id="rId8" imgW="74897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65450"/>
                        <a:ext cx="2085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35000" y="4035425"/>
          <a:ext cx="50530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400" imgH="444500" progId="Equation.3">
                  <p:embed/>
                </p:oleObj>
              </mc:Choice>
              <mc:Fallback>
                <p:oleObj name="Equation" r:id="rId10" imgW="1803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035425"/>
                        <a:ext cx="5053013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5975350" y="4371975"/>
          <a:ext cx="1822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449" imgH="177646" progId="Equation.3">
                  <p:embed/>
                </p:oleObj>
              </mc:Choice>
              <mc:Fallback>
                <p:oleObj name="Equation" r:id="rId12" imgW="63444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4371975"/>
                        <a:ext cx="18224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668338" y="2873375"/>
            <a:ext cx="7691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957263" y="5472113"/>
            <a:ext cx="731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The electric force is much greater than the gravitational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nimBg="1"/>
      <p:bldP spid="215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3200" b="1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Matter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657350"/>
            <a:ext cx="76771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3200" b="1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Matter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295400"/>
            <a:ext cx="79343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3200" b="1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Matter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219200"/>
            <a:ext cx="7705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194" name="Picture 2" descr="http://www2.austincc.edu/HongXiao/overview/basic-electr/img00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600" y="533400"/>
            <a:ext cx="7651200" cy="57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57200" y="2514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Electromotive Force (Voltage)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82FE-6344-4169-A50B-707A9E6E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949-7115-4E36-8BA9-7916C06E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07" y="834656"/>
            <a:ext cx="8534400" cy="5518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Potential difference is the difference between two terminals.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Emf formula   E = W / Q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Emf is denoted by  </a:t>
            </a:r>
          </a:p>
          <a:p>
            <a:r>
              <a:rPr lang="en-US" sz="1800" i="0" dirty="0">
                <a:effectLst/>
                <a:latin typeface="arial" panose="020B0604020202020204" pitchFamily="34" charset="0"/>
              </a:rPr>
              <a:t>The unit for electromotive force is Volt.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</a:rPr>
              <a:t>PUMPING CHARGES:</a:t>
            </a:r>
          </a:p>
          <a:p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</a:rPr>
              <a:t>It is used for steady flow of charges through the resistor.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alt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 </a:t>
            </a:r>
            <a:r>
              <a:rPr lang="en-US" altLang="en-US" sz="48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F247-AB57-478D-8DA8-A72D9C2A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DB25-6005-468F-9BCF-73108B39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Ihtesham</a:t>
            </a:r>
            <a:r>
              <a:rPr lang="en-US" dirty="0"/>
              <a:t> </a:t>
            </a:r>
            <a:r>
              <a:rPr lang="en-US" dirty="0" err="1"/>
              <a:t>Jadoon</a:t>
            </a:r>
            <a:r>
              <a:rPr lang="en-US" dirty="0"/>
              <a:t>/Department of Electrical </a:t>
            </a:r>
            <a:r>
              <a:rPr lang="en-US" dirty="0" err="1"/>
              <a:t>Engineering,CIIT</a:t>
            </a:r>
            <a:r>
              <a:rPr lang="en-US" dirty="0"/>
              <a:t> </a:t>
            </a:r>
            <a:r>
              <a:rPr lang="en-US" dirty="0" err="1"/>
              <a:t>Attock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8C9B-8427-4B98-B5F0-43D6C4AE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2ECE7C9-3029-4E47-A73A-1EB45F4A3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2" y="6535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9" descr="{\mathcal {E}}">
            <a:extLst>
              <a:ext uri="{FF2B5EF4-FFF2-40B4-BE49-F238E27FC236}">
                <a16:creationId xmlns:a16="http://schemas.microsoft.com/office/drawing/2014/main" id="{A20678C4-449D-44CA-A6A8-C3461208E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9242" y="693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D6802B-9F92-4DA9-9388-4410E81ED0BB}"/>
                  </a:ext>
                </a:extLst>
              </p14:cNvPr>
              <p14:cNvContentPartPr/>
              <p14:nvPr/>
            </p14:nvContentPartPr>
            <p14:xfrm>
              <a:off x="3348812" y="187091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D6802B-9F92-4DA9-9388-4410E81ED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9812" y="18622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294066-C965-448D-9B89-D32ABC2BF5B6}"/>
                  </a:ext>
                </a:extLst>
              </p14:cNvPr>
              <p14:cNvContentPartPr/>
              <p14:nvPr/>
            </p14:nvContentPartPr>
            <p14:xfrm>
              <a:off x="3196892" y="1859392"/>
              <a:ext cx="141840" cy="225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294066-C965-448D-9B89-D32ABC2BF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252" y="1850752"/>
                <a:ext cx="159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912853-3213-4DFC-B7F7-6257B7F90E1A}"/>
                  </a:ext>
                </a:extLst>
              </p14:cNvPr>
              <p14:cNvContentPartPr/>
              <p14:nvPr/>
            </p14:nvContentPartPr>
            <p14:xfrm>
              <a:off x="-330028" y="4672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912853-3213-4DFC-B7F7-6257B7F90E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8668" y="45863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16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80C-CF97-4A74-BDEB-E2488F8B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5240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1527E6-6160-420D-B3CD-839A4188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92" y="533400"/>
            <a:ext cx="5791200" cy="54223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A8A6-9FB5-4EB4-8D7E-25B66BDD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36B2-A294-4328-9C85-485D977E4DCF}" type="datetime1">
              <a:rPr lang="en-US" smtClean="0"/>
              <a:pPr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2E95-BF63-4608-B186-B8B8A38C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Ihtesham Jadoon/Department of Electrical Engineering,CIIT Attock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04FC-B2D9-4177-8857-2DF32B17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52CD31-44EB-D2B5-FEE6-CF5405EEC214}"/>
                  </a:ext>
                </a:extLst>
              </p14:cNvPr>
              <p14:cNvContentPartPr/>
              <p14:nvPr/>
            </p14:nvContentPartPr>
            <p14:xfrm>
              <a:off x="3848852" y="239183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52CD31-44EB-D2B5-FEE6-CF5405EEC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852" y="22838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D6F2DA-3067-215F-DA4A-D2622C7C1FE6}"/>
                  </a:ext>
                </a:extLst>
              </p14:cNvPr>
              <p14:cNvContentPartPr/>
              <p14:nvPr/>
            </p14:nvContentPartPr>
            <p14:xfrm>
              <a:off x="1796492" y="2391832"/>
              <a:ext cx="5097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D6F2DA-3067-215F-DA4A-D2622C7C1F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2492" y="2283832"/>
                <a:ext cx="61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C71D04-835A-3CBB-196C-8DFE6B6A9DE4}"/>
                  </a:ext>
                </a:extLst>
              </p14:cNvPr>
              <p14:cNvContentPartPr/>
              <p14:nvPr/>
            </p14:nvContentPartPr>
            <p14:xfrm>
              <a:off x="2317772" y="2391832"/>
              <a:ext cx="56952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C71D04-835A-3CBB-196C-8DFE6B6A9D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772" y="2283832"/>
                <a:ext cx="6771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F3AFAD-3AF7-4B44-5734-CAE06FA8B75E}"/>
                  </a:ext>
                </a:extLst>
              </p14:cNvPr>
              <p14:cNvContentPartPr/>
              <p14:nvPr/>
            </p14:nvContentPartPr>
            <p14:xfrm>
              <a:off x="2902412" y="2413072"/>
              <a:ext cx="5907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F3AFAD-3AF7-4B44-5734-CAE06FA8B7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8412" y="2305432"/>
                <a:ext cx="69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E7A5F3-4B7F-192A-454A-9D234D9DE6B9}"/>
                  </a:ext>
                </a:extLst>
              </p14:cNvPr>
              <p14:cNvContentPartPr/>
              <p14:nvPr/>
            </p14:nvContentPartPr>
            <p14:xfrm>
              <a:off x="3519092" y="2379952"/>
              <a:ext cx="577800" cy="3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E7A5F3-4B7F-192A-454A-9D234D9DE6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5452" y="2272312"/>
                <a:ext cx="6854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6E0C901-4C42-54FB-4AC2-7E6FD2ED8772}"/>
                  </a:ext>
                </a:extLst>
              </p14:cNvPr>
              <p14:cNvContentPartPr/>
              <p14:nvPr/>
            </p14:nvContentPartPr>
            <p14:xfrm>
              <a:off x="4114172" y="238139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6E0C901-4C42-54FB-4AC2-7E6FD2ED8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0532" y="22733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68B3C1-FA91-04D3-0561-507159863FD6}"/>
                  </a:ext>
                </a:extLst>
              </p14:cNvPr>
              <p14:cNvContentPartPr/>
              <p14:nvPr/>
            </p14:nvContentPartPr>
            <p14:xfrm>
              <a:off x="3880532" y="2413072"/>
              <a:ext cx="5608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68B3C1-FA91-04D3-0561-507159863F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26532" y="2305432"/>
                <a:ext cx="66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6346EF-8FFC-1B72-E066-80F4974BD98B}"/>
                  </a:ext>
                </a:extLst>
              </p14:cNvPr>
              <p14:cNvContentPartPr/>
              <p14:nvPr/>
            </p14:nvContentPartPr>
            <p14:xfrm>
              <a:off x="4454732" y="2391472"/>
              <a:ext cx="360360" cy="23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6346EF-8FFC-1B72-E066-80F4974BD9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0732" y="2283472"/>
                <a:ext cx="468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9FD8F7-35CD-330F-E802-B1EE3DC18160}"/>
                  </a:ext>
                </a:extLst>
              </p14:cNvPr>
              <p14:cNvContentPartPr/>
              <p14:nvPr/>
            </p14:nvContentPartPr>
            <p14:xfrm>
              <a:off x="4826972" y="2391832"/>
              <a:ext cx="756360" cy="2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9FD8F7-35CD-330F-E802-B1EE3DC181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2972" y="2283832"/>
                <a:ext cx="8640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9B3D06-F512-2CFF-1F9E-10A4CEB5DD7C}"/>
                  </a:ext>
                </a:extLst>
              </p14:cNvPr>
              <p14:cNvContentPartPr/>
              <p14:nvPr/>
            </p14:nvContentPartPr>
            <p14:xfrm>
              <a:off x="5592332" y="2423872"/>
              <a:ext cx="19044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9B3D06-F512-2CFF-1F9E-10A4CEB5DD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8692" y="2316232"/>
                <a:ext cx="29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50AC87-6FC4-325E-1841-A64ECA33A828}"/>
                  </a:ext>
                </a:extLst>
              </p14:cNvPr>
              <p14:cNvContentPartPr/>
              <p14:nvPr/>
            </p14:nvContentPartPr>
            <p14:xfrm>
              <a:off x="4034612" y="2404432"/>
              <a:ext cx="1760400" cy="1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50AC87-6FC4-325E-1841-A64ECA33A8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0612" y="2296792"/>
                <a:ext cx="1868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D343C40-8DCB-E1CE-7E6B-91076D0A2E57}"/>
                  </a:ext>
                </a:extLst>
              </p14:cNvPr>
              <p14:cNvContentPartPr/>
              <p14:nvPr/>
            </p14:nvContentPartPr>
            <p14:xfrm>
              <a:off x="5677652" y="2360152"/>
              <a:ext cx="531000" cy="43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D343C40-8DCB-E1CE-7E6B-91076D0A2E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23652" y="2252152"/>
                <a:ext cx="638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4A80E6-230B-AED4-5F1C-A368CFACFB8D}"/>
                  </a:ext>
                </a:extLst>
              </p14:cNvPr>
              <p14:cNvContentPartPr/>
              <p14:nvPr/>
            </p14:nvContentPartPr>
            <p14:xfrm>
              <a:off x="4915172" y="2338192"/>
              <a:ext cx="794520" cy="12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4A80E6-230B-AED4-5F1C-A368CFACFB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61172" y="2230552"/>
                <a:ext cx="9021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87A8CB-8013-FFA2-0744-E967E1FDD631}"/>
                  </a:ext>
                </a:extLst>
              </p14:cNvPr>
              <p14:cNvContentPartPr/>
              <p14:nvPr/>
            </p14:nvContentPartPr>
            <p14:xfrm>
              <a:off x="4200572" y="2359792"/>
              <a:ext cx="753840" cy="43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87A8CB-8013-FFA2-0744-E967E1FDD6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46932" y="2251792"/>
                <a:ext cx="861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45D58F-3840-C97C-F9B3-35A9BBAD45D2}"/>
                  </a:ext>
                </a:extLst>
              </p14:cNvPr>
              <p14:cNvContentPartPr/>
              <p14:nvPr/>
            </p14:nvContentPartPr>
            <p14:xfrm>
              <a:off x="3615572" y="2338552"/>
              <a:ext cx="573480" cy="23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45D58F-3840-C97C-F9B3-35A9BBAD45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1932" y="2230552"/>
                <a:ext cx="681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0825CB-1ACE-CB65-1D7C-50AD5A559D6C}"/>
                  </a:ext>
                </a:extLst>
              </p14:cNvPr>
              <p14:cNvContentPartPr/>
              <p14:nvPr/>
            </p14:nvContentPartPr>
            <p14:xfrm>
              <a:off x="3226412" y="2338912"/>
              <a:ext cx="3780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0825CB-1ACE-CB65-1D7C-50AD5A559D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2412" y="2230912"/>
                <a:ext cx="48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692857-B9DE-4794-7472-6E4474678EA9}"/>
                  </a:ext>
                </a:extLst>
              </p14:cNvPr>
              <p14:cNvContentPartPr/>
              <p14:nvPr/>
            </p14:nvContentPartPr>
            <p14:xfrm>
              <a:off x="2851292" y="2338912"/>
              <a:ext cx="35964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692857-B9DE-4794-7472-6E4474678E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97292" y="2230912"/>
                <a:ext cx="46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14215B-45EB-B1FE-7295-6364DB3E32DF}"/>
                  </a:ext>
                </a:extLst>
              </p14:cNvPr>
              <p14:cNvContentPartPr/>
              <p14:nvPr/>
            </p14:nvContentPartPr>
            <p14:xfrm>
              <a:off x="2223092" y="2315512"/>
              <a:ext cx="615600" cy="2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14215B-45EB-B1FE-7295-6364DB3E32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69452" y="2207872"/>
                <a:ext cx="723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218BDA-E4F6-CC23-1754-C2AA8486AE36}"/>
                  </a:ext>
                </a:extLst>
              </p14:cNvPr>
              <p14:cNvContentPartPr/>
              <p14:nvPr/>
            </p14:nvContentPartPr>
            <p14:xfrm>
              <a:off x="1663292" y="2338912"/>
              <a:ext cx="54828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218BDA-E4F6-CC23-1754-C2AA8486AE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9292" y="2230912"/>
                <a:ext cx="65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DDF1D5-2B68-689D-2B46-C8D7ADEB2A0D}"/>
                  </a:ext>
                </a:extLst>
              </p14:cNvPr>
              <p14:cNvContentPartPr/>
              <p14:nvPr/>
            </p14:nvContentPartPr>
            <p14:xfrm>
              <a:off x="2944892" y="2337832"/>
              <a:ext cx="546120" cy="44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DDF1D5-2B68-689D-2B46-C8D7ADEB2A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91252" y="2230192"/>
                <a:ext cx="6537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F9353D-EED5-32F8-BECA-81153C044E14}"/>
                  </a:ext>
                </a:extLst>
              </p14:cNvPr>
              <p14:cNvContentPartPr/>
              <p14:nvPr/>
            </p14:nvContentPartPr>
            <p14:xfrm>
              <a:off x="1010972" y="2347192"/>
              <a:ext cx="658440" cy="14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F9353D-EED5-32F8-BECA-81153C044E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6972" y="2239552"/>
                <a:ext cx="766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03E83F-EDBC-E5D8-477F-EFD263DE1CDC}"/>
                  </a:ext>
                </a:extLst>
              </p14:cNvPr>
              <p14:cNvContentPartPr/>
              <p14:nvPr/>
            </p14:nvContentPartPr>
            <p14:xfrm>
              <a:off x="1102772" y="2668672"/>
              <a:ext cx="1499760" cy="75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03E83F-EDBC-E5D8-477F-EFD263DE1C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9132" y="2560672"/>
                <a:ext cx="1607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6AD8E5-17A4-9289-EF11-45E8FF612512}"/>
                  </a:ext>
                </a:extLst>
              </p14:cNvPr>
              <p14:cNvContentPartPr/>
              <p14:nvPr/>
            </p14:nvContentPartPr>
            <p14:xfrm>
              <a:off x="1008812" y="2434312"/>
              <a:ext cx="759600" cy="149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6AD8E5-17A4-9289-EF11-45E8FF6125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5172" y="2326672"/>
                <a:ext cx="867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6F837D-8580-F4E9-8B04-B5BD3D8A1F4C}"/>
                  </a:ext>
                </a:extLst>
              </p14:cNvPr>
              <p14:cNvContentPartPr/>
              <p14:nvPr/>
            </p14:nvContentPartPr>
            <p14:xfrm>
              <a:off x="1786052" y="2476792"/>
              <a:ext cx="1530360" cy="117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6F837D-8580-F4E9-8B04-B5BD3D8A1F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32052" y="2369152"/>
                <a:ext cx="1638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8C6B379-C6D7-EF25-6A45-8E0E89D7F172}"/>
                  </a:ext>
                </a:extLst>
              </p14:cNvPr>
              <p14:cNvContentPartPr/>
              <p14:nvPr/>
            </p14:nvContentPartPr>
            <p14:xfrm>
              <a:off x="3327572" y="2476792"/>
              <a:ext cx="1019160" cy="32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8C6B379-C6D7-EF25-6A45-8E0E89D7F1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73572" y="2369152"/>
                <a:ext cx="1126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558C68-2E20-3613-2C6C-7C9032C18594}"/>
                  </a:ext>
                </a:extLst>
              </p14:cNvPr>
              <p14:cNvContentPartPr/>
              <p14:nvPr/>
            </p14:nvContentPartPr>
            <p14:xfrm>
              <a:off x="4358972" y="2508832"/>
              <a:ext cx="1254240" cy="33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558C68-2E20-3613-2C6C-7C9032C18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5332" y="2400832"/>
                <a:ext cx="1361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8B2F07-C2F7-F1B3-320A-803A2F32128D}"/>
                  </a:ext>
                </a:extLst>
              </p14:cNvPr>
              <p14:cNvContentPartPr/>
              <p14:nvPr/>
            </p14:nvContentPartPr>
            <p14:xfrm>
              <a:off x="4938212" y="2305792"/>
              <a:ext cx="1338120" cy="246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8B2F07-C2F7-F1B3-320A-803A2F3212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84212" y="2198152"/>
                <a:ext cx="14457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9243459-C887-4CF1-5738-1F0ABCB4DCC5}"/>
                  </a:ext>
                </a:extLst>
              </p14:cNvPr>
              <p14:cNvContentPartPr/>
              <p14:nvPr/>
            </p14:nvContentPartPr>
            <p14:xfrm>
              <a:off x="3341252" y="2190232"/>
              <a:ext cx="1581840" cy="118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9243459-C887-4CF1-5738-1F0ABCB4DC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7252" y="2082232"/>
                <a:ext cx="16894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9C7B5F-C347-E4C0-BB55-DCAD3E0232AD}"/>
                  </a:ext>
                </a:extLst>
              </p14:cNvPr>
              <p14:cNvContentPartPr/>
              <p14:nvPr/>
            </p14:nvContentPartPr>
            <p14:xfrm>
              <a:off x="2664452" y="2200672"/>
              <a:ext cx="727560" cy="54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9C7B5F-C347-E4C0-BB55-DCAD3E0232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10452" y="2092672"/>
                <a:ext cx="8352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70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"/>
          <p:cNvSpPr txBox="1">
            <a:spLocks noChangeArrowheads="1"/>
          </p:cNvSpPr>
          <p:nvPr/>
        </p:nvSpPr>
        <p:spPr bwMode="auto">
          <a:xfrm>
            <a:off x="0" y="0"/>
            <a:ext cx="2465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</a:rPr>
              <a:t>Pumping Charges:</a:t>
            </a: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38100" y="838200"/>
            <a:ext cx="5105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/>
              <a:t>In order to </a:t>
            </a:r>
            <a:r>
              <a:rPr lang="en-US" altLang="zh-TW" sz="2800" dirty="0">
                <a:highlight>
                  <a:srgbClr val="FFFF00"/>
                </a:highlight>
              </a:rPr>
              <a:t>produce a steady flow of charge through a resistor</a:t>
            </a:r>
            <a:r>
              <a:rPr lang="en-US" altLang="zh-TW" sz="2800" dirty="0"/>
              <a:t>, one needs a </a:t>
            </a:r>
            <a:r>
              <a:rPr lang="zh-TW" altLang="en-US" sz="2800" dirty="0"/>
              <a:t>“</a:t>
            </a:r>
            <a:r>
              <a:rPr lang="en-US" altLang="zh-TW" sz="2800" dirty="0">
                <a:highlight>
                  <a:srgbClr val="FFFF00"/>
                </a:highlight>
              </a:rPr>
              <a:t>charge pump</a:t>
            </a:r>
            <a:r>
              <a:rPr lang="en-US" altLang="zh-TW" sz="2800" dirty="0"/>
              <a:t>,</a:t>
            </a:r>
            <a:r>
              <a:rPr lang="zh-TW" altLang="en-US" sz="2800" dirty="0"/>
              <a:t>”</a:t>
            </a:r>
            <a:r>
              <a:rPr lang="en-US" altLang="zh-TW" sz="2800" dirty="0"/>
              <a:t> a device that—by doing work on the charge carriers—</a:t>
            </a:r>
            <a:r>
              <a:rPr lang="en-US" altLang="zh-TW" sz="2800" dirty="0">
                <a:highlight>
                  <a:srgbClr val="FFFF00"/>
                </a:highlight>
              </a:rPr>
              <a:t>maintains a potential difference between a pair of terminals. 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>
                <a:highlight>
                  <a:srgbClr val="FFFF00"/>
                </a:highlight>
              </a:rPr>
              <a:t>Such a device is called </a:t>
            </a:r>
            <a:r>
              <a:rPr lang="en-US" altLang="zh-TW" sz="2800" dirty="0">
                <a:solidFill>
                  <a:srgbClr val="FF0000"/>
                </a:solidFill>
                <a:highlight>
                  <a:srgbClr val="FFFF00"/>
                </a:highlight>
              </a:rPr>
              <a:t>an </a:t>
            </a:r>
            <a:r>
              <a:rPr lang="en-US" altLang="zh-TW" sz="2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emf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highlight>
                  <a:srgbClr val="FFFF00"/>
                </a:highlight>
              </a:rPr>
              <a:t>device</a:t>
            </a:r>
            <a:r>
              <a:rPr lang="en-US" altLang="zh-TW" sz="2800" dirty="0">
                <a:highlight>
                  <a:srgbClr val="FFFF00"/>
                </a:highlight>
              </a:rPr>
              <a:t>, which is said to provide an </a:t>
            </a:r>
            <a:r>
              <a:rPr lang="en-US" altLang="zh-TW" sz="2800" dirty="0" err="1">
                <a:highlight>
                  <a:srgbClr val="FFFF00"/>
                </a:highlight>
              </a:rPr>
              <a:t>emf</a:t>
            </a:r>
            <a:r>
              <a:rPr lang="en-US" altLang="zh-TW" sz="2800" dirty="0">
                <a:highlight>
                  <a:srgbClr val="FFFF00"/>
                </a:highlight>
              </a:rPr>
              <a:t>. </a:t>
            </a:r>
          </a:p>
          <a:p>
            <a:pPr eaLnBrk="1" hangingPunct="1"/>
            <a:r>
              <a:rPr lang="en-US" altLang="zh-TW" sz="2800" dirty="0"/>
              <a:t>(</a:t>
            </a:r>
            <a:r>
              <a:rPr lang="en-US" altLang="zh-TW" sz="2800" i="1" dirty="0" err="1"/>
              <a:t>emf</a:t>
            </a:r>
            <a:r>
              <a:rPr lang="en-US" altLang="zh-TW" sz="2800" i="1" dirty="0"/>
              <a:t> </a:t>
            </a:r>
            <a:r>
              <a:rPr lang="en-US" altLang="zh-TW" sz="2800" dirty="0"/>
              <a:t>stands for  </a:t>
            </a:r>
            <a:r>
              <a:rPr lang="en-US" altLang="zh-TW" sz="2800" i="1" dirty="0"/>
              <a:t>electromotive force</a:t>
            </a:r>
            <a:r>
              <a:rPr lang="en-US" altLang="zh-TW" sz="2800" dirty="0"/>
              <a:t>)</a:t>
            </a:r>
          </a:p>
          <a:p>
            <a:pPr eaLnBrk="1" hangingPunct="1"/>
            <a:endParaRPr lang="en-US" altLang="zh-TW" sz="2800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914400"/>
            <a:ext cx="34686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696200" cy="3657600"/>
          </a:xfrm>
        </p:spPr>
        <p:txBody>
          <a:bodyPr/>
          <a:lstStyle/>
          <a:p>
            <a:pPr eaLnBrk="1" hangingPunct="1"/>
            <a:r>
              <a:rPr lang="en-US" altLang="en-US" sz="4800"/>
              <a:t>Electric Charge </a:t>
            </a:r>
            <a:br>
              <a:rPr lang="en-US" altLang="en-US" sz="4800"/>
            </a:br>
            <a:r>
              <a:rPr lang="en-US" altLang="en-US" sz="4800"/>
              <a:t>and </a:t>
            </a:r>
            <a:br>
              <a:rPr lang="en-US" altLang="en-US" sz="4800"/>
            </a:br>
            <a:r>
              <a:rPr lang="en-US" altLang="en-US" sz="4800"/>
              <a:t>Coulomb’s Law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"/>
          <p:cNvSpPr txBox="1">
            <a:spLocks noChangeArrowheads="1"/>
          </p:cNvSpPr>
          <p:nvPr/>
        </p:nvSpPr>
        <p:spPr bwMode="auto">
          <a:xfrm>
            <a:off x="0" y="0"/>
            <a:ext cx="2465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</a:rPr>
              <a:t>Pumping Charges:</a:t>
            </a:r>
          </a:p>
        </p:txBody>
      </p:sp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819150" y="533400"/>
            <a:ext cx="817245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zh-TW" sz="3600" dirty="0"/>
          </a:p>
          <a:p>
            <a:pPr eaLnBrk="1" hangingPunct="1"/>
            <a:r>
              <a:rPr lang="en-US" altLang="zh-TW" sz="3600" dirty="0"/>
              <a:t>A common </a:t>
            </a:r>
            <a:r>
              <a:rPr lang="en-US" altLang="zh-TW" sz="3600" dirty="0" err="1"/>
              <a:t>emf</a:t>
            </a:r>
            <a:r>
              <a:rPr lang="en-US" altLang="zh-TW" sz="3600" dirty="0"/>
              <a:t> device is the </a:t>
            </a:r>
            <a:r>
              <a:rPr lang="en-US" altLang="zh-TW" sz="3600" i="1" dirty="0"/>
              <a:t>battery</a:t>
            </a:r>
            <a:r>
              <a:rPr lang="en-US" altLang="zh-TW" sz="3600" dirty="0"/>
              <a:t>. The </a:t>
            </a:r>
            <a:r>
              <a:rPr lang="en-US" altLang="zh-TW" sz="3600" dirty="0" err="1"/>
              <a:t>emf</a:t>
            </a:r>
            <a:r>
              <a:rPr lang="en-US" altLang="zh-TW" sz="3600" dirty="0"/>
              <a:t> device that most influences our daily lives is the </a:t>
            </a:r>
            <a:r>
              <a:rPr lang="en-US" altLang="zh-TW" sz="3600" i="1" dirty="0"/>
              <a:t>electric generator, </a:t>
            </a:r>
            <a:r>
              <a:rPr lang="en-US" altLang="zh-TW" sz="3600" dirty="0"/>
              <a:t>which, by means of electrical connections (wires) from a generating plant, creates a potential difference in our homes and workplaces. 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r>
              <a:rPr lang="en-US" altLang="zh-TW" sz="3600" dirty="0"/>
              <a:t>Some other </a:t>
            </a:r>
            <a:r>
              <a:rPr lang="en-US" altLang="zh-TW" sz="3600" dirty="0" err="1"/>
              <a:t>emf</a:t>
            </a:r>
            <a:r>
              <a:rPr lang="en-US" altLang="zh-TW" sz="3600" dirty="0"/>
              <a:t> devices known are </a:t>
            </a:r>
            <a:r>
              <a:rPr lang="en-US" altLang="zh-TW" sz="3600" i="1" dirty="0"/>
              <a:t>solar cells, etc</a:t>
            </a:r>
            <a:endParaRPr lang="en-US" altLang="zh-TW" sz="3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1C0DAB4-BC1B-40DA-8ED8-FAE4D7A2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65"/>
            <a:ext cx="4800600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3" descr="{\mathcal {E}}">
            <a:extLst>
              <a:ext uri="{FF2B5EF4-FFF2-40B4-BE49-F238E27FC236}">
                <a16:creationId xmlns:a16="http://schemas.microsoft.com/office/drawing/2014/main" id="{4E934432-8D9B-4977-B592-75B2E5152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-144463"/>
            <a:ext cx="279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5"/>
          <p:cNvSpPr txBox="1">
            <a:spLocks noChangeArrowheads="1"/>
          </p:cNvSpPr>
          <p:nvPr/>
        </p:nvSpPr>
        <p:spPr bwMode="auto">
          <a:xfrm>
            <a:off x="152400" y="609600"/>
            <a:ext cx="8686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800" dirty="0"/>
              <a:t>An </a:t>
            </a:r>
            <a:r>
              <a:rPr lang="en-US" altLang="zh-TW" sz="2800" b="1" dirty="0">
                <a:solidFill>
                  <a:srgbClr val="FF0000"/>
                </a:solidFill>
              </a:rPr>
              <a:t>ideal</a:t>
            </a:r>
            <a:r>
              <a:rPr lang="en-US" altLang="zh-TW" sz="2800" b="1" dirty="0"/>
              <a:t> </a:t>
            </a:r>
            <a:r>
              <a:rPr lang="en-US" altLang="zh-TW" sz="2800" b="1" dirty="0" err="1"/>
              <a:t>emf</a:t>
            </a:r>
            <a:r>
              <a:rPr lang="en-US" altLang="zh-TW" sz="2800" b="1" dirty="0"/>
              <a:t> device </a:t>
            </a:r>
            <a:r>
              <a:rPr lang="en-US" altLang="zh-TW" sz="2800" dirty="0"/>
              <a:t>is one that has no internal resistance to the internal movement of charge from terminal to terminal. The potential difference between the terminals of an ideal </a:t>
            </a:r>
            <a:r>
              <a:rPr lang="en-US" altLang="zh-TW" sz="2800" dirty="0" err="1"/>
              <a:t>emf</a:t>
            </a:r>
            <a:r>
              <a:rPr lang="en-US" altLang="zh-TW" sz="2800" dirty="0"/>
              <a:t> device is exactly equal to the </a:t>
            </a:r>
            <a:r>
              <a:rPr lang="en-US" altLang="zh-TW" sz="2800" dirty="0" err="1"/>
              <a:t>emf</a:t>
            </a:r>
            <a:r>
              <a:rPr lang="en-US" altLang="zh-TW" sz="2800" dirty="0"/>
              <a:t> of the device.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A </a:t>
            </a:r>
            <a:r>
              <a:rPr lang="en-US" altLang="zh-TW" sz="2800" b="1" dirty="0">
                <a:solidFill>
                  <a:srgbClr val="FF0000"/>
                </a:solidFill>
              </a:rPr>
              <a:t>real</a:t>
            </a:r>
            <a:r>
              <a:rPr lang="en-US" altLang="zh-TW" sz="2800" b="1" dirty="0"/>
              <a:t> </a:t>
            </a:r>
            <a:r>
              <a:rPr lang="en-US" altLang="zh-TW" sz="2800" b="1" dirty="0" err="1"/>
              <a:t>emf</a:t>
            </a:r>
            <a:r>
              <a:rPr lang="en-US" altLang="zh-TW" sz="2800" b="1" dirty="0"/>
              <a:t> device, </a:t>
            </a:r>
            <a:r>
              <a:rPr lang="en-US" altLang="zh-TW" sz="2800" dirty="0"/>
              <a:t>such as any real battery, has internal resistance to the internal movement of charge. When a real </a:t>
            </a:r>
            <a:r>
              <a:rPr lang="en-US" altLang="zh-TW" sz="2800" dirty="0" err="1"/>
              <a:t>emf</a:t>
            </a:r>
            <a:r>
              <a:rPr lang="en-US" altLang="zh-TW" sz="2800" dirty="0"/>
              <a:t> device is not connected to a circuit, and thus does not have current through it, the potential difference between its terminals is equal to its </a:t>
            </a:r>
            <a:r>
              <a:rPr lang="en-US" altLang="zh-TW" sz="2800" dirty="0" err="1"/>
              <a:t>emf</a:t>
            </a:r>
            <a:r>
              <a:rPr lang="en-US" altLang="zh-TW" sz="2800" dirty="0"/>
              <a:t>. However, when that device has current through it, the potential difference between its terminals differs from its </a:t>
            </a:r>
            <a:r>
              <a:rPr lang="en-US" altLang="zh-TW" sz="2800" dirty="0" err="1"/>
              <a:t>emf</a:t>
            </a:r>
            <a:r>
              <a:rPr lang="en-US" altLang="zh-TW" sz="2800" dirty="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The force required to establish flow of charge through conductor (OR </a:t>
            </a:r>
            <a:r>
              <a:rPr lang="en-GB" sz="2000" i="1" dirty="0"/>
              <a:t>force to move electrons that carry the charge</a:t>
            </a:r>
            <a:r>
              <a:rPr lang="en-GB" sz="2000" dirty="0"/>
              <a:t>).</a:t>
            </a:r>
          </a:p>
          <a:p>
            <a:r>
              <a:rPr lang="en-GB" sz="2000" dirty="0"/>
              <a:t>The source of </a:t>
            </a:r>
            <a:r>
              <a:rPr lang="en-GB" sz="2000" i="1" dirty="0"/>
              <a:t>EMF</a:t>
            </a:r>
            <a:r>
              <a:rPr lang="en-GB" sz="2000" dirty="0"/>
              <a:t> is called </a:t>
            </a:r>
            <a:r>
              <a:rPr lang="en-GB" sz="2000" i="1" dirty="0"/>
              <a:t>voltage source</a:t>
            </a:r>
            <a:r>
              <a:rPr lang="en-GB" sz="20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4572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Electromotive Force (Voltage)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1" name="Picture 1" descr="C:\Users\Kashif Jatoi\Desktop\DSC000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5289" y="2209800"/>
            <a:ext cx="4760311" cy="411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3048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Current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066800"/>
            <a:ext cx="7981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6.242x10^18</a:t>
            </a:r>
            <a:r>
              <a:rPr kumimoji="0" lang="en-US" sz="3200" i="0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electrons can carry 1C charge.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5" name="Picture 1" descr="C:\Users\Kashif Jatoi\Desktop\DSC0008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3200"/>
            <a:ext cx="8973314" cy="37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323975"/>
            <a:ext cx="721995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Electric Circuit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Water system 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78" name="Picture 2" descr="C:\Users\Kashif Jatoi\Desktop\DSC000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64" y="1408200"/>
            <a:ext cx="9118436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Electron current Vs Conventional Current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b="1" i="0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Eletric</a:t>
            </a: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current flow </a:t>
            </a:r>
            <a:r>
              <a:rPr kumimoji="0" lang="en-US" b="1" i="0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 –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to +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convetional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current flow from +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to –</a:t>
            </a:r>
            <a:r>
              <a:rPr lang="en-US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ve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endParaRPr kumimoji="0" lang="en-US" b="1" i="0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60" y="2984980"/>
            <a:ext cx="8366080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800600" cy="365125"/>
          </a:xfrm>
        </p:spPr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Electron current Vs Conventional Current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Kashif Jatoi\Desktop\DSC00084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082" y="1981200"/>
            <a:ext cx="8161399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Kashif Jatoi/Department of Electrical </a:t>
            </a:r>
            <a:r>
              <a:rPr lang="en-US" dirty="0" err="1"/>
              <a:t>Engineering,CIIT</a:t>
            </a:r>
            <a:r>
              <a:rPr lang="en-US" dirty="0"/>
              <a:t> Attock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B4CE-BA31-4764-B531-60F9B9ADAC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3080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CIIT, </a:t>
            </a:r>
            <a:r>
              <a:rPr lang="en-US" b="1" dirty="0" err="1">
                <a:solidFill>
                  <a:schemeClr val="bg1"/>
                </a:solidFill>
              </a:rPr>
              <a:t>Attock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609600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Electron current Vs Conventional Current</a:t>
            </a:r>
            <a:endParaRPr kumimoji="0" lang="en-US" sz="32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/>
              <a:t>Fundamental Charge:  The charge on one electron.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44663" y="1873250"/>
            <a:ext cx="5410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/>
              <a:t>e = 1.6 x 10 </a:t>
            </a:r>
            <a:r>
              <a:rPr lang="en-US" altLang="en-US" sz="4800" baseline="30000"/>
              <a:t>-19</a:t>
            </a:r>
            <a:r>
              <a:rPr lang="en-US" altLang="en-US" sz="4800"/>
              <a:t> C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90600" y="32766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Unit of charge is a Coulomb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 of charge: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143000" y="21336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Positive Charge:  A shortage of electrons.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066800" y="35814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Negative Charge:  An excess of electrons.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117600" y="4789488"/>
            <a:ext cx="7140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Conservation of charge – The net charge of a closed system remains constant.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210050" y="2803525"/>
            <a:ext cx="392113" cy="366713"/>
            <a:chOff x="2087" y="2425"/>
            <a:chExt cx="240" cy="231"/>
          </a:xfrm>
        </p:grpSpPr>
        <p:sp>
          <p:nvSpPr>
            <p:cNvPr id="5186" name="Oval 13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87" name="Text Box 14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344988" y="2470150"/>
            <a:ext cx="392112" cy="366713"/>
            <a:chOff x="2234" y="1218"/>
            <a:chExt cx="240" cy="231"/>
          </a:xfrm>
        </p:grpSpPr>
        <p:sp>
          <p:nvSpPr>
            <p:cNvPr id="5184" name="Oval 37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85" name="Text Box 38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037013" y="2332038"/>
            <a:ext cx="392112" cy="366712"/>
            <a:chOff x="2087" y="2425"/>
            <a:chExt cx="240" cy="231"/>
          </a:xfrm>
        </p:grpSpPr>
        <p:sp>
          <p:nvSpPr>
            <p:cNvPr id="5182" name="Oval 42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83" name="Text Box 43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33888" y="2222500"/>
            <a:ext cx="392112" cy="366713"/>
            <a:chOff x="2087" y="2425"/>
            <a:chExt cx="240" cy="231"/>
          </a:xfrm>
        </p:grpSpPr>
        <p:sp>
          <p:nvSpPr>
            <p:cNvPr id="5180" name="Oval 45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81" name="Text Box 46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619625" y="2449513"/>
            <a:ext cx="392113" cy="366712"/>
            <a:chOff x="2087" y="2425"/>
            <a:chExt cx="240" cy="231"/>
          </a:xfrm>
        </p:grpSpPr>
        <p:sp>
          <p:nvSpPr>
            <p:cNvPr id="5178" name="Oval 48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79" name="Text Box 49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837113" y="2687638"/>
            <a:ext cx="392112" cy="366712"/>
            <a:chOff x="2087" y="2425"/>
            <a:chExt cx="240" cy="231"/>
          </a:xfrm>
        </p:grpSpPr>
        <p:sp>
          <p:nvSpPr>
            <p:cNvPr id="5176" name="Oval 51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77" name="Text Box 52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440238" y="1954213"/>
            <a:ext cx="392112" cy="366712"/>
            <a:chOff x="2087" y="2425"/>
            <a:chExt cx="240" cy="231"/>
          </a:xfrm>
        </p:grpSpPr>
        <p:sp>
          <p:nvSpPr>
            <p:cNvPr id="5174" name="Oval 54"/>
            <p:cNvSpPr>
              <a:spLocks noChangeArrowheads="1"/>
            </p:cNvSpPr>
            <p:nvPr/>
          </p:nvSpPr>
          <p:spPr bwMode="auto">
            <a:xfrm>
              <a:off x="2117" y="24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2087" y="242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 </a:t>
              </a:r>
              <a:r>
                <a:rPr lang="en-US" altLang="en-US" b="1"/>
                <a:t>+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976813" y="2332038"/>
            <a:ext cx="392112" cy="366712"/>
            <a:chOff x="2234" y="1218"/>
            <a:chExt cx="240" cy="231"/>
          </a:xfrm>
        </p:grpSpPr>
        <p:sp>
          <p:nvSpPr>
            <p:cNvPr id="5172" name="Oval 57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73" name="Text Box 58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4568825" y="2762250"/>
            <a:ext cx="392113" cy="366713"/>
            <a:chOff x="2234" y="1218"/>
            <a:chExt cx="240" cy="231"/>
          </a:xfrm>
        </p:grpSpPr>
        <p:sp>
          <p:nvSpPr>
            <p:cNvPr id="5170" name="Oval 60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71" name="Text Box 61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4024313" y="2565400"/>
            <a:ext cx="392112" cy="366713"/>
            <a:chOff x="2234" y="1218"/>
            <a:chExt cx="240" cy="231"/>
          </a:xfrm>
        </p:grpSpPr>
        <p:sp>
          <p:nvSpPr>
            <p:cNvPr id="5168" name="Oval 63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69" name="Text Box 64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4179888" y="2035175"/>
            <a:ext cx="390525" cy="366713"/>
            <a:chOff x="2234" y="1218"/>
            <a:chExt cx="240" cy="231"/>
          </a:xfrm>
        </p:grpSpPr>
        <p:sp>
          <p:nvSpPr>
            <p:cNvPr id="5166" name="Oval 66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67" name="Text Box 67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4786313" y="2084388"/>
            <a:ext cx="392112" cy="366712"/>
            <a:chOff x="2234" y="1218"/>
            <a:chExt cx="240" cy="231"/>
          </a:xfrm>
        </p:grpSpPr>
        <p:sp>
          <p:nvSpPr>
            <p:cNvPr id="5164" name="Oval 69"/>
            <p:cNvSpPr>
              <a:spLocks noChangeArrowheads="1"/>
            </p:cNvSpPr>
            <p:nvPr/>
          </p:nvSpPr>
          <p:spPr bwMode="auto">
            <a:xfrm>
              <a:off x="2236" y="1239"/>
              <a:ext cx="192" cy="192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65" name="Text Box 70"/>
            <p:cNvSpPr txBox="1">
              <a:spLocks noChangeArrowheads="1"/>
            </p:cNvSpPr>
            <p:nvPr/>
          </p:nvSpPr>
          <p:spPr bwMode="auto">
            <a:xfrm>
              <a:off x="2234" y="121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n</a:t>
              </a:r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3314700" y="1600200"/>
            <a:ext cx="352425" cy="366713"/>
            <a:chOff x="1236" y="2864"/>
            <a:chExt cx="216" cy="231"/>
          </a:xfrm>
        </p:grpSpPr>
        <p:sp>
          <p:nvSpPr>
            <p:cNvPr id="5162" name="Oval 72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63" name="Text Box 74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4276725" y="231775"/>
            <a:ext cx="352425" cy="366713"/>
            <a:chOff x="1236" y="2864"/>
            <a:chExt cx="216" cy="231"/>
          </a:xfrm>
        </p:grpSpPr>
        <p:sp>
          <p:nvSpPr>
            <p:cNvPr id="5160" name="Oval 77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61" name="Text Box 78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6402388" y="3719513"/>
            <a:ext cx="352425" cy="366712"/>
            <a:chOff x="1236" y="2864"/>
            <a:chExt cx="216" cy="232"/>
          </a:xfrm>
        </p:grpSpPr>
        <p:sp>
          <p:nvSpPr>
            <p:cNvPr id="5158" name="Oval 80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9" name="Text Box 81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217738" y="2709863"/>
            <a:ext cx="352425" cy="366712"/>
            <a:chOff x="1236" y="2864"/>
            <a:chExt cx="216" cy="231"/>
          </a:xfrm>
        </p:grpSpPr>
        <p:sp>
          <p:nvSpPr>
            <p:cNvPr id="5156" name="Oval 83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7" name="Text Box 84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18" name="Group 85"/>
          <p:cNvGrpSpPr>
            <a:grpSpLocks/>
          </p:cNvGrpSpPr>
          <p:nvPr/>
        </p:nvGrpSpPr>
        <p:grpSpPr bwMode="auto">
          <a:xfrm>
            <a:off x="4327525" y="4602163"/>
            <a:ext cx="352425" cy="366712"/>
            <a:chOff x="1236" y="2864"/>
            <a:chExt cx="216" cy="231"/>
          </a:xfrm>
        </p:grpSpPr>
        <p:sp>
          <p:nvSpPr>
            <p:cNvPr id="5154" name="Oval 86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5" name="Text Box 87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19" name="Group 88"/>
          <p:cNvGrpSpPr>
            <a:grpSpLocks/>
          </p:cNvGrpSpPr>
          <p:nvPr/>
        </p:nvGrpSpPr>
        <p:grpSpPr bwMode="auto">
          <a:xfrm>
            <a:off x="5035550" y="3609975"/>
            <a:ext cx="352425" cy="366713"/>
            <a:chOff x="1236" y="2864"/>
            <a:chExt cx="216" cy="232"/>
          </a:xfrm>
        </p:grpSpPr>
        <p:sp>
          <p:nvSpPr>
            <p:cNvPr id="5152" name="Oval 89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3" name="Text Box 90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sp>
        <p:nvSpPr>
          <p:cNvPr id="6235" name="Oval 91"/>
          <p:cNvSpPr>
            <a:spLocks noChangeArrowheads="1"/>
          </p:cNvSpPr>
          <p:nvPr/>
        </p:nvSpPr>
        <p:spPr bwMode="auto">
          <a:xfrm>
            <a:off x="3146425" y="1265238"/>
            <a:ext cx="2982913" cy="26241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36" name="Oval 92"/>
          <p:cNvSpPr>
            <a:spLocks noChangeArrowheads="1"/>
          </p:cNvSpPr>
          <p:nvPr/>
        </p:nvSpPr>
        <p:spPr bwMode="auto">
          <a:xfrm>
            <a:off x="2295525" y="407988"/>
            <a:ext cx="4700588" cy="4394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239" name="AutoShape 95"/>
          <p:cNvSpPr>
            <a:spLocks/>
          </p:cNvSpPr>
          <p:nvPr/>
        </p:nvSpPr>
        <p:spPr bwMode="auto">
          <a:xfrm>
            <a:off x="7316788" y="566738"/>
            <a:ext cx="1233487" cy="363537"/>
          </a:xfrm>
          <a:prstGeom prst="callout2">
            <a:avLst>
              <a:gd name="adj1" fmla="val 31440"/>
              <a:gd name="adj2" fmla="val -6176"/>
              <a:gd name="adj3" fmla="val 31440"/>
              <a:gd name="adj4" fmla="val -89833"/>
              <a:gd name="adj5" fmla="val 462884"/>
              <a:gd name="adj6" fmla="val -17657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b="1"/>
              <a:t>Nucleus</a:t>
            </a:r>
          </a:p>
        </p:txBody>
      </p: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2687638" y="1008063"/>
            <a:ext cx="352425" cy="366712"/>
            <a:chOff x="1236" y="2864"/>
            <a:chExt cx="216" cy="231"/>
          </a:xfrm>
        </p:grpSpPr>
        <p:sp>
          <p:nvSpPr>
            <p:cNvPr id="5150" name="Oval 107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1" name="Text Box 108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  <p:grpSp>
        <p:nvGrpSpPr>
          <p:cNvPr id="21" name="Group 109"/>
          <p:cNvGrpSpPr>
            <a:grpSpLocks/>
          </p:cNvGrpSpPr>
          <p:nvPr/>
        </p:nvGrpSpPr>
        <p:grpSpPr bwMode="auto">
          <a:xfrm>
            <a:off x="6846888" y="1997075"/>
            <a:ext cx="352425" cy="366713"/>
            <a:chOff x="1236" y="2864"/>
            <a:chExt cx="216" cy="231"/>
          </a:xfrm>
        </p:grpSpPr>
        <p:sp>
          <p:nvSpPr>
            <p:cNvPr id="5148" name="Oval 110"/>
            <p:cNvSpPr>
              <a:spLocks noChangeArrowheads="1"/>
            </p:cNvSpPr>
            <p:nvPr/>
          </p:nvSpPr>
          <p:spPr bwMode="auto">
            <a:xfrm>
              <a:off x="1273" y="2953"/>
              <a:ext cx="89" cy="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49" name="Text Box 111"/>
            <p:cNvSpPr txBox="1">
              <a:spLocks noChangeArrowheads="1"/>
            </p:cNvSpPr>
            <p:nvPr/>
          </p:nvSpPr>
          <p:spPr bwMode="auto">
            <a:xfrm>
              <a:off x="1236" y="286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5" grpId="0" animBg="1"/>
      <p:bldP spid="6236" grpId="0" animBg="1"/>
      <p:bldP spid="62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3"/>
          <p:cNvSpPr txBox="1">
            <a:spLocks noChangeArrowheads="1"/>
          </p:cNvSpPr>
          <p:nvPr/>
        </p:nvSpPr>
        <p:spPr bwMode="auto">
          <a:xfrm>
            <a:off x="914400" y="5006975"/>
            <a:ext cx="760571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/>
              <a:t>Neutral Atom 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/>
              <a:t>Number of electrons = Number of protons</a:t>
            </a:r>
          </a:p>
        </p:txBody>
      </p:sp>
      <p:sp>
        <p:nvSpPr>
          <p:cNvPr id="3" name="Text Box 102"/>
          <p:cNvSpPr txBox="1">
            <a:spLocks noChangeArrowheads="1"/>
          </p:cNvSpPr>
          <p:nvPr/>
        </p:nvSpPr>
        <p:spPr bwMode="auto">
          <a:xfrm>
            <a:off x="653823" y="1291546"/>
            <a:ext cx="7605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Negative Atom 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/>
              <a:t>Number of electrons &gt; Number of protons</a:t>
            </a:r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868363" y="3176815"/>
            <a:ext cx="7605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Positive Atom 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/>
              <a:t>Number of electrons &lt; Number of protons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Electric Forces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89025" y="2046288"/>
            <a:ext cx="417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Like Charges - Repel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125538" y="3954463"/>
            <a:ext cx="417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Unlike Charges - Attract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40038" y="4710113"/>
            <a:ext cx="3300412" cy="693737"/>
            <a:chOff x="1789" y="2967"/>
            <a:chExt cx="2079" cy="43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789" y="3027"/>
              <a:ext cx="392" cy="377"/>
              <a:chOff x="2748" y="3010"/>
              <a:chExt cx="392" cy="377"/>
            </a:xfrm>
          </p:grpSpPr>
          <p:sp>
            <p:nvSpPr>
              <p:cNvPr id="6169" name="Oval 9"/>
              <p:cNvSpPr>
                <a:spLocks noChangeArrowheads="1"/>
              </p:cNvSpPr>
              <p:nvPr/>
            </p:nvSpPr>
            <p:spPr bwMode="auto">
              <a:xfrm>
                <a:off x="2748" y="3049"/>
                <a:ext cx="366" cy="338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70" name="Text Box 10"/>
              <p:cNvSpPr txBox="1">
                <a:spLocks noChangeArrowheads="1"/>
              </p:cNvSpPr>
              <p:nvPr/>
            </p:nvSpPr>
            <p:spPr bwMode="auto">
              <a:xfrm>
                <a:off x="2830" y="3010"/>
                <a:ext cx="31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-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02" y="3000"/>
              <a:ext cx="366" cy="366"/>
              <a:chOff x="1673" y="1746"/>
              <a:chExt cx="366" cy="366"/>
            </a:xfrm>
          </p:grpSpPr>
          <p:sp>
            <p:nvSpPr>
              <p:cNvPr id="6167" name="Oval 17"/>
              <p:cNvSpPr>
                <a:spLocks noChangeArrowheads="1"/>
              </p:cNvSpPr>
              <p:nvPr/>
            </p:nvSpPr>
            <p:spPr bwMode="auto">
              <a:xfrm>
                <a:off x="1673" y="1774"/>
                <a:ext cx="366" cy="3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68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746"/>
                <a:ext cx="29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+</a:t>
                </a:r>
              </a:p>
            </p:txBody>
          </p:sp>
        </p:grpSp>
        <p:sp>
          <p:nvSpPr>
            <p:cNvPr id="6163" name="Line 20"/>
            <p:cNvSpPr>
              <a:spLocks noChangeShapeType="1"/>
            </p:cNvSpPr>
            <p:nvPr/>
          </p:nvSpPr>
          <p:spPr bwMode="auto">
            <a:xfrm>
              <a:off x="2153" y="3232"/>
              <a:ext cx="52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 flipH="1">
              <a:off x="2966" y="3222"/>
              <a:ext cx="52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2240" y="2980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3104" y="2967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046288" y="2640013"/>
            <a:ext cx="4919662" cy="706437"/>
            <a:chOff x="1289" y="1663"/>
            <a:chExt cx="3099" cy="445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800" y="1728"/>
              <a:ext cx="366" cy="366"/>
              <a:chOff x="1673" y="1746"/>
              <a:chExt cx="366" cy="366"/>
            </a:xfrm>
          </p:grpSpPr>
          <p:sp>
            <p:nvSpPr>
              <p:cNvPr id="6159" name="Oval 7"/>
              <p:cNvSpPr>
                <a:spLocks noChangeArrowheads="1"/>
              </p:cNvSpPr>
              <p:nvPr/>
            </p:nvSpPr>
            <p:spPr bwMode="auto">
              <a:xfrm>
                <a:off x="1673" y="1774"/>
                <a:ext cx="366" cy="3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60" name="Text Box 8"/>
              <p:cNvSpPr txBox="1">
                <a:spLocks noChangeArrowheads="1"/>
              </p:cNvSpPr>
              <p:nvPr/>
            </p:nvSpPr>
            <p:spPr bwMode="auto">
              <a:xfrm>
                <a:off x="1728" y="1746"/>
                <a:ext cx="29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+</a:t>
                </a: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497" y="1742"/>
              <a:ext cx="366" cy="366"/>
              <a:chOff x="1673" y="1746"/>
              <a:chExt cx="366" cy="366"/>
            </a:xfrm>
          </p:grpSpPr>
          <p:sp>
            <p:nvSpPr>
              <p:cNvPr id="6157" name="Oval 14"/>
              <p:cNvSpPr>
                <a:spLocks noChangeArrowheads="1"/>
              </p:cNvSpPr>
              <p:nvPr/>
            </p:nvSpPr>
            <p:spPr bwMode="auto">
              <a:xfrm>
                <a:off x="1673" y="1774"/>
                <a:ext cx="366" cy="3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58" name="Text Box 15"/>
              <p:cNvSpPr txBox="1">
                <a:spLocks noChangeArrowheads="1"/>
              </p:cNvSpPr>
              <p:nvPr/>
            </p:nvSpPr>
            <p:spPr bwMode="auto">
              <a:xfrm>
                <a:off x="1728" y="1746"/>
                <a:ext cx="29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3200" b="1"/>
                  <a:t>+</a:t>
                </a:r>
              </a:p>
            </p:txBody>
          </p:sp>
        </p:grpSp>
        <p:sp>
          <p:nvSpPr>
            <p:cNvPr id="6153" name="Line 19"/>
            <p:cNvSpPr>
              <a:spLocks noChangeShapeType="1"/>
            </p:cNvSpPr>
            <p:nvPr/>
          </p:nvSpPr>
          <p:spPr bwMode="auto">
            <a:xfrm>
              <a:off x="3867" y="1938"/>
              <a:ext cx="52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 flipH="1">
              <a:off x="1289" y="1929"/>
              <a:ext cx="52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Text Box 25"/>
            <p:cNvSpPr txBox="1">
              <a:spLocks noChangeArrowheads="1"/>
            </p:cNvSpPr>
            <p:nvPr/>
          </p:nvSpPr>
          <p:spPr bwMode="auto">
            <a:xfrm>
              <a:off x="3940" y="1663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  <p:sp>
          <p:nvSpPr>
            <p:cNvPr id="6156" name="Text Box 26"/>
            <p:cNvSpPr txBox="1">
              <a:spLocks noChangeArrowheads="1"/>
            </p:cNvSpPr>
            <p:nvPr/>
          </p:nvSpPr>
          <p:spPr bwMode="auto">
            <a:xfrm>
              <a:off x="1431" y="1677"/>
              <a:ext cx="4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/>
              <a:t>Coulomb’s Law</a:t>
            </a:r>
            <a:r>
              <a:rPr lang="en-US" altLang="en-US" sz="3200"/>
              <a:t> – Gives the electric force between two point charges.</a:t>
            </a:r>
          </a:p>
        </p:txBody>
      </p:sp>
      <p:sp>
        <p:nvSpPr>
          <p:cNvPr id="7171" name="Text Box 10"/>
          <p:cNvSpPr txBox="1">
            <a:spLocks noChangeArrowheads="1"/>
          </p:cNvSpPr>
          <p:nvPr/>
        </p:nvSpPr>
        <p:spPr bwMode="auto">
          <a:xfrm>
            <a:off x="1741488" y="2525713"/>
            <a:ext cx="5051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aphicFrame>
        <p:nvGraphicFramePr>
          <p:cNvPr id="1127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2184400" y="1411288"/>
          <a:ext cx="27432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393529" progId="Equation.3">
                  <p:embed/>
                </p:oleObj>
              </mc:Choice>
              <mc:Fallback>
                <p:oleObj name="Equation" r:id="rId2" imgW="698197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411288"/>
                        <a:ext cx="2743200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262063" y="2974975"/>
            <a:ext cx="603885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k = Coulomb’s Constant = 9.0x10</a:t>
            </a:r>
            <a:r>
              <a:rPr lang="en-US" altLang="en-US" sz="2400" baseline="30000"/>
              <a:t>9</a:t>
            </a:r>
            <a:r>
              <a:rPr lang="en-US" altLang="en-US" sz="2400"/>
              <a:t> Nm</a:t>
            </a:r>
            <a:r>
              <a:rPr lang="en-US" altLang="en-US" sz="2400" baseline="30000"/>
              <a:t>2</a:t>
            </a:r>
            <a:r>
              <a:rPr lang="en-US" altLang="en-US" sz="2400"/>
              <a:t>/C</a:t>
            </a:r>
            <a:r>
              <a:rPr lang="en-US" altLang="en-US" sz="2400" baseline="30000"/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q</a:t>
            </a:r>
            <a:r>
              <a:rPr lang="en-US" altLang="en-US" sz="2400" baseline="-25000"/>
              <a:t>1</a:t>
            </a:r>
            <a:r>
              <a:rPr lang="en-US" altLang="en-US" sz="2400"/>
              <a:t> = charge on mass 1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q</a:t>
            </a:r>
            <a:r>
              <a:rPr lang="en-US" altLang="en-US" sz="2400" baseline="-25000"/>
              <a:t>2</a:t>
            </a:r>
            <a:r>
              <a:rPr lang="en-US" altLang="en-US" sz="2400"/>
              <a:t> = charge on mass 2</a:t>
            </a:r>
          </a:p>
          <a:p>
            <a:pPr>
              <a:spcBef>
                <a:spcPct val="50000"/>
              </a:spcBef>
            </a:pPr>
            <a:r>
              <a:rPr lang="en-US" altLang="en-US" sz="2400"/>
              <a:t>r = the distance between the two charges 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5538" y="1741488"/>
            <a:ext cx="32940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dirty="0"/>
              <a:t>Inverse Square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1" dirty="0"/>
              <a:t>Law</a:t>
            </a:r>
          </a:p>
          <a:p>
            <a:pPr algn="ctr">
              <a:spcBef>
                <a:spcPct val="50000"/>
              </a:spcBef>
            </a:pP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694113" y="1176338"/>
          <a:ext cx="186213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393529" progId="Equation.3">
                  <p:embed/>
                </p:oleObj>
              </mc:Choice>
              <mc:Fallback>
                <p:oleObj name="Equation" r:id="rId2" imgW="698197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1176338"/>
                        <a:ext cx="1862137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95313" y="3946525"/>
            <a:ext cx="394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If r is doubled then F is :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60388" y="4622800"/>
            <a:ext cx="394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If q</a:t>
            </a:r>
            <a:r>
              <a:rPr lang="en-US" altLang="en-US" sz="2400" baseline="-25000"/>
              <a:t>1</a:t>
            </a:r>
            <a:r>
              <a:rPr lang="en-US" altLang="en-US" sz="2400"/>
              <a:t> is doubled then F is :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68325" y="5381625"/>
            <a:ext cx="709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If q</a:t>
            </a:r>
            <a:r>
              <a:rPr lang="en-US" altLang="en-US" sz="2400" baseline="-25000"/>
              <a:t>1</a:t>
            </a:r>
            <a:r>
              <a:rPr lang="en-US" altLang="en-US" sz="2400"/>
              <a:t> and q</a:t>
            </a:r>
            <a:r>
              <a:rPr lang="en-US" altLang="en-US" sz="2400" baseline="-25000"/>
              <a:t>2</a:t>
            </a:r>
            <a:r>
              <a:rPr lang="en-US" altLang="en-US" sz="2400"/>
              <a:t> are doubled and r is halved then F is :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340225" y="3963988"/>
            <a:ext cx="171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¼ of F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319588" y="4610100"/>
            <a:ext cx="171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 2F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416800" y="5368925"/>
            <a:ext cx="88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16F</a:t>
            </a:r>
          </a:p>
        </p:txBody>
      </p:sp>
      <p:sp>
        <p:nvSpPr>
          <p:cNvPr id="8201" name="Text Box 26"/>
          <p:cNvSpPr txBox="1">
            <a:spLocks noChangeArrowheads="1"/>
          </p:cNvSpPr>
          <p:nvPr/>
        </p:nvSpPr>
        <p:spPr bwMode="auto">
          <a:xfrm>
            <a:off x="376238" y="727075"/>
            <a:ext cx="8462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Two charges are separated by a distance r and have a force F on each other.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346325"/>
            <a:ext cx="5856288" cy="1273175"/>
            <a:chOff x="1152" y="1478"/>
            <a:chExt cx="3689" cy="80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687" y="1508"/>
              <a:ext cx="2681" cy="772"/>
              <a:chOff x="1787" y="1783"/>
              <a:chExt cx="2681" cy="772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1787" y="1804"/>
                <a:ext cx="401" cy="422"/>
                <a:chOff x="1896" y="1768"/>
                <a:chExt cx="401" cy="422"/>
              </a:xfrm>
            </p:grpSpPr>
            <p:sp>
              <p:nvSpPr>
                <p:cNvPr id="8216" name="Oval 5"/>
                <p:cNvSpPr>
                  <a:spLocks noChangeArrowheads="1"/>
                </p:cNvSpPr>
                <p:nvPr/>
              </p:nvSpPr>
              <p:spPr bwMode="auto">
                <a:xfrm>
                  <a:off x="1896" y="1852"/>
                  <a:ext cx="366" cy="33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21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96" y="1768"/>
                  <a:ext cx="40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3200" b="1"/>
                    <a:t>q</a:t>
                  </a:r>
                  <a:r>
                    <a:rPr lang="en-US" altLang="en-US" sz="3200" b="1" baseline="-25000"/>
                    <a:t>1</a:t>
                  </a:r>
                  <a:endParaRPr lang="en-US" altLang="en-US" sz="3200" b="1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4041" y="1783"/>
                <a:ext cx="427" cy="422"/>
                <a:chOff x="3593" y="1782"/>
                <a:chExt cx="427" cy="422"/>
              </a:xfrm>
            </p:grpSpPr>
            <p:sp>
              <p:nvSpPr>
                <p:cNvPr id="8214" name="Oval 8"/>
                <p:cNvSpPr>
                  <a:spLocks noChangeArrowheads="1"/>
                </p:cNvSpPr>
                <p:nvPr/>
              </p:nvSpPr>
              <p:spPr bwMode="auto">
                <a:xfrm>
                  <a:off x="3593" y="1866"/>
                  <a:ext cx="366" cy="33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21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19" y="1782"/>
                  <a:ext cx="40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3200" b="1"/>
                    <a:t>q</a:t>
                  </a:r>
                  <a:r>
                    <a:rPr lang="en-US" altLang="en-US" sz="3200" b="1" baseline="-25000"/>
                    <a:t>2</a:t>
                  </a:r>
                  <a:endParaRPr lang="en-US" altLang="en-US" sz="3200" b="1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966" y="2267"/>
                <a:ext cx="2249" cy="288"/>
                <a:chOff x="1957" y="2331"/>
                <a:chExt cx="2249" cy="288"/>
              </a:xfrm>
            </p:grpSpPr>
            <p:sp>
              <p:nvSpPr>
                <p:cNvPr id="821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57" y="2359"/>
                  <a:ext cx="224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91" y="2331"/>
                  <a:ext cx="5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en-US" sz="2400"/>
                    <a:t>r</a:t>
                  </a:r>
                </a:p>
              </p:txBody>
            </p:sp>
          </p:grpSp>
        </p:grpSp>
        <p:sp>
          <p:nvSpPr>
            <p:cNvPr id="8205" name="Line 27"/>
            <p:cNvSpPr>
              <a:spLocks noChangeShapeType="1"/>
            </p:cNvSpPr>
            <p:nvPr/>
          </p:nvSpPr>
          <p:spPr bwMode="auto">
            <a:xfrm flipH="1">
              <a:off x="1152" y="1783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28"/>
            <p:cNvSpPr>
              <a:spLocks noChangeShapeType="1"/>
            </p:cNvSpPr>
            <p:nvPr/>
          </p:nvSpPr>
          <p:spPr bwMode="auto">
            <a:xfrm>
              <a:off x="4311" y="1760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Text Box 29"/>
            <p:cNvSpPr txBox="1">
              <a:spLocks noChangeArrowheads="1"/>
            </p:cNvSpPr>
            <p:nvPr/>
          </p:nvSpPr>
          <p:spPr bwMode="auto">
            <a:xfrm>
              <a:off x="1317" y="1518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  <p:sp>
          <p:nvSpPr>
            <p:cNvPr id="8208" name="Rectangle 30"/>
            <p:cNvSpPr>
              <a:spLocks noChangeArrowheads="1"/>
            </p:cNvSpPr>
            <p:nvPr/>
          </p:nvSpPr>
          <p:spPr bwMode="auto">
            <a:xfrm>
              <a:off x="4415" y="1478"/>
              <a:ext cx="4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sp>
        <p:nvSpPr>
          <p:cNvPr id="8203" name="Text Box 31"/>
          <p:cNvSpPr txBox="1">
            <a:spLocks noChangeArrowheads="1"/>
          </p:cNvSpPr>
          <p:nvPr/>
        </p:nvSpPr>
        <p:spPr bwMode="auto">
          <a:xfrm>
            <a:off x="407988" y="261938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u="sng"/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/>
      <p:bldP spid="15381" grpId="0"/>
      <p:bldP spid="15382" grpId="0"/>
      <p:bldP spid="15383" grpId="0"/>
      <p:bldP spid="15384" grpId="0"/>
      <p:bldP spid="153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928</Words>
  <Application>Microsoft Office PowerPoint</Application>
  <PresentationFormat>On-screen Show (4:3)</PresentationFormat>
  <Paragraphs>161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Office Theme</vt:lpstr>
      <vt:lpstr>Equation</vt:lpstr>
      <vt:lpstr>Applied Physics For Engineers (PHY-121) </vt:lpstr>
      <vt:lpstr>Electric Charge  and  Coulomb’s Law</vt:lpstr>
      <vt:lpstr>Fundamental Charge:  The charge on one electron.</vt:lpstr>
      <vt:lpstr>Two types of charge:</vt:lpstr>
      <vt:lpstr>PowerPoint Presentation</vt:lpstr>
      <vt:lpstr>PowerPoint Presentation</vt:lpstr>
      <vt:lpstr>Electric Forces</vt:lpstr>
      <vt:lpstr>Coulomb’s Law – Gives the electric force between two point charges.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 Analysis-I (EEE-121)</dc:title>
  <dc:creator>ali</dc:creator>
  <cp:lastModifiedBy>Shahan Malik</cp:lastModifiedBy>
  <cp:revision>228</cp:revision>
  <dcterms:created xsi:type="dcterms:W3CDTF">2013-02-08T17:16:05Z</dcterms:created>
  <dcterms:modified xsi:type="dcterms:W3CDTF">2022-06-18T20:36:28Z</dcterms:modified>
</cp:coreProperties>
</file>