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FCC60D-50E7-45A0-B353-B5A1AE620453}" type="datetimeFigureOut">
              <a:rPr lang="en-US" smtClean="0"/>
              <a:t>01-May-23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B45E5E-443B-4D27-98F6-8AA730D111A7}" type="slidenum">
              <a:rPr lang="en-US" smtClean="0"/>
              <a:t>‹#›</a:t>
            </a:fld>
            <a:endParaRPr lang="en-US"/>
          </a:p>
        </p:txBody>
      </p:sp>
    </p:spTree>
    <p:extLst>
      <p:ext uri="{BB962C8B-B14F-4D97-AF65-F5344CB8AC3E}">
        <p14:creationId xmlns:p14="http://schemas.microsoft.com/office/powerpoint/2010/main" val="74015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45E5E-443B-4D27-98F6-8AA730D111A7}" type="slidenum">
              <a:rPr lang="en-US" smtClean="0"/>
              <a:t>1</a:t>
            </a:fld>
            <a:endParaRPr lang="en-US"/>
          </a:p>
        </p:txBody>
      </p:sp>
    </p:spTree>
    <p:extLst>
      <p:ext uri="{BB962C8B-B14F-4D97-AF65-F5344CB8AC3E}">
        <p14:creationId xmlns:p14="http://schemas.microsoft.com/office/powerpoint/2010/main" val="248931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01-May-23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01-May-23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01-May-23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01-May-23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01-May-23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Re-use rocket for next mission</a:t>
            </a:r>
            <a:endParaRPr lang="en-US" dirty="0"/>
          </a:p>
        </p:txBody>
      </p:sp>
      <p:sp>
        <p:nvSpPr>
          <p:cNvPr id="2" name="Title 1"/>
          <p:cNvSpPr>
            <a:spLocks noGrp="1"/>
          </p:cNvSpPr>
          <p:nvPr>
            <p:ph type="ctrTitle"/>
          </p:nvPr>
        </p:nvSpPr>
        <p:spPr/>
        <p:txBody>
          <a:bodyPr/>
          <a:lstStyle/>
          <a:p>
            <a:r>
              <a:rPr lang="en-US" dirty="0" smtClean="0"/>
              <a:t>Re-use rocket for next Mission</a:t>
            </a:r>
            <a:endParaRPr lang="en-US" dirty="0"/>
          </a:p>
        </p:txBody>
      </p:sp>
    </p:spTree>
    <p:extLst>
      <p:ext uri="{BB962C8B-B14F-4D97-AF65-F5344CB8AC3E}">
        <p14:creationId xmlns:p14="http://schemas.microsoft.com/office/powerpoint/2010/main" val="2956773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Interactive Map with Folium </a:t>
            </a:r>
            <a:endParaRPr lang="en-US" dirty="0"/>
          </a:p>
        </p:txBody>
      </p:sp>
      <p:sp>
        <p:nvSpPr>
          <p:cNvPr id="3" name="Content Placeholder 2"/>
          <p:cNvSpPr>
            <a:spLocks noGrp="1"/>
          </p:cNvSpPr>
          <p:nvPr>
            <p:ph idx="1"/>
          </p:nvPr>
        </p:nvSpPr>
        <p:spPr/>
        <p:txBody>
          <a:bodyPr/>
          <a:lstStyle/>
          <a:p>
            <a:r>
              <a:rPr lang="en-US" dirty="0" smtClean="0"/>
              <a:t>To visualize the launch data in to interactive map, we took coordinates at each site and add a circle marker around each site with the label name of launch site.</a:t>
            </a:r>
          </a:p>
          <a:p>
            <a:r>
              <a:rPr lang="en-US" dirty="0" smtClean="0"/>
              <a:t>We </a:t>
            </a:r>
            <a:r>
              <a:rPr lang="en-US" dirty="0"/>
              <a:t>assigned launch outcome (Success and failure) with green and red color.</a:t>
            </a:r>
          </a:p>
          <a:p>
            <a:r>
              <a:rPr lang="en-US" dirty="0" smtClean="0"/>
              <a:t>We use </a:t>
            </a:r>
            <a:r>
              <a:rPr lang="en-US" dirty="0" err="1" smtClean="0"/>
              <a:t>Haversine’s</a:t>
            </a:r>
            <a:r>
              <a:rPr lang="en-US" dirty="0" smtClean="0"/>
              <a:t> formula to calculate the distance between launch site and various landmarks such as railways, highways, and coastline and nearby cities. </a:t>
            </a:r>
            <a:endParaRPr lang="en-US" dirty="0"/>
          </a:p>
        </p:txBody>
      </p:sp>
    </p:spTree>
    <p:extLst>
      <p:ext uri="{BB962C8B-B14F-4D97-AF65-F5344CB8AC3E}">
        <p14:creationId xmlns:p14="http://schemas.microsoft.com/office/powerpoint/2010/main" val="2851813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Interactive Map with Folium </a:t>
            </a:r>
            <a:endParaRPr lang="en-US" dirty="0"/>
          </a:p>
        </p:txBody>
      </p:sp>
      <p:pic>
        <p:nvPicPr>
          <p:cNvPr id="4" name="Content Placeholder 3"/>
          <p:cNvPicPr>
            <a:picLocks noGrp="1"/>
          </p:cNvPicPr>
          <p:nvPr>
            <p:ph idx="1"/>
          </p:nvPr>
        </p:nvPicPr>
        <p:blipFill>
          <a:blip r:embed="rId2"/>
          <a:stretch>
            <a:fillRect/>
          </a:stretch>
        </p:blipFill>
        <p:spPr>
          <a:xfrm>
            <a:off x="457200" y="2119243"/>
            <a:ext cx="8229600" cy="3640276"/>
          </a:xfrm>
          <a:prstGeom prst="rect">
            <a:avLst/>
          </a:prstGeom>
        </p:spPr>
      </p:pic>
    </p:spTree>
    <p:extLst>
      <p:ext uri="{BB962C8B-B14F-4D97-AF65-F5344CB8AC3E}">
        <p14:creationId xmlns:p14="http://schemas.microsoft.com/office/powerpoint/2010/main" val="313704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Dashboard with </a:t>
            </a:r>
            <a:r>
              <a:rPr lang="en-US" b="1" dirty="0" err="1"/>
              <a:t>Plotly</a:t>
            </a:r>
            <a:r>
              <a:rPr lang="en-US" b="1" dirty="0"/>
              <a:t> Dash</a:t>
            </a:r>
            <a:endParaRPr lang="en-US" dirty="0"/>
          </a:p>
        </p:txBody>
      </p:sp>
      <p:sp>
        <p:nvSpPr>
          <p:cNvPr id="3" name="Content Placeholder 2"/>
          <p:cNvSpPr>
            <a:spLocks noGrp="1"/>
          </p:cNvSpPr>
          <p:nvPr>
            <p:ph idx="1"/>
          </p:nvPr>
        </p:nvSpPr>
        <p:spPr/>
        <p:txBody>
          <a:bodyPr/>
          <a:lstStyle/>
          <a:p>
            <a:pPr marL="114300" indent="0">
              <a:buNone/>
            </a:pPr>
            <a:r>
              <a:rPr lang="en-US" dirty="0"/>
              <a:t>We build an interactive dashboard with </a:t>
            </a:r>
            <a:r>
              <a:rPr lang="en-US" dirty="0" err="1"/>
              <a:t>Plotly</a:t>
            </a:r>
            <a:r>
              <a:rPr lang="en-US" dirty="0"/>
              <a:t> Dash which allowing the user to play around with the data as they need. We plat a pay chart showing total launches by certain sites. And we plot a scatter graph shows the relation between outcomes and Payload masses (Kg) for different booster version.</a:t>
            </a:r>
          </a:p>
          <a:p>
            <a:pPr marL="114300" indent="0">
              <a:buNone/>
            </a:pPr>
            <a:endParaRPr lang="en-US" dirty="0"/>
          </a:p>
        </p:txBody>
      </p:sp>
    </p:spTree>
    <p:extLst>
      <p:ext uri="{BB962C8B-B14F-4D97-AF65-F5344CB8AC3E}">
        <p14:creationId xmlns:p14="http://schemas.microsoft.com/office/powerpoint/2010/main" val="74783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Dashboard with </a:t>
            </a:r>
            <a:r>
              <a:rPr lang="en-US" b="1" dirty="0" err="1"/>
              <a:t>Plotly</a:t>
            </a:r>
            <a:r>
              <a:rPr lang="en-US" b="1" dirty="0"/>
              <a:t> </a:t>
            </a:r>
            <a:r>
              <a:rPr lang="en-US" b="1" dirty="0" smtClean="0"/>
              <a:t>Dash</a:t>
            </a:r>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70142" y="1752600"/>
            <a:ext cx="5603715"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Results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payload mass is greater than 7000 Kg, the probability of success rate is highly increase. However there is no clear pattern to say that Launch site is dependent on the payload mass for Success rate.</a:t>
            </a:r>
          </a:p>
          <a:p>
            <a:r>
              <a:rPr lang="en-US" dirty="0"/>
              <a:t>Heavier payload has positive impact on LEO, ISS and P0 orbit. However, it has negative impact on MEO and VLEO orbit. GTO orbit seem to depict no relation between the attributes. Meanwhile, again, SO, GEO and HEO orbit need more dataset to see any pattern or trend.</a:t>
            </a:r>
          </a:p>
          <a:p>
            <a:r>
              <a:rPr lang="en-US" dirty="0"/>
              <a:t>Increasing trend from the year 2013 until 2020. If this trend continue for the next year onward. The success rate will steadily increase until reaching 1/100%  success rate.</a:t>
            </a:r>
          </a:p>
          <a:p>
            <a:endParaRPr lang="en-US" dirty="0"/>
          </a:p>
        </p:txBody>
      </p:sp>
    </p:spTree>
    <p:extLst>
      <p:ext uri="{BB962C8B-B14F-4D97-AF65-F5344CB8AC3E}">
        <p14:creationId xmlns:p14="http://schemas.microsoft.com/office/powerpoint/2010/main" val="194910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a:t>
            </a:r>
            <a:endParaRPr lang="en-US" dirty="0"/>
          </a:p>
        </p:txBody>
      </p:sp>
      <p:sp>
        <p:nvSpPr>
          <p:cNvPr id="3" name="Content Placeholder 2"/>
          <p:cNvSpPr>
            <a:spLocks noGrp="1"/>
          </p:cNvSpPr>
          <p:nvPr>
            <p:ph idx="1"/>
          </p:nvPr>
        </p:nvSpPr>
        <p:spPr/>
        <p:txBody>
          <a:bodyPr>
            <a:normAutofit lnSpcReduction="10000"/>
          </a:bodyPr>
          <a:lstStyle/>
          <a:p>
            <a:pPr lvl="0"/>
            <a:r>
              <a:rPr lang="en-US" dirty="0"/>
              <a:t>The Tree Classifier Algorithm is the best machine learning approach for this data.</a:t>
            </a:r>
          </a:p>
          <a:p>
            <a:pPr lvl="0"/>
            <a:r>
              <a:rPr lang="en-US" dirty="0"/>
              <a:t>The low weighted payload (less than 4000 Kg) performs better than heavy weighted payloads.</a:t>
            </a:r>
          </a:p>
          <a:p>
            <a:pPr lvl="0"/>
            <a:r>
              <a:rPr lang="en-US" dirty="0"/>
              <a:t>The Success rate of </a:t>
            </a:r>
            <a:r>
              <a:rPr lang="en-US" dirty="0" err="1"/>
              <a:t>SpaceX</a:t>
            </a:r>
            <a:r>
              <a:rPr lang="en-US" dirty="0"/>
              <a:t> launches increasing with time, which it eventually perfect the launches in future.</a:t>
            </a:r>
          </a:p>
          <a:p>
            <a:pPr lvl="0"/>
            <a:r>
              <a:rPr lang="en-US" dirty="0"/>
              <a:t>KSC LC-39A has more successful launches rate i.e. 76.9%.</a:t>
            </a:r>
          </a:p>
          <a:p>
            <a:pPr lvl="0"/>
            <a:r>
              <a:rPr lang="en-US"/>
              <a:t>SSO orbit has more successful rate; 100% and more then one occurrence.</a:t>
            </a:r>
          </a:p>
          <a:p>
            <a:endParaRPr lang="en-US"/>
          </a:p>
        </p:txBody>
      </p:sp>
    </p:spTree>
    <p:extLst>
      <p:ext uri="{BB962C8B-B14F-4D97-AF65-F5344CB8AC3E}">
        <p14:creationId xmlns:p14="http://schemas.microsoft.com/office/powerpoint/2010/main" val="14346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err="1"/>
              <a:t>SpaceX</a:t>
            </a:r>
            <a:r>
              <a:rPr lang="en-US" dirty="0"/>
              <a:t> is a revolutionary company who has disrupt the space industry by offering </a:t>
            </a:r>
            <a:r>
              <a:rPr lang="en-US" dirty="0" smtClean="0"/>
              <a:t>a rocket launches specifically Falcon 9 as low as 62 million dollars; while other providers cost upward of 165 million dollar each. Most of this saving thanks to </a:t>
            </a:r>
            <a:r>
              <a:rPr lang="en-US" dirty="0" err="1" smtClean="0"/>
              <a:t>SpaceX</a:t>
            </a:r>
            <a:r>
              <a:rPr lang="en-US" dirty="0" smtClean="0"/>
              <a:t> Outstanding </a:t>
            </a:r>
            <a:r>
              <a:rPr lang="en-US" dirty="0"/>
              <a:t>idea to reuse the first stage of the launch by re-lands the rocket to be </a:t>
            </a:r>
            <a:r>
              <a:rPr lang="en-US" dirty="0" smtClean="0"/>
              <a:t>used on </a:t>
            </a:r>
            <a:r>
              <a:rPr lang="en-US" dirty="0"/>
              <a:t>the next mission. Repeating this process will make the price down even further. As </a:t>
            </a:r>
            <a:r>
              <a:rPr lang="en-US" dirty="0" smtClean="0"/>
              <a:t>a data </a:t>
            </a:r>
            <a:r>
              <a:rPr lang="en-US" dirty="0"/>
              <a:t>scientist of a startup rivaling </a:t>
            </a:r>
            <a:r>
              <a:rPr lang="en-US" dirty="0" err="1"/>
              <a:t>SpaceX</a:t>
            </a:r>
            <a:r>
              <a:rPr lang="en-US" dirty="0"/>
              <a:t>, the goal of this project is to create </a:t>
            </a:r>
            <a:r>
              <a:rPr lang="en-US" dirty="0" smtClean="0"/>
              <a:t>the machine </a:t>
            </a:r>
            <a:r>
              <a:rPr lang="en-US" dirty="0"/>
              <a:t>learning pipeline to predict the landing outcome of the first stage in the </a:t>
            </a:r>
            <a:r>
              <a:rPr lang="en-US" dirty="0" smtClean="0"/>
              <a:t>future. This </a:t>
            </a:r>
            <a:r>
              <a:rPr lang="en-US" dirty="0"/>
              <a:t>project is crucial in identifying the right price to bid against </a:t>
            </a:r>
            <a:r>
              <a:rPr lang="en-US" dirty="0" err="1"/>
              <a:t>SpaceX</a:t>
            </a:r>
            <a:r>
              <a:rPr lang="en-US" dirty="0"/>
              <a:t> for a rocket</a:t>
            </a:r>
          </a:p>
          <a:p>
            <a:pPr marL="114300" indent="0">
              <a:buNone/>
            </a:pPr>
            <a:r>
              <a:rPr lang="en-US" dirty="0"/>
              <a:t>Launch.</a:t>
            </a:r>
          </a:p>
          <a:p>
            <a:pPr marL="114300" indent="0">
              <a:buNone/>
            </a:pPr>
            <a:endParaRPr lang="en-US" dirty="0"/>
          </a:p>
        </p:txBody>
      </p:sp>
    </p:spTree>
    <p:extLst>
      <p:ext uri="{BB962C8B-B14F-4D97-AF65-F5344CB8AC3E}">
        <p14:creationId xmlns:p14="http://schemas.microsoft.com/office/powerpoint/2010/main" val="336943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Basic </a:t>
            </a:r>
            <a:r>
              <a:rPr lang="en-US" b="1" dirty="0" smtClean="0"/>
              <a:t>Problems</a:t>
            </a:r>
            <a:endParaRPr lang="en-US" dirty="0"/>
          </a:p>
        </p:txBody>
      </p:sp>
      <p:sp>
        <p:nvSpPr>
          <p:cNvPr id="3" name="Content Placeholder 2"/>
          <p:cNvSpPr>
            <a:spLocks noGrp="1"/>
          </p:cNvSpPr>
          <p:nvPr>
            <p:ph idx="1"/>
          </p:nvPr>
        </p:nvSpPr>
        <p:spPr/>
        <p:txBody>
          <a:bodyPr/>
          <a:lstStyle/>
          <a:p>
            <a:r>
              <a:rPr lang="en-US" dirty="0"/>
              <a:t>Identifying all the factors that influence the landing outcomes</a:t>
            </a:r>
          </a:p>
          <a:p>
            <a:r>
              <a:rPr lang="en-US" dirty="0"/>
              <a:t>The Relationship among the Variables and how it affects outcomes</a:t>
            </a:r>
          </a:p>
          <a:p>
            <a:r>
              <a:rPr lang="en-US" dirty="0"/>
              <a:t>The Best Condition needed to Increase the probability of successful landing.</a:t>
            </a:r>
          </a:p>
          <a:p>
            <a:endParaRPr lang="en-US" dirty="0"/>
          </a:p>
        </p:txBody>
      </p:sp>
    </p:spTree>
    <p:extLst>
      <p:ext uri="{BB962C8B-B14F-4D97-AF65-F5344CB8AC3E}">
        <p14:creationId xmlns:p14="http://schemas.microsoft.com/office/powerpoint/2010/main" val="240828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Methodology</a:t>
            </a:r>
            <a:endParaRPr lang="en-US" dirty="0"/>
          </a:p>
        </p:txBody>
      </p:sp>
      <p:sp>
        <p:nvSpPr>
          <p:cNvPr id="3" name="Content Placeholder 2"/>
          <p:cNvSpPr>
            <a:spLocks noGrp="1"/>
          </p:cNvSpPr>
          <p:nvPr>
            <p:ph idx="1"/>
          </p:nvPr>
        </p:nvSpPr>
        <p:spPr/>
        <p:txBody>
          <a:bodyPr/>
          <a:lstStyle/>
          <a:p>
            <a:r>
              <a:rPr lang="en-US" b="1" dirty="0"/>
              <a:t>Data Collection</a:t>
            </a:r>
            <a:endParaRPr lang="en-US" dirty="0"/>
          </a:p>
          <a:p>
            <a:r>
              <a:rPr lang="en-US" b="1" dirty="0"/>
              <a:t>Data Wrangling</a:t>
            </a:r>
            <a:endParaRPr lang="en-US" dirty="0"/>
          </a:p>
          <a:p>
            <a:r>
              <a:rPr lang="en-US" b="1" dirty="0"/>
              <a:t>Data Visualization</a:t>
            </a:r>
            <a:endParaRPr lang="en-US" dirty="0"/>
          </a:p>
          <a:p>
            <a:r>
              <a:rPr lang="en-US" b="1" dirty="0"/>
              <a:t>Exploratory Data Analysis (EDA) with SQL</a:t>
            </a:r>
            <a:endParaRPr lang="en-US" dirty="0"/>
          </a:p>
          <a:p>
            <a:r>
              <a:rPr lang="en-US" b="1" dirty="0"/>
              <a:t>Interactive Map with Folium </a:t>
            </a:r>
            <a:endParaRPr lang="en-US" dirty="0"/>
          </a:p>
          <a:p>
            <a:r>
              <a:rPr lang="en-US" b="1" dirty="0"/>
              <a:t>Dashboard with </a:t>
            </a:r>
            <a:r>
              <a:rPr lang="en-US" b="1" dirty="0" err="1"/>
              <a:t>Plotly</a:t>
            </a:r>
            <a:r>
              <a:rPr lang="en-US" b="1" dirty="0"/>
              <a:t> Dash</a:t>
            </a:r>
            <a:endParaRPr lang="en-US" dirty="0"/>
          </a:p>
          <a:p>
            <a:pPr marL="114300" indent="0">
              <a:buNone/>
            </a:pPr>
            <a:endParaRPr lang="en-US" dirty="0"/>
          </a:p>
        </p:txBody>
      </p:sp>
    </p:spTree>
    <p:extLst>
      <p:ext uri="{BB962C8B-B14F-4D97-AF65-F5344CB8AC3E}">
        <p14:creationId xmlns:p14="http://schemas.microsoft.com/office/powerpoint/2010/main" val="304642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a:t>
            </a:r>
            <a:r>
              <a:rPr lang="en-US" b="1" dirty="0" smtClean="0"/>
              <a:t>Collection</a:t>
            </a:r>
            <a:endParaRPr lang="en-US" dirty="0"/>
          </a:p>
        </p:txBody>
      </p:sp>
      <p:sp>
        <p:nvSpPr>
          <p:cNvPr id="3" name="Content Placeholder 2"/>
          <p:cNvSpPr>
            <a:spLocks noGrp="1"/>
          </p:cNvSpPr>
          <p:nvPr>
            <p:ph idx="1"/>
          </p:nvPr>
        </p:nvSpPr>
        <p:spPr/>
        <p:txBody>
          <a:bodyPr/>
          <a:lstStyle/>
          <a:p>
            <a:r>
              <a:rPr lang="en-US" dirty="0"/>
              <a:t>Data Was Collected using </a:t>
            </a:r>
            <a:r>
              <a:rPr lang="en-US" dirty="0" err="1"/>
              <a:t>SpaceX</a:t>
            </a:r>
            <a:r>
              <a:rPr lang="en-US" dirty="0"/>
              <a:t> REST API and web scrapping form Wikipedia.</a:t>
            </a:r>
          </a:p>
          <a:p>
            <a:r>
              <a:rPr lang="en-US" dirty="0"/>
              <a:t>For REST API, we send request to the server, then, we get the response content as </a:t>
            </a:r>
            <a:r>
              <a:rPr lang="en-US" dirty="0" err="1"/>
              <a:t>Json</a:t>
            </a:r>
            <a:r>
              <a:rPr lang="en-US" dirty="0"/>
              <a:t> and we convert it in to pandas </a:t>
            </a:r>
            <a:r>
              <a:rPr lang="en-US" dirty="0" err="1"/>
              <a:t>dataframe</a:t>
            </a:r>
            <a:r>
              <a:rPr lang="en-US" dirty="0"/>
              <a:t> using </a:t>
            </a:r>
            <a:r>
              <a:rPr lang="en-US" dirty="0" err="1"/>
              <a:t>json_nomalize</a:t>
            </a:r>
            <a:r>
              <a:rPr lang="en-US" dirty="0"/>
              <a:t>(). We than clean the data, checked for missing value and fill with whatever needed.</a:t>
            </a:r>
          </a:p>
          <a:p>
            <a:r>
              <a:rPr lang="en-US" dirty="0"/>
              <a:t>For web scrapping, we will use the </a:t>
            </a:r>
            <a:r>
              <a:rPr lang="en-US" dirty="0" err="1"/>
              <a:t>BeautifulSoup</a:t>
            </a:r>
            <a:r>
              <a:rPr lang="en-US" dirty="0"/>
              <a:t> to extract the launch records as HTML Tables, and then we convert the tables in to pandas </a:t>
            </a:r>
            <a:r>
              <a:rPr lang="en-US" dirty="0" err="1"/>
              <a:t>DataFrame</a:t>
            </a:r>
            <a:r>
              <a:rPr lang="en-US" dirty="0"/>
              <a:t> for further analysis.</a:t>
            </a:r>
          </a:p>
          <a:p>
            <a:endParaRPr lang="en-US" dirty="0"/>
          </a:p>
        </p:txBody>
      </p:sp>
    </p:spTree>
    <p:extLst>
      <p:ext uri="{BB962C8B-B14F-4D97-AF65-F5344CB8AC3E}">
        <p14:creationId xmlns:p14="http://schemas.microsoft.com/office/powerpoint/2010/main" val="85698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a:t>
            </a:r>
            <a:r>
              <a:rPr lang="en-US" b="1" dirty="0" smtClean="0"/>
              <a:t>Wrangling</a:t>
            </a:r>
            <a:endParaRPr lang="en-US" dirty="0"/>
          </a:p>
        </p:txBody>
      </p:sp>
      <p:sp>
        <p:nvSpPr>
          <p:cNvPr id="5" name="Content Placeholder 4"/>
          <p:cNvSpPr>
            <a:spLocks noGrp="1"/>
          </p:cNvSpPr>
          <p:nvPr>
            <p:ph idx="1"/>
          </p:nvPr>
        </p:nvSpPr>
        <p:spPr/>
        <p:txBody>
          <a:bodyPr/>
          <a:lstStyle/>
          <a:p>
            <a:r>
              <a:rPr lang="en-US" dirty="0"/>
              <a:t>Data wrangling is the process of cleaning and unifying messy and complex data into simple and readable form for Exploratory Data Analysis.</a:t>
            </a:r>
          </a:p>
          <a:p>
            <a:endParaRPr lang="en-US" dirty="0"/>
          </a:p>
        </p:txBody>
      </p:sp>
      <p:pic>
        <p:nvPicPr>
          <p:cNvPr id="6" name="Picture 5" descr="C:\Users\Muhammad\AppData\Local\Microsoft\Windows\INetCache\Content.Word\Data wranglin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997358"/>
            <a:ext cx="5257800" cy="3479642"/>
          </a:xfrm>
          <a:prstGeom prst="rect">
            <a:avLst/>
          </a:prstGeom>
          <a:noFill/>
          <a:ln>
            <a:solidFill>
              <a:schemeClr val="tx1"/>
            </a:solidFill>
          </a:ln>
        </p:spPr>
      </p:pic>
    </p:spTree>
    <p:extLst>
      <p:ext uri="{BB962C8B-B14F-4D97-AF65-F5344CB8AC3E}">
        <p14:creationId xmlns:p14="http://schemas.microsoft.com/office/powerpoint/2010/main" val="76710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a:t>
            </a:r>
            <a:r>
              <a:rPr lang="en-US" b="1" dirty="0" smtClean="0"/>
              <a:t>Visualization</a:t>
            </a:r>
            <a:endParaRPr lang="en-US" dirty="0"/>
          </a:p>
        </p:txBody>
      </p:sp>
      <p:sp>
        <p:nvSpPr>
          <p:cNvPr id="3" name="Content Placeholder 2"/>
          <p:cNvSpPr>
            <a:spLocks noGrp="1"/>
          </p:cNvSpPr>
          <p:nvPr>
            <p:ph idx="1"/>
          </p:nvPr>
        </p:nvSpPr>
        <p:spPr/>
        <p:txBody>
          <a:bodyPr/>
          <a:lstStyle/>
          <a:p>
            <a:pPr marL="114300" indent="0">
              <a:buNone/>
            </a:pPr>
            <a:r>
              <a:rPr lang="en-US" dirty="0"/>
              <a:t>We start by using scatter graph to find the relationship among the attributes such as:</a:t>
            </a:r>
          </a:p>
          <a:p>
            <a:pPr lvl="0"/>
            <a:r>
              <a:rPr lang="en-US" dirty="0"/>
              <a:t>Payload and flight Number.</a:t>
            </a:r>
          </a:p>
          <a:p>
            <a:pPr lvl="0"/>
            <a:r>
              <a:rPr lang="en-US" dirty="0"/>
              <a:t>Flight Number and Launch Site.</a:t>
            </a:r>
          </a:p>
          <a:p>
            <a:pPr lvl="0"/>
            <a:r>
              <a:rPr lang="en-US" dirty="0"/>
              <a:t>Payload and launch Site.</a:t>
            </a:r>
          </a:p>
          <a:p>
            <a:pPr lvl="0"/>
            <a:r>
              <a:rPr lang="en-US" dirty="0"/>
              <a:t>Flight Number and Orbit Type.</a:t>
            </a:r>
          </a:p>
          <a:p>
            <a:pPr lvl="0"/>
            <a:r>
              <a:rPr lang="en-US" dirty="0"/>
              <a:t>Orbit type and Payload Mass.</a:t>
            </a:r>
          </a:p>
          <a:p>
            <a:pPr marL="114300" indent="0">
              <a:buNone/>
            </a:pPr>
            <a:endParaRPr lang="en-US" dirty="0"/>
          </a:p>
        </p:txBody>
      </p:sp>
    </p:spTree>
    <p:extLst>
      <p:ext uri="{BB962C8B-B14F-4D97-AF65-F5344CB8AC3E}">
        <p14:creationId xmlns:p14="http://schemas.microsoft.com/office/powerpoint/2010/main" val="31134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Visualization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828801"/>
            <a:ext cx="3048000" cy="216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828800"/>
            <a:ext cx="3124200" cy="2086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6" y="4124325"/>
            <a:ext cx="27527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45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Exploratory Data Analysis (EDA) with </a:t>
            </a:r>
            <a:r>
              <a:rPr lang="en-US" b="1" dirty="0" smtClean="0"/>
              <a:t>SQL</a:t>
            </a:r>
            <a:endParaRPr lang="en-US" dirty="0"/>
          </a:p>
        </p:txBody>
      </p:sp>
      <p:sp>
        <p:nvSpPr>
          <p:cNvPr id="3" name="Content Placeholder 2"/>
          <p:cNvSpPr>
            <a:spLocks noGrp="1"/>
          </p:cNvSpPr>
          <p:nvPr>
            <p:ph idx="1"/>
          </p:nvPr>
        </p:nvSpPr>
        <p:spPr/>
        <p:txBody>
          <a:bodyPr>
            <a:normAutofit fontScale="85000" lnSpcReduction="20000"/>
          </a:bodyPr>
          <a:lstStyle/>
          <a:p>
            <a:pPr marL="114300" indent="0">
              <a:buNone/>
            </a:pPr>
            <a:r>
              <a:rPr lang="en-US" dirty="0"/>
              <a:t>We perform many queries of SQL to get better understand the dataset. Example</a:t>
            </a:r>
          </a:p>
          <a:p>
            <a:pPr lvl="0"/>
            <a:r>
              <a:rPr lang="en-US" dirty="0"/>
              <a:t>Displaying the name of launch sites</a:t>
            </a:r>
          </a:p>
          <a:p>
            <a:pPr lvl="0"/>
            <a:r>
              <a:rPr lang="en-US" dirty="0"/>
              <a:t>Displaying the total payload mass carried by the booster version F9 v1.1.</a:t>
            </a:r>
          </a:p>
          <a:p>
            <a:pPr lvl="0"/>
            <a:r>
              <a:rPr lang="en-US" dirty="0"/>
              <a:t>Displaying the average payload mass carried by the booster version F9 v1.1.</a:t>
            </a:r>
          </a:p>
          <a:p>
            <a:pPr lvl="0"/>
            <a:r>
              <a:rPr lang="en-US" dirty="0"/>
              <a:t>Listing the date when the first successful landing outcome in ground pad was archived.</a:t>
            </a:r>
          </a:p>
          <a:p>
            <a:pPr lvl="0"/>
            <a:r>
              <a:rPr lang="en-US" dirty="0"/>
              <a:t>Listing the name of boosters which have success in drone ship and payload mass greater than 4000 but lower than 6000.</a:t>
            </a:r>
          </a:p>
          <a:p>
            <a:pPr lvl="0"/>
            <a:r>
              <a:rPr lang="en-US" dirty="0"/>
              <a:t>Listing of total number of successful and failure mission outcomes.</a:t>
            </a:r>
          </a:p>
          <a:p>
            <a:pPr lvl="0"/>
            <a:r>
              <a:rPr lang="en-US" dirty="0"/>
              <a:t>Listing the name of boosters which carry the maximum payload masses.</a:t>
            </a:r>
          </a:p>
          <a:p>
            <a:pPr marL="114300" indent="0">
              <a:buNone/>
            </a:pPr>
            <a:endParaRPr lang="en-US" dirty="0"/>
          </a:p>
        </p:txBody>
      </p:sp>
    </p:spTree>
    <p:extLst>
      <p:ext uri="{BB962C8B-B14F-4D97-AF65-F5344CB8AC3E}">
        <p14:creationId xmlns:p14="http://schemas.microsoft.com/office/powerpoint/2010/main" val="997931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117</TotalTime>
  <Words>829</Words>
  <Application>Microsoft Office PowerPoint</Application>
  <PresentationFormat>On-screen Show (4:3)</PresentationFormat>
  <Paragraphs>58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Apothecary</vt:lpstr>
      <vt:lpstr>Re-use rocket for next Mission</vt:lpstr>
      <vt:lpstr>Introduction</vt:lpstr>
      <vt:lpstr>Basic Problems</vt:lpstr>
      <vt:lpstr>Methodology</vt:lpstr>
      <vt:lpstr>Data Collection</vt:lpstr>
      <vt:lpstr>Data Wrangling</vt:lpstr>
      <vt:lpstr>Data Visualization</vt:lpstr>
      <vt:lpstr>Data Visualization</vt:lpstr>
      <vt:lpstr>Exploratory Data Analysis (EDA) with SQL</vt:lpstr>
      <vt:lpstr>Interactive Map with Folium </vt:lpstr>
      <vt:lpstr>Interactive Map with Folium </vt:lpstr>
      <vt:lpstr>Dashboard with Plotly Dash</vt:lpstr>
      <vt:lpstr>Dashboard with Plotly Dash</vt:lpstr>
      <vt:lpstr>Results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Re-use rocket for next Mission</dc:title>
  <dc:creator>Falaknaz Presidency</dc:creator>
  <cp:lastModifiedBy>Muhammad</cp:lastModifiedBy>
  <cp:revision>12</cp:revision>
  <dcterms:created xsi:type="dcterms:W3CDTF">2006-08-16T00:00:00Z</dcterms:created>
  <dcterms:modified xsi:type="dcterms:W3CDTF">2023-05-01T08:01:11Z</dcterms:modified>
</cp:coreProperties>
</file>