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Lst>
  <p:notesMasterIdLst>
    <p:notesMasterId r:id="rId20"/>
  </p:notesMasterIdLst>
  <p:sldIdLst>
    <p:sldId id="257" r:id="rId3"/>
    <p:sldId id="258" r:id="rId4"/>
    <p:sldId id="270" r:id="rId5"/>
    <p:sldId id="271" r:id="rId6"/>
    <p:sldId id="272" r:id="rId7"/>
    <p:sldId id="273"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1" d="100"/>
          <a:sy n="71"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presProps" Target="pres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ableStyles" Target="tableStyle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heme" Target="theme/theme1.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82"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73"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7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7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7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66"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6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6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6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7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7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7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655"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56" name="PlaceHolder 2"/>
          <p:cNvSpPr>
            <a:spLocks noGrp="1"/>
          </p:cNvSpPr>
          <p:nvPr>
            <p:ph type="subTitle"/>
          </p:nvPr>
        </p:nvSpPr>
        <p:spPr>
          <a:xfrm>
            <a:off x="609480" y="3351860"/>
            <a:ext cx="10972440" cy="4826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53"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62"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6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1"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29" name="PlaceHolder 1"/>
          <p:cNvSpPr>
            <a:spLocks noGrp="1"/>
          </p:cNvSpPr>
          <p:nvPr>
            <p:ph type="subTitle"/>
          </p:nvPr>
        </p:nvSpPr>
        <p:spPr>
          <a:xfrm>
            <a:off x="1523880" y="6414559"/>
            <a:ext cx="9143640" cy="482602"/>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57"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581"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582" name="PlaceHolder 2"/>
          <p:cNvSpPr>
            <a:spLocks noGrp="1"/>
          </p:cNvSpPr>
          <p:nvPr>
            <p:ph type="subTitle"/>
          </p:nvPr>
        </p:nvSpPr>
        <p:spPr>
          <a:xfrm>
            <a:off x="609480" y="3351860"/>
            <a:ext cx="10972440" cy="48260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42"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4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4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46"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4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4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50"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5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5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37"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4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30"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3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3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3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3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3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3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85"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8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87"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0"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65" name="PlaceHolder 1"/>
          <p:cNvSpPr>
            <a:spLocks noGrp="1"/>
          </p:cNvSpPr>
          <p:nvPr>
            <p:ph type="subTitle"/>
          </p:nvPr>
        </p:nvSpPr>
        <p:spPr>
          <a:xfrm>
            <a:off x="1523880" y="6414559"/>
            <a:ext cx="9143640" cy="482602"/>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91"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9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9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95"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9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9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78" name="PlaceHolder 1"/>
          <p:cNvSpPr>
            <a:spLocks noGrp="1"/>
          </p:cNvSpPr>
          <p:nvPr>
            <p:ph type="title"/>
          </p:nvPr>
        </p:nvSpPr>
        <p:spPr>
          <a:xfrm>
            <a:off x="1523880" y="2182710"/>
            <a:ext cx="9143640" cy="26670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486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86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alphaModFix amt="6000"/>
          </a:blip>
          <a:stretch>
            <a:fillRect/>
          </a:stretch>
        </a:blipFill>
        <a:effectLst/>
      </p:bgPr>
    </p:bg>
    <p:spTree>
      <p:nvGrpSpPr>
        <p:cNvPr id="1" name=""/>
        <p:cNvGrpSpPr/>
        <p:nvPr/>
      </p:nvGrpSpPr>
      <p:grpSpPr>
        <a:xfrm>
          <a:off x="0" y="0"/>
          <a:ext cx="0" cy="0"/>
          <a:chOff x="0" y="0"/>
          <a:chExt cx="0" cy="0"/>
        </a:xfrm>
      </p:grpSpPr>
      <p:sp>
        <p:nvSpPr>
          <p:cNvPr id="1048576"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1048577"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B5001C09-0158-46B7-B0FA-24339EC1C507}" type="datetime1">
              <a:rPr lang="en-IN" sz="1200" b="0" strike="noStrike" spc="-1">
                <a:solidFill>
                  <a:srgbClr val="8B8B8B"/>
                </a:solidFill>
                <a:latin typeface="Calibri"/>
              </a:rPr>
              <a:t>08-05-2022</a:t>
            </a:fld>
            <a:endParaRPr lang="en-IN" sz="1200" b="0" strike="noStrike" spc="-1">
              <a:latin typeface="Times New Roman"/>
            </a:endParaRPr>
          </a:p>
        </p:txBody>
      </p:sp>
      <p:sp>
        <p:nvSpPr>
          <p:cNvPr id="1048578" name="PlaceHolder 3"/>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1048579"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59B827A0-5D00-4292-B7AD-7CD5370C51B0}" type="slidenum">
              <a:rPr lang="en-IN" sz="1200" b="0" strike="noStrike" spc="-1">
                <a:solidFill>
                  <a:srgbClr val="8B8B8B"/>
                </a:solidFill>
                <a:latin typeface="Calibri"/>
              </a:rPr>
              <a:t>‹#›</a:t>
            </a:fld>
            <a:endParaRPr lang="en-IN" sz="1200" b="0" strike="noStrike" spc="-1">
              <a:latin typeface="Times New Roman"/>
            </a:endParaRPr>
          </a:p>
        </p:txBody>
      </p:sp>
      <p:sp>
        <p:nvSpPr>
          <p:cNvPr id="1048580"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alphaModFix amt="6000"/>
          </a:blip>
          <a:stretch>
            <a:fillRect/>
          </a:stretch>
        </a:blipFill>
        <a:effectLst/>
      </p:bgPr>
    </p:bg>
    <p:spTree>
      <p:nvGrpSpPr>
        <p:cNvPr id="1" name=""/>
        <p:cNvGrpSpPr/>
        <p:nvPr/>
      </p:nvGrpSpPr>
      <p:grpSpPr>
        <a:xfrm>
          <a:off x="0" y="0"/>
          <a:ext cx="0" cy="0"/>
          <a:chOff x="0" y="0"/>
          <a:chExt cx="0" cy="0"/>
        </a:xfrm>
      </p:grpSpPr>
      <p:sp>
        <p:nvSpPr>
          <p:cNvPr id="1048593"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1048594" name="PlaceHolder 2"/>
          <p:cNvSpPr>
            <a:spLocks noGrp="1"/>
          </p:cNvSpPr>
          <p:nvPr>
            <p:ph type="body"/>
          </p:nvPr>
        </p:nvSpPr>
        <p:spPr>
          <a:xfrm>
            <a:off x="838080" y="1825560"/>
            <a:ext cx="10515240" cy="4350960"/>
          </a:xfrm>
          <a:prstGeom prst="rect">
            <a:avLst/>
          </a:prstGeom>
        </p:spPr>
        <p:txBody>
          <a:bodyPr>
            <a:noAutofit/>
          </a:bodyPr>
          <a:lstStyle/>
          <a:p>
            <a:pPr marL="432000" indent="-324000">
              <a:lnSpc>
                <a:spcPct val="90000"/>
              </a:lnSpc>
              <a:spcBef>
                <a:spcPts val="1001"/>
              </a:spcBef>
              <a:buClr>
                <a:srgbClr val="000000"/>
              </a:buClr>
              <a:buSzPct val="45000"/>
              <a:buFont typeface="Wingdings" charset="2"/>
              <a:buChar char=""/>
            </a:pPr>
            <a:r>
              <a:rPr lang="en-US" sz="2800" b="0" strike="noStrike" spc="-1">
                <a:solidFill>
                  <a:srgbClr val="000000"/>
                </a:solidFill>
                <a:latin typeface="Calibri"/>
              </a:rPr>
              <a:t>Edit Master text styles</a:t>
            </a:r>
          </a:p>
          <a:p>
            <a:pPr marL="864000" lvl="1" indent="-324000">
              <a:lnSpc>
                <a:spcPct val="90000"/>
              </a:lnSpc>
              <a:spcBef>
                <a:spcPts val="499"/>
              </a:spcBef>
              <a:buClr>
                <a:srgbClr val="000000"/>
              </a:buClr>
              <a:buSzPct val="75000"/>
              <a:buFont typeface="Symbol" charset="2"/>
              <a:buChar char=""/>
            </a:pPr>
            <a:r>
              <a:rPr lang="en-US" sz="2400" b="0" strike="noStrike" spc="-1">
                <a:solidFill>
                  <a:srgbClr val="000000"/>
                </a:solidFill>
                <a:latin typeface="Calibri"/>
              </a:rPr>
              <a:t>Second level</a:t>
            </a:r>
          </a:p>
          <a:p>
            <a:pPr marL="1296000" lvl="2" indent="-288000">
              <a:lnSpc>
                <a:spcPct val="90000"/>
              </a:lnSpc>
              <a:spcBef>
                <a:spcPts val="499"/>
              </a:spcBef>
              <a:buClr>
                <a:srgbClr val="000000"/>
              </a:buClr>
              <a:buSzPct val="45000"/>
              <a:buFont typeface="Wingdings" charset="2"/>
              <a:buChar char=""/>
            </a:pPr>
            <a:r>
              <a:rPr lang="en-US" sz="2000" b="0" strike="noStrike" spc="-1">
                <a:solidFill>
                  <a:srgbClr val="000000"/>
                </a:solidFill>
                <a:latin typeface="Calibri"/>
              </a:rPr>
              <a:t>Third level</a:t>
            </a:r>
          </a:p>
          <a:p>
            <a:pPr marL="1728000" lvl="3" indent="-216000">
              <a:lnSpc>
                <a:spcPct val="90000"/>
              </a:lnSpc>
              <a:spcBef>
                <a:spcPts val="499"/>
              </a:spcBef>
              <a:buClr>
                <a:srgbClr val="000000"/>
              </a:buClr>
              <a:buSzPct val="75000"/>
              <a:buFont typeface="Symbol" charset="2"/>
              <a:buChar char=""/>
            </a:pPr>
            <a:r>
              <a:rPr lang="en-US" sz="1800" b="0" strike="noStrike" spc="-1">
                <a:solidFill>
                  <a:srgbClr val="000000"/>
                </a:solidFill>
                <a:latin typeface="Calibri"/>
              </a:rPr>
              <a:t>Fourth level</a:t>
            </a:r>
          </a:p>
          <a:p>
            <a:pPr marL="2160000" lvl="4" indent="-216000">
              <a:lnSpc>
                <a:spcPct val="90000"/>
              </a:lnSpc>
              <a:spcBef>
                <a:spcPts val="499"/>
              </a:spcBef>
              <a:buClr>
                <a:srgbClr val="000000"/>
              </a:buClr>
              <a:buSzPct val="45000"/>
              <a:buFont typeface="Wingdings" charset="2"/>
              <a:buChar char=""/>
            </a:pPr>
            <a:r>
              <a:rPr lang="en-US" sz="1800" b="0" strike="noStrike" spc="-1">
                <a:solidFill>
                  <a:srgbClr val="000000"/>
                </a:solidFill>
                <a:latin typeface="Calibri"/>
              </a:rPr>
              <a:t>Fifth level</a:t>
            </a:r>
          </a:p>
        </p:txBody>
      </p:sp>
      <p:sp>
        <p:nvSpPr>
          <p:cNvPr id="1048595"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D46DE1D2-15C2-4802-BB67-3B8629CF7275}" type="datetime1">
              <a:rPr lang="en-IN" sz="1200" b="0" strike="noStrike" spc="-1">
                <a:solidFill>
                  <a:srgbClr val="8B8B8B"/>
                </a:solidFill>
                <a:latin typeface="Calibri"/>
              </a:rPr>
              <a:t>08-05-2022</a:t>
            </a:fld>
            <a:endParaRPr lang="en-IN" sz="1200" b="0" strike="noStrike" spc="-1">
              <a:latin typeface="Times New Roman"/>
            </a:endParaRPr>
          </a:p>
        </p:txBody>
      </p:sp>
      <p:sp>
        <p:nvSpPr>
          <p:cNvPr id="1048596" name="PlaceHolder 4"/>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1048597"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1C641B0D-462B-4E02-8D4F-CB5CAAB07868}"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hyperlink" Target="https://www.cryptomathic.com/news-events/blog/cryptographic-key-management-policy" TargetMode="External" /><Relationship Id="rId2" Type="http://schemas.openxmlformats.org/officeDocument/2006/relationships/hyperlink" Target="https://www.cryptomathic.com/products/key-management/crypto-key-management-system" TargetMode="Externa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hyperlink" Target="https://www.cryptomathic.com/news-events/blog/major-standards-and-compliance-of-digital-signatures-a-world-wide-consideration" TargetMode="Externa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CustomShape 1"/>
          <p:cNvSpPr/>
          <p:nvPr/>
        </p:nvSpPr>
        <p:spPr>
          <a:xfrm>
            <a:off x="1305000" y="-16560"/>
            <a:ext cx="1088676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gn="ctr">
              <a:lnSpc>
                <a:spcPct val="100000"/>
              </a:lnSpc>
            </a:pPr>
            <a:r>
              <a:rPr lang="en-IN" sz="2800" b="1" strike="noStrike" spc="-1">
                <a:solidFill>
                  <a:srgbClr val="FFFFFF"/>
                </a:solidFill>
                <a:latin typeface="Times New Roman"/>
              </a:rPr>
              <a:t>School of Compu</a:t>
            </a:r>
            <a:r>
              <a:rPr lang="en-US" altLang="en-IN" sz="2800" b="1" strike="noStrike" spc="-1">
                <a:solidFill>
                  <a:srgbClr val="FFFFFF"/>
                </a:solidFill>
                <a:latin typeface="Times New Roman"/>
              </a:rPr>
              <a:t>ting</a:t>
            </a:r>
            <a:r>
              <a:rPr lang="en-IN" sz="2800" b="1" strike="noStrike" spc="-1">
                <a:solidFill>
                  <a:srgbClr val="FFFFFF"/>
                </a:solidFill>
                <a:latin typeface="Times New Roman"/>
              </a:rPr>
              <a:t> Science &amp; Engineering</a:t>
            </a:r>
            <a:endParaRPr lang="en-IN" sz="2800" b="0" strike="noStrike" spc="-1">
              <a:latin typeface="Arial"/>
            </a:endParaRPr>
          </a:p>
          <a:p>
            <a:pPr>
              <a:lnSpc>
                <a:spcPct val="100000"/>
              </a:lnSpc>
            </a:pPr>
            <a:r>
              <a:rPr lang="en-IN" sz="4000" b="1" strike="noStrike" spc="-1">
                <a:solidFill>
                  <a:srgbClr val="FFFFFF"/>
                </a:solidFill>
                <a:latin typeface="Times New Roman"/>
              </a:rPr>
              <a:t>  </a:t>
            </a:r>
            <a:r>
              <a:rPr lang="en-IN" sz="2400" b="1" strike="noStrike" spc="-1">
                <a:solidFill>
                  <a:srgbClr val="FFFFFF"/>
                </a:solidFill>
                <a:latin typeface="Times New Roman"/>
              </a:rPr>
              <a:t>Course Code: BSCS2470      Course Name: Cryptographic and network security</a:t>
            </a:r>
            <a:endParaRPr lang="en-IN" sz="2400" b="0" strike="noStrike" spc="-1">
              <a:latin typeface="Arial"/>
            </a:endParaRPr>
          </a:p>
          <a:p>
            <a:pPr algn="ctr">
              <a:lnSpc>
                <a:spcPct val="100000"/>
              </a:lnSpc>
            </a:pPr>
            <a:r>
              <a:rPr lang="en-IN" sz="3200" b="1" strike="noStrike" spc="-1">
                <a:solidFill>
                  <a:srgbClr val="FFFFFF"/>
                </a:solidFill>
                <a:latin typeface="Times New Roman"/>
              </a:rPr>
              <a:t>                                   </a:t>
            </a:r>
            <a:endParaRPr lang="en-IN" sz="3200" b="0" strike="noStrike" spc="-1">
              <a:latin typeface="Arial"/>
            </a:endParaRPr>
          </a:p>
        </p:txBody>
      </p:sp>
      <p:sp>
        <p:nvSpPr>
          <p:cNvPr id="1048584"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90000"/>
              </a:lnSpc>
            </a:pPr>
            <a:r>
              <a:rPr lang="en-IN" sz="2400" b="1" strike="noStrike" spc="-1" dirty="0">
                <a:solidFill>
                  <a:srgbClr val="FFFFFF"/>
                </a:solidFill>
                <a:latin typeface="Tinos"/>
              </a:rPr>
              <a:t>       Faculty Name: </a:t>
            </a:r>
            <a:r>
              <a:rPr lang="en-IN" sz="2400" b="0" strike="noStrike" spc="-1" dirty="0" err="1">
                <a:solidFill>
                  <a:srgbClr val="FFFFFF"/>
                </a:solidFill>
                <a:latin typeface="Poppins"/>
              </a:rPr>
              <a:t>Dr.</a:t>
            </a:r>
            <a:r>
              <a:rPr lang="en-IN" sz="2400" b="0" strike="noStrike" spc="-1" dirty="0">
                <a:solidFill>
                  <a:srgbClr val="FFFFFF"/>
                </a:solidFill>
                <a:latin typeface="Poppins"/>
              </a:rPr>
              <a:t> Saket</a:t>
            </a:r>
            <a:r>
              <a:rPr lang="en-IN" sz="2400" b="1" strike="noStrike" spc="-1" dirty="0">
                <a:solidFill>
                  <a:srgbClr val="FFFFFF"/>
                </a:solidFill>
                <a:latin typeface="Tinos"/>
              </a:rPr>
              <a:t>				     		</a:t>
            </a:r>
            <a:endParaRPr lang="en-IN" sz="2400" b="0" strike="noStrike" spc="-1" dirty="0">
              <a:latin typeface="Arial"/>
            </a:endParaRPr>
          </a:p>
          <a:p>
            <a:pPr>
              <a:lnSpc>
                <a:spcPct val="90000"/>
              </a:lnSpc>
            </a:pPr>
            <a:endParaRPr lang="en-IN" sz="2400" b="0" strike="noStrike" spc="-1" dirty="0">
              <a:latin typeface="Arial"/>
            </a:endParaRPr>
          </a:p>
        </p:txBody>
      </p:sp>
      <p:pic>
        <p:nvPicPr>
          <p:cNvPr id="2097152" name="Picture 7"/>
          <p:cNvPicPr>
            <a:picLocks/>
          </p:cNvPicPr>
          <p:nvPr/>
        </p:nvPicPr>
        <p:blipFill>
          <a:blip r:embed="rId2"/>
          <a:stretch>
            <a:fillRect/>
          </a:stretch>
        </p:blipFill>
        <p:spPr>
          <a:xfrm>
            <a:off x="0" y="21600"/>
            <a:ext cx="1504440" cy="1023120"/>
          </a:xfrm>
          <a:prstGeom prst="rect">
            <a:avLst/>
          </a:prstGeom>
          <a:ln>
            <a:noFill/>
          </a:ln>
        </p:spPr>
      </p:pic>
      <p:sp>
        <p:nvSpPr>
          <p:cNvPr id="1048585" name="TextShape 3"/>
          <p:cNvSpPr txBox="1"/>
          <p:nvPr/>
        </p:nvSpPr>
        <p:spPr>
          <a:xfrm>
            <a:off x="828000" y="1082880"/>
            <a:ext cx="10080000" cy="2844720"/>
          </a:xfrm>
          <a:prstGeom prst="rect">
            <a:avLst/>
          </a:prstGeom>
          <a:noFill/>
          <a:ln>
            <a:noFill/>
          </a:ln>
        </p:spPr>
        <p:txBody>
          <a:bodyPr anchor="b">
            <a:noAutofit/>
          </a:bodyPr>
          <a:lstStyle/>
          <a:p>
            <a:pPr>
              <a:lnSpc>
                <a:spcPct val="90000"/>
              </a:lnSpc>
            </a:pPr>
            <a:r>
              <a:rPr lang="en-US" sz="4000" b="1" strike="noStrike" spc="-1" dirty="0">
                <a:solidFill>
                  <a:srgbClr val="000000"/>
                </a:solidFill>
                <a:latin typeface="Times New Roman"/>
              </a:rPr>
              <a:t>RSA(Rivest Shamir Adleman) algorithm</a:t>
            </a:r>
          </a:p>
          <a:p>
            <a:pPr>
              <a:lnSpc>
                <a:spcPct val="90000"/>
              </a:lnSpc>
            </a:pPr>
            <a:r>
              <a:rPr lang="en-US" sz="4000" b="1" spc="-1" dirty="0">
                <a:solidFill>
                  <a:srgbClr val="000000"/>
                </a:solidFill>
                <a:latin typeface="Times New Roman"/>
              </a:rPr>
              <a:t>                              AND </a:t>
            </a:r>
          </a:p>
          <a:p>
            <a:pPr>
              <a:lnSpc>
                <a:spcPct val="90000"/>
              </a:lnSpc>
            </a:pPr>
            <a:r>
              <a:rPr lang="en-US" sz="4000" b="1" strike="noStrike" spc="-1" dirty="0">
                <a:solidFill>
                  <a:srgbClr val="000000"/>
                </a:solidFill>
                <a:latin typeface="Times New Roman"/>
              </a:rPr>
              <a:t>KEY MANAGEMENT</a:t>
            </a:r>
          </a:p>
          <a:p>
            <a:pPr>
              <a:lnSpc>
                <a:spcPct val="90000"/>
              </a:lnSpc>
            </a:pPr>
            <a:endParaRPr lang="en-US" sz="6000" b="0" strike="noStrike" spc="-1" dirty="0">
              <a:solidFill>
                <a:srgbClr val="000000"/>
              </a:solidFill>
              <a:latin typeface="Calibri"/>
            </a:endParaRPr>
          </a:p>
        </p:txBody>
      </p:sp>
      <p:sp>
        <p:nvSpPr>
          <p:cNvPr id="1048586" name="TextShape 4"/>
          <p:cNvSpPr txBox="1"/>
          <p:nvPr/>
        </p:nvSpPr>
        <p:spPr>
          <a:xfrm>
            <a:off x="828000" y="4097160"/>
            <a:ext cx="6564144" cy="1655280"/>
          </a:xfrm>
          <a:prstGeom prst="rect">
            <a:avLst/>
          </a:prstGeom>
          <a:noFill/>
          <a:ln>
            <a:noFill/>
          </a:ln>
        </p:spPr>
        <p:txBody>
          <a:bodyPr>
            <a:normAutofit fontScale="95000"/>
          </a:bodyPr>
          <a:lstStyle/>
          <a:p>
            <a:pPr>
              <a:lnSpc>
                <a:spcPct val="90000"/>
              </a:lnSpc>
              <a:spcBef>
                <a:spcPts val="1001"/>
              </a:spcBef>
            </a:pPr>
            <a:r>
              <a:rPr lang="en-IN" sz="2400" b="1" strike="noStrike" spc="-1" dirty="0">
                <a:solidFill>
                  <a:srgbClr val="000000"/>
                </a:solidFill>
                <a:latin typeface="Times New Roman"/>
              </a:rPr>
              <a:t>GROUP MEMBERS :</a:t>
            </a:r>
            <a:endParaRPr lang="en-IN" sz="2400" b="0" strike="noStrike" spc="-1" dirty="0">
              <a:latin typeface="Arial"/>
            </a:endParaRPr>
          </a:p>
          <a:p>
            <a:pPr marL="342900" indent="-342900">
              <a:lnSpc>
                <a:spcPct val="90000"/>
              </a:lnSpc>
              <a:spcBef>
                <a:spcPts val="1001"/>
              </a:spcBef>
              <a:buFont typeface="Wingdings" panose="05000000000000000000" pitchFamily="2" charset="2"/>
              <a:buChar char="Ø"/>
            </a:pPr>
            <a:r>
              <a:rPr lang="en-IN" sz="2400" b="1" strike="noStrike" spc="-1" dirty="0">
                <a:solidFill>
                  <a:srgbClr val="000000"/>
                </a:solidFill>
                <a:latin typeface="Times New Roman"/>
              </a:rPr>
              <a:t> FAISHAL SIDDIQUE (20SCSE1100016)</a:t>
            </a:r>
          </a:p>
          <a:p>
            <a:pPr marL="342900" indent="-342900">
              <a:lnSpc>
                <a:spcPct val="90000"/>
              </a:lnSpc>
              <a:spcBef>
                <a:spcPts val="1001"/>
              </a:spcBef>
              <a:buFont typeface="Wingdings" panose="05000000000000000000" pitchFamily="2" charset="2"/>
              <a:buChar char="Ø"/>
            </a:pPr>
            <a:r>
              <a:rPr lang="en-IN" sz="2400" b="1" spc="-1" dirty="0">
                <a:solidFill>
                  <a:srgbClr val="000000"/>
                </a:solidFill>
                <a:latin typeface="Times New Roman"/>
              </a:rPr>
              <a:t>HAMMAD HASSAN KHAN (</a:t>
            </a:r>
            <a:r>
              <a:rPr lang="en-IN" sz="2400" b="1" strike="noStrike" spc="-1" dirty="0">
                <a:solidFill>
                  <a:srgbClr val="000000"/>
                </a:solidFill>
                <a:latin typeface="Times New Roman"/>
              </a:rPr>
              <a:t>20SCSE1100033</a:t>
            </a:r>
            <a:r>
              <a:rPr lang="en-IN" sz="2400" b="1" spc="-1" dirty="0">
                <a:solidFill>
                  <a:srgbClr val="000000"/>
                </a:solidFill>
                <a:latin typeface="Times New Roman"/>
              </a:rPr>
              <a:t>)</a:t>
            </a:r>
            <a:endParaRPr lang="en-IN" sz="2400" b="1" strike="noStrike" spc="-1" dirty="0">
              <a:solidFill>
                <a:srgbClr val="000000"/>
              </a:solidFill>
              <a:latin typeface="Times New Roman"/>
            </a:endParaRPr>
          </a:p>
          <a:p>
            <a:pPr>
              <a:lnSpc>
                <a:spcPct val="90000"/>
              </a:lnSpc>
              <a:spcBef>
                <a:spcPts val="1001"/>
              </a:spcBef>
            </a:pPr>
            <a:endParaRPr lang="en-IN"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ustomShape 1"/>
          <p:cNvSpPr/>
          <p:nvPr/>
        </p:nvSpPr>
        <p:spPr>
          <a:xfrm>
            <a:off x="1504800" y="-7920"/>
            <a:ext cx="1088676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sp>
        <p:nvSpPr>
          <p:cNvPr id="1048604"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90000"/>
              </a:lnSpc>
            </a:pPr>
            <a:r>
              <a:rPr lang="en-IN" sz="2400" b="1" strike="noStrike" spc="-1">
                <a:solidFill>
                  <a:srgbClr val="FFFFFF"/>
                </a:solidFill>
                <a:latin typeface="Tinos"/>
              </a:rPr>
              <a:t>				     		</a:t>
            </a:r>
            <a:endParaRPr lang="en-IN" sz="2400" b="0" strike="noStrike" spc="-1">
              <a:latin typeface="Arial"/>
            </a:endParaRPr>
          </a:p>
          <a:p>
            <a:pPr>
              <a:lnSpc>
                <a:spcPct val="90000"/>
              </a:lnSpc>
            </a:pPr>
            <a:endParaRPr lang="en-IN" sz="2400" b="0" strike="noStrike" spc="-1">
              <a:latin typeface="Arial"/>
            </a:endParaRPr>
          </a:p>
        </p:txBody>
      </p:sp>
      <p:pic>
        <p:nvPicPr>
          <p:cNvPr id="2097160" name="Picture 7"/>
          <p:cNvPicPr>
            <a:picLocks/>
          </p:cNvPicPr>
          <p:nvPr/>
        </p:nvPicPr>
        <p:blipFill>
          <a:blip r:embed="rId2"/>
          <a:stretch>
            <a:fillRect/>
          </a:stretch>
        </p:blipFill>
        <p:spPr>
          <a:xfrm>
            <a:off x="0" y="21600"/>
            <a:ext cx="1504440" cy="1023120"/>
          </a:xfrm>
          <a:prstGeom prst="rect">
            <a:avLst/>
          </a:prstGeom>
          <a:ln>
            <a:noFill/>
          </a:ln>
        </p:spPr>
      </p:pic>
      <p:sp>
        <p:nvSpPr>
          <p:cNvPr id="1048605" name="CustomShape 3"/>
          <p:cNvSpPr/>
          <p:nvPr/>
        </p:nvSpPr>
        <p:spPr>
          <a:xfrm>
            <a:off x="432000" y="1440000"/>
            <a:ext cx="11304000" cy="435852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3: Choose a number e less that n, such that n is relatively prime to (p - 1) x (q -1). It means that e and (p - 1) x (q - 1) have no common factor except 1. Choose "e" such that 1&lt;e &lt; φ (n), e is prime to φ (n), gcd (e, d (n)) =1.</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Second, we calculate</a:t>
            </a:r>
            <a:endParaRPr lang="en-IN" sz="2000" b="0" strike="noStrike" spc="-1">
              <a:latin typeface="Arial"/>
            </a:endParaRPr>
          </a:p>
          <a:p>
            <a:pPr algn="just">
              <a:lnSpc>
                <a:spcPct val="100000"/>
              </a:lnSpc>
            </a:pPr>
            <a:r>
              <a:rPr lang="en-IN" sz="2000" b="1" strike="noStrike" spc="-1">
                <a:solidFill>
                  <a:srgbClr val="333333"/>
                </a:solidFill>
                <a:latin typeface="Calibri"/>
              </a:rPr>
              <a:t>φ (n) = (p - 1) x (q-1)</a:t>
            </a:r>
            <a:endParaRPr lang="en-IN" sz="2000" b="0" strike="noStrike" spc="-1">
              <a:latin typeface="Arial"/>
            </a:endParaRPr>
          </a:p>
          <a:p>
            <a:pPr algn="just">
              <a:lnSpc>
                <a:spcPct val="100000"/>
              </a:lnSpc>
            </a:pPr>
            <a:r>
              <a:rPr lang="en-IN" sz="2000" b="1" strike="noStrike" spc="-1">
                <a:solidFill>
                  <a:srgbClr val="333333"/>
                </a:solidFill>
                <a:latin typeface="Calibri"/>
              </a:rPr>
              <a:t>φ (n) = (7 - 1) x (11 - 1)</a:t>
            </a:r>
            <a:endParaRPr lang="en-IN" sz="2000" b="0" strike="noStrike" spc="-1">
              <a:latin typeface="Arial"/>
            </a:endParaRPr>
          </a:p>
          <a:p>
            <a:pPr algn="just">
              <a:lnSpc>
                <a:spcPct val="100000"/>
              </a:lnSpc>
            </a:pPr>
            <a:r>
              <a:rPr lang="en-IN" sz="2000" b="1" strike="noStrike" spc="-1">
                <a:solidFill>
                  <a:srgbClr val="333333"/>
                </a:solidFill>
                <a:latin typeface="Calibri"/>
              </a:rPr>
              <a:t>φ (n) = 6 x 10</a:t>
            </a:r>
            <a:endParaRPr lang="en-IN" sz="2000" b="0" strike="noStrike" spc="-1">
              <a:latin typeface="Arial"/>
            </a:endParaRPr>
          </a:p>
          <a:p>
            <a:pPr algn="just">
              <a:lnSpc>
                <a:spcPct val="100000"/>
              </a:lnSpc>
            </a:pPr>
            <a:r>
              <a:rPr lang="en-IN" sz="2000" b="1" strike="noStrike" spc="-1">
                <a:solidFill>
                  <a:srgbClr val="333333"/>
                </a:solidFill>
                <a:latin typeface="Calibri"/>
              </a:rPr>
              <a:t>φ (n) = 60</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Let us now choose relative prime e of 60 as 7.</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Thus the public key is &lt;e, n&gt; = (7, 77).</a:t>
            </a:r>
            <a:endParaRPr lang="en-IN" sz="2000" b="0" strike="noStrike" spc="-1">
              <a:latin typeface="Arial"/>
            </a:endParaRPr>
          </a:p>
          <a:p>
            <a:pPr algn="just">
              <a:lnSpc>
                <a:spcPct val="100000"/>
              </a:lnSpc>
            </a:pPr>
            <a:r>
              <a:rPr lang="en-IN" sz="2000" b="1" strike="noStrike" spc="-1">
                <a:solidFill>
                  <a:srgbClr val="333333"/>
                </a:solidFill>
                <a:latin typeface="Calibri"/>
              </a:rPr>
              <a:t>Therefore, public key = 7.</a:t>
            </a:r>
            <a:endParaRPr lang="en-IN" sz="2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ustomShape 1"/>
          <p:cNvSpPr/>
          <p:nvPr/>
        </p:nvSpPr>
        <p:spPr>
          <a:xfrm>
            <a:off x="1691640" y="-16560"/>
            <a:ext cx="1050012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3200" b="1" strike="noStrike" spc="-1">
                <a:solidFill>
                  <a:srgbClr val="FFFFFF"/>
                </a:solidFill>
                <a:latin typeface="Times New Roman"/>
              </a:rPr>
              <a:t>Private key generation</a:t>
            </a:r>
            <a:endParaRPr lang="en-IN" sz="3200" b="0" strike="noStrike" spc="-1">
              <a:latin typeface="Arial"/>
            </a:endParaRPr>
          </a:p>
        </p:txBody>
      </p:sp>
      <p:sp>
        <p:nvSpPr>
          <p:cNvPr id="1048607"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1" name="Picture 7"/>
          <p:cNvPicPr>
            <a:picLocks/>
          </p:cNvPicPr>
          <p:nvPr/>
        </p:nvPicPr>
        <p:blipFill>
          <a:blip r:embed="rId2"/>
          <a:stretch>
            <a:fillRect/>
          </a:stretch>
        </p:blipFill>
        <p:spPr>
          <a:xfrm>
            <a:off x="0" y="21600"/>
            <a:ext cx="1504440" cy="1023120"/>
          </a:xfrm>
          <a:prstGeom prst="rect">
            <a:avLst/>
          </a:prstGeom>
          <a:ln>
            <a:noFill/>
          </a:ln>
        </p:spPr>
      </p:pic>
      <p:sp>
        <p:nvSpPr>
          <p:cNvPr id="1048608" name="CustomShape 3"/>
          <p:cNvSpPr/>
          <p:nvPr/>
        </p:nvSpPr>
        <p:spPr>
          <a:xfrm>
            <a:off x="439560" y="1366200"/>
            <a:ext cx="11152440" cy="471280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nSpc>
                <a:spcPct val="100000"/>
              </a:lnSpc>
            </a:pPr>
            <a:r>
              <a:rPr lang="en-IN" sz="4000" b="1" strike="noStrike" spc="-1">
                <a:solidFill>
                  <a:srgbClr val="000000"/>
                </a:solidFill>
                <a:latin typeface="Calibri"/>
              </a:rPr>
              <a:t>Generating private key in RSA algorithm</a:t>
            </a:r>
            <a:endParaRPr lang="en-IN" sz="4000" b="0" strike="noStrike" spc="-1">
              <a:latin typeface="Arial"/>
            </a:endParaRPr>
          </a:p>
          <a:p>
            <a:pPr>
              <a:lnSpc>
                <a:spcPct val="100000"/>
              </a:lnSpc>
            </a:pPr>
            <a:endParaRPr lang="en-IN" sz="40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We need to calculate Φ(n).</a:t>
            </a:r>
            <a:endParaRPr lang="en-IN" sz="26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Such that Φ(n) = (P-1)(Q-1).</a:t>
            </a:r>
            <a:endParaRPr lang="en-IN" sz="26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So,  Φ(n) can be calculated. </a:t>
            </a:r>
            <a:endParaRPr lang="en-IN" sz="26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Now calculate Private Key, d.</a:t>
            </a:r>
            <a:endParaRPr lang="en-IN" sz="26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d = (k*Φ(n) + 1) / e for some integer k(i.e. k=0,1,2,3,...)</a:t>
            </a:r>
            <a:endParaRPr lang="en-IN" sz="26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If in the question the public key is given, then the private key is calculated easily.</a:t>
            </a:r>
            <a:endParaRPr lang="en-IN" sz="2600" b="0" strike="noStrike" spc="-1">
              <a:latin typeface="Arial"/>
            </a:endParaRPr>
          </a:p>
          <a:p>
            <a:pPr marL="285840" indent="-285480">
              <a:lnSpc>
                <a:spcPct val="100000"/>
              </a:lnSpc>
              <a:buClr>
                <a:srgbClr val="000000"/>
              </a:buClr>
              <a:buFont typeface="Arial"/>
              <a:buChar char="•"/>
            </a:pPr>
            <a:r>
              <a:rPr lang="en-IN" sz="2600" b="0" strike="noStrike" spc="-1">
                <a:solidFill>
                  <a:srgbClr val="000000"/>
                </a:solidFill>
                <a:latin typeface="Calibri"/>
              </a:rPr>
              <a:t>When we decrypt the problem, the private key plays an important role.</a:t>
            </a:r>
            <a:endParaRPr lang="en-IN" sz="2600" b="0" strike="noStrike" spc="-1">
              <a:latin typeface="Arial"/>
            </a:endParaRPr>
          </a:p>
          <a:p>
            <a:pPr>
              <a:lnSpc>
                <a:spcPct val="100000"/>
              </a:lnSpc>
            </a:pPr>
            <a:endParaRPr lang="en-IN" sz="26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ustomShape 1"/>
          <p:cNvSpPr/>
          <p:nvPr/>
        </p:nvSpPr>
        <p:spPr>
          <a:xfrm>
            <a:off x="1691640" y="-16560"/>
            <a:ext cx="1049976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3200" b="1" strike="noStrike" spc="-1">
                <a:solidFill>
                  <a:srgbClr val="FFFFFF"/>
                </a:solidFill>
                <a:latin typeface="Times New Roman"/>
              </a:rPr>
              <a:t>Numerical based on private key generation</a:t>
            </a:r>
            <a:endParaRPr lang="en-IN" sz="3200" b="0" strike="noStrike" spc="-1">
              <a:latin typeface="Arial"/>
            </a:endParaRPr>
          </a:p>
        </p:txBody>
      </p:sp>
      <p:sp>
        <p:nvSpPr>
          <p:cNvPr id="1048610"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2" name="Picture 7"/>
          <p:cNvPicPr>
            <a:picLocks/>
          </p:cNvPicPr>
          <p:nvPr/>
        </p:nvPicPr>
        <p:blipFill>
          <a:blip r:embed="rId2"/>
          <a:stretch>
            <a:fillRect/>
          </a:stretch>
        </p:blipFill>
        <p:spPr>
          <a:xfrm>
            <a:off x="0" y="21600"/>
            <a:ext cx="1504440" cy="1023120"/>
          </a:xfrm>
          <a:prstGeom prst="rect">
            <a:avLst/>
          </a:prstGeom>
          <a:ln>
            <a:noFill/>
          </a:ln>
        </p:spPr>
      </p:pic>
      <p:sp>
        <p:nvSpPr>
          <p:cNvPr id="1048611" name="CustomShape 3"/>
          <p:cNvSpPr/>
          <p:nvPr/>
        </p:nvSpPr>
        <p:spPr>
          <a:xfrm>
            <a:off x="322200" y="1249560"/>
            <a:ext cx="11341800" cy="496908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gn="just">
              <a:lnSpc>
                <a:spcPct val="100000"/>
              </a:lnSpc>
            </a:pPr>
            <a:r>
              <a:rPr lang="en-IN" sz="2000" b="1" strike="noStrike" spc="-1">
                <a:solidFill>
                  <a:srgbClr val="333333"/>
                </a:solidFill>
                <a:latin typeface="Calibri"/>
              </a:rPr>
              <a:t>Example(numerical) :-</a:t>
            </a:r>
            <a:endParaRPr lang="en-IN" sz="2000" b="0" strike="noStrike" spc="-1">
              <a:latin typeface="Arial"/>
            </a:endParaRPr>
          </a:p>
          <a:p>
            <a:pPr algn="just">
              <a:lnSpc>
                <a:spcPct val="100000"/>
              </a:lnSpc>
            </a:pPr>
            <a:r>
              <a:rPr lang="en-IN" sz="2000" b="1" strike="noStrike" spc="-1">
                <a:solidFill>
                  <a:srgbClr val="333333"/>
                </a:solidFill>
                <a:latin typeface="Calibri"/>
              </a:rPr>
              <a:t>In an RSA cryptosystem, a particular A uses two prime numbers, 13 and 17, to generate the public and private keys. If the public of A is 35. Then the private key of A is ?</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Explanation:</a:t>
            </a:r>
            <a:endParaRPr lang="en-IN" sz="2000" b="0" strike="noStrike" spc="-1">
              <a:latin typeface="Arial"/>
            </a:endParaRPr>
          </a:p>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1: in the first step, select two large prime numbers, p and q.</a:t>
            </a:r>
            <a:endParaRPr lang="en-IN" sz="2000" b="0" strike="noStrike" spc="-1">
              <a:latin typeface="Arial"/>
            </a:endParaRPr>
          </a:p>
          <a:p>
            <a:pPr algn="just">
              <a:lnSpc>
                <a:spcPct val="100000"/>
              </a:lnSpc>
            </a:pPr>
            <a:r>
              <a:rPr lang="en-IN" sz="2000" b="1" strike="noStrike" spc="-1">
                <a:solidFill>
                  <a:srgbClr val="333333"/>
                </a:solidFill>
                <a:latin typeface="Calibri"/>
              </a:rPr>
              <a:t>         p = 13</a:t>
            </a:r>
            <a:endParaRPr lang="en-IN" sz="2000" b="0" strike="noStrike" spc="-1">
              <a:latin typeface="Arial"/>
            </a:endParaRPr>
          </a:p>
          <a:p>
            <a:pPr algn="just">
              <a:lnSpc>
                <a:spcPct val="100000"/>
              </a:lnSpc>
            </a:pPr>
            <a:r>
              <a:rPr lang="en-IN" sz="2000" b="1" strike="noStrike" spc="-1">
                <a:solidFill>
                  <a:srgbClr val="333333"/>
                </a:solidFill>
                <a:latin typeface="Calibri"/>
              </a:rPr>
              <a:t>         q = 17</a:t>
            </a:r>
            <a:endParaRPr lang="en-IN" sz="2000" b="0" strike="noStrike" spc="-1">
              <a:latin typeface="Arial"/>
            </a:endParaRPr>
          </a:p>
          <a:p>
            <a:pPr algn="just">
              <a:lnSpc>
                <a:spcPct val="100000"/>
              </a:lnSpc>
            </a:pPr>
            <a:endParaRPr lang="en-IN" sz="2000" b="0" strike="noStrike" spc="-1">
              <a:latin typeface="Arial"/>
            </a:endParaRPr>
          </a:p>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2: Multiply these numbers to find n = p x q, where n is called the modulus for encryption and decryption.</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First, we calculate</a:t>
            </a:r>
            <a:endParaRPr lang="en-IN" sz="2000" b="0" strike="noStrike" spc="-1">
              <a:latin typeface="Arial"/>
            </a:endParaRPr>
          </a:p>
          <a:p>
            <a:pPr algn="just">
              <a:lnSpc>
                <a:spcPct val="100000"/>
              </a:lnSpc>
            </a:pPr>
            <a:r>
              <a:rPr lang="en-IN" sz="2000" b="1" strike="noStrike" spc="-1">
                <a:solidFill>
                  <a:srgbClr val="333333"/>
                </a:solidFill>
                <a:latin typeface="Calibri"/>
              </a:rPr>
              <a:t>n = p x q</a:t>
            </a:r>
            <a:endParaRPr lang="en-IN" sz="2000" b="0" strike="noStrike" spc="-1">
              <a:latin typeface="Arial"/>
            </a:endParaRPr>
          </a:p>
          <a:p>
            <a:pPr algn="just">
              <a:lnSpc>
                <a:spcPct val="100000"/>
              </a:lnSpc>
            </a:pPr>
            <a:r>
              <a:rPr lang="en-IN" sz="2000" b="1" strike="noStrike" spc="-1">
                <a:solidFill>
                  <a:srgbClr val="333333"/>
                </a:solidFill>
                <a:latin typeface="Calibri"/>
              </a:rPr>
              <a:t>n = 13 x 17</a:t>
            </a:r>
            <a:endParaRPr lang="en-IN" sz="2000" b="0" strike="noStrike" spc="-1">
              <a:latin typeface="Arial"/>
            </a:endParaRPr>
          </a:p>
          <a:p>
            <a:pPr algn="just">
              <a:lnSpc>
                <a:spcPct val="100000"/>
              </a:lnSpc>
            </a:pPr>
            <a:r>
              <a:rPr lang="en-IN" sz="2000" b="1" strike="noStrike" spc="-1">
                <a:solidFill>
                  <a:srgbClr val="333333"/>
                </a:solidFill>
                <a:latin typeface="Calibri"/>
              </a:rPr>
              <a:t>n = 221</a:t>
            </a:r>
            <a:endParaRPr lang="en-IN" sz="20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ustomShape 1"/>
          <p:cNvSpPr/>
          <p:nvPr/>
        </p:nvSpPr>
        <p:spPr>
          <a:xfrm>
            <a:off x="1691640" y="-56902"/>
            <a:ext cx="1050012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sp>
        <p:nvSpPr>
          <p:cNvPr id="1048613"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3" name="Picture 7"/>
          <p:cNvPicPr>
            <a:picLocks/>
          </p:cNvPicPr>
          <p:nvPr/>
        </p:nvPicPr>
        <p:blipFill>
          <a:blip r:embed="rId2"/>
          <a:stretch>
            <a:fillRect/>
          </a:stretch>
        </p:blipFill>
        <p:spPr>
          <a:xfrm>
            <a:off x="0" y="21600"/>
            <a:ext cx="1504440" cy="1023120"/>
          </a:xfrm>
          <a:prstGeom prst="rect">
            <a:avLst/>
          </a:prstGeom>
          <a:ln>
            <a:noFill/>
          </a:ln>
        </p:spPr>
      </p:pic>
      <p:sp>
        <p:nvSpPr>
          <p:cNvPr id="1048614" name="CustomShape 3"/>
          <p:cNvSpPr/>
          <p:nvPr/>
        </p:nvSpPr>
        <p:spPr>
          <a:xfrm>
            <a:off x="432000" y="1260000"/>
            <a:ext cx="11304000" cy="496908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3: Choose a number e less that n, such that n is relatively prime to (p - 1) x (q -1). It means that e and (p - 1) x (q - 1) have no common factor except 1. Choose "e" such that 1&lt;e &lt; φ (n), e is prime to φ (n), gcd (e, d (n)) =1.</a:t>
            </a:r>
            <a:endParaRPr lang="en-IN" sz="2000" b="0" strike="noStrike" spc="-1">
              <a:latin typeface="Arial"/>
            </a:endParaRPr>
          </a:p>
          <a:p>
            <a:pPr marL="216000" indent="-216000" algn="just">
              <a:lnSpc>
                <a:spcPct val="100000"/>
              </a:lnSpc>
              <a:buClr>
                <a:srgbClr val="000000"/>
              </a:buClr>
              <a:buSzPct val="45000"/>
              <a:buFont typeface="Wingdings" charset="2"/>
              <a:buChar char=""/>
            </a:pP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Second, we calculate</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φ (n) = (p - 1) x (q-1)</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φ (n) = 12 x 16</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φ (n) = 192</a:t>
            </a:r>
            <a:endParaRPr lang="en-IN" sz="2000" b="0" strike="noStrike" spc="-1">
              <a:latin typeface="Arial"/>
            </a:endParaRPr>
          </a:p>
          <a:p>
            <a:pPr marL="216000" indent="-216000" algn="just">
              <a:lnSpc>
                <a:spcPct val="100000"/>
              </a:lnSpc>
              <a:buClr>
                <a:srgbClr val="000000"/>
              </a:buClr>
              <a:buSzPct val="45000"/>
              <a:buFont typeface="Wingdings" charset="2"/>
              <a:buChar char=""/>
            </a:pP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d = (1 + k.φ (n))/e           [let k =0, 1, 2, 3………………]</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Put k = 0                                                 </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d = (1 + 0 x 192)/35      </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d = 1/35</a:t>
            </a:r>
            <a:endParaRPr lang="en-IN" sz="2000" b="0" strike="noStrike" spc="-1">
              <a:latin typeface="Arial"/>
            </a:endParaRPr>
          </a:p>
          <a:p>
            <a:pPr marL="216000" indent="-216000" algn="just">
              <a:lnSpc>
                <a:spcPct val="100000"/>
              </a:lnSpc>
              <a:buClr>
                <a:srgbClr val="000000"/>
              </a:buClr>
              <a:buSzPct val="45000"/>
              <a:buFont typeface="Wingdings" charset="2"/>
              <a:buChar char=""/>
            </a:pP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The private key is &lt;d, n&gt; = (11, 221).</a:t>
            </a:r>
            <a:endParaRPr lang="en-IN" sz="2000" b="0" strike="noStrike" spc="-1">
              <a:latin typeface="Arial"/>
            </a:endParaRPr>
          </a:p>
          <a:p>
            <a:pPr marL="0" indent="0" algn="just">
              <a:lnSpc>
                <a:spcPct val="100000"/>
              </a:lnSpc>
              <a:buNone/>
            </a:pPr>
            <a:r>
              <a:rPr lang="en-IN" sz="2000" b="1" strike="noStrike" spc="-1">
                <a:solidFill>
                  <a:srgbClr val="333333"/>
                </a:solidFill>
                <a:latin typeface="Calibri"/>
              </a:rPr>
              <a:t>Hence, private key i.e. d = 11.</a:t>
            </a:r>
            <a:endParaRPr lang="en-IN" sz="2000" b="0" strike="noStrike" spc="-1">
              <a:latin typeface="Arial"/>
            </a:endParaRPr>
          </a:p>
        </p:txBody>
      </p:sp>
      <p:sp>
        <p:nvSpPr>
          <p:cNvPr id="1048615" name="TextShape 4"/>
          <p:cNvSpPr txBox="1"/>
          <p:nvPr/>
        </p:nvSpPr>
        <p:spPr>
          <a:xfrm>
            <a:off x="4104000" y="4392000"/>
            <a:ext cx="2210760" cy="1309200"/>
          </a:xfrm>
          <a:prstGeom prst="rect">
            <a:avLst/>
          </a:prstGeom>
          <a:noFill/>
          <a:ln>
            <a:noFill/>
          </a:ln>
        </p:spPr>
        <p:txBody>
          <a:bodyPr lIns="90000" tIns="45000" rIns="90000" bIns="45000">
            <a:spAutoFit/>
          </a:bodyPr>
          <a:lstStyle/>
          <a:p>
            <a:pPr algn="just">
              <a:lnSpc>
                <a:spcPct val="100000"/>
              </a:lnSpc>
            </a:pPr>
            <a:r>
              <a:rPr lang="en-IN" sz="2000" b="1" strike="noStrike" spc="-1">
                <a:solidFill>
                  <a:srgbClr val="333333"/>
                </a:solidFill>
                <a:latin typeface="Calibri"/>
              </a:rPr>
              <a:t>Put k = 1</a:t>
            </a:r>
            <a:endParaRPr lang="en-IN" sz="2000" b="0" strike="noStrike" spc="-1">
              <a:latin typeface="Arial"/>
            </a:endParaRPr>
          </a:p>
          <a:p>
            <a:pPr algn="just">
              <a:lnSpc>
                <a:spcPct val="100000"/>
              </a:lnSpc>
            </a:pPr>
            <a:r>
              <a:rPr lang="en-IN" sz="2000" b="1" strike="noStrike" spc="-1">
                <a:solidFill>
                  <a:srgbClr val="333333"/>
                </a:solidFill>
                <a:latin typeface="Calibri"/>
              </a:rPr>
              <a:t>d = (1 + 1 x 192)/35</a:t>
            </a:r>
            <a:endParaRPr lang="en-IN" sz="2000" b="0" strike="noStrike" spc="-1">
              <a:latin typeface="Arial"/>
            </a:endParaRPr>
          </a:p>
          <a:p>
            <a:r>
              <a:rPr lang="en-IN" sz="2000" b="1" strike="noStrike" spc="-1">
                <a:solidFill>
                  <a:srgbClr val="333333"/>
                </a:solidFill>
                <a:latin typeface="Calibri"/>
              </a:rPr>
              <a:t>d = 193/35</a:t>
            </a:r>
            <a:endParaRPr lang="en-IN" sz="2000" b="0" strike="noStrike" spc="-1">
              <a:latin typeface="Arial"/>
            </a:endParaRPr>
          </a:p>
        </p:txBody>
      </p:sp>
      <p:sp>
        <p:nvSpPr>
          <p:cNvPr id="1048616" name="TextShape 5"/>
          <p:cNvSpPr txBox="1"/>
          <p:nvPr/>
        </p:nvSpPr>
        <p:spPr>
          <a:xfrm>
            <a:off x="7488000" y="4368600"/>
            <a:ext cx="2210760" cy="1613999"/>
          </a:xfrm>
          <a:prstGeom prst="rect">
            <a:avLst/>
          </a:prstGeom>
          <a:noFill/>
          <a:ln>
            <a:noFill/>
          </a:ln>
        </p:spPr>
        <p:txBody>
          <a:bodyPr lIns="90000" tIns="45000" rIns="90000" bIns="45000">
            <a:spAutoFit/>
          </a:bodyPr>
          <a:lstStyle/>
          <a:p>
            <a:pPr algn="just">
              <a:lnSpc>
                <a:spcPct val="100000"/>
              </a:lnSpc>
            </a:pPr>
            <a:r>
              <a:rPr lang="en-IN" sz="2000" b="1" strike="noStrike" spc="-1">
                <a:solidFill>
                  <a:srgbClr val="333333"/>
                </a:solidFill>
                <a:latin typeface="Calibri"/>
              </a:rPr>
              <a:t>Put k = 2</a:t>
            </a:r>
            <a:endParaRPr lang="en-IN" sz="2000" b="0" strike="noStrike" spc="-1">
              <a:latin typeface="Arial"/>
            </a:endParaRPr>
          </a:p>
          <a:p>
            <a:r>
              <a:rPr lang="en-IN" sz="2000" b="1" strike="noStrike" spc="-1">
                <a:solidFill>
                  <a:srgbClr val="333333"/>
                </a:solidFill>
                <a:latin typeface="Calibri"/>
              </a:rPr>
              <a:t>d = (1 + 2 x 192)/35</a:t>
            </a:r>
            <a:endParaRPr lang="en-IN" sz="2000" b="0" strike="noStrike" spc="-1">
              <a:latin typeface="Arial"/>
            </a:endParaRPr>
          </a:p>
          <a:p>
            <a:r>
              <a:rPr lang="en-IN" sz="2000" b="1" strike="noStrike" spc="-1">
                <a:solidFill>
                  <a:srgbClr val="333333"/>
                </a:solidFill>
                <a:latin typeface="Calibri"/>
              </a:rPr>
              <a:t>d = 385/35</a:t>
            </a:r>
            <a:endParaRPr lang="en-IN" sz="2000" b="0" strike="noStrike" spc="-1">
              <a:latin typeface="Arial"/>
            </a:endParaRPr>
          </a:p>
          <a:p>
            <a:r>
              <a:rPr lang="en-IN" sz="2000" b="1" strike="noStrike" spc="-1">
                <a:solidFill>
                  <a:srgbClr val="333333"/>
                </a:solidFill>
                <a:latin typeface="Calibri"/>
              </a:rPr>
              <a:t>d = 11</a:t>
            </a:r>
            <a:endParaRPr lang="en-IN" sz="20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CustomShape 1"/>
          <p:cNvSpPr/>
          <p:nvPr/>
        </p:nvSpPr>
        <p:spPr>
          <a:xfrm>
            <a:off x="1691640" y="-16560"/>
            <a:ext cx="1050012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3200" b="1" strike="noStrike" spc="-1">
                <a:solidFill>
                  <a:srgbClr val="FFFFFF"/>
                </a:solidFill>
                <a:latin typeface="Times New Roman"/>
              </a:rPr>
              <a:t>Encryption and decryption using keys</a:t>
            </a:r>
            <a:endParaRPr lang="en-IN" sz="3200" b="0" strike="noStrike" spc="-1">
              <a:latin typeface="Arial"/>
            </a:endParaRPr>
          </a:p>
        </p:txBody>
      </p:sp>
      <p:sp>
        <p:nvSpPr>
          <p:cNvPr id="1048618"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4" name="Picture 7"/>
          <p:cNvPicPr>
            <a:picLocks/>
          </p:cNvPicPr>
          <p:nvPr/>
        </p:nvPicPr>
        <p:blipFill>
          <a:blip r:embed="rId2"/>
          <a:stretch>
            <a:fillRect/>
          </a:stretch>
        </p:blipFill>
        <p:spPr>
          <a:xfrm>
            <a:off x="0" y="21600"/>
            <a:ext cx="1504440" cy="1023120"/>
          </a:xfrm>
          <a:prstGeom prst="rect">
            <a:avLst/>
          </a:prstGeom>
          <a:ln>
            <a:noFill/>
          </a:ln>
        </p:spPr>
      </p:pic>
      <p:sp>
        <p:nvSpPr>
          <p:cNvPr id="1048619" name="CustomShape 3"/>
          <p:cNvSpPr/>
          <p:nvPr/>
        </p:nvSpPr>
        <p:spPr>
          <a:xfrm>
            <a:off x="338760" y="1238400"/>
            <a:ext cx="11325240" cy="541130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nSpc>
                <a:spcPct val="100000"/>
              </a:lnSpc>
            </a:pPr>
            <a:r>
              <a:rPr lang="en-IN" sz="3600" b="1" strike="noStrike" spc="-1">
                <a:solidFill>
                  <a:srgbClr val="000000"/>
                </a:solidFill>
                <a:latin typeface="Times New Roman"/>
              </a:rPr>
              <a:t>Encrption and Decryption using public and private keys</a:t>
            </a:r>
            <a:r>
              <a:rPr lang="en-IN" sz="4000" b="1" strike="noStrike" spc="-1">
                <a:solidFill>
                  <a:srgbClr val="000000"/>
                </a:solidFill>
                <a:latin typeface="Times New Roman"/>
              </a:rPr>
              <a:t> </a:t>
            </a:r>
            <a:endParaRPr lang="en-IN" sz="4000" b="0" strike="noStrike" spc="-1">
              <a:latin typeface="Arial"/>
            </a:endParaRPr>
          </a:p>
          <a:p>
            <a:pPr>
              <a:lnSpc>
                <a:spcPct val="100000"/>
              </a:lnSpc>
            </a:pPr>
            <a:endParaRPr lang="en-IN" sz="4000" b="0" strike="noStrike" spc="-1">
              <a:latin typeface="Arial"/>
            </a:endParaRPr>
          </a:p>
          <a:p>
            <a:pPr marL="343080" indent="-342720">
              <a:lnSpc>
                <a:spcPct val="100000"/>
              </a:lnSpc>
              <a:buClr>
                <a:srgbClr val="404040"/>
              </a:buClr>
              <a:buFont typeface="Arial"/>
              <a:buChar char="•"/>
            </a:pPr>
            <a:r>
              <a:rPr lang="en-IN" sz="2600" b="0" strike="noStrike" spc="-1">
                <a:solidFill>
                  <a:srgbClr val="404040"/>
                </a:solidFill>
                <a:latin typeface="Calibri"/>
              </a:rPr>
              <a:t>Encrypted Data, c = 89^e mod n.</a:t>
            </a:r>
            <a:endParaRPr lang="en-IN" sz="2600" b="0" strike="noStrike" spc="-1">
              <a:latin typeface="Arial"/>
            </a:endParaRPr>
          </a:p>
          <a:p>
            <a:pPr marL="343080" indent="-342720">
              <a:lnSpc>
                <a:spcPct val="100000"/>
              </a:lnSpc>
              <a:buClr>
                <a:srgbClr val="404040"/>
              </a:buClr>
              <a:buFont typeface="Arial"/>
              <a:buChar char="•"/>
            </a:pPr>
            <a:r>
              <a:rPr lang="en-IN" sz="2600" b="0" strike="noStrike" spc="-1">
                <a:solidFill>
                  <a:srgbClr val="404040"/>
                </a:solidFill>
                <a:latin typeface="Calibri"/>
              </a:rPr>
              <a:t>Decrypted Data = c^d mod n.</a:t>
            </a:r>
            <a:endParaRPr lang="en-IN" sz="2600" b="0" strike="noStrike" spc="-1">
              <a:latin typeface="Arial"/>
            </a:endParaRPr>
          </a:p>
          <a:p>
            <a:pPr marL="343080" indent="-342720">
              <a:lnSpc>
                <a:spcPct val="100000"/>
              </a:lnSpc>
              <a:buClr>
                <a:srgbClr val="404040"/>
              </a:buClr>
              <a:buFont typeface="Arial"/>
              <a:buChar char="•"/>
            </a:pPr>
            <a:r>
              <a:rPr lang="en-IN" sz="2600" b="0" strike="noStrike" spc="-1">
                <a:solidFill>
                  <a:srgbClr val="404040"/>
                </a:solidFill>
                <a:latin typeface="Calibri"/>
              </a:rPr>
              <a:t>Encryption of data is based upon the public key generated or given in the problem and the modulus function n that we have calculated by given prime numbers.</a:t>
            </a:r>
            <a:endParaRPr lang="en-IN" sz="2600" b="0" strike="noStrike" spc="-1">
              <a:latin typeface="Arial"/>
            </a:endParaRPr>
          </a:p>
          <a:p>
            <a:pPr marL="343080" indent="-342720">
              <a:lnSpc>
                <a:spcPct val="100000"/>
              </a:lnSpc>
              <a:buClr>
                <a:srgbClr val="404040"/>
              </a:buClr>
              <a:buFont typeface="Arial"/>
              <a:buChar char="•"/>
            </a:pPr>
            <a:r>
              <a:rPr lang="en-IN" sz="2600" b="0" strike="noStrike" spc="-1">
                <a:solidFill>
                  <a:srgbClr val="404040"/>
                </a:solidFill>
                <a:latin typeface="Calibri"/>
              </a:rPr>
              <a:t>Decryption of data is based upon the private key generated or given in the problem and the modulus function n that we have calculated by given prime numbers.</a:t>
            </a:r>
            <a:endParaRPr lang="en-IN" sz="2600" b="0" strike="noStrike" spc="-1">
              <a:latin typeface="Arial"/>
            </a:endParaRPr>
          </a:p>
          <a:p>
            <a:pPr marL="343080" indent="-342720">
              <a:lnSpc>
                <a:spcPct val="100000"/>
              </a:lnSpc>
              <a:buClr>
                <a:srgbClr val="404040"/>
              </a:buClr>
              <a:buFont typeface="Arial"/>
              <a:buChar char="•"/>
            </a:pPr>
            <a:r>
              <a:rPr lang="en-IN" sz="2600" b="0" strike="noStrike" spc="-1">
                <a:solidFill>
                  <a:srgbClr val="404040"/>
                </a:solidFill>
                <a:latin typeface="Calibri"/>
              </a:rPr>
              <a:t>Decryption of data or a problem has a lesser chance of occurring in RSA algorithm as mainly it was made on the purpose of encrypting plain texts(m).</a:t>
            </a:r>
            <a:endParaRPr lang="en-IN" sz="26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ustomShape 1"/>
          <p:cNvSpPr/>
          <p:nvPr/>
        </p:nvSpPr>
        <p:spPr>
          <a:xfrm>
            <a:off x="1691640" y="-16560"/>
            <a:ext cx="1050012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3200" b="1" strike="noStrike" spc="-1">
                <a:solidFill>
                  <a:srgbClr val="FFFFFF"/>
                </a:solidFill>
                <a:latin typeface="Times New Roman"/>
              </a:rPr>
              <a:t>Numerical based on encryption</a:t>
            </a:r>
            <a:endParaRPr lang="en-IN" sz="3200" b="0" strike="noStrike" spc="-1">
              <a:latin typeface="Arial"/>
            </a:endParaRPr>
          </a:p>
        </p:txBody>
      </p:sp>
      <p:sp>
        <p:nvSpPr>
          <p:cNvPr id="1048621"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5" name="Picture 7"/>
          <p:cNvPicPr>
            <a:picLocks/>
          </p:cNvPicPr>
          <p:nvPr/>
        </p:nvPicPr>
        <p:blipFill>
          <a:blip r:embed="rId2"/>
          <a:stretch>
            <a:fillRect/>
          </a:stretch>
        </p:blipFill>
        <p:spPr>
          <a:xfrm>
            <a:off x="0" y="21600"/>
            <a:ext cx="1504440" cy="1023120"/>
          </a:xfrm>
          <a:prstGeom prst="rect">
            <a:avLst/>
          </a:prstGeom>
          <a:ln>
            <a:noFill/>
          </a:ln>
        </p:spPr>
      </p:pic>
      <p:sp>
        <p:nvSpPr>
          <p:cNvPr id="1048622" name="CustomShape 3"/>
          <p:cNvSpPr/>
          <p:nvPr/>
        </p:nvSpPr>
        <p:spPr>
          <a:xfrm>
            <a:off x="322200" y="1249560"/>
            <a:ext cx="11629800" cy="496908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gn="just">
              <a:lnSpc>
                <a:spcPct val="100000"/>
              </a:lnSpc>
            </a:pPr>
            <a:r>
              <a:rPr lang="en-IN" sz="2000" b="1" strike="noStrike" spc="-1">
                <a:solidFill>
                  <a:srgbClr val="333333"/>
                </a:solidFill>
                <a:latin typeface="Calibri"/>
              </a:rPr>
              <a:t>Example(numerical) :-</a:t>
            </a:r>
            <a:endParaRPr lang="en-IN" sz="2000" b="0" strike="noStrike" spc="-1">
              <a:latin typeface="Arial"/>
            </a:endParaRPr>
          </a:p>
          <a:p>
            <a:pPr algn="just">
              <a:lnSpc>
                <a:spcPct val="100000"/>
              </a:lnSpc>
            </a:pPr>
            <a:r>
              <a:rPr lang="en-IN" sz="2000" b="1" strike="noStrike" spc="-1">
                <a:solidFill>
                  <a:srgbClr val="333333"/>
                </a:solidFill>
                <a:latin typeface="Calibri"/>
              </a:rPr>
              <a:t>A RSA cryptosystem uses two prime numbers 3 and 13 to generate the public key= 3 and the private key = 7. What is the value of cipher text for a plain text 5?</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Explanation:</a:t>
            </a:r>
            <a:endParaRPr lang="en-IN" sz="2000" b="0" strike="noStrike" spc="-1">
              <a:latin typeface="Arial"/>
            </a:endParaRPr>
          </a:p>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1: In the first step, select two large prime numbers, p and q.</a:t>
            </a:r>
            <a:endParaRPr lang="en-IN" sz="2000" b="0" strike="noStrike" spc="-1">
              <a:latin typeface="Arial"/>
            </a:endParaRPr>
          </a:p>
          <a:p>
            <a:pPr algn="just">
              <a:lnSpc>
                <a:spcPct val="100000"/>
              </a:lnSpc>
            </a:pPr>
            <a:r>
              <a:rPr lang="en-IN" sz="2000" b="1" strike="noStrike" spc="-1">
                <a:solidFill>
                  <a:srgbClr val="333333"/>
                </a:solidFill>
                <a:latin typeface="Calibri"/>
              </a:rPr>
              <a:t>       p = 3</a:t>
            </a:r>
            <a:endParaRPr lang="en-IN" sz="2000" b="0" strike="noStrike" spc="-1">
              <a:latin typeface="Arial"/>
            </a:endParaRPr>
          </a:p>
          <a:p>
            <a:pPr algn="just">
              <a:lnSpc>
                <a:spcPct val="100000"/>
              </a:lnSpc>
            </a:pPr>
            <a:r>
              <a:rPr lang="en-IN" sz="2000" b="1" strike="noStrike" spc="-1">
                <a:solidFill>
                  <a:srgbClr val="333333"/>
                </a:solidFill>
                <a:latin typeface="Calibri"/>
              </a:rPr>
              <a:t>       q = 13</a:t>
            </a:r>
            <a:endParaRPr lang="en-IN" sz="2000" b="0" strike="noStrike" spc="-1">
              <a:latin typeface="Arial"/>
            </a:endParaRPr>
          </a:p>
          <a:p>
            <a:pPr algn="just">
              <a:lnSpc>
                <a:spcPct val="100000"/>
              </a:lnSpc>
            </a:pPr>
            <a:endParaRPr lang="en-IN" sz="2000" b="0" strike="noStrike" spc="-1">
              <a:latin typeface="Arial"/>
            </a:endParaRPr>
          </a:p>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2: Multiply these numbers to find n = p x q, where n is called the modulus for encryption and decryption.</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First, we calculate</a:t>
            </a:r>
            <a:endParaRPr lang="en-IN" sz="2000" b="0" strike="noStrike" spc="-1">
              <a:latin typeface="Arial"/>
            </a:endParaRPr>
          </a:p>
          <a:p>
            <a:pPr algn="just">
              <a:lnSpc>
                <a:spcPct val="100000"/>
              </a:lnSpc>
            </a:pPr>
            <a:r>
              <a:rPr lang="en-IN" sz="2000" b="1" strike="noStrike" spc="-1">
                <a:solidFill>
                  <a:srgbClr val="333333"/>
                </a:solidFill>
                <a:latin typeface="Calibri"/>
              </a:rPr>
              <a:t>n = p x q</a:t>
            </a:r>
            <a:endParaRPr lang="en-IN" sz="2000" b="0" strike="noStrike" spc="-1">
              <a:latin typeface="Arial"/>
            </a:endParaRPr>
          </a:p>
          <a:p>
            <a:pPr algn="just">
              <a:lnSpc>
                <a:spcPct val="100000"/>
              </a:lnSpc>
            </a:pPr>
            <a:r>
              <a:rPr lang="en-IN" sz="2000" b="1" strike="noStrike" spc="-1">
                <a:solidFill>
                  <a:srgbClr val="333333"/>
                </a:solidFill>
                <a:latin typeface="Calibri"/>
              </a:rPr>
              <a:t>n = 3 x 13</a:t>
            </a:r>
            <a:endParaRPr lang="en-IN" sz="2000" b="0" strike="noStrike" spc="-1">
              <a:latin typeface="Arial"/>
            </a:endParaRPr>
          </a:p>
          <a:p>
            <a:pPr algn="just">
              <a:lnSpc>
                <a:spcPct val="100000"/>
              </a:lnSpc>
            </a:pPr>
            <a:r>
              <a:rPr lang="en-IN" sz="2000" b="1" strike="noStrike" spc="-1">
                <a:solidFill>
                  <a:srgbClr val="333333"/>
                </a:solidFill>
                <a:latin typeface="Calibri"/>
              </a:rPr>
              <a:t>n = 39</a:t>
            </a:r>
            <a:endParaRPr lang="en-IN" sz="20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ustomShape 1"/>
          <p:cNvSpPr/>
          <p:nvPr/>
        </p:nvSpPr>
        <p:spPr>
          <a:xfrm>
            <a:off x="1703512" y="0"/>
            <a:ext cx="10488248"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a:lstStyle/>
          <a:p>
            <a:endParaRPr lang="en-IN" dirty="0"/>
          </a:p>
        </p:txBody>
      </p:sp>
      <p:sp>
        <p:nvSpPr>
          <p:cNvPr id="1048624"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6" name="Picture 7"/>
          <p:cNvPicPr>
            <a:picLocks/>
          </p:cNvPicPr>
          <p:nvPr/>
        </p:nvPicPr>
        <p:blipFill>
          <a:blip r:embed="rId2"/>
          <a:stretch>
            <a:fillRect/>
          </a:stretch>
        </p:blipFill>
        <p:spPr>
          <a:xfrm>
            <a:off x="0" y="21600"/>
            <a:ext cx="1504440" cy="1023120"/>
          </a:xfrm>
          <a:prstGeom prst="rect">
            <a:avLst/>
          </a:prstGeom>
          <a:ln>
            <a:noFill/>
          </a:ln>
        </p:spPr>
      </p:pic>
      <p:sp>
        <p:nvSpPr>
          <p:cNvPr id="1048625" name="CustomShape 3"/>
          <p:cNvSpPr/>
          <p:nvPr/>
        </p:nvSpPr>
        <p:spPr>
          <a:xfrm>
            <a:off x="432000" y="1404000"/>
            <a:ext cx="11232000" cy="435720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marL="216000" indent="-216000" algn="just">
              <a:lnSpc>
                <a:spcPct val="100000"/>
              </a:lnSpc>
              <a:buClr>
                <a:srgbClr val="000000"/>
              </a:buClr>
              <a:buSzPct val="45000"/>
              <a:buFont typeface="Wingdings" charset="2"/>
              <a:buChar char=""/>
            </a:pPr>
            <a:r>
              <a:rPr lang="en-IN" sz="2400" b="1" strike="noStrike" spc="-1">
                <a:solidFill>
                  <a:srgbClr val="333333"/>
                </a:solidFill>
                <a:latin typeface="Calibri"/>
              </a:rPr>
              <a:t>Step 3: If n = p x q, then the public key is &lt;e, n&gt;. A plaintext message m is encrypted using public key &lt;e, n&gt;. Thus the public key is &lt;e, n&gt; = (3, 39).</a:t>
            </a:r>
            <a:endParaRPr lang="en-IN" sz="2400" b="0" strike="noStrike" spc="-1">
              <a:latin typeface="Arial"/>
            </a:endParaRPr>
          </a:p>
          <a:p>
            <a:pPr marL="216000" indent="-216000" algn="just">
              <a:lnSpc>
                <a:spcPct val="100000"/>
              </a:lnSpc>
              <a:buClr>
                <a:srgbClr val="000000"/>
              </a:buClr>
              <a:buSzPct val="45000"/>
              <a:buFont typeface="Wingdings" charset="2"/>
              <a:buChar char=""/>
            </a:pP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To find ciphertext from the plain text following formula is used to get ciphertext C.</a:t>
            </a: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C = me mod n</a:t>
            </a: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C = 53 mod 39</a:t>
            </a: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C = 125 mod 39</a:t>
            </a: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C = 8</a:t>
            </a:r>
            <a:endParaRPr lang="en-IN" sz="2400" b="0" strike="noStrike" spc="-1">
              <a:latin typeface="Arial"/>
            </a:endParaRPr>
          </a:p>
          <a:p>
            <a:pPr marL="216000" indent="-216000" algn="just">
              <a:lnSpc>
                <a:spcPct val="100000"/>
              </a:lnSpc>
              <a:buClr>
                <a:srgbClr val="000000"/>
              </a:buClr>
              <a:buSzPct val="45000"/>
              <a:buFont typeface="Wingdings" charset="2"/>
              <a:buChar char=""/>
            </a:pP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Hence, the ciphertext generated from plain text, C = 8.</a:t>
            </a:r>
            <a:endParaRPr lang="en-IN" sz="2400" b="0" strike="noStrike" spc="-1">
              <a:latin typeface="Arial"/>
            </a:endParaRPr>
          </a:p>
          <a:p>
            <a:pPr marL="0" indent="0" algn="just">
              <a:lnSpc>
                <a:spcPct val="100000"/>
              </a:lnSpc>
              <a:buNone/>
            </a:pPr>
            <a:r>
              <a:rPr lang="en-IN" sz="2400" b="1" strike="noStrike" spc="-1">
                <a:solidFill>
                  <a:srgbClr val="333333"/>
                </a:solidFill>
                <a:latin typeface="Calibri"/>
              </a:rPr>
              <a:t>Now, decryption of this can also be calculated by following the methods given above  and using private key(d) and encrypted data(c).</a:t>
            </a:r>
            <a:endParaRPr lang="en-IN" sz="2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CustomShape 1"/>
          <p:cNvSpPr/>
          <p:nvPr/>
        </p:nvSpPr>
        <p:spPr>
          <a:xfrm>
            <a:off x="1691640" y="-56901"/>
            <a:ext cx="1050012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sp>
        <p:nvSpPr>
          <p:cNvPr id="1048627"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sp>
      <p:pic>
        <p:nvPicPr>
          <p:cNvPr id="2097167" name="Picture 7"/>
          <p:cNvPicPr>
            <a:picLocks/>
          </p:cNvPicPr>
          <p:nvPr/>
        </p:nvPicPr>
        <p:blipFill>
          <a:blip r:embed="rId2"/>
          <a:stretch>
            <a:fillRect/>
          </a:stretch>
        </p:blipFill>
        <p:spPr>
          <a:xfrm>
            <a:off x="0" y="21600"/>
            <a:ext cx="1504440" cy="1023120"/>
          </a:xfrm>
          <a:prstGeom prst="rect">
            <a:avLst/>
          </a:prstGeom>
          <a:ln>
            <a:noFill/>
          </a:ln>
        </p:spPr>
      </p:pic>
      <p:sp>
        <p:nvSpPr>
          <p:cNvPr id="1048628" name="CustomShape 3"/>
          <p:cNvSpPr/>
          <p:nvPr/>
        </p:nvSpPr>
        <p:spPr>
          <a:xfrm>
            <a:off x="3293280" y="1958400"/>
            <a:ext cx="6586560" cy="293480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nSpc>
                <a:spcPct val="100000"/>
              </a:lnSpc>
            </a:pPr>
            <a:r>
              <a:rPr lang="en-IN" sz="9600" b="1" strike="noStrike" spc="-1">
                <a:solidFill>
                  <a:srgbClr val="000000"/>
                </a:solidFill>
                <a:latin typeface="Times New Roman"/>
              </a:rPr>
              <a:t>Thank You</a:t>
            </a:r>
            <a:endParaRPr lang="en-IN" sz="9600" b="0" strike="noStrike" spc="-1">
              <a:latin typeface="Arial"/>
            </a:endParaRPr>
          </a:p>
          <a:p>
            <a:pPr>
              <a:lnSpc>
                <a:spcPct val="100000"/>
              </a:lnSpc>
            </a:pP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CustomShape 1"/>
          <p:cNvSpPr/>
          <p:nvPr/>
        </p:nvSpPr>
        <p:spPr>
          <a:xfrm>
            <a:off x="1523880" y="-16560"/>
            <a:ext cx="1066752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3800" b="1" strike="noStrike" spc="-1">
                <a:solidFill>
                  <a:srgbClr val="FFFFFF"/>
                </a:solidFill>
                <a:latin typeface="Times New Roman"/>
              </a:rPr>
              <a:t>Objectives</a:t>
            </a:r>
            <a:endParaRPr lang="en-IN" sz="3800" b="0" strike="noStrike" spc="-1">
              <a:latin typeface="Arial"/>
            </a:endParaRPr>
          </a:p>
        </p:txBody>
      </p:sp>
      <p:sp>
        <p:nvSpPr>
          <p:cNvPr id="1048588"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90000"/>
              </a:lnSpc>
            </a:pPr>
            <a:r>
              <a:rPr lang="en-IN" sz="2400" b="1" strike="noStrike" spc="-1">
                <a:solidFill>
                  <a:srgbClr val="FFFFFF"/>
                </a:solidFill>
                <a:latin typeface="Tinos"/>
              </a:rPr>
              <a:t>	     		</a:t>
            </a:r>
            <a:endParaRPr lang="en-IN" sz="2400" b="0" strike="noStrike" spc="-1">
              <a:latin typeface="Arial"/>
            </a:endParaRPr>
          </a:p>
          <a:p>
            <a:pPr>
              <a:lnSpc>
                <a:spcPct val="90000"/>
              </a:lnSpc>
            </a:pPr>
            <a:endParaRPr lang="en-IN" sz="2400" b="0" strike="noStrike" spc="-1">
              <a:latin typeface="Arial"/>
            </a:endParaRPr>
          </a:p>
        </p:txBody>
      </p:sp>
      <p:pic>
        <p:nvPicPr>
          <p:cNvPr id="2097154" name="Picture 7"/>
          <p:cNvPicPr>
            <a:picLocks/>
          </p:cNvPicPr>
          <p:nvPr/>
        </p:nvPicPr>
        <p:blipFill>
          <a:blip r:embed="rId2"/>
          <a:stretch>
            <a:fillRect/>
          </a:stretch>
        </p:blipFill>
        <p:spPr>
          <a:xfrm>
            <a:off x="0" y="21600"/>
            <a:ext cx="1504440" cy="1023120"/>
          </a:xfrm>
          <a:prstGeom prst="rect">
            <a:avLst/>
          </a:prstGeom>
          <a:ln>
            <a:noFill/>
          </a:ln>
        </p:spPr>
      </p:pic>
      <p:sp>
        <p:nvSpPr>
          <p:cNvPr id="1048589" name="CustomShape 3"/>
          <p:cNvSpPr/>
          <p:nvPr/>
        </p:nvSpPr>
        <p:spPr>
          <a:xfrm>
            <a:off x="983432" y="1536901"/>
            <a:ext cx="7272808" cy="2860868"/>
          </a:xfrm>
          <a:prstGeom prst="rect">
            <a:avLst/>
          </a:prstGeom>
          <a:noFill/>
          <a:ln>
            <a:noFill/>
          </a:ln>
        </p:spPr>
        <p:style>
          <a:lnRef idx="0">
            <a:srgbClr val="000000"/>
          </a:lnRef>
          <a:fillRef idx="0">
            <a:srgbClr val="000000"/>
          </a:fillRef>
          <a:effectRef idx="0">
            <a:srgbClr val="000000"/>
          </a:effectRef>
          <a:fontRef idx="minor">
            <a:srgbClr val="000000"/>
          </a:fontRef>
        </p:style>
        <p:txBody>
          <a:bodyPr wrap="square" lIns="90000" tIns="45000" rIns="90000" bIns="45000">
            <a:spAutoFit/>
          </a:bodyPr>
          <a:lstStyle/>
          <a:p>
            <a:pPr marL="285840" indent="-285480">
              <a:lnSpc>
                <a:spcPct val="100000"/>
              </a:lnSpc>
              <a:buClr>
                <a:srgbClr val="000000"/>
              </a:buClr>
              <a:buFont typeface="Arial"/>
              <a:buChar char="•"/>
            </a:pPr>
            <a:r>
              <a:rPr lang="en-IN" sz="2000" b="1" spc="-1" dirty="0">
                <a:latin typeface="Times New Roman"/>
              </a:rPr>
              <a:t>Key management</a:t>
            </a:r>
          </a:p>
          <a:p>
            <a:pPr marL="285840" indent="-285480">
              <a:lnSpc>
                <a:spcPct val="100000"/>
              </a:lnSpc>
              <a:buClr>
                <a:srgbClr val="000000"/>
              </a:buClr>
              <a:buFont typeface="Arial"/>
              <a:buChar char="•"/>
            </a:pPr>
            <a:r>
              <a:rPr lang="en-IN" sz="2000" b="1" spc="-1" dirty="0">
                <a:latin typeface="Times New Roman"/>
              </a:rPr>
              <a:t>CKMS Policy</a:t>
            </a:r>
          </a:p>
          <a:p>
            <a:pPr marL="285840" indent="-285480">
              <a:lnSpc>
                <a:spcPct val="100000"/>
              </a:lnSpc>
              <a:buClr>
                <a:srgbClr val="000000"/>
              </a:buClr>
              <a:buFont typeface="Arial"/>
              <a:buChar char="•"/>
            </a:pPr>
            <a:r>
              <a:rPr lang="en-IN" sz="2000" b="1" spc="-1" dirty="0">
                <a:latin typeface="Times New Roman"/>
              </a:rPr>
              <a:t>Levels</a:t>
            </a:r>
          </a:p>
          <a:p>
            <a:pPr marL="342900" indent="-342900" algn="l">
              <a:buFont typeface="Arial" panose="020B0604020202020204" pitchFamily="34" charset="0"/>
              <a:buChar char="•"/>
            </a:pPr>
            <a:r>
              <a:rPr lang="en-IN" sz="2000" b="1" i="0" dirty="0">
                <a:solidFill>
                  <a:schemeClr val="tx1"/>
                </a:solidFill>
                <a:effectLst/>
                <a:latin typeface="Conv_segoeui_regular"/>
              </a:rPr>
              <a:t>Key Management Compliance</a:t>
            </a:r>
          </a:p>
          <a:p>
            <a:pPr marL="343260" indent="-342900">
              <a:lnSpc>
                <a:spcPct val="100000"/>
              </a:lnSpc>
              <a:buClr>
                <a:srgbClr val="000000"/>
              </a:buClr>
              <a:buFont typeface="Arial" panose="020B0604020202020204" pitchFamily="34" charset="0"/>
              <a:buChar char="•"/>
            </a:pPr>
            <a:r>
              <a:rPr lang="en-IN" sz="2000" b="1" strike="noStrike" spc="-1" dirty="0">
                <a:solidFill>
                  <a:srgbClr val="000000"/>
                </a:solidFill>
                <a:latin typeface="Times New Roman"/>
              </a:rPr>
              <a:t>What is RSA algorithm?</a:t>
            </a:r>
            <a:endParaRPr lang="en-IN" sz="2000" b="0" strike="noStrike" spc="-1" dirty="0">
              <a:latin typeface="Arial"/>
            </a:endParaRPr>
          </a:p>
          <a:p>
            <a:pPr marL="285840" indent="-285480">
              <a:lnSpc>
                <a:spcPct val="100000"/>
              </a:lnSpc>
              <a:buClr>
                <a:srgbClr val="000000"/>
              </a:buClr>
              <a:buFont typeface="Arial"/>
              <a:buChar char="•"/>
            </a:pPr>
            <a:r>
              <a:rPr lang="en-IN" sz="2000" b="1" strike="noStrike" spc="-1" dirty="0">
                <a:solidFill>
                  <a:srgbClr val="000000"/>
                </a:solidFill>
                <a:latin typeface="Times New Roman"/>
              </a:rPr>
              <a:t>Generating public key in RSA algorithm.</a:t>
            </a:r>
            <a:endParaRPr lang="en-IN" sz="2000" b="0" strike="noStrike" spc="-1" dirty="0">
              <a:latin typeface="Arial"/>
            </a:endParaRPr>
          </a:p>
          <a:p>
            <a:pPr marL="285840" indent="-285480">
              <a:lnSpc>
                <a:spcPct val="100000"/>
              </a:lnSpc>
              <a:buClr>
                <a:srgbClr val="000000"/>
              </a:buClr>
              <a:buFont typeface="Arial"/>
              <a:buChar char="•"/>
            </a:pPr>
            <a:r>
              <a:rPr lang="en-IN" sz="2000" b="1" strike="noStrike" spc="-1" dirty="0">
                <a:solidFill>
                  <a:srgbClr val="000000"/>
                </a:solidFill>
                <a:latin typeface="Times New Roman"/>
              </a:rPr>
              <a:t>Generating private key in RSA algorithm.</a:t>
            </a:r>
            <a:endParaRPr lang="en-IN" sz="2000" b="0" strike="noStrike" spc="-1" dirty="0">
              <a:latin typeface="Arial"/>
            </a:endParaRPr>
          </a:p>
          <a:p>
            <a:pPr marL="285840" indent="-285480">
              <a:lnSpc>
                <a:spcPct val="100000"/>
              </a:lnSpc>
              <a:buClr>
                <a:srgbClr val="000000"/>
              </a:buClr>
              <a:buFont typeface="Arial"/>
              <a:buChar char="•"/>
            </a:pPr>
            <a:r>
              <a:rPr lang="en-IN" sz="2000" b="1" strike="noStrike" spc="-1" dirty="0">
                <a:solidFill>
                  <a:srgbClr val="000000"/>
                </a:solidFill>
                <a:latin typeface="Times New Roman"/>
              </a:rPr>
              <a:t>Encryption and decryption through public and private keys</a:t>
            </a:r>
            <a:endParaRPr lang="en-IN" sz="2000" b="0" strike="noStrike" spc="-1" dirty="0">
              <a:latin typeface="Arial"/>
            </a:endParaRPr>
          </a:p>
          <a:p>
            <a:pPr>
              <a:lnSpc>
                <a:spcPct val="100000"/>
              </a:lnSpc>
            </a:pPr>
            <a:endParaRPr lang="en-IN" sz="20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2E15-E04B-42D4-8A57-56953AF8D84F}"/>
              </a:ext>
            </a:extLst>
          </p:cNvPr>
          <p:cNvSpPr>
            <a:spLocks noGrp="1"/>
          </p:cNvSpPr>
          <p:nvPr>
            <p:ph type="title"/>
          </p:nvPr>
        </p:nvSpPr>
        <p:spPr>
          <a:xfrm>
            <a:off x="1523880" y="1618343"/>
            <a:ext cx="9143640" cy="609398"/>
          </a:xfrm>
        </p:spPr>
        <p:txBody>
          <a:bodyPr/>
          <a:lstStyle/>
          <a:p>
            <a:r>
              <a:rPr lang="en-US" dirty="0"/>
              <a:t>KEY MANAGEMENT</a:t>
            </a:r>
            <a:endParaRPr lang="en-IN" dirty="0"/>
          </a:p>
        </p:txBody>
      </p:sp>
      <p:sp>
        <p:nvSpPr>
          <p:cNvPr id="3" name="Subtitle 2">
            <a:extLst>
              <a:ext uri="{FF2B5EF4-FFF2-40B4-BE49-F238E27FC236}">
                <a16:creationId xmlns:a16="http://schemas.microsoft.com/office/drawing/2014/main" id="{92CBDBAF-D5D0-42CC-919E-8ED793BB07E4}"/>
              </a:ext>
            </a:extLst>
          </p:cNvPr>
          <p:cNvSpPr>
            <a:spLocks noGrp="1"/>
          </p:cNvSpPr>
          <p:nvPr>
            <p:ph type="subTitle"/>
          </p:nvPr>
        </p:nvSpPr>
        <p:spPr>
          <a:xfrm>
            <a:off x="609780" y="3047006"/>
            <a:ext cx="10972440" cy="1938992"/>
          </a:xfrm>
        </p:spPr>
        <p:txBody>
          <a:bodyPr/>
          <a:lstStyle/>
          <a:p>
            <a:pPr>
              <a:buFont typeface="Wingdings" panose="05000000000000000000" pitchFamily="2" charset="2"/>
              <a:buChar char="§"/>
            </a:pPr>
            <a:r>
              <a:rPr lang="en-US" sz="2800" b="0" i="0" dirty="0">
                <a:solidFill>
                  <a:srgbClr val="050000"/>
                </a:solidFill>
                <a:effectLst/>
                <a:latin typeface="Conv_segoeui_regular"/>
              </a:rPr>
              <a:t>Key management refers to managing cryptographic keys within a cryptosystem. It deals with generating, exchanging, storing, using and replacing keys as needed at the user level.</a:t>
            </a:r>
          </a:p>
          <a:p>
            <a:pPr>
              <a:buFont typeface="Wingdings" panose="05000000000000000000" pitchFamily="2" charset="2"/>
              <a:buChar char="§"/>
            </a:pPr>
            <a:r>
              <a:rPr lang="en-US" sz="2800" b="0" i="0" dirty="0">
                <a:solidFill>
                  <a:srgbClr val="050000"/>
                </a:solidFill>
                <a:effectLst/>
                <a:latin typeface="Arial" panose="020B0604020202020204" pitchFamily="34" charset="0"/>
              </a:rPr>
              <a:t>A key management system will also include key servers, user procedures and protocols, including cryptographic protocol design</a:t>
            </a:r>
            <a:endParaRPr lang="en-IN" sz="2800" dirty="0"/>
          </a:p>
        </p:txBody>
      </p:sp>
      <p:pic>
        <p:nvPicPr>
          <p:cNvPr id="4" name="Picture 7">
            <a:extLst>
              <a:ext uri="{FF2B5EF4-FFF2-40B4-BE49-F238E27FC236}">
                <a16:creationId xmlns:a16="http://schemas.microsoft.com/office/drawing/2014/main" id="{81DF276F-3E07-42A4-A09F-11283811F02F}"/>
              </a:ext>
            </a:extLst>
          </p:cNvPr>
          <p:cNvPicPr>
            <a:picLocks/>
          </p:cNvPicPr>
          <p:nvPr/>
        </p:nvPicPr>
        <p:blipFill>
          <a:blip r:embed="rId2"/>
          <a:stretch>
            <a:fillRect/>
          </a:stretch>
        </p:blipFill>
        <p:spPr>
          <a:xfrm>
            <a:off x="0" y="21600"/>
            <a:ext cx="1504440" cy="1023120"/>
          </a:xfrm>
          <a:prstGeom prst="rect">
            <a:avLst/>
          </a:prstGeom>
          <a:ln>
            <a:noFill/>
          </a:ln>
        </p:spPr>
      </p:pic>
      <p:sp>
        <p:nvSpPr>
          <p:cNvPr id="5" name="Rectangle 4">
            <a:extLst>
              <a:ext uri="{FF2B5EF4-FFF2-40B4-BE49-F238E27FC236}">
                <a16:creationId xmlns:a16="http://schemas.microsoft.com/office/drawing/2014/main" id="{B9B6A9C0-93B7-4E6C-B388-309DA409DC69}"/>
              </a:ext>
            </a:extLst>
          </p:cNvPr>
          <p:cNvSpPr/>
          <p:nvPr/>
        </p:nvSpPr>
        <p:spPr>
          <a:xfrm>
            <a:off x="1523880" y="-40341"/>
            <a:ext cx="10668120" cy="10527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DEFINITION</a:t>
            </a:r>
            <a:endParaRPr lang="en-IN" sz="4000" dirty="0"/>
          </a:p>
        </p:txBody>
      </p:sp>
      <p:sp>
        <p:nvSpPr>
          <p:cNvPr id="6" name="Rectangle 5">
            <a:extLst>
              <a:ext uri="{FF2B5EF4-FFF2-40B4-BE49-F238E27FC236}">
                <a16:creationId xmlns:a16="http://schemas.microsoft.com/office/drawing/2014/main" id="{9E8A858F-14E0-4AEB-8A64-38D40B876AED}"/>
              </a:ext>
            </a:extLst>
          </p:cNvPr>
          <p:cNvSpPr/>
          <p:nvPr/>
        </p:nvSpPr>
        <p:spPr>
          <a:xfrm>
            <a:off x="0" y="6525344"/>
            <a:ext cx="12192000" cy="3110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81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1F00-E77D-4D03-B766-BE3953A2A228}"/>
              </a:ext>
            </a:extLst>
          </p:cNvPr>
          <p:cNvSpPr>
            <a:spLocks noGrp="1"/>
          </p:cNvSpPr>
          <p:nvPr>
            <p:ph type="title"/>
          </p:nvPr>
        </p:nvSpPr>
        <p:spPr>
          <a:xfrm>
            <a:off x="1523880" y="1540463"/>
            <a:ext cx="9143640" cy="1551194"/>
          </a:xfrm>
        </p:spPr>
        <p:txBody>
          <a:bodyPr/>
          <a:lstStyle/>
          <a:p>
            <a:pPr marL="457200" indent="-457200">
              <a:buFont typeface="Wingdings" panose="05000000000000000000" pitchFamily="2" charset="2"/>
              <a:buChar char="Ø"/>
            </a:pPr>
            <a:r>
              <a:rPr lang="en-US" sz="2800" b="0" i="0" dirty="0">
                <a:solidFill>
                  <a:srgbClr val="050000"/>
                </a:solidFill>
                <a:effectLst/>
                <a:latin typeface="Conv_segoeui_regular"/>
              </a:rPr>
              <a:t>The term CKMS stands for </a:t>
            </a:r>
            <a:r>
              <a:rPr lang="en-US" sz="2800" b="0" i="0" u="sng" strike="noStrike" dirty="0">
                <a:effectLst/>
                <a:latin typeface="Conv_segoeui_regular"/>
                <a:hlinkClick r:id="rId2">
                  <a:extLst>
                    <a:ext uri="{A12FA001-AC4F-418D-AE19-62706E023703}">
                      <ahyp:hlinkClr xmlns:ahyp="http://schemas.microsoft.com/office/drawing/2018/hyperlinkcolor" val="tx"/>
                    </a:ext>
                  </a:extLst>
                </a:hlinkClick>
              </a:rPr>
              <a:t>Cryptographic Key Management System</a:t>
            </a:r>
            <a:r>
              <a:rPr lang="en-US" sz="2800" b="0" i="0" dirty="0">
                <a:solidFill>
                  <a:srgbClr val="050000"/>
                </a:solidFill>
                <a:effectLst/>
                <a:latin typeface="Conv_segoeui_regular"/>
              </a:rPr>
              <a:t>. A CKMS </a:t>
            </a:r>
            <a:r>
              <a:rPr lang="en-US" sz="2800" b="0" i="0" u="none" strike="noStrike" dirty="0">
                <a:effectLst/>
                <a:latin typeface="Conv_segoeui_regular"/>
                <a:hlinkClick r:id="rId3">
                  <a:extLst>
                    <a:ext uri="{A12FA001-AC4F-418D-AE19-62706E023703}">
                      <ahyp:hlinkClr xmlns:ahyp="http://schemas.microsoft.com/office/drawing/2018/hyperlinkcolor" val="tx"/>
                    </a:ext>
                  </a:extLst>
                </a:hlinkClick>
              </a:rPr>
              <a:t>Security Policy </a:t>
            </a:r>
            <a:r>
              <a:rPr lang="en-US" sz="2800" b="0" i="0" dirty="0">
                <a:solidFill>
                  <a:srgbClr val="050000"/>
                </a:solidFill>
                <a:effectLst/>
                <a:latin typeface="Conv_segoeui_regular"/>
              </a:rPr>
              <a:t>provides the rules that are to be used to protect keys and metadata that the CKMS supports.</a:t>
            </a:r>
            <a:endParaRPr lang="en-IN" sz="2800" dirty="0"/>
          </a:p>
        </p:txBody>
      </p:sp>
      <p:sp>
        <p:nvSpPr>
          <p:cNvPr id="3" name="Subtitle 2">
            <a:extLst>
              <a:ext uri="{FF2B5EF4-FFF2-40B4-BE49-F238E27FC236}">
                <a16:creationId xmlns:a16="http://schemas.microsoft.com/office/drawing/2014/main" id="{CF2BB493-6A70-4D5B-B6F2-196DA559E881}"/>
              </a:ext>
            </a:extLst>
          </p:cNvPr>
          <p:cNvSpPr>
            <a:spLocks noGrp="1"/>
          </p:cNvSpPr>
          <p:nvPr>
            <p:ph type="subTitle"/>
          </p:nvPr>
        </p:nvSpPr>
        <p:spPr>
          <a:xfrm>
            <a:off x="2423592" y="3334119"/>
            <a:ext cx="10972440" cy="2160591"/>
          </a:xfrm>
        </p:spPr>
        <p:txBody>
          <a:bodyPr/>
          <a:lstStyle/>
          <a:p>
            <a:pPr algn="l">
              <a:buFont typeface="Arial" panose="020B0604020202020204" pitchFamily="34" charset="0"/>
              <a:buChar char="•"/>
            </a:pPr>
            <a:r>
              <a:rPr lang="en-US" sz="2800" b="0" i="0" dirty="0">
                <a:solidFill>
                  <a:srgbClr val="050000"/>
                </a:solidFill>
                <a:effectLst/>
                <a:latin typeface="Conv_segoeui_regular"/>
              </a:rPr>
              <a:t>Confidentiality</a:t>
            </a:r>
          </a:p>
          <a:p>
            <a:pPr algn="l">
              <a:buFont typeface="Arial" panose="020B0604020202020204" pitchFamily="34" charset="0"/>
              <a:buChar char="•"/>
            </a:pPr>
            <a:r>
              <a:rPr lang="en-US" sz="2800" b="0" i="0" dirty="0">
                <a:solidFill>
                  <a:srgbClr val="050000"/>
                </a:solidFill>
                <a:effectLst/>
                <a:latin typeface="Conv_segoeui_regular"/>
              </a:rPr>
              <a:t>Integrity</a:t>
            </a:r>
          </a:p>
          <a:p>
            <a:pPr algn="l">
              <a:buFont typeface="Arial" panose="020B0604020202020204" pitchFamily="34" charset="0"/>
              <a:buChar char="•"/>
            </a:pPr>
            <a:r>
              <a:rPr lang="en-US" sz="2800" b="0" i="0" dirty="0">
                <a:solidFill>
                  <a:srgbClr val="050000"/>
                </a:solidFill>
                <a:effectLst/>
                <a:latin typeface="Conv_segoeui_regular"/>
              </a:rPr>
              <a:t>Availability</a:t>
            </a:r>
          </a:p>
          <a:p>
            <a:pPr algn="l">
              <a:buFont typeface="Arial" panose="020B0604020202020204" pitchFamily="34" charset="0"/>
              <a:buChar char="•"/>
            </a:pPr>
            <a:r>
              <a:rPr lang="en-US" sz="2800" b="0" i="0" dirty="0">
                <a:solidFill>
                  <a:srgbClr val="050000"/>
                </a:solidFill>
                <a:effectLst/>
                <a:latin typeface="Conv_segoeui_regular"/>
              </a:rPr>
              <a:t>Authentication of source</a:t>
            </a:r>
          </a:p>
          <a:p>
            <a:endParaRPr lang="en-IN" dirty="0"/>
          </a:p>
        </p:txBody>
      </p:sp>
      <p:pic>
        <p:nvPicPr>
          <p:cNvPr id="4" name="Picture 7">
            <a:extLst>
              <a:ext uri="{FF2B5EF4-FFF2-40B4-BE49-F238E27FC236}">
                <a16:creationId xmlns:a16="http://schemas.microsoft.com/office/drawing/2014/main" id="{C0F84625-2A42-4755-B339-11DD9E80A52A}"/>
              </a:ext>
            </a:extLst>
          </p:cNvPr>
          <p:cNvPicPr>
            <a:picLocks/>
          </p:cNvPicPr>
          <p:nvPr/>
        </p:nvPicPr>
        <p:blipFill>
          <a:blip r:embed="rId4"/>
          <a:stretch>
            <a:fillRect/>
          </a:stretch>
        </p:blipFill>
        <p:spPr>
          <a:xfrm>
            <a:off x="0" y="21600"/>
            <a:ext cx="1504440" cy="1023120"/>
          </a:xfrm>
          <a:prstGeom prst="rect">
            <a:avLst/>
          </a:prstGeom>
          <a:ln>
            <a:noFill/>
          </a:ln>
        </p:spPr>
      </p:pic>
      <p:sp>
        <p:nvSpPr>
          <p:cNvPr id="5" name="Rectangle 4">
            <a:extLst>
              <a:ext uri="{FF2B5EF4-FFF2-40B4-BE49-F238E27FC236}">
                <a16:creationId xmlns:a16="http://schemas.microsoft.com/office/drawing/2014/main" id="{500E1428-AC06-4B53-B81C-5A14F2E43622}"/>
              </a:ext>
            </a:extLst>
          </p:cNvPr>
          <p:cNvSpPr/>
          <p:nvPr/>
        </p:nvSpPr>
        <p:spPr>
          <a:xfrm>
            <a:off x="1523880" y="0"/>
            <a:ext cx="10668120" cy="10527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i="0" dirty="0">
                <a:solidFill>
                  <a:schemeClr val="bg1"/>
                </a:solidFill>
                <a:effectLst/>
                <a:latin typeface="Conv_segoeui_regular"/>
              </a:rPr>
              <a:t>What is a CKMS Policy?</a:t>
            </a:r>
          </a:p>
          <a:p>
            <a:pPr algn="ctr"/>
            <a:endParaRPr lang="en-IN" dirty="0"/>
          </a:p>
        </p:txBody>
      </p:sp>
      <p:sp>
        <p:nvSpPr>
          <p:cNvPr id="6" name="Rectangle 5">
            <a:extLst>
              <a:ext uri="{FF2B5EF4-FFF2-40B4-BE49-F238E27FC236}">
                <a16:creationId xmlns:a16="http://schemas.microsoft.com/office/drawing/2014/main" id="{F12406AD-F5C2-4D94-8326-8B0C75D32635}"/>
              </a:ext>
            </a:extLst>
          </p:cNvPr>
          <p:cNvSpPr/>
          <p:nvPr/>
        </p:nvSpPr>
        <p:spPr>
          <a:xfrm>
            <a:off x="0" y="6453336"/>
            <a:ext cx="12192000" cy="3830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5402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E8E4-6525-410D-8DD2-1617CD8B22E1}"/>
              </a:ext>
            </a:extLst>
          </p:cNvPr>
          <p:cNvSpPr>
            <a:spLocks noGrp="1"/>
          </p:cNvSpPr>
          <p:nvPr>
            <p:ph type="title"/>
          </p:nvPr>
        </p:nvSpPr>
        <p:spPr>
          <a:xfrm>
            <a:off x="695400" y="1367292"/>
            <a:ext cx="9946224" cy="886397"/>
          </a:xfrm>
        </p:spPr>
        <p:txBody>
          <a:bodyPr/>
          <a:lstStyle/>
          <a:p>
            <a:pPr marL="457200" indent="-457200">
              <a:buFont typeface="Wingdings" panose="05000000000000000000" pitchFamily="2" charset="2"/>
              <a:buChar char="Ø"/>
            </a:pPr>
            <a:r>
              <a:rPr lang="en-US" sz="3200" b="0" i="0" dirty="0">
                <a:solidFill>
                  <a:srgbClr val="050000"/>
                </a:solidFill>
                <a:effectLst/>
                <a:latin typeface="Conv_segoeui_regular"/>
              </a:rPr>
              <a:t>Depending upon the organization’s needs, their hierarchy may consist of multiple levels. A hierarchy may include</a:t>
            </a:r>
            <a:r>
              <a:rPr lang="en-US" sz="2800" b="0" i="0" dirty="0">
                <a:solidFill>
                  <a:srgbClr val="050000"/>
                </a:solidFill>
                <a:effectLst/>
                <a:latin typeface="Conv_segoeui_regular"/>
              </a:rPr>
              <a:t>:</a:t>
            </a:r>
            <a:endParaRPr lang="en-IN" sz="2800" dirty="0"/>
          </a:p>
        </p:txBody>
      </p:sp>
      <p:sp>
        <p:nvSpPr>
          <p:cNvPr id="3" name="Subtitle 2">
            <a:extLst>
              <a:ext uri="{FF2B5EF4-FFF2-40B4-BE49-F238E27FC236}">
                <a16:creationId xmlns:a16="http://schemas.microsoft.com/office/drawing/2014/main" id="{C9654FFB-3AC9-4885-9132-D3B98DF190C2}"/>
              </a:ext>
            </a:extLst>
          </p:cNvPr>
          <p:cNvSpPr>
            <a:spLocks noGrp="1"/>
          </p:cNvSpPr>
          <p:nvPr>
            <p:ph type="subTitle"/>
          </p:nvPr>
        </p:nvSpPr>
        <p:spPr>
          <a:xfrm>
            <a:off x="609780" y="2433916"/>
            <a:ext cx="10972440" cy="3711785"/>
          </a:xfrm>
        </p:spPr>
        <p:txBody>
          <a:bodyPr/>
          <a:lstStyle/>
          <a:p>
            <a:r>
              <a:rPr lang="en-US" sz="2800" b="1" i="0" u="sng" dirty="0">
                <a:solidFill>
                  <a:srgbClr val="050000"/>
                </a:solidFill>
                <a:effectLst/>
                <a:latin typeface="Conv_segoeui_regular"/>
              </a:rPr>
              <a:t>Top level </a:t>
            </a:r>
            <a:r>
              <a:rPr lang="en-US" sz="2800" b="0" i="0" dirty="0">
                <a:solidFill>
                  <a:srgbClr val="050000"/>
                </a:solidFill>
                <a:effectLst/>
                <a:latin typeface="Conv_segoeui_regular"/>
              </a:rPr>
              <a:t>– Information Management, which specifies the goals for information security and the requirements and expected control actions for lower levels</a:t>
            </a:r>
          </a:p>
          <a:p>
            <a:r>
              <a:rPr lang="en-US" sz="2800" b="1" i="0" u="sng" dirty="0">
                <a:solidFill>
                  <a:srgbClr val="050000"/>
                </a:solidFill>
                <a:effectLst/>
                <a:latin typeface="Conv_segoeui_regular"/>
              </a:rPr>
              <a:t>Second level </a:t>
            </a:r>
            <a:r>
              <a:rPr lang="en-US" sz="2800" b="0" i="0" dirty="0">
                <a:solidFill>
                  <a:srgbClr val="050000"/>
                </a:solidFill>
                <a:effectLst/>
                <a:latin typeface="Conv_segoeui_regular"/>
              </a:rPr>
              <a:t>– Information Security, which provides more information on the actual procedures that will be implemented and enforced to provide the security as specified by the top level.</a:t>
            </a:r>
          </a:p>
          <a:p>
            <a:r>
              <a:rPr lang="en-US" sz="2800" b="1" i="0" u="sng" dirty="0">
                <a:solidFill>
                  <a:srgbClr val="050000"/>
                </a:solidFill>
                <a:effectLst/>
                <a:latin typeface="Conv_segoeui_regular"/>
              </a:rPr>
              <a:t>Third level </a:t>
            </a:r>
            <a:r>
              <a:rPr lang="en-US" sz="2800" b="0" i="0" dirty="0">
                <a:solidFill>
                  <a:srgbClr val="050000"/>
                </a:solidFill>
                <a:effectLst/>
                <a:latin typeface="Conv_segoeui_regular"/>
              </a:rPr>
              <a:t>– KMS Security Policy, which establishes and provides specifics on protecting keys and metadata.</a:t>
            </a:r>
          </a:p>
          <a:p>
            <a:endParaRPr lang="en-IN" dirty="0"/>
          </a:p>
        </p:txBody>
      </p:sp>
      <p:pic>
        <p:nvPicPr>
          <p:cNvPr id="4" name="Picture 7">
            <a:extLst>
              <a:ext uri="{FF2B5EF4-FFF2-40B4-BE49-F238E27FC236}">
                <a16:creationId xmlns:a16="http://schemas.microsoft.com/office/drawing/2014/main" id="{90F894BF-C268-4FF9-A076-2A14B98A12D9}"/>
              </a:ext>
            </a:extLst>
          </p:cNvPr>
          <p:cNvPicPr>
            <a:picLocks/>
          </p:cNvPicPr>
          <p:nvPr/>
        </p:nvPicPr>
        <p:blipFill>
          <a:blip r:embed="rId2"/>
          <a:stretch>
            <a:fillRect/>
          </a:stretch>
        </p:blipFill>
        <p:spPr>
          <a:xfrm>
            <a:off x="0" y="21600"/>
            <a:ext cx="1504440" cy="1023120"/>
          </a:xfrm>
          <a:prstGeom prst="rect">
            <a:avLst/>
          </a:prstGeom>
          <a:ln>
            <a:noFill/>
          </a:ln>
        </p:spPr>
      </p:pic>
      <p:sp>
        <p:nvSpPr>
          <p:cNvPr id="5" name="Rectangle 4">
            <a:extLst>
              <a:ext uri="{FF2B5EF4-FFF2-40B4-BE49-F238E27FC236}">
                <a16:creationId xmlns:a16="http://schemas.microsoft.com/office/drawing/2014/main" id="{199B976F-73E6-4652-810E-B7206EE81FBB}"/>
              </a:ext>
            </a:extLst>
          </p:cNvPr>
          <p:cNvSpPr/>
          <p:nvPr/>
        </p:nvSpPr>
        <p:spPr>
          <a:xfrm>
            <a:off x="1523880" y="0"/>
            <a:ext cx="10668120" cy="10527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LEVELS </a:t>
            </a:r>
            <a:endParaRPr lang="en-IN" sz="4000" dirty="0"/>
          </a:p>
        </p:txBody>
      </p:sp>
      <p:sp>
        <p:nvSpPr>
          <p:cNvPr id="7" name="Rectangle 6">
            <a:extLst>
              <a:ext uri="{FF2B5EF4-FFF2-40B4-BE49-F238E27FC236}">
                <a16:creationId xmlns:a16="http://schemas.microsoft.com/office/drawing/2014/main" id="{F9AB1E3A-33CD-4283-8813-3A2876934A12}"/>
              </a:ext>
            </a:extLst>
          </p:cNvPr>
          <p:cNvSpPr/>
          <p:nvPr/>
        </p:nvSpPr>
        <p:spPr>
          <a:xfrm>
            <a:off x="0" y="6381328"/>
            <a:ext cx="12192000" cy="45507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738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E891-5CFB-4FA3-889F-3DD667C22EFC}"/>
              </a:ext>
            </a:extLst>
          </p:cNvPr>
          <p:cNvSpPr>
            <a:spLocks noGrp="1"/>
          </p:cNvSpPr>
          <p:nvPr>
            <p:ph type="title"/>
          </p:nvPr>
        </p:nvSpPr>
        <p:spPr>
          <a:xfrm>
            <a:off x="407368" y="1143666"/>
            <a:ext cx="11762252" cy="1329595"/>
          </a:xfrm>
        </p:spPr>
        <p:txBody>
          <a:bodyPr/>
          <a:lstStyle/>
          <a:p>
            <a:pPr marL="457200" indent="-457200">
              <a:buFont typeface="Wingdings" panose="05000000000000000000" pitchFamily="2" charset="2"/>
              <a:buChar char="Ø"/>
            </a:pPr>
            <a:r>
              <a:rPr lang="en-US" sz="3200" b="0" i="0" u="sng" strike="noStrike" dirty="0">
                <a:effectLst/>
                <a:latin typeface="Conv_segoeui_regular"/>
                <a:hlinkClick r:id="rId2">
                  <a:extLst>
                    <a:ext uri="{A12FA001-AC4F-418D-AE19-62706E023703}">
                      <ahyp:hlinkClr xmlns:ahyp="http://schemas.microsoft.com/office/drawing/2018/hyperlinkcolor" val="tx"/>
                    </a:ext>
                  </a:extLst>
                </a:hlinkClick>
              </a:rPr>
              <a:t>Key management compliance</a:t>
            </a:r>
            <a:r>
              <a:rPr lang="en-US" sz="3200" b="0" i="0" u="sng" dirty="0">
                <a:effectLst/>
                <a:latin typeface="Conv_segoeui_regular"/>
              </a:rPr>
              <a:t> </a:t>
            </a:r>
            <a:r>
              <a:rPr lang="en-US" sz="3200" b="0" i="0" dirty="0">
                <a:solidFill>
                  <a:srgbClr val="050000"/>
                </a:solidFill>
                <a:effectLst/>
                <a:latin typeface="Conv_segoeui_regular"/>
              </a:rPr>
              <a:t>refers to the oversight, assurance and capability of being able to demonstrate that keys are securely managed</a:t>
            </a:r>
            <a:r>
              <a:rPr lang="en-US" sz="2800" b="0" i="0" dirty="0">
                <a:solidFill>
                  <a:srgbClr val="050000"/>
                </a:solidFill>
                <a:effectLst/>
                <a:latin typeface="Conv_segoeui_regular"/>
              </a:rPr>
              <a:t>.</a:t>
            </a:r>
            <a:endParaRPr lang="en-IN" sz="2800" dirty="0"/>
          </a:p>
        </p:txBody>
      </p:sp>
      <p:sp>
        <p:nvSpPr>
          <p:cNvPr id="3" name="Subtitle 2">
            <a:extLst>
              <a:ext uri="{FF2B5EF4-FFF2-40B4-BE49-F238E27FC236}">
                <a16:creationId xmlns:a16="http://schemas.microsoft.com/office/drawing/2014/main" id="{53E42399-74E1-40D5-A2F0-C5DF0D00D70E}"/>
              </a:ext>
            </a:extLst>
          </p:cNvPr>
          <p:cNvSpPr>
            <a:spLocks noGrp="1"/>
          </p:cNvSpPr>
          <p:nvPr>
            <p:ph type="subTitle"/>
          </p:nvPr>
        </p:nvSpPr>
        <p:spPr>
          <a:xfrm>
            <a:off x="263352" y="2578967"/>
            <a:ext cx="11928648" cy="3711785"/>
          </a:xfrm>
        </p:spPr>
        <p:txBody>
          <a:bodyPr/>
          <a:lstStyle/>
          <a:p>
            <a:r>
              <a:rPr lang="en-US" sz="2800" b="1" dirty="0">
                <a:solidFill>
                  <a:srgbClr val="050000"/>
                </a:solidFill>
                <a:effectLst/>
                <a:latin typeface="Conv_segoeui_regular"/>
              </a:rPr>
              <a:t>Physical security </a:t>
            </a:r>
            <a:r>
              <a:rPr lang="en-US" sz="2800" b="0" i="0" dirty="0">
                <a:solidFill>
                  <a:srgbClr val="050000"/>
                </a:solidFill>
                <a:effectLst/>
                <a:latin typeface="Conv_segoeui_regular"/>
              </a:rPr>
              <a:t>– the most visible form of compliance, which may include locked doors to secure system equipment and surveillance cameras. </a:t>
            </a:r>
          </a:p>
          <a:p>
            <a:r>
              <a:rPr lang="en-US" sz="2800" b="1" dirty="0">
                <a:solidFill>
                  <a:srgbClr val="050000"/>
                </a:solidFill>
                <a:latin typeface="Conv_segoeui_regular"/>
              </a:rPr>
              <a:t>L</a:t>
            </a:r>
            <a:r>
              <a:rPr lang="en-US" sz="2800" b="1" dirty="0">
                <a:solidFill>
                  <a:srgbClr val="050000"/>
                </a:solidFill>
                <a:effectLst/>
                <a:latin typeface="Conv_segoeui_regular"/>
              </a:rPr>
              <a:t>ogical security </a:t>
            </a:r>
            <a:r>
              <a:rPr lang="en-US" sz="2800" b="0" i="0" dirty="0">
                <a:solidFill>
                  <a:srgbClr val="050000"/>
                </a:solidFill>
                <a:effectLst/>
                <a:latin typeface="Conv_segoeui_regular"/>
              </a:rPr>
              <a:t>– protects the organization against the theft or unauthorized access of information. This is where the use of cryptographic keys comes in by encrypting data, which is then rendered useless to those who do not have the key to decrypt it.</a:t>
            </a:r>
          </a:p>
          <a:p>
            <a:r>
              <a:rPr lang="en-US" sz="2800" b="1" dirty="0">
                <a:solidFill>
                  <a:srgbClr val="050000"/>
                </a:solidFill>
                <a:effectLst/>
                <a:latin typeface="Conv_segoeui_regular"/>
              </a:rPr>
              <a:t>Personnel security </a:t>
            </a:r>
            <a:r>
              <a:rPr lang="en-US" sz="2800" b="0" i="0" dirty="0">
                <a:solidFill>
                  <a:srgbClr val="050000"/>
                </a:solidFill>
                <a:effectLst/>
                <a:latin typeface="Conv_segoeui_regular"/>
              </a:rPr>
              <a:t>– this involves assigning specific roles or privileges to personnel to access information on a strict need-to-know basis.</a:t>
            </a:r>
          </a:p>
          <a:p>
            <a:endParaRPr lang="en-IN" dirty="0"/>
          </a:p>
        </p:txBody>
      </p:sp>
      <p:pic>
        <p:nvPicPr>
          <p:cNvPr id="4" name="Picture 7">
            <a:extLst>
              <a:ext uri="{FF2B5EF4-FFF2-40B4-BE49-F238E27FC236}">
                <a16:creationId xmlns:a16="http://schemas.microsoft.com/office/drawing/2014/main" id="{748DDAF0-E005-492C-B11E-1F3DCEAC60F4}"/>
              </a:ext>
            </a:extLst>
          </p:cNvPr>
          <p:cNvPicPr>
            <a:picLocks/>
          </p:cNvPicPr>
          <p:nvPr/>
        </p:nvPicPr>
        <p:blipFill>
          <a:blip r:embed="rId3"/>
          <a:stretch>
            <a:fillRect/>
          </a:stretch>
        </p:blipFill>
        <p:spPr>
          <a:xfrm>
            <a:off x="0" y="21600"/>
            <a:ext cx="1504440" cy="1023120"/>
          </a:xfrm>
          <a:prstGeom prst="rect">
            <a:avLst/>
          </a:prstGeom>
          <a:ln>
            <a:noFill/>
          </a:ln>
        </p:spPr>
      </p:pic>
      <p:sp>
        <p:nvSpPr>
          <p:cNvPr id="5" name="Rectangle 4">
            <a:extLst>
              <a:ext uri="{FF2B5EF4-FFF2-40B4-BE49-F238E27FC236}">
                <a16:creationId xmlns:a16="http://schemas.microsoft.com/office/drawing/2014/main" id="{DB4170DF-434B-4AD3-BFF7-13BDE6915243}"/>
              </a:ext>
            </a:extLst>
          </p:cNvPr>
          <p:cNvSpPr/>
          <p:nvPr/>
        </p:nvSpPr>
        <p:spPr>
          <a:xfrm>
            <a:off x="1523880" y="-43768"/>
            <a:ext cx="10668120" cy="10527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i="0" dirty="0">
                <a:solidFill>
                  <a:schemeClr val="bg1"/>
                </a:solidFill>
                <a:effectLst/>
                <a:latin typeface="Conv_segoeui_regular"/>
              </a:rPr>
              <a:t>Key Management Compliance</a:t>
            </a:r>
          </a:p>
          <a:p>
            <a:pPr algn="ctr"/>
            <a:endParaRPr lang="en-IN" dirty="0"/>
          </a:p>
        </p:txBody>
      </p:sp>
      <p:sp>
        <p:nvSpPr>
          <p:cNvPr id="7" name="Rectangle 6">
            <a:extLst>
              <a:ext uri="{FF2B5EF4-FFF2-40B4-BE49-F238E27FC236}">
                <a16:creationId xmlns:a16="http://schemas.microsoft.com/office/drawing/2014/main" id="{A6E3EC96-D3A1-434E-8F40-ABBC130E96B6}"/>
              </a:ext>
            </a:extLst>
          </p:cNvPr>
          <p:cNvSpPr/>
          <p:nvPr/>
        </p:nvSpPr>
        <p:spPr>
          <a:xfrm>
            <a:off x="0" y="6525344"/>
            <a:ext cx="12192000" cy="3110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64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ustomShape 1"/>
          <p:cNvSpPr/>
          <p:nvPr/>
        </p:nvSpPr>
        <p:spPr>
          <a:xfrm>
            <a:off x="1504800" y="-7920"/>
            <a:ext cx="1068660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2800" b="1" strike="noStrike" spc="-1">
                <a:solidFill>
                  <a:srgbClr val="FFFFFF"/>
                </a:solidFill>
                <a:latin typeface="Times New Roman"/>
              </a:rPr>
              <a:t>What is RSA algorithm?</a:t>
            </a:r>
            <a:endParaRPr lang="en-IN" sz="2800" b="0" strike="noStrike" spc="-1">
              <a:latin typeface="Arial"/>
            </a:endParaRPr>
          </a:p>
        </p:txBody>
      </p:sp>
      <p:sp>
        <p:nvSpPr>
          <p:cNvPr id="1048591"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90000"/>
              </a:lnSpc>
            </a:pPr>
            <a:r>
              <a:rPr lang="en-IN" sz="2400" b="1" strike="noStrike" spc="-1">
                <a:solidFill>
                  <a:srgbClr val="FFFFFF"/>
                </a:solidFill>
                <a:latin typeface="Tinos"/>
              </a:rPr>
              <a:t>				     		</a:t>
            </a:r>
            <a:endParaRPr lang="en-IN" sz="2400" b="0" strike="noStrike" spc="-1">
              <a:latin typeface="Arial"/>
            </a:endParaRPr>
          </a:p>
          <a:p>
            <a:pPr>
              <a:lnSpc>
                <a:spcPct val="90000"/>
              </a:lnSpc>
            </a:pPr>
            <a:endParaRPr lang="en-IN" sz="2400" b="0" strike="noStrike" spc="-1">
              <a:latin typeface="Arial"/>
            </a:endParaRPr>
          </a:p>
        </p:txBody>
      </p:sp>
      <p:pic>
        <p:nvPicPr>
          <p:cNvPr id="2097156" name="Picture 7"/>
          <p:cNvPicPr>
            <a:picLocks/>
          </p:cNvPicPr>
          <p:nvPr/>
        </p:nvPicPr>
        <p:blipFill>
          <a:blip r:embed="rId2"/>
          <a:stretch>
            <a:fillRect/>
          </a:stretch>
        </p:blipFill>
        <p:spPr>
          <a:xfrm>
            <a:off x="0" y="21600"/>
            <a:ext cx="1504440" cy="1023120"/>
          </a:xfrm>
          <a:prstGeom prst="rect">
            <a:avLst/>
          </a:prstGeom>
          <a:ln>
            <a:noFill/>
          </a:ln>
        </p:spPr>
      </p:pic>
      <p:sp>
        <p:nvSpPr>
          <p:cNvPr id="1048592" name="CustomShape 3"/>
          <p:cNvSpPr/>
          <p:nvPr/>
        </p:nvSpPr>
        <p:spPr>
          <a:xfrm>
            <a:off x="198720" y="1044720"/>
            <a:ext cx="8928360" cy="495410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nSpc>
                <a:spcPct val="100000"/>
              </a:lnSpc>
            </a:pPr>
            <a:r>
              <a:rPr lang="en-IN" sz="4000" b="1" strike="noStrike" spc="-1">
                <a:solidFill>
                  <a:srgbClr val="000000"/>
                </a:solidFill>
                <a:latin typeface="Calibri"/>
              </a:rPr>
              <a:t>RSA algorithm</a:t>
            </a:r>
            <a:endParaRPr lang="en-IN" sz="4000" b="0" strike="noStrike" spc="-1">
              <a:latin typeface="Arial"/>
            </a:endParaRPr>
          </a:p>
          <a:p>
            <a:pPr>
              <a:lnSpc>
                <a:spcPct val="100000"/>
              </a:lnSpc>
            </a:pPr>
            <a:r>
              <a:rPr lang="en-IN" sz="2400" b="0" strike="noStrike" spc="-1">
                <a:solidFill>
                  <a:srgbClr val="000000"/>
                </a:solidFill>
                <a:latin typeface="Calibri"/>
              </a:rPr>
              <a:t>RSA algorithm is a public key encryption technique and is considered as the most secure way of encryption. It was invented by Rivest, Shamir and Adleman in year 1978 and hence name RSA algorithm.</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1" strike="noStrike" spc="-1">
                <a:solidFill>
                  <a:srgbClr val="000000"/>
                </a:solidFill>
                <a:latin typeface="Calibri"/>
              </a:rPr>
              <a:t>Algorithm :-</a:t>
            </a:r>
            <a:endParaRPr lang="en-IN" sz="2400" b="0" strike="noStrike" spc="-1">
              <a:latin typeface="Arial"/>
            </a:endParaRPr>
          </a:p>
          <a:p>
            <a:pPr marL="216000" indent="-216000">
              <a:lnSpc>
                <a:spcPct val="100000"/>
              </a:lnSpc>
              <a:buClr>
                <a:srgbClr val="000000"/>
              </a:buClr>
              <a:buSzPct val="45000"/>
              <a:buFont typeface="Wingdings" charset="2"/>
              <a:buChar char=""/>
            </a:pPr>
            <a:r>
              <a:rPr lang="en-IN" sz="2400" b="0" strike="noStrike" spc="-1">
                <a:solidFill>
                  <a:srgbClr val="000000"/>
                </a:solidFill>
                <a:latin typeface="Calibri"/>
              </a:rPr>
              <a:t>RSA algorithm is a popular exponentiation in a finite field over integers including prime numbers.</a:t>
            </a:r>
            <a:endParaRPr lang="en-IN" sz="2400" b="0" strike="noStrike" spc="-1">
              <a:latin typeface="Arial"/>
            </a:endParaRPr>
          </a:p>
          <a:p>
            <a:pPr marL="216000" indent="-216000">
              <a:lnSpc>
                <a:spcPct val="100000"/>
              </a:lnSpc>
              <a:buClr>
                <a:srgbClr val="000000"/>
              </a:buClr>
              <a:buSzPct val="45000"/>
              <a:buFont typeface="Wingdings" charset="2"/>
              <a:buChar char=""/>
            </a:pPr>
            <a:r>
              <a:rPr lang="en-IN" sz="2400" b="0" strike="noStrike" spc="-1">
                <a:solidFill>
                  <a:srgbClr val="000000"/>
                </a:solidFill>
                <a:latin typeface="Calibri"/>
              </a:rPr>
              <a:t>The integers used by this method are sufficiently large making it difficult to solve.</a:t>
            </a:r>
            <a:endParaRPr lang="en-IN" sz="2400" b="0" strike="noStrike" spc="-1">
              <a:latin typeface="Arial"/>
            </a:endParaRPr>
          </a:p>
          <a:p>
            <a:pPr marL="216000" indent="-216000">
              <a:lnSpc>
                <a:spcPct val="100000"/>
              </a:lnSpc>
              <a:buClr>
                <a:srgbClr val="000000"/>
              </a:buClr>
              <a:buSzPct val="45000"/>
              <a:buFont typeface="Wingdings" charset="2"/>
              <a:buChar char=""/>
            </a:pPr>
            <a:r>
              <a:rPr lang="en-IN" sz="2400" b="0" strike="noStrike" spc="-1">
                <a:solidFill>
                  <a:srgbClr val="000000"/>
                </a:solidFill>
                <a:latin typeface="Calibri"/>
              </a:rPr>
              <a:t>There are two sets of keys in this algorithm: private key and public key.</a:t>
            </a:r>
            <a:endParaRPr lang="en-IN" sz="2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Shape 1"/>
          <p:cNvSpPr txBox="1"/>
          <p:nvPr/>
        </p:nvSpPr>
        <p:spPr>
          <a:xfrm>
            <a:off x="405720" y="1340960"/>
            <a:ext cx="11380320" cy="4968360"/>
          </a:xfrm>
          <a:prstGeom prst="rect">
            <a:avLst/>
          </a:prstGeom>
          <a:noFill/>
          <a:ln>
            <a:noFill/>
          </a:ln>
        </p:spPr>
        <p:txBody>
          <a:bodyPr>
            <a:noAutofit/>
          </a:bodyPr>
          <a:lstStyle/>
          <a:p>
            <a:pPr marL="360" indent="0">
              <a:lnSpc>
                <a:spcPct val="90000"/>
              </a:lnSpc>
              <a:spcBef>
                <a:spcPts val="1001"/>
              </a:spcBef>
              <a:buNone/>
            </a:pPr>
            <a:r>
              <a:rPr lang="en-US" sz="4000" b="1" strike="noStrike" spc="-1">
                <a:solidFill>
                  <a:srgbClr val="000000"/>
                </a:solidFill>
                <a:latin typeface="Calibri"/>
              </a:rPr>
              <a:t>Generating public key in RSA algorithm</a:t>
            </a:r>
            <a:endParaRPr lang="en-US" sz="40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Select two prime no's. Suppose P and Q.</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Now, First part of the Public key  : n = P*Q.</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We also need a small exponent say e. </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But e Must be an integer.</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Not be a factor of n. </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1 &lt; e &lt; Φ(n) [Φ(n) is discussed below in private key].</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ea typeface="Microsoft YaHei"/>
              </a:rPr>
              <a:t>Consider any public key between 1 and </a:t>
            </a:r>
            <a:r>
              <a:rPr lang="en-US" sz="2600" b="0" strike="noStrike" spc="-1">
                <a:solidFill>
                  <a:srgbClr val="000000"/>
                </a:solidFill>
                <a:latin typeface="Calibri"/>
              </a:rPr>
              <a:t>Φ(n), if not given.    </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Our Public Key is made of n and e, i.e. Public key = (e,n).</a:t>
            </a:r>
          </a:p>
          <a:p>
            <a:pPr marL="228600" indent="-228240">
              <a:lnSpc>
                <a:spcPct val="90000"/>
              </a:lnSpc>
              <a:spcBef>
                <a:spcPts val="1001"/>
              </a:spcBef>
              <a:buClr>
                <a:srgbClr val="000000"/>
              </a:buClr>
              <a:buFont typeface="Arial"/>
              <a:buChar char="•"/>
            </a:pPr>
            <a:r>
              <a:rPr lang="en-US" sz="2600" b="0" strike="noStrike" spc="-1">
                <a:solidFill>
                  <a:srgbClr val="000000"/>
                </a:solidFill>
                <a:latin typeface="Calibri"/>
              </a:rPr>
              <a:t>Public key plays important role in encrypting data.</a:t>
            </a:r>
          </a:p>
        </p:txBody>
      </p:sp>
      <p:sp>
        <p:nvSpPr>
          <p:cNvPr id="1048599" name="CustomShape 2"/>
          <p:cNvSpPr/>
          <p:nvPr/>
        </p:nvSpPr>
        <p:spPr>
          <a:xfrm>
            <a:off x="1305000" y="-35852"/>
            <a:ext cx="10886760" cy="104472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2800" b="1" strike="noStrike" spc="-1">
                <a:solidFill>
                  <a:srgbClr val="FFFFFF"/>
                </a:solidFill>
                <a:latin typeface="Times New Roman"/>
              </a:rPr>
              <a:t>                  Public key generation</a:t>
            </a:r>
            <a:endParaRPr lang="en-IN" sz="2800" b="0" strike="noStrike" spc="-1">
              <a:latin typeface="Arial"/>
            </a:endParaRPr>
          </a:p>
        </p:txBody>
      </p:sp>
      <p:pic>
        <p:nvPicPr>
          <p:cNvPr id="2097158" name="Picture 10"/>
          <p:cNvPicPr>
            <a:picLocks/>
          </p:cNvPicPr>
          <p:nvPr/>
        </p:nvPicPr>
        <p:blipFill>
          <a:blip r:embed="rId2"/>
          <a:stretch>
            <a:fillRect/>
          </a:stretch>
        </p:blipFill>
        <p:spPr>
          <a:xfrm>
            <a:off x="0" y="21600"/>
            <a:ext cx="1504440" cy="1023120"/>
          </a:xfrm>
          <a:prstGeom prst="rect">
            <a:avLst/>
          </a:prstGeom>
          <a:ln>
            <a:noFill/>
          </a:ln>
        </p:spPr>
      </p:pic>
      <p:sp>
        <p:nvSpPr>
          <p:cNvPr id="2" name="Rectangle 1">
            <a:extLst>
              <a:ext uri="{FF2B5EF4-FFF2-40B4-BE49-F238E27FC236}">
                <a16:creationId xmlns:a16="http://schemas.microsoft.com/office/drawing/2014/main" id="{A26F1132-F97D-4B4E-9707-CF8CC65423B3}"/>
              </a:ext>
            </a:extLst>
          </p:cNvPr>
          <p:cNvSpPr/>
          <p:nvPr/>
        </p:nvSpPr>
        <p:spPr>
          <a:xfrm>
            <a:off x="0" y="6525344"/>
            <a:ext cx="12191760" cy="311056"/>
          </a:xfrm>
          <a:prstGeom prst="rect">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CustomShape 1"/>
          <p:cNvSpPr/>
          <p:nvPr/>
        </p:nvSpPr>
        <p:spPr>
          <a:xfrm>
            <a:off x="1504800" y="-7920"/>
            <a:ext cx="10886760" cy="103284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100000"/>
              </a:lnSpc>
            </a:pPr>
            <a:r>
              <a:rPr lang="en-IN" sz="2800" b="1" strike="noStrike" spc="-1">
                <a:solidFill>
                  <a:srgbClr val="FFFFFF"/>
                </a:solidFill>
                <a:latin typeface="Times New Roman"/>
              </a:rPr>
              <a:t>Numerical based on public key generation   </a:t>
            </a:r>
            <a:endParaRPr lang="en-IN" sz="2800" b="0" strike="noStrike" spc="-1">
              <a:latin typeface="Arial"/>
            </a:endParaRPr>
          </a:p>
        </p:txBody>
      </p:sp>
      <p:sp>
        <p:nvSpPr>
          <p:cNvPr id="1048601" name="CustomShape 2"/>
          <p:cNvSpPr/>
          <p:nvPr/>
        </p:nvSpPr>
        <p:spPr>
          <a:xfrm>
            <a:off x="0" y="6436080"/>
            <a:ext cx="12191760" cy="401400"/>
          </a:xfrm>
          <a:prstGeom prst="rect">
            <a:avLst/>
          </a:prstGeom>
          <a:solidFill>
            <a:srgbClr val="C00000"/>
          </a:solidFill>
          <a:ln>
            <a:noFill/>
          </a:ln>
        </p:spPr>
        <p:style>
          <a:lnRef idx="0">
            <a:srgbClr val="000000"/>
          </a:lnRef>
          <a:fillRef idx="0">
            <a:srgbClr val="000000"/>
          </a:fillRef>
          <a:effectRef idx="0">
            <a:srgbClr val="000000"/>
          </a:effectRef>
          <a:fontRef idx="minor">
            <a:srgbClr val="000000"/>
          </a:fontRef>
        </p:style>
        <p:txBody>
          <a:bodyPr lIns="90000" tIns="45000" rIns="90000" bIns="45000">
            <a:noAutofit/>
          </a:bodyPr>
          <a:lstStyle/>
          <a:p>
            <a:pPr>
              <a:lnSpc>
                <a:spcPct val="90000"/>
              </a:lnSpc>
            </a:pPr>
            <a:r>
              <a:rPr lang="en-IN" sz="2400" b="1" strike="noStrike" spc="-1">
                <a:solidFill>
                  <a:srgbClr val="FFFFFF"/>
                </a:solidFill>
                <a:latin typeface="Tinos"/>
              </a:rPr>
              <a:t>				     		</a:t>
            </a:r>
            <a:endParaRPr lang="en-IN" sz="2400" b="0" strike="noStrike" spc="-1">
              <a:latin typeface="Arial"/>
            </a:endParaRPr>
          </a:p>
          <a:p>
            <a:pPr>
              <a:lnSpc>
                <a:spcPct val="90000"/>
              </a:lnSpc>
            </a:pPr>
            <a:endParaRPr lang="en-IN" sz="2400" b="0" strike="noStrike" spc="-1">
              <a:latin typeface="Arial"/>
            </a:endParaRPr>
          </a:p>
        </p:txBody>
      </p:sp>
      <p:pic>
        <p:nvPicPr>
          <p:cNvPr id="2097159" name="Picture 7"/>
          <p:cNvPicPr>
            <a:picLocks/>
          </p:cNvPicPr>
          <p:nvPr/>
        </p:nvPicPr>
        <p:blipFill>
          <a:blip r:embed="rId2"/>
          <a:stretch>
            <a:fillRect/>
          </a:stretch>
        </p:blipFill>
        <p:spPr>
          <a:xfrm>
            <a:off x="0" y="21600"/>
            <a:ext cx="1504440" cy="1023120"/>
          </a:xfrm>
          <a:prstGeom prst="rect">
            <a:avLst/>
          </a:prstGeom>
          <a:ln>
            <a:noFill/>
          </a:ln>
        </p:spPr>
      </p:pic>
      <p:sp>
        <p:nvSpPr>
          <p:cNvPr id="1048602" name="CustomShape 3"/>
          <p:cNvSpPr/>
          <p:nvPr/>
        </p:nvSpPr>
        <p:spPr>
          <a:xfrm>
            <a:off x="322200" y="1321560"/>
            <a:ext cx="11341800" cy="4663440"/>
          </a:xfrm>
          <a:prstGeom prst="rect">
            <a:avLst/>
          </a:prstGeom>
          <a:noFill/>
          <a:ln>
            <a:noFill/>
          </a:ln>
        </p:spPr>
        <p:style>
          <a:lnRef idx="0">
            <a:srgbClr val="000000"/>
          </a:lnRef>
          <a:fillRef idx="0">
            <a:srgbClr val="000000"/>
          </a:fillRef>
          <a:effectRef idx="0">
            <a:srgbClr val="000000"/>
          </a:effectRef>
          <a:fontRef idx="minor">
            <a:srgbClr val="000000"/>
          </a:fontRef>
        </p:style>
        <p:txBody>
          <a:bodyPr lIns="90000" tIns="45000" rIns="90000" bIns="45000">
            <a:spAutoFit/>
          </a:bodyPr>
          <a:lstStyle/>
          <a:p>
            <a:pPr algn="just">
              <a:lnSpc>
                <a:spcPct val="100000"/>
              </a:lnSpc>
            </a:pPr>
            <a:r>
              <a:rPr lang="en-IN" sz="2000" b="1" strike="noStrike" spc="-1">
                <a:solidFill>
                  <a:srgbClr val="333333"/>
                </a:solidFill>
                <a:latin typeface="Calibri"/>
              </a:rPr>
              <a:t>Example(numerical) :-</a:t>
            </a:r>
            <a:endParaRPr lang="en-IN" sz="2000" b="0" strike="noStrike" spc="-1">
              <a:latin typeface="Arial"/>
            </a:endParaRPr>
          </a:p>
          <a:p>
            <a:pPr algn="just">
              <a:lnSpc>
                <a:spcPct val="100000"/>
              </a:lnSpc>
            </a:pPr>
            <a:r>
              <a:rPr lang="en-IN" sz="2000" b="1" strike="noStrike" spc="-1">
                <a:solidFill>
                  <a:srgbClr val="333333"/>
                </a:solidFill>
                <a:latin typeface="Calibri"/>
              </a:rPr>
              <a:t>This example uses prime numbers 7 and 11 to generate the public key.</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Explanation:</a:t>
            </a:r>
            <a:endParaRPr lang="en-IN" sz="2000" b="0" strike="noStrike" spc="-1">
              <a:latin typeface="Arial"/>
            </a:endParaRPr>
          </a:p>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1: Select two large prime numbers, p, and q.</a:t>
            </a:r>
            <a:endParaRPr lang="en-IN" sz="2000" b="0" strike="noStrike" spc="-1">
              <a:latin typeface="Arial"/>
            </a:endParaRPr>
          </a:p>
          <a:p>
            <a:pPr algn="just">
              <a:lnSpc>
                <a:spcPct val="100000"/>
              </a:lnSpc>
            </a:pPr>
            <a:r>
              <a:rPr lang="en-IN" sz="2000" b="1" strike="noStrike" spc="-1">
                <a:solidFill>
                  <a:srgbClr val="333333"/>
                </a:solidFill>
                <a:latin typeface="Calibri"/>
              </a:rPr>
              <a:t>     p = 7</a:t>
            </a:r>
            <a:endParaRPr lang="en-IN" sz="2000" b="0" strike="noStrike" spc="-1">
              <a:latin typeface="Arial"/>
            </a:endParaRPr>
          </a:p>
          <a:p>
            <a:pPr algn="just">
              <a:lnSpc>
                <a:spcPct val="100000"/>
              </a:lnSpc>
            </a:pPr>
            <a:r>
              <a:rPr lang="en-IN" sz="2000" b="1" strike="noStrike" spc="-1">
                <a:solidFill>
                  <a:srgbClr val="333333"/>
                </a:solidFill>
                <a:latin typeface="Calibri"/>
              </a:rPr>
              <a:t>     q = 11</a:t>
            </a:r>
            <a:endParaRPr lang="en-IN" sz="2000" b="0" strike="noStrike" spc="-1">
              <a:latin typeface="Arial"/>
            </a:endParaRPr>
          </a:p>
          <a:p>
            <a:pPr algn="just">
              <a:lnSpc>
                <a:spcPct val="100000"/>
              </a:lnSpc>
            </a:pPr>
            <a:endParaRPr lang="en-IN" sz="2000" b="0" strike="noStrike" spc="-1">
              <a:latin typeface="Arial"/>
            </a:endParaRPr>
          </a:p>
          <a:p>
            <a:pPr marL="216000" indent="-216000" algn="just">
              <a:lnSpc>
                <a:spcPct val="100000"/>
              </a:lnSpc>
              <a:buClr>
                <a:srgbClr val="000000"/>
              </a:buClr>
              <a:buSzPct val="45000"/>
              <a:buFont typeface="Wingdings" charset="2"/>
              <a:buChar char=""/>
            </a:pPr>
            <a:r>
              <a:rPr lang="en-IN" sz="2000" b="1" strike="noStrike" spc="-1">
                <a:solidFill>
                  <a:srgbClr val="333333"/>
                </a:solidFill>
                <a:latin typeface="Calibri"/>
              </a:rPr>
              <a:t>Step 2: Multiply these numbers to find n = p x q, where n is called the modulus for encryption and decryption.</a:t>
            </a:r>
            <a:endParaRPr lang="en-IN" sz="2000" b="0" strike="noStrike" spc="-1">
              <a:latin typeface="Arial"/>
            </a:endParaRPr>
          </a:p>
          <a:p>
            <a:pPr algn="just">
              <a:lnSpc>
                <a:spcPct val="100000"/>
              </a:lnSpc>
            </a:pPr>
            <a:endParaRPr lang="en-IN" sz="2000" b="0" strike="noStrike" spc="-1">
              <a:latin typeface="Arial"/>
            </a:endParaRPr>
          </a:p>
          <a:p>
            <a:pPr algn="just">
              <a:lnSpc>
                <a:spcPct val="100000"/>
              </a:lnSpc>
            </a:pPr>
            <a:r>
              <a:rPr lang="en-IN" sz="2000" b="1" strike="noStrike" spc="-1">
                <a:solidFill>
                  <a:srgbClr val="333333"/>
                </a:solidFill>
                <a:latin typeface="Calibri"/>
              </a:rPr>
              <a:t>First, we calculate -</a:t>
            </a:r>
            <a:endParaRPr lang="en-IN" sz="2000" b="0" strike="noStrike" spc="-1">
              <a:latin typeface="Arial"/>
            </a:endParaRPr>
          </a:p>
          <a:p>
            <a:pPr algn="just">
              <a:lnSpc>
                <a:spcPct val="100000"/>
              </a:lnSpc>
            </a:pPr>
            <a:r>
              <a:rPr lang="en-IN" sz="2000" b="1" strike="noStrike" spc="-1">
                <a:solidFill>
                  <a:srgbClr val="333333"/>
                </a:solidFill>
                <a:latin typeface="Calibri"/>
              </a:rPr>
              <a:t>n = p x q</a:t>
            </a:r>
            <a:endParaRPr lang="en-IN" sz="2000" b="0" strike="noStrike" spc="-1">
              <a:latin typeface="Arial"/>
            </a:endParaRPr>
          </a:p>
          <a:p>
            <a:pPr algn="just">
              <a:lnSpc>
                <a:spcPct val="100000"/>
              </a:lnSpc>
            </a:pPr>
            <a:r>
              <a:rPr lang="en-IN" sz="2000" b="1" strike="noStrike" spc="-1">
                <a:solidFill>
                  <a:srgbClr val="333333"/>
                </a:solidFill>
                <a:latin typeface="Calibri"/>
              </a:rPr>
              <a:t>n = 7 x 11</a:t>
            </a:r>
            <a:endParaRPr lang="en-IN" sz="2000" b="0" strike="noStrike" spc="-1">
              <a:latin typeface="Arial"/>
            </a:endParaRPr>
          </a:p>
          <a:p>
            <a:pPr algn="just">
              <a:lnSpc>
                <a:spcPct val="100000"/>
              </a:lnSpc>
            </a:pPr>
            <a:r>
              <a:rPr lang="en-IN" sz="2000" b="1" strike="noStrike" spc="-1">
                <a:solidFill>
                  <a:srgbClr val="333333"/>
                </a:solidFill>
                <a:latin typeface="Calibri"/>
              </a:rPr>
              <a:t>n = 77</a:t>
            </a:r>
            <a:endParaRPr lang="en-IN" sz="2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1715</Words>
  <Application>Microsoft Office PowerPoint</Application>
  <PresentationFormat>Widescreen</PresentationFormat>
  <Paragraphs>169</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Office Theme</vt:lpstr>
      <vt:lpstr>PowerPoint Presentation</vt:lpstr>
      <vt:lpstr>PowerPoint Presentation</vt:lpstr>
      <vt:lpstr>KEY MANAGEMENT</vt:lpstr>
      <vt:lpstr>The term CKMS stands for Cryptographic Key Management System. A CKMS Security Policy provides the rules that are to be used to protect keys and metadata that the CKMS supports.</vt:lpstr>
      <vt:lpstr>Depending upon the organization’s needs, their hierarchy may consist of multiple levels. A hierarchy may include:</vt:lpstr>
      <vt:lpstr>Key management compliance refers to the oversight, assurance and capability of being able to demonstrate that keys are securely managed.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HAMMAD HASSAN KHAN 20SCSE1100033</cp:lastModifiedBy>
  <cp:revision>3</cp:revision>
  <dcterms:created xsi:type="dcterms:W3CDTF">2020-05-04T00:43:45Z</dcterms:created>
  <dcterms:modified xsi:type="dcterms:W3CDTF">2022-05-08T06:46:49Z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y fmtid="{D5CDD505-2E9C-101B-9397-08002B2CF9AE}" pid="12" name="ICV">
    <vt:lpwstr>daa3761b89d44c7e8a5ed9a16ab5a2a5</vt:lpwstr>
  </property>
</Properties>
</file>