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mam Hraisha" userId="86901e288b4af841" providerId="LiveId" clId="{934A468E-F59D-44E6-9254-65CAFDE4CD41}"/>
    <pc:docChg chg="modSld">
      <pc:chgData name="Hammam Hraisha" userId="86901e288b4af841" providerId="LiveId" clId="{934A468E-F59D-44E6-9254-65CAFDE4CD41}" dt="2022-01-17T11:54:37.637" v="2" actId="20577"/>
      <pc:docMkLst>
        <pc:docMk/>
      </pc:docMkLst>
      <pc:sldChg chg="modSp mod">
        <pc:chgData name="Hammam Hraisha" userId="86901e288b4af841" providerId="LiveId" clId="{934A468E-F59D-44E6-9254-65CAFDE4CD41}" dt="2022-01-17T11:48:34.546" v="1" actId="20577"/>
        <pc:sldMkLst>
          <pc:docMk/>
          <pc:sldMk cId="1135690539" sldId="257"/>
        </pc:sldMkLst>
        <pc:spChg chg="mod">
          <ac:chgData name="Hammam Hraisha" userId="86901e288b4af841" providerId="LiveId" clId="{934A468E-F59D-44E6-9254-65CAFDE4CD41}" dt="2022-01-17T11:48:34.546" v="1" actId="20577"/>
          <ac:spMkLst>
            <pc:docMk/>
            <pc:sldMk cId="1135690539" sldId="257"/>
            <ac:spMk id="3" creationId="{E40E6A01-D9A7-4204-8837-F1F5B5114C21}"/>
          </ac:spMkLst>
        </pc:spChg>
      </pc:sldChg>
      <pc:sldChg chg="modSp mod">
        <pc:chgData name="Hammam Hraisha" userId="86901e288b4af841" providerId="LiveId" clId="{934A468E-F59D-44E6-9254-65CAFDE4CD41}" dt="2022-01-17T11:54:37.637" v="2" actId="20577"/>
        <pc:sldMkLst>
          <pc:docMk/>
          <pc:sldMk cId="1486053745" sldId="263"/>
        </pc:sldMkLst>
        <pc:spChg chg="mod">
          <ac:chgData name="Hammam Hraisha" userId="86901e288b4af841" providerId="LiveId" clId="{934A468E-F59D-44E6-9254-65CAFDE4CD41}" dt="2022-01-17T11:54:37.637" v="2" actId="20577"/>
          <ac:spMkLst>
            <pc:docMk/>
            <pc:sldMk cId="1486053745" sldId="263"/>
            <ac:spMk id="2" creationId="{545001D8-EDA6-4071-9120-85C6792709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6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3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23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01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14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1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7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2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5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6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4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0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7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6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40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volodymyrgavrysh/bank-marketing-campaigns-datase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D0CA-B4F5-49A5-89CA-777E34D8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1965" y="1118587"/>
            <a:ext cx="8706034" cy="2929630"/>
          </a:xfrm>
        </p:spPr>
        <p:txBody>
          <a:bodyPr>
            <a:normAutofit/>
          </a:bodyPr>
          <a:lstStyle/>
          <a:p>
            <a:pPr algn="ctr" fontAlgn="base"/>
            <a:r>
              <a:rPr lang="en-US" b="1" i="0" dirty="0">
                <a:effectLst/>
                <a:latin typeface="Inter"/>
                <a:cs typeface="Calibri" panose="020F0502020204030204" pitchFamily="34" charset="0"/>
              </a:rPr>
              <a:t>Bank marketing campaigns dataset analysis</a:t>
            </a:r>
            <a:br>
              <a:rPr lang="en-US" b="1" i="0" dirty="0">
                <a:effectLst/>
                <a:latin typeface="Inter"/>
                <a:cs typeface="Calibri" panose="020F0502020204030204" pitchFamily="34" charset="0"/>
              </a:rPr>
            </a:br>
            <a:br>
              <a:rPr lang="en-US" dirty="0">
                <a:latin typeface="Inter"/>
                <a:cs typeface="Calibri" panose="020F0502020204030204" pitchFamily="34" charset="0"/>
              </a:rPr>
            </a:br>
            <a:endParaRPr lang="en-US" dirty="0">
              <a:latin typeface="Inter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14F15-2D00-439A-A04D-5E20FD66C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965" y="3584283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Done by: </a:t>
            </a:r>
          </a:p>
          <a:p>
            <a:r>
              <a:rPr lang="en-US" dirty="0">
                <a:solidFill>
                  <a:schemeClr val="tx1"/>
                </a:solidFill>
              </a:rPr>
              <a:t>Hammam </a:t>
            </a:r>
            <a:r>
              <a:rPr lang="en-US" dirty="0" err="1">
                <a:solidFill>
                  <a:schemeClr val="tx1"/>
                </a:solidFill>
              </a:rPr>
              <a:t>Rafat</a:t>
            </a:r>
            <a:r>
              <a:rPr lang="en-US" dirty="0">
                <a:solidFill>
                  <a:schemeClr val="tx1"/>
                </a:solidFill>
              </a:rPr>
              <a:t> Mohamed </a:t>
            </a:r>
            <a:r>
              <a:rPr lang="en-US" dirty="0" err="1">
                <a:solidFill>
                  <a:schemeClr val="tx1"/>
                </a:solidFill>
              </a:rPr>
              <a:t>Hraesha</a:t>
            </a:r>
            <a:r>
              <a:rPr lang="en-US" dirty="0">
                <a:solidFill>
                  <a:schemeClr val="tx1"/>
                </a:solidFill>
              </a:rPr>
              <a:t> 1906874</a:t>
            </a:r>
          </a:p>
          <a:p>
            <a:r>
              <a:rPr lang="en-US" dirty="0" err="1">
                <a:solidFill>
                  <a:schemeClr val="tx1"/>
                </a:solidFill>
              </a:rPr>
              <a:t>Abdulrhaman</a:t>
            </a:r>
            <a:r>
              <a:rPr lang="en-US" dirty="0">
                <a:solidFill>
                  <a:schemeClr val="tx1"/>
                </a:solidFill>
              </a:rPr>
              <a:t> Turk 1800927</a:t>
            </a:r>
          </a:p>
        </p:txBody>
      </p:sp>
    </p:spTree>
    <p:extLst>
      <p:ext uri="{BB962C8B-B14F-4D97-AF65-F5344CB8AC3E}">
        <p14:creationId xmlns:p14="http://schemas.microsoft.com/office/powerpoint/2010/main" val="174845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931C-7576-459E-8F56-7A8FE521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744"/>
            <a:ext cx="9905998" cy="1209584"/>
          </a:xfrm>
        </p:spPr>
        <p:txBody>
          <a:bodyPr/>
          <a:lstStyle/>
          <a:p>
            <a:pPr algn="ctr"/>
            <a:r>
              <a:rPr lang="en-US" dirty="0"/>
              <a:t>SUMMARY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99DC-D6C8-482D-BF21-6F475F1C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835" y="2216246"/>
            <a:ext cx="3196899" cy="36933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Inter"/>
              </a:rPr>
              <a:t>Bank Client Data: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0F8BBA-3D0F-4A03-8D27-FFDAFBEDE3D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2956264"/>
            <a:ext cx="3088975" cy="375525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Inter"/>
              </a:rPr>
              <a:t>age (numeric)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Inter"/>
              </a:rPr>
              <a:t>job (categorical)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Inter"/>
              </a:rPr>
              <a:t>marital (categorical)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Inter"/>
              </a:rPr>
              <a:t>education (categorical)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Inter"/>
              </a:rPr>
              <a:t>default: has credit in default? (categorical)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Inter"/>
              </a:rPr>
              <a:t> housing: has housing loan? (categorical)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Inter"/>
              </a:rPr>
              <a:t>loan: has personal loan? (categorical)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CD8E0-C9A7-4BE0-9152-74E5053B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16892" y="2216247"/>
            <a:ext cx="2955812" cy="649998"/>
          </a:xfrm>
        </p:spPr>
        <p:txBody>
          <a:bodyPr/>
          <a:lstStyle/>
          <a:p>
            <a:r>
              <a:rPr lang="en-US" sz="1600" b="1" dirty="0">
                <a:latin typeface="Inter"/>
              </a:rPr>
              <a:t>Related with the last contact of the current campaign: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91DD4E-42C7-4541-9A25-197B07A54C5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216893" y="2956264"/>
            <a:ext cx="2955812" cy="3752081"/>
          </a:xfrm>
        </p:spPr>
        <p:txBody>
          <a:bodyPr>
            <a:normAutofit/>
          </a:bodyPr>
          <a:lstStyle/>
          <a:p>
            <a:pPr marL="342900" indent="-342900" algn="l">
              <a:buAutoNum type="arabicPeriod" startAt="8"/>
            </a:pPr>
            <a:r>
              <a:rPr lang="en-US" sz="1600" b="0" i="0" dirty="0">
                <a:effectLst/>
                <a:latin typeface="Inter"/>
              </a:rPr>
              <a:t>contact: contact communication type (categorical)</a:t>
            </a:r>
          </a:p>
          <a:p>
            <a:pPr marL="342900" indent="-342900" algn="l">
              <a:buAutoNum type="arabicPeriod" startAt="8"/>
            </a:pPr>
            <a:r>
              <a:rPr lang="en-US" sz="1600" b="0" i="0" dirty="0">
                <a:effectLst/>
                <a:latin typeface="Inter"/>
              </a:rPr>
              <a:t>month (categorical)</a:t>
            </a:r>
          </a:p>
          <a:p>
            <a:pPr marL="342900" indent="-342900" algn="l">
              <a:buAutoNum type="arabicPeriod" startAt="8"/>
            </a:pPr>
            <a:r>
              <a:rPr lang="en-US" sz="1600" b="0" i="0" dirty="0">
                <a:effectLst/>
                <a:latin typeface="Inter"/>
              </a:rPr>
              <a:t> </a:t>
            </a:r>
            <a:r>
              <a:rPr lang="en-US" sz="1600" b="0" i="0" dirty="0" err="1">
                <a:effectLst/>
                <a:latin typeface="Inter"/>
              </a:rPr>
              <a:t>day_of_week</a:t>
            </a:r>
            <a:r>
              <a:rPr lang="en-US" sz="1600" b="0" i="0" dirty="0">
                <a:effectLst/>
                <a:latin typeface="Inter"/>
              </a:rPr>
              <a:t>: (categorical)</a:t>
            </a:r>
          </a:p>
          <a:p>
            <a:pPr marL="342900" indent="-342900" algn="l">
              <a:buAutoNum type="arabicPeriod" startAt="8"/>
            </a:pPr>
            <a:r>
              <a:rPr lang="en-US" sz="1600" dirty="0">
                <a:latin typeface="Inter"/>
              </a:rPr>
              <a:t> </a:t>
            </a:r>
            <a:r>
              <a:rPr lang="en-US" sz="1600" b="0" i="0" dirty="0">
                <a:effectLst/>
                <a:latin typeface="Inter"/>
              </a:rPr>
              <a:t>duration: last contact duration, in seconds (numeric).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05777-2E2E-4864-AD4C-3CC7410ABE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0628" y="2216247"/>
            <a:ext cx="3766782" cy="369331"/>
          </a:xfrm>
        </p:spPr>
        <p:txBody>
          <a:bodyPr/>
          <a:lstStyle/>
          <a:p>
            <a:r>
              <a:rPr lang="en-US" sz="1600" b="1" dirty="0">
                <a:latin typeface="Inter"/>
              </a:rPr>
              <a:t>other attributes: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397173-99E2-490A-AFAF-3631A16D2B0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88567" y="2956264"/>
            <a:ext cx="4216893" cy="375208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Inter"/>
              </a:rPr>
              <a:t>12. </a:t>
            </a:r>
            <a:r>
              <a:rPr lang="en-US" sz="1600" b="0" i="0" dirty="0">
                <a:effectLst/>
                <a:latin typeface="Inter"/>
              </a:rPr>
              <a:t>campaign: number of contacts performed during this campaign and for this client (numeric)</a:t>
            </a:r>
          </a:p>
          <a:p>
            <a:pPr algn="l"/>
            <a:r>
              <a:rPr lang="en-US" sz="1600" dirty="0">
                <a:latin typeface="Inter"/>
              </a:rPr>
              <a:t>13. </a:t>
            </a:r>
            <a:r>
              <a:rPr lang="en-US" sz="1600" b="0" i="0" dirty="0" err="1">
                <a:effectLst/>
                <a:latin typeface="Inter"/>
              </a:rPr>
              <a:t>pdays</a:t>
            </a:r>
            <a:r>
              <a:rPr lang="en-US" sz="1600" b="0" i="0" dirty="0">
                <a:effectLst/>
                <a:latin typeface="Inter"/>
              </a:rPr>
              <a:t>: number of days that passed by after the client was last contacted from a previous campaign (numeric)</a:t>
            </a:r>
          </a:p>
          <a:p>
            <a:pPr algn="l"/>
            <a:r>
              <a:rPr lang="en-US" sz="1600" dirty="0">
                <a:latin typeface="Inter"/>
              </a:rPr>
              <a:t>14. </a:t>
            </a:r>
            <a:r>
              <a:rPr lang="en-US" sz="1600" b="0" i="0" dirty="0">
                <a:effectLst/>
                <a:latin typeface="Inter"/>
              </a:rPr>
              <a:t>previous: number of contacts performed before this campaign and for this client (numeric)</a:t>
            </a:r>
          </a:p>
          <a:p>
            <a:pPr algn="l"/>
            <a:r>
              <a:rPr lang="en-US" sz="1600" b="0" i="0" dirty="0">
                <a:effectLst/>
                <a:latin typeface="Inter"/>
              </a:rPr>
              <a:t>15. </a:t>
            </a:r>
            <a:r>
              <a:rPr lang="en-US" sz="1600" b="0" i="0" dirty="0" err="1">
                <a:effectLst/>
                <a:latin typeface="Inter"/>
              </a:rPr>
              <a:t>poutcome</a:t>
            </a:r>
            <a:r>
              <a:rPr lang="en-US" sz="1600" b="0" i="0" dirty="0">
                <a:effectLst/>
                <a:latin typeface="Inter"/>
              </a:rPr>
              <a:t>: outcome of the previous marketing campaign (categorical)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55525-D565-4CC1-A4DE-0AEA7913BA19}"/>
              </a:ext>
            </a:extLst>
          </p:cNvPr>
          <p:cNvSpPr txBox="1"/>
          <p:nvPr/>
        </p:nvSpPr>
        <p:spPr>
          <a:xfrm>
            <a:off x="1636660" y="1287328"/>
            <a:ext cx="89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Inter"/>
              </a:rPr>
              <a:t>The dataset has </a:t>
            </a:r>
            <a:r>
              <a:rPr lang="en-US" sz="1800" b="1" dirty="0">
                <a:latin typeface="Inter"/>
              </a:rPr>
              <a:t>41188</a:t>
            </a:r>
            <a:r>
              <a:rPr lang="en-US" sz="1800" dirty="0">
                <a:latin typeface="Inter"/>
              </a:rPr>
              <a:t> rows (clients) with </a:t>
            </a:r>
            <a:r>
              <a:rPr lang="en-US" sz="1800" b="1" dirty="0">
                <a:latin typeface="Inter"/>
              </a:rPr>
              <a:t>21</a:t>
            </a:r>
            <a:r>
              <a:rPr lang="en-US" sz="1800" dirty="0">
                <a:latin typeface="Inter"/>
              </a:rPr>
              <a:t> columns (features) </a:t>
            </a:r>
            <a:endParaRPr lang="en-US" sz="1400" dirty="0">
              <a:latin typeface="Inter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8CFEC5-56A6-4E7D-9305-08431C521C13}"/>
              </a:ext>
            </a:extLst>
          </p:cNvPr>
          <p:cNvCxnSpPr/>
          <p:nvPr/>
        </p:nvCxnSpPr>
        <p:spPr>
          <a:xfrm>
            <a:off x="4048217" y="2216246"/>
            <a:ext cx="0" cy="422577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F9778A-82B6-4511-89FD-12A6D01D7F56}"/>
              </a:ext>
            </a:extLst>
          </p:cNvPr>
          <p:cNvCxnSpPr/>
          <p:nvPr/>
        </p:nvCxnSpPr>
        <p:spPr>
          <a:xfrm>
            <a:off x="6979328" y="2172095"/>
            <a:ext cx="0" cy="422577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8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4AE6998-36F1-46D8-9382-2C4B13AF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THE DATASET Continued…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667438-6C30-491D-B8D4-B8E8D33E8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734322"/>
            <a:ext cx="4878389" cy="3056878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600" b="0" i="0" dirty="0">
                <a:effectLst/>
                <a:latin typeface="Inter"/>
              </a:rPr>
              <a:t>16. </a:t>
            </a:r>
            <a:r>
              <a:rPr lang="en-US" sz="2600" b="0" i="0" dirty="0" err="1">
                <a:effectLst/>
                <a:latin typeface="Inter"/>
              </a:rPr>
              <a:t>emp.var.rate</a:t>
            </a:r>
            <a:r>
              <a:rPr lang="en-US" sz="2600" b="0" i="0" dirty="0">
                <a:effectLst/>
                <a:latin typeface="Inter"/>
              </a:rPr>
              <a:t>: employment variation rate - quarterly indicator (numeric)</a:t>
            </a:r>
          </a:p>
          <a:p>
            <a:pPr marL="0" indent="0" algn="l">
              <a:buNone/>
            </a:pPr>
            <a:r>
              <a:rPr lang="en-US" sz="2600" b="0" i="0" dirty="0">
                <a:effectLst/>
                <a:latin typeface="Inter"/>
              </a:rPr>
              <a:t>17. </a:t>
            </a:r>
            <a:r>
              <a:rPr lang="en-US" sz="2600" b="0" i="0" dirty="0" err="1">
                <a:effectLst/>
                <a:latin typeface="Inter"/>
              </a:rPr>
              <a:t>cons.price.idx</a:t>
            </a:r>
            <a:r>
              <a:rPr lang="en-US" sz="2600" b="0" i="0" dirty="0">
                <a:effectLst/>
                <a:latin typeface="Inter"/>
              </a:rPr>
              <a:t>: consumer price index - monthly indicator (numeric)</a:t>
            </a:r>
          </a:p>
          <a:p>
            <a:pPr marL="0" indent="0" algn="l">
              <a:buNone/>
            </a:pPr>
            <a:r>
              <a:rPr lang="en-US" sz="2600" b="0" i="0" dirty="0">
                <a:effectLst/>
                <a:latin typeface="Inter"/>
              </a:rPr>
              <a:t>18. </a:t>
            </a:r>
            <a:r>
              <a:rPr lang="en-US" sz="2600" b="0" i="0" dirty="0" err="1">
                <a:effectLst/>
                <a:latin typeface="Inter"/>
              </a:rPr>
              <a:t>cons.conf.idx</a:t>
            </a:r>
            <a:r>
              <a:rPr lang="en-US" sz="2600" b="0" i="0" dirty="0">
                <a:effectLst/>
                <a:latin typeface="Inter"/>
              </a:rPr>
              <a:t>: consumer confidence index - monthly indicator (numeric)</a:t>
            </a:r>
          </a:p>
          <a:p>
            <a:pPr marL="0" indent="0" algn="l">
              <a:buNone/>
            </a:pPr>
            <a:r>
              <a:rPr lang="en-US" sz="2600" b="0" i="0" dirty="0">
                <a:effectLst/>
                <a:latin typeface="Inter"/>
              </a:rPr>
              <a:t>19. euribor3m: </a:t>
            </a:r>
            <a:r>
              <a:rPr lang="en-US" sz="2600" b="0" i="0" dirty="0" err="1">
                <a:effectLst/>
                <a:latin typeface="Inter"/>
              </a:rPr>
              <a:t>euribor</a:t>
            </a:r>
            <a:r>
              <a:rPr lang="en-US" sz="2600" b="0" i="0" dirty="0">
                <a:effectLst/>
                <a:latin typeface="Inter"/>
              </a:rPr>
              <a:t> 3 month rate - daily indicator (numeric)</a:t>
            </a:r>
          </a:p>
          <a:p>
            <a:pPr marL="0" indent="0" algn="l">
              <a:buNone/>
            </a:pPr>
            <a:r>
              <a:rPr lang="en-US" sz="2600" b="0" i="0" dirty="0">
                <a:effectLst/>
                <a:latin typeface="Inter"/>
              </a:rPr>
              <a:t>20. </a:t>
            </a:r>
            <a:r>
              <a:rPr lang="en-US" sz="2600" b="0" i="0" dirty="0" err="1">
                <a:effectLst/>
                <a:latin typeface="Inter"/>
              </a:rPr>
              <a:t>nr.employed</a:t>
            </a:r>
            <a:r>
              <a:rPr lang="en-US" sz="2600" b="0" i="0" dirty="0">
                <a:effectLst/>
                <a:latin typeface="Inter"/>
              </a:rPr>
              <a:t>: number of employees - quarterly indicator (numeric)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9C7273-675B-4C8D-8FAF-7FE42D932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34322"/>
            <a:ext cx="4875211" cy="305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effectLst/>
                <a:latin typeface="Inter"/>
              </a:rPr>
              <a:t>21. y - has the client subscribed a term deposit? (binary: '</a:t>
            </a:r>
            <a:r>
              <a:rPr lang="en-US" sz="1600" dirty="0" err="1">
                <a:effectLst/>
                <a:latin typeface="Inter"/>
              </a:rPr>
              <a:t>yes','no</a:t>
            </a:r>
            <a:r>
              <a:rPr lang="en-US" sz="1600" dirty="0">
                <a:effectLst/>
                <a:latin typeface="Inter"/>
              </a:rPr>
              <a:t>')</a:t>
            </a:r>
            <a:br>
              <a:rPr lang="en-US" sz="1600" b="0" i="0" dirty="0">
                <a:effectLst/>
                <a:latin typeface="Inter"/>
              </a:rPr>
            </a:br>
            <a:endParaRPr lang="en-US" sz="1600" dirty="0">
              <a:latin typeface="In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7A816B-3268-492A-8F1B-870F914709BC}"/>
              </a:ext>
            </a:extLst>
          </p:cNvPr>
          <p:cNvSpPr txBox="1"/>
          <p:nvPr/>
        </p:nvSpPr>
        <p:spPr>
          <a:xfrm>
            <a:off x="1677879" y="1955998"/>
            <a:ext cx="365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effectLst/>
                <a:latin typeface="Inter"/>
              </a:rPr>
              <a:t>social and economic context attributes</a:t>
            </a:r>
            <a:endParaRPr lang="en-US" sz="1600" b="0" i="0" dirty="0">
              <a:effectLst/>
              <a:latin typeface="Inter"/>
            </a:endParaRPr>
          </a:p>
          <a:p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5CE5B-34B4-4462-BFCB-D0757142C414}"/>
              </a:ext>
            </a:extLst>
          </p:cNvPr>
          <p:cNvSpPr txBox="1"/>
          <p:nvPr/>
        </p:nvSpPr>
        <p:spPr>
          <a:xfrm>
            <a:off x="7075502" y="2006353"/>
            <a:ext cx="3657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effectLst/>
                <a:latin typeface="Inter"/>
              </a:rPr>
              <a:t>Output variable (desired target):</a:t>
            </a:r>
            <a:endParaRPr lang="en-US" sz="1600" b="1" i="0" dirty="0">
              <a:effectLst/>
              <a:latin typeface="Inter"/>
            </a:endParaRPr>
          </a:p>
          <a:p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9F3CB5-96CA-41C4-9A43-CC945F50A589}"/>
              </a:ext>
            </a:extLst>
          </p:cNvPr>
          <p:cNvCxnSpPr/>
          <p:nvPr/>
        </p:nvCxnSpPr>
        <p:spPr>
          <a:xfrm>
            <a:off x="6019799" y="1955998"/>
            <a:ext cx="0" cy="422577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20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4855-8A8E-4F2C-B8C8-285447B3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DESCRIPTION OF THE DATASET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0C44196-34D2-45FA-9D16-64318812DB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3613" y="2255419"/>
            <a:ext cx="11044774" cy="2347161"/>
          </a:xfrm>
        </p:spPr>
      </p:pic>
    </p:spTree>
    <p:extLst>
      <p:ext uri="{BB962C8B-B14F-4D97-AF65-F5344CB8AC3E}">
        <p14:creationId xmlns:p14="http://schemas.microsoft.com/office/powerpoint/2010/main" val="293214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Group 14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31D365-E7B6-433A-BD76-C34CEE34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02823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Correlation matrix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795D5D9E-48DF-4017-813D-E0A1E01518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103789" y="2110662"/>
            <a:ext cx="7984421" cy="26366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618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2DC2E-4018-4925-9371-8DF927C6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289674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BOXPLOT DIAGRAM for age ATTRIBUTE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CA45C-F0D3-4C9C-9E9C-574B0B3D5AC6}"/>
              </a:ext>
            </a:extLst>
          </p:cNvPr>
          <p:cNvSpPr txBox="1"/>
          <p:nvPr/>
        </p:nvSpPr>
        <p:spPr>
          <a:xfrm>
            <a:off x="1141412" y="2249486"/>
            <a:ext cx="5894388" cy="408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600" dirty="0"/>
              <a:t>Before and after treating outliers.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6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600" dirty="0"/>
              <a:t>Outliers are values less than 9.5 and greater than 69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6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600" dirty="0"/>
              <a:t>Outliers were found using the IQR method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600" dirty="0"/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400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24E5D8-709F-44BF-99A9-747F70E11A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243" r="-1" b="-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1456AF-7E71-4C52-957B-C8EE00C653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r="64" b="1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26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8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2DC2E-4018-4925-9371-8DF927C6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BOXPLOT DIAGRAM for DURATION ATTRIBUTE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CA45C-F0D3-4C9C-9E9C-574B0B3D5AC6}"/>
              </a:ext>
            </a:extLst>
          </p:cNvPr>
          <p:cNvSpPr txBox="1"/>
          <p:nvPr/>
        </p:nvSpPr>
        <p:spPr>
          <a:xfrm>
            <a:off x="1141412" y="2249487"/>
            <a:ext cx="5894388" cy="4346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Before and after treating outliers.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Outliers are values less than 0 and greater than 644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Outliers were found using the IQR method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sz="24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BC8E8E9E-36F9-47D8-B17F-94887FC63F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1" b="2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6" name="Content Placeholder 5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4A59A5-A553-46A3-B301-3360966F5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r="1213" b="-1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90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E02459-D894-406A-B6AE-E67A0B19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Boxplot diagram for campaign attribute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CF3ECA-D62A-4727-9DBD-B3DEB3AAB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5894388" cy="43561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 dirty="0"/>
              <a:t>Before and after treating outliers</a:t>
            </a:r>
          </a:p>
          <a:p>
            <a:endParaRPr lang="en-US" sz="2600" dirty="0"/>
          </a:p>
          <a:p>
            <a:r>
              <a:rPr lang="en-US" sz="2600" dirty="0"/>
              <a:t>Outliers are values less than 1 and greater than 6</a:t>
            </a:r>
          </a:p>
          <a:p>
            <a:endParaRPr lang="en-US" sz="2600" dirty="0"/>
          </a:p>
          <a:p>
            <a:r>
              <a:rPr lang="en-US" sz="2600" dirty="0"/>
              <a:t>Outliers were found using the IQR method</a:t>
            </a:r>
          </a:p>
          <a:p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04670A67-DF7E-40F0-A197-750295E8B1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" r="2" b="2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5C8FED-C9A1-43CC-8767-F9149523C0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r="890" b="-1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55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A97CF5-70D8-45A8-BCE8-871D1B63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Percentage of missing values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FD8E8C68-7DDF-484B-B50A-FB47B779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7914" y="2249487"/>
            <a:ext cx="5223934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/>
              <a:t>Only categorical attributes have    missing values.</a:t>
            </a:r>
          </a:p>
          <a:p>
            <a:pPr marL="0"/>
            <a:r>
              <a:rPr lang="en-US" dirty="0"/>
              <a:t>Numbers are shown in percent.</a:t>
            </a:r>
          </a:p>
          <a:p>
            <a:pPr marL="0"/>
            <a:r>
              <a:rPr lang="en-US" dirty="0"/>
              <a:t>Missing values in categorical attributes are denoted as “unknown” and were replaced to 0 in binary transformation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B9FBAE53-5EC5-44D0-8117-4DEE596B5F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t="1898" r="1" b="3277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3251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3A9D-C479-49B0-8B83-00AFDE4D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552A-FFF6-458D-88BF-749DE5691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9733736" cy="4115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 came from a single file, so no integration was needed.</a:t>
            </a:r>
          </a:p>
          <a:p>
            <a:r>
              <a:rPr lang="en-US" sz="2400" dirty="0"/>
              <a:t>Outliers were treated by replacing them with the median of the attribute</a:t>
            </a:r>
            <a:endParaRPr lang="en-US" dirty="0"/>
          </a:p>
          <a:p>
            <a:r>
              <a:rPr lang="en-US" dirty="0"/>
              <a:t>Categorical attributes were transformed into binary numbers (0 or 1).</a:t>
            </a:r>
          </a:p>
          <a:p>
            <a:r>
              <a:rPr lang="en-US" dirty="0"/>
              <a:t>Missing values were assigned as 0</a:t>
            </a:r>
          </a:p>
          <a:p>
            <a:r>
              <a:rPr lang="en-US" dirty="0"/>
              <a:t>Numeric values were scaled using various methods such as:</a:t>
            </a:r>
          </a:p>
          <a:p>
            <a:pPr lvl="1"/>
            <a:r>
              <a:rPr lang="en-US" sz="2400" dirty="0"/>
              <a:t>Normalization</a:t>
            </a:r>
          </a:p>
          <a:p>
            <a:pPr lvl="1"/>
            <a:r>
              <a:rPr lang="en-US" sz="2400" dirty="0"/>
              <a:t>Smoothing</a:t>
            </a:r>
          </a:p>
          <a:p>
            <a:pPr lvl="1"/>
            <a:r>
              <a:rPr lang="en-US" sz="2400" dirty="0"/>
              <a:t>Discretization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9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AAE4-B753-4EBA-8158-5C906828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AND ANALYSIS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3F15247-1511-4B70-84FD-5E905CB2D5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91288" y="1930788"/>
            <a:ext cx="4806245" cy="30538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A0B6BD-4FB2-4D9A-ADB5-B02C1893B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82162" y="4984623"/>
            <a:ext cx="9624495" cy="616077"/>
          </a:xfrm>
        </p:spPr>
      </p:pic>
    </p:spTree>
    <p:extLst>
      <p:ext uri="{BB962C8B-B14F-4D97-AF65-F5344CB8AC3E}">
        <p14:creationId xmlns:p14="http://schemas.microsoft.com/office/powerpoint/2010/main" val="75450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59FF-C67A-4E64-9E9F-941F9FF7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6A01-D9A7-4204-8837-F1F5B511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Introduction</a:t>
            </a:r>
            <a:r>
              <a:rPr lang="en-US" sz="1600" b="0" i="0" dirty="0">
                <a:effectLst/>
                <a:latin typeface="Inter"/>
              </a:rPr>
              <a:t>: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Inter"/>
              </a:rPr>
              <a:t>This is a dataset that describe Portugal bank marketing campaigns results. Conducted campaigns were based mostly on direct phone calls, offering bank's clients to place a term deposit. If after all marketing efforts, client had agreed to place deposit - target variable marked </a:t>
            </a:r>
            <a:r>
              <a:rPr lang="en-US" sz="1600" b="1" i="0" dirty="0">
                <a:effectLst/>
                <a:latin typeface="Inter"/>
              </a:rPr>
              <a:t>'yes</a:t>
            </a:r>
            <a:r>
              <a:rPr lang="en-US" sz="1600" b="0" i="0" dirty="0">
                <a:effectLst/>
                <a:latin typeface="Inter"/>
              </a:rPr>
              <a:t>', otherwise </a:t>
            </a:r>
            <a:r>
              <a:rPr lang="en-US" sz="1600" b="1" i="0" dirty="0">
                <a:effectLst/>
                <a:latin typeface="Inter"/>
              </a:rPr>
              <a:t>'no</a:t>
            </a:r>
            <a:r>
              <a:rPr lang="en-US" sz="1600" b="0" i="0" dirty="0">
                <a:effectLst/>
                <a:latin typeface="Inter"/>
              </a:rPr>
              <a:t>’.</a:t>
            </a:r>
          </a:p>
          <a:p>
            <a:pPr marL="0" indent="0">
              <a:buNone/>
            </a:pPr>
            <a:endParaRPr lang="en-US" sz="1600" dirty="0">
              <a:latin typeface="Inter"/>
            </a:endParaRPr>
          </a:p>
          <a:p>
            <a:pPr marL="0" indent="0">
              <a:buNone/>
            </a:pPr>
            <a:r>
              <a:rPr lang="en-US" dirty="0">
                <a:latin typeface="Inter"/>
              </a:rPr>
              <a:t>Aim of the study:</a:t>
            </a:r>
          </a:p>
          <a:p>
            <a:pPr marL="0" indent="0">
              <a:buNone/>
            </a:pPr>
            <a:r>
              <a:rPr lang="en-US" sz="1600" dirty="0">
                <a:latin typeface="Inter"/>
              </a:rPr>
              <a:t>To predict the future results of marketing companies based on available statistics and, accordingly, formulating recommendations for such companies in the future.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56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BB22E-D047-4514-BA72-D59C6F4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606"/>
            <a:ext cx="9956800" cy="134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DATA VISUALIZATION AND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894744-321A-4EC8-864F-B9AC55166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775887" y="5038380"/>
            <a:ext cx="8640225" cy="543790"/>
          </a:xfrm>
        </p:spPr>
      </p:pic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BFEEE87-01E4-418A-89EF-C33C1A593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391673" y="1107875"/>
            <a:ext cx="5456279" cy="389963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8208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717A-7E0F-4AF1-87D2-BE5B935E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AND 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34E92285-6D4F-4A49-8FFF-A5090913AE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25316" y="1894287"/>
            <a:ext cx="4941368" cy="3298966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CBC5D40-6953-4B56-A096-57038D3E4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7386" y="5193253"/>
            <a:ext cx="5674052" cy="1025566"/>
          </a:xfrm>
        </p:spPr>
      </p:pic>
    </p:spTree>
    <p:extLst>
      <p:ext uri="{BB962C8B-B14F-4D97-AF65-F5344CB8AC3E}">
        <p14:creationId xmlns:p14="http://schemas.microsoft.com/office/powerpoint/2010/main" val="202051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D6D9-9FF0-4F66-BB74-B6E0D9E0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and 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28ADD07B-F0F1-462D-912F-C52B5CAEE4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42768" y="1591821"/>
            <a:ext cx="5506464" cy="3813432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187CE7EE-2EFF-4114-8C61-3DC7FF0E2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15411" y="5405253"/>
            <a:ext cx="7158001" cy="901885"/>
          </a:xfrm>
        </p:spPr>
      </p:pic>
    </p:spTree>
    <p:extLst>
      <p:ext uri="{BB962C8B-B14F-4D97-AF65-F5344CB8AC3E}">
        <p14:creationId xmlns:p14="http://schemas.microsoft.com/office/powerpoint/2010/main" val="361157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F72B-AE78-4C70-8B44-C854DEB8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and analysis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7EBFC59-34FB-41A7-917F-7FC1AE6508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6760" y="1908553"/>
            <a:ext cx="4437652" cy="307521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9320BF-6C22-46D3-ACEE-E76FC0F6A9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4412" y="1908554"/>
            <a:ext cx="3913700" cy="307521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91213-7BBA-41F9-961A-E82432F1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760" y="4983769"/>
            <a:ext cx="8351352" cy="81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5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C1EC-1E0C-4DCD-874D-847866C8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8E2B-1B78-40A9-82B0-164E09B51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ML method used is binary classification.</a:t>
            </a:r>
          </a:p>
          <a:p>
            <a:r>
              <a:rPr lang="en-US" dirty="0"/>
              <a:t>ROC_AUC evaluation metric was used.</a:t>
            </a:r>
          </a:p>
          <a:p>
            <a:r>
              <a:rPr lang="en-US" dirty="0"/>
              <a:t>Appropriate parameters were chosen by building a pipeline and using grid search.</a:t>
            </a:r>
          </a:p>
          <a:p>
            <a:r>
              <a:rPr lang="en-US" dirty="0"/>
              <a:t>Algorithms used: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K nearest neighbor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Bag</a:t>
            </a:r>
          </a:p>
          <a:p>
            <a:pPr lvl="1"/>
            <a:r>
              <a:rPr lang="en-US" dirty="0"/>
              <a:t>SGD</a:t>
            </a:r>
          </a:p>
        </p:txBody>
      </p:sp>
    </p:spTree>
    <p:extLst>
      <p:ext uri="{BB962C8B-B14F-4D97-AF65-F5344CB8AC3E}">
        <p14:creationId xmlns:p14="http://schemas.microsoft.com/office/powerpoint/2010/main" val="3301927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F93CCE-5951-4328-B3A7-E5561DF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Results of DIFFERENT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AC828-62F0-4AC2-B54A-FC3E95968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Name of the ML algorithm, best parameters, best score, ROC_AUC result, and time taken are shown for each algorithm.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8D19D0F-A129-41EC-88F9-AA86101BFD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899052" y="224346"/>
            <a:ext cx="6046142" cy="59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87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C3EB3F-D2FD-496D-8252-5185B3B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RESULT OF GRID SEARCH</a:t>
            </a:r>
          </a:p>
        </p:txBody>
      </p:sp>
      <p:sp useBgFill="1">
        <p:nvSpPr>
          <p:cNvPr id="99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D463F-9090-43AF-9E25-9C7D31C4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 showing the accuracy and ROC_AUC score of different models.</a:t>
            </a:r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FC0F28A2-A0CF-47CA-B2B0-D8E195E812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11249" y="1011505"/>
            <a:ext cx="5849938" cy="4933683"/>
          </a:xfrm>
        </p:spPr>
      </p:pic>
    </p:spTree>
    <p:extLst>
      <p:ext uri="{BB962C8B-B14F-4D97-AF65-F5344CB8AC3E}">
        <p14:creationId xmlns:p14="http://schemas.microsoft.com/office/powerpoint/2010/main" val="1208598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8148-C127-43B1-AD71-C228FB65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Chart showing the time and result of each model</a:t>
            </a:r>
          </a:p>
        </p:txBody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544B1C-4FFA-40BD-AF54-43E252EAA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9648" y="2097088"/>
            <a:ext cx="8029527" cy="3928114"/>
          </a:xfrm>
        </p:spPr>
      </p:pic>
    </p:spTree>
    <p:extLst>
      <p:ext uri="{BB962C8B-B14F-4D97-AF65-F5344CB8AC3E}">
        <p14:creationId xmlns:p14="http://schemas.microsoft.com/office/powerpoint/2010/main" val="281964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79FB-D4DC-4208-945A-96B65709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 to ensure the performance of </a:t>
            </a:r>
            <a:r>
              <a:rPr lang="en-US" dirty="0" err="1"/>
              <a:t>randomforest</a:t>
            </a:r>
            <a:r>
              <a:rPr lang="en-US" dirty="0"/>
              <a:t> algorithm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E26200B3-030C-40AC-B0F7-63D376B594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0718" y="1966056"/>
            <a:ext cx="6247387" cy="4375274"/>
          </a:xfrm>
        </p:spPr>
      </p:pic>
    </p:spTree>
    <p:extLst>
      <p:ext uri="{BB962C8B-B14F-4D97-AF65-F5344CB8AC3E}">
        <p14:creationId xmlns:p14="http://schemas.microsoft.com/office/powerpoint/2010/main" val="179814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63AB3D-63CF-4D26-8E1F-475861BE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Bar chart for the features included in the final model</a:t>
            </a:r>
          </a:p>
        </p:txBody>
      </p:sp>
      <p:sp useBgFill="1">
        <p:nvSpPr>
          <p:cNvPr id="99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1D2C6B5-A648-4C06-8072-E01515F8E3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2192" y="1147145"/>
            <a:ext cx="4369174" cy="456777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D90E-7804-4BA4-AF47-DD2C4366B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in the final model and their importance in the performance of Random Forest after Grid Search.</a:t>
            </a:r>
          </a:p>
        </p:txBody>
      </p:sp>
    </p:spTree>
    <p:extLst>
      <p:ext uri="{BB962C8B-B14F-4D97-AF65-F5344CB8AC3E}">
        <p14:creationId xmlns:p14="http://schemas.microsoft.com/office/powerpoint/2010/main" val="2505937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3CE4-F98A-4A72-8E16-ED8EDBBD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A7F0-C915-4D21-A5CE-C87B3766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17163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Link to the dataset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https://www.kaggle.com/volodymyrgavrysh/bank-marketing-campaigns-dataset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Citation to a preexisting solution:</a:t>
            </a:r>
          </a:p>
          <a:p>
            <a:pPr marL="0" indent="0">
              <a:buNone/>
            </a:pPr>
            <a:r>
              <a:rPr lang="en-US" dirty="0"/>
              <a:t>This dataset is public available for research. The details are described in S. Moro, P. Cortez and P. Rita. "A Data-Driven Approach to Predict the Success of Bank Telemarketing." Decision Support Systems, Elsevier, 62:22-31, June 2014 &lt;</a:t>
            </a:r>
          </a:p>
        </p:txBody>
      </p:sp>
    </p:spTree>
    <p:extLst>
      <p:ext uri="{BB962C8B-B14F-4D97-AF65-F5344CB8AC3E}">
        <p14:creationId xmlns:p14="http://schemas.microsoft.com/office/powerpoint/2010/main" val="193384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5107-CB13-43DF-BB70-5C7AC502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 of the </a:t>
            </a:r>
            <a:r>
              <a:rPr lang="en-US" dirty="0" err="1"/>
              <a:t>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A6DEB-AC08-48E4-A351-11988F10F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00066" cy="3541714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Inter"/>
              </a:rPr>
              <a:t>This analysis can be carried out at the level of individual bank branches as does not require much resources and special knowledge (the model itself can be launched automatically with a certain periodicity).</a:t>
            </a:r>
          </a:p>
          <a:p>
            <a:pPr algn="l"/>
            <a:r>
              <a:rPr lang="en-US" dirty="0">
                <a:effectLst/>
                <a:latin typeface="Inter"/>
              </a:rPr>
              <a:t>Potentially similar micro-targeting will increase the overall effectiveness of the entire marketing company.</a:t>
            </a:r>
          </a:p>
          <a:p>
            <a:r>
              <a:rPr lang="en-US" dirty="0">
                <a:latin typeface="Inter"/>
              </a:rPr>
              <a:t>I</a:t>
            </a:r>
            <a:r>
              <a:rPr lang="en-US" b="0" i="0" dirty="0">
                <a:effectLst/>
                <a:latin typeface="Inter"/>
              </a:rPr>
              <a:t>t is recommended to </a:t>
            </a:r>
            <a:r>
              <a:rPr lang="en-US" b="1" i="0" dirty="0">
                <a:effectLst/>
                <a:latin typeface="Inter"/>
              </a:rPr>
              <a:t>concentrate on those consumer groups</a:t>
            </a:r>
            <a:r>
              <a:rPr lang="en-US" b="0" i="0" dirty="0">
                <a:effectLst/>
                <a:latin typeface="Inter"/>
              </a:rPr>
              <a:t> that are potentially more promising.</a:t>
            </a:r>
          </a:p>
          <a:p>
            <a:r>
              <a:rPr lang="en-US" b="0" i="0" dirty="0">
                <a:effectLst/>
                <a:latin typeface="Inter"/>
              </a:rPr>
              <a:t>The concentration of the bank’s efforts will effectively distribute the company’s resources to the main factor - the bank’s contact time with the client - it affects most of all on conversion.</a:t>
            </a:r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4805-26E2-4990-86FF-097AE86B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130"/>
            <a:ext cx="9905998" cy="1327647"/>
          </a:xfrm>
        </p:spPr>
        <p:txBody>
          <a:bodyPr/>
          <a:lstStyle/>
          <a:p>
            <a:pPr algn="ctr"/>
            <a:r>
              <a:rPr lang="en-US" dirty="0"/>
              <a:t>MAJOR FINDINGS OF THE ANALYSIS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9334EA8-644D-4C87-B6A3-5D2E55176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2522" y="4109554"/>
            <a:ext cx="2743438" cy="2194750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9F32A9E-CC82-46B6-A9FB-9BB7B583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21" y="4178140"/>
            <a:ext cx="2667231" cy="212616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094229D-BB13-4F4C-8115-162363488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829" y="3934279"/>
            <a:ext cx="2956816" cy="2370025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DF2C0D3-41EA-476B-8605-ABA9CA1C9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757" y="1572914"/>
            <a:ext cx="2644369" cy="201185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75624DB-3BEE-4B87-9600-26B37C749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175" y="1546341"/>
            <a:ext cx="2613887" cy="2049958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344F7B12-A5DD-4429-9007-441B3834C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07" y="1546341"/>
            <a:ext cx="2598645" cy="2027096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73B772CA-8572-47C4-BC98-5E0BCB05F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201" y="1573717"/>
            <a:ext cx="262150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0369-F46D-4FCD-9306-B1C40055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Number of clients in relation to job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5E95-E092-40CC-AED5-0398878A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805343"/>
            <a:ext cx="3281004" cy="2985857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Inter"/>
              </a:rPr>
              <a:t>Administrative staff and technical specialists opened the deposit most of all. In relative terms, a high proportion of pensioners and students might be mentioned as well.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229F3E-C9F3-4859-A6A6-01F35DB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68" y="1137621"/>
            <a:ext cx="572162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01D8-EDA6-4071-9120-85C67927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Number of clients in relation to marital status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7EC626C-3CEA-49F5-91C7-C044324D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876365"/>
            <a:ext cx="3281004" cy="2914836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Inter"/>
              </a:rPr>
              <a:t>Although in absolute terms married consumers more often agreed to the service, in relative terms the single was responded better.</a:t>
            </a:r>
          </a:p>
          <a:p>
            <a:endParaRPr lang="en-US" sz="1800" dirty="0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6D6C1E9A-6D33-4C13-B0F2-A7B74D53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14" y="1137621"/>
            <a:ext cx="5742129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3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01D8-EDA6-4071-9120-85C67927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Number of clients in relation to FORM </a:t>
            </a:r>
            <a:r>
              <a:rPr lang="en-US" sz="2800"/>
              <a:t>OF COMMUNICATION</a:t>
            </a:r>
            <a:endParaRPr lang="en-US" sz="2800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7EC626C-3CEA-49F5-91C7-C044324D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876365"/>
            <a:ext cx="3281004" cy="2914836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Inter"/>
              </a:rPr>
              <a:t>Best communication channel is cellular.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800" dirty="0"/>
          </a:p>
        </p:txBody>
      </p:sp>
      <p:pic>
        <p:nvPicPr>
          <p:cNvPr id="5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54AB051-82A2-4393-BEFA-4F80A58D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15" y="1137620"/>
            <a:ext cx="5620560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01D8-EDA6-4071-9120-85C67927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Number of clients in relation to WHETHER THEY HAVE TAKEN A LOAN OR NOT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7EC626C-3CEA-49F5-91C7-C044324D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876365"/>
            <a:ext cx="3281004" cy="2914836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Inter"/>
              </a:rPr>
              <a:t>The difference is evident between consumers who already use the services of banks and received a loan.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Inter"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8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44AF71F-8794-43F3-991D-270266B0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15" y="1137620"/>
            <a:ext cx="5639609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01D8-EDA6-4071-9120-85C67927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Autofit/>
          </a:bodyPr>
          <a:lstStyle/>
          <a:p>
            <a:r>
              <a:rPr lang="en-US" sz="2800" dirty="0"/>
              <a:t>Number of clients in relation to home ownership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7EC626C-3CEA-49F5-91C7-C044324DA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876365"/>
            <a:ext cx="3281004" cy="2914836"/>
          </a:xfrm>
        </p:spPr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Inter"/>
              </a:rPr>
              <a:t>Home ownership does not greatly affect marketing company performance.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Inter"/>
            </a:endParaRPr>
          </a:p>
          <a:p>
            <a:pPr marL="0" indent="0">
              <a:buNone/>
            </a:pPr>
            <a:br>
              <a:rPr lang="en-US" sz="1400" dirty="0"/>
            </a:br>
            <a:endParaRPr lang="en-US" sz="18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F5A78DC-995D-40B7-92C2-0EA1117EA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115" y="1137620"/>
            <a:ext cx="5582460" cy="45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3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</TotalTime>
  <Words>1062</Words>
  <Application>Microsoft Office PowerPoint</Application>
  <PresentationFormat>Widescreen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Inter</vt:lpstr>
      <vt:lpstr>Tw Cen MT</vt:lpstr>
      <vt:lpstr>Circuit</vt:lpstr>
      <vt:lpstr>Bank marketing campaigns dataset analysis  </vt:lpstr>
      <vt:lpstr>Overview</vt:lpstr>
      <vt:lpstr>REFERENCES</vt:lpstr>
      <vt:lpstr>MAJOR FINDINGS OF THE ANALYSIS</vt:lpstr>
      <vt:lpstr>Number of clients in relation to job position</vt:lpstr>
      <vt:lpstr>Number of clients in relation to marital status</vt:lpstr>
      <vt:lpstr>Number of clients in relation to FORM OF COMMUNICATION</vt:lpstr>
      <vt:lpstr>Number of clients in relation to WHETHER THEY HAVE TAKEN A LOAN OR NOT</vt:lpstr>
      <vt:lpstr>Number of clients in relation to home ownership</vt:lpstr>
      <vt:lpstr>SUMMARY OF THE DATASET</vt:lpstr>
      <vt:lpstr>SUMMARY OF THE DATASET Continued…</vt:lpstr>
      <vt:lpstr>STATISTICAL DESCRIPTION OF THE DATASET</vt:lpstr>
      <vt:lpstr>Correlation matrix</vt:lpstr>
      <vt:lpstr>BOXPLOT DIAGRAM for age ATTRIBUTE</vt:lpstr>
      <vt:lpstr>BOXPLOT DIAGRAM for DURATION ATTRIBUTE</vt:lpstr>
      <vt:lpstr>Boxplot diagram for campaign attribute</vt:lpstr>
      <vt:lpstr>Percentage of missing values</vt:lpstr>
      <vt:lpstr>Data preprocessing</vt:lpstr>
      <vt:lpstr>DATA VISUALIZATION AND ANALYSIS</vt:lpstr>
      <vt:lpstr>DATA VISUALIZATION AND ANALYSIS</vt:lpstr>
      <vt:lpstr>DATA VISUALIZATION AND ANALYSIS</vt:lpstr>
      <vt:lpstr>Data visualization and analysis</vt:lpstr>
      <vt:lpstr>Data visualization and analysis</vt:lpstr>
      <vt:lpstr>MACHINE LEARNING</vt:lpstr>
      <vt:lpstr>Results of DIFFERENT MODELS</vt:lpstr>
      <vt:lpstr>RESULT OF GRID SEARCH</vt:lpstr>
      <vt:lpstr>Chart showing the time and result of each model</vt:lpstr>
      <vt:lpstr>Graph to ensure the performance of randomforest algorithm</vt:lpstr>
      <vt:lpstr>Bar chart for the features included in the final model</vt:lpstr>
      <vt:lpstr>Findings of the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campaigns dataset analysis  </dc:title>
  <dc:creator>Hammam Hraisha</dc:creator>
  <cp:lastModifiedBy>Hammam Hraisha</cp:lastModifiedBy>
  <cp:revision>1</cp:revision>
  <dcterms:created xsi:type="dcterms:W3CDTF">2022-01-16T17:05:57Z</dcterms:created>
  <dcterms:modified xsi:type="dcterms:W3CDTF">2022-01-17T11:54:39Z</dcterms:modified>
</cp:coreProperties>
</file>