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91" r:id="rId26"/>
    <p:sldId id="292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3" r:id="rId37"/>
    <p:sldId id="289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703E7-FCC7-4387-8612-CC97935EBA5A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E1D19-D01D-46FA-A5F9-4DFB9854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7" y="2292101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7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85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7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7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101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801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5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2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8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8" y="6356358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12/23/2014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8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3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Structure &amp; Algorithms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</a:rPr>
              <a:t>Trees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2944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Node </a:t>
            </a:r>
            <a:r>
              <a:rPr lang="en-US" b="1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a class of node objects. These objects contain the data representing </a:t>
            </a:r>
            <a:r>
              <a:rPr lang="en-US" dirty="0" smtClean="0"/>
              <a:t>the objects </a:t>
            </a:r>
            <a:r>
              <a:rPr lang="en-US" dirty="0"/>
              <a:t>being stored </a:t>
            </a:r>
            <a:r>
              <a:rPr lang="en-US" dirty="0" smtClean="0"/>
              <a:t>and also references </a:t>
            </a:r>
            <a:r>
              <a:rPr lang="en-US" dirty="0"/>
              <a:t>to each of the node’s two children</a:t>
            </a:r>
            <a:r>
              <a:rPr lang="en-US" dirty="0" smtClean="0"/>
              <a:t>.</a:t>
            </a:r>
          </a:p>
          <a:p>
            <a:r>
              <a:rPr lang="en-US" dirty="0"/>
              <a:t>class Node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iData</a:t>
            </a:r>
            <a:r>
              <a:rPr lang="en-US" sz="2000" dirty="0"/>
              <a:t>; </a:t>
            </a:r>
            <a:r>
              <a:rPr lang="en-US" sz="2000" dirty="0" smtClean="0"/>
              <a:t>       // </a:t>
            </a:r>
            <a:r>
              <a:rPr lang="en-US" sz="2000" dirty="0"/>
              <a:t>data used as key value</a:t>
            </a:r>
          </a:p>
          <a:p>
            <a:pPr marL="457200" lvl="1" indent="0">
              <a:buNone/>
            </a:pPr>
            <a:r>
              <a:rPr lang="en-US" sz="2000" dirty="0"/>
              <a:t>double </a:t>
            </a:r>
            <a:r>
              <a:rPr lang="en-US" sz="2000" dirty="0" err="1"/>
              <a:t>fData</a:t>
            </a:r>
            <a:r>
              <a:rPr lang="en-US" sz="2000" dirty="0"/>
              <a:t>; </a:t>
            </a:r>
            <a:r>
              <a:rPr lang="en-US" sz="2000" dirty="0" smtClean="0"/>
              <a:t>  // </a:t>
            </a:r>
            <a:r>
              <a:rPr lang="en-US" sz="2000" dirty="0"/>
              <a:t>other data</a:t>
            </a:r>
          </a:p>
          <a:p>
            <a:pPr marL="457200" lvl="1" indent="0">
              <a:buNone/>
            </a:pPr>
            <a:r>
              <a:rPr lang="en-US" sz="2000" dirty="0"/>
              <a:t>node </a:t>
            </a:r>
            <a:r>
              <a:rPr lang="en-US" sz="2000" dirty="0" err="1"/>
              <a:t>leftChild</a:t>
            </a:r>
            <a:r>
              <a:rPr lang="en-US" sz="2000" dirty="0"/>
              <a:t>; </a:t>
            </a:r>
            <a:r>
              <a:rPr lang="en-US" sz="2000" dirty="0" smtClean="0"/>
              <a:t> // </a:t>
            </a:r>
            <a:r>
              <a:rPr lang="en-US" sz="2000" dirty="0"/>
              <a:t>this node’s left child</a:t>
            </a:r>
          </a:p>
          <a:p>
            <a:pPr marL="457200" lvl="1" indent="0">
              <a:buNone/>
            </a:pPr>
            <a:r>
              <a:rPr lang="en-US" sz="2000" dirty="0"/>
              <a:t>node </a:t>
            </a:r>
            <a:r>
              <a:rPr lang="en-US" sz="2000" dirty="0" err="1"/>
              <a:t>rightChild</a:t>
            </a:r>
            <a:r>
              <a:rPr lang="en-US" sz="2000" dirty="0"/>
              <a:t>; // this node’s right </a:t>
            </a:r>
            <a:r>
              <a:rPr lang="en-US" sz="2000" dirty="0" smtClean="0"/>
              <a:t>child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1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 smtClean="0"/>
              <a:t>Tree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class Tree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private Node root; // the only data field in Tree</a:t>
            </a:r>
          </a:p>
          <a:p>
            <a:pPr marL="457200" lvl="1" indent="0">
              <a:buNone/>
            </a:pPr>
            <a:r>
              <a:rPr lang="en-US" sz="1800" dirty="0"/>
              <a:t>public void find(</a:t>
            </a:r>
            <a:r>
              <a:rPr lang="en-US" sz="1800" dirty="0" err="1"/>
              <a:t>int</a:t>
            </a:r>
            <a:r>
              <a:rPr lang="en-US" sz="1800" dirty="0"/>
              <a:t> key)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public void insert(</a:t>
            </a:r>
            <a:r>
              <a:rPr lang="en-US" sz="1800" dirty="0" err="1"/>
              <a:t>int</a:t>
            </a:r>
            <a:r>
              <a:rPr lang="en-US" sz="1800" dirty="0"/>
              <a:t> id, double </a:t>
            </a:r>
            <a:r>
              <a:rPr lang="en-US" sz="1800" dirty="0" err="1"/>
              <a:t>dd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public void delete(</a:t>
            </a:r>
            <a:r>
              <a:rPr lang="en-US" sz="1800" dirty="0" err="1"/>
              <a:t>int</a:t>
            </a:r>
            <a:r>
              <a:rPr lang="en-US" sz="1800" dirty="0"/>
              <a:t> id)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// various other methods</a:t>
            </a:r>
          </a:p>
          <a:p>
            <a:pPr marL="457200" lvl="1" indent="0">
              <a:buNone/>
            </a:pPr>
            <a:r>
              <a:rPr lang="en-US" sz="1800" dirty="0"/>
              <a:t>} // end class Tree</a:t>
            </a:r>
          </a:p>
        </p:txBody>
      </p:sp>
    </p:spTree>
    <p:extLst>
      <p:ext uri="{BB962C8B-B14F-4D97-AF65-F5344CB8AC3E}">
        <p14:creationId xmlns:p14="http://schemas.microsoft.com/office/powerpoint/2010/main" val="29739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a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05" y="1600200"/>
            <a:ext cx="4330390" cy="4572000"/>
          </a:xfrm>
        </p:spPr>
      </p:pic>
    </p:spTree>
    <p:extLst>
      <p:ext uri="{BB962C8B-B14F-4D97-AF65-F5344CB8AC3E}">
        <p14:creationId xmlns:p14="http://schemas.microsoft.com/office/powerpoint/2010/main" val="21542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a </a:t>
            </a:r>
            <a:r>
              <a:rPr lang="en-US" b="1" dirty="0" smtClean="0"/>
              <a:t>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/>
              <a:t>public Node find(</a:t>
            </a:r>
            <a:r>
              <a:rPr lang="en-US" b="1" dirty="0" err="1"/>
              <a:t>int</a:t>
            </a:r>
            <a:r>
              <a:rPr lang="en-US" b="1" dirty="0"/>
              <a:t> key) // find node with given key</a:t>
            </a:r>
          </a:p>
          <a:p>
            <a:pPr marL="457200" lvl="1" indent="0">
              <a:buNone/>
            </a:pPr>
            <a:r>
              <a:rPr lang="en-US" b="1" dirty="0" smtClean="0"/>
              <a:t>{</a:t>
            </a:r>
          </a:p>
          <a:p>
            <a:pPr marL="457200" lvl="1" indent="0">
              <a:buNone/>
            </a:pPr>
            <a:r>
              <a:rPr lang="nl-NL" b="1" dirty="0" smtClean="0"/>
              <a:t>Node </a:t>
            </a:r>
            <a:r>
              <a:rPr lang="nl-NL" b="1" dirty="0"/>
              <a:t>current = root; // start at root</a:t>
            </a:r>
          </a:p>
          <a:p>
            <a:pPr marL="457200" lvl="1" indent="0">
              <a:buNone/>
            </a:pPr>
            <a:r>
              <a:rPr lang="en-US" b="1" dirty="0" smtClean="0"/>
              <a:t>while(</a:t>
            </a:r>
            <a:r>
              <a:rPr lang="en-US" b="1" dirty="0" err="1" smtClean="0"/>
              <a:t>current.iData</a:t>
            </a:r>
            <a:r>
              <a:rPr lang="en-US" b="1" dirty="0" smtClean="0"/>
              <a:t> </a:t>
            </a:r>
            <a:r>
              <a:rPr lang="en-US" b="1" dirty="0"/>
              <a:t>!= key) // while no match,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if(key &lt; </a:t>
            </a:r>
            <a:r>
              <a:rPr lang="en-US" b="1" dirty="0" err="1"/>
              <a:t>current.iData</a:t>
            </a:r>
            <a:r>
              <a:rPr lang="en-US" b="1" dirty="0"/>
              <a:t>) // go left?</a:t>
            </a:r>
          </a:p>
          <a:p>
            <a:pPr marL="457200" lvl="1" indent="0">
              <a:buNone/>
            </a:pPr>
            <a:r>
              <a:rPr lang="en-US" b="1" dirty="0"/>
              <a:t>current = </a:t>
            </a:r>
            <a:r>
              <a:rPr lang="en-US" b="1" dirty="0" err="1"/>
              <a:t>current.leftChild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else</a:t>
            </a:r>
          </a:p>
          <a:p>
            <a:pPr marL="457200" lvl="1" indent="0">
              <a:buNone/>
            </a:pPr>
            <a:r>
              <a:rPr lang="en-US" b="1" dirty="0"/>
              <a:t>current = </a:t>
            </a:r>
            <a:r>
              <a:rPr lang="en-US" b="1" dirty="0" err="1"/>
              <a:t>current.rightChild</a:t>
            </a:r>
            <a:r>
              <a:rPr lang="en-US" b="1" dirty="0"/>
              <a:t>; // or go right?</a:t>
            </a:r>
          </a:p>
          <a:p>
            <a:pPr marL="457200" lvl="1" indent="0">
              <a:buNone/>
            </a:pPr>
            <a:r>
              <a:rPr lang="en-US" b="1" dirty="0"/>
              <a:t>if(current == null) // if no child,</a:t>
            </a:r>
          </a:p>
          <a:p>
            <a:pPr marL="457200" lvl="1" indent="0">
              <a:buNone/>
            </a:pPr>
            <a:r>
              <a:rPr lang="en-US" b="1" dirty="0"/>
              <a:t>return null; // didn’t find it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return current; // found it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7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insert a </a:t>
            </a:r>
            <a:r>
              <a:rPr lang="en-US" sz="2400" dirty="0" smtClean="0"/>
              <a:t>node: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must first find the place to insert it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We follow the path from the root to the appropriate </a:t>
            </a:r>
            <a:r>
              <a:rPr lang="en-US" sz="2000" dirty="0" smtClean="0"/>
              <a:t>node, which </a:t>
            </a:r>
            <a:r>
              <a:rPr lang="en-US" sz="2000" dirty="0"/>
              <a:t>will be the parent of the new node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When this parent is found, the new </a:t>
            </a:r>
            <a:r>
              <a:rPr lang="en-US" sz="2000" dirty="0" smtClean="0"/>
              <a:t>node is </a:t>
            </a:r>
            <a:r>
              <a:rPr lang="en-US" sz="2000" dirty="0"/>
              <a:t>connected as its left or right child, depending on whether the new node’s key </a:t>
            </a:r>
            <a:r>
              <a:rPr lang="en-US" sz="2000" dirty="0" smtClean="0"/>
              <a:t>is less </a:t>
            </a:r>
            <a:r>
              <a:rPr lang="en-US" sz="2000" dirty="0"/>
              <a:t>or greater than that of the parent.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44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a </a:t>
            </a:r>
            <a:r>
              <a:rPr lang="en-US" b="1" dirty="0" smtClean="0"/>
              <a:t>Node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4" y="1295400"/>
            <a:ext cx="8086725" cy="53340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void insert(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id, double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 Node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new Node(); 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newNode.iData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= id; // insert data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newNode.dData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if(root==null) // no node in root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root =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else // root occupied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nl-NL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nl-NL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= root; // start at root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Node parent;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while(true) // (exits internally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parent = current;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if(id &lt;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current.iData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 // go left?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{current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current.leftChild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if(current == null) // if end of the line,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 // insert on left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parent.leftChild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;} }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end if go left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else // or go right?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{current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current.rightChild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if(current == null) // if end of the line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parent.rightChild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}}} }}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end insert()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11339"/>
            <a:ext cx="4439270" cy="45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Traversing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a tree means visiting each node in a specified order</a:t>
            </a:r>
            <a:r>
              <a:rPr lang="en-US" dirty="0" smtClean="0"/>
              <a:t>.</a:t>
            </a:r>
          </a:p>
          <a:p>
            <a:r>
              <a:rPr lang="en-US" dirty="0"/>
              <a:t>There are three simple ways to traverse a tree. They’re called </a:t>
            </a:r>
            <a:r>
              <a:rPr lang="en-US" i="1" dirty="0"/>
              <a:t>preorder</a:t>
            </a:r>
            <a:r>
              <a:rPr lang="en-US" dirty="0"/>
              <a:t>,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err="1" smtClean="0"/>
              <a:t>postorder</a:t>
            </a:r>
            <a:r>
              <a:rPr lang="en-US" dirty="0" smtClean="0"/>
              <a:t>.</a:t>
            </a:r>
          </a:p>
          <a:p>
            <a:r>
              <a:rPr lang="en-US" dirty="0"/>
              <a:t>The order most commonly used for binary search trees is </a:t>
            </a:r>
            <a:r>
              <a:rPr lang="en-US" dirty="0" err="1"/>
              <a:t>inorder</a:t>
            </a:r>
            <a:r>
              <a:rPr lang="en-US" dirty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/>
              <a:t>inorder</a:t>
            </a:r>
            <a:r>
              <a:rPr lang="en-US" dirty="0"/>
              <a:t> traversal of a binary search tree will cause all the nodes to be visited </a:t>
            </a:r>
            <a:r>
              <a:rPr lang="en-US" dirty="0" smtClean="0"/>
              <a:t>in </a:t>
            </a:r>
            <a:r>
              <a:rPr lang="en-US" i="1" dirty="0" smtClean="0"/>
              <a:t>ascending </a:t>
            </a:r>
            <a:r>
              <a:rPr lang="en-US" i="1" dirty="0"/>
              <a:t>order</a:t>
            </a:r>
            <a:r>
              <a:rPr lang="en-US" dirty="0"/>
              <a:t>, based on their key values</a:t>
            </a:r>
            <a:r>
              <a:rPr lang="en-US" dirty="0" smtClean="0"/>
              <a:t>.</a:t>
            </a:r>
          </a:p>
          <a:p>
            <a:r>
              <a:rPr lang="en-US" dirty="0"/>
              <a:t>The simplest way to carry out a traversal is the use of </a:t>
            </a:r>
            <a:r>
              <a:rPr lang="en-US" dirty="0" smtClean="0"/>
              <a:t>recursion.</a:t>
            </a:r>
          </a:p>
          <a:p>
            <a:r>
              <a:rPr lang="en-US" dirty="0"/>
              <a:t>The method needs to do only </a:t>
            </a:r>
            <a:r>
              <a:rPr lang="en-US" dirty="0" smtClean="0"/>
              <a:t>three things:</a:t>
            </a:r>
          </a:p>
          <a:p>
            <a:pPr marL="457200" lvl="1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Call itself to traverse the node’s left subtree.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dirty="0"/>
              <a:t>Visit the node.</a:t>
            </a:r>
          </a:p>
          <a:p>
            <a:pPr marL="457200" lvl="1" indent="0">
              <a:buNone/>
            </a:pPr>
            <a:r>
              <a:rPr lang="en-US" b="1" dirty="0"/>
              <a:t>3. </a:t>
            </a:r>
            <a:r>
              <a:rPr lang="en-US" dirty="0"/>
              <a:t>Call itself to traverse the node’s right subtree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8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</a:t>
            </a:r>
            <a:r>
              <a:rPr lang="en-US" b="1" dirty="0" smtClean="0"/>
              <a:t>Traversal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2999" cy="5181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private void </a:t>
            </a:r>
            <a:r>
              <a:rPr lang="en-US" b="1" dirty="0" err="1"/>
              <a:t>inOrder</a:t>
            </a:r>
            <a:r>
              <a:rPr lang="en-US" b="1" dirty="0"/>
              <a:t>(node </a:t>
            </a:r>
            <a:r>
              <a:rPr lang="en-US" b="1" dirty="0" err="1"/>
              <a:t>localRoot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if(</a:t>
            </a:r>
            <a:r>
              <a:rPr lang="en-US" b="1" dirty="0" err="1"/>
              <a:t>localRoot</a:t>
            </a:r>
            <a:r>
              <a:rPr lang="en-US" b="1" dirty="0"/>
              <a:t> != null)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 err="1"/>
              <a:t>inOrder</a:t>
            </a:r>
            <a:r>
              <a:rPr lang="en-US" b="1" dirty="0"/>
              <a:t>(</a:t>
            </a:r>
            <a:r>
              <a:rPr lang="en-US" b="1" dirty="0" err="1"/>
              <a:t>localRoot.leftChild</a:t>
            </a:r>
            <a:r>
              <a:rPr lang="en-US" b="1" dirty="0"/>
              <a:t>);</a:t>
            </a:r>
          </a:p>
          <a:p>
            <a:pPr marL="457200" lvl="1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</a:t>
            </a:r>
            <a:r>
              <a:rPr lang="en-US" b="1" dirty="0" err="1"/>
              <a:t>localRoot.iData</a:t>
            </a:r>
            <a:r>
              <a:rPr lang="en-US" b="1" dirty="0"/>
              <a:t> + “ “);</a:t>
            </a:r>
          </a:p>
          <a:p>
            <a:pPr marL="457200" lvl="1" indent="0">
              <a:buNone/>
            </a:pPr>
            <a:r>
              <a:rPr lang="en-US" b="1" dirty="0" err="1"/>
              <a:t>inOrder</a:t>
            </a:r>
            <a:r>
              <a:rPr lang="en-US" b="1" dirty="0"/>
              <a:t>(</a:t>
            </a:r>
            <a:r>
              <a:rPr lang="en-US" b="1" dirty="0" err="1"/>
              <a:t>localRoot.rightChild</a:t>
            </a:r>
            <a:r>
              <a:rPr lang="en-US" b="1" dirty="0"/>
              <a:t>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37476"/>
            <a:ext cx="480060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</a:t>
            </a:r>
            <a:r>
              <a:rPr lang="en-US" b="1" dirty="0" smtClean="0"/>
              <a:t>Traversal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2" y="2109539"/>
            <a:ext cx="4477375" cy="3553321"/>
          </a:xfrm>
        </p:spPr>
      </p:pic>
    </p:spTree>
    <p:extLst>
      <p:ext uri="{BB962C8B-B14F-4D97-AF65-F5344CB8AC3E}">
        <p14:creationId xmlns:p14="http://schemas.microsoft.com/office/powerpoint/2010/main" val="35674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8676" y="655638"/>
            <a:ext cx="7485512" cy="79216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Trees</a:t>
            </a:r>
            <a:endParaRPr lang="en-US" b="1" i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Trees </a:t>
            </a:r>
            <a:r>
              <a:rPr lang="en-US" sz="2400" dirty="0"/>
              <a:t>are one of the fundamental data storage </a:t>
            </a:r>
            <a:r>
              <a:rPr lang="en-US" sz="2400" dirty="0" smtClean="0"/>
              <a:t>structures used </a:t>
            </a:r>
            <a:r>
              <a:rPr lang="en-US" sz="2400" dirty="0"/>
              <a:t>in programming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Why </a:t>
            </a:r>
            <a:r>
              <a:rPr lang="en-US" sz="2400" dirty="0"/>
              <a:t>might you want to use a tree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It </a:t>
            </a:r>
            <a:r>
              <a:rPr lang="en-US" sz="2400" dirty="0"/>
              <a:t>combines the advantages of two other structures: </a:t>
            </a:r>
            <a:endParaRPr lang="en-US" sz="2400" dirty="0"/>
          </a:p>
          <a:p>
            <a:pPr lvl="1"/>
            <a:r>
              <a:rPr lang="en-US" sz="2400" dirty="0"/>
              <a:t>An </a:t>
            </a:r>
            <a:r>
              <a:rPr lang="en-US" sz="2400" dirty="0"/>
              <a:t>ordered array and a linked </a:t>
            </a:r>
            <a:r>
              <a:rPr lang="en-US" sz="2400" dirty="0"/>
              <a:t>list:</a:t>
            </a:r>
            <a:endParaRPr lang="en-US" sz="2400" dirty="0"/>
          </a:p>
          <a:p>
            <a:pPr lvl="2"/>
            <a:r>
              <a:rPr lang="en-US" sz="2400" dirty="0"/>
              <a:t>You can search a tree </a:t>
            </a:r>
            <a:r>
              <a:rPr lang="en-US" sz="2400" dirty="0"/>
              <a:t>quickly</a:t>
            </a:r>
            <a:r>
              <a:rPr lang="en-US" sz="2400" dirty="0"/>
              <a:t>, as you can an ordered </a:t>
            </a:r>
            <a:r>
              <a:rPr lang="en-US" sz="2400" dirty="0"/>
              <a:t>array.</a:t>
            </a:r>
          </a:p>
          <a:p>
            <a:pPr lvl="2"/>
            <a:r>
              <a:rPr lang="en-US" sz="2400" dirty="0"/>
              <a:t>you can </a:t>
            </a:r>
            <a:r>
              <a:rPr lang="en-US" sz="2400" dirty="0"/>
              <a:t>also insert </a:t>
            </a:r>
            <a:r>
              <a:rPr lang="en-US" sz="2400" dirty="0"/>
              <a:t>and delete items quickly, as you can with a </a:t>
            </a:r>
            <a:r>
              <a:rPr lang="en-US" sz="2400" dirty="0"/>
              <a:t>linked list</a:t>
            </a:r>
            <a:r>
              <a:rPr lang="en-US" sz="2400" dirty="0"/>
              <a:t>.</a:t>
            </a:r>
            <a:endParaRPr lang="en-US" altLang="en-US" sz="24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A8AD7DE-04F2-49D3-B30F-ADA6AEF9B752}" type="slidenum">
              <a:rPr lang="en-US" altLang="en-US" sz="1400" smtClean="0">
                <a:solidFill>
                  <a:srgbClr val="FFFFFF"/>
                </a:solidFill>
                <a:latin typeface="Arial Narrow" pitchFamily="34" charset="0"/>
              </a:rPr>
              <a:pPr/>
              <a:t>2</a:t>
            </a:fld>
            <a:endParaRPr lang="en-US" altLang="en-US" sz="1400" dirty="0" smtClean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Preorder and </a:t>
            </a:r>
            <a:r>
              <a:rPr lang="en-US" b="1" dirty="0" err="1"/>
              <a:t>Postorder</a:t>
            </a:r>
            <a:r>
              <a:rPr lang="en-US" b="1" dirty="0"/>
              <a:t>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71600"/>
            <a:ext cx="7486650" cy="5105400"/>
          </a:xfrm>
        </p:spPr>
        <p:txBody>
          <a:bodyPr/>
          <a:lstStyle/>
          <a:p>
            <a:r>
              <a:rPr lang="en-US" dirty="0" smtClean="0"/>
              <a:t>These traversals </a:t>
            </a:r>
            <a:r>
              <a:rPr lang="en-US" dirty="0"/>
              <a:t>are indeed useful if you’re writing programs that </a:t>
            </a:r>
            <a:r>
              <a:rPr lang="en-US" i="1" dirty="0"/>
              <a:t>parse </a:t>
            </a:r>
            <a:r>
              <a:rPr lang="en-US" dirty="0"/>
              <a:t>or analyze </a:t>
            </a:r>
            <a:r>
              <a:rPr lang="en-US" dirty="0" smtClean="0"/>
              <a:t>algebraic expressions.</a:t>
            </a:r>
          </a:p>
          <a:p>
            <a:r>
              <a:rPr lang="en-US" dirty="0"/>
              <a:t>A binary tree (not a binary search tree) can be used to represent an algebraic </a:t>
            </a:r>
            <a:r>
              <a:rPr lang="en-US" dirty="0" smtClean="0"/>
              <a:t>expression that </a:t>
            </a:r>
            <a:r>
              <a:rPr lang="en-US" dirty="0"/>
              <a:t>involves the binary arithmetic operators +, –, /, and *.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root node </a:t>
            </a:r>
            <a:r>
              <a:rPr lang="en-US" dirty="0" smtClean="0"/>
              <a:t>holds an </a:t>
            </a:r>
            <a:r>
              <a:rPr lang="en-US" dirty="0"/>
              <a:t>operator, and the other nodes hold either a variable name (like A, B, or C), </a:t>
            </a:r>
            <a:r>
              <a:rPr lang="en-US" dirty="0" smtClean="0"/>
              <a:t>or another </a:t>
            </a:r>
            <a:r>
              <a:rPr lang="en-US" dirty="0"/>
              <a:t>operator.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subtree is a valid algebraic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A</a:t>
            </a:r>
            <a:r>
              <a:rPr lang="en-US" dirty="0"/>
              <a:t>*(B+C)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89" y="4343400"/>
            <a:ext cx="383911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Preorder </a:t>
            </a:r>
            <a:r>
              <a:rPr lang="en-US" b="1" dirty="0"/>
              <a:t>traversal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sequence for a preorder() method: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Visit the node.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Call itself to traverse the node’s left subtree.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Call itself to traverse the node’s right subtree.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Preorder traversal </a:t>
            </a:r>
            <a:r>
              <a:rPr lang="en-US" b="1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smtClean="0"/>
              <a:t>this </a:t>
            </a:r>
            <a:r>
              <a:rPr lang="en-US" dirty="0"/>
              <a:t>tree </a:t>
            </a:r>
            <a:r>
              <a:rPr lang="en-US" dirty="0" smtClean="0"/>
              <a:t>using </a:t>
            </a:r>
            <a:r>
              <a:rPr lang="en-US" dirty="0"/>
              <a:t>preorder would generate </a:t>
            </a:r>
            <a:r>
              <a:rPr lang="en-US" dirty="0" smtClean="0"/>
              <a:t>the expression:</a:t>
            </a:r>
            <a:endParaRPr lang="en-US" dirty="0"/>
          </a:p>
          <a:p>
            <a:pPr lvl="1"/>
            <a:r>
              <a:rPr lang="en-US" dirty="0"/>
              <a:t>*A+BC</a:t>
            </a:r>
          </a:p>
          <a:p>
            <a:r>
              <a:rPr lang="en-US" dirty="0"/>
              <a:t>This is called </a:t>
            </a:r>
            <a:r>
              <a:rPr lang="en-US" i="1" dirty="0"/>
              <a:t>prefix </a:t>
            </a:r>
            <a:r>
              <a:rPr lang="en-US" dirty="0"/>
              <a:t>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62007"/>
            <a:ext cx="4648200" cy="28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kind of traversal, </a:t>
            </a:r>
            <a:r>
              <a:rPr lang="en-US" dirty="0" err="1"/>
              <a:t>postorder</a:t>
            </a:r>
            <a:r>
              <a:rPr lang="en-US" dirty="0"/>
              <a:t>, contains the three steps arranged in </a:t>
            </a:r>
            <a:r>
              <a:rPr lang="en-US" dirty="0" smtClean="0"/>
              <a:t>yet another </a:t>
            </a:r>
            <a:r>
              <a:rPr lang="en-US" dirty="0"/>
              <a:t>way: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Call itself to traverse the node’s left subtree.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Call itself to traverse the node’s right subtree.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Visit the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8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</a:t>
            </a:r>
            <a:r>
              <a:rPr lang="en-US" dirty="0" smtClean="0"/>
              <a:t>traversal </a:t>
            </a:r>
            <a:r>
              <a:rPr lang="en-US" b="1" dirty="0" smtClean="0"/>
              <a:t>(Cont’d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smtClean="0"/>
              <a:t>this tree, </a:t>
            </a:r>
            <a:r>
              <a:rPr lang="en-US" sz="2400" dirty="0"/>
              <a:t>visiting the nodes with a </a:t>
            </a:r>
            <a:r>
              <a:rPr lang="en-US" sz="2400" dirty="0" err="1"/>
              <a:t>postorder</a:t>
            </a:r>
            <a:r>
              <a:rPr lang="en-US" sz="2400" dirty="0"/>
              <a:t> traversal </a:t>
            </a:r>
            <a:r>
              <a:rPr lang="en-US" sz="2400" dirty="0" smtClean="0"/>
              <a:t>would generate </a:t>
            </a:r>
            <a:r>
              <a:rPr lang="en-US" sz="2400" dirty="0"/>
              <a:t>the expression</a:t>
            </a:r>
          </a:p>
          <a:p>
            <a:pPr lvl="1"/>
            <a:r>
              <a:rPr lang="en-US" sz="1800" dirty="0"/>
              <a:t>ABC+*</a:t>
            </a:r>
          </a:p>
          <a:p>
            <a:pPr lvl="1"/>
            <a:r>
              <a:rPr lang="en-US" sz="1800" dirty="0"/>
              <a:t>This is called </a:t>
            </a:r>
            <a:r>
              <a:rPr lang="en-US" sz="1800" i="1" dirty="0"/>
              <a:t>postfix </a:t>
            </a:r>
            <a:r>
              <a:rPr lang="en-US" sz="1800" dirty="0"/>
              <a:t>notation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62007"/>
            <a:ext cx="4648200" cy="28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Maximum and Minimum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it is to find the maximum and </a:t>
            </a:r>
            <a:r>
              <a:rPr lang="en-US" dirty="0" smtClean="0"/>
              <a:t>minimum values </a:t>
            </a:r>
            <a:r>
              <a:rPr lang="en-US" dirty="0"/>
              <a:t>in a binary search tree</a:t>
            </a:r>
            <a:r>
              <a:rPr lang="en-US" dirty="0" smtClean="0"/>
              <a:t>.(why?)</a:t>
            </a:r>
          </a:p>
          <a:p>
            <a:r>
              <a:rPr lang="en-US" dirty="0"/>
              <a:t>For the minimum, go to the left child of the root; then go to the left child of </a:t>
            </a:r>
            <a:r>
              <a:rPr lang="en-US" dirty="0" smtClean="0"/>
              <a:t>that child</a:t>
            </a:r>
            <a:r>
              <a:rPr lang="en-US" dirty="0"/>
              <a:t>, and so on, until you come to a node that has no left child. This node is </a:t>
            </a:r>
            <a:r>
              <a:rPr lang="en-US" dirty="0" smtClean="0"/>
              <a:t>the minimum.</a:t>
            </a:r>
          </a:p>
          <a:p>
            <a:pPr marL="457200" lvl="1" indent="0">
              <a:buNone/>
            </a:pPr>
            <a:r>
              <a:rPr lang="en-US" sz="1700" b="1" dirty="0"/>
              <a:t>public Node minimum() // returns node with minimum key value</a:t>
            </a:r>
          </a:p>
          <a:p>
            <a:pPr marL="457200" lvl="1" indent="0">
              <a:buNone/>
            </a:pPr>
            <a:r>
              <a:rPr lang="en-US" sz="1700" b="1" dirty="0"/>
              <a:t>{</a:t>
            </a:r>
          </a:p>
          <a:p>
            <a:pPr marL="457200" lvl="1" indent="0">
              <a:buNone/>
            </a:pPr>
            <a:r>
              <a:rPr lang="en-US" sz="1700" b="1" dirty="0"/>
              <a:t>Node current, last;</a:t>
            </a:r>
          </a:p>
          <a:p>
            <a:pPr marL="457200" lvl="1" indent="0">
              <a:buNone/>
            </a:pPr>
            <a:r>
              <a:rPr lang="en-US" sz="1700" b="1" dirty="0"/>
              <a:t>current = root; // start at root</a:t>
            </a:r>
          </a:p>
          <a:p>
            <a:pPr marL="457200" lvl="1" indent="0">
              <a:buNone/>
            </a:pPr>
            <a:r>
              <a:rPr lang="en-US" sz="1700" b="1" dirty="0"/>
              <a:t>while(current != null) // until the bottom,</a:t>
            </a:r>
          </a:p>
          <a:p>
            <a:pPr marL="457200" lvl="1" indent="0">
              <a:buNone/>
            </a:pPr>
            <a:r>
              <a:rPr lang="en-US" sz="1700" b="1" dirty="0"/>
              <a:t>{</a:t>
            </a:r>
          </a:p>
          <a:p>
            <a:pPr marL="457200" lvl="1" indent="0">
              <a:buNone/>
            </a:pPr>
            <a:r>
              <a:rPr lang="en-US" sz="1700" b="1" dirty="0"/>
              <a:t>last = current; // remember node</a:t>
            </a:r>
          </a:p>
          <a:p>
            <a:pPr marL="457200" lvl="1" indent="0">
              <a:buNone/>
            </a:pPr>
            <a:r>
              <a:rPr lang="en-US" sz="1700" b="1" dirty="0"/>
              <a:t>current = </a:t>
            </a:r>
            <a:r>
              <a:rPr lang="en-US" sz="1700" b="1" dirty="0" err="1"/>
              <a:t>current.leftChild</a:t>
            </a:r>
            <a:r>
              <a:rPr lang="en-US" sz="1700" b="1" dirty="0"/>
              <a:t>; // go to left child</a:t>
            </a:r>
          </a:p>
          <a:p>
            <a:pPr marL="457200" lvl="1" indent="0">
              <a:buNone/>
            </a:pPr>
            <a:r>
              <a:rPr lang="en-US" sz="1700" b="1" dirty="0"/>
              <a:t>}</a:t>
            </a:r>
          </a:p>
          <a:p>
            <a:pPr marL="457200" lvl="1" indent="0">
              <a:buNone/>
            </a:pPr>
            <a:r>
              <a:rPr lang="en-US" sz="1700" b="1" dirty="0"/>
              <a:t>return last;</a:t>
            </a:r>
          </a:p>
          <a:p>
            <a:pPr marL="457200" lvl="1" indent="0">
              <a:buNone/>
            </a:pPr>
            <a:r>
              <a:rPr lang="en-US" sz="1700" b="1" dirty="0"/>
              <a:t>}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598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Maximum and Minimum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i="1" dirty="0"/>
              <a:t>maximum </a:t>
            </a:r>
            <a:r>
              <a:rPr lang="en-US" dirty="0"/>
              <a:t>value in the tree, follow the same procedure, but go from </a:t>
            </a:r>
            <a:r>
              <a:rPr lang="en-US" dirty="0" smtClean="0"/>
              <a:t>right child </a:t>
            </a:r>
            <a:r>
              <a:rPr lang="en-US" dirty="0"/>
              <a:t>to right child until you find a node with no right child. This node is </a:t>
            </a:r>
            <a:r>
              <a:rPr lang="en-US" dirty="0" smtClean="0"/>
              <a:t>the maximum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</a:t>
            </a:r>
            <a:r>
              <a:rPr lang="en-US" dirty="0"/>
              <a:t>by finding the node you want to delete</a:t>
            </a:r>
            <a:r>
              <a:rPr lang="en-US" dirty="0" smtClean="0"/>
              <a:t>, as in </a:t>
            </a:r>
            <a:r>
              <a:rPr lang="en-US" dirty="0"/>
              <a:t>find() and insert</a:t>
            </a:r>
            <a:r>
              <a:rPr lang="en-US" dirty="0" smtClean="0"/>
              <a:t>().</a:t>
            </a:r>
          </a:p>
          <a:p>
            <a:r>
              <a:rPr lang="en-US" dirty="0"/>
              <a:t>When you’ve found the node, there are three cases </a:t>
            </a:r>
            <a:r>
              <a:rPr lang="en-US" dirty="0" smtClean="0"/>
              <a:t>to consider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b="1" dirty="0"/>
              <a:t>1. </a:t>
            </a:r>
            <a:r>
              <a:rPr lang="en-US" sz="1800" dirty="0"/>
              <a:t>The node to be deleted is a leaf (has no children).</a:t>
            </a:r>
          </a:p>
          <a:p>
            <a:pPr marL="457200" lvl="1" indent="0">
              <a:buNone/>
            </a:pPr>
            <a:r>
              <a:rPr lang="en-US" sz="1800" b="1" dirty="0"/>
              <a:t>2. </a:t>
            </a:r>
            <a:r>
              <a:rPr lang="en-US" sz="1800" dirty="0"/>
              <a:t>The node to be deleted has one child.</a:t>
            </a:r>
          </a:p>
          <a:p>
            <a:pPr marL="457200" lvl="1" indent="0">
              <a:buNone/>
            </a:pPr>
            <a:r>
              <a:rPr lang="en-US" sz="1800" b="1" dirty="0"/>
              <a:t>3. </a:t>
            </a:r>
            <a:r>
              <a:rPr lang="en-US" sz="1800" dirty="0"/>
              <a:t>The node to be deleted has two children.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17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76200"/>
            <a:ext cx="8010524" cy="1096962"/>
          </a:xfrm>
        </p:spPr>
        <p:txBody>
          <a:bodyPr/>
          <a:lstStyle/>
          <a:p>
            <a:r>
              <a:rPr lang="en-US" b="1" dirty="0"/>
              <a:t>Case 1: The Node to Be Deleted Has No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leaf node, you simply change the appropriate child field in the </a:t>
            </a:r>
            <a:r>
              <a:rPr lang="en-US" dirty="0" smtClean="0"/>
              <a:t>node’s parent </a:t>
            </a:r>
            <a:r>
              <a:rPr lang="en-US" dirty="0"/>
              <a:t>to point to null, instead of to </a:t>
            </a:r>
            <a:r>
              <a:rPr lang="en-US" dirty="0" smtClean="0"/>
              <a:t>the node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439163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9530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delete(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key) // delete node with given key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{ // (assumes non-empty list)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Node current = root;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Node parent = root;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isLeftChild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true;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current.iData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!= key) // search for node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 parent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 current;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if(key &lt;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current.iData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 // go left?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isLeftChild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 true;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current =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current.leftChild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else // or go right?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isLeftChild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 false;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current =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current.rightChild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if(current == null) // end of the line,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return false; // didn’t find it</a:t>
            </a:r>
          </a:p>
          <a:p>
            <a:pPr marL="457200" lvl="1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} // end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while…//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found node to delete</a:t>
            </a:r>
          </a:p>
        </p:txBody>
      </p:sp>
    </p:spTree>
    <p:extLst>
      <p:ext uri="{BB962C8B-B14F-4D97-AF65-F5344CB8AC3E}">
        <p14:creationId xmlns:p14="http://schemas.microsoft.com/office/powerpoint/2010/main" val="31368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a Tree</a:t>
            </a:r>
            <a:r>
              <a:rPr lang="en-US" sz="2400" dirty="0"/>
              <a:t>?</a:t>
            </a:r>
          </a:p>
          <a:p>
            <a:pPr lvl="1" algn="just"/>
            <a:r>
              <a:rPr lang="en-US" sz="2400" dirty="0"/>
              <a:t>A tree consists of nodes connected by edges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/>
              <a:t>the nodes are represented as circles, and </a:t>
            </a:r>
            <a:r>
              <a:rPr lang="en-US" sz="2400" dirty="0"/>
              <a:t>the edges </a:t>
            </a:r>
            <a:r>
              <a:rPr lang="en-US" sz="2400" dirty="0"/>
              <a:t>as lines connecting the circles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/>
              <a:t>there is one node in the top row of a tree, with lines connecting to </a:t>
            </a:r>
            <a:r>
              <a:rPr lang="en-US" sz="2400" dirty="0"/>
              <a:t>more nodes </a:t>
            </a:r>
            <a:r>
              <a:rPr lang="en-US" sz="2400" dirty="0"/>
              <a:t>on the second row, even more on the third, and so on.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324671"/>
            <a:ext cx="4858567" cy="21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current.leftChild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==null &amp;&amp;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current.rightChild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if(current == root) // if root,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root = null; // tree is empty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else if(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isLeftChild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parent.leftChild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null; // disconnect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else // from parent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parent.rightChild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2: The Node to Be Deleted Has One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 has only two connections: to its </a:t>
            </a:r>
            <a:r>
              <a:rPr lang="en-US" dirty="0" smtClean="0"/>
              <a:t>parent and </a:t>
            </a:r>
            <a:r>
              <a:rPr lang="en-US" dirty="0"/>
              <a:t>to its only child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deleting the node, we have to connect its </a:t>
            </a:r>
            <a:r>
              <a:rPr lang="en-US" dirty="0"/>
              <a:t>parent directly to its child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71800"/>
            <a:ext cx="4300851" cy="37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71600"/>
            <a:ext cx="7486650" cy="52578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/>
              <a:t>// delete() continued...</a:t>
            </a:r>
          </a:p>
          <a:p>
            <a:pPr marL="457200" lvl="1" indent="0">
              <a:buNone/>
            </a:pPr>
            <a:r>
              <a:rPr lang="en-US" b="1" dirty="0"/>
              <a:t>// if no right child, replace with left subtree</a:t>
            </a:r>
          </a:p>
          <a:p>
            <a:pPr marL="457200" lvl="1" indent="0">
              <a:buNone/>
            </a:pPr>
            <a:r>
              <a:rPr lang="en-US" b="1" dirty="0"/>
              <a:t>else if(</a:t>
            </a:r>
            <a:r>
              <a:rPr lang="en-US" b="1" dirty="0" err="1"/>
              <a:t>current.rightChild</a:t>
            </a:r>
            <a:r>
              <a:rPr lang="en-US" b="1" dirty="0"/>
              <a:t>==null)</a:t>
            </a:r>
          </a:p>
          <a:p>
            <a:pPr marL="457200" lvl="1" indent="0">
              <a:buNone/>
            </a:pPr>
            <a:r>
              <a:rPr lang="en-US" b="1" dirty="0"/>
              <a:t>if(current == root)</a:t>
            </a:r>
          </a:p>
          <a:p>
            <a:pPr marL="457200" lvl="1" indent="0">
              <a:buNone/>
            </a:pPr>
            <a:r>
              <a:rPr lang="en-US" b="1" dirty="0" smtClean="0"/>
              <a:t>root </a:t>
            </a:r>
            <a:r>
              <a:rPr lang="en-US" b="1" dirty="0"/>
              <a:t>= </a:t>
            </a:r>
            <a:r>
              <a:rPr lang="en-US" b="1" dirty="0" err="1"/>
              <a:t>current.leftChild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else if(</a:t>
            </a:r>
            <a:r>
              <a:rPr lang="en-US" b="1" dirty="0" err="1"/>
              <a:t>isLeftChild</a:t>
            </a:r>
            <a:r>
              <a:rPr lang="en-US" b="1" dirty="0"/>
              <a:t>) // left child of parent</a:t>
            </a:r>
          </a:p>
          <a:p>
            <a:pPr marL="457200" lvl="1" indent="0">
              <a:buNone/>
            </a:pPr>
            <a:r>
              <a:rPr lang="en-US" b="1" dirty="0" err="1"/>
              <a:t>parent.leftChild</a:t>
            </a:r>
            <a:r>
              <a:rPr lang="en-US" b="1" dirty="0"/>
              <a:t> = </a:t>
            </a:r>
            <a:r>
              <a:rPr lang="en-US" b="1" dirty="0" err="1"/>
              <a:t>current.leftChild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else // right child of parent</a:t>
            </a:r>
          </a:p>
          <a:p>
            <a:pPr marL="457200" lvl="1" indent="0">
              <a:buNone/>
            </a:pPr>
            <a:r>
              <a:rPr lang="en-US" b="1" dirty="0" err="1"/>
              <a:t>parent.rightChild</a:t>
            </a:r>
            <a:r>
              <a:rPr lang="en-US" b="1" dirty="0"/>
              <a:t> = </a:t>
            </a:r>
            <a:r>
              <a:rPr lang="en-US" b="1" dirty="0" err="1"/>
              <a:t>current.leftChild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// if no left child, replace with right subtree</a:t>
            </a:r>
          </a:p>
          <a:p>
            <a:pPr marL="457200" lvl="1" indent="0">
              <a:buNone/>
            </a:pPr>
            <a:r>
              <a:rPr lang="en-US" b="1" dirty="0"/>
              <a:t>else if(</a:t>
            </a:r>
            <a:r>
              <a:rPr lang="en-US" b="1" dirty="0" err="1"/>
              <a:t>current.leftChild</a:t>
            </a:r>
            <a:r>
              <a:rPr lang="en-US" b="1" dirty="0"/>
              <a:t>==null)</a:t>
            </a:r>
          </a:p>
          <a:p>
            <a:pPr marL="457200" lvl="1" indent="0">
              <a:buNone/>
            </a:pPr>
            <a:r>
              <a:rPr lang="en-US" b="1" dirty="0"/>
              <a:t>if(current == root)</a:t>
            </a:r>
          </a:p>
          <a:p>
            <a:pPr marL="457200" lvl="1" indent="0">
              <a:buNone/>
            </a:pPr>
            <a:r>
              <a:rPr lang="en-US" b="1" dirty="0"/>
              <a:t>root = </a:t>
            </a:r>
            <a:r>
              <a:rPr lang="en-US" b="1" dirty="0" err="1"/>
              <a:t>current.rightChild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else if(</a:t>
            </a:r>
            <a:r>
              <a:rPr lang="en-US" b="1" dirty="0" err="1"/>
              <a:t>isLeftChild</a:t>
            </a:r>
            <a:r>
              <a:rPr lang="en-US" b="1" dirty="0"/>
              <a:t>) // left child of parent</a:t>
            </a:r>
          </a:p>
          <a:p>
            <a:pPr marL="457200" lvl="1" indent="0">
              <a:buNone/>
            </a:pPr>
            <a:r>
              <a:rPr lang="en-US" b="1" dirty="0" err="1"/>
              <a:t>parent.leftChild</a:t>
            </a:r>
            <a:r>
              <a:rPr lang="en-US" b="1" dirty="0"/>
              <a:t> = </a:t>
            </a:r>
            <a:r>
              <a:rPr lang="en-US" b="1" dirty="0" err="1"/>
              <a:t>current.rightChild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else // right child of parent</a:t>
            </a:r>
          </a:p>
          <a:p>
            <a:pPr marL="457200" lvl="1" indent="0">
              <a:buNone/>
            </a:pPr>
            <a:r>
              <a:rPr lang="en-US" b="1" dirty="0" err="1"/>
              <a:t>parent.rightChild</a:t>
            </a:r>
            <a:r>
              <a:rPr lang="en-US" b="1" dirty="0"/>
              <a:t> = </a:t>
            </a:r>
            <a:r>
              <a:rPr lang="en-US" b="1" dirty="0" err="1"/>
              <a:t>current.rightChild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// continued...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45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781924" cy="1096962"/>
          </a:xfrm>
        </p:spPr>
        <p:txBody>
          <a:bodyPr>
            <a:normAutofit/>
          </a:bodyPr>
          <a:lstStyle/>
          <a:p>
            <a:r>
              <a:rPr lang="en-US" sz="2400" b="1" dirty="0"/>
              <a:t>Case 3: The Node to Be Deleted Has Two Children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deleted node has two children, you can’t just replace </a:t>
            </a:r>
            <a:r>
              <a:rPr lang="en-US" dirty="0" smtClean="0"/>
              <a:t>it with </a:t>
            </a:r>
            <a:r>
              <a:rPr lang="en-US" dirty="0"/>
              <a:t>one of these children, at least if the child has its own children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659655"/>
            <a:ext cx="5563015" cy="3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Delete Node with Two Children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029200"/>
          </a:xfrm>
        </p:spPr>
        <p:txBody>
          <a:bodyPr/>
          <a:lstStyle/>
          <a:p>
            <a:r>
              <a:rPr lang="en-US" dirty="0"/>
              <a:t>Remember </a:t>
            </a:r>
            <a:r>
              <a:rPr lang="en-US" dirty="0" smtClean="0"/>
              <a:t>that in </a:t>
            </a:r>
            <a:r>
              <a:rPr lang="en-US" dirty="0"/>
              <a:t>a binary search tree the nodes are arranged in order of ascending keys. </a:t>
            </a:r>
            <a:endParaRPr lang="en-US" dirty="0" smtClean="0"/>
          </a:p>
          <a:p>
            <a:r>
              <a:rPr lang="en-US" dirty="0" smtClean="0"/>
              <a:t>For each node</a:t>
            </a:r>
            <a:r>
              <a:rPr lang="en-US" dirty="0"/>
              <a:t>, the node with the next-highest key is called its </a:t>
            </a:r>
            <a:r>
              <a:rPr lang="en-US" i="1" dirty="0" err="1"/>
              <a:t>inorder</a:t>
            </a:r>
            <a:r>
              <a:rPr lang="en-US" i="1" dirty="0"/>
              <a:t> successor</a:t>
            </a:r>
            <a:r>
              <a:rPr lang="en-US" dirty="0"/>
              <a:t>, or simply </a:t>
            </a:r>
            <a:r>
              <a:rPr lang="en-US" dirty="0" smtClean="0"/>
              <a:t>its </a:t>
            </a:r>
            <a:r>
              <a:rPr lang="en-US" b="1" dirty="0" smtClean="0"/>
              <a:t>successor</a:t>
            </a:r>
            <a:r>
              <a:rPr lang="en-US" dirty="0" smtClean="0"/>
              <a:t>.</a:t>
            </a:r>
          </a:p>
          <a:p>
            <a:r>
              <a:rPr lang="en-US" dirty="0"/>
              <a:t>To delete a node with two children, </a:t>
            </a:r>
            <a:r>
              <a:rPr lang="en-US" i="1" dirty="0"/>
              <a:t>replace the node with its </a:t>
            </a:r>
            <a:r>
              <a:rPr lang="en-US" i="1" dirty="0" err="1" smtClean="0"/>
              <a:t>inorder</a:t>
            </a:r>
            <a:r>
              <a:rPr lang="en-US" i="1" dirty="0" smtClean="0"/>
              <a:t> successor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75" y="3505200"/>
            <a:ext cx="4834325" cy="32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 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71600"/>
            <a:ext cx="748665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First, the program goes to the original node’s right child, which must have a </a:t>
            </a:r>
            <a:r>
              <a:rPr lang="en-US" sz="1800" dirty="0" smtClean="0"/>
              <a:t>key larger </a:t>
            </a:r>
            <a:r>
              <a:rPr lang="en-US" sz="1800" dirty="0"/>
              <a:t>than the node.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Then </a:t>
            </a:r>
            <a:r>
              <a:rPr lang="en-US" sz="1800" dirty="0"/>
              <a:t>it goes to this right child’s left child (if it has one), and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To this </a:t>
            </a:r>
            <a:r>
              <a:rPr lang="en-US" sz="1800" dirty="0"/>
              <a:t>left child’s left child, and so on, following down the path of left children.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last </a:t>
            </a:r>
            <a:r>
              <a:rPr lang="en-US" sz="1800" dirty="0"/>
              <a:t>left child in this path is the successor of the original node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57600"/>
            <a:ext cx="4915129" cy="30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 </a:t>
            </a:r>
            <a:r>
              <a:rPr lang="en-US" b="1" dirty="0" smtClean="0"/>
              <a:t>Successor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95400"/>
            <a:ext cx="7486650" cy="48768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returns node with next-highest value after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delNode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goes to right child, then right child’s left descendants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 node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getSuccessor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(node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delNode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successorParent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delNode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successor =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delNode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current =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delNode.rightChild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// go to right child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while(current != null) // until no more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 // left children,</a:t>
            </a:r>
          </a:p>
          <a:p>
            <a:pPr marL="457200" lvl="1" indent="0">
              <a:buNone/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successorParent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successor;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successor = current;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=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current.leftChild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// go to left child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if successor not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if(successor !=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delNode.rightChild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// right child,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 // make connections</a:t>
            </a:r>
          </a:p>
          <a:p>
            <a:pPr marL="457200" lvl="1" indent="0">
              <a:buNone/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successorParent.leftChild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successor.rightChild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successor.rightChild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delNode.rightChild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successor;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 Is Right Child of </a:t>
            </a:r>
            <a:r>
              <a:rPr lang="en-US" dirty="0" err="1" smtClean="0"/>
              <a:t>delNode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Successor Is Right Child of </a:t>
            </a:r>
            <a:r>
              <a:rPr lang="en-US" sz="2400" dirty="0" err="1" smtClean="0"/>
              <a:t>delNode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/>
              <a:t>If successor is the right child of current</a:t>
            </a:r>
            <a:r>
              <a:rPr lang="en-US" sz="1800" dirty="0" smtClean="0"/>
              <a:t>,</a:t>
            </a:r>
            <a:r>
              <a:rPr lang="en-US" sz="1800" dirty="0"/>
              <a:t> This operation requires only two steps:</a:t>
            </a:r>
          </a:p>
          <a:p>
            <a:pPr marL="457200" lvl="1" indent="0">
              <a:buNone/>
            </a:pPr>
            <a:r>
              <a:rPr lang="en-US" b="1" dirty="0"/>
              <a:t>1. </a:t>
            </a:r>
            <a:r>
              <a:rPr lang="en-US" sz="1800" dirty="0"/>
              <a:t>Unplug </a:t>
            </a:r>
            <a:r>
              <a:rPr lang="en-US" dirty="0"/>
              <a:t>current </a:t>
            </a:r>
            <a:r>
              <a:rPr lang="en-US" sz="1800" dirty="0"/>
              <a:t>from the </a:t>
            </a:r>
            <a:r>
              <a:rPr lang="en-US" dirty="0" err="1"/>
              <a:t>rightChild</a:t>
            </a:r>
            <a:r>
              <a:rPr lang="en-US" dirty="0"/>
              <a:t> </a:t>
            </a:r>
            <a:r>
              <a:rPr lang="en-US" sz="1800" dirty="0"/>
              <a:t>field of its parent (or </a:t>
            </a:r>
            <a:r>
              <a:rPr lang="en-US" dirty="0" err="1"/>
              <a:t>leftChild</a:t>
            </a:r>
            <a:r>
              <a:rPr lang="en-US" dirty="0"/>
              <a:t> </a:t>
            </a:r>
            <a:r>
              <a:rPr lang="en-US" sz="1800" dirty="0"/>
              <a:t>field </a:t>
            </a:r>
            <a:r>
              <a:rPr lang="en-US" sz="1800" dirty="0" smtClean="0"/>
              <a:t>if appropriate</a:t>
            </a:r>
            <a:r>
              <a:rPr lang="en-US" sz="1800" dirty="0"/>
              <a:t>), and set this field to point to </a:t>
            </a:r>
            <a:r>
              <a:rPr lang="en-US" dirty="0"/>
              <a:t>successor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sz="1800" dirty="0"/>
              <a:t>Unplug </a:t>
            </a:r>
            <a:r>
              <a:rPr lang="en-US" dirty="0"/>
              <a:t>current</a:t>
            </a:r>
            <a:r>
              <a:rPr lang="en-US" sz="1800" dirty="0"/>
              <a:t>’s left child from </a:t>
            </a:r>
            <a:r>
              <a:rPr lang="en-US" dirty="0"/>
              <a:t>current</a:t>
            </a:r>
            <a:r>
              <a:rPr lang="en-US" sz="1800" dirty="0"/>
              <a:t>, and plug it into the </a:t>
            </a:r>
            <a:r>
              <a:rPr lang="en-US" dirty="0" err="1"/>
              <a:t>leftChild</a:t>
            </a:r>
            <a:r>
              <a:rPr lang="en-US" dirty="0"/>
              <a:t> </a:t>
            </a:r>
            <a:r>
              <a:rPr lang="en-US" sz="1800" dirty="0"/>
              <a:t>field </a:t>
            </a:r>
            <a:r>
              <a:rPr lang="en-US" sz="1800" dirty="0" smtClean="0"/>
              <a:t>of successor.</a:t>
            </a:r>
          </a:p>
          <a:p>
            <a:r>
              <a:rPr lang="en-US" dirty="0"/>
              <a:t>Here are the code statements that carry out these steps, excerpted from </a:t>
            </a:r>
            <a:r>
              <a:rPr lang="en-US" sz="1800" dirty="0"/>
              <a:t>delete()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1. </a:t>
            </a:r>
            <a:r>
              <a:rPr lang="en-US" dirty="0" err="1"/>
              <a:t>parent.rightChild</a:t>
            </a:r>
            <a:r>
              <a:rPr lang="en-US" dirty="0"/>
              <a:t> = successor;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dirty="0" err="1"/>
              <a:t>successor.leftChild</a:t>
            </a:r>
            <a:r>
              <a:rPr lang="en-US" dirty="0"/>
              <a:t> = </a:t>
            </a:r>
            <a:r>
              <a:rPr lang="en-US" dirty="0" err="1"/>
              <a:t>current.leftChild</a:t>
            </a:r>
            <a:r>
              <a:rPr lang="en-US" dirty="0"/>
              <a:t>;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421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 Is Right Child of </a:t>
            </a:r>
            <a:r>
              <a:rPr lang="en-US" dirty="0" err="1" smtClean="0"/>
              <a:t>delNode</a:t>
            </a:r>
            <a:r>
              <a:rPr lang="en-US" dirty="0" smtClean="0"/>
              <a:t> </a:t>
            </a:r>
            <a:r>
              <a:rPr lang="en-US" b="1" dirty="0"/>
              <a:t>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2309592"/>
            <a:ext cx="4944165" cy="3153215"/>
          </a:xfrm>
        </p:spPr>
      </p:pic>
    </p:spTree>
    <p:extLst>
      <p:ext uri="{BB962C8B-B14F-4D97-AF65-F5344CB8AC3E}">
        <p14:creationId xmlns:p14="http://schemas.microsoft.com/office/powerpoint/2010/main" val="126198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 Is Right Child of </a:t>
            </a:r>
            <a:r>
              <a:rPr lang="en-US" dirty="0" err="1" smtClean="0"/>
              <a:t>delNode</a:t>
            </a:r>
            <a:r>
              <a:rPr lang="en-US" dirty="0" smtClean="0"/>
              <a:t> </a:t>
            </a:r>
            <a:r>
              <a:rPr lang="en-US" b="1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If the node to be deleted, current, is the root, it has no parent so </a:t>
            </a:r>
            <a:r>
              <a:rPr lang="en-US" dirty="0" smtClean="0"/>
              <a:t>we merely </a:t>
            </a:r>
            <a:r>
              <a:rPr lang="en-US" dirty="0"/>
              <a:t>set the root to the successor. Otherwise, the node to be deleted can </a:t>
            </a:r>
            <a:r>
              <a:rPr lang="en-US" dirty="0" smtClean="0"/>
              <a:t>be either </a:t>
            </a:r>
            <a:r>
              <a:rPr lang="en-US" dirty="0"/>
              <a:t>a left or right child </a:t>
            </a:r>
            <a:r>
              <a:rPr lang="en-US" dirty="0" smtClean="0"/>
              <a:t>so </a:t>
            </a:r>
            <a:r>
              <a:rPr lang="en-US" dirty="0"/>
              <a:t>we set </a:t>
            </a:r>
            <a:r>
              <a:rPr lang="en-US" dirty="0" smtClean="0"/>
              <a:t>the appropriate </a:t>
            </a:r>
            <a:r>
              <a:rPr lang="en-US" dirty="0"/>
              <a:t>field in its parent to point to successor. When delete() returns </a:t>
            </a:r>
            <a:r>
              <a:rPr lang="en-US" dirty="0" smtClean="0"/>
              <a:t>and current </a:t>
            </a:r>
            <a:r>
              <a:rPr lang="en-US" dirty="0"/>
              <a:t>goes out of scope, the node referred to by current will have no </a:t>
            </a:r>
            <a:r>
              <a:rPr lang="en-US" dirty="0" smtClean="0"/>
              <a:t>references to </a:t>
            </a:r>
            <a:r>
              <a:rPr lang="en-US" dirty="0"/>
              <a:t>it, so it will be discarded during Java’s next garbage collection.</a:t>
            </a:r>
          </a:p>
          <a:p>
            <a:r>
              <a:rPr lang="en-US" dirty="0" smtClean="0"/>
              <a:t>Step </a:t>
            </a:r>
            <a:r>
              <a:rPr lang="en-US" dirty="0"/>
              <a:t>2: We set the left child of successor to point to current’s left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computer </a:t>
            </a:r>
            <a:r>
              <a:rPr lang="en-US" dirty="0"/>
              <a:t>programs:</a:t>
            </a:r>
          </a:p>
          <a:p>
            <a:pPr lvl="1"/>
            <a:r>
              <a:rPr lang="en-US" sz="2000" dirty="0"/>
              <a:t>nodes </a:t>
            </a:r>
            <a:r>
              <a:rPr lang="en-US" sz="2000" dirty="0"/>
              <a:t>often represent such entities as people, car </a:t>
            </a:r>
            <a:r>
              <a:rPr lang="en-US" sz="2000" dirty="0"/>
              <a:t>parts, airline </a:t>
            </a:r>
            <a:r>
              <a:rPr lang="en-US" sz="2000" dirty="0"/>
              <a:t>reservations, and so on—in other words, </a:t>
            </a:r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/>
              <a:t>typical items we store in </a:t>
            </a:r>
            <a:r>
              <a:rPr lang="en-US" sz="2000" dirty="0"/>
              <a:t>any kind </a:t>
            </a:r>
            <a:r>
              <a:rPr lang="en-US" sz="2000" dirty="0"/>
              <a:t>of data structure</a:t>
            </a:r>
            <a:r>
              <a:rPr lang="en-US" sz="2000" dirty="0"/>
              <a:t>.</a:t>
            </a:r>
          </a:p>
          <a:p>
            <a:r>
              <a:rPr lang="en-US" dirty="0"/>
              <a:t>The lines (edges) between the </a:t>
            </a:r>
            <a:r>
              <a:rPr lang="en-US" dirty="0"/>
              <a:t>nodes: </a:t>
            </a:r>
          </a:p>
          <a:p>
            <a:pPr lvl="1"/>
            <a:r>
              <a:rPr lang="en-US" sz="2000" dirty="0"/>
              <a:t>represent </a:t>
            </a:r>
            <a:r>
              <a:rPr lang="en-US" sz="2000" dirty="0"/>
              <a:t>the way the nodes are related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It’s easy (and fast) for a </a:t>
            </a:r>
            <a:r>
              <a:rPr lang="en-US" sz="2000" dirty="0"/>
              <a:t>program to </a:t>
            </a:r>
            <a:r>
              <a:rPr lang="en-US" sz="2000" dirty="0"/>
              <a:t>get from one node to another if there is a line connecting </a:t>
            </a:r>
            <a:r>
              <a:rPr lang="en-US" sz="2000" dirty="0"/>
              <a:t>them.</a:t>
            </a:r>
          </a:p>
          <a:p>
            <a:pPr lvl="1"/>
            <a:r>
              <a:rPr lang="en-US" sz="2000" dirty="0"/>
              <a:t>Edges are likely to be represented in a program by references</a:t>
            </a:r>
            <a:endParaRPr lang="en-US" sz="2000" dirty="0"/>
          </a:p>
          <a:p>
            <a:r>
              <a:rPr lang="en-US" dirty="0"/>
              <a:t>There are different kinds of trees, we’ll be discussing a specialized form of tree called a binary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 Is Left Descendant of Right Child of </a:t>
            </a:r>
            <a:r>
              <a:rPr lang="en-US" dirty="0" err="1"/>
              <a:t>delNode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successor is a left descendant of the right child of the node to be deleted, </a:t>
            </a:r>
            <a:r>
              <a:rPr lang="en-US" dirty="0" smtClean="0"/>
              <a:t>four steps </a:t>
            </a:r>
            <a:r>
              <a:rPr lang="en-US" dirty="0"/>
              <a:t>are required to perform the deletion:</a:t>
            </a:r>
          </a:p>
          <a:p>
            <a:pPr marL="457200" lvl="1" indent="0">
              <a:buNone/>
            </a:pPr>
            <a:r>
              <a:rPr lang="en-US" sz="1800" b="1" dirty="0"/>
              <a:t>1. </a:t>
            </a:r>
            <a:r>
              <a:rPr lang="en-US" sz="1800" dirty="0"/>
              <a:t>Plug the right child of successor into the </a:t>
            </a:r>
            <a:r>
              <a:rPr lang="en-US" sz="1800" dirty="0" err="1"/>
              <a:t>leftChild</a:t>
            </a:r>
            <a:r>
              <a:rPr lang="en-US" sz="1800" dirty="0"/>
              <a:t> field of the </a:t>
            </a:r>
            <a:r>
              <a:rPr lang="en-US" sz="1800" dirty="0" smtClean="0"/>
              <a:t>successor’s parent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en-US" sz="1800" b="1" dirty="0"/>
              <a:t>2. </a:t>
            </a:r>
            <a:r>
              <a:rPr lang="en-US" sz="1800" dirty="0"/>
              <a:t>Plug the right child of the node to be deleted into </a:t>
            </a:r>
            <a:r>
              <a:rPr lang="en-US" sz="1800" dirty="0" smtClean="0"/>
              <a:t>the </a:t>
            </a:r>
            <a:r>
              <a:rPr lang="en-US" sz="1800" dirty="0" err="1" smtClean="0"/>
              <a:t>rightChild</a:t>
            </a:r>
            <a:r>
              <a:rPr lang="en-US" sz="1800" dirty="0" smtClean="0"/>
              <a:t> </a:t>
            </a:r>
            <a:r>
              <a:rPr lang="en-US" sz="1800" dirty="0"/>
              <a:t>field </a:t>
            </a:r>
            <a:r>
              <a:rPr lang="en-US" sz="1800" dirty="0" smtClean="0"/>
              <a:t>of successor.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3. </a:t>
            </a:r>
            <a:r>
              <a:rPr lang="en-US" sz="1800" dirty="0"/>
              <a:t>Unplug current from the </a:t>
            </a:r>
            <a:r>
              <a:rPr lang="en-US" sz="1800" dirty="0" err="1"/>
              <a:t>rightChild</a:t>
            </a:r>
            <a:r>
              <a:rPr lang="en-US" sz="1800" dirty="0"/>
              <a:t> field of its parent, and set this field </a:t>
            </a:r>
            <a:r>
              <a:rPr lang="en-US" sz="1800" dirty="0" smtClean="0"/>
              <a:t>to point </a:t>
            </a:r>
            <a:r>
              <a:rPr lang="en-US" sz="1800" dirty="0"/>
              <a:t>to successor.</a:t>
            </a:r>
          </a:p>
          <a:p>
            <a:pPr marL="457200" lvl="1" indent="0">
              <a:buNone/>
            </a:pPr>
            <a:r>
              <a:rPr lang="en-US" sz="1800" b="1" dirty="0"/>
              <a:t>4. </a:t>
            </a:r>
            <a:r>
              <a:rPr lang="en-US" sz="1800" dirty="0"/>
              <a:t>Unplug current’s left child from current, and plug it into the </a:t>
            </a:r>
            <a:r>
              <a:rPr lang="en-US" sz="1800" dirty="0" err="1"/>
              <a:t>leftChild</a:t>
            </a:r>
            <a:r>
              <a:rPr lang="en-US" sz="1800" dirty="0"/>
              <a:t> field </a:t>
            </a:r>
            <a:r>
              <a:rPr lang="en-US" sz="1800" dirty="0" smtClean="0"/>
              <a:t>of successor</a:t>
            </a:r>
            <a:r>
              <a:rPr lang="en-US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5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3" y="1861855"/>
            <a:ext cx="5649114" cy="4048690"/>
          </a:xfrm>
        </p:spPr>
      </p:pic>
    </p:spTree>
    <p:extLst>
      <p:ext uri="{BB962C8B-B14F-4D97-AF65-F5344CB8AC3E}">
        <p14:creationId xmlns:p14="http://schemas.microsoft.com/office/powerpoint/2010/main" val="15993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code for these four steps: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 err="1"/>
              <a:t>successorParent.leftChild</a:t>
            </a:r>
            <a:r>
              <a:rPr lang="en-US" dirty="0"/>
              <a:t> = </a:t>
            </a:r>
            <a:r>
              <a:rPr lang="en-US" dirty="0" err="1"/>
              <a:t>successor.rightChild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 err="1"/>
              <a:t>successor.rightChild</a:t>
            </a:r>
            <a:r>
              <a:rPr lang="en-US" dirty="0"/>
              <a:t> = </a:t>
            </a:r>
            <a:r>
              <a:rPr lang="en-US" dirty="0" err="1"/>
              <a:t>delNode.rightChild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 err="1"/>
              <a:t>parent.rightChild</a:t>
            </a:r>
            <a:r>
              <a:rPr lang="en-US" dirty="0"/>
              <a:t> = successor;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 err="1"/>
              <a:t>successor.leftChild</a:t>
            </a:r>
            <a:r>
              <a:rPr lang="en-US" dirty="0"/>
              <a:t> = </a:t>
            </a:r>
            <a:r>
              <a:rPr lang="en-US" dirty="0" err="1"/>
              <a:t>current.leftChild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4" y="1600200"/>
            <a:ext cx="7934325" cy="5029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Path: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 of someone walking from node to node along the edges that connect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them.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resulting sequence of nodes is called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Root: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node at the top of the tree is called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There is only one root in a tree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Parent: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node (except the root) has exactly one edge running upward to another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node.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above it is called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parent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node.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Child: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node may have one or more lines running downward to other nodes.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nodes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a given node are called its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Leaf: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node that has no children is called 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leaf node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simply 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There can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 in a tree, but there can be many leaves.</a:t>
            </a:r>
          </a:p>
        </p:txBody>
      </p:sp>
    </p:spTree>
    <p:extLst>
      <p:ext uri="{BB962C8B-B14F-4D97-AF65-F5344CB8AC3E}">
        <p14:creationId xmlns:p14="http://schemas.microsoft.com/office/powerpoint/2010/main" val="106953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</a:t>
            </a:r>
            <a:r>
              <a:rPr lang="en-US" b="1" dirty="0" smtClean="0"/>
              <a:t>Terminology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Subtree:</a:t>
            </a:r>
          </a:p>
          <a:p>
            <a:pPr marL="457200" lvl="1" indent="0">
              <a:buNone/>
            </a:pPr>
            <a:r>
              <a:rPr lang="en-US" sz="1700" dirty="0" smtClean="0"/>
              <a:t>Any </a:t>
            </a:r>
            <a:r>
              <a:rPr lang="en-US" sz="1700" dirty="0"/>
              <a:t>node may be considered to be the root of a </a:t>
            </a:r>
            <a:r>
              <a:rPr lang="en-US" sz="1700" i="1" dirty="0"/>
              <a:t>subtree</a:t>
            </a:r>
            <a:r>
              <a:rPr lang="en-US" sz="1700" dirty="0"/>
              <a:t>, which consists of its </a:t>
            </a:r>
            <a:r>
              <a:rPr lang="en-US" sz="1700" dirty="0" smtClean="0"/>
              <a:t>children, and </a:t>
            </a:r>
            <a:r>
              <a:rPr lang="en-US" sz="1700" dirty="0"/>
              <a:t>its children’s children, and so on</a:t>
            </a:r>
            <a:r>
              <a:rPr lang="en-US" sz="1700" dirty="0" smtClean="0"/>
              <a:t>.</a:t>
            </a:r>
          </a:p>
          <a:p>
            <a:r>
              <a:rPr lang="en-US" b="1" dirty="0" smtClean="0"/>
              <a:t>Visiting:</a:t>
            </a:r>
            <a:endParaRPr lang="en-US" b="1" dirty="0"/>
          </a:p>
          <a:p>
            <a:pPr marL="457200" lvl="1" indent="0">
              <a:buNone/>
            </a:pPr>
            <a:r>
              <a:rPr lang="en-US" sz="1700" dirty="0"/>
              <a:t>A node is </a:t>
            </a:r>
            <a:r>
              <a:rPr lang="en-US" sz="1700" i="1" dirty="0"/>
              <a:t>visited </a:t>
            </a:r>
            <a:r>
              <a:rPr lang="en-US" sz="1700" dirty="0"/>
              <a:t>when program control arrives at the node, usually for the purpose </a:t>
            </a:r>
            <a:r>
              <a:rPr lang="en-US" sz="1700" dirty="0" smtClean="0"/>
              <a:t>of carrying </a:t>
            </a:r>
            <a:r>
              <a:rPr lang="en-US" sz="1700" dirty="0"/>
              <a:t>out some operation on the node, such as checking the value of one of </a:t>
            </a:r>
            <a:r>
              <a:rPr lang="en-US" sz="1700" dirty="0" smtClean="0"/>
              <a:t>its data </a:t>
            </a:r>
            <a:r>
              <a:rPr lang="en-US" sz="1700" dirty="0"/>
              <a:t>fields or displaying it</a:t>
            </a:r>
            <a:r>
              <a:rPr lang="en-US" sz="1700" dirty="0" smtClean="0"/>
              <a:t>.</a:t>
            </a:r>
          </a:p>
          <a:p>
            <a:r>
              <a:rPr lang="en-US" b="1" dirty="0" smtClean="0"/>
              <a:t>Traversing:</a:t>
            </a:r>
          </a:p>
          <a:p>
            <a:pPr marL="457200" lvl="1" indent="0">
              <a:buNone/>
            </a:pPr>
            <a:r>
              <a:rPr lang="en-US" sz="1700" dirty="0" smtClean="0"/>
              <a:t>To </a:t>
            </a:r>
            <a:r>
              <a:rPr lang="en-US" sz="1700" i="1" dirty="0"/>
              <a:t>traverse </a:t>
            </a:r>
            <a:r>
              <a:rPr lang="en-US" sz="1700" dirty="0"/>
              <a:t>a tree means to visit all the nodes in some specified order. For </a:t>
            </a:r>
            <a:r>
              <a:rPr lang="en-US" sz="1700" dirty="0" smtClean="0"/>
              <a:t>example, you </a:t>
            </a:r>
            <a:r>
              <a:rPr lang="en-US" sz="1700" dirty="0"/>
              <a:t>might visit all the nodes in order of ascending key value</a:t>
            </a:r>
            <a:r>
              <a:rPr lang="en-US" sz="1700" dirty="0" smtClean="0"/>
              <a:t>.</a:t>
            </a:r>
          </a:p>
          <a:p>
            <a:r>
              <a:rPr lang="en-US" b="1" dirty="0" smtClean="0"/>
              <a:t>Levels:</a:t>
            </a:r>
            <a:endParaRPr lang="en-US" b="1" dirty="0"/>
          </a:p>
          <a:p>
            <a:pPr marL="457200" lvl="1" indent="0">
              <a:buNone/>
            </a:pPr>
            <a:r>
              <a:rPr lang="en-US" sz="1700" dirty="0"/>
              <a:t>The </a:t>
            </a:r>
            <a:r>
              <a:rPr lang="en-US" sz="1700" i="1" dirty="0"/>
              <a:t>level </a:t>
            </a:r>
            <a:r>
              <a:rPr lang="en-US" sz="1700" dirty="0"/>
              <a:t>of a particular node refers to how many generations the node is from </a:t>
            </a:r>
            <a:r>
              <a:rPr lang="en-US" sz="1700" dirty="0" smtClean="0"/>
              <a:t>the root.</a:t>
            </a:r>
          </a:p>
          <a:p>
            <a:r>
              <a:rPr lang="en-US" b="1" dirty="0" smtClean="0"/>
              <a:t>Keys:</a:t>
            </a:r>
            <a:endParaRPr lang="en-US" b="1" dirty="0"/>
          </a:p>
          <a:p>
            <a:pPr marL="457200" lvl="1" indent="0">
              <a:buNone/>
            </a:pPr>
            <a:r>
              <a:rPr lang="en-US" sz="1700" dirty="0"/>
              <a:t>In </a:t>
            </a:r>
            <a:r>
              <a:rPr lang="en-US" sz="1700" dirty="0" smtClean="0"/>
              <a:t>tree diagrams</a:t>
            </a:r>
            <a:r>
              <a:rPr lang="en-US" sz="1700" dirty="0"/>
              <a:t>, when a circle represents a node holding a data item, the key value of </a:t>
            </a:r>
            <a:r>
              <a:rPr lang="en-US" sz="1700" dirty="0" smtClean="0"/>
              <a:t>the item </a:t>
            </a:r>
            <a:r>
              <a:rPr lang="en-US" sz="1700" dirty="0"/>
              <a:t>is typically shown in the circle.. This value is used to search for the item or perform other operations on it. </a:t>
            </a:r>
          </a:p>
        </p:txBody>
      </p:sp>
    </p:spTree>
    <p:extLst>
      <p:ext uri="{BB962C8B-B14F-4D97-AF65-F5344CB8AC3E}">
        <p14:creationId xmlns:p14="http://schemas.microsoft.com/office/powerpoint/2010/main" val="2907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node </a:t>
            </a:r>
            <a:r>
              <a:rPr lang="en-US" dirty="0" smtClean="0"/>
              <a:t>in a </a:t>
            </a:r>
            <a:r>
              <a:rPr lang="en-US" dirty="0"/>
              <a:t>binary tree has a </a:t>
            </a:r>
            <a:r>
              <a:rPr lang="en-US" dirty="0" smtClean="0"/>
              <a:t>maximum of </a:t>
            </a:r>
            <a:r>
              <a:rPr lang="en-US" dirty="0"/>
              <a:t>two children</a:t>
            </a:r>
            <a:r>
              <a:rPr lang="en-US" dirty="0" smtClean="0"/>
              <a:t>.</a:t>
            </a:r>
          </a:p>
          <a:p>
            <a:r>
              <a:rPr lang="en-US" dirty="0"/>
              <a:t>The two children of each node in a binary tree are called the </a:t>
            </a:r>
            <a:r>
              <a:rPr lang="en-US" i="1" dirty="0"/>
              <a:t>left child </a:t>
            </a:r>
            <a:r>
              <a:rPr lang="en-US" dirty="0"/>
              <a:t>and the </a:t>
            </a:r>
            <a:r>
              <a:rPr lang="en-US" i="1" dirty="0" smtClean="0"/>
              <a:t>right child</a:t>
            </a:r>
            <a:r>
              <a:rPr lang="en-US" dirty="0" smtClean="0"/>
              <a:t>.</a:t>
            </a:r>
          </a:p>
          <a:p>
            <a:r>
              <a:rPr lang="en-US" dirty="0"/>
              <a:t>A node in a binary tree doesn’t necessarily have the maximum of </a:t>
            </a:r>
            <a:r>
              <a:rPr lang="en-US" dirty="0" smtClean="0"/>
              <a:t>two children</a:t>
            </a:r>
            <a:r>
              <a:rPr lang="en-US" dirty="0"/>
              <a:t>; it may </a:t>
            </a:r>
            <a:r>
              <a:rPr lang="en-US" dirty="0" smtClean="0"/>
              <a:t>have: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a left child, or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a right child, or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have no </a:t>
            </a:r>
            <a:r>
              <a:rPr lang="en-US" dirty="0" smtClean="0"/>
              <a:t>children at </a:t>
            </a:r>
            <a:r>
              <a:rPr lang="en-US" dirty="0"/>
              <a:t>all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(</a:t>
            </a:r>
            <a:r>
              <a:rPr lang="en-US" dirty="0"/>
              <a:t>in which case it’s a leaf).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31962"/>
            <a:ext cx="4060391" cy="31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</a:t>
            </a:r>
            <a:r>
              <a:rPr lang="en-US" b="1" dirty="0" smtClean="0"/>
              <a:t>Trees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kind of binary tree we’ll be dealing with </a:t>
            </a:r>
            <a:r>
              <a:rPr lang="en-US" dirty="0" smtClean="0"/>
              <a:t>is </a:t>
            </a:r>
            <a:r>
              <a:rPr lang="en-US" dirty="0"/>
              <a:t>technically called </a:t>
            </a:r>
            <a:r>
              <a:rPr lang="en-US" dirty="0" smtClean="0"/>
              <a:t>a </a:t>
            </a:r>
            <a:r>
              <a:rPr lang="en-US" b="1" i="1" dirty="0" smtClean="0"/>
              <a:t>binary </a:t>
            </a:r>
            <a:r>
              <a:rPr lang="en-US" b="1" i="1" dirty="0"/>
              <a:t>search tree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795276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Binary Search Trees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ommon </a:t>
            </a:r>
            <a:r>
              <a:rPr lang="en-US" sz="2800" dirty="0"/>
              <a:t>binary tree operations </a:t>
            </a:r>
            <a:r>
              <a:rPr lang="en-US" sz="2800" dirty="0" smtClean="0"/>
              <a:t>is:</a:t>
            </a:r>
          </a:p>
          <a:p>
            <a:pPr lvl="1"/>
            <a:r>
              <a:rPr lang="en-US" sz="2000" dirty="0" smtClean="0"/>
              <a:t>Finding A Node With A Given Key, </a:t>
            </a:r>
          </a:p>
          <a:p>
            <a:pPr lvl="1"/>
            <a:r>
              <a:rPr lang="en-US" sz="2000" dirty="0" smtClean="0"/>
              <a:t>Inserting A New Node, </a:t>
            </a:r>
          </a:p>
          <a:p>
            <a:pPr lvl="1"/>
            <a:r>
              <a:rPr lang="en-US" sz="2000" dirty="0" smtClean="0"/>
              <a:t>Traversing The Tree, And </a:t>
            </a:r>
          </a:p>
          <a:p>
            <a:pPr lvl="1"/>
            <a:r>
              <a:rPr lang="en-US" sz="2000" dirty="0" smtClean="0"/>
              <a:t>Deleting a node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4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2743</Words>
  <Application>Microsoft Office PowerPoint</Application>
  <PresentationFormat>On-screen Show (4:3)</PresentationFormat>
  <Paragraphs>306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Lecture 1</vt:lpstr>
      <vt:lpstr>Data Structure &amp; Algorithms</vt:lpstr>
      <vt:lpstr>Trees</vt:lpstr>
      <vt:lpstr>Trees</vt:lpstr>
      <vt:lpstr>PowerPoint Presentation</vt:lpstr>
      <vt:lpstr>Tree Terminology</vt:lpstr>
      <vt:lpstr>Tree Terminology (Cont’d)</vt:lpstr>
      <vt:lpstr>Binary Trees</vt:lpstr>
      <vt:lpstr>Binary Trees (Cont’d)</vt:lpstr>
      <vt:lpstr>How Do Binary Search Trees Work?</vt:lpstr>
      <vt:lpstr>The Node Class</vt:lpstr>
      <vt:lpstr>The Tree Class</vt:lpstr>
      <vt:lpstr>Finding a Node</vt:lpstr>
      <vt:lpstr>Finding a Node code</vt:lpstr>
      <vt:lpstr>Inserting a Node</vt:lpstr>
      <vt:lpstr>Inserting a Node Code:</vt:lpstr>
      <vt:lpstr>Traversing the Tree</vt:lpstr>
      <vt:lpstr>Inorder Traversal</vt:lpstr>
      <vt:lpstr>Inorder Traversal Code</vt:lpstr>
      <vt:lpstr>Inorder Traversal (Cont’d)</vt:lpstr>
      <vt:lpstr>Preorder and Postorder Traversals</vt:lpstr>
      <vt:lpstr>Preorder traversal </vt:lpstr>
      <vt:lpstr>Preorder traversal (Cont’d)</vt:lpstr>
      <vt:lpstr>Postorder traversal</vt:lpstr>
      <vt:lpstr>Postorder traversal (Cont’d)</vt:lpstr>
      <vt:lpstr>Finding Maximum and Minimum Values</vt:lpstr>
      <vt:lpstr>Finding Maximum and Minimum Values</vt:lpstr>
      <vt:lpstr>Deleting a Node</vt:lpstr>
      <vt:lpstr>Case 1: The Node to Be Deleted Has No Children</vt:lpstr>
      <vt:lpstr>PowerPoint Presentation</vt:lpstr>
      <vt:lpstr>PowerPoint Presentation</vt:lpstr>
      <vt:lpstr>Case 2: The Node to Be Deleted Has One Child</vt:lpstr>
      <vt:lpstr>PowerPoint Presentation</vt:lpstr>
      <vt:lpstr>Case 3: The Node to Be Deleted Has Two Children</vt:lpstr>
      <vt:lpstr> Delete Node with Two Children (Cont’d)</vt:lpstr>
      <vt:lpstr>Finding the Successor</vt:lpstr>
      <vt:lpstr>Finding the Successor (code)</vt:lpstr>
      <vt:lpstr>Successor Is Right Child of delNode</vt:lpstr>
      <vt:lpstr>Successor Is Right Child of delNode (Cont’d)</vt:lpstr>
      <vt:lpstr>Successor Is Right Child of delNode (Cont’d)</vt:lpstr>
      <vt:lpstr>Successor Is Left Descendant of Right Child of delNode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Marwa</dc:creator>
  <cp:lastModifiedBy>Marwa</cp:lastModifiedBy>
  <cp:revision>50</cp:revision>
  <dcterms:created xsi:type="dcterms:W3CDTF">2014-12-11T15:41:36Z</dcterms:created>
  <dcterms:modified xsi:type="dcterms:W3CDTF">2014-12-25T09:20:48Z</dcterms:modified>
</cp:coreProperties>
</file>