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84" r:id="rId4"/>
    <p:sldId id="283" r:id="rId5"/>
    <p:sldId id="259" r:id="rId6"/>
    <p:sldId id="261" r:id="rId7"/>
    <p:sldId id="262" r:id="rId8"/>
    <p:sldId id="263" r:id="rId9"/>
    <p:sldId id="264" r:id="rId10"/>
    <p:sldId id="265" r:id="rId11"/>
    <p:sldId id="285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45C8-28BB-49CC-8994-5C3D9E3F200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60D8-46F4-4A84-BCEA-414C30A1B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9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7C1AF-4857-4D7F-A9B9-0CD7FA0D8E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7" y="2292101"/>
            <a:ext cx="7572375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1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7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4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1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7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7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101"/>
            <a:ext cx="4300538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2" y="0"/>
            <a:ext cx="1310643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801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5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7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4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8" y="1600201"/>
            <a:ext cx="4083939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8" y="6356358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7/20/2022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6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8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‹#›</a:t>
            </a:fld>
            <a:endParaRPr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8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63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Data Structure &amp; Algorithms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</a:rPr>
              <a:t>Recursion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9187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Towers of Hanoi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</a:t>
            </a:r>
            <a:r>
              <a:rPr lang="en-US" dirty="0" err="1"/>
              <a:t>subtree</a:t>
            </a:r>
            <a:r>
              <a:rPr lang="en-US" dirty="0"/>
              <a:t> is moved from B to C.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622069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7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Of course..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3962400" cy="4572000"/>
          </a:xfrm>
        </p:spPr>
        <p:txBody>
          <a:bodyPr>
            <a:normAutofit/>
          </a:bodyPr>
          <a:lstStyle/>
          <a:p>
            <a:pPr algn="l" rtl="0"/>
            <a:r>
              <a:rPr lang="en-US" altLang="en-US" sz="2400" dirty="0" smtClean="0"/>
              <a:t>We broke a rule, can’t move multiple disks</a:t>
            </a:r>
          </a:p>
          <a:p>
            <a:pPr algn="l" rtl="0"/>
            <a:r>
              <a:rPr lang="en-US" altLang="en-US" sz="2400" dirty="0" smtClean="0"/>
              <a:t>But, moving top three to (B) is a smaller problem:</a:t>
            </a:r>
          </a:p>
          <a:p>
            <a:pPr lvl="1" algn="l" rtl="0"/>
            <a:r>
              <a:rPr lang="en-US" altLang="en-US" sz="1800" dirty="0" smtClean="0"/>
              <a:t>Move the top two to (C)</a:t>
            </a:r>
          </a:p>
          <a:p>
            <a:pPr lvl="1" algn="l" rtl="0"/>
            <a:r>
              <a:rPr lang="en-US" altLang="en-US" sz="1800" dirty="0" smtClean="0"/>
              <a:t>Move the third to (B)</a:t>
            </a:r>
          </a:p>
          <a:p>
            <a:pPr lvl="1" algn="l" rtl="0"/>
            <a:r>
              <a:rPr lang="en-US" altLang="en-US" sz="1800" dirty="0" smtClean="0"/>
              <a:t>Move the other two from (C) to (B)</a:t>
            </a:r>
          </a:p>
          <a:p>
            <a:pPr lvl="1" algn="l" rtl="0"/>
            <a:endParaRPr lang="en-US" altLang="en-US" sz="1800" dirty="0" smtClean="0"/>
          </a:p>
          <a:p>
            <a:pPr algn="l" rtl="0"/>
            <a:r>
              <a:rPr lang="en-US" altLang="en-US" sz="2400" dirty="0" smtClean="0"/>
              <a:t>Similar for moving top two to (C)</a:t>
            </a:r>
          </a:p>
          <a:p>
            <a:pPr lvl="1" algn="l" rtl="0"/>
            <a:r>
              <a:rPr lang="en-US" altLang="en-US" sz="1800" dirty="0" smtClean="0"/>
              <a:t>1 disk = base case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 rot="5400000">
            <a:off x="6989763" y="37369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EEC47520-AB6E-457A-8DDE-D7EB31C91E8A}" type="slidenum">
              <a:rPr lang="en-US" altLang="en-US" sz="1200" b="0">
                <a:solidFill>
                  <a:schemeClr val="tx2"/>
                </a:solidFill>
              </a:rPr>
              <a:pPr algn="l"/>
              <a:t>11</a:t>
            </a:fld>
            <a:endParaRPr lang="en-US" altLang="en-US" sz="1200" b="0">
              <a:solidFill>
                <a:schemeClr val="tx2"/>
              </a:solidFill>
            </a:endParaRPr>
          </a:p>
        </p:txBody>
      </p:sp>
      <p:pic>
        <p:nvPicPr>
          <p:cNvPr id="23557" name="Picture 4" descr="towers_of_hanoi_recur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85800"/>
            <a:ext cx="459263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7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 and Stacks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is a close relationship between recursion and stacks. In fact, most </a:t>
            </a:r>
            <a:r>
              <a:rPr lang="en-US" dirty="0" smtClean="0"/>
              <a:t>compilers implement </a:t>
            </a:r>
            <a:r>
              <a:rPr lang="en-US" dirty="0"/>
              <a:t>recursion by using stacks.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 noted, when a method is called, </a:t>
            </a:r>
            <a:r>
              <a:rPr lang="en-US" dirty="0" smtClean="0"/>
              <a:t>the compiler </a:t>
            </a:r>
            <a:r>
              <a:rPr lang="en-US" dirty="0"/>
              <a:t>pushes the arguments to the method and the return address (where </a:t>
            </a:r>
            <a:r>
              <a:rPr lang="en-US" dirty="0" smtClean="0"/>
              <a:t>control will </a:t>
            </a:r>
            <a:r>
              <a:rPr lang="en-US" dirty="0"/>
              <a:t>go when the method returns) on the stack, and then </a:t>
            </a:r>
            <a:r>
              <a:rPr lang="en-US" dirty="0" err="1" smtClean="0"/>
              <a:t>ransfers</a:t>
            </a:r>
            <a:r>
              <a:rPr lang="en-US" dirty="0" smtClean="0"/>
              <a:t> </a:t>
            </a:r>
            <a:r>
              <a:rPr lang="en-US" dirty="0"/>
              <a:t>control to </a:t>
            </a:r>
            <a:r>
              <a:rPr lang="en-US" dirty="0" err="1" smtClean="0"/>
              <a:t>themethod</a:t>
            </a:r>
            <a:r>
              <a:rPr lang="en-US" dirty="0"/>
              <a:t>. When the method returns, it pops these values off the stack. </a:t>
            </a:r>
            <a:endParaRPr lang="en-US" dirty="0" smtClean="0"/>
          </a:p>
          <a:p>
            <a:r>
              <a:rPr lang="en-US" dirty="0" smtClean="0"/>
              <a:t>The arguments disappear</a:t>
            </a:r>
            <a:r>
              <a:rPr lang="en-US" dirty="0"/>
              <a:t>, and control returns to the return address.</a:t>
            </a:r>
          </a:p>
        </p:txBody>
      </p:sp>
    </p:spTree>
    <p:extLst>
      <p:ext uri="{BB962C8B-B14F-4D97-AF65-F5344CB8AC3E}">
        <p14:creationId xmlns:p14="http://schemas.microsoft.com/office/powerpoint/2010/main" val="177864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Data Structure &amp; Algorithms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</a:rPr>
              <a:t>Abstract Data Type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90152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8676" y="655638"/>
            <a:ext cx="7485512" cy="79216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Abstract </a:t>
            </a:r>
            <a:r>
              <a:rPr lang="en-US" dirty="0">
                <a:latin typeface="Times New Roman" pitchFamily="18" charset="0"/>
              </a:rPr>
              <a:t>Data </a:t>
            </a:r>
            <a:r>
              <a:rPr lang="en-US" dirty="0" smtClean="0">
                <a:latin typeface="Times New Roman" pitchFamily="18" charset="0"/>
              </a:rPr>
              <a:t>Type (ADT)</a:t>
            </a:r>
            <a:endParaRPr lang="en-US" b="1" i="1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229600" cy="4648200"/>
          </a:xfrm>
        </p:spPr>
        <p:txBody>
          <a:bodyPr>
            <a:normAutofit/>
          </a:bodyPr>
          <a:lstStyle/>
          <a:p>
            <a:r>
              <a:rPr lang="en-US" sz="2400" dirty="0"/>
              <a:t>What is an ADT?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smtClean="0"/>
              <a:t>Roughly </a:t>
            </a:r>
            <a:r>
              <a:rPr lang="en-US" sz="2000" dirty="0"/>
              <a:t>speaking, it’s a way </a:t>
            </a:r>
            <a:r>
              <a:rPr lang="en-US" sz="2000" dirty="0" smtClean="0"/>
              <a:t>of looking </a:t>
            </a:r>
            <a:r>
              <a:rPr lang="en-US" sz="2000" dirty="0"/>
              <a:t>at a </a:t>
            </a:r>
            <a:r>
              <a:rPr lang="en-US" sz="2000" dirty="0" smtClean="0"/>
              <a:t>data structure</a:t>
            </a:r>
            <a:r>
              <a:rPr lang="en-US" sz="2000" dirty="0"/>
              <a:t>: focusing on what it does and ignoring how it </a:t>
            </a:r>
            <a:r>
              <a:rPr lang="en-US" sz="2000" dirty="0" smtClean="0"/>
              <a:t>does its </a:t>
            </a:r>
            <a:r>
              <a:rPr lang="en-US" sz="2000" dirty="0"/>
              <a:t>job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1800" b="1" dirty="0"/>
              <a:t>Stacks and queues are examples of ADTs</a:t>
            </a:r>
            <a:r>
              <a:rPr lang="en-US" sz="1800" b="1" dirty="0" smtClean="0"/>
              <a:t>.</a:t>
            </a:r>
          </a:p>
          <a:p>
            <a:pPr lvl="1"/>
            <a:endParaRPr lang="en-US" alt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1A8AD7DE-04F2-49D3-B30F-ADA6AEF9B752}" type="slidenum">
              <a:rPr lang="en-US" altLang="en-US" sz="1400" smtClean="0">
                <a:solidFill>
                  <a:srgbClr val="FFFFFF"/>
                </a:solidFill>
                <a:latin typeface="Arial Narrow" pitchFamily="34" charset="0"/>
              </a:rPr>
              <a:pPr/>
              <a:t>14</a:t>
            </a:fld>
            <a:endParaRPr lang="en-US" altLang="en-US" sz="140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</a:rPr>
              <a:t>Data Structure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39656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Stack Implemented by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created a stack in </a:t>
            </a:r>
            <a:r>
              <a:rPr lang="en-US" dirty="0" smtClean="0"/>
              <a:t>we </a:t>
            </a:r>
            <a:r>
              <a:rPr lang="en-US" dirty="0"/>
              <a:t>used an </a:t>
            </a:r>
            <a:r>
              <a:rPr lang="en-US" dirty="0" smtClean="0"/>
              <a:t>ordinary Java </a:t>
            </a:r>
            <a:r>
              <a:rPr lang="en-US" dirty="0"/>
              <a:t>array to hold the stack’s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/>
              <a:t>actually carried out by array operations such as</a:t>
            </a:r>
          </a:p>
          <a:p>
            <a:pPr marL="457200" lvl="1" indent="0">
              <a:buNone/>
            </a:pPr>
            <a:r>
              <a:rPr lang="en-US" sz="1800" dirty="0" err="1"/>
              <a:t>arr</a:t>
            </a:r>
            <a:r>
              <a:rPr lang="en-US" sz="1800" dirty="0"/>
              <a:t>[++top] = data;</a:t>
            </a:r>
          </a:p>
          <a:p>
            <a:pPr marL="457200" lvl="1" indent="0">
              <a:buNone/>
            </a:pPr>
            <a:r>
              <a:rPr lang="en-US" sz="1800" dirty="0"/>
              <a:t>and</a:t>
            </a:r>
          </a:p>
          <a:p>
            <a:pPr marL="457200" lvl="1" indent="0">
              <a:buNone/>
            </a:pPr>
            <a:r>
              <a:rPr lang="en-US" sz="1800" dirty="0"/>
              <a:t>data = </a:t>
            </a:r>
            <a:r>
              <a:rPr lang="en-US" sz="1800" dirty="0" err="1"/>
              <a:t>arr</a:t>
            </a:r>
            <a:r>
              <a:rPr lang="en-US" sz="1800" dirty="0"/>
              <a:t>[top--];</a:t>
            </a:r>
          </a:p>
          <a:p>
            <a:pPr marL="457200" lvl="1" indent="0">
              <a:buNone/>
            </a:pPr>
            <a:r>
              <a:rPr lang="en-US" sz="1800" dirty="0"/>
              <a:t>which insert data into, and </a:t>
            </a:r>
            <a:r>
              <a:rPr lang="en-US" sz="1800" dirty="0" smtClean="0"/>
              <a:t>take </a:t>
            </a:r>
            <a:r>
              <a:rPr lang="en-US" sz="1800" dirty="0"/>
              <a:t>it out of, an array</a:t>
            </a:r>
            <a:r>
              <a:rPr lang="en-US" sz="1800" dirty="0" smtClean="0"/>
              <a:t>.</a:t>
            </a:r>
          </a:p>
          <a:p>
            <a:r>
              <a:rPr lang="en-US" dirty="0"/>
              <a:t>can also use a linked list to hold a stack’s </a:t>
            </a:r>
            <a:r>
              <a:rPr lang="en-US" dirty="0" smtClean="0"/>
              <a:t>data:</a:t>
            </a:r>
          </a:p>
          <a:p>
            <a:r>
              <a:rPr lang="en-US" dirty="0"/>
              <a:t>In this case the </a:t>
            </a:r>
            <a:r>
              <a:rPr lang="en-US" sz="1800" dirty="0"/>
              <a:t>push() </a:t>
            </a:r>
            <a:r>
              <a:rPr lang="en-US" dirty="0"/>
              <a:t>and </a:t>
            </a:r>
            <a:r>
              <a:rPr lang="en-US" sz="1800" dirty="0"/>
              <a:t>pop</a:t>
            </a:r>
            <a:r>
              <a:rPr lang="en-US" sz="1800" dirty="0" smtClean="0"/>
              <a:t>() </a:t>
            </a:r>
            <a:r>
              <a:rPr lang="en-US" dirty="0" smtClean="0"/>
              <a:t>operations </a:t>
            </a:r>
            <a:r>
              <a:rPr lang="en-US" dirty="0"/>
              <a:t>would be carried out by operations </a:t>
            </a:r>
            <a:r>
              <a:rPr lang="en-US" dirty="0" smtClean="0"/>
              <a:t>like:</a:t>
            </a:r>
            <a:endParaRPr lang="en-US" dirty="0"/>
          </a:p>
          <a:p>
            <a:pPr marL="914400" lvl="2" indent="0">
              <a:buNone/>
            </a:pPr>
            <a:r>
              <a:rPr lang="en-US" sz="1600" dirty="0" err="1"/>
              <a:t>theList.insertFirst</a:t>
            </a:r>
            <a:r>
              <a:rPr lang="en-US" sz="1600" dirty="0"/>
              <a:t>(data)</a:t>
            </a:r>
          </a:p>
          <a:p>
            <a:pPr marL="914400" lvl="2" indent="0">
              <a:buNone/>
            </a:pPr>
            <a:r>
              <a:rPr lang="en-US" sz="1600" dirty="0"/>
              <a:t>and</a:t>
            </a:r>
          </a:p>
          <a:p>
            <a:pPr marL="914400" lvl="2" indent="0">
              <a:buNone/>
            </a:pPr>
            <a:r>
              <a:rPr lang="en-US" sz="1600" dirty="0"/>
              <a:t>data = </a:t>
            </a:r>
            <a:r>
              <a:rPr lang="en-US" sz="1600" dirty="0" err="1"/>
              <a:t>theList.deleteFirst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598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28677" y="1295400"/>
            <a:ext cx="3686175" cy="487680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// linkStack.java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// demonstrates a stack implemented as a list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// to run this program: C&gt;java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LinkStackApp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////////////////////////////////////////////////////////////////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class Link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public long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dData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; // data item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public Link next; // next link in list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Abstract Data Types 203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public Link(long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) // constructor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dData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displayLink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() // display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ourself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dData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+ “ “); }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} // end class Link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////////////////////////////////////////////////////////////////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LinkList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private Link first; // ref to first item on list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LinkList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() // constructor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{ first = null; } // no items on list yet</a:t>
            </a:r>
          </a:p>
          <a:p>
            <a:pPr marL="457200" lvl="1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// -------------------------------------------------------------</a:t>
            </a:r>
          </a:p>
          <a:p>
            <a:pPr marL="457200" lvl="1" indent="0">
              <a:buNone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2" y="1295400"/>
            <a:ext cx="3686175" cy="5562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 // true if list is empty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 return (first==null); }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insertFirst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(long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 // insert at start of list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 // make new link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new Link(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newLink.next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first; //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--&gt; old first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first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 // first --&gt;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public long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deleteFirst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 // delete first item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 // (assumes list not empty)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Link temp = first; // save reference to link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first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first.next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 // delete it: first--&gt;old next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temp.dData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 // return deleted link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displayList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Link current = first; // start at beginning of list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while(current != null) // until end of list,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current.displayLink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(); // print data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current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current.next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 // move to next link</a:t>
            </a:r>
          </a:p>
          <a:p>
            <a:pPr marL="457200" lvl="1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(“”);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6830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7" y="1295400"/>
            <a:ext cx="3686175" cy="54864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000" b="1" dirty="0" smtClean="0"/>
              <a:t>}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end class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LinkList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LinkStack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LinkList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theList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public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LinkStack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 // constructor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theList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LinkList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public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void push(long j) // put item on top of stack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theList.insertFirst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(j);} 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long pop() // take item from top of stack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theList.deleteFirst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public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 // true if stack is empty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 (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theList.isEmpty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 );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displayStack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(“Stack (top--&gt;bottom): “);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theList.displayList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();}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// end class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LinkStack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00202"/>
            <a:ext cx="3686175" cy="502919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LinkStackApp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LinkStack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theStack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LinkStack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(); // make stack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Abstract Data Types 205</a:t>
            </a:r>
          </a:p>
          <a:p>
            <a:pPr marL="457200" lvl="1" indent="0">
              <a:buNone/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LISTING 5.4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Continued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theStack.push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(20); // push items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theStack.push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(40);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theStack.displayStack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(); // display stack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theStack.push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(60); // push items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theStack.push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(80);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theStack.displayStack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(); // display stack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theStack.pop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(); // pop items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theStack.pop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theStack.displayStack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(); // display stack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// end main()</a:t>
            </a:r>
          </a:p>
          <a:p>
            <a:pPr marL="457200" lvl="1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// end class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LinkStackApp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2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Queue Implemented by a Linked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8675" y="1295400"/>
            <a:ext cx="7486650" cy="54864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1" dirty="0"/>
              <a:t>class Link</a:t>
            </a:r>
          </a:p>
          <a:p>
            <a:pPr marL="457200" lvl="1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b="1" dirty="0"/>
              <a:t>public long </a:t>
            </a:r>
            <a:r>
              <a:rPr lang="en-US" b="1" dirty="0" err="1"/>
              <a:t>dData</a:t>
            </a:r>
            <a:r>
              <a:rPr lang="en-US" b="1" dirty="0"/>
              <a:t>; // data item</a:t>
            </a:r>
          </a:p>
          <a:p>
            <a:pPr marL="457200" lvl="1" indent="0">
              <a:buNone/>
            </a:pPr>
            <a:r>
              <a:rPr lang="en-US" b="1" dirty="0"/>
              <a:t>public Link next; // next link in list</a:t>
            </a:r>
          </a:p>
          <a:p>
            <a:pPr marL="457200" lvl="1" indent="0">
              <a:buNone/>
            </a:pPr>
            <a:r>
              <a:rPr lang="en-US" b="1" dirty="0"/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b="1" dirty="0"/>
              <a:t>public Link(long d) // constructor</a:t>
            </a:r>
          </a:p>
          <a:p>
            <a:pPr marL="457200" lvl="1" indent="0">
              <a:buNone/>
            </a:pPr>
            <a:r>
              <a:rPr lang="en-US" b="1" dirty="0"/>
              <a:t>{ </a:t>
            </a:r>
            <a:r>
              <a:rPr lang="en-US" b="1" dirty="0" err="1"/>
              <a:t>dData</a:t>
            </a:r>
            <a:r>
              <a:rPr lang="en-US" b="1" dirty="0"/>
              <a:t> = d; }</a:t>
            </a:r>
          </a:p>
          <a:p>
            <a:pPr marL="457200" lvl="1" indent="0">
              <a:buNone/>
            </a:pPr>
            <a:r>
              <a:rPr lang="en-US" b="1" dirty="0"/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displayLink</a:t>
            </a:r>
            <a:r>
              <a:rPr lang="en-US" b="1" dirty="0"/>
              <a:t>() // display this link</a:t>
            </a:r>
          </a:p>
          <a:p>
            <a:pPr marL="457200" lvl="1" indent="0">
              <a:buNone/>
            </a:pPr>
            <a:r>
              <a:rPr lang="en-US" b="1" dirty="0"/>
              <a:t>{ </a:t>
            </a:r>
            <a:r>
              <a:rPr lang="en-US" b="1" dirty="0" err="1"/>
              <a:t>System.out.print</a:t>
            </a:r>
            <a:r>
              <a:rPr lang="en-US" b="1" dirty="0"/>
              <a:t>(</a:t>
            </a:r>
            <a:r>
              <a:rPr lang="en-US" b="1" dirty="0" err="1"/>
              <a:t>dData</a:t>
            </a:r>
            <a:r>
              <a:rPr lang="en-US" b="1" dirty="0"/>
              <a:t> + “ “); }</a:t>
            </a:r>
          </a:p>
          <a:p>
            <a:pPr marL="457200" lvl="1" indent="0">
              <a:buNone/>
            </a:pPr>
            <a:r>
              <a:rPr lang="en-US" b="1" dirty="0"/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b="1" dirty="0"/>
              <a:t>} // end class Link</a:t>
            </a:r>
          </a:p>
          <a:p>
            <a:pPr marL="457200" lvl="1" indent="0">
              <a:buNone/>
            </a:pPr>
            <a:r>
              <a:rPr lang="en-US" b="1" dirty="0"/>
              <a:t>////////////////////////////////////////////////////////////////</a:t>
            </a:r>
          </a:p>
          <a:p>
            <a:pPr marL="457200" lvl="1" indent="0">
              <a:buNone/>
            </a:pPr>
            <a:r>
              <a:rPr lang="en-US" b="1" dirty="0"/>
              <a:t>class </a:t>
            </a:r>
            <a:r>
              <a:rPr lang="en-US" b="1" dirty="0" err="1"/>
              <a:t>FirstLastList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b="1" dirty="0"/>
              <a:t>private Link first; // ref to first item</a:t>
            </a:r>
          </a:p>
          <a:p>
            <a:pPr marL="457200" lvl="1" indent="0">
              <a:buNone/>
            </a:pPr>
            <a:r>
              <a:rPr lang="en-US" b="1" dirty="0"/>
              <a:t>private Link last; // ref to last item</a:t>
            </a:r>
          </a:p>
          <a:p>
            <a:pPr marL="457200" lvl="1" indent="0">
              <a:buNone/>
            </a:pPr>
            <a:r>
              <a:rPr lang="en-US" b="1" dirty="0"/>
              <a:t>// </a:t>
            </a:r>
            <a:r>
              <a:rPr lang="en-US" b="1" dirty="0" smtClean="0"/>
              <a:t>-------------------------------------------------------------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91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295400"/>
            <a:ext cx="7486650" cy="53340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FirstLastList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// constructor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first = null; // no items on list yet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last = null;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// true if no links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{ return first==null; }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insertLast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(long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// insert at end of list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new Link(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); // make new link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if(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) // if empty list,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first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 // first --&gt;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marL="457200" lvl="1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last.next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 // old last --&gt;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last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 //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newLink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&lt;-- last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0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8676" y="655638"/>
            <a:ext cx="7485512" cy="79216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latin typeface="Times New Roman" pitchFamily="18" charset="0"/>
              </a:rPr>
              <a:t>Recursion</a:t>
            </a:r>
            <a:endParaRPr lang="en-US" b="1" i="1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229600" cy="3048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Recursion is a programming technique in which </a:t>
            </a:r>
            <a:r>
              <a:rPr lang="en-US" sz="2800" dirty="0" smtClean="0"/>
              <a:t>a method </a:t>
            </a:r>
            <a:r>
              <a:rPr lang="en-US" sz="2800" dirty="0"/>
              <a:t>(function) calls itself</a:t>
            </a:r>
            <a:r>
              <a:rPr lang="en-US" sz="2800" dirty="0" smtClean="0"/>
              <a:t>.</a:t>
            </a:r>
          </a:p>
          <a:p>
            <a:pPr marL="228600" lvl="1">
              <a:spcBef>
                <a:spcPts val="1800"/>
              </a:spcBef>
            </a:pPr>
            <a:r>
              <a:rPr lang="en-US" altLang="en-US" sz="2800" dirty="0"/>
              <a:t>Very effective technique in programming</a:t>
            </a:r>
          </a:p>
          <a:p>
            <a:r>
              <a:rPr lang="en-US" altLang="en-US" sz="2800" dirty="0"/>
              <a:t>Used to solve a wide class of problems</a:t>
            </a:r>
          </a:p>
          <a:p>
            <a:pPr lvl="1"/>
            <a:r>
              <a:rPr lang="en-US" altLang="en-US" sz="2600" dirty="0" smtClean="0"/>
              <a:t>Factorials.</a:t>
            </a:r>
            <a:endParaRPr lang="en-US" altLang="en-US" sz="2600" dirty="0"/>
          </a:p>
          <a:p>
            <a:pPr lvl="1"/>
            <a:r>
              <a:rPr lang="en-US" altLang="en-US" sz="2600" dirty="0" smtClean="0"/>
              <a:t>Fibonacci.</a:t>
            </a:r>
          </a:p>
          <a:p>
            <a:pPr lvl="1"/>
            <a:r>
              <a:rPr lang="en-US" altLang="en-US" sz="2600" dirty="0" smtClean="0"/>
              <a:t>Binary Search.</a:t>
            </a:r>
            <a:endParaRPr lang="en-US" altLang="en-US" sz="2600" dirty="0"/>
          </a:p>
          <a:p>
            <a:pPr lvl="1"/>
            <a:r>
              <a:rPr lang="en-US" altLang="en-US" sz="2600" dirty="0"/>
              <a:t>Towers of </a:t>
            </a:r>
            <a:r>
              <a:rPr lang="en-US" altLang="en-US" sz="2600" dirty="0" smtClean="0"/>
              <a:t>Hanoi.</a:t>
            </a:r>
            <a:endParaRPr lang="en-US" altLang="en-US" sz="2600" dirty="0"/>
          </a:p>
          <a:p>
            <a:pPr lvl="1"/>
            <a:r>
              <a:rPr lang="en-US" altLang="en-US" sz="2600" dirty="0" err="1" smtClean="0"/>
              <a:t>Mergesort</a:t>
            </a:r>
            <a:r>
              <a:rPr lang="en-US" altLang="en-US" sz="2600" dirty="0" smtClean="0"/>
              <a:t>.</a:t>
            </a:r>
            <a:endParaRPr lang="en-US" altLang="en-US" sz="2600" dirty="0"/>
          </a:p>
          <a:p>
            <a:endParaRPr lang="en-US" altLang="en-US" sz="24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1A8AD7DE-04F2-49D3-B30F-ADA6AEF9B752}" type="slidenum">
              <a:rPr lang="en-US" altLang="en-US" sz="1400" smtClean="0">
                <a:solidFill>
                  <a:srgbClr val="FFFFFF"/>
                </a:solidFill>
                <a:latin typeface="Arial Narrow" pitchFamily="34" charset="0"/>
              </a:rPr>
              <a:pPr/>
              <a:t>2</a:t>
            </a:fld>
            <a:endParaRPr lang="en-US" altLang="en-US" sz="1400" smtClean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</a:rPr>
              <a:t>Data Structure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4238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71600"/>
            <a:ext cx="7486650" cy="4800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public long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deleteFirst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// delete first link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{ // (assumes non-empty list)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long temp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first.dData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first.next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== null) // if only one item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last = null; // null &lt;-- last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first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first.next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 // first --&gt; old next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temp;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// -------------------------------------------------------------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displayList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Link current = first; // start at beginning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while(current != null) // until end of list,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current.displayLink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(); // print data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current.next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 // move to next link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(“”);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295400"/>
            <a:ext cx="7486650" cy="53340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}} </a:t>
            </a:r>
            <a:r>
              <a:rPr lang="en-US" b="1" dirty="0"/>
              <a:t>// end class </a:t>
            </a:r>
            <a:r>
              <a:rPr lang="en-US" b="1" dirty="0" err="1"/>
              <a:t>FirstLastList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 smtClean="0"/>
              <a:t>class </a:t>
            </a:r>
            <a:r>
              <a:rPr lang="en-US" b="1" dirty="0" err="1"/>
              <a:t>LinkQueue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b="1" dirty="0"/>
              <a:t>private </a:t>
            </a:r>
            <a:r>
              <a:rPr lang="en-US" b="1" dirty="0" err="1"/>
              <a:t>FirstLastList</a:t>
            </a:r>
            <a:r>
              <a:rPr lang="en-US" b="1" dirty="0"/>
              <a:t> </a:t>
            </a:r>
            <a:r>
              <a:rPr lang="en-US" b="1" dirty="0" err="1"/>
              <a:t>theList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//--------------------------------------------------------------</a:t>
            </a:r>
          </a:p>
          <a:p>
            <a:pPr marL="457200" lvl="1" indent="0">
              <a:buNone/>
            </a:pPr>
            <a:r>
              <a:rPr lang="en-US" b="1" dirty="0"/>
              <a:t>public </a:t>
            </a:r>
            <a:r>
              <a:rPr lang="en-US" b="1" dirty="0" err="1"/>
              <a:t>LinkQueue</a:t>
            </a:r>
            <a:r>
              <a:rPr lang="en-US" b="1" dirty="0"/>
              <a:t>() // constructor</a:t>
            </a:r>
          </a:p>
          <a:p>
            <a:pPr marL="457200" lvl="1" indent="0">
              <a:buNone/>
            </a:pPr>
            <a:r>
              <a:rPr lang="en-US" b="1" dirty="0"/>
              <a:t>{ </a:t>
            </a:r>
            <a:r>
              <a:rPr lang="en-US" b="1" dirty="0" err="1"/>
              <a:t>theList</a:t>
            </a:r>
            <a:r>
              <a:rPr lang="en-US" b="1" dirty="0"/>
              <a:t> = new </a:t>
            </a:r>
            <a:r>
              <a:rPr lang="en-US" b="1" dirty="0" err="1"/>
              <a:t>FirstLastList</a:t>
            </a:r>
            <a:r>
              <a:rPr lang="en-US" b="1" dirty="0"/>
              <a:t>(); } // make a 2-ended list</a:t>
            </a:r>
          </a:p>
          <a:p>
            <a:pPr marL="457200" lvl="1" indent="0">
              <a:buNone/>
            </a:pPr>
            <a:r>
              <a:rPr lang="en-US" b="1" dirty="0"/>
              <a:t>//--------------------------------------------------------------</a:t>
            </a:r>
          </a:p>
          <a:p>
            <a:pPr marL="457200" lvl="1" indent="0">
              <a:buNone/>
            </a:pP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isEmpty</a:t>
            </a:r>
            <a:r>
              <a:rPr lang="en-US" b="1" dirty="0"/>
              <a:t>() // true if queue is empty</a:t>
            </a:r>
          </a:p>
          <a:p>
            <a:pPr marL="457200" lvl="1" indent="0">
              <a:buNone/>
            </a:pPr>
            <a:r>
              <a:rPr lang="en-US" b="1" dirty="0"/>
              <a:t>{ return </a:t>
            </a:r>
            <a:r>
              <a:rPr lang="en-US" b="1" dirty="0" err="1"/>
              <a:t>theList.isEmpty</a:t>
            </a:r>
            <a:r>
              <a:rPr lang="en-US" b="1" dirty="0"/>
              <a:t>(); }</a:t>
            </a:r>
          </a:p>
          <a:p>
            <a:pPr marL="457200" lvl="1" indent="0">
              <a:buNone/>
            </a:pPr>
            <a:r>
              <a:rPr lang="en-US" b="1" dirty="0"/>
              <a:t>//--------------------------------------------------------------</a:t>
            </a:r>
          </a:p>
          <a:p>
            <a:pPr marL="457200" lvl="1" indent="0">
              <a:buNone/>
            </a:pPr>
            <a:r>
              <a:rPr lang="en-US" b="1" dirty="0"/>
              <a:t>public void insert(long j) // insert, rear of queue</a:t>
            </a:r>
          </a:p>
          <a:p>
            <a:pPr marL="457200" lvl="1" indent="0">
              <a:buNone/>
            </a:pPr>
            <a:r>
              <a:rPr lang="en-US" b="1" dirty="0"/>
              <a:t>{ </a:t>
            </a:r>
            <a:r>
              <a:rPr lang="en-US" b="1" dirty="0" err="1"/>
              <a:t>theList.insertLast</a:t>
            </a:r>
            <a:r>
              <a:rPr lang="en-US" b="1" dirty="0"/>
              <a:t>(j); }</a:t>
            </a:r>
          </a:p>
          <a:p>
            <a:pPr marL="457200" lvl="1" indent="0">
              <a:buNone/>
            </a:pPr>
            <a:r>
              <a:rPr lang="en-US" b="1" dirty="0"/>
              <a:t>//--------------------------------------------------------------</a:t>
            </a:r>
          </a:p>
          <a:p>
            <a:pPr marL="457200" lvl="1" indent="0">
              <a:buNone/>
            </a:pPr>
            <a:r>
              <a:rPr lang="en-US" b="1" dirty="0"/>
              <a:t>public long remove() // remove, front of queue</a:t>
            </a:r>
          </a:p>
          <a:p>
            <a:pPr marL="457200" lvl="1" indent="0">
              <a:buNone/>
            </a:pPr>
            <a:r>
              <a:rPr lang="en-US" b="1" dirty="0"/>
              <a:t>{ return </a:t>
            </a:r>
            <a:r>
              <a:rPr lang="en-US" b="1" dirty="0" err="1"/>
              <a:t>theList.deleteFirst</a:t>
            </a:r>
            <a:r>
              <a:rPr lang="en-US" b="1" dirty="0"/>
              <a:t>(); }</a:t>
            </a:r>
          </a:p>
          <a:p>
            <a:pPr marL="457200" lvl="1" indent="0">
              <a:buNone/>
            </a:pPr>
            <a:r>
              <a:rPr lang="en-US" b="1" dirty="0" smtClean="0"/>
              <a:t>{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(“Queue (front--&gt;rear): “);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81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dirty="0" err="1"/>
              <a:t>theList.displayList</a:t>
            </a:r>
            <a:r>
              <a:rPr lang="en-US" b="1" dirty="0"/>
              <a:t>();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//--------------------------------------------------------------</a:t>
            </a:r>
          </a:p>
          <a:p>
            <a:pPr marL="457200" lvl="1" indent="0">
              <a:buNone/>
            </a:pPr>
            <a:r>
              <a:rPr lang="en-US" b="1" dirty="0"/>
              <a:t>} // end class </a:t>
            </a:r>
            <a:r>
              <a:rPr lang="en-US" b="1" dirty="0" err="1"/>
              <a:t>LinkQueue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////////////////////////////////////////////////////////////////</a:t>
            </a:r>
          </a:p>
          <a:p>
            <a:pPr marL="457200" lvl="1" indent="0">
              <a:buNone/>
            </a:pPr>
            <a:r>
              <a:rPr lang="en-US" b="1" dirty="0"/>
              <a:t>class </a:t>
            </a:r>
            <a:r>
              <a:rPr lang="en-US" b="1" dirty="0" err="1"/>
              <a:t>LinkQueueApp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marL="457200" lvl="1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b="1" dirty="0" err="1"/>
              <a:t>LinkQueue</a:t>
            </a:r>
            <a:r>
              <a:rPr lang="en-US" b="1" dirty="0"/>
              <a:t> </a:t>
            </a:r>
            <a:r>
              <a:rPr lang="en-US" b="1" dirty="0" err="1"/>
              <a:t>theQueue</a:t>
            </a:r>
            <a:r>
              <a:rPr lang="en-US" b="1" dirty="0"/>
              <a:t> = new </a:t>
            </a:r>
            <a:r>
              <a:rPr lang="en-US" b="1" dirty="0" err="1"/>
              <a:t>LinkQueue</a:t>
            </a:r>
            <a:r>
              <a:rPr lang="en-US" b="1" dirty="0"/>
              <a:t>();</a:t>
            </a:r>
          </a:p>
          <a:p>
            <a:pPr marL="457200" lvl="1" indent="0">
              <a:buNone/>
            </a:pPr>
            <a:r>
              <a:rPr lang="en-US" b="1" dirty="0" err="1"/>
              <a:t>theQueue.insert</a:t>
            </a:r>
            <a:r>
              <a:rPr lang="en-US" b="1" dirty="0"/>
              <a:t>(20); // insert items</a:t>
            </a:r>
          </a:p>
          <a:p>
            <a:pPr marL="457200" lvl="1" indent="0">
              <a:buNone/>
            </a:pPr>
            <a:r>
              <a:rPr lang="en-US" b="1" dirty="0" err="1"/>
              <a:t>theQueue.insert</a:t>
            </a:r>
            <a:r>
              <a:rPr lang="en-US" b="1" dirty="0"/>
              <a:t>(40);</a:t>
            </a:r>
          </a:p>
          <a:p>
            <a:pPr marL="457200" lvl="1" indent="0">
              <a:buNone/>
            </a:pPr>
            <a:r>
              <a:rPr lang="en-US" b="1" dirty="0" err="1"/>
              <a:t>theQueue.displayQueue</a:t>
            </a:r>
            <a:r>
              <a:rPr lang="en-US" b="1" dirty="0"/>
              <a:t>(); // display queue</a:t>
            </a:r>
          </a:p>
          <a:p>
            <a:pPr marL="457200" lvl="1" indent="0">
              <a:buNone/>
            </a:pPr>
            <a:r>
              <a:rPr lang="en-US" b="1" dirty="0" err="1"/>
              <a:t>theQueue.insert</a:t>
            </a:r>
            <a:r>
              <a:rPr lang="en-US" b="1" dirty="0"/>
              <a:t>(60); // insert items</a:t>
            </a:r>
          </a:p>
          <a:p>
            <a:pPr marL="457200" lvl="1" indent="0">
              <a:buNone/>
            </a:pPr>
            <a:r>
              <a:rPr lang="en-US" b="1" dirty="0" err="1"/>
              <a:t>theQueue.insert</a:t>
            </a:r>
            <a:r>
              <a:rPr lang="en-US" b="1" dirty="0"/>
              <a:t>(80);</a:t>
            </a:r>
          </a:p>
          <a:p>
            <a:pPr marL="457200" lvl="1" indent="0">
              <a:buNone/>
            </a:pPr>
            <a:r>
              <a:rPr lang="en-US" b="1" dirty="0" err="1"/>
              <a:t>theQueue.displayQueue</a:t>
            </a:r>
            <a:r>
              <a:rPr lang="en-US" b="1" dirty="0"/>
              <a:t>(); // display queue</a:t>
            </a:r>
          </a:p>
          <a:p>
            <a:pPr marL="457200" lvl="1" indent="0">
              <a:buNone/>
            </a:pPr>
            <a:r>
              <a:rPr lang="en-US" b="1" dirty="0" err="1"/>
              <a:t>theQueue.remove</a:t>
            </a:r>
            <a:r>
              <a:rPr lang="en-US" b="1" dirty="0"/>
              <a:t>(); // remove items</a:t>
            </a:r>
          </a:p>
          <a:p>
            <a:pPr marL="457200" lvl="1" indent="0">
              <a:buNone/>
            </a:pPr>
            <a:r>
              <a:rPr lang="en-US" b="1" dirty="0" err="1"/>
              <a:t>theQueue.remove</a:t>
            </a:r>
            <a:r>
              <a:rPr lang="en-US" b="1" dirty="0"/>
              <a:t>();</a:t>
            </a:r>
          </a:p>
          <a:p>
            <a:pPr marL="457200" lvl="1" indent="0">
              <a:buNone/>
            </a:pPr>
            <a:r>
              <a:rPr lang="en-US" b="1" dirty="0" err="1"/>
              <a:t>theQueue.displayQueue</a:t>
            </a:r>
            <a:r>
              <a:rPr lang="en-US" b="1" dirty="0"/>
              <a:t>(); // display queue</a:t>
            </a:r>
          </a:p>
          <a:p>
            <a:pPr marL="457200" lvl="1" indent="0">
              <a:buNone/>
            </a:pPr>
            <a:r>
              <a:rPr lang="en-US" b="1" dirty="0"/>
              <a:t>} // end main()</a:t>
            </a:r>
          </a:p>
        </p:txBody>
      </p:sp>
    </p:spTree>
    <p:extLst>
      <p:ext uri="{BB962C8B-B14F-4D97-AF65-F5344CB8AC3E}">
        <p14:creationId xmlns:p14="http://schemas.microsoft.com/office/powerpoint/2010/main" val="2651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 and </a:t>
            </a:r>
            <a:r>
              <a:rPr lang="en-US" b="1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/>
              <a:t>does the term </a:t>
            </a:r>
            <a:r>
              <a:rPr lang="en-US" i="1" dirty="0"/>
              <a:t>Abstract Data Type </a:t>
            </a:r>
            <a:r>
              <a:rPr lang="en-US" dirty="0"/>
              <a:t>come from? Let’s look at the </a:t>
            </a:r>
            <a:r>
              <a:rPr lang="en-US" i="1" dirty="0"/>
              <a:t>data type </a:t>
            </a:r>
            <a:r>
              <a:rPr lang="en-US" dirty="0"/>
              <a:t>part </a:t>
            </a:r>
            <a:r>
              <a:rPr lang="en-US" dirty="0" smtClean="0"/>
              <a:t>of it </a:t>
            </a:r>
            <a:r>
              <a:rPr lang="en-US" dirty="0"/>
              <a:t>first and then return to </a:t>
            </a:r>
            <a:r>
              <a:rPr lang="en-US" i="1" dirty="0"/>
              <a:t>abstract</a:t>
            </a:r>
            <a:r>
              <a:rPr lang="en-US" dirty="0" smtClean="0"/>
              <a:t>.</a:t>
            </a:r>
          </a:p>
          <a:p>
            <a:r>
              <a:rPr lang="en-US" b="1" dirty="0"/>
              <a:t>Data </a:t>
            </a:r>
            <a:r>
              <a:rPr lang="en-US" b="1" dirty="0" smtClean="0"/>
              <a:t>Types: </a:t>
            </a:r>
            <a:r>
              <a:rPr lang="en-US" dirty="0" smtClean="0"/>
              <a:t>The </a:t>
            </a:r>
            <a:r>
              <a:rPr lang="en-US" dirty="0"/>
              <a:t>phrase </a:t>
            </a:r>
            <a:r>
              <a:rPr lang="en-US" i="1" dirty="0"/>
              <a:t>data type </a:t>
            </a:r>
            <a:r>
              <a:rPr lang="en-US" dirty="0"/>
              <a:t>covers a lot of ground. It was first applied to built-in types </a:t>
            </a:r>
            <a:r>
              <a:rPr lang="en-US" dirty="0" smtClean="0"/>
              <a:t>such as </a:t>
            </a:r>
            <a:r>
              <a:rPr lang="en-US" dirty="0" err="1"/>
              <a:t>int</a:t>
            </a:r>
            <a:r>
              <a:rPr lang="en-US" dirty="0"/>
              <a:t> and double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object-oriented </a:t>
            </a:r>
            <a:r>
              <a:rPr lang="en-US" dirty="0"/>
              <a:t>programming, you could now create your </a:t>
            </a:r>
            <a:r>
              <a:rPr lang="en-US" dirty="0" smtClean="0"/>
              <a:t>own data </a:t>
            </a:r>
            <a:r>
              <a:rPr lang="en-US" dirty="0"/>
              <a:t>types using classes</a:t>
            </a:r>
            <a:r>
              <a:rPr lang="en-US" dirty="0" smtClean="0"/>
              <a:t>.</a:t>
            </a:r>
          </a:p>
          <a:p>
            <a:r>
              <a:rPr lang="en-US" dirty="0"/>
              <a:t>The phrase </a:t>
            </a:r>
            <a:r>
              <a:rPr lang="en-US" i="1" dirty="0"/>
              <a:t>data type </a:t>
            </a:r>
            <a:r>
              <a:rPr lang="en-US" dirty="0"/>
              <a:t>seems to fit naturally with such quantity-oriented </a:t>
            </a:r>
            <a:r>
              <a:rPr lang="en-US" dirty="0" smtClean="0"/>
              <a:t>classes. However</a:t>
            </a:r>
            <a:r>
              <a:rPr lang="en-US" dirty="0"/>
              <a:t>, it is also applied to classes that don’t have this quantitative aspect. In </a:t>
            </a:r>
            <a:r>
              <a:rPr lang="en-US" dirty="0" smtClean="0"/>
              <a:t>fact, </a:t>
            </a:r>
            <a:r>
              <a:rPr lang="en-US" i="1" dirty="0" smtClean="0"/>
              <a:t>any </a:t>
            </a:r>
            <a:r>
              <a:rPr lang="en-US" dirty="0"/>
              <a:t>class represents a data type, in the sense that a class is made up of data (</a:t>
            </a:r>
            <a:r>
              <a:rPr lang="en-US" dirty="0" smtClean="0"/>
              <a:t>fields) and </a:t>
            </a:r>
            <a:r>
              <a:rPr lang="en-US" dirty="0"/>
              <a:t>permissible operations on that data (methods).</a:t>
            </a:r>
          </a:p>
        </p:txBody>
      </p:sp>
    </p:spTree>
    <p:extLst>
      <p:ext uri="{BB962C8B-B14F-4D97-AF65-F5344CB8AC3E}">
        <p14:creationId xmlns:p14="http://schemas.microsoft.com/office/powerpoint/2010/main" val="424827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Abstraction</a:t>
            </a:r>
          </a:p>
          <a:p>
            <a:r>
              <a:rPr lang="en-US" dirty="0"/>
              <a:t>The word </a:t>
            </a:r>
            <a:r>
              <a:rPr lang="en-US" i="1" dirty="0"/>
              <a:t>abstract </a:t>
            </a:r>
            <a:r>
              <a:rPr lang="en-US" dirty="0"/>
              <a:t>means “considered apart from detailed specifications or implementation.”</a:t>
            </a:r>
          </a:p>
          <a:p>
            <a:r>
              <a:rPr lang="en-US" dirty="0"/>
              <a:t>An abstraction is the essence or important characteristics of something. </a:t>
            </a:r>
            <a:r>
              <a:rPr lang="en-US" dirty="0" smtClean="0"/>
              <a:t>The office </a:t>
            </a:r>
            <a:r>
              <a:rPr lang="en-US" dirty="0"/>
              <a:t>of president, for example, is an abstraction, considered apart from the </a:t>
            </a:r>
            <a:r>
              <a:rPr lang="en-US" dirty="0" smtClean="0"/>
              <a:t>individual who </a:t>
            </a:r>
            <a:r>
              <a:rPr lang="en-US" dirty="0"/>
              <a:t>happens to occupy that office. The powers and responsibilities of the </a:t>
            </a:r>
            <a:r>
              <a:rPr lang="en-US" dirty="0" smtClean="0"/>
              <a:t>office remain </a:t>
            </a:r>
            <a:r>
              <a:rPr lang="en-US" dirty="0"/>
              <a:t>the same, while individual office-holders come and go</a:t>
            </a:r>
            <a:r>
              <a:rPr lang="en-US" dirty="0" smtClean="0"/>
              <a:t>.</a:t>
            </a:r>
          </a:p>
          <a:p>
            <a:r>
              <a:rPr lang="en-US" dirty="0"/>
              <a:t>In object-oriented programming, then, an Abstract Data Type is a class </a:t>
            </a:r>
            <a:r>
              <a:rPr lang="en-US" dirty="0" smtClean="0"/>
              <a:t>considered without </a:t>
            </a:r>
            <a:r>
              <a:rPr lang="en-US" dirty="0"/>
              <a:t>regard to its implementation. It’s a description of the data in the </a:t>
            </a:r>
            <a:r>
              <a:rPr lang="en-US" dirty="0" smtClean="0"/>
              <a:t>class (fields</a:t>
            </a:r>
            <a:r>
              <a:rPr lang="en-US" dirty="0"/>
              <a:t>), a list of operations (methods) that can be carried out on that data, </a:t>
            </a:r>
            <a:r>
              <a:rPr lang="en-US" dirty="0" smtClean="0"/>
              <a:t>and instructions </a:t>
            </a:r>
            <a:r>
              <a:rPr lang="en-US" dirty="0"/>
              <a:t>on how to use these operations.</a:t>
            </a:r>
          </a:p>
        </p:txBody>
      </p:sp>
    </p:spTree>
    <p:extLst>
      <p:ext uri="{BB962C8B-B14F-4D97-AF65-F5344CB8AC3E}">
        <p14:creationId xmlns:p14="http://schemas.microsoft.com/office/powerpoint/2010/main" val="98489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stack, the user knows that push() and pop() (and perhaps a few </a:t>
            </a:r>
            <a:r>
              <a:rPr lang="en-US" dirty="0" smtClean="0"/>
              <a:t>other methods</a:t>
            </a:r>
            <a:r>
              <a:rPr lang="en-US" dirty="0"/>
              <a:t>) exist and how they work. The user doesn’t (at least not usually) need </a:t>
            </a:r>
            <a:r>
              <a:rPr lang="en-US" dirty="0" smtClean="0"/>
              <a:t>to know </a:t>
            </a:r>
            <a:r>
              <a:rPr lang="en-US" dirty="0"/>
              <a:t>how push() and pop() work, or whether data is stored in an array, a linked </a:t>
            </a:r>
            <a:r>
              <a:rPr lang="en-US" dirty="0" smtClean="0"/>
              <a:t>list, or </a:t>
            </a:r>
            <a:r>
              <a:rPr lang="en-US" dirty="0"/>
              <a:t>some other data structure like a tree.</a:t>
            </a:r>
          </a:p>
          <a:p>
            <a:r>
              <a:rPr lang="en-US" b="1" dirty="0"/>
              <a:t>The </a:t>
            </a:r>
            <a:r>
              <a:rPr lang="en-US" b="1" dirty="0" smtClean="0"/>
              <a:t>Interface:</a:t>
            </a:r>
            <a:endParaRPr lang="en-US" b="1" dirty="0"/>
          </a:p>
          <a:p>
            <a:r>
              <a:rPr lang="en-US" dirty="0"/>
              <a:t>An ADT specification is often called an </a:t>
            </a:r>
            <a:r>
              <a:rPr lang="en-US" i="1" dirty="0"/>
              <a:t>interface</a:t>
            </a:r>
            <a:r>
              <a:rPr lang="en-US" dirty="0"/>
              <a:t>. It’s what the class user </a:t>
            </a:r>
            <a:r>
              <a:rPr lang="en-US" dirty="0" smtClean="0"/>
              <a:t>sees—usually its </a:t>
            </a:r>
            <a:r>
              <a:rPr lang="en-US" dirty="0"/>
              <a:t>public methods. In a stack class, push() and pop() and similar methods form </a:t>
            </a:r>
            <a:r>
              <a:rPr lang="en-US" dirty="0" smtClean="0"/>
              <a:t>the interface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9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Key with Recursion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altLang="en-US" sz="2800" dirty="0" smtClean="0"/>
              <a:t>Separate the problem into:</a:t>
            </a:r>
          </a:p>
          <a:p>
            <a:pPr lvl="1" algn="l" rtl="0" eaLnBrk="1" hangingPunct="1"/>
            <a:r>
              <a:rPr lang="en-US" altLang="en-US" sz="2000" dirty="0" smtClean="0"/>
              <a:t>A </a:t>
            </a:r>
            <a:r>
              <a:rPr lang="en-US" altLang="en-US" sz="2000" b="1" u="sng" dirty="0" smtClean="0"/>
              <a:t>base case </a:t>
            </a:r>
            <a:r>
              <a:rPr lang="en-US" altLang="en-US" sz="2000" dirty="0" smtClean="0"/>
              <a:t>which you know to be true.</a:t>
            </a:r>
          </a:p>
          <a:p>
            <a:pPr lvl="1" algn="l" rtl="0" eaLnBrk="1" hangingPunct="1"/>
            <a:r>
              <a:rPr lang="en-US" altLang="en-US" sz="2000" dirty="0" smtClean="0"/>
              <a:t>A </a:t>
            </a:r>
            <a:r>
              <a:rPr lang="en-US" altLang="en-US" sz="2000" b="1" u="sng" dirty="0" smtClean="0"/>
              <a:t>recursive step</a:t>
            </a:r>
            <a:r>
              <a:rPr lang="en-US" altLang="en-US" sz="2000" dirty="0" smtClean="0"/>
              <a:t>, which represents the answer to a larger problem in terms of a smaller one</a:t>
            </a:r>
          </a:p>
          <a:p>
            <a:pPr lvl="2" algn="l" rtl="0" eaLnBrk="1" hangingPunct="1"/>
            <a:r>
              <a:rPr lang="en-US" altLang="en-US" sz="1800" dirty="0" smtClean="0"/>
              <a:t>Idea, the recursive step will get you </a:t>
            </a:r>
            <a:r>
              <a:rPr lang="en-US" altLang="en-US" sz="1800" b="1" i="1" dirty="0" smtClean="0"/>
              <a:t>closer to the base case</a:t>
            </a:r>
            <a:r>
              <a:rPr lang="en-US" altLang="en-US" sz="1800" dirty="0" smtClean="0"/>
              <a:t>.</a:t>
            </a:r>
          </a:p>
          <a:p>
            <a:pPr lvl="2" algn="l" rtl="0" eaLnBrk="1" hangingPunct="1"/>
            <a:endParaRPr lang="en-US" altLang="en-US" sz="1800" dirty="0" smtClean="0"/>
          </a:p>
          <a:p>
            <a:pPr algn="l" rtl="0" eaLnBrk="1" hangingPunct="1"/>
            <a:r>
              <a:rPr lang="en-US" altLang="en-US" sz="2800" dirty="0" smtClean="0"/>
              <a:t>Let’s solve Factorial(n) in this way :</a:t>
            </a:r>
          </a:p>
          <a:p>
            <a:pPr lvl="1" algn="l" rtl="0" eaLnBrk="1" hangingPunct="1"/>
            <a:r>
              <a:rPr lang="en-US" altLang="en-US" sz="2000" dirty="0" smtClean="0"/>
              <a:t>factorial (1) = 1</a:t>
            </a:r>
          </a:p>
          <a:p>
            <a:pPr lvl="1" algn="l" rtl="0" eaLnBrk="1" hangingPunct="1"/>
            <a:r>
              <a:rPr lang="en-US" altLang="en-US" sz="2000" dirty="0" smtClean="0"/>
              <a:t>factorial(2) = 1*2</a:t>
            </a:r>
          </a:p>
          <a:p>
            <a:pPr lvl="1" algn="l" rtl="0" eaLnBrk="1" hangingPunct="1"/>
            <a:r>
              <a:rPr lang="en-US" altLang="en-US" sz="2000" dirty="0" smtClean="0"/>
              <a:t>factorial(3) = 1*2*3=6</a:t>
            </a:r>
          </a:p>
          <a:p>
            <a:pPr lvl="1" algn="l" rtl="0" eaLnBrk="1" hangingPunct="1"/>
            <a:r>
              <a:rPr lang="en-US" altLang="en-US" sz="2000" dirty="0" smtClean="0"/>
              <a:t>factorial(4) = </a:t>
            </a:r>
            <a:r>
              <a:rPr lang="en-US" altLang="en-US" sz="2000" dirty="0" smtClean="0"/>
              <a:t>1*2*3*4=24</a:t>
            </a:r>
            <a:endParaRPr lang="en-US" altLang="en-US" sz="2000" dirty="0" smtClean="0"/>
          </a:p>
          <a:p>
            <a:pPr lvl="2" algn="l" rtl="0" eaLnBrk="1" hangingPunct="1"/>
            <a:endParaRPr lang="en-US" altLang="en-US" sz="1800" dirty="0" smtClean="0"/>
          </a:p>
          <a:p>
            <a:pPr lvl="1" algn="l" rtl="0" eaLnBrk="1" hangingPunct="1"/>
            <a:endParaRPr lang="en-US" altLang="en-US" sz="2000" dirty="0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0A84BA-8724-4058-AA86-15E3AE20CC7E}" type="slidenum">
              <a:rPr lang="en-US" altLang="en-US" sz="1400">
                <a:solidFill>
                  <a:srgbClr val="FFFFFF"/>
                </a:solidFill>
              </a:rPr>
              <a:pPr/>
              <a:t>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Factorial Numbers and Recursion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altLang="en-US" sz="2800" dirty="0" smtClean="0"/>
              <a:t>Note:</a:t>
            </a:r>
          </a:p>
          <a:p>
            <a:pPr lvl="1" algn="l" rtl="0" eaLnBrk="1" hangingPunct="1"/>
            <a:r>
              <a:rPr lang="en-US" altLang="en-US" sz="2000" dirty="0" smtClean="0"/>
              <a:t>factorial (1) = 1</a:t>
            </a:r>
          </a:p>
          <a:p>
            <a:pPr lvl="1" algn="l" rtl="0" eaLnBrk="1" hangingPunct="1"/>
            <a:r>
              <a:rPr lang="en-US" altLang="en-US" sz="2000" dirty="0" smtClean="0"/>
              <a:t>factorial(2) = 2</a:t>
            </a:r>
          </a:p>
          <a:p>
            <a:pPr lvl="1" algn="l" rtl="0" eaLnBrk="1" hangingPunct="1"/>
            <a:r>
              <a:rPr lang="en-US" altLang="en-US" sz="2000" dirty="0" smtClean="0"/>
              <a:t>factorial(3) = 6</a:t>
            </a:r>
          </a:p>
          <a:p>
            <a:pPr lvl="1" algn="l" rtl="0" eaLnBrk="1" hangingPunct="1"/>
            <a:r>
              <a:rPr lang="en-US" altLang="en-US" sz="2000" dirty="0" smtClean="0"/>
              <a:t>factorial(4) = </a:t>
            </a:r>
            <a:r>
              <a:rPr lang="en-US" altLang="en-US" sz="2000" dirty="0" smtClean="0"/>
              <a:t>24</a:t>
            </a:r>
            <a:endParaRPr lang="en-US" altLang="en-US" sz="2000" dirty="0" smtClean="0"/>
          </a:p>
          <a:p>
            <a:pPr algn="l" rtl="0" eaLnBrk="1" hangingPunct="1"/>
            <a:r>
              <a:rPr lang="en-US" altLang="en-US" sz="2800" dirty="0" smtClean="0"/>
              <a:t>We can note that, in general:</a:t>
            </a:r>
          </a:p>
          <a:p>
            <a:pPr lvl="1" algn="l" rtl="0" eaLnBrk="1" hangingPunct="1"/>
            <a:r>
              <a:rPr lang="en-US" altLang="en-US" sz="2000" dirty="0" smtClean="0"/>
              <a:t>factorial(n) = </a:t>
            </a:r>
            <a:r>
              <a:rPr lang="en-US" altLang="en-US" sz="2000" smtClean="0"/>
              <a:t>n </a:t>
            </a:r>
            <a:r>
              <a:rPr lang="en-US" altLang="en-US" sz="2000" smtClean="0"/>
              <a:t>* </a:t>
            </a:r>
            <a:r>
              <a:rPr lang="en-US" altLang="en-US" sz="2000" dirty="0" smtClean="0"/>
              <a:t>factorial (n-1)</a:t>
            </a:r>
          </a:p>
          <a:p>
            <a:pPr lvl="1" algn="l" rtl="0" eaLnBrk="1" hangingPunct="1"/>
            <a:r>
              <a:rPr lang="en-US" altLang="en-US" sz="2000" b="1" i="1" dirty="0" smtClean="0"/>
              <a:t>This can be our recursive step</a:t>
            </a:r>
          </a:p>
          <a:p>
            <a:pPr algn="l" rtl="0" eaLnBrk="1" hangingPunct="1"/>
            <a:r>
              <a:rPr lang="en-US" altLang="en-US" sz="2800" dirty="0" smtClean="0"/>
              <a:t>Which will carry us to the base case:</a:t>
            </a:r>
          </a:p>
          <a:p>
            <a:pPr lvl="1" algn="l" rtl="0" eaLnBrk="1" hangingPunct="1"/>
            <a:r>
              <a:rPr lang="en-US" altLang="en-US" sz="2000" dirty="0" smtClean="0"/>
              <a:t>factorial(1) = 1</a:t>
            </a:r>
          </a:p>
          <a:p>
            <a:pPr lvl="1" algn="l" rtl="0" eaLnBrk="1" hangingPunct="1"/>
            <a:r>
              <a:rPr lang="en-US" altLang="en-US" sz="2000" dirty="0" smtClean="0"/>
              <a:t>This cannot be broken down any further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E69BB3-4402-42E5-AA47-D0B8EA39F344}" type="slidenum">
              <a:rPr lang="en-US" altLang="en-US" sz="1400">
                <a:solidFill>
                  <a:srgbClr val="FFFFFF"/>
                </a:solidFill>
              </a:rPr>
              <a:pPr/>
              <a:t>4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Factorial of </a:t>
            </a:r>
            <a:r>
              <a:rPr lang="en-US" dirty="0"/>
              <a:t>n is found by </a:t>
            </a:r>
            <a:r>
              <a:rPr lang="en-US" dirty="0" smtClean="0"/>
              <a:t>multiplying n </a:t>
            </a:r>
            <a:r>
              <a:rPr lang="en-US" dirty="0"/>
              <a:t>by the factorial of n-1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factorial(n)= n*factorial(n-1)</a:t>
            </a:r>
          </a:p>
          <a:p>
            <a:r>
              <a:rPr lang="en-US" dirty="0"/>
              <a:t>The factorial of 0 is defined to be 1</a:t>
            </a:r>
            <a:r>
              <a:rPr lang="en-US" dirty="0" smtClean="0"/>
              <a:t>.</a:t>
            </a:r>
          </a:p>
          <a:p>
            <a:r>
              <a:rPr lang="en-US" b="1" dirty="0"/>
              <a:t>A recursive </a:t>
            </a:r>
            <a:r>
              <a:rPr lang="en-US" b="1" dirty="0" smtClean="0"/>
              <a:t>method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factorial(</a:t>
            </a:r>
            <a:r>
              <a:rPr lang="en-US" sz="1800" dirty="0" err="1"/>
              <a:t>int</a:t>
            </a:r>
            <a:r>
              <a:rPr lang="en-US" sz="1800" dirty="0"/>
              <a:t> n)</a:t>
            </a:r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if(n==0)</a:t>
            </a:r>
          </a:p>
          <a:p>
            <a:pPr marL="457200" lvl="1" indent="0">
              <a:buNone/>
            </a:pPr>
            <a:r>
              <a:rPr lang="en-US" sz="1800" dirty="0"/>
              <a:t>return 1;</a:t>
            </a:r>
          </a:p>
          <a:p>
            <a:pPr marL="457200" lvl="1" indent="0">
              <a:buNone/>
            </a:pPr>
            <a:r>
              <a:rPr lang="en-US" sz="1800" dirty="0"/>
              <a:t>else</a:t>
            </a:r>
          </a:p>
          <a:p>
            <a:pPr marL="457200" lvl="1" indent="0">
              <a:buNone/>
            </a:pPr>
            <a:r>
              <a:rPr lang="en-US" sz="1800" dirty="0"/>
              <a:t>return (n * factorial(n-1) 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01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Factorial(4).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66065"/>
            <a:ext cx="3207434" cy="53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Towers of Hanoi is an ancient puzzle consisting of a number of disks placed </a:t>
            </a:r>
            <a:r>
              <a:rPr lang="en-US" dirty="0" smtClean="0"/>
              <a:t>on three </a:t>
            </a:r>
            <a:r>
              <a:rPr lang="en-US" dirty="0"/>
              <a:t>columns, 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A	B	C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object of the puzzle </a:t>
            </a:r>
            <a:r>
              <a:rPr lang="en-US" dirty="0" smtClean="0"/>
              <a:t>is to t</a:t>
            </a:r>
            <a:r>
              <a:rPr lang="en-US" altLang="en-US" dirty="0" smtClean="0"/>
              <a:t>ransfer </a:t>
            </a:r>
            <a:r>
              <a:rPr lang="en-US" altLang="en-US" dirty="0"/>
              <a:t>all disks from A to C</a:t>
            </a:r>
          </a:p>
          <a:p>
            <a:pPr lvl="1"/>
            <a:r>
              <a:rPr lang="en-US" altLang="en-US" dirty="0"/>
              <a:t>Can only move one at a time</a:t>
            </a:r>
          </a:p>
          <a:p>
            <a:pPr lvl="1"/>
            <a:r>
              <a:rPr lang="en-US" altLang="en-US" dirty="0"/>
              <a:t>Cannot place a disk on one that’s smaller</a:t>
            </a:r>
          </a:p>
          <a:p>
            <a:pPr lvl="1"/>
            <a:r>
              <a:rPr lang="en-US" altLang="en-US" dirty="0"/>
              <a:t>Note: This algorithm is EXPENSIVE for large # of disks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0"/>
            <a:ext cx="4134236" cy="21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Towers of </a:t>
            </a:r>
            <a:r>
              <a:rPr lang="en-US" b="1" dirty="0" smtClean="0"/>
              <a:t>Hanoi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the algorithm: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Move the </a:t>
            </a:r>
            <a:r>
              <a:rPr lang="en-US" dirty="0" err="1"/>
              <a:t>subtree</a:t>
            </a:r>
            <a:r>
              <a:rPr lang="en-US" dirty="0"/>
              <a:t> consisting of the top n-1 disks from </a:t>
            </a:r>
            <a:r>
              <a:rPr lang="en-US" dirty="0" smtClean="0"/>
              <a:t>A </a:t>
            </a:r>
            <a:r>
              <a:rPr lang="en-US" dirty="0"/>
              <a:t>to </a:t>
            </a:r>
            <a:r>
              <a:rPr lang="en-US" dirty="0" smtClean="0"/>
              <a:t>B.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Move the remaining (largest) disk from </a:t>
            </a:r>
            <a:r>
              <a:rPr lang="en-US" dirty="0" smtClean="0"/>
              <a:t>A to C.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Move the </a:t>
            </a:r>
            <a:r>
              <a:rPr lang="en-US" dirty="0" err="1"/>
              <a:t>subtree</a:t>
            </a:r>
            <a:r>
              <a:rPr lang="en-US" dirty="0"/>
              <a:t> from </a:t>
            </a:r>
            <a:r>
              <a:rPr lang="en-US" dirty="0" smtClean="0"/>
              <a:t>B </a:t>
            </a:r>
            <a:r>
              <a:rPr lang="en-US" dirty="0"/>
              <a:t>to </a:t>
            </a:r>
            <a:r>
              <a:rPr lang="en-US" dirty="0" smtClean="0"/>
              <a:t>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7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Towers of Hanoi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</a:t>
            </a:r>
            <a:r>
              <a:rPr lang="en-US" dirty="0" err="1"/>
              <a:t>subtree</a:t>
            </a:r>
            <a:r>
              <a:rPr lang="en-US" dirty="0"/>
              <a:t> consisting of disks 1, 2, and 3 is moved to the intermediate tower B.</a:t>
            </a:r>
          </a:p>
          <a:p>
            <a:r>
              <a:rPr lang="en-US" dirty="0"/>
              <a:t>Then the largest disk, 4, is moved to tower C.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71800"/>
            <a:ext cx="646837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4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1937</Words>
  <Application>Microsoft Office PowerPoint</Application>
  <PresentationFormat>On-screen Show (4:3)</PresentationFormat>
  <Paragraphs>306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Euphemia</vt:lpstr>
      <vt:lpstr>Plantagenet Cherokee</vt:lpstr>
      <vt:lpstr>Times New Roman</vt:lpstr>
      <vt:lpstr>Wingdings</vt:lpstr>
      <vt:lpstr>ヒラギノ角ゴ Pro W3</vt:lpstr>
      <vt:lpstr>Lecture 1</vt:lpstr>
      <vt:lpstr>Data Structure &amp; Algorithms</vt:lpstr>
      <vt:lpstr>Recursion</vt:lpstr>
      <vt:lpstr>Key with Recursion</vt:lpstr>
      <vt:lpstr>Factorial Numbers and Recursion</vt:lpstr>
      <vt:lpstr>Factorials</vt:lpstr>
      <vt:lpstr>Factorials</vt:lpstr>
      <vt:lpstr>The Towers of Hanoi</vt:lpstr>
      <vt:lpstr>The Towers of Hanoi (Cont’d)</vt:lpstr>
      <vt:lpstr>The Towers of Hanoi (Cont’d)</vt:lpstr>
      <vt:lpstr>The Towers of Hanoi (Cont’d)</vt:lpstr>
      <vt:lpstr>Of course..</vt:lpstr>
      <vt:lpstr>Recursion and Stacks </vt:lpstr>
      <vt:lpstr>Data Structure &amp; Algorithms</vt:lpstr>
      <vt:lpstr>Abstract Data Type (ADT)</vt:lpstr>
      <vt:lpstr>A Stack Implemented by a Linked List</vt:lpstr>
      <vt:lpstr>PowerPoint Presentation</vt:lpstr>
      <vt:lpstr>PowerPoint Presentation</vt:lpstr>
      <vt:lpstr>A Queue Implemented by a Linked List</vt:lpstr>
      <vt:lpstr>PowerPoint Presentation</vt:lpstr>
      <vt:lpstr>PowerPoint Presentation</vt:lpstr>
      <vt:lpstr>PowerPoint Presentation</vt:lpstr>
      <vt:lpstr>PowerPoint Presentation</vt:lpstr>
      <vt:lpstr>Data Types and Abstraction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Marwa</dc:creator>
  <cp:lastModifiedBy>lenovo</cp:lastModifiedBy>
  <cp:revision>16</cp:revision>
  <dcterms:created xsi:type="dcterms:W3CDTF">2014-12-11T04:41:04Z</dcterms:created>
  <dcterms:modified xsi:type="dcterms:W3CDTF">2022-07-20T09:00:31Z</dcterms:modified>
</cp:coreProperties>
</file>