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7"/>
  </p:notesMasterIdLst>
  <p:sldIdLst>
    <p:sldId id="258" r:id="rId2"/>
    <p:sldId id="303" r:id="rId3"/>
    <p:sldId id="304" r:id="rId4"/>
    <p:sldId id="305" r:id="rId5"/>
    <p:sldId id="306" r:id="rId6"/>
    <p:sldId id="307" r:id="rId7"/>
    <p:sldId id="308" r:id="rId8"/>
    <p:sldId id="309" r:id="rId9"/>
    <p:sldId id="310" r:id="rId10"/>
    <p:sldId id="311" r:id="rId11"/>
    <p:sldId id="312" r:id="rId12"/>
    <p:sldId id="313" r:id="rId13"/>
    <p:sldId id="314" r:id="rId14"/>
    <p:sldId id="316" r:id="rId15"/>
    <p:sldId id="317" r:id="rId16"/>
    <p:sldId id="318" r:id="rId17"/>
    <p:sldId id="320" r:id="rId18"/>
    <p:sldId id="321" r:id="rId19"/>
    <p:sldId id="324" r:id="rId20"/>
    <p:sldId id="326" r:id="rId21"/>
    <p:sldId id="327" r:id="rId22"/>
    <p:sldId id="328" r:id="rId23"/>
    <p:sldId id="330" r:id="rId24"/>
    <p:sldId id="331" r:id="rId25"/>
    <p:sldId id="332" r:id="rId26"/>
    <p:sldId id="333" r:id="rId27"/>
    <p:sldId id="334" r:id="rId28"/>
    <p:sldId id="335" r:id="rId29"/>
    <p:sldId id="360" r:id="rId30"/>
    <p:sldId id="347" r:id="rId31"/>
    <p:sldId id="348" r:id="rId32"/>
    <p:sldId id="349" r:id="rId33"/>
    <p:sldId id="350" r:id="rId34"/>
    <p:sldId id="351" r:id="rId35"/>
    <p:sldId id="352" r:id="rId36"/>
    <p:sldId id="354" r:id="rId37"/>
    <p:sldId id="355" r:id="rId38"/>
    <p:sldId id="356" r:id="rId39"/>
    <p:sldId id="357" r:id="rId40"/>
    <p:sldId id="358" r:id="rId41"/>
    <p:sldId id="361" r:id="rId42"/>
    <p:sldId id="363" r:id="rId43"/>
    <p:sldId id="364" r:id="rId44"/>
    <p:sldId id="365" r:id="rId45"/>
    <p:sldId id="366" r:id="rId46"/>
    <p:sldId id="367" r:id="rId47"/>
    <p:sldId id="368" r:id="rId48"/>
    <p:sldId id="369" r:id="rId49"/>
    <p:sldId id="370" r:id="rId50"/>
    <p:sldId id="371" r:id="rId51"/>
    <p:sldId id="372" r:id="rId52"/>
    <p:sldId id="373" r:id="rId53"/>
    <p:sldId id="374" r:id="rId54"/>
    <p:sldId id="375" r:id="rId55"/>
    <p:sldId id="376" r:id="rId56"/>
    <p:sldId id="377" r:id="rId57"/>
    <p:sldId id="378" r:id="rId58"/>
    <p:sldId id="379" r:id="rId59"/>
    <p:sldId id="380" r:id="rId60"/>
    <p:sldId id="381" r:id="rId61"/>
    <p:sldId id="382" r:id="rId62"/>
    <p:sldId id="383" r:id="rId63"/>
    <p:sldId id="384" r:id="rId64"/>
    <p:sldId id="385" r:id="rId65"/>
    <p:sldId id="283"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473" autoAdjust="0"/>
  </p:normalViewPr>
  <p:slideViewPr>
    <p:cSldViewPr>
      <p:cViewPr varScale="1">
        <p:scale>
          <a:sx n="43" d="100"/>
          <a:sy n="43" d="100"/>
        </p:scale>
        <p:origin x="1296"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B2FD90-CBEC-4D84-B1D5-2077804A171F}" type="datetimeFigureOut">
              <a:rPr lang="en-US" smtClean="0"/>
              <a:pPr/>
              <a:t>7/22/2022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4F2062-8F71-46BB-AF89-DFBF59E91B7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3.bin"/></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vmlDrawing" Target="../drawings/vmlDrawing5.vml"/><Relationship Id="rId5" Type="http://schemas.openxmlformats.org/officeDocument/2006/relationships/image" Target="../media/image11.wmf"/><Relationship Id="rId4" Type="http://schemas.openxmlformats.org/officeDocument/2006/relationships/oleObject" Target="../embeddings/oleObject5.bin"/></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vmlDrawing" Target="../drawings/vmlDrawing6.vml"/><Relationship Id="rId5" Type="http://schemas.openxmlformats.org/officeDocument/2006/relationships/image" Target="../media/image12.wmf"/><Relationship Id="rId4" Type="http://schemas.openxmlformats.org/officeDocument/2006/relationships/oleObject" Target="../embeddings/oleObject6.bin"/></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83025" y="0"/>
            <a:ext cx="2976563" cy="460375"/>
          </a:xfrm>
          <a:prstGeom prst="rect">
            <a:avLst/>
          </a:prstGeom>
          <a:noFill/>
          <a:ln w="9525">
            <a:noFill/>
            <a:miter lim="800000"/>
            <a:headEnd/>
            <a:tailEnd/>
          </a:ln>
          <a:effectLst/>
        </p:spPr>
        <p:txBody>
          <a:bodyPr wrap="none" anchor="ctr"/>
          <a:lstStyle/>
          <a:p>
            <a:endParaRPr lang="en-US"/>
          </a:p>
        </p:txBody>
      </p:sp>
      <p:sp>
        <p:nvSpPr>
          <p:cNvPr id="12291" name="Rectangle 3"/>
          <p:cNvSpPr>
            <a:spLocks noChangeArrowheads="1"/>
          </p:cNvSpPr>
          <p:nvPr/>
        </p:nvSpPr>
        <p:spPr bwMode="auto">
          <a:xfrm>
            <a:off x="-3175" y="0"/>
            <a:ext cx="2973388" cy="460375"/>
          </a:xfrm>
          <a:prstGeom prst="rect">
            <a:avLst/>
          </a:prstGeom>
          <a:noFill/>
          <a:ln w="9525">
            <a:noFill/>
            <a:miter lim="800000"/>
            <a:headEnd/>
            <a:tailEnd/>
          </a:ln>
          <a:effectLst/>
        </p:spPr>
        <p:txBody>
          <a:bodyPr wrap="none" anchor="ctr"/>
          <a:lstStyle/>
          <a:p>
            <a:endParaRPr lang="en-US"/>
          </a:p>
        </p:txBody>
      </p:sp>
      <p:sp>
        <p:nvSpPr>
          <p:cNvPr id="12292" name="Rectangle 4"/>
          <p:cNvSpPr>
            <a:spLocks noGrp="1" noChangeArrowheads="1"/>
          </p:cNvSpPr>
          <p:nvPr>
            <p:ph type="body" idx="1"/>
          </p:nvPr>
        </p:nvSpPr>
        <p:spPr>
          <a:noFill/>
          <a:ln/>
        </p:spPr>
        <p:txBody>
          <a:bodyPr/>
          <a:lstStyle/>
          <a:p>
            <a:pPr>
              <a:tabLst/>
            </a:pPr>
            <a:r>
              <a:rPr lang="en-US"/>
              <a:t>Naming Rules</a:t>
            </a:r>
          </a:p>
          <a:p>
            <a:pPr lvl="1">
              <a:tabLst/>
            </a:pPr>
            <a:r>
              <a:rPr lang="en-US"/>
              <a:t>Name database tables and columns according to the standard rules for </a:t>
            </a:r>
            <a:r>
              <a:rPr lang="en-US">
                <a:solidFill>
                  <a:srgbClr val="FC0128"/>
                </a:solidFill>
              </a:rPr>
              <a:t>naming</a:t>
            </a:r>
            <a:r>
              <a:rPr lang="en-US"/>
              <a:t> any Oracle database object:</a:t>
            </a:r>
          </a:p>
          <a:p>
            <a:pPr lvl="2">
              <a:tabLst/>
            </a:pPr>
            <a:r>
              <a:rPr lang="en-US"/>
              <a:t>Table names and column names must begin with a letter and be 1–30 characters long.</a:t>
            </a:r>
          </a:p>
          <a:p>
            <a:pPr lvl="2">
              <a:tabLst/>
            </a:pPr>
            <a:r>
              <a:rPr lang="en-US"/>
              <a:t>Names must contain only the characters A–Z, a–z, 0–9, _ (underscore), $, and # (legal characters, but their use is discouraged).</a:t>
            </a:r>
          </a:p>
          <a:p>
            <a:pPr lvl="2">
              <a:tabLst/>
            </a:pPr>
            <a:r>
              <a:rPr lang="en-US"/>
              <a:t>Names must not duplicate the name of another object owned by the same Oracle server user.</a:t>
            </a:r>
          </a:p>
          <a:p>
            <a:pPr lvl="2">
              <a:tabLst/>
            </a:pPr>
            <a:r>
              <a:rPr lang="en-US"/>
              <a:t>Names must not be an Oracle server reserved word.</a:t>
            </a:r>
          </a:p>
          <a:p>
            <a:pPr lvl="1">
              <a:tabLst/>
            </a:pPr>
            <a:r>
              <a:rPr lang="en-US" b="1"/>
              <a:t>Naming Guidelines</a:t>
            </a:r>
            <a:endParaRPr lang="en-US"/>
          </a:p>
          <a:p>
            <a:pPr lvl="1">
              <a:tabLst/>
            </a:pPr>
            <a:r>
              <a:rPr lang="en-US"/>
              <a:t>Use descriptive names for tables and other database objects.</a:t>
            </a:r>
          </a:p>
          <a:p>
            <a:pPr lvl="1">
              <a:tabLst/>
            </a:pPr>
            <a:r>
              <a:rPr lang="en-US" b="1"/>
              <a:t>Note:</a:t>
            </a:r>
            <a:r>
              <a:rPr lang="en-US"/>
              <a:t> Names are case insensitive. For example, </a:t>
            </a:r>
            <a:r>
              <a:rPr lang="en-US">
                <a:latin typeface="Courier New" pitchFamily="49" charset="0"/>
              </a:rPr>
              <a:t>EMPLOYEES</a:t>
            </a:r>
            <a:r>
              <a:rPr lang="en-US"/>
              <a:t> is treated as the same name as </a:t>
            </a:r>
            <a:r>
              <a:rPr lang="en-US">
                <a:latin typeface="Courier New" pitchFamily="49" charset="0"/>
              </a:rPr>
              <a:t>eMPloyees</a:t>
            </a:r>
            <a:r>
              <a:rPr lang="en-US"/>
              <a:t> or </a:t>
            </a:r>
            <a:r>
              <a:rPr lang="en-US">
                <a:latin typeface="Courier New" pitchFamily="49" charset="0"/>
              </a:rPr>
              <a:t>eMpLOYEES</a:t>
            </a:r>
            <a:r>
              <a:rPr lang="en-US"/>
              <a:t>.</a:t>
            </a:r>
          </a:p>
          <a:p>
            <a:pPr lvl="1">
              <a:tabLst/>
            </a:pPr>
            <a:r>
              <a:rPr lang="en-US"/>
              <a:t>For more information, see </a:t>
            </a:r>
            <a:r>
              <a:rPr lang="en-US" i="1"/>
              <a:t>Oracle9i SQL Reference,</a:t>
            </a:r>
            <a:r>
              <a:rPr lang="en-US"/>
              <a:t>“Object Names and Qualifiers.”</a:t>
            </a:r>
          </a:p>
          <a:p>
            <a:pPr>
              <a:tabLst/>
            </a:pPr>
            <a:endParaRPr lang="en-US" b="0">
              <a:latin typeface="Times New Roman" pitchFamily="18" charset="0"/>
            </a:endParaRPr>
          </a:p>
        </p:txBody>
      </p:sp>
      <p:sp>
        <p:nvSpPr>
          <p:cNvPr id="12293" name="Rectangle 5"/>
          <p:cNvSpPr>
            <a:spLocks noGrp="1" noRot="1" noChangeAspect="1" noChangeArrowheads="1" noTextEdit="1"/>
          </p:cNvSpPr>
          <p:nvPr>
            <p:ph type="sldImg"/>
          </p:nvPr>
        </p:nvSpPr>
        <p:spPr>
          <a:xfrm>
            <a:off x="492125" y="161925"/>
            <a:ext cx="5872163" cy="4403725"/>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96888" y="159220"/>
            <a:ext cx="5859462" cy="4407207"/>
          </a:xfrm>
          <a:ln cap="flat"/>
        </p:spPr>
      </p:sp>
      <p:sp>
        <p:nvSpPr>
          <p:cNvPr id="26627" name="Rectangle 3"/>
          <p:cNvSpPr>
            <a:spLocks noGrp="1" noChangeArrowheads="1"/>
          </p:cNvSpPr>
          <p:nvPr>
            <p:ph type="body" idx="1"/>
          </p:nvPr>
        </p:nvSpPr>
        <p:spPr>
          <a:xfrm>
            <a:off x="412750" y="4775006"/>
            <a:ext cx="6027738" cy="3754406"/>
          </a:xfrm>
          <a:noFill/>
          <a:ln/>
        </p:spPr>
        <p:txBody>
          <a:bodyPr lIns="92684" tIns="47102" rIns="92684" bIns="47102"/>
          <a:lstStyle/>
          <a:p>
            <a:pPr defTabSz="427038">
              <a:tabLst/>
            </a:pPr>
            <a:r>
              <a:rPr lang="en-US" sz="1100"/>
              <a:t>Changing Your Password</a:t>
            </a:r>
          </a:p>
          <a:p>
            <a:pPr lvl="1" defTabSz="427038">
              <a:lnSpc>
                <a:spcPct val="100000"/>
              </a:lnSpc>
              <a:spcBef>
                <a:spcPct val="30000"/>
              </a:spcBef>
              <a:tabLst/>
            </a:pPr>
            <a:r>
              <a:rPr lang="en-US" sz="1100">
                <a:latin typeface="Times New Roman" pitchFamily="18" charset="0"/>
              </a:rPr>
              <a:t>The DBA </a:t>
            </a:r>
            <a:r>
              <a:rPr lang="en-US" sz="1100">
                <a:solidFill>
                  <a:schemeClr val="hlink"/>
                </a:solidFill>
                <a:latin typeface="Times New Roman" pitchFamily="18" charset="0"/>
              </a:rPr>
              <a:t>creates an account</a:t>
            </a:r>
            <a:r>
              <a:rPr lang="en-US" sz="1100">
                <a:latin typeface="Times New Roman" pitchFamily="18" charset="0"/>
              </a:rPr>
              <a:t> and initializes a password for every user. You can change your password by using the </a:t>
            </a:r>
            <a:r>
              <a:rPr lang="en-US" sz="1100">
                <a:latin typeface="Courier New" pitchFamily="49" charset="0"/>
              </a:rPr>
              <a:t>ALTER USER</a:t>
            </a:r>
            <a:r>
              <a:rPr lang="en-US" sz="1100">
                <a:latin typeface="Times New Roman" pitchFamily="18" charset="0"/>
              </a:rPr>
              <a:t> statement.</a:t>
            </a:r>
          </a:p>
          <a:p>
            <a:pPr lvl="1" defTabSz="427038">
              <a:lnSpc>
                <a:spcPct val="100000"/>
              </a:lnSpc>
              <a:spcBef>
                <a:spcPct val="30000"/>
              </a:spcBef>
              <a:tabLst/>
            </a:pPr>
            <a:r>
              <a:rPr lang="en-US" sz="1100" b="1">
                <a:latin typeface="Times New Roman" pitchFamily="18" charset="0"/>
              </a:rPr>
              <a:t>Syntax</a:t>
            </a:r>
            <a:endParaRPr lang="en-US" sz="1100">
              <a:latin typeface="Times New Roman" pitchFamily="18" charset="0"/>
            </a:endParaRPr>
          </a:p>
          <a:p>
            <a:pPr lvl="1" defTabSz="427038">
              <a:lnSpc>
                <a:spcPct val="100000"/>
              </a:lnSpc>
              <a:spcBef>
                <a:spcPct val="30000"/>
              </a:spcBef>
              <a:tabLst/>
            </a:pPr>
            <a:r>
              <a:rPr lang="en-US" sz="1100">
                <a:latin typeface="Courier New" pitchFamily="49" charset="0"/>
              </a:rPr>
              <a:t>  </a:t>
            </a:r>
            <a:r>
              <a:rPr lang="en-US" sz="1100">
                <a:solidFill>
                  <a:schemeClr val="hlink"/>
                </a:solidFill>
                <a:latin typeface="Courier New" pitchFamily="49" charset="0"/>
              </a:rPr>
              <a:t>ALTER USER</a:t>
            </a:r>
            <a:r>
              <a:rPr lang="en-US" sz="1100">
                <a:latin typeface="Courier New" pitchFamily="49" charset="0"/>
              </a:rPr>
              <a:t> user IDENTIFIED BY password;</a:t>
            </a:r>
            <a:endParaRPr lang="en-US" sz="1100"/>
          </a:p>
          <a:p>
            <a:pPr lvl="1" defTabSz="427038">
              <a:lnSpc>
                <a:spcPct val="100000"/>
              </a:lnSpc>
              <a:spcBef>
                <a:spcPct val="30000"/>
              </a:spcBef>
              <a:tabLst/>
            </a:pPr>
            <a:r>
              <a:rPr lang="en-US" sz="1100">
                <a:latin typeface="Times New Roman" pitchFamily="18" charset="0"/>
              </a:rPr>
              <a:t>In the syntax:</a:t>
            </a:r>
            <a:endParaRPr lang="en-US" sz="1100" b="1">
              <a:latin typeface="Times New Roman" pitchFamily="18" charset="0"/>
            </a:endParaRPr>
          </a:p>
          <a:p>
            <a:pPr lvl="1" defTabSz="427038">
              <a:lnSpc>
                <a:spcPct val="100000"/>
              </a:lnSpc>
              <a:spcBef>
                <a:spcPct val="30000"/>
              </a:spcBef>
              <a:tabLst/>
            </a:pPr>
            <a:r>
              <a:rPr lang="en-US" sz="1100" b="1">
                <a:latin typeface="Times New Roman" pitchFamily="18" charset="0"/>
              </a:rPr>
              <a:t>	</a:t>
            </a:r>
            <a:r>
              <a:rPr lang="en-US" sz="1100" i="1">
                <a:latin typeface="Courier New" pitchFamily="49" charset="0"/>
              </a:rPr>
              <a:t>user</a:t>
            </a:r>
            <a:r>
              <a:rPr lang="en-US" sz="1100" i="1">
                <a:latin typeface="Times New Roman" pitchFamily="18" charset="0"/>
              </a:rPr>
              <a:t>			</a:t>
            </a:r>
            <a:r>
              <a:rPr lang="en-US" sz="1100">
                <a:latin typeface="Times New Roman" pitchFamily="18" charset="0"/>
              </a:rPr>
              <a:t>is the name of the user</a:t>
            </a:r>
          </a:p>
          <a:p>
            <a:pPr lvl="1" defTabSz="427038">
              <a:lnSpc>
                <a:spcPct val="100000"/>
              </a:lnSpc>
              <a:spcBef>
                <a:spcPct val="30000"/>
              </a:spcBef>
              <a:tabLst/>
            </a:pPr>
            <a:r>
              <a:rPr lang="en-US" sz="1100">
                <a:latin typeface="Times New Roman" pitchFamily="18" charset="0"/>
              </a:rPr>
              <a:t>	</a:t>
            </a:r>
            <a:r>
              <a:rPr lang="en-US" sz="1100" i="1">
                <a:latin typeface="Courier New" pitchFamily="49" charset="0"/>
              </a:rPr>
              <a:t>password</a:t>
            </a:r>
            <a:r>
              <a:rPr lang="en-US" sz="1100">
                <a:latin typeface="Times New Roman" pitchFamily="18" charset="0"/>
              </a:rPr>
              <a:t>		specifies the new password</a:t>
            </a:r>
          </a:p>
          <a:p>
            <a:pPr lvl="1" defTabSz="427038">
              <a:lnSpc>
                <a:spcPct val="100000"/>
              </a:lnSpc>
              <a:spcBef>
                <a:spcPct val="30000"/>
              </a:spcBef>
              <a:tabLst/>
            </a:pPr>
            <a:r>
              <a:rPr lang="en-US" sz="1100">
                <a:latin typeface="Times New Roman" pitchFamily="18" charset="0"/>
              </a:rPr>
              <a:t>Although this statement can be used to change your password, there are many other options. You must have the </a:t>
            </a:r>
            <a:r>
              <a:rPr lang="en-US" sz="1100">
                <a:latin typeface="Courier New" pitchFamily="49" charset="0"/>
              </a:rPr>
              <a:t>ALTER USER</a:t>
            </a:r>
            <a:r>
              <a:rPr lang="en-US" sz="1100">
                <a:latin typeface="Times New Roman" pitchFamily="18" charset="0"/>
              </a:rPr>
              <a:t> privilege to change any other option.</a:t>
            </a:r>
          </a:p>
          <a:p>
            <a:pPr lvl="1" defTabSz="427038">
              <a:lnSpc>
                <a:spcPct val="100000"/>
              </a:lnSpc>
              <a:spcBef>
                <a:spcPct val="30000"/>
              </a:spcBef>
              <a:tabLst/>
            </a:pPr>
            <a:r>
              <a:rPr lang="en-US" sz="1100">
                <a:latin typeface="Times New Roman" pitchFamily="18" charset="0"/>
              </a:rPr>
              <a:t>For more information, see </a:t>
            </a:r>
            <a:r>
              <a:rPr lang="en-US" sz="1100" i="1">
                <a:latin typeface="Times New Roman" pitchFamily="18" charset="0"/>
              </a:rPr>
              <a:t>Oracle9i SQL Reference,</a:t>
            </a:r>
            <a:r>
              <a:rPr lang="en-US" sz="1100">
                <a:latin typeface="Times New Roman" pitchFamily="18" charset="0"/>
              </a:rPr>
              <a:t> “</a:t>
            </a:r>
            <a:r>
              <a:rPr lang="en-US" sz="1100">
                <a:latin typeface="Courier New" pitchFamily="49" charset="0"/>
              </a:rPr>
              <a:t>ALTER USER</a:t>
            </a:r>
            <a:r>
              <a:rPr lang="en-US" sz="1100">
                <a:latin typeface="Times New Roman" pitchFamily="18" charset="0"/>
              </a:rPr>
              <a:t>.”</a:t>
            </a:r>
          </a:p>
          <a:p>
            <a:pPr defTabSz="427038">
              <a:lnSpc>
                <a:spcPct val="100000"/>
              </a:lnSpc>
              <a:spcBef>
                <a:spcPct val="30000"/>
              </a:spcBef>
              <a:tabLst/>
            </a:pPr>
            <a:endParaRPr lang="en-US" sz="1100" b="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95300" y="157629"/>
            <a:ext cx="5861050" cy="4408799"/>
          </a:xfrm>
          <a:ln cap="flat"/>
        </p:spPr>
      </p:sp>
      <p:sp>
        <p:nvSpPr>
          <p:cNvPr id="30723" name="Rectangle 3"/>
          <p:cNvSpPr>
            <a:spLocks noGrp="1" noChangeArrowheads="1"/>
          </p:cNvSpPr>
          <p:nvPr>
            <p:ph type="body" idx="1"/>
          </p:nvPr>
        </p:nvSpPr>
        <p:spPr>
          <a:xfrm>
            <a:off x="412750" y="4775006"/>
            <a:ext cx="6027738" cy="3754406"/>
          </a:xfrm>
          <a:noFill/>
          <a:ln/>
        </p:spPr>
        <p:txBody>
          <a:bodyPr lIns="92684" tIns="47102" rIns="92684" bIns="47102"/>
          <a:lstStyle/>
          <a:p>
            <a:pPr defTabSz="465138">
              <a:lnSpc>
                <a:spcPct val="100000"/>
              </a:lnSpc>
              <a:spcBef>
                <a:spcPct val="30000"/>
              </a:spcBef>
              <a:tabLst>
                <a:tab pos="471488" algn="l"/>
                <a:tab pos="2244725" algn="l"/>
              </a:tabLst>
            </a:pPr>
            <a:r>
              <a:rPr lang="en-US" sz="1100"/>
              <a:t>Granting Object Privileges</a:t>
            </a:r>
          </a:p>
          <a:p>
            <a:pPr lvl="1" defTabSz="465138">
              <a:lnSpc>
                <a:spcPct val="100000"/>
              </a:lnSpc>
              <a:spcBef>
                <a:spcPct val="30000"/>
              </a:spcBef>
              <a:tabLst>
                <a:tab pos="471488" algn="l"/>
                <a:tab pos="2244725" algn="l"/>
              </a:tabLst>
            </a:pPr>
            <a:r>
              <a:rPr lang="en-US" sz="1100">
                <a:latin typeface="Times New Roman" pitchFamily="18" charset="0"/>
              </a:rPr>
              <a:t>Different object privileges are available for different types of schema objects. A user automatically has all object privileges for schema objects contained in the user’s schema. A user can grant any object privilege on any schema object that the user owns to any other user or role. If the grant includes </a:t>
            </a:r>
            <a:r>
              <a:rPr lang="en-US" sz="1100">
                <a:solidFill>
                  <a:schemeClr val="hlink"/>
                </a:solidFill>
                <a:latin typeface="Courier New" pitchFamily="49" charset="0"/>
              </a:rPr>
              <a:t>WITH GRANT OPTION</a:t>
            </a:r>
            <a:r>
              <a:rPr lang="en-US" sz="1100">
                <a:latin typeface="Times New Roman" pitchFamily="18" charset="0"/>
              </a:rPr>
              <a:t>, then the grantee can further grant the object privilege to other users; otherwise, the grantee can use the privilege but cannot grant it to other users.</a:t>
            </a:r>
          </a:p>
          <a:p>
            <a:pPr lvl="1" defTabSz="465138">
              <a:lnSpc>
                <a:spcPct val="100000"/>
              </a:lnSpc>
              <a:spcBef>
                <a:spcPct val="30000"/>
              </a:spcBef>
              <a:tabLst>
                <a:tab pos="471488" algn="l"/>
                <a:tab pos="2244725" algn="l"/>
              </a:tabLst>
            </a:pPr>
            <a:r>
              <a:rPr lang="en-US" sz="1100">
                <a:latin typeface="Times New Roman" pitchFamily="18" charset="0"/>
              </a:rPr>
              <a:t>In the syntax:</a:t>
            </a:r>
          </a:p>
          <a:p>
            <a:pPr lvl="1" defTabSz="465138">
              <a:lnSpc>
                <a:spcPct val="100000"/>
              </a:lnSpc>
              <a:spcBef>
                <a:spcPct val="30000"/>
              </a:spcBef>
              <a:tabLst>
                <a:tab pos="471488" algn="l"/>
                <a:tab pos="2244725" algn="l"/>
              </a:tabLst>
            </a:pPr>
            <a:r>
              <a:rPr lang="en-US" sz="1100">
                <a:latin typeface="Times New Roman" pitchFamily="18" charset="0"/>
              </a:rPr>
              <a:t>	</a:t>
            </a:r>
            <a:r>
              <a:rPr lang="en-US" sz="1100" i="1">
                <a:latin typeface="Courier New" pitchFamily="49" charset="0"/>
              </a:rPr>
              <a:t>object_priv</a:t>
            </a:r>
            <a:r>
              <a:rPr lang="en-US" sz="1100">
                <a:latin typeface="Times New Roman" pitchFamily="18" charset="0"/>
              </a:rPr>
              <a:t>	is an object privilege to be granted</a:t>
            </a:r>
            <a:endParaRPr lang="en-US" sz="1100" b="1">
              <a:latin typeface="Times New Roman" pitchFamily="18" charset="0"/>
            </a:endParaRPr>
          </a:p>
          <a:p>
            <a:pPr algn="just" defTabSz="465138">
              <a:lnSpc>
                <a:spcPct val="100000"/>
              </a:lnSpc>
              <a:spcBef>
                <a:spcPct val="30000"/>
              </a:spcBef>
              <a:tabLst>
                <a:tab pos="471488" algn="l"/>
                <a:tab pos="2244725" algn="l"/>
              </a:tabLst>
            </a:pPr>
            <a:r>
              <a:rPr lang="en-US" sz="1100" b="0">
                <a:latin typeface="Times New Roman" pitchFamily="18" charset="0"/>
              </a:rPr>
              <a:t>	</a:t>
            </a:r>
            <a:r>
              <a:rPr lang="en-US" sz="1100" b="0">
                <a:latin typeface="Courier New" pitchFamily="49" charset="0"/>
              </a:rPr>
              <a:t>ALL</a:t>
            </a:r>
            <a:r>
              <a:rPr lang="en-US" sz="1100" b="0">
                <a:latin typeface="Times New Roman" pitchFamily="18" charset="0"/>
              </a:rPr>
              <a:t>	specifies all object privileges</a:t>
            </a:r>
          </a:p>
          <a:p>
            <a:pPr algn="just" defTabSz="465138">
              <a:lnSpc>
                <a:spcPct val="100000"/>
              </a:lnSpc>
              <a:spcBef>
                <a:spcPct val="30000"/>
              </a:spcBef>
              <a:tabLst>
                <a:tab pos="471488" algn="l"/>
                <a:tab pos="2244725" algn="l"/>
              </a:tabLst>
            </a:pPr>
            <a:r>
              <a:rPr lang="en-US" sz="1100" b="0" i="1">
                <a:latin typeface="Times New Roman" pitchFamily="18" charset="0"/>
              </a:rPr>
              <a:t>	</a:t>
            </a:r>
            <a:r>
              <a:rPr lang="en-US" sz="1100" b="0" i="1">
                <a:latin typeface="Courier New" pitchFamily="49" charset="0"/>
              </a:rPr>
              <a:t>columns</a:t>
            </a:r>
            <a:r>
              <a:rPr lang="en-US" sz="1100" b="0" i="1">
                <a:latin typeface="Times New Roman" pitchFamily="18" charset="0"/>
              </a:rPr>
              <a:t>	</a:t>
            </a:r>
            <a:r>
              <a:rPr lang="en-US" sz="1100" b="0">
                <a:latin typeface="Times New Roman" pitchFamily="18" charset="0"/>
              </a:rPr>
              <a:t>specifies the column from a table or view on which privileges 		are granted</a:t>
            </a:r>
          </a:p>
          <a:p>
            <a:pPr algn="just" defTabSz="465138">
              <a:lnSpc>
                <a:spcPct val="100000"/>
              </a:lnSpc>
              <a:spcBef>
                <a:spcPct val="30000"/>
              </a:spcBef>
              <a:tabLst>
                <a:tab pos="471488" algn="l"/>
                <a:tab pos="2244725" algn="l"/>
              </a:tabLst>
            </a:pPr>
            <a:r>
              <a:rPr lang="en-US" sz="1100" b="0">
                <a:latin typeface="Times New Roman" pitchFamily="18" charset="0"/>
              </a:rPr>
              <a:t>	</a:t>
            </a:r>
            <a:r>
              <a:rPr lang="en-US" sz="1100" b="0">
                <a:latin typeface="Courier New" pitchFamily="49" charset="0"/>
              </a:rPr>
              <a:t>ON </a:t>
            </a:r>
            <a:r>
              <a:rPr lang="en-US" sz="1100" b="0" i="1">
                <a:latin typeface="Courier New" pitchFamily="49" charset="0"/>
              </a:rPr>
              <a:t>object</a:t>
            </a:r>
            <a:r>
              <a:rPr lang="en-US" sz="1100" b="0">
                <a:latin typeface="Times New Roman" pitchFamily="18" charset="0"/>
              </a:rPr>
              <a:t>	is the object on which the privileges are granted</a:t>
            </a:r>
          </a:p>
          <a:p>
            <a:pPr algn="just" defTabSz="465138">
              <a:lnSpc>
                <a:spcPct val="100000"/>
              </a:lnSpc>
              <a:spcBef>
                <a:spcPct val="30000"/>
              </a:spcBef>
              <a:tabLst>
                <a:tab pos="471488" algn="l"/>
                <a:tab pos="2244725" algn="l"/>
              </a:tabLst>
            </a:pPr>
            <a:r>
              <a:rPr lang="en-US" sz="1100" b="0">
                <a:latin typeface="Times New Roman" pitchFamily="18" charset="0"/>
              </a:rPr>
              <a:t>	</a:t>
            </a:r>
            <a:r>
              <a:rPr lang="en-US" sz="1100" b="0">
                <a:latin typeface="Courier New" pitchFamily="49" charset="0"/>
              </a:rPr>
              <a:t>TO</a:t>
            </a:r>
            <a:r>
              <a:rPr lang="en-US" sz="1100" b="0">
                <a:latin typeface="Times New Roman" pitchFamily="18" charset="0"/>
              </a:rPr>
              <a:t>	identifies to whom the privilege is granted</a:t>
            </a:r>
          </a:p>
          <a:p>
            <a:pPr algn="just" defTabSz="465138">
              <a:lnSpc>
                <a:spcPct val="100000"/>
              </a:lnSpc>
              <a:spcBef>
                <a:spcPct val="30000"/>
              </a:spcBef>
              <a:tabLst>
                <a:tab pos="471488" algn="l"/>
                <a:tab pos="2244725" algn="l"/>
              </a:tabLst>
            </a:pPr>
            <a:r>
              <a:rPr lang="en-US" sz="1100" b="0">
                <a:latin typeface="Times New Roman" pitchFamily="18" charset="0"/>
              </a:rPr>
              <a:t>	</a:t>
            </a:r>
            <a:r>
              <a:rPr lang="en-US" sz="1100" b="0">
                <a:latin typeface="Courier New" pitchFamily="49" charset="0"/>
              </a:rPr>
              <a:t>PUBLIC</a:t>
            </a:r>
            <a:r>
              <a:rPr lang="en-US" sz="1100" b="0">
                <a:latin typeface="Times New Roman" pitchFamily="18" charset="0"/>
              </a:rPr>
              <a:t>	grants object privileges to all users</a:t>
            </a:r>
          </a:p>
          <a:p>
            <a:pPr defTabSz="465138">
              <a:lnSpc>
                <a:spcPct val="100000"/>
              </a:lnSpc>
              <a:spcBef>
                <a:spcPct val="30000"/>
              </a:spcBef>
              <a:tabLst>
                <a:tab pos="471488" algn="l"/>
                <a:tab pos="2244725" algn="l"/>
              </a:tabLst>
            </a:pPr>
            <a:r>
              <a:rPr lang="en-US" sz="1100" b="0">
                <a:latin typeface="Times New Roman" pitchFamily="18" charset="0"/>
              </a:rPr>
              <a:t>	</a:t>
            </a:r>
            <a:r>
              <a:rPr lang="en-US" sz="1100" b="0">
                <a:latin typeface="Courier New" pitchFamily="49" charset="0"/>
              </a:rPr>
              <a:t>WITH GRANT OPTION</a:t>
            </a:r>
            <a:r>
              <a:rPr lang="en-US" sz="1100" b="0">
                <a:latin typeface="Times New Roman" pitchFamily="18" charset="0"/>
              </a:rPr>
              <a:t> 	allows the grantee to grant the object privileges to other users 		and roles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325438" y="4689027"/>
            <a:ext cx="6367462" cy="3953430"/>
          </a:xfrm>
          <a:noFill/>
          <a:ln/>
        </p:spPr>
        <p:txBody>
          <a:bodyPr lIns="92684" tIns="47102" rIns="92684" bIns="47102"/>
          <a:lstStyle/>
          <a:p>
            <a:pPr defTabSz="427038">
              <a:tabLst/>
            </a:pPr>
            <a:r>
              <a:rPr lang="en-US" sz="1100"/>
              <a:t>Guidelines</a:t>
            </a:r>
          </a:p>
          <a:p>
            <a:pPr marL="465138" lvl="2" indent="-225425" defTabSz="427038">
              <a:lnSpc>
                <a:spcPct val="100000"/>
              </a:lnSpc>
              <a:spcBef>
                <a:spcPct val="30000"/>
              </a:spcBef>
              <a:tabLst/>
            </a:pPr>
            <a:r>
              <a:rPr lang="en-US" sz="1100">
                <a:latin typeface="Times New Roman" pitchFamily="18" charset="0"/>
              </a:rPr>
              <a:t>To grant privileges on an object, the object must be in your own schema, or you must have been granted the object privileges </a:t>
            </a:r>
            <a:r>
              <a:rPr lang="en-US" sz="1100">
                <a:solidFill>
                  <a:schemeClr val="hlink"/>
                </a:solidFill>
                <a:latin typeface="Courier New" pitchFamily="49" charset="0"/>
              </a:rPr>
              <a:t>WITH GRANT OPTION</a:t>
            </a:r>
            <a:r>
              <a:rPr lang="en-US" sz="1100">
                <a:latin typeface="Times New Roman" pitchFamily="18" charset="0"/>
              </a:rPr>
              <a:t>.</a:t>
            </a:r>
          </a:p>
          <a:p>
            <a:pPr marL="465138" lvl="2" indent="-225425" defTabSz="427038">
              <a:lnSpc>
                <a:spcPct val="100000"/>
              </a:lnSpc>
              <a:spcBef>
                <a:spcPct val="30000"/>
              </a:spcBef>
              <a:tabLst/>
            </a:pPr>
            <a:r>
              <a:rPr lang="en-US" sz="1100">
                <a:latin typeface="Times New Roman" pitchFamily="18" charset="0"/>
              </a:rPr>
              <a:t>An object owner can grant any object privilege on the object to any other user or role of the database.</a:t>
            </a:r>
          </a:p>
          <a:p>
            <a:pPr marL="465138" lvl="2" indent="-225425" defTabSz="427038">
              <a:lnSpc>
                <a:spcPct val="100000"/>
              </a:lnSpc>
              <a:spcBef>
                <a:spcPct val="30000"/>
              </a:spcBef>
              <a:tabLst/>
            </a:pPr>
            <a:r>
              <a:rPr lang="en-US" sz="1100">
                <a:latin typeface="Times New Roman" pitchFamily="18" charset="0"/>
              </a:rPr>
              <a:t>The owner of an object automatically acquires all object privileges on that object.</a:t>
            </a:r>
          </a:p>
          <a:p>
            <a:pPr lvl="1" defTabSz="427038">
              <a:lnSpc>
                <a:spcPct val="100000"/>
              </a:lnSpc>
              <a:spcBef>
                <a:spcPct val="30000"/>
              </a:spcBef>
              <a:tabLst/>
            </a:pPr>
            <a:r>
              <a:rPr lang="en-US" sz="1100">
                <a:latin typeface="Times New Roman" pitchFamily="18" charset="0"/>
              </a:rPr>
              <a:t>The first example on the slide grants users Sue and Rich the privilege to query your </a:t>
            </a:r>
            <a:r>
              <a:rPr lang="en-US" sz="1100">
                <a:latin typeface="Courier New" pitchFamily="49" charset="0"/>
              </a:rPr>
              <a:t>EMPLOYEES</a:t>
            </a:r>
            <a:r>
              <a:rPr lang="en-US" sz="1100">
                <a:latin typeface="Times New Roman" pitchFamily="18" charset="0"/>
              </a:rPr>
              <a:t> table. The second example grants </a:t>
            </a:r>
            <a:r>
              <a:rPr lang="en-US" sz="1100">
                <a:solidFill>
                  <a:schemeClr val="hlink"/>
                </a:solidFill>
                <a:latin typeface="Courier New" pitchFamily="49" charset="0"/>
              </a:rPr>
              <a:t>UPDATE</a:t>
            </a:r>
            <a:r>
              <a:rPr lang="en-US" sz="1100">
                <a:solidFill>
                  <a:schemeClr val="hlink"/>
                </a:solidFill>
                <a:latin typeface="Times New Roman" pitchFamily="18" charset="0"/>
              </a:rPr>
              <a:t> privileges</a:t>
            </a:r>
            <a:r>
              <a:rPr lang="en-US" sz="1100">
                <a:latin typeface="Times New Roman" pitchFamily="18" charset="0"/>
              </a:rPr>
              <a:t> on specific columns in the </a:t>
            </a:r>
            <a:r>
              <a:rPr lang="en-US" sz="1100">
                <a:latin typeface="Courier New" pitchFamily="49" charset="0"/>
              </a:rPr>
              <a:t>DEPARTMENTS</a:t>
            </a:r>
            <a:r>
              <a:rPr lang="en-US" sz="1100">
                <a:latin typeface="Times New Roman" pitchFamily="18" charset="0"/>
              </a:rPr>
              <a:t> table to Scott and to the manager role.</a:t>
            </a:r>
          </a:p>
          <a:p>
            <a:pPr lvl="1" defTabSz="427038">
              <a:lnSpc>
                <a:spcPct val="100000"/>
              </a:lnSpc>
              <a:spcBef>
                <a:spcPct val="30000"/>
              </a:spcBef>
              <a:tabLst/>
            </a:pPr>
            <a:r>
              <a:rPr lang="en-US" sz="1100">
                <a:latin typeface="Times New Roman" pitchFamily="18" charset="0"/>
              </a:rPr>
              <a:t>If Sue or Rich now want to </a:t>
            </a:r>
            <a:r>
              <a:rPr lang="en-US" sz="1100">
                <a:latin typeface="Courier New" pitchFamily="49" charset="0"/>
              </a:rPr>
              <a:t>SELECT</a:t>
            </a:r>
            <a:r>
              <a:rPr lang="en-US" sz="1100">
                <a:latin typeface="Times New Roman" pitchFamily="18" charset="0"/>
              </a:rPr>
              <a:t> data from the employees table, the syntax they must use is:</a:t>
            </a:r>
          </a:p>
          <a:p>
            <a:pPr defTabSz="427038">
              <a:lnSpc>
                <a:spcPct val="100000"/>
              </a:lnSpc>
              <a:spcBef>
                <a:spcPct val="0"/>
              </a:spcBef>
              <a:tabLst/>
            </a:pPr>
            <a:r>
              <a:rPr lang="en-US" sz="1100" b="0">
                <a:latin typeface="Courier New" pitchFamily="49" charset="0"/>
              </a:rPr>
              <a:t>    SELECT  *</a:t>
            </a:r>
          </a:p>
          <a:p>
            <a:pPr defTabSz="427038">
              <a:lnSpc>
                <a:spcPct val="100000"/>
              </a:lnSpc>
              <a:spcBef>
                <a:spcPct val="0"/>
              </a:spcBef>
              <a:tabLst/>
            </a:pPr>
            <a:r>
              <a:rPr lang="en-US" sz="1100" b="0">
                <a:latin typeface="Courier New" pitchFamily="49" charset="0"/>
              </a:rPr>
              <a:t>    FROM    scott.employees</a:t>
            </a:r>
            <a:r>
              <a:rPr lang="en-US" sz="1100">
                <a:latin typeface="Courier New" pitchFamily="49" charset="0"/>
              </a:rPr>
              <a:t>;</a:t>
            </a:r>
            <a:endParaRPr lang="en-US" sz="1100">
              <a:latin typeface="Times" pitchFamily="18" charset="0"/>
            </a:endParaRPr>
          </a:p>
          <a:p>
            <a:pPr lvl="1" defTabSz="427038">
              <a:lnSpc>
                <a:spcPct val="100000"/>
              </a:lnSpc>
              <a:spcBef>
                <a:spcPct val="30000"/>
              </a:spcBef>
              <a:tabLst/>
            </a:pPr>
            <a:r>
              <a:rPr lang="en-US" sz="1100">
                <a:latin typeface="Times New Roman" pitchFamily="18" charset="0"/>
              </a:rPr>
              <a:t>Alternatively, they can create a synonym for the table and </a:t>
            </a:r>
            <a:r>
              <a:rPr lang="en-US" sz="1100">
                <a:latin typeface="Courier New" pitchFamily="49" charset="0"/>
              </a:rPr>
              <a:t>SELECT</a:t>
            </a:r>
            <a:r>
              <a:rPr lang="en-US" sz="1100">
                <a:latin typeface="Times New Roman" pitchFamily="18" charset="0"/>
              </a:rPr>
              <a:t> from the synonym:</a:t>
            </a:r>
          </a:p>
          <a:p>
            <a:pPr defTabSz="427038">
              <a:lnSpc>
                <a:spcPct val="100000"/>
              </a:lnSpc>
              <a:spcBef>
                <a:spcPct val="30000"/>
              </a:spcBef>
              <a:tabLst/>
            </a:pPr>
            <a:r>
              <a:rPr lang="en-US" sz="1100" b="0">
                <a:latin typeface="Courier New" pitchFamily="49" charset="0"/>
              </a:rPr>
              <a:t>    CREATE SYNONYM emp FOR scott.employees;</a:t>
            </a:r>
          </a:p>
          <a:p>
            <a:pPr defTabSz="427038">
              <a:lnSpc>
                <a:spcPct val="100000"/>
              </a:lnSpc>
              <a:spcBef>
                <a:spcPct val="30000"/>
              </a:spcBef>
              <a:tabLst/>
            </a:pPr>
            <a:r>
              <a:rPr lang="en-US" sz="1100" b="0">
                <a:latin typeface="Courier New" pitchFamily="49" charset="0"/>
              </a:rPr>
              <a:t>    SELECT * FROM emp;</a:t>
            </a:r>
          </a:p>
          <a:p>
            <a:pPr lvl="1" defTabSz="427038">
              <a:lnSpc>
                <a:spcPct val="100000"/>
              </a:lnSpc>
              <a:spcBef>
                <a:spcPct val="30000"/>
              </a:spcBef>
              <a:tabLst/>
            </a:pPr>
            <a:r>
              <a:rPr lang="en-US" sz="1100" b="1">
                <a:latin typeface="Times New Roman" pitchFamily="18" charset="0"/>
              </a:rPr>
              <a:t>Note:</a:t>
            </a:r>
            <a:r>
              <a:rPr lang="en-US" sz="1100">
                <a:latin typeface="Times New Roman" pitchFamily="18" charset="0"/>
              </a:rPr>
              <a:t> DBAs generally allocate system privileges; any user who owns an object can grant object privileges.</a:t>
            </a:r>
            <a:endParaRPr lang="en-US" sz="1100" b="1">
              <a:latin typeface="Times New Roman" pitchFamily="18" charset="0"/>
            </a:endParaRPr>
          </a:p>
          <a:p>
            <a:pPr algn="just" defTabSz="427038">
              <a:lnSpc>
                <a:spcPct val="100000"/>
              </a:lnSpc>
              <a:spcBef>
                <a:spcPct val="30000"/>
              </a:spcBef>
              <a:tabLst/>
            </a:pPr>
            <a:endParaRPr lang="en-US" sz="1100">
              <a:solidFill>
                <a:schemeClr val="accent2"/>
              </a:solidFill>
              <a:latin typeface="Times New Roman" pitchFamily="18" charset="0"/>
            </a:endParaRPr>
          </a:p>
          <a:p>
            <a:pPr algn="just" defTabSz="427038">
              <a:lnSpc>
                <a:spcPct val="100000"/>
              </a:lnSpc>
              <a:spcBef>
                <a:spcPct val="30000"/>
              </a:spcBef>
              <a:tabLst/>
            </a:pPr>
            <a:endParaRPr lang="en-US" sz="1100">
              <a:solidFill>
                <a:schemeClr val="accent2"/>
              </a:solidFill>
              <a:latin typeface="Times New Roman" pitchFamily="18" charset="0"/>
            </a:endParaRPr>
          </a:p>
          <a:p>
            <a:pPr algn="just" defTabSz="427038">
              <a:lnSpc>
                <a:spcPct val="100000"/>
              </a:lnSpc>
              <a:spcBef>
                <a:spcPct val="30000"/>
              </a:spcBef>
              <a:tabLst/>
            </a:pPr>
            <a:r>
              <a:rPr lang="en-US" sz="1100">
                <a:solidFill>
                  <a:srgbClr val="0000FF"/>
                </a:solidFill>
              </a:rPr>
              <a:t>Instructor Note	</a:t>
            </a:r>
          </a:p>
          <a:p>
            <a:pPr lvl="1" defTabSz="427038">
              <a:lnSpc>
                <a:spcPct val="100000"/>
              </a:lnSpc>
              <a:spcBef>
                <a:spcPct val="30000"/>
              </a:spcBef>
              <a:tabLst/>
            </a:pPr>
            <a:r>
              <a:rPr lang="en-US" sz="1100">
                <a:solidFill>
                  <a:srgbClr val="0000FF"/>
                </a:solidFill>
                <a:latin typeface="Times New Roman" pitchFamily="18" charset="0"/>
              </a:rPr>
              <a:t>Please read the Instructor Note at the end of this lesson.</a:t>
            </a:r>
          </a:p>
        </p:txBody>
      </p:sp>
      <p:sp>
        <p:nvSpPr>
          <p:cNvPr id="32771" name="Rectangle 3"/>
          <p:cNvSpPr>
            <a:spLocks noGrp="1" noRot="1" noChangeAspect="1" noChangeArrowheads="1" noTextEdit="1"/>
          </p:cNvSpPr>
          <p:nvPr>
            <p:ph type="sldImg"/>
          </p:nvPr>
        </p:nvSpPr>
        <p:spPr>
          <a:xfrm>
            <a:off x="498476" y="157628"/>
            <a:ext cx="5859463" cy="4407207"/>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83026" y="0"/>
            <a:ext cx="2976563" cy="460146"/>
          </a:xfrm>
          <a:prstGeom prst="rect">
            <a:avLst/>
          </a:prstGeom>
          <a:noFill/>
          <a:ln w="9525">
            <a:noFill/>
            <a:miter lim="800000"/>
            <a:headEnd/>
            <a:tailEnd/>
          </a:ln>
          <a:effectLst/>
        </p:spPr>
        <p:txBody>
          <a:bodyPr wrap="none" anchor="ctr"/>
          <a:lstStyle/>
          <a:p>
            <a:endParaRPr lang="en-US"/>
          </a:p>
        </p:txBody>
      </p:sp>
      <p:sp>
        <p:nvSpPr>
          <p:cNvPr id="34819" name="Rectangle 3"/>
          <p:cNvSpPr>
            <a:spLocks noChangeArrowheads="1"/>
          </p:cNvSpPr>
          <p:nvPr/>
        </p:nvSpPr>
        <p:spPr bwMode="auto">
          <a:xfrm>
            <a:off x="-4763" y="0"/>
            <a:ext cx="2973388" cy="460146"/>
          </a:xfrm>
          <a:prstGeom prst="rect">
            <a:avLst/>
          </a:prstGeom>
          <a:noFill/>
          <a:ln w="9525">
            <a:noFill/>
            <a:miter lim="800000"/>
            <a:headEnd/>
            <a:tailEnd/>
          </a:ln>
          <a:effectLst/>
        </p:spPr>
        <p:txBody>
          <a:bodyPr wrap="none" anchor="ctr"/>
          <a:lstStyle/>
          <a:p>
            <a:endParaRPr lang="en-US"/>
          </a:p>
        </p:txBody>
      </p:sp>
      <p:sp>
        <p:nvSpPr>
          <p:cNvPr id="34820" name="Rectangle 4"/>
          <p:cNvSpPr>
            <a:spLocks noGrp="1" noChangeArrowheads="1"/>
          </p:cNvSpPr>
          <p:nvPr>
            <p:ph type="body" idx="1"/>
          </p:nvPr>
        </p:nvSpPr>
        <p:spPr>
          <a:xfrm>
            <a:off x="412750" y="4775006"/>
            <a:ext cx="6027738" cy="3754406"/>
          </a:xfrm>
          <a:noFill/>
          <a:ln/>
        </p:spPr>
        <p:txBody>
          <a:bodyPr lIns="92684" tIns="47102" rIns="92684" bIns="47102"/>
          <a:lstStyle/>
          <a:p>
            <a:pPr defTabSz="427038">
              <a:lnSpc>
                <a:spcPct val="100000"/>
              </a:lnSpc>
              <a:spcBef>
                <a:spcPct val="30000"/>
              </a:spcBef>
              <a:tabLst/>
            </a:pPr>
            <a:r>
              <a:rPr lang="en-US" sz="1100"/>
              <a:t>The </a:t>
            </a:r>
            <a:r>
              <a:rPr lang="en-US" sz="1100">
                <a:latin typeface="Courier New" pitchFamily="49" charset="0"/>
              </a:rPr>
              <a:t>WITH GRANT OPTION</a:t>
            </a:r>
            <a:r>
              <a:rPr lang="en-US" sz="1100"/>
              <a:t> Keyword</a:t>
            </a:r>
          </a:p>
          <a:p>
            <a:pPr lvl="1" defTabSz="427038">
              <a:lnSpc>
                <a:spcPct val="100000"/>
              </a:lnSpc>
              <a:spcBef>
                <a:spcPct val="30000"/>
              </a:spcBef>
              <a:tabLst/>
            </a:pPr>
            <a:r>
              <a:rPr lang="en-US" sz="1100">
                <a:latin typeface="Times New Roman" pitchFamily="18" charset="0"/>
              </a:rPr>
              <a:t>A privilege that is granted with the </a:t>
            </a:r>
            <a:r>
              <a:rPr lang="en-US" sz="1100">
                <a:solidFill>
                  <a:schemeClr val="hlink"/>
                </a:solidFill>
                <a:latin typeface="Courier New" pitchFamily="49" charset="0"/>
              </a:rPr>
              <a:t>WITH GRANT OPTION</a:t>
            </a:r>
            <a:r>
              <a:rPr lang="en-US" sz="1100">
                <a:latin typeface="Times New Roman" pitchFamily="18" charset="0"/>
              </a:rPr>
              <a:t> clause can be passed on to other users and roles by the grantee. Object privileges granted with the </a:t>
            </a:r>
            <a:r>
              <a:rPr lang="en-US" sz="1100">
                <a:latin typeface="Courier New" pitchFamily="49" charset="0"/>
              </a:rPr>
              <a:t>WITH GRANT OPTION</a:t>
            </a:r>
            <a:r>
              <a:rPr lang="en-US" sz="1100">
                <a:latin typeface="Times New Roman" pitchFamily="18" charset="0"/>
              </a:rPr>
              <a:t> clause are revoked when the grantor’s privilege is revoked.</a:t>
            </a:r>
          </a:p>
          <a:p>
            <a:pPr lvl="1" defTabSz="427038">
              <a:lnSpc>
                <a:spcPct val="100000"/>
              </a:lnSpc>
              <a:spcBef>
                <a:spcPct val="30000"/>
              </a:spcBef>
              <a:tabLst/>
            </a:pPr>
            <a:r>
              <a:rPr lang="en-US" sz="1100">
                <a:latin typeface="Times New Roman" pitchFamily="18" charset="0"/>
              </a:rPr>
              <a:t>The example on the slide gives user Scott access to your </a:t>
            </a:r>
            <a:r>
              <a:rPr lang="en-US" sz="1100">
                <a:latin typeface="Courier New" pitchFamily="49" charset="0"/>
              </a:rPr>
              <a:t>DEPARTMENTS</a:t>
            </a:r>
            <a:r>
              <a:rPr lang="en-US" sz="1100">
                <a:latin typeface="Times New Roman" pitchFamily="18" charset="0"/>
              </a:rPr>
              <a:t> table with the privileges to query the table and add rows to the table. The example also allows Scott to give others these privileges</a:t>
            </a:r>
            <a:r>
              <a:rPr lang="en-US" sz="1100"/>
              <a:t>.</a:t>
            </a:r>
          </a:p>
          <a:p>
            <a:pPr defTabSz="427038">
              <a:lnSpc>
                <a:spcPct val="100000"/>
              </a:lnSpc>
              <a:spcBef>
                <a:spcPct val="30000"/>
              </a:spcBef>
              <a:tabLst/>
            </a:pPr>
            <a:r>
              <a:rPr lang="en-US" sz="1100"/>
              <a:t>The </a:t>
            </a:r>
            <a:r>
              <a:rPr lang="en-US" sz="1100">
                <a:latin typeface="Courier New" pitchFamily="49" charset="0"/>
              </a:rPr>
              <a:t>PUBLIC</a:t>
            </a:r>
            <a:r>
              <a:rPr lang="en-US" sz="1100"/>
              <a:t> Keyword</a:t>
            </a:r>
          </a:p>
          <a:p>
            <a:pPr lvl="1" defTabSz="427038">
              <a:lnSpc>
                <a:spcPct val="100000"/>
              </a:lnSpc>
              <a:spcBef>
                <a:spcPct val="30000"/>
              </a:spcBef>
              <a:tabLst/>
            </a:pPr>
            <a:r>
              <a:rPr lang="en-US" sz="1100"/>
              <a:t>An owner of a table can grant access to all users by using the </a:t>
            </a:r>
            <a:r>
              <a:rPr lang="en-US" sz="1100">
                <a:solidFill>
                  <a:schemeClr val="hlink"/>
                </a:solidFill>
                <a:latin typeface="Courier New" pitchFamily="49" charset="0"/>
              </a:rPr>
              <a:t>PUBLIC</a:t>
            </a:r>
            <a:r>
              <a:rPr lang="en-US" sz="1100">
                <a:solidFill>
                  <a:schemeClr val="hlink"/>
                </a:solidFill>
              </a:rPr>
              <a:t> keyword</a:t>
            </a:r>
            <a:r>
              <a:rPr lang="en-US" sz="1100"/>
              <a:t>.</a:t>
            </a:r>
          </a:p>
          <a:p>
            <a:pPr lvl="1" defTabSz="427038">
              <a:lnSpc>
                <a:spcPct val="100000"/>
              </a:lnSpc>
              <a:spcBef>
                <a:spcPct val="30000"/>
              </a:spcBef>
              <a:tabLst/>
            </a:pPr>
            <a:r>
              <a:rPr lang="en-US" sz="1100"/>
              <a:t>The second example allows all users on the system to query data from Alice’s </a:t>
            </a:r>
            <a:r>
              <a:rPr lang="en-US" sz="1100">
                <a:latin typeface="Courier New" pitchFamily="49" charset="0"/>
              </a:rPr>
              <a:t>DEPARTMENTS</a:t>
            </a:r>
            <a:r>
              <a:rPr lang="en-US" sz="1100"/>
              <a:t> table.</a:t>
            </a:r>
          </a:p>
          <a:p>
            <a:pPr defTabSz="427038">
              <a:lnSpc>
                <a:spcPct val="100000"/>
              </a:lnSpc>
              <a:spcBef>
                <a:spcPct val="30000"/>
              </a:spcBef>
              <a:tabLst/>
            </a:pPr>
            <a:endParaRPr lang="en-US" sz="1100">
              <a:solidFill>
                <a:schemeClr val="accent1"/>
              </a:solidFill>
            </a:endParaRPr>
          </a:p>
          <a:p>
            <a:pPr defTabSz="427038">
              <a:lnSpc>
                <a:spcPct val="100000"/>
              </a:lnSpc>
              <a:spcBef>
                <a:spcPct val="30000"/>
              </a:spcBef>
              <a:tabLst/>
            </a:pPr>
            <a:r>
              <a:rPr lang="en-US" sz="1100">
                <a:solidFill>
                  <a:srgbClr val="0000FF"/>
                </a:solidFill>
              </a:rPr>
              <a:t>Instructor Note</a:t>
            </a:r>
          </a:p>
          <a:p>
            <a:pPr lvl="1" defTabSz="427038">
              <a:lnSpc>
                <a:spcPct val="100000"/>
              </a:lnSpc>
              <a:spcBef>
                <a:spcPct val="30000"/>
              </a:spcBef>
              <a:tabLst/>
            </a:pPr>
            <a:r>
              <a:rPr lang="en-US" sz="1100">
                <a:solidFill>
                  <a:srgbClr val="0000FF"/>
                </a:solidFill>
                <a:latin typeface="Times New Roman" pitchFamily="18" charset="0"/>
              </a:rPr>
              <a:t>If a statement does not use the full name of an object, the Oracle server implicitly prefixes the object name with the current user’s name (or schema). If user Scott queries the </a:t>
            </a:r>
            <a:r>
              <a:rPr lang="en-US" sz="1100">
                <a:solidFill>
                  <a:srgbClr val="0000FF"/>
                </a:solidFill>
                <a:latin typeface="Courier New" pitchFamily="49" charset="0"/>
              </a:rPr>
              <a:t>DEPARTMENTS</a:t>
            </a:r>
            <a:r>
              <a:rPr lang="en-US" sz="1100">
                <a:solidFill>
                  <a:srgbClr val="0000FF"/>
                </a:solidFill>
                <a:latin typeface="Times New Roman" pitchFamily="18" charset="0"/>
              </a:rPr>
              <a:t> table, for example, the system selects from the </a:t>
            </a:r>
            <a:r>
              <a:rPr lang="en-US" sz="1100">
                <a:solidFill>
                  <a:srgbClr val="0000FF"/>
                </a:solidFill>
                <a:latin typeface="Courier New" pitchFamily="49" charset="0"/>
              </a:rPr>
              <a:t>SCOTT.DEPARTMENTS</a:t>
            </a:r>
            <a:r>
              <a:rPr lang="en-US" sz="1100">
                <a:solidFill>
                  <a:srgbClr val="0000FF"/>
                </a:solidFill>
                <a:latin typeface="Times New Roman" pitchFamily="18" charset="0"/>
              </a:rPr>
              <a:t> table.</a:t>
            </a:r>
          </a:p>
          <a:p>
            <a:pPr lvl="1" defTabSz="427038">
              <a:lnSpc>
                <a:spcPct val="100000"/>
              </a:lnSpc>
              <a:spcBef>
                <a:spcPct val="30000"/>
              </a:spcBef>
              <a:tabLst/>
            </a:pPr>
            <a:r>
              <a:rPr lang="en-US" sz="1100">
                <a:solidFill>
                  <a:srgbClr val="0000FF"/>
                </a:solidFill>
                <a:latin typeface="Times New Roman" pitchFamily="18" charset="0"/>
              </a:rPr>
              <a:t>If a statement does not use the full name of an object, and the current user does not own an object of that name, the system prefixes the object name with </a:t>
            </a:r>
            <a:r>
              <a:rPr lang="en-US" sz="1100">
                <a:solidFill>
                  <a:srgbClr val="0000FF"/>
                </a:solidFill>
                <a:latin typeface="Courier New" pitchFamily="49" charset="0"/>
              </a:rPr>
              <a:t>PUBLIC</a:t>
            </a:r>
            <a:r>
              <a:rPr lang="en-US" sz="1100">
                <a:solidFill>
                  <a:srgbClr val="0000FF"/>
                </a:solidFill>
                <a:latin typeface="Times New Roman" pitchFamily="18" charset="0"/>
              </a:rPr>
              <a:t>. For example, if user Scott queries the </a:t>
            </a:r>
            <a:r>
              <a:rPr lang="en-US" sz="1100">
                <a:solidFill>
                  <a:srgbClr val="0000FF"/>
                </a:solidFill>
                <a:latin typeface="Courier New" pitchFamily="49" charset="0"/>
              </a:rPr>
              <a:t>USER_OBJECTS</a:t>
            </a:r>
            <a:r>
              <a:rPr lang="en-US" sz="1100">
                <a:solidFill>
                  <a:srgbClr val="0000FF"/>
                </a:solidFill>
                <a:latin typeface="Times New Roman" pitchFamily="18" charset="0"/>
              </a:rPr>
              <a:t> table, and Scott does not own such a table, the system selects from the data dictionary view by way of the </a:t>
            </a:r>
            <a:r>
              <a:rPr lang="en-US" sz="1100">
                <a:solidFill>
                  <a:srgbClr val="0000FF"/>
                </a:solidFill>
                <a:latin typeface="Courier New" pitchFamily="49" charset="0"/>
              </a:rPr>
              <a:t>PUBLIC.USER_OBJECTS</a:t>
            </a:r>
            <a:r>
              <a:rPr lang="en-US" sz="1100">
                <a:solidFill>
                  <a:srgbClr val="0000FF"/>
                </a:solidFill>
                <a:latin typeface="Times New Roman" pitchFamily="18" charset="0"/>
              </a:rPr>
              <a:t> public synonym.</a:t>
            </a:r>
          </a:p>
        </p:txBody>
      </p:sp>
      <p:sp>
        <p:nvSpPr>
          <p:cNvPr id="34821" name="Rectangle 5"/>
          <p:cNvSpPr>
            <a:spLocks noGrp="1" noRot="1" noChangeAspect="1" noChangeArrowheads="1" noTextEdit="1"/>
          </p:cNvSpPr>
          <p:nvPr>
            <p:ph type="sldImg"/>
          </p:nvPr>
        </p:nvSpPr>
        <p:spPr>
          <a:xfrm>
            <a:off x="488951" y="159220"/>
            <a:ext cx="5859463" cy="4407207"/>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83026" y="0"/>
            <a:ext cx="2976563" cy="460146"/>
          </a:xfrm>
          <a:prstGeom prst="rect">
            <a:avLst/>
          </a:prstGeom>
          <a:noFill/>
          <a:ln w="9525">
            <a:noFill/>
            <a:miter lim="800000"/>
            <a:headEnd/>
            <a:tailEnd/>
          </a:ln>
          <a:effectLst/>
        </p:spPr>
        <p:txBody>
          <a:bodyPr wrap="none" anchor="ctr"/>
          <a:lstStyle/>
          <a:p>
            <a:endParaRPr lang="en-US"/>
          </a:p>
        </p:txBody>
      </p:sp>
      <p:sp>
        <p:nvSpPr>
          <p:cNvPr id="38915" name="Rectangle 3"/>
          <p:cNvSpPr>
            <a:spLocks noChangeArrowheads="1"/>
          </p:cNvSpPr>
          <p:nvPr/>
        </p:nvSpPr>
        <p:spPr bwMode="auto">
          <a:xfrm>
            <a:off x="-4763" y="0"/>
            <a:ext cx="2973388" cy="460146"/>
          </a:xfrm>
          <a:prstGeom prst="rect">
            <a:avLst/>
          </a:prstGeom>
          <a:noFill/>
          <a:ln w="9525">
            <a:noFill/>
            <a:miter lim="800000"/>
            <a:headEnd/>
            <a:tailEnd/>
          </a:ln>
          <a:effectLst/>
        </p:spPr>
        <p:txBody>
          <a:bodyPr wrap="none" anchor="ctr"/>
          <a:lstStyle/>
          <a:p>
            <a:endParaRPr lang="en-US"/>
          </a:p>
        </p:txBody>
      </p:sp>
      <p:sp>
        <p:nvSpPr>
          <p:cNvPr id="38916" name="Rectangle 4"/>
          <p:cNvSpPr>
            <a:spLocks noGrp="1" noChangeArrowheads="1"/>
          </p:cNvSpPr>
          <p:nvPr>
            <p:ph type="body" idx="1"/>
          </p:nvPr>
        </p:nvSpPr>
        <p:spPr>
          <a:xfrm>
            <a:off x="412750" y="4775006"/>
            <a:ext cx="6027738" cy="3754406"/>
          </a:xfrm>
          <a:noFill/>
          <a:ln/>
        </p:spPr>
        <p:txBody>
          <a:bodyPr lIns="92684" tIns="47102" rIns="92684" bIns="47102"/>
          <a:lstStyle/>
          <a:p>
            <a:pPr defTabSz="427038">
              <a:tabLst/>
            </a:pPr>
            <a:r>
              <a:rPr lang="en-US" sz="1100"/>
              <a:t>Revoking Object Privileges</a:t>
            </a:r>
          </a:p>
          <a:p>
            <a:pPr lvl="1" defTabSz="427038">
              <a:lnSpc>
                <a:spcPct val="100000"/>
              </a:lnSpc>
              <a:spcBef>
                <a:spcPct val="30000"/>
              </a:spcBef>
              <a:tabLst/>
            </a:pPr>
            <a:r>
              <a:rPr lang="en-US" sz="1100">
                <a:latin typeface="Times New Roman" pitchFamily="18" charset="0"/>
              </a:rPr>
              <a:t>You can remove privileges granted to other users by using the </a:t>
            </a:r>
            <a:r>
              <a:rPr lang="en-US" sz="1100">
                <a:solidFill>
                  <a:schemeClr val="hlink"/>
                </a:solidFill>
                <a:latin typeface="Courier New" pitchFamily="49" charset="0"/>
              </a:rPr>
              <a:t>REVOKE</a:t>
            </a:r>
            <a:r>
              <a:rPr lang="en-US" sz="1100">
                <a:solidFill>
                  <a:schemeClr val="hlink"/>
                </a:solidFill>
                <a:latin typeface="Times New Roman" pitchFamily="18" charset="0"/>
              </a:rPr>
              <a:t> statement</a:t>
            </a:r>
            <a:r>
              <a:rPr lang="en-US" sz="1100">
                <a:latin typeface="Times New Roman" pitchFamily="18" charset="0"/>
              </a:rPr>
              <a:t>. When you use the </a:t>
            </a:r>
            <a:r>
              <a:rPr lang="en-US" sz="1100">
                <a:latin typeface="Courier New" pitchFamily="49" charset="0"/>
              </a:rPr>
              <a:t>REVOKE</a:t>
            </a:r>
            <a:r>
              <a:rPr lang="en-US" sz="1100">
                <a:latin typeface="Times New Roman" pitchFamily="18" charset="0"/>
              </a:rPr>
              <a:t> statement, the privileges that you specify are revoked from the users you name and from any other users to whom those privileges were granted through the </a:t>
            </a:r>
            <a:r>
              <a:rPr lang="en-US" sz="1100">
                <a:latin typeface="Courier New" pitchFamily="49" charset="0"/>
              </a:rPr>
              <a:t>WITH GRANT OPTION</a:t>
            </a:r>
            <a:r>
              <a:rPr lang="en-US" sz="1100">
                <a:latin typeface="Times New Roman" pitchFamily="18" charset="0"/>
              </a:rPr>
              <a:t> clause.</a:t>
            </a:r>
          </a:p>
          <a:p>
            <a:pPr lvl="1" defTabSz="427038">
              <a:lnSpc>
                <a:spcPct val="100000"/>
              </a:lnSpc>
              <a:spcBef>
                <a:spcPct val="30000"/>
              </a:spcBef>
              <a:tabLst/>
            </a:pPr>
            <a:r>
              <a:rPr lang="en-US" sz="1100">
                <a:latin typeface="Times New Roman" pitchFamily="18" charset="0"/>
              </a:rPr>
              <a:t>In the syntax:</a:t>
            </a:r>
          </a:p>
          <a:p>
            <a:pPr lvl="1" defTabSz="427038">
              <a:lnSpc>
                <a:spcPct val="100000"/>
              </a:lnSpc>
              <a:spcBef>
                <a:spcPct val="30000"/>
              </a:spcBef>
              <a:tabLst/>
            </a:pPr>
            <a:r>
              <a:rPr lang="en-US" sz="1100">
                <a:latin typeface="Times New Roman" pitchFamily="18" charset="0"/>
              </a:rPr>
              <a:t>	</a:t>
            </a:r>
            <a:r>
              <a:rPr lang="en-US" sz="1100">
                <a:solidFill>
                  <a:schemeClr val="hlink"/>
                </a:solidFill>
                <a:latin typeface="Courier New" pitchFamily="49" charset="0"/>
              </a:rPr>
              <a:t>CASCADE</a:t>
            </a:r>
            <a:r>
              <a:rPr lang="en-US" sz="1100">
                <a:solidFill>
                  <a:schemeClr val="hlink"/>
                </a:solidFill>
                <a:latin typeface="Times New Roman" pitchFamily="18" charset="0"/>
              </a:rPr>
              <a:t>		</a:t>
            </a:r>
            <a:r>
              <a:rPr lang="en-US" sz="1100">
                <a:latin typeface="Times New Roman" pitchFamily="18" charset="0"/>
              </a:rPr>
              <a:t>is required to remove any referential integrity constraints made to the 	</a:t>
            </a:r>
            <a:r>
              <a:rPr lang="en-US" sz="1100">
                <a:latin typeface="Courier New" pitchFamily="49" charset="0"/>
              </a:rPr>
              <a:t>CONSTRAINTS</a:t>
            </a:r>
            <a:r>
              <a:rPr lang="en-US" sz="1100">
                <a:latin typeface="Times New Roman" pitchFamily="18" charset="0"/>
              </a:rPr>
              <a:t>	object by means of the </a:t>
            </a:r>
            <a:r>
              <a:rPr lang="en-US" sz="1100">
                <a:latin typeface="Courier New" pitchFamily="49" charset="0"/>
              </a:rPr>
              <a:t>REFERENCES</a:t>
            </a:r>
            <a:r>
              <a:rPr lang="en-US" sz="1100">
                <a:latin typeface="Times New Roman" pitchFamily="18" charset="0"/>
              </a:rPr>
              <a:t> privilege</a:t>
            </a:r>
          </a:p>
          <a:p>
            <a:pPr lvl="1" defTabSz="427038">
              <a:lnSpc>
                <a:spcPct val="100000"/>
              </a:lnSpc>
              <a:spcBef>
                <a:spcPct val="30000"/>
              </a:spcBef>
              <a:tabLst/>
            </a:pPr>
            <a:r>
              <a:rPr lang="en-US" sz="1100">
                <a:latin typeface="Times New Roman" pitchFamily="18" charset="0"/>
              </a:rPr>
              <a:t>For more information, see </a:t>
            </a:r>
            <a:r>
              <a:rPr lang="en-US" sz="1100" i="1">
                <a:latin typeface="Times New Roman" pitchFamily="18" charset="0"/>
              </a:rPr>
              <a:t>Oracle9i SQL Reference,</a:t>
            </a:r>
            <a:r>
              <a:rPr lang="en-US" sz="1100">
                <a:latin typeface="Times New Roman" pitchFamily="18" charset="0"/>
              </a:rPr>
              <a:t> “</a:t>
            </a:r>
            <a:r>
              <a:rPr lang="en-US" sz="1100">
                <a:latin typeface="Courier New" pitchFamily="49" charset="0"/>
              </a:rPr>
              <a:t>REVOKE</a:t>
            </a:r>
            <a:r>
              <a:rPr lang="en-US" sz="1100">
                <a:latin typeface="Times New Roman" pitchFamily="18" charset="0"/>
              </a:rPr>
              <a:t>.”</a:t>
            </a:r>
          </a:p>
          <a:p>
            <a:pPr lvl="1" defTabSz="427038">
              <a:tabLst/>
            </a:pPr>
            <a:endParaRPr lang="en-US" sz="1100">
              <a:latin typeface="Times New Roman" pitchFamily="18" charset="0"/>
            </a:endParaRPr>
          </a:p>
          <a:p>
            <a:pPr lvl="1" defTabSz="427038">
              <a:tabLst/>
            </a:pPr>
            <a:endParaRPr lang="en-US"/>
          </a:p>
          <a:p>
            <a:pPr defTabSz="427038">
              <a:tabLst/>
            </a:pPr>
            <a:endParaRPr lang="en-US" b="0">
              <a:latin typeface="Times" pitchFamily="18" charset="0"/>
            </a:endParaRPr>
          </a:p>
        </p:txBody>
      </p:sp>
      <p:sp>
        <p:nvSpPr>
          <p:cNvPr id="38917" name="Rectangle 5"/>
          <p:cNvSpPr>
            <a:spLocks noGrp="1" noRot="1" noChangeAspect="1" noChangeArrowheads="1" noTextEdit="1"/>
          </p:cNvSpPr>
          <p:nvPr>
            <p:ph type="sldImg"/>
          </p:nvPr>
        </p:nvSpPr>
        <p:spPr>
          <a:xfrm>
            <a:off x="496888" y="159220"/>
            <a:ext cx="5859462" cy="4407207"/>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495300" y="157629"/>
            <a:ext cx="5861050" cy="4408799"/>
          </a:xfrm>
          <a:ln cap="flat"/>
        </p:spPr>
      </p:sp>
      <p:sp>
        <p:nvSpPr>
          <p:cNvPr id="40963" name="Rectangle 3"/>
          <p:cNvSpPr>
            <a:spLocks noGrp="1" noChangeArrowheads="1"/>
          </p:cNvSpPr>
          <p:nvPr>
            <p:ph type="body" idx="1"/>
          </p:nvPr>
        </p:nvSpPr>
        <p:spPr>
          <a:xfrm>
            <a:off x="412750" y="4775006"/>
            <a:ext cx="6027738" cy="3754406"/>
          </a:xfrm>
          <a:noFill/>
          <a:ln/>
        </p:spPr>
        <p:txBody>
          <a:bodyPr lIns="92684" tIns="47102" rIns="92684" bIns="47102"/>
          <a:lstStyle/>
          <a:p>
            <a:pPr defTabSz="427038">
              <a:lnSpc>
                <a:spcPct val="100000"/>
              </a:lnSpc>
              <a:spcBef>
                <a:spcPct val="30000"/>
              </a:spcBef>
              <a:tabLst/>
            </a:pPr>
            <a:r>
              <a:rPr lang="en-US" sz="1100"/>
              <a:t>Revoking Object Privileges (continued)</a:t>
            </a:r>
          </a:p>
          <a:p>
            <a:pPr lvl="1" defTabSz="427038">
              <a:lnSpc>
                <a:spcPct val="100000"/>
              </a:lnSpc>
              <a:spcBef>
                <a:spcPct val="30000"/>
              </a:spcBef>
              <a:tabLst/>
            </a:pPr>
            <a:r>
              <a:rPr lang="en-US" sz="1100">
                <a:latin typeface="Times New Roman" pitchFamily="18" charset="0"/>
              </a:rPr>
              <a:t>The example on the slide revokes </a:t>
            </a:r>
            <a:r>
              <a:rPr lang="en-US" sz="1100">
                <a:solidFill>
                  <a:schemeClr val="hlink"/>
                </a:solidFill>
                <a:latin typeface="Courier New" pitchFamily="49" charset="0"/>
              </a:rPr>
              <a:t>SELECT</a:t>
            </a:r>
            <a:r>
              <a:rPr lang="en-US" sz="1100">
                <a:solidFill>
                  <a:schemeClr val="hlink"/>
                </a:solidFill>
                <a:latin typeface="Times New Roman" pitchFamily="18" charset="0"/>
              </a:rPr>
              <a:t> and </a:t>
            </a:r>
            <a:r>
              <a:rPr lang="en-US" sz="1100">
                <a:solidFill>
                  <a:schemeClr val="hlink"/>
                </a:solidFill>
                <a:latin typeface="Courier New" pitchFamily="49" charset="0"/>
              </a:rPr>
              <a:t>INSERT</a:t>
            </a:r>
            <a:r>
              <a:rPr lang="en-US" sz="1100">
                <a:solidFill>
                  <a:schemeClr val="hlink"/>
                </a:solidFill>
                <a:latin typeface="Times New Roman" pitchFamily="18" charset="0"/>
              </a:rPr>
              <a:t> privileges</a:t>
            </a:r>
            <a:r>
              <a:rPr lang="en-US" sz="1100">
                <a:latin typeface="Times New Roman" pitchFamily="18" charset="0"/>
              </a:rPr>
              <a:t> given to user Scott on the </a:t>
            </a:r>
            <a:r>
              <a:rPr lang="en-US" sz="1100">
                <a:latin typeface="Courier New" pitchFamily="49" charset="0"/>
              </a:rPr>
              <a:t>DEPARTMENTS</a:t>
            </a:r>
            <a:r>
              <a:rPr lang="en-US" sz="1100">
                <a:latin typeface="Times New Roman" pitchFamily="18" charset="0"/>
              </a:rPr>
              <a:t> table.</a:t>
            </a:r>
          </a:p>
          <a:p>
            <a:pPr lvl="1" defTabSz="427038">
              <a:lnSpc>
                <a:spcPct val="100000"/>
              </a:lnSpc>
              <a:spcBef>
                <a:spcPct val="30000"/>
              </a:spcBef>
              <a:tabLst/>
            </a:pPr>
            <a:r>
              <a:rPr lang="en-US" sz="1100" b="1">
                <a:latin typeface="Times New Roman" pitchFamily="18" charset="0"/>
              </a:rPr>
              <a:t>Note: </a:t>
            </a:r>
            <a:r>
              <a:rPr lang="en-US" sz="1100">
                <a:latin typeface="Times New Roman" pitchFamily="18" charset="0"/>
              </a:rPr>
              <a:t>If a user is granted a privilege with the </a:t>
            </a:r>
            <a:r>
              <a:rPr lang="en-US" sz="1100">
                <a:solidFill>
                  <a:schemeClr val="hlink"/>
                </a:solidFill>
                <a:latin typeface="Courier New" pitchFamily="49" charset="0"/>
              </a:rPr>
              <a:t>WITH GRANT OPTION</a:t>
            </a:r>
            <a:r>
              <a:rPr lang="en-US" sz="1100">
                <a:latin typeface="Times New Roman" pitchFamily="18" charset="0"/>
              </a:rPr>
              <a:t> clause, that user can also grant the privilege with the </a:t>
            </a:r>
            <a:r>
              <a:rPr lang="en-US" sz="1100">
                <a:latin typeface="Courier New" pitchFamily="49" charset="0"/>
              </a:rPr>
              <a:t>WITH GRANT OPTION</a:t>
            </a:r>
            <a:r>
              <a:rPr lang="en-US" sz="1100">
                <a:latin typeface="Times New Roman" pitchFamily="18" charset="0"/>
              </a:rPr>
              <a:t> clause, so that a long chain of grantees is possible, but no circular grants are permitted. If the owner revokes a privilege from a user who granted the privilege to other users, the revoking cascades to all privileges granted.</a:t>
            </a:r>
          </a:p>
          <a:p>
            <a:pPr lvl="1" defTabSz="427038">
              <a:lnSpc>
                <a:spcPct val="100000"/>
              </a:lnSpc>
              <a:spcBef>
                <a:spcPct val="30000"/>
              </a:spcBef>
              <a:tabLst/>
            </a:pPr>
            <a:r>
              <a:rPr lang="en-US" sz="1100">
                <a:latin typeface="Times New Roman" pitchFamily="18" charset="0"/>
              </a:rPr>
              <a:t>For example, if user A grants </a:t>
            </a:r>
            <a:r>
              <a:rPr lang="en-US" sz="1100">
                <a:latin typeface="Courier New" pitchFamily="49" charset="0"/>
              </a:rPr>
              <a:t>SELECT</a:t>
            </a:r>
            <a:r>
              <a:rPr lang="en-US" sz="1100">
                <a:latin typeface="Times New Roman" pitchFamily="18" charset="0"/>
              </a:rPr>
              <a:t> privilege on a table to user </a:t>
            </a:r>
            <a:r>
              <a:rPr lang="en-US" sz="1100">
                <a:latin typeface="Courier New" pitchFamily="49" charset="0"/>
              </a:rPr>
              <a:t>B</a:t>
            </a:r>
            <a:r>
              <a:rPr lang="en-US" sz="1100">
                <a:latin typeface="Times New Roman" pitchFamily="18" charset="0"/>
              </a:rPr>
              <a:t> including the </a:t>
            </a:r>
            <a:r>
              <a:rPr lang="en-US" sz="1100">
                <a:latin typeface="Courier New" pitchFamily="49" charset="0"/>
              </a:rPr>
              <a:t>WITH GRANT</a:t>
            </a:r>
            <a:r>
              <a:rPr lang="en-US" sz="1100">
                <a:latin typeface="Times New Roman" pitchFamily="18" charset="0"/>
              </a:rPr>
              <a:t> </a:t>
            </a:r>
            <a:r>
              <a:rPr lang="en-US" sz="1100">
                <a:latin typeface="Courier New" pitchFamily="49" charset="0"/>
              </a:rPr>
              <a:t>OPTION</a:t>
            </a:r>
            <a:r>
              <a:rPr lang="en-US" sz="1100">
                <a:latin typeface="Times New Roman" pitchFamily="18" charset="0"/>
              </a:rPr>
              <a:t> clause, user </a:t>
            </a:r>
            <a:r>
              <a:rPr lang="en-US" sz="1100">
                <a:latin typeface="Courier New" pitchFamily="49" charset="0"/>
              </a:rPr>
              <a:t>B</a:t>
            </a:r>
            <a:r>
              <a:rPr lang="en-US" sz="1100">
                <a:latin typeface="Times New Roman" pitchFamily="18" charset="0"/>
              </a:rPr>
              <a:t> can grant to user </a:t>
            </a:r>
            <a:r>
              <a:rPr lang="en-US" sz="1100">
                <a:latin typeface="Courier New" pitchFamily="49" charset="0"/>
              </a:rPr>
              <a:t>C</a:t>
            </a:r>
            <a:r>
              <a:rPr lang="en-US" sz="1100">
                <a:latin typeface="Times New Roman" pitchFamily="18" charset="0"/>
              </a:rPr>
              <a:t> the </a:t>
            </a:r>
            <a:r>
              <a:rPr lang="en-US" sz="1100">
                <a:latin typeface="Courier New" pitchFamily="49" charset="0"/>
              </a:rPr>
              <a:t>SELECT</a:t>
            </a:r>
            <a:r>
              <a:rPr lang="en-US" sz="1100">
                <a:latin typeface="Times New Roman" pitchFamily="18" charset="0"/>
              </a:rPr>
              <a:t> privilege with the </a:t>
            </a:r>
            <a:r>
              <a:rPr lang="en-US" sz="1100">
                <a:latin typeface="Courier New" pitchFamily="49" charset="0"/>
              </a:rPr>
              <a:t>WITH GRANT OPTION</a:t>
            </a:r>
            <a:r>
              <a:rPr lang="en-US" sz="1100">
                <a:latin typeface="Times New Roman" pitchFamily="18" charset="0"/>
              </a:rPr>
              <a:t> clause as well, and user </a:t>
            </a:r>
            <a:r>
              <a:rPr lang="en-US" sz="1100">
                <a:latin typeface="Courier New" pitchFamily="49" charset="0"/>
              </a:rPr>
              <a:t>C</a:t>
            </a:r>
            <a:r>
              <a:rPr lang="en-US" sz="1100">
                <a:latin typeface="Times New Roman" pitchFamily="18" charset="0"/>
              </a:rPr>
              <a:t> can then grant to user </a:t>
            </a:r>
            <a:r>
              <a:rPr lang="en-US" sz="1100">
                <a:latin typeface="Courier New" pitchFamily="49" charset="0"/>
              </a:rPr>
              <a:t>D</a:t>
            </a:r>
            <a:r>
              <a:rPr lang="en-US" sz="1100">
                <a:latin typeface="Times New Roman" pitchFamily="18" charset="0"/>
              </a:rPr>
              <a:t> the </a:t>
            </a:r>
            <a:r>
              <a:rPr lang="en-US" sz="1100">
                <a:latin typeface="Courier New" pitchFamily="49" charset="0"/>
              </a:rPr>
              <a:t>SELECT</a:t>
            </a:r>
            <a:r>
              <a:rPr lang="en-US" sz="1100">
                <a:latin typeface="Times New Roman" pitchFamily="18" charset="0"/>
              </a:rPr>
              <a:t> privilege. If user </a:t>
            </a:r>
            <a:r>
              <a:rPr lang="en-US" sz="1100">
                <a:latin typeface="Courier New" pitchFamily="49" charset="0"/>
              </a:rPr>
              <a:t>A</a:t>
            </a:r>
            <a:r>
              <a:rPr lang="en-US" sz="1100">
                <a:latin typeface="Times New Roman" pitchFamily="18" charset="0"/>
              </a:rPr>
              <a:t> revokes privilege from user </a:t>
            </a:r>
            <a:r>
              <a:rPr lang="en-US" sz="1100">
                <a:latin typeface="Courier New" pitchFamily="49" charset="0"/>
              </a:rPr>
              <a:t>B</a:t>
            </a:r>
            <a:r>
              <a:rPr lang="en-US" sz="1100">
                <a:latin typeface="Times New Roman" pitchFamily="18" charset="0"/>
              </a:rPr>
              <a:t>, then the privileges granted to users </a:t>
            </a:r>
            <a:r>
              <a:rPr lang="en-US" sz="1100">
                <a:latin typeface="Courier New" pitchFamily="49" charset="0"/>
              </a:rPr>
              <a:t>C</a:t>
            </a:r>
            <a:r>
              <a:rPr lang="en-US" sz="1100">
                <a:latin typeface="Times New Roman" pitchFamily="18" charset="0"/>
              </a:rPr>
              <a:t> and </a:t>
            </a:r>
            <a:r>
              <a:rPr lang="en-US" sz="1100">
                <a:latin typeface="Courier New" pitchFamily="49" charset="0"/>
              </a:rPr>
              <a:t>D</a:t>
            </a:r>
            <a:r>
              <a:rPr lang="en-US" sz="1100">
                <a:latin typeface="Times New Roman" pitchFamily="18" charset="0"/>
              </a:rPr>
              <a:t> are also revoked.</a:t>
            </a:r>
          </a:p>
          <a:p>
            <a:pPr lvl="1" defTabSz="427038">
              <a:lnSpc>
                <a:spcPct val="100000"/>
              </a:lnSpc>
              <a:spcBef>
                <a:spcPct val="30000"/>
              </a:spcBef>
              <a:tabLst/>
            </a:pPr>
            <a:endParaRPr lang="en-US" sz="1100">
              <a:latin typeface="Times New Roman" pitchFamily="18" charset="0"/>
            </a:endParaRPr>
          </a:p>
          <a:p>
            <a:pPr lvl="1" defTabSz="427038">
              <a:lnSpc>
                <a:spcPct val="100000"/>
              </a:lnSpc>
              <a:spcBef>
                <a:spcPct val="30000"/>
              </a:spcBef>
              <a:tabLst/>
            </a:pPr>
            <a:endParaRPr lang="en-US" sz="1100"/>
          </a:p>
          <a:p>
            <a:pPr lvl="1" defTabSz="427038">
              <a:lnSpc>
                <a:spcPct val="100000"/>
              </a:lnSpc>
              <a:spcBef>
                <a:spcPct val="30000"/>
              </a:spcBef>
              <a:tabLst/>
            </a:pPr>
            <a:endParaRPr lang="en-US" sz="1100"/>
          </a:p>
          <a:p>
            <a:pPr lvl="1" defTabSz="427038">
              <a:lnSpc>
                <a:spcPct val="100000"/>
              </a:lnSpc>
              <a:spcBef>
                <a:spcPct val="30000"/>
              </a:spcBef>
              <a:tabLst/>
            </a:pPr>
            <a:endParaRPr lang="en-US" sz="1100"/>
          </a:p>
          <a:p>
            <a:pPr lvl="1" defTabSz="427038">
              <a:lnSpc>
                <a:spcPct val="100000"/>
              </a:lnSpc>
              <a:spcBef>
                <a:spcPct val="30000"/>
              </a:spcBef>
              <a:tabLst/>
            </a:pPr>
            <a:endParaRPr lang="en-US" sz="1100"/>
          </a:p>
          <a:p>
            <a:pPr defTabSz="427038">
              <a:lnSpc>
                <a:spcPct val="100000"/>
              </a:lnSpc>
              <a:spcBef>
                <a:spcPct val="30000"/>
              </a:spcBef>
              <a:tabLst/>
            </a:pPr>
            <a:r>
              <a:rPr lang="en-US" sz="1100">
                <a:solidFill>
                  <a:srgbClr val="0000FF"/>
                </a:solidFill>
              </a:rPr>
              <a:t>Instructor Note</a:t>
            </a:r>
          </a:p>
          <a:p>
            <a:pPr lvl="1" defTabSz="427038">
              <a:lnSpc>
                <a:spcPct val="100000"/>
              </a:lnSpc>
              <a:spcBef>
                <a:spcPct val="30000"/>
              </a:spcBef>
              <a:tabLst/>
            </a:pPr>
            <a:r>
              <a:rPr lang="en-US" sz="1100">
                <a:solidFill>
                  <a:srgbClr val="0000FF"/>
                </a:solidFill>
                <a:latin typeface="Times New Roman" pitchFamily="18" charset="0"/>
              </a:rPr>
              <a:t>Revoking system privileges is not within the scope of this lesson. For information on this topic refer to: </a:t>
            </a:r>
            <a:r>
              <a:rPr lang="en-US" sz="1100" i="1">
                <a:solidFill>
                  <a:srgbClr val="0000FF"/>
                </a:solidFill>
                <a:latin typeface="Times New Roman" pitchFamily="18" charset="0"/>
              </a:rPr>
              <a:t>Oracle9i SQL Reference,</a:t>
            </a:r>
            <a:r>
              <a:rPr lang="en-US" sz="1100">
                <a:solidFill>
                  <a:srgbClr val="0000FF"/>
                </a:solidFill>
                <a:latin typeface="Times New Roman" pitchFamily="18" charset="0"/>
              </a:rPr>
              <a:t> “</a:t>
            </a:r>
            <a:r>
              <a:rPr lang="en-US" sz="1100">
                <a:solidFill>
                  <a:srgbClr val="0000FF"/>
                </a:solidFill>
                <a:latin typeface="Courier New" pitchFamily="49" charset="0"/>
              </a:rPr>
              <a:t>REVOKE</a:t>
            </a:r>
            <a:r>
              <a:rPr lang="en-US" sz="1100">
                <a:solidFill>
                  <a:srgbClr val="0000FF"/>
                </a:solidFill>
                <a:latin typeface="Times New Roman" pitchFamily="18" charset="0"/>
              </a:rPr>
              <a:t> </a:t>
            </a:r>
            <a:r>
              <a:rPr lang="en-US" sz="1100" i="1">
                <a:solidFill>
                  <a:srgbClr val="0000FF"/>
                </a:solidFill>
                <a:latin typeface="Courier New" pitchFamily="49" charset="0"/>
              </a:rPr>
              <a:t>system_privileges_and_roles</a:t>
            </a:r>
            <a:r>
              <a:rPr lang="en-US" sz="1100">
                <a:solidFill>
                  <a:srgbClr val="0000FF"/>
                </a:solidFill>
                <a:latin typeface="Times New Roman" pitchFamily="18" charset="0"/>
              </a:rPr>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883026" y="0"/>
            <a:ext cx="2976563" cy="460146"/>
          </a:xfrm>
          <a:prstGeom prst="rect">
            <a:avLst/>
          </a:prstGeom>
          <a:noFill/>
          <a:ln w="9525">
            <a:noFill/>
            <a:miter lim="800000"/>
            <a:headEnd/>
            <a:tailEnd/>
          </a:ln>
          <a:effectLst/>
        </p:spPr>
        <p:txBody>
          <a:bodyPr wrap="none" anchor="ctr"/>
          <a:lstStyle/>
          <a:p>
            <a:endParaRPr lang="en-US"/>
          </a:p>
        </p:txBody>
      </p:sp>
      <p:sp>
        <p:nvSpPr>
          <p:cNvPr id="47107" name="Rectangle 3"/>
          <p:cNvSpPr>
            <a:spLocks noChangeArrowheads="1"/>
          </p:cNvSpPr>
          <p:nvPr/>
        </p:nvSpPr>
        <p:spPr bwMode="auto">
          <a:xfrm>
            <a:off x="-4763" y="0"/>
            <a:ext cx="2973388" cy="460146"/>
          </a:xfrm>
          <a:prstGeom prst="rect">
            <a:avLst/>
          </a:prstGeom>
          <a:noFill/>
          <a:ln w="9525">
            <a:noFill/>
            <a:miter lim="800000"/>
            <a:headEnd/>
            <a:tailEnd/>
          </a:ln>
          <a:effectLst/>
        </p:spPr>
        <p:txBody>
          <a:bodyPr wrap="none" anchor="ctr"/>
          <a:lstStyle/>
          <a:p>
            <a:endParaRPr lang="en-US"/>
          </a:p>
        </p:txBody>
      </p:sp>
      <p:sp>
        <p:nvSpPr>
          <p:cNvPr id="47108" name="Rectangle 4"/>
          <p:cNvSpPr>
            <a:spLocks noGrp="1" noChangeArrowheads="1"/>
          </p:cNvSpPr>
          <p:nvPr>
            <p:ph type="body" idx="1"/>
          </p:nvPr>
        </p:nvSpPr>
        <p:spPr>
          <a:xfrm>
            <a:off x="396875" y="4775006"/>
            <a:ext cx="6032500" cy="3754406"/>
          </a:xfrm>
          <a:noFill/>
          <a:ln/>
        </p:spPr>
        <p:txBody>
          <a:bodyPr lIns="92684" tIns="47102" rIns="92684" bIns="47102"/>
          <a:lstStyle/>
          <a:p>
            <a:pPr defTabSz="427038">
              <a:tabLst/>
            </a:pPr>
            <a:r>
              <a:rPr lang="en-US" sz="1100"/>
              <a:t>Summary</a:t>
            </a:r>
          </a:p>
          <a:p>
            <a:pPr lvl="1" defTabSz="427038">
              <a:lnSpc>
                <a:spcPct val="100000"/>
              </a:lnSpc>
              <a:spcBef>
                <a:spcPct val="30000"/>
              </a:spcBef>
              <a:tabLst/>
            </a:pPr>
            <a:r>
              <a:rPr lang="en-US" sz="1100">
                <a:latin typeface="Times New Roman" pitchFamily="18" charset="0"/>
              </a:rPr>
              <a:t>DBAs establish initial database security for users by assigning privileges to the users.</a:t>
            </a:r>
          </a:p>
          <a:p>
            <a:pPr marL="465138" lvl="2" indent="-225425" defTabSz="427038">
              <a:lnSpc>
                <a:spcPct val="100000"/>
              </a:lnSpc>
              <a:spcBef>
                <a:spcPct val="30000"/>
              </a:spcBef>
              <a:tabLst/>
            </a:pPr>
            <a:r>
              <a:rPr lang="en-US" sz="1100">
                <a:latin typeface="Times New Roman" pitchFamily="18" charset="0"/>
              </a:rPr>
              <a:t>The DBA creates users who must have a password. The DBA is also responsible for establishing the initial system privileges for a user. </a:t>
            </a:r>
          </a:p>
          <a:p>
            <a:pPr marL="465138" lvl="2" indent="-225425" defTabSz="427038">
              <a:lnSpc>
                <a:spcPct val="100000"/>
              </a:lnSpc>
              <a:spcBef>
                <a:spcPct val="30000"/>
              </a:spcBef>
              <a:tabLst/>
            </a:pPr>
            <a:r>
              <a:rPr lang="en-US" sz="1100">
                <a:latin typeface="Times New Roman" pitchFamily="18" charset="0"/>
              </a:rPr>
              <a:t>Once the user has created an object, the user can pass along any of the available object privileges to other users or to all users by using the </a:t>
            </a:r>
            <a:r>
              <a:rPr lang="en-US" sz="1100">
                <a:latin typeface="Courier New" pitchFamily="49" charset="0"/>
              </a:rPr>
              <a:t>GRANT</a:t>
            </a:r>
            <a:r>
              <a:rPr lang="en-US" sz="1100">
                <a:latin typeface="Times New Roman" pitchFamily="18" charset="0"/>
              </a:rPr>
              <a:t> statement.</a:t>
            </a:r>
          </a:p>
          <a:p>
            <a:pPr marL="465138" lvl="2" indent="-225425" defTabSz="427038">
              <a:lnSpc>
                <a:spcPct val="100000"/>
              </a:lnSpc>
              <a:spcBef>
                <a:spcPct val="30000"/>
              </a:spcBef>
              <a:tabLst/>
            </a:pPr>
            <a:r>
              <a:rPr lang="en-US" sz="1100">
                <a:latin typeface="Times New Roman" pitchFamily="18" charset="0"/>
              </a:rPr>
              <a:t>A DBA can create roles by using the </a:t>
            </a:r>
            <a:r>
              <a:rPr lang="en-US" sz="1100">
                <a:latin typeface="Courier New" pitchFamily="49" charset="0"/>
              </a:rPr>
              <a:t>CREATE ROLE</a:t>
            </a:r>
            <a:r>
              <a:rPr lang="en-US" sz="1100">
                <a:latin typeface="Times New Roman" pitchFamily="18" charset="0"/>
              </a:rPr>
              <a:t> statement to pass along a collection of system or object privileges to multiple users. Roles make granting and revoking privileges easier to maintain.</a:t>
            </a:r>
          </a:p>
          <a:p>
            <a:pPr marL="465138" lvl="2" indent="-225425" defTabSz="427038">
              <a:lnSpc>
                <a:spcPct val="100000"/>
              </a:lnSpc>
              <a:spcBef>
                <a:spcPct val="30000"/>
              </a:spcBef>
              <a:tabLst/>
            </a:pPr>
            <a:r>
              <a:rPr lang="en-US" sz="1100">
                <a:latin typeface="Times New Roman" pitchFamily="18" charset="0"/>
              </a:rPr>
              <a:t>Users can change their password by using the </a:t>
            </a:r>
            <a:r>
              <a:rPr lang="en-US" sz="1100">
                <a:latin typeface="Courier New" pitchFamily="49" charset="0"/>
              </a:rPr>
              <a:t>ALTER USER</a:t>
            </a:r>
            <a:r>
              <a:rPr lang="en-US" sz="1100">
                <a:latin typeface="Times New Roman" pitchFamily="18" charset="0"/>
              </a:rPr>
              <a:t> statement.</a:t>
            </a:r>
          </a:p>
          <a:p>
            <a:pPr marL="465138" lvl="2" indent="-225425" defTabSz="427038">
              <a:lnSpc>
                <a:spcPct val="100000"/>
              </a:lnSpc>
              <a:spcBef>
                <a:spcPct val="30000"/>
              </a:spcBef>
              <a:tabLst/>
            </a:pPr>
            <a:r>
              <a:rPr lang="en-US" sz="1100">
                <a:latin typeface="Times New Roman" pitchFamily="18" charset="0"/>
              </a:rPr>
              <a:t>You can remove privileges from users by using the </a:t>
            </a:r>
            <a:r>
              <a:rPr lang="en-US" sz="1100">
                <a:latin typeface="Courier New" pitchFamily="49" charset="0"/>
              </a:rPr>
              <a:t>REVOKE</a:t>
            </a:r>
            <a:r>
              <a:rPr lang="en-US" sz="1100">
                <a:latin typeface="Times New Roman" pitchFamily="18" charset="0"/>
              </a:rPr>
              <a:t> statement.</a:t>
            </a:r>
          </a:p>
          <a:p>
            <a:pPr marL="465138" lvl="2" indent="-225425" defTabSz="427038">
              <a:lnSpc>
                <a:spcPct val="100000"/>
              </a:lnSpc>
              <a:spcBef>
                <a:spcPct val="30000"/>
              </a:spcBef>
              <a:tabLst/>
            </a:pPr>
            <a:r>
              <a:rPr lang="en-US" sz="1100">
                <a:latin typeface="Times New Roman" pitchFamily="18" charset="0"/>
              </a:rPr>
              <a:t>With data dictionary views, users can view the privileges granted to them and those that are granted on their objects.</a:t>
            </a:r>
          </a:p>
          <a:p>
            <a:pPr marL="465138" lvl="2" indent="-225425" defTabSz="427038">
              <a:lnSpc>
                <a:spcPct val="100000"/>
              </a:lnSpc>
              <a:spcBef>
                <a:spcPct val="30000"/>
              </a:spcBef>
              <a:tabLst/>
            </a:pPr>
            <a:r>
              <a:rPr lang="en-US" sz="1100">
                <a:latin typeface="Times New Roman" pitchFamily="18" charset="0"/>
              </a:rPr>
              <a:t>With database links, you can access data on remote databases. Privileges cannot be granted on remote objects.</a:t>
            </a:r>
          </a:p>
          <a:p>
            <a:pPr marL="465138" lvl="2" indent="-225425" defTabSz="427038">
              <a:buFontTx/>
              <a:buNone/>
              <a:tabLst/>
            </a:pPr>
            <a:endParaRPr lang="en-US" sz="1100">
              <a:latin typeface="Times New Roman" pitchFamily="18" charset="0"/>
            </a:endParaRPr>
          </a:p>
          <a:p>
            <a:pPr lvl="1" defTabSz="427038">
              <a:tabLst/>
            </a:pPr>
            <a:r>
              <a:rPr lang="en-US"/>
              <a:t>		</a:t>
            </a:r>
          </a:p>
        </p:txBody>
      </p:sp>
      <p:sp>
        <p:nvSpPr>
          <p:cNvPr id="47109" name="Rectangle 5"/>
          <p:cNvSpPr>
            <a:spLocks noGrp="1" noRot="1" noChangeAspect="1" noChangeArrowheads="1" noTextEdit="1"/>
          </p:cNvSpPr>
          <p:nvPr>
            <p:ph type="sldImg"/>
          </p:nvPr>
        </p:nvSpPr>
        <p:spPr>
          <a:xfrm>
            <a:off x="496888" y="159220"/>
            <a:ext cx="5859462" cy="4407207"/>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a:ln/>
        </p:spPr>
        <p:txBody>
          <a:bodyPr/>
          <a:lstStyle/>
          <a:p>
            <a:pPr>
              <a:tabLst>
                <a:tab pos="1155700" algn="l"/>
                <a:tab pos="2316163" algn="l"/>
              </a:tabLst>
            </a:pPr>
            <a:endParaRPr lang="en-US"/>
          </a:p>
          <a:p>
            <a:pPr>
              <a:tabLst>
                <a:tab pos="1155700" algn="l"/>
                <a:tab pos="2316163" algn="l"/>
              </a:tabLst>
            </a:pPr>
            <a:endParaRPr lang="en-US"/>
          </a:p>
          <a:p>
            <a:pPr>
              <a:tabLst>
                <a:tab pos="1155700" algn="l"/>
                <a:tab pos="2316163" algn="l"/>
              </a:tabLst>
            </a:pPr>
            <a:endParaRPr lang="en-US"/>
          </a:p>
          <a:p>
            <a:pPr>
              <a:tabLst>
                <a:tab pos="1155700" algn="l"/>
                <a:tab pos="2316163" algn="l"/>
              </a:tabLst>
            </a:pPr>
            <a:endParaRPr lang="en-US"/>
          </a:p>
          <a:p>
            <a:pPr>
              <a:tabLst>
                <a:tab pos="1155700" algn="l"/>
                <a:tab pos="2316163" algn="l"/>
              </a:tabLst>
            </a:pPr>
            <a:endParaRPr lang="en-US"/>
          </a:p>
          <a:p>
            <a:pPr>
              <a:tabLst>
                <a:tab pos="1155700" algn="l"/>
                <a:tab pos="2316163" algn="l"/>
              </a:tabLst>
            </a:pPr>
            <a:endParaRPr lang="en-US"/>
          </a:p>
          <a:p>
            <a:pPr>
              <a:tabLst>
                <a:tab pos="1155700" algn="l"/>
                <a:tab pos="2316163" algn="l"/>
              </a:tabLst>
            </a:pPr>
            <a:endParaRPr lang="en-US"/>
          </a:p>
          <a:p>
            <a:pPr>
              <a:tabLst>
                <a:tab pos="1155700" algn="l"/>
                <a:tab pos="2316163" algn="l"/>
              </a:tabLst>
            </a:pPr>
            <a:endParaRPr lang="en-US"/>
          </a:p>
          <a:p>
            <a:pPr>
              <a:tabLst>
                <a:tab pos="1155700" algn="l"/>
                <a:tab pos="2316163" algn="l"/>
              </a:tabLst>
            </a:pPr>
            <a:endParaRPr lang="en-US"/>
          </a:p>
          <a:p>
            <a:pPr>
              <a:tabLst>
                <a:tab pos="1155700" algn="l"/>
                <a:tab pos="2316163" algn="l"/>
              </a:tabLst>
            </a:pPr>
            <a:endParaRPr lang="en-US"/>
          </a:p>
          <a:p>
            <a:pPr>
              <a:tabLst>
                <a:tab pos="1155700" algn="l"/>
                <a:tab pos="2316163" algn="l"/>
              </a:tabLst>
            </a:pPr>
            <a:endParaRPr lang="en-US"/>
          </a:p>
          <a:p>
            <a:pPr>
              <a:tabLst>
                <a:tab pos="1155700" algn="l"/>
                <a:tab pos="2316163" algn="l"/>
              </a:tabLst>
            </a:pPr>
            <a:endParaRPr lang="en-US"/>
          </a:p>
          <a:p>
            <a:pPr>
              <a:tabLst>
                <a:tab pos="1155700" algn="l"/>
                <a:tab pos="2316163" algn="l"/>
              </a:tabLst>
            </a:pPr>
            <a:endParaRPr lang="en-US"/>
          </a:p>
          <a:p>
            <a:pPr>
              <a:tabLst>
                <a:tab pos="1155700" algn="l"/>
                <a:tab pos="2316163" algn="l"/>
              </a:tabLst>
            </a:pPr>
            <a:r>
              <a:rPr lang="en-US">
                <a:solidFill>
                  <a:srgbClr val="0000FF"/>
                </a:solidFill>
              </a:rPr>
              <a:t>Schedule:	Timing	Topic</a:t>
            </a:r>
          </a:p>
          <a:p>
            <a:pPr lvl="1">
              <a:tabLst>
                <a:tab pos="1155700" algn="l"/>
                <a:tab pos="2316163" algn="l"/>
              </a:tabLst>
            </a:pPr>
            <a:r>
              <a:rPr lang="en-US">
                <a:solidFill>
                  <a:srgbClr val="0000FF"/>
                </a:solidFill>
              </a:rPr>
              <a:t>	30 minutes	Lecture</a:t>
            </a:r>
          </a:p>
          <a:p>
            <a:pPr lvl="1">
              <a:tabLst>
                <a:tab pos="1155700" algn="l"/>
                <a:tab pos="2316163" algn="l"/>
              </a:tabLst>
            </a:pPr>
            <a:r>
              <a:rPr lang="en-US">
                <a:solidFill>
                  <a:srgbClr val="0000FF"/>
                </a:solidFill>
              </a:rPr>
              <a:t>	20 minutes	Practice</a:t>
            </a:r>
          </a:p>
          <a:p>
            <a:pPr lvl="1">
              <a:tabLst>
                <a:tab pos="1155700" algn="l"/>
                <a:tab pos="2316163" algn="l"/>
              </a:tabLst>
            </a:pPr>
            <a:r>
              <a:rPr lang="en-US">
                <a:solidFill>
                  <a:srgbClr val="0000FF"/>
                </a:solidFill>
              </a:rPr>
              <a:t>	50 minutes	Total</a:t>
            </a:r>
          </a:p>
        </p:txBody>
      </p:sp>
      <p:sp>
        <p:nvSpPr>
          <p:cNvPr id="6147" name="Rectangle 3"/>
          <p:cNvSpPr>
            <a:spLocks noGrp="1" noRot="1" noChangeAspect="1" noChangeArrowheads="1" noTextEdit="1"/>
          </p:cNvSpPr>
          <p:nvPr>
            <p:ph type="sldImg"/>
          </p:nvPr>
        </p:nvSpPr>
        <p:spPr>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3025" y="0"/>
            <a:ext cx="2976563" cy="460375"/>
          </a:xfrm>
          <a:prstGeom prst="rect">
            <a:avLst/>
          </a:prstGeom>
          <a:noFill/>
          <a:ln w="9525">
            <a:noFill/>
            <a:miter lim="800000"/>
            <a:headEnd/>
            <a:tailEnd/>
          </a:ln>
          <a:effectLst/>
        </p:spPr>
        <p:txBody>
          <a:bodyPr wrap="none" anchor="ctr"/>
          <a:lstStyle/>
          <a:p>
            <a:endParaRPr lang="en-US"/>
          </a:p>
        </p:txBody>
      </p:sp>
      <p:sp>
        <p:nvSpPr>
          <p:cNvPr id="8195" name="Rectangle 3"/>
          <p:cNvSpPr>
            <a:spLocks noChangeArrowheads="1"/>
          </p:cNvSpPr>
          <p:nvPr/>
        </p:nvSpPr>
        <p:spPr bwMode="auto">
          <a:xfrm>
            <a:off x="-3175" y="0"/>
            <a:ext cx="2973388" cy="460375"/>
          </a:xfrm>
          <a:prstGeom prst="rect">
            <a:avLst/>
          </a:prstGeom>
          <a:noFill/>
          <a:ln w="9525">
            <a:noFill/>
            <a:miter lim="800000"/>
            <a:headEnd/>
            <a:tailEnd/>
          </a:ln>
          <a:effec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t>Lesson Aim</a:t>
            </a:r>
          </a:p>
          <a:p>
            <a:pPr lvl="1">
              <a:tabLst/>
            </a:pPr>
            <a:r>
              <a:rPr lang="en-US"/>
              <a:t>In this lesson, you learn about tables, the main database objects, and their relationships to each other. You also learn how to </a:t>
            </a:r>
            <a:r>
              <a:rPr lang="en-US">
                <a:solidFill>
                  <a:srgbClr val="FC0128"/>
                </a:solidFill>
              </a:rPr>
              <a:t>create</a:t>
            </a:r>
            <a:r>
              <a:rPr lang="en-US"/>
              <a:t>, alter, and drop tables.</a:t>
            </a:r>
          </a:p>
        </p:txBody>
      </p:sp>
      <p:sp>
        <p:nvSpPr>
          <p:cNvPr id="8197" name="Rectangle 5"/>
          <p:cNvSpPr>
            <a:spLocks noGrp="1" noRot="1" noChangeAspect="1" noChangeArrowheads="1" noTextEdit="1"/>
          </p:cNvSpPr>
          <p:nvPr>
            <p:ph type="sldImg"/>
          </p:nvPr>
        </p:nvSpPr>
        <p:spPr>
          <a:xfrm>
            <a:off x="492125" y="161925"/>
            <a:ext cx="5872163" cy="4403725"/>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412750" y="4773613"/>
            <a:ext cx="6249988" cy="3756025"/>
          </a:xfrm>
          <a:noFill/>
          <a:ln/>
        </p:spPr>
        <p:txBody>
          <a:bodyPr/>
          <a:lstStyle/>
          <a:p>
            <a:pPr>
              <a:tabLst/>
            </a:pPr>
            <a:r>
              <a:rPr lang="en-US"/>
              <a:t>Database Objects</a:t>
            </a:r>
          </a:p>
          <a:p>
            <a:pPr lvl="1">
              <a:tabLst/>
            </a:pPr>
            <a:r>
              <a:rPr lang="en-US"/>
              <a:t>An Oracle database can contain multiple </a:t>
            </a:r>
            <a:r>
              <a:rPr lang="en-US">
                <a:solidFill>
                  <a:srgbClr val="FC0128"/>
                </a:solidFill>
              </a:rPr>
              <a:t>data structures</a:t>
            </a:r>
            <a:r>
              <a:rPr lang="en-US"/>
              <a:t>. Each structure should be outlined in the database design so that it can be created during the build stage of database development.</a:t>
            </a:r>
          </a:p>
          <a:p>
            <a:pPr lvl="2">
              <a:tabLst/>
            </a:pPr>
            <a:r>
              <a:rPr lang="en-US">
                <a:solidFill>
                  <a:srgbClr val="FC0128"/>
                </a:solidFill>
              </a:rPr>
              <a:t>Table</a:t>
            </a:r>
            <a:r>
              <a:rPr lang="en-US"/>
              <a:t>: Stores data</a:t>
            </a:r>
          </a:p>
          <a:p>
            <a:pPr lvl="2">
              <a:tabLst/>
            </a:pPr>
            <a:r>
              <a:rPr lang="en-US">
                <a:solidFill>
                  <a:srgbClr val="FC0128"/>
                </a:solidFill>
              </a:rPr>
              <a:t>View:</a:t>
            </a:r>
            <a:r>
              <a:rPr lang="en-US"/>
              <a:t> Subset of data from one or more tables</a:t>
            </a:r>
          </a:p>
          <a:p>
            <a:pPr lvl="2">
              <a:tabLst/>
            </a:pPr>
            <a:r>
              <a:rPr lang="en-US">
                <a:solidFill>
                  <a:srgbClr val="FC0128"/>
                </a:solidFill>
              </a:rPr>
              <a:t>Sequence:</a:t>
            </a:r>
            <a:r>
              <a:rPr lang="en-US"/>
              <a:t> Numeric value generator</a:t>
            </a:r>
          </a:p>
          <a:p>
            <a:pPr lvl="2">
              <a:tabLst/>
            </a:pPr>
            <a:r>
              <a:rPr lang="en-US">
                <a:solidFill>
                  <a:srgbClr val="FC0128"/>
                </a:solidFill>
              </a:rPr>
              <a:t>Index:</a:t>
            </a:r>
            <a:r>
              <a:rPr lang="en-US"/>
              <a:t> Improves the performance of some queries</a:t>
            </a:r>
          </a:p>
          <a:p>
            <a:pPr lvl="2">
              <a:tabLst/>
            </a:pPr>
            <a:r>
              <a:rPr lang="en-US">
                <a:solidFill>
                  <a:srgbClr val="FC0128"/>
                </a:solidFill>
              </a:rPr>
              <a:t>Synonym:</a:t>
            </a:r>
            <a:r>
              <a:rPr lang="en-US"/>
              <a:t> Gives alternative names to objects</a:t>
            </a:r>
          </a:p>
          <a:p>
            <a:pPr>
              <a:tabLst/>
            </a:pPr>
            <a:r>
              <a:rPr lang="en-US"/>
              <a:t>Oracle9</a:t>
            </a:r>
            <a:r>
              <a:rPr lang="en-US" i="1">
                <a:latin typeface="Times New Roman" pitchFamily="18" charset="0"/>
              </a:rPr>
              <a:t>i</a:t>
            </a:r>
            <a:r>
              <a:rPr lang="en-US"/>
              <a:t> Table Structures</a:t>
            </a:r>
          </a:p>
          <a:p>
            <a:pPr lvl="2">
              <a:tabLst/>
            </a:pPr>
            <a:r>
              <a:rPr lang="en-US"/>
              <a:t>Tables can be created at any time, even while users are using the database.</a:t>
            </a:r>
          </a:p>
          <a:p>
            <a:pPr lvl="2">
              <a:tabLst/>
            </a:pPr>
            <a:r>
              <a:rPr lang="en-US"/>
              <a:t>You do not need to specify the size of any table. The size is ultimately defined by the amount of space allocated to the database as a whole. It is important, however, to estimate how much space a table will use over time.</a:t>
            </a:r>
          </a:p>
          <a:p>
            <a:pPr lvl="2">
              <a:tabLst/>
            </a:pPr>
            <a:r>
              <a:rPr lang="en-US"/>
              <a:t>Table structure can be modified online.</a:t>
            </a:r>
          </a:p>
          <a:p>
            <a:pPr lvl="1">
              <a:tabLst/>
            </a:pPr>
            <a:r>
              <a:rPr lang="en-US" b="1"/>
              <a:t>Note: </a:t>
            </a:r>
            <a:r>
              <a:rPr lang="en-US"/>
              <a:t>More database objects are available but are not covered in this course.</a:t>
            </a:r>
          </a:p>
          <a:p>
            <a:pPr>
              <a:tabLst/>
            </a:pPr>
            <a:r>
              <a:rPr lang="en-US">
                <a:solidFill>
                  <a:srgbClr val="0000FF"/>
                </a:solidFill>
              </a:rPr>
              <a:t>Instructor Note</a:t>
            </a:r>
          </a:p>
          <a:p>
            <a:pPr lvl="1">
              <a:tabLst/>
            </a:pPr>
            <a:r>
              <a:rPr lang="en-US">
                <a:solidFill>
                  <a:srgbClr val="0000FF"/>
                </a:solidFill>
              </a:rPr>
              <a:t>Tables can have up to 1,000 columns and must conform to standard database object-naming conventions. </a:t>
            </a:r>
            <a:br>
              <a:rPr lang="en-US">
                <a:solidFill>
                  <a:srgbClr val="0000FF"/>
                </a:solidFill>
              </a:rPr>
            </a:br>
            <a:r>
              <a:rPr lang="en-US">
                <a:solidFill>
                  <a:srgbClr val="0000FF"/>
                </a:solidFill>
              </a:rPr>
              <a:t>Column definitions can be omitted when using the </a:t>
            </a:r>
            <a:r>
              <a:rPr lang="en-US">
                <a:solidFill>
                  <a:srgbClr val="0000FF"/>
                </a:solidFill>
                <a:latin typeface="Courier New" pitchFamily="49" charset="0"/>
              </a:rPr>
              <a:t>AS</a:t>
            </a:r>
            <a:r>
              <a:rPr lang="en-US">
                <a:solidFill>
                  <a:srgbClr val="0000FF"/>
                </a:solidFill>
              </a:rPr>
              <a:t> subquery clause. Tables are created without data unless a query is specified. Rows are usually added by using </a:t>
            </a:r>
            <a:r>
              <a:rPr lang="en-US">
                <a:solidFill>
                  <a:srgbClr val="0000FF"/>
                </a:solidFill>
                <a:latin typeface="Courier New" pitchFamily="49" charset="0"/>
              </a:rPr>
              <a:t>INSERT</a:t>
            </a:r>
            <a:r>
              <a:rPr lang="en-US">
                <a:solidFill>
                  <a:srgbClr val="0000FF"/>
                </a:solidFill>
              </a:rPr>
              <a:t> statements.</a:t>
            </a:r>
            <a:r>
              <a:rPr lang="en-US"/>
              <a:t> </a:t>
            </a:r>
          </a:p>
        </p:txBody>
      </p:sp>
      <p:sp>
        <p:nvSpPr>
          <p:cNvPr id="10243" name="Rectangle 3"/>
          <p:cNvSpPr>
            <a:spLocks noGrp="1" noRot="1" noChangeAspect="1" noChangeArrowheads="1" noTextEdit="1"/>
          </p:cNvSpPr>
          <p:nvPr>
            <p:ph type="sldImg"/>
          </p:nvPr>
        </p:nvSpPr>
        <p:spPr>
          <a:xfrm>
            <a:off x="492125" y="161925"/>
            <a:ext cx="5872163" cy="4403725"/>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83026" y="0"/>
            <a:ext cx="2976563" cy="460146"/>
          </a:xfrm>
          <a:prstGeom prst="rect">
            <a:avLst/>
          </a:prstGeom>
          <a:noFill/>
          <a:ln w="9525">
            <a:noFill/>
            <a:miter lim="800000"/>
            <a:headEnd/>
            <a:tailEnd/>
          </a:ln>
          <a:effectLst/>
        </p:spPr>
        <p:txBody>
          <a:bodyPr wrap="none" anchor="ctr"/>
          <a:lstStyle/>
          <a:p>
            <a:endParaRPr lang="en-US"/>
          </a:p>
        </p:txBody>
      </p:sp>
      <p:sp>
        <p:nvSpPr>
          <p:cNvPr id="10243" name="Rectangle 3"/>
          <p:cNvSpPr>
            <a:spLocks noChangeArrowheads="1"/>
          </p:cNvSpPr>
          <p:nvPr/>
        </p:nvSpPr>
        <p:spPr bwMode="auto">
          <a:xfrm>
            <a:off x="-4763" y="0"/>
            <a:ext cx="2973388" cy="460146"/>
          </a:xfrm>
          <a:prstGeom prst="rect">
            <a:avLst/>
          </a:prstGeom>
          <a:noFill/>
          <a:ln w="9525">
            <a:noFill/>
            <a:miter lim="800000"/>
            <a:headEnd/>
            <a:tailEnd/>
          </a:ln>
          <a:effectLst/>
        </p:spPr>
        <p:txBody>
          <a:bodyPr wrap="none" anchor="ctr"/>
          <a:lstStyle/>
          <a:p>
            <a:endParaRPr lang="en-US"/>
          </a:p>
        </p:txBody>
      </p:sp>
      <p:sp>
        <p:nvSpPr>
          <p:cNvPr id="10244" name="Rectangle 4"/>
          <p:cNvSpPr>
            <a:spLocks noGrp="1" noChangeArrowheads="1"/>
          </p:cNvSpPr>
          <p:nvPr>
            <p:ph type="body" idx="1"/>
          </p:nvPr>
        </p:nvSpPr>
        <p:spPr>
          <a:xfrm>
            <a:off x="412750" y="4775006"/>
            <a:ext cx="6027738" cy="3754406"/>
          </a:xfrm>
          <a:noFill/>
          <a:ln/>
        </p:spPr>
        <p:txBody>
          <a:bodyPr lIns="92684" tIns="47102" rIns="92684" bIns="47102"/>
          <a:lstStyle/>
          <a:p>
            <a:pPr defTabSz="427038">
              <a:lnSpc>
                <a:spcPct val="100000"/>
              </a:lnSpc>
              <a:spcBef>
                <a:spcPct val="30000"/>
              </a:spcBef>
            </a:pPr>
            <a:r>
              <a:rPr lang="en-US" sz="1100"/>
              <a:t>Controlling User Access</a:t>
            </a:r>
          </a:p>
          <a:p>
            <a:pPr lvl="1" defTabSz="427038">
              <a:lnSpc>
                <a:spcPct val="100000"/>
              </a:lnSpc>
              <a:spcBef>
                <a:spcPct val="30000"/>
              </a:spcBef>
            </a:pPr>
            <a:r>
              <a:rPr lang="en-US" sz="1100">
                <a:latin typeface="Times New Roman" pitchFamily="18" charset="0"/>
              </a:rPr>
              <a:t>In a multiple-user environment, you want to maintain security of the database access and use. With Oracle server database security, you can do the following:</a:t>
            </a:r>
          </a:p>
          <a:p>
            <a:pPr lvl="2" indent="-236538" defTabSz="427038">
              <a:lnSpc>
                <a:spcPct val="100000"/>
              </a:lnSpc>
              <a:spcBef>
                <a:spcPct val="30000"/>
              </a:spcBef>
            </a:pPr>
            <a:r>
              <a:rPr lang="en-US" sz="1100">
                <a:latin typeface="Times New Roman" pitchFamily="18" charset="0"/>
              </a:rPr>
              <a:t>Control database access</a:t>
            </a:r>
          </a:p>
          <a:p>
            <a:pPr lvl="2" indent="-236538" defTabSz="427038">
              <a:lnSpc>
                <a:spcPct val="100000"/>
              </a:lnSpc>
              <a:spcBef>
                <a:spcPct val="30000"/>
              </a:spcBef>
            </a:pPr>
            <a:r>
              <a:rPr lang="en-US" sz="1100">
                <a:latin typeface="Times New Roman" pitchFamily="18" charset="0"/>
              </a:rPr>
              <a:t>Give access to specific objects in the database</a:t>
            </a:r>
          </a:p>
          <a:p>
            <a:pPr lvl="2" indent="-236538" defTabSz="427038">
              <a:lnSpc>
                <a:spcPct val="100000"/>
              </a:lnSpc>
              <a:spcBef>
                <a:spcPct val="30000"/>
              </a:spcBef>
            </a:pPr>
            <a:r>
              <a:rPr lang="en-US" sz="1100">
                <a:latin typeface="Times New Roman" pitchFamily="18" charset="0"/>
              </a:rPr>
              <a:t>Confirm given and received </a:t>
            </a:r>
            <a:r>
              <a:rPr lang="en-US" sz="1100" i="1">
                <a:solidFill>
                  <a:schemeClr val="hlink"/>
                </a:solidFill>
                <a:latin typeface="Times New Roman" pitchFamily="18" charset="0"/>
              </a:rPr>
              <a:t>privileges</a:t>
            </a:r>
            <a:r>
              <a:rPr lang="en-US" sz="1100">
                <a:latin typeface="Times New Roman" pitchFamily="18" charset="0"/>
              </a:rPr>
              <a:t> with the Oracle data dictionary</a:t>
            </a:r>
          </a:p>
          <a:p>
            <a:pPr lvl="2" indent="-236538" defTabSz="427038">
              <a:lnSpc>
                <a:spcPct val="100000"/>
              </a:lnSpc>
              <a:spcBef>
                <a:spcPct val="30000"/>
              </a:spcBef>
            </a:pPr>
            <a:r>
              <a:rPr lang="en-US" sz="1100">
                <a:latin typeface="Times New Roman" pitchFamily="18" charset="0"/>
              </a:rPr>
              <a:t>Create </a:t>
            </a:r>
            <a:r>
              <a:rPr lang="en-US" sz="1100">
                <a:solidFill>
                  <a:schemeClr val="hlink"/>
                </a:solidFill>
                <a:latin typeface="Times New Roman" pitchFamily="18" charset="0"/>
              </a:rPr>
              <a:t>synonyms</a:t>
            </a:r>
            <a:r>
              <a:rPr lang="en-US" sz="1100">
                <a:latin typeface="Times New Roman" pitchFamily="18" charset="0"/>
              </a:rPr>
              <a:t> for database objects</a:t>
            </a:r>
          </a:p>
          <a:p>
            <a:pPr lvl="1" defTabSz="427038">
              <a:lnSpc>
                <a:spcPct val="100000"/>
              </a:lnSpc>
              <a:spcBef>
                <a:spcPct val="30000"/>
              </a:spcBef>
            </a:pPr>
            <a:r>
              <a:rPr lang="en-US" sz="1100">
                <a:latin typeface="Times New Roman" pitchFamily="18" charset="0"/>
              </a:rPr>
              <a:t>Database security can be classified into two categories: system security and data security. System security covers access and use of the database at the system level, such as the username and password, the disk space allocated to users, and the system operations that users can perform. Database security covers access and use of the database objects and the actions that those users can have on the objects.</a:t>
            </a:r>
          </a:p>
          <a:p>
            <a:pPr defTabSz="427038">
              <a:lnSpc>
                <a:spcPct val="100000"/>
              </a:lnSpc>
              <a:spcBef>
                <a:spcPct val="30000"/>
              </a:spcBef>
            </a:pPr>
            <a:endParaRPr lang="en-US" sz="1100" b="0">
              <a:latin typeface="Times New Roman" pitchFamily="18" charset="0"/>
            </a:endParaRPr>
          </a:p>
        </p:txBody>
      </p:sp>
      <p:sp>
        <p:nvSpPr>
          <p:cNvPr id="10245" name="Rectangle 5"/>
          <p:cNvSpPr>
            <a:spLocks noGrp="1" noRot="1" noChangeAspect="1" noChangeArrowheads="1" noTextEdit="1"/>
          </p:cNvSpPr>
          <p:nvPr>
            <p:ph type="sldImg"/>
          </p:nvPr>
        </p:nvSpPr>
        <p:spPr>
          <a:xfrm>
            <a:off x="488950" y="158750"/>
            <a:ext cx="5875338" cy="4406900"/>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noFill/>
          <a:ln/>
        </p:spPr>
        <p:txBody>
          <a:bodyPr/>
          <a:lstStyle/>
          <a:p>
            <a:r>
              <a:rPr lang="en-US"/>
              <a:t>The </a:t>
            </a:r>
            <a:r>
              <a:rPr lang="en-US">
                <a:latin typeface="Courier New" pitchFamily="49" charset="0"/>
              </a:rPr>
              <a:t>CREATE TABLE</a:t>
            </a:r>
            <a:r>
              <a:rPr lang="en-US"/>
              <a:t> Statement</a:t>
            </a:r>
          </a:p>
          <a:p>
            <a:pPr lvl="1"/>
            <a:r>
              <a:rPr lang="en-US"/>
              <a:t>Create tables to store data by executing the SQL </a:t>
            </a:r>
            <a:r>
              <a:rPr lang="en-US">
                <a:solidFill>
                  <a:srgbClr val="FC0128"/>
                </a:solidFill>
                <a:latin typeface="Courier New" pitchFamily="49" charset="0"/>
              </a:rPr>
              <a:t>CREATE TABLE</a:t>
            </a:r>
            <a:r>
              <a:rPr lang="en-US">
                <a:solidFill>
                  <a:srgbClr val="FC0128"/>
                </a:solidFill>
              </a:rPr>
              <a:t> statement</a:t>
            </a:r>
            <a:r>
              <a:rPr lang="en-US"/>
              <a:t>. This statement is one of the </a:t>
            </a:r>
            <a:r>
              <a:rPr lang="en-US">
                <a:solidFill>
                  <a:srgbClr val="FC0128"/>
                </a:solidFill>
              </a:rPr>
              <a:t>data definition language (DDL) statements</a:t>
            </a:r>
            <a:r>
              <a:rPr lang="en-US"/>
              <a:t>, that are covered in subsequent lessons. DDL statements are a subset of SQL statements used to create, modify, or remove Oracle9</a:t>
            </a:r>
            <a:r>
              <a:rPr lang="en-US" i="1"/>
              <a:t>i</a:t>
            </a:r>
            <a:r>
              <a:rPr lang="en-US"/>
              <a:t> </a:t>
            </a:r>
            <a:r>
              <a:rPr lang="en-US">
                <a:solidFill>
                  <a:srgbClr val="FC0128"/>
                </a:solidFill>
              </a:rPr>
              <a:t>database structures</a:t>
            </a:r>
            <a:r>
              <a:rPr lang="en-US"/>
              <a:t>. These statements have an immediate effect on the database, and they also record information in the data dictionary. </a:t>
            </a:r>
          </a:p>
          <a:p>
            <a:pPr lvl="1"/>
            <a:r>
              <a:rPr lang="en-US"/>
              <a:t>To create a table, a user must have the </a:t>
            </a:r>
            <a:r>
              <a:rPr lang="en-US">
                <a:latin typeface="Courier New" pitchFamily="49" charset="0"/>
              </a:rPr>
              <a:t>CREATE TABLE</a:t>
            </a:r>
            <a:r>
              <a:rPr lang="en-US"/>
              <a:t> privilege and a storage area in which to create objects. The database administrator uses </a:t>
            </a:r>
            <a:r>
              <a:rPr lang="en-US">
                <a:solidFill>
                  <a:srgbClr val="FC0128"/>
                </a:solidFill>
              </a:rPr>
              <a:t>data control language (DCL) statements</a:t>
            </a:r>
            <a:r>
              <a:rPr lang="en-US"/>
              <a:t>, which are covered in a later lesson, to grant privileges to users.</a:t>
            </a:r>
          </a:p>
          <a:p>
            <a:pPr lvl="1"/>
            <a:r>
              <a:rPr lang="en-US"/>
              <a:t>In the syntax:</a:t>
            </a:r>
          </a:p>
          <a:p>
            <a:pPr lvl="1">
              <a:lnSpc>
                <a:spcPct val="90000"/>
              </a:lnSpc>
            </a:pPr>
            <a:r>
              <a:rPr lang="en-US"/>
              <a:t>	</a:t>
            </a:r>
            <a:r>
              <a:rPr lang="en-US" i="1">
                <a:latin typeface="Courier New" pitchFamily="49" charset="0"/>
              </a:rPr>
              <a:t>schema</a:t>
            </a:r>
            <a:r>
              <a:rPr lang="en-US"/>
              <a:t>			is the same as the owner’s name</a:t>
            </a:r>
          </a:p>
          <a:p>
            <a:pPr lvl="1"/>
            <a:r>
              <a:rPr lang="en-US" i="1"/>
              <a:t>	</a:t>
            </a:r>
            <a:r>
              <a:rPr lang="en-US" i="1">
                <a:latin typeface="Courier New" pitchFamily="49" charset="0"/>
              </a:rPr>
              <a:t>table</a:t>
            </a:r>
            <a:r>
              <a:rPr lang="en-US"/>
              <a:t>			is the name of the table</a:t>
            </a:r>
          </a:p>
          <a:p>
            <a:pPr lvl="1"/>
            <a:r>
              <a:rPr lang="en-US"/>
              <a:t>	</a:t>
            </a:r>
            <a:r>
              <a:rPr lang="en-US">
                <a:latin typeface="Courier New" pitchFamily="49" charset="0"/>
              </a:rPr>
              <a:t>DEFAULT </a:t>
            </a:r>
            <a:r>
              <a:rPr lang="en-US" i="1">
                <a:latin typeface="Courier New" pitchFamily="49" charset="0"/>
              </a:rPr>
              <a:t>expr</a:t>
            </a:r>
            <a:r>
              <a:rPr lang="en-US" i="1"/>
              <a:t>		</a:t>
            </a:r>
            <a:r>
              <a:rPr lang="en-US"/>
              <a:t>specifies a default value if a value is omitted in the </a:t>
            </a:r>
            <a:r>
              <a:rPr lang="en-US">
                <a:latin typeface="Courier New" pitchFamily="49" charset="0"/>
              </a:rPr>
              <a:t>INSERT</a:t>
            </a:r>
            <a:r>
              <a:rPr lang="en-US"/>
              <a:t> 						statement</a:t>
            </a:r>
          </a:p>
          <a:p>
            <a:pPr lvl="1"/>
            <a:r>
              <a:rPr lang="en-US" i="1"/>
              <a:t>	</a:t>
            </a:r>
            <a:r>
              <a:rPr lang="en-US" i="1">
                <a:latin typeface="Courier New" pitchFamily="49" charset="0"/>
              </a:rPr>
              <a:t>column</a:t>
            </a:r>
            <a:r>
              <a:rPr lang="en-US"/>
              <a:t>			is the name of the column</a:t>
            </a:r>
          </a:p>
          <a:p>
            <a:pPr lvl="1"/>
            <a:r>
              <a:rPr lang="en-US"/>
              <a:t>	</a:t>
            </a:r>
            <a:r>
              <a:rPr lang="en-US" i="1">
                <a:latin typeface="Courier New" pitchFamily="49" charset="0"/>
              </a:rPr>
              <a:t>datatype</a:t>
            </a:r>
            <a:r>
              <a:rPr lang="en-US"/>
              <a:t>			is the column’s data type and length</a:t>
            </a:r>
          </a:p>
          <a:p>
            <a:endParaRPr lang="en-US">
              <a:solidFill>
                <a:schemeClr val="accent2"/>
              </a:solidFill>
            </a:endParaRPr>
          </a:p>
          <a:p>
            <a:r>
              <a:rPr lang="en-US">
                <a:solidFill>
                  <a:srgbClr val="0000FF"/>
                </a:solidFill>
              </a:rPr>
              <a:t>Instructor Note </a:t>
            </a:r>
          </a:p>
          <a:p>
            <a:pPr lvl="1"/>
            <a:r>
              <a:rPr lang="en-US">
                <a:solidFill>
                  <a:srgbClr val="0000FF"/>
                </a:solidFill>
              </a:rPr>
              <a:t>Please read the Instructor note on page 9-37</a:t>
            </a:r>
          </a:p>
        </p:txBody>
      </p:sp>
      <p:sp>
        <p:nvSpPr>
          <p:cNvPr id="14339" name="Rectangle 3"/>
          <p:cNvSpPr>
            <a:spLocks noGrp="1" noRot="1" noChangeAspect="1" noChangeArrowheads="1" noTextEdit="1"/>
          </p:cNvSpPr>
          <p:nvPr>
            <p:ph type="sldImg"/>
          </p:nvPr>
        </p:nvSpPr>
        <p:spPr>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cap="flat"/>
        </p:spPr>
      </p:sp>
      <p:sp>
        <p:nvSpPr>
          <p:cNvPr id="16387" name="Rectangle 3"/>
          <p:cNvSpPr>
            <a:spLocks noGrp="1" noChangeArrowheads="1"/>
          </p:cNvSpPr>
          <p:nvPr>
            <p:ph type="body" idx="1"/>
          </p:nvPr>
        </p:nvSpPr>
        <p:spPr>
          <a:xfrm>
            <a:off x="352425" y="4668838"/>
            <a:ext cx="6218238" cy="3925887"/>
          </a:xfrm>
          <a:noFill/>
          <a:ln/>
        </p:spPr>
        <p:txBody>
          <a:bodyPr/>
          <a:lstStyle/>
          <a:p>
            <a:r>
              <a:rPr lang="en-US"/>
              <a:t>Referencing Another User’s Tables</a:t>
            </a:r>
          </a:p>
          <a:p>
            <a:pPr lvl="1"/>
            <a:r>
              <a:rPr lang="en-US"/>
              <a:t>A </a:t>
            </a:r>
            <a:r>
              <a:rPr lang="en-US" i="1">
                <a:solidFill>
                  <a:srgbClr val="FC0128"/>
                </a:solidFill>
              </a:rPr>
              <a:t>schema</a:t>
            </a:r>
            <a:r>
              <a:rPr lang="en-US">
                <a:solidFill>
                  <a:srgbClr val="FC0128"/>
                </a:solidFill>
              </a:rPr>
              <a:t> </a:t>
            </a:r>
            <a:r>
              <a:rPr lang="en-US"/>
              <a:t>is a collection of objects. Schema objects are the logical structures that directly refer to the data in a database. Schema objects include tables, views, synonyms, sequences, stored procedures, indexes, clusters, and database links.</a:t>
            </a:r>
          </a:p>
          <a:p>
            <a:pPr lvl="1"/>
            <a:r>
              <a:rPr lang="en-US"/>
              <a:t>If a table does not belong to the user, the owner’s name must be prefixed to the table. For example, if there is a schema named </a:t>
            </a:r>
            <a:r>
              <a:rPr lang="en-US">
                <a:latin typeface="Courier New" pitchFamily="49" charset="0"/>
              </a:rPr>
              <a:t>USER_B</a:t>
            </a:r>
            <a:r>
              <a:rPr lang="en-US"/>
              <a:t>, and </a:t>
            </a:r>
            <a:r>
              <a:rPr lang="en-US">
                <a:latin typeface="Courier New" pitchFamily="49" charset="0"/>
              </a:rPr>
              <a:t>USER_B</a:t>
            </a:r>
            <a:r>
              <a:rPr lang="en-US"/>
              <a:t> has an </a:t>
            </a:r>
            <a:r>
              <a:rPr lang="en-US">
                <a:latin typeface="Courier New" pitchFamily="49" charset="0"/>
              </a:rPr>
              <a:t>EMPLOYEES</a:t>
            </a:r>
            <a:r>
              <a:rPr lang="en-US"/>
              <a:t> table, then specify the following to retrieve data from that table:</a:t>
            </a:r>
          </a:p>
          <a:p>
            <a:pPr lvl="1"/>
            <a:endParaRPr lang="en-US"/>
          </a:p>
          <a:p>
            <a:pPr lvl="1">
              <a:spcBef>
                <a:spcPct val="0"/>
              </a:spcBef>
            </a:pPr>
            <a:r>
              <a:rPr lang="en-US">
                <a:latin typeface="Courier New" pitchFamily="49" charset="0"/>
              </a:rPr>
              <a:t>  SELECT *</a:t>
            </a:r>
          </a:p>
          <a:p>
            <a:pPr lvl="1">
              <a:spcBef>
                <a:spcPct val="0"/>
              </a:spcBef>
            </a:pPr>
            <a:r>
              <a:rPr lang="en-US">
                <a:latin typeface="Courier New" pitchFamily="49" charset="0"/>
              </a:rPr>
              <a:t>  FROM   user_b.employees;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cap="flat"/>
        </p:spPr>
      </p:sp>
      <p:sp>
        <p:nvSpPr>
          <p:cNvPr id="18435" name="Rectangle 3"/>
          <p:cNvSpPr>
            <a:spLocks noGrp="1" noChangeArrowheads="1"/>
          </p:cNvSpPr>
          <p:nvPr>
            <p:ph type="body" idx="1"/>
          </p:nvPr>
        </p:nvSpPr>
        <p:spPr>
          <a:noFill/>
          <a:ln/>
        </p:spPr>
        <p:txBody>
          <a:bodyPr/>
          <a:lstStyle/>
          <a:p>
            <a:r>
              <a:rPr lang="en-US"/>
              <a:t>The </a:t>
            </a:r>
            <a:r>
              <a:rPr lang="en-US">
                <a:latin typeface="Courier New" pitchFamily="49" charset="0"/>
              </a:rPr>
              <a:t>DEFAULT</a:t>
            </a:r>
            <a:r>
              <a:rPr lang="en-US"/>
              <a:t> Option</a:t>
            </a:r>
          </a:p>
          <a:p>
            <a:pPr lvl="1"/>
            <a:r>
              <a:rPr lang="en-US"/>
              <a:t>A column can be given a default value by using the </a:t>
            </a:r>
            <a:r>
              <a:rPr lang="en-US">
                <a:solidFill>
                  <a:srgbClr val="FC0128"/>
                </a:solidFill>
                <a:latin typeface="Courier New" pitchFamily="49" charset="0"/>
              </a:rPr>
              <a:t>DEFAULT</a:t>
            </a:r>
            <a:r>
              <a:rPr lang="en-US">
                <a:solidFill>
                  <a:srgbClr val="FC0128"/>
                </a:solidFill>
              </a:rPr>
              <a:t> option</a:t>
            </a:r>
            <a:r>
              <a:rPr lang="en-US"/>
              <a:t>. This option prevents null values from entering the columns if a row is inserted without a value for the column. The default value can be a literal, an expression, or a SQL function, such as </a:t>
            </a:r>
            <a:r>
              <a:rPr lang="en-US">
                <a:solidFill>
                  <a:srgbClr val="FC0128"/>
                </a:solidFill>
                <a:latin typeface="Courier New" pitchFamily="49" charset="0"/>
              </a:rPr>
              <a:t>SYSDATE</a:t>
            </a:r>
            <a:r>
              <a:rPr lang="en-US"/>
              <a:t> and </a:t>
            </a:r>
            <a:r>
              <a:rPr lang="en-US">
                <a:solidFill>
                  <a:srgbClr val="FC0128"/>
                </a:solidFill>
                <a:latin typeface="Courier New" pitchFamily="49" charset="0"/>
              </a:rPr>
              <a:t>USER</a:t>
            </a:r>
            <a:r>
              <a:rPr lang="en-US"/>
              <a:t>, but the value cannot be the name of another column or a pseudocolumn, such as </a:t>
            </a:r>
            <a:r>
              <a:rPr lang="en-US">
                <a:solidFill>
                  <a:srgbClr val="FC0128"/>
                </a:solidFill>
                <a:latin typeface="Courier New" pitchFamily="49" charset="0"/>
              </a:rPr>
              <a:t>NEXTVAL</a:t>
            </a:r>
            <a:r>
              <a:rPr lang="en-US">
                <a:solidFill>
                  <a:srgbClr val="FC0128"/>
                </a:solidFill>
              </a:rPr>
              <a:t> </a:t>
            </a:r>
            <a:r>
              <a:rPr lang="en-US"/>
              <a:t>or </a:t>
            </a:r>
            <a:r>
              <a:rPr lang="en-US">
                <a:solidFill>
                  <a:srgbClr val="FC0128"/>
                </a:solidFill>
                <a:latin typeface="Courier New" pitchFamily="49" charset="0"/>
              </a:rPr>
              <a:t>CURRVAL</a:t>
            </a:r>
            <a:r>
              <a:rPr lang="en-US"/>
              <a:t>. The default expression must match the data type of the column.</a:t>
            </a:r>
          </a:p>
          <a:p>
            <a:pPr lvl="1"/>
            <a:r>
              <a:rPr lang="en-US" b="1"/>
              <a:t>Note:</a:t>
            </a:r>
            <a:r>
              <a:rPr lang="en-US"/>
              <a:t> </a:t>
            </a:r>
            <a:r>
              <a:rPr lang="en-US">
                <a:latin typeface="Courier New" pitchFamily="49" charset="0"/>
              </a:rPr>
              <a:t>CURRVAL</a:t>
            </a:r>
            <a:r>
              <a:rPr lang="en-US"/>
              <a:t> and </a:t>
            </a:r>
            <a:r>
              <a:rPr lang="en-US">
                <a:latin typeface="Courier New" pitchFamily="49" charset="0"/>
              </a:rPr>
              <a:t>NEXTVAL</a:t>
            </a:r>
            <a:r>
              <a:rPr lang="en-US"/>
              <a:t> are explained later.</a:t>
            </a:r>
          </a:p>
          <a:p>
            <a:pPr lvl="1"/>
            <a:endParaRPr lang="en-US"/>
          </a:p>
          <a:p>
            <a:pPr lvl="1"/>
            <a:endParaRPr lang="en-US"/>
          </a:p>
          <a:p>
            <a:pPr lvl="1"/>
            <a:endParaRPr lang="en-US"/>
          </a:p>
          <a:p>
            <a:pPr lvl="1"/>
            <a:endParaRPr lang="en-US"/>
          </a:p>
          <a:p>
            <a:pPr lvl="1"/>
            <a:endParaRPr lang="en-US"/>
          </a:p>
          <a:p>
            <a:pPr lvl="1"/>
            <a:endParaRPr lang="en-US"/>
          </a:p>
          <a:p>
            <a:r>
              <a:rPr lang="en-US">
                <a:solidFill>
                  <a:srgbClr val="0000FF"/>
                </a:solidFill>
              </a:rPr>
              <a:t>Instructor Note </a:t>
            </a:r>
          </a:p>
          <a:p>
            <a:pPr lvl="1"/>
            <a:r>
              <a:rPr lang="en-US">
                <a:solidFill>
                  <a:srgbClr val="0000FF"/>
                </a:solidFill>
              </a:rPr>
              <a:t>Here is an example for a pseudocolumn. For each row returned by a query, the </a:t>
            </a:r>
            <a:r>
              <a:rPr lang="en-US">
                <a:solidFill>
                  <a:srgbClr val="0000FF"/>
                </a:solidFill>
                <a:latin typeface="Courier New" pitchFamily="49" charset="0"/>
              </a:rPr>
              <a:t>ROWNUM</a:t>
            </a:r>
            <a:r>
              <a:rPr lang="en-US">
                <a:solidFill>
                  <a:srgbClr val="0000FF"/>
                </a:solidFill>
              </a:rPr>
              <a:t> pseudocolumn returns a number indicating the order in which Oracle server selects the row from a table or set of joined rows. The first row selected has a </a:t>
            </a:r>
            <a:r>
              <a:rPr lang="en-US">
                <a:solidFill>
                  <a:srgbClr val="0000FF"/>
                </a:solidFill>
                <a:latin typeface="Courier New" pitchFamily="49" charset="0"/>
              </a:rPr>
              <a:t>ROWNUM</a:t>
            </a:r>
            <a:r>
              <a:rPr lang="en-US">
                <a:solidFill>
                  <a:srgbClr val="0000FF"/>
                </a:solidFill>
              </a:rPr>
              <a:t> of 1, the second has 2, and so on.</a:t>
            </a:r>
          </a:p>
          <a:p>
            <a:pPr lvl="1"/>
            <a:r>
              <a:rPr lang="en-US">
                <a:solidFill>
                  <a:srgbClr val="0000FF"/>
                </a:solidFill>
              </a:rPr>
              <a:t>The default value works with the </a:t>
            </a:r>
            <a:r>
              <a:rPr lang="en-US">
                <a:solidFill>
                  <a:srgbClr val="0000FF"/>
                </a:solidFill>
                <a:latin typeface="Courier New" pitchFamily="49" charset="0"/>
              </a:rPr>
              <a:t>DEFAULT</a:t>
            </a:r>
            <a:r>
              <a:rPr lang="en-US">
                <a:solidFill>
                  <a:srgbClr val="0000FF"/>
                </a:solidFill>
              </a:rPr>
              <a:t> keyword for </a:t>
            </a:r>
            <a:r>
              <a:rPr lang="en-US">
                <a:solidFill>
                  <a:srgbClr val="0000FF"/>
                </a:solidFill>
                <a:latin typeface="Courier New" pitchFamily="49" charset="0"/>
              </a:rPr>
              <a:t>INSERT</a:t>
            </a:r>
            <a:r>
              <a:rPr lang="en-US">
                <a:solidFill>
                  <a:srgbClr val="0000FF"/>
                </a:solidFill>
              </a:rPr>
              <a:t> and </a:t>
            </a:r>
            <a:r>
              <a:rPr lang="en-US">
                <a:solidFill>
                  <a:srgbClr val="0000FF"/>
                </a:solidFill>
                <a:latin typeface="Courier New" pitchFamily="49" charset="0"/>
              </a:rPr>
              <a:t>UPDATE</a:t>
            </a:r>
            <a:r>
              <a:rPr lang="en-US">
                <a:solidFill>
                  <a:srgbClr val="0000FF"/>
                </a:solidFill>
              </a:rPr>
              <a:t> statements discussed in the “Manipulating Data” lesson.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cap="flat"/>
        </p:spPr>
      </p:sp>
      <p:sp>
        <p:nvSpPr>
          <p:cNvPr id="20483" name="Rectangle 3"/>
          <p:cNvSpPr>
            <a:spLocks noGrp="1" noChangeArrowheads="1"/>
          </p:cNvSpPr>
          <p:nvPr>
            <p:ph type="body" idx="1"/>
          </p:nvPr>
        </p:nvSpPr>
        <p:spPr>
          <a:noFill/>
          <a:ln/>
        </p:spPr>
        <p:txBody>
          <a:bodyPr/>
          <a:lstStyle/>
          <a:p>
            <a:r>
              <a:rPr lang="en-US"/>
              <a:t>Creating Tables</a:t>
            </a:r>
          </a:p>
          <a:p>
            <a:pPr lvl="1"/>
            <a:r>
              <a:rPr lang="en-US"/>
              <a:t>The example on the slide creates the </a:t>
            </a:r>
            <a:r>
              <a:rPr lang="en-US">
                <a:latin typeface="Courier New" pitchFamily="49" charset="0"/>
              </a:rPr>
              <a:t>DEPT</a:t>
            </a:r>
            <a:r>
              <a:rPr lang="en-US"/>
              <a:t> table, with three columns: </a:t>
            </a:r>
            <a:r>
              <a:rPr lang="en-US">
                <a:latin typeface="Courier New" pitchFamily="49" charset="0"/>
              </a:rPr>
              <a:t>DEPTNO</a:t>
            </a:r>
            <a:r>
              <a:rPr lang="en-US"/>
              <a:t>, </a:t>
            </a:r>
            <a:r>
              <a:rPr lang="en-US">
                <a:latin typeface="Courier New" pitchFamily="49" charset="0"/>
              </a:rPr>
              <a:t>DNAME</a:t>
            </a:r>
            <a:r>
              <a:rPr lang="en-US"/>
              <a:t>, and </a:t>
            </a:r>
            <a:r>
              <a:rPr lang="en-US">
                <a:latin typeface="Courier New" pitchFamily="49" charset="0"/>
              </a:rPr>
              <a:t>LOC</a:t>
            </a:r>
            <a:r>
              <a:rPr lang="en-US"/>
              <a:t>. It further confirms the creation of the table by issuing the </a:t>
            </a:r>
            <a:r>
              <a:rPr lang="en-US">
                <a:latin typeface="Courier New" pitchFamily="49" charset="0"/>
              </a:rPr>
              <a:t>DESCRIBE</a:t>
            </a:r>
            <a:r>
              <a:rPr lang="en-US"/>
              <a:t> command. </a:t>
            </a:r>
          </a:p>
          <a:p>
            <a:pPr lvl="1"/>
            <a:r>
              <a:rPr lang="en-US"/>
              <a:t>Since creating a table is a </a:t>
            </a:r>
            <a:r>
              <a:rPr lang="en-US">
                <a:solidFill>
                  <a:srgbClr val="FC0128"/>
                </a:solidFill>
              </a:rPr>
              <a:t>DDL statement</a:t>
            </a:r>
            <a:r>
              <a:rPr lang="en-US"/>
              <a:t>, an automatic </a:t>
            </a:r>
            <a:r>
              <a:rPr lang="en-US">
                <a:solidFill>
                  <a:srgbClr val="FC0128"/>
                </a:solidFill>
              </a:rPr>
              <a:t>commit </a:t>
            </a:r>
            <a:r>
              <a:rPr lang="en-US"/>
              <a:t>takes place when this statement is executed. </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endParaRPr lang="en-US">
              <a:solidFill>
                <a:schemeClr val="accent2"/>
              </a:solidFill>
            </a:endParaRPr>
          </a:p>
          <a:p>
            <a:r>
              <a:rPr lang="en-US">
                <a:solidFill>
                  <a:srgbClr val="0000FF"/>
                </a:solidFill>
              </a:rPr>
              <a:t>Instructor Note </a:t>
            </a:r>
          </a:p>
          <a:p>
            <a:pPr lvl="1"/>
            <a:r>
              <a:rPr lang="en-US">
                <a:solidFill>
                  <a:srgbClr val="0000FF"/>
                </a:solidFill>
              </a:rPr>
              <a:t>Explain that additional syntax for </a:t>
            </a:r>
            <a:r>
              <a:rPr lang="en-US">
                <a:solidFill>
                  <a:srgbClr val="0000FF"/>
                </a:solidFill>
                <a:latin typeface="Courier New" pitchFamily="49" charset="0"/>
              </a:rPr>
              <a:t>CREATE TABLE</a:t>
            </a:r>
            <a:r>
              <a:rPr lang="en-US">
                <a:solidFill>
                  <a:srgbClr val="0000FF"/>
                </a:solidFill>
              </a:rPr>
              <a:t> could include constraints and so on. For more information on the </a:t>
            </a:r>
            <a:r>
              <a:rPr lang="en-US">
                <a:solidFill>
                  <a:srgbClr val="0000FF"/>
                </a:solidFill>
                <a:latin typeface="Courier New" pitchFamily="49" charset="0"/>
              </a:rPr>
              <a:t>CREATE TABLE</a:t>
            </a:r>
            <a:r>
              <a:rPr lang="en-US">
                <a:solidFill>
                  <a:srgbClr val="0000FF"/>
                </a:solidFill>
              </a:rPr>
              <a:t> syntax, refer to: </a:t>
            </a:r>
            <a:r>
              <a:rPr lang="en-US" i="1">
                <a:solidFill>
                  <a:srgbClr val="0000FF"/>
                </a:solidFill>
              </a:rPr>
              <a:t>Oracle9i SQL Reference, </a:t>
            </a:r>
            <a:r>
              <a:rPr lang="en-US">
                <a:solidFill>
                  <a:srgbClr val="0000FF"/>
                </a:solidFill>
              </a:rPr>
              <a:t>“</a:t>
            </a:r>
            <a:r>
              <a:rPr lang="en-US">
                <a:solidFill>
                  <a:srgbClr val="0000FF"/>
                </a:solidFill>
                <a:latin typeface="Courier New" pitchFamily="49" charset="0"/>
              </a:rPr>
              <a:t>CREATE TABLE</a:t>
            </a:r>
            <a:r>
              <a:rPr lang="en-US">
                <a:solidFill>
                  <a:srgbClr val="0000FF"/>
                </a:solidFill>
              </a:rPr>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cap="flat"/>
        </p:spPr>
      </p:sp>
      <p:sp>
        <p:nvSpPr>
          <p:cNvPr id="22531" name="Rectangle 3"/>
          <p:cNvSpPr>
            <a:spLocks noGrp="1" noChangeArrowheads="1"/>
          </p:cNvSpPr>
          <p:nvPr>
            <p:ph type="body" idx="1"/>
          </p:nvPr>
        </p:nvSpPr>
        <p:spPr>
          <a:xfrm>
            <a:off x="412750" y="4773613"/>
            <a:ext cx="6029325" cy="3957637"/>
          </a:xfrm>
          <a:noFill/>
          <a:ln/>
        </p:spPr>
        <p:txBody>
          <a:bodyPr/>
          <a:lstStyle/>
          <a:p>
            <a:r>
              <a:rPr lang="en-US"/>
              <a:t>Tables in the Oracle Database</a:t>
            </a:r>
          </a:p>
          <a:p>
            <a:pPr lvl="1"/>
            <a:r>
              <a:rPr lang="en-US"/>
              <a:t>User tables are tables created by the user, such as </a:t>
            </a:r>
            <a:r>
              <a:rPr lang="en-US">
                <a:latin typeface="Courier New" pitchFamily="49" charset="0"/>
              </a:rPr>
              <a:t>EMPLOYEES</a:t>
            </a:r>
            <a:r>
              <a:rPr lang="en-US"/>
              <a:t>. There is another collection of tables and views in the Oracle database known as the </a:t>
            </a:r>
            <a:r>
              <a:rPr lang="en-US" i="1">
                <a:solidFill>
                  <a:srgbClr val="FC0128"/>
                </a:solidFill>
              </a:rPr>
              <a:t>data dictionary</a:t>
            </a:r>
            <a:r>
              <a:rPr lang="en-US"/>
              <a:t>. This collection is created and maintained by the Oracle server and contains information about the database.</a:t>
            </a:r>
          </a:p>
          <a:p>
            <a:pPr lvl="1"/>
            <a:r>
              <a:rPr lang="en-US"/>
              <a:t>All data dictionary tables are owned by the </a:t>
            </a:r>
            <a:r>
              <a:rPr lang="en-US">
                <a:solidFill>
                  <a:srgbClr val="FC0128"/>
                </a:solidFill>
                <a:latin typeface="Courier New" pitchFamily="49" charset="0"/>
              </a:rPr>
              <a:t>SYS</a:t>
            </a:r>
            <a:r>
              <a:rPr lang="en-US">
                <a:solidFill>
                  <a:srgbClr val="FC0128"/>
                </a:solidFill>
              </a:rPr>
              <a:t> user</a:t>
            </a:r>
            <a:r>
              <a:rPr lang="en-US"/>
              <a:t>. The base tables are rarely accessed by the user because the information in them is not easy to understand. Therefore, users typically access data dictionary views because the information is presented in a format that is easier to understand. Information stored in the data dictionary includes names of the Oracle server users, privileges granted to users, database object names, table constraints, and auditing information.</a:t>
            </a:r>
          </a:p>
          <a:p>
            <a:pPr lvl="1"/>
            <a:r>
              <a:rPr lang="en-US"/>
              <a:t>There are four categories of data dictionary views; each category has a distinct prefix that reflects its intended use.</a:t>
            </a:r>
          </a:p>
          <a:p>
            <a:pPr lvl="1"/>
            <a:endParaRPr lang="en-US"/>
          </a:p>
          <a:p>
            <a:endParaRPr lang="en-US" b="0">
              <a:latin typeface="Times New Roman" pitchFamily="18" charset="0"/>
            </a:endParaRPr>
          </a:p>
        </p:txBody>
      </p:sp>
      <p:graphicFrame>
        <p:nvGraphicFramePr>
          <p:cNvPr id="22532" name="Object 4"/>
          <p:cNvGraphicFramePr>
            <a:graphicFrameLocks/>
          </p:cNvGraphicFramePr>
          <p:nvPr/>
        </p:nvGraphicFramePr>
        <p:xfrm>
          <a:off x="598488" y="6861175"/>
          <a:ext cx="5830887" cy="2155825"/>
        </p:xfrm>
        <a:graphic>
          <a:graphicData uri="http://schemas.openxmlformats.org/presentationml/2006/ole">
            <mc:AlternateContent xmlns:mc="http://schemas.openxmlformats.org/markup-compatibility/2006">
              <mc:Choice xmlns:v="urn:schemas-microsoft-com:vml" Requires="v">
                <p:oleObj spid="_x0000_s60420" name="Document" r:id="rId4" imgW="6049800" imgH="2236680" progId="Word.Document.8">
                  <p:embed/>
                </p:oleObj>
              </mc:Choice>
              <mc:Fallback>
                <p:oleObj name="Document" r:id="rId4" imgW="6049800" imgH="2236680" progId="Word.Documen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488" y="6861175"/>
                        <a:ext cx="5830887" cy="215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cap="flat"/>
        </p:spPr>
      </p:sp>
      <p:sp>
        <p:nvSpPr>
          <p:cNvPr id="24579" name="Rectangle 3"/>
          <p:cNvSpPr>
            <a:spLocks noGrp="1" noChangeArrowheads="1"/>
          </p:cNvSpPr>
          <p:nvPr>
            <p:ph type="body" idx="1"/>
          </p:nvPr>
        </p:nvSpPr>
        <p:spPr>
          <a:noFill/>
          <a:ln/>
        </p:spPr>
        <p:txBody>
          <a:bodyPr/>
          <a:lstStyle/>
          <a:p>
            <a:pPr>
              <a:tabLst>
                <a:tab pos="471488" algn="l"/>
                <a:tab pos="1243013" algn="l"/>
              </a:tabLst>
            </a:pPr>
            <a:r>
              <a:rPr lang="en-US"/>
              <a:t>Querying the Data Dictionary</a:t>
            </a:r>
          </a:p>
          <a:p>
            <a:pPr lvl="1">
              <a:tabLst>
                <a:tab pos="471488" algn="l"/>
                <a:tab pos="1243013" algn="l"/>
              </a:tabLst>
            </a:pPr>
            <a:r>
              <a:rPr lang="en-US"/>
              <a:t>You can query the data dictionary tables to view various database objects owned by you. The data dictionary tables frequently used are these:</a:t>
            </a:r>
          </a:p>
          <a:p>
            <a:pPr lvl="2">
              <a:tabLst>
                <a:tab pos="471488" algn="l"/>
                <a:tab pos="1243013" algn="l"/>
              </a:tabLst>
            </a:pPr>
            <a:r>
              <a:rPr lang="en-US">
                <a:solidFill>
                  <a:srgbClr val="FC0128"/>
                </a:solidFill>
                <a:latin typeface="Courier New" pitchFamily="49" charset="0"/>
              </a:rPr>
              <a:t>USER_TABLES</a:t>
            </a:r>
            <a:endParaRPr lang="en-US">
              <a:latin typeface="Courier New" pitchFamily="49" charset="0"/>
            </a:endParaRPr>
          </a:p>
          <a:p>
            <a:pPr lvl="2">
              <a:tabLst>
                <a:tab pos="471488" algn="l"/>
                <a:tab pos="1243013" algn="l"/>
              </a:tabLst>
            </a:pPr>
            <a:r>
              <a:rPr lang="en-US">
                <a:solidFill>
                  <a:srgbClr val="FC0128"/>
                </a:solidFill>
                <a:latin typeface="Courier New" pitchFamily="49" charset="0"/>
              </a:rPr>
              <a:t>USER_OBJECTS</a:t>
            </a:r>
            <a:endParaRPr lang="en-US">
              <a:latin typeface="Courier New" pitchFamily="49" charset="0"/>
            </a:endParaRPr>
          </a:p>
          <a:p>
            <a:pPr lvl="2">
              <a:tabLst>
                <a:tab pos="471488" algn="l"/>
                <a:tab pos="1243013" algn="l"/>
              </a:tabLst>
            </a:pPr>
            <a:r>
              <a:rPr lang="en-US">
                <a:solidFill>
                  <a:srgbClr val="FC0128"/>
                </a:solidFill>
                <a:latin typeface="Courier New" pitchFamily="49" charset="0"/>
              </a:rPr>
              <a:t>USER_CATALOG</a:t>
            </a:r>
            <a:endParaRPr lang="en-US"/>
          </a:p>
          <a:p>
            <a:pPr lvl="1">
              <a:tabLst>
                <a:tab pos="471488" algn="l"/>
                <a:tab pos="1243013" algn="l"/>
              </a:tabLst>
            </a:pPr>
            <a:r>
              <a:rPr lang="en-US" b="1"/>
              <a:t>Note:</a:t>
            </a:r>
            <a:r>
              <a:rPr lang="en-US"/>
              <a:t> </a:t>
            </a:r>
            <a:r>
              <a:rPr lang="en-US">
                <a:latin typeface="Courier New" pitchFamily="49" charset="0"/>
              </a:rPr>
              <a:t>USER_CATALOG</a:t>
            </a:r>
            <a:r>
              <a:rPr lang="en-US"/>
              <a:t> has a synonym called </a:t>
            </a:r>
            <a:r>
              <a:rPr lang="en-US">
                <a:latin typeface="Courier New" pitchFamily="49" charset="0"/>
              </a:rPr>
              <a:t>CAT</a:t>
            </a:r>
            <a:r>
              <a:rPr lang="en-US"/>
              <a:t>. You can use this synonym instead of </a:t>
            </a:r>
            <a:r>
              <a:rPr lang="en-US">
                <a:latin typeface="Courier New" pitchFamily="49" charset="0"/>
              </a:rPr>
              <a:t>USER_CATALOG</a:t>
            </a:r>
            <a:r>
              <a:rPr lang="en-US"/>
              <a:t> in SQL statements.</a:t>
            </a:r>
          </a:p>
          <a:p>
            <a:pPr lvl="1">
              <a:tabLst>
                <a:tab pos="471488" algn="l"/>
                <a:tab pos="1243013" algn="l"/>
              </a:tabLst>
            </a:pPr>
            <a:endParaRPr lang="en-US" sz="500"/>
          </a:p>
          <a:p>
            <a:pPr lvl="2">
              <a:spcBef>
                <a:spcPct val="0"/>
              </a:spcBef>
              <a:buFontTx/>
              <a:buNone/>
              <a:tabLst>
                <a:tab pos="471488" algn="l"/>
                <a:tab pos="1243013" algn="l"/>
              </a:tabLst>
            </a:pPr>
            <a:r>
              <a:rPr lang="en-US">
                <a:latin typeface="Courier New" pitchFamily="49" charset="0"/>
              </a:rPr>
              <a:t> SELECT  * </a:t>
            </a:r>
          </a:p>
          <a:p>
            <a:pPr lvl="2">
              <a:spcBef>
                <a:spcPct val="0"/>
              </a:spcBef>
              <a:buFontTx/>
              <a:buNone/>
              <a:tabLst>
                <a:tab pos="471488" algn="l"/>
                <a:tab pos="1243013" algn="l"/>
              </a:tabLst>
            </a:pPr>
            <a:r>
              <a:rPr lang="en-US">
                <a:latin typeface="Courier New" pitchFamily="49" charset="0"/>
              </a:rPr>
              <a:t> FROM    CAT;</a:t>
            </a:r>
          </a:p>
          <a:p>
            <a:pPr>
              <a:spcBef>
                <a:spcPct val="0"/>
              </a:spcBef>
              <a:tabLst>
                <a:tab pos="471488" algn="l"/>
                <a:tab pos="1243013" algn="l"/>
              </a:tabLst>
            </a:pPr>
            <a:endParaRPr lang="en-US" b="0">
              <a:latin typeface="Courier New" pitchFamily="49"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92125" y="161925"/>
            <a:ext cx="5872163" cy="4403725"/>
          </a:xfrm>
          <a:ln cap="flat"/>
        </p:spPr>
      </p:sp>
      <p:sp>
        <p:nvSpPr>
          <p:cNvPr id="26627" name="Rectangle 3"/>
          <p:cNvSpPr>
            <a:spLocks noGrp="1" noChangeArrowheads="1"/>
          </p:cNvSpPr>
          <p:nvPr>
            <p:ph type="body" idx="1"/>
          </p:nvPr>
        </p:nvSpPr>
        <p:spPr>
          <a:xfrm>
            <a:off x="412750" y="4686300"/>
            <a:ext cx="6029325" cy="3757613"/>
          </a:xfrm>
          <a:noFill/>
          <a:ln/>
        </p:spPr>
        <p:txBody>
          <a:bodyPr/>
          <a:lstStyle/>
          <a:p>
            <a:pPr>
              <a:tabLst/>
            </a:pPr>
            <a:r>
              <a:rPr lang="en-US"/>
              <a:t>Data Types</a:t>
            </a:r>
          </a:p>
          <a:p>
            <a:pPr>
              <a:tabLst/>
            </a:pPr>
            <a:endParaRPr lang="en-US"/>
          </a:p>
          <a:p>
            <a:pPr>
              <a:tabLst/>
            </a:pPr>
            <a:endParaRPr lang="en-US"/>
          </a:p>
          <a:p>
            <a:pPr>
              <a:tabLst/>
            </a:pPr>
            <a:endParaRPr lang="en-US"/>
          </a:p>
          <a:p>
            <a:pPr>
              <a:tabLst/>
            </a:pPr>
            <a:r>
              <a:rPr lang="en-US"/>
              <a:t> </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a:tabLst/>
            </a:pPr>
            <a:endParaRPr lang="en-US" b="0">
              <a:latin typeface="Times New Roman" pitchFamily="18" charset="0"/>
            </a:endParaRPr>
          </a:p>
        </p:txBody>
      </p:sp>
      <p:graphicFrame>
        <p:nvGraphicFramePr>
          <p:cNvPr id="26628" name="Object 4"/>
          <p:cNvGraphicFramePr>
            <a:graphicFrameLocks/>
          </p:cNvGraphicFramePr>
          <p:nvPr/>
        </p:nvGraphicFramePr>
        <p:xfrm>
          <a:off x="646113" y="4992688"/>
          <a:ext cx="5834062" cy="3340100"/>
        </p:xfrm>
        <a:graphic>
          <a:graphicData uri="http://schemas.openxmlformats.org/presentationml/2006/ole">
            <mc:AlternateContent xmlns:mc="http://schemas.openxmlformats.org/markup-compatibility/2006">
              <mc:Choice xmlns:v="urn:schemas-microsoft-com:vml" Requires="v">
                <p:oleObj spid="_x0000_s64516" name="Document" r:id="rId4" imgW="6053040" imgH="3465360" progId="Word.Document.8">
                  <p:embed/>
                </p:oleObj>
              </mc:Choice>
              <mc:Fallback>
                <p:oleObj name="Document" r:id="rId4" imgW="6053040" imgH="3465360" progId="Word.Documen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3" y="4992688"/>
                        <a:ext cx="5834062" cy="334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883025" y="0"/>
            <a:ext cx="2976563" cy="460375"/>
          </a:xfrm>
          <a:prstGeom prst="rect">
            <a:avLst/>
          </a:prstGeom>
          <a:noFill/>
          <a:ln w="9525">
            <a:noFill/>
            <a:miter lim="800000"/>
            <a:headEnd/>
            <a:tailEnd/>
          </a:ln>
          <a:effectLst/>
        </p:spPr>
        <p:txBody>
          <a:bodyPr wrap="none" anchor="ctr"/>
          <a:lstStyle/>
          <a:p>
            <a:endParaRPr lang="en-US"/>
          </a:p>
        </p:txBody>
      </p:sp>
      <p:sp>
        <p:nvSpPr>
          <p:cNvPr id="45059" name="Rectangle 3"/>
          <p:cNvSpPr>
            <a:spLocks noChangeArrowheads="1"/>
          </p:cNvSpPr>
          <p:nvPr/>
        </p:nvSpPr>
        <p:spPr bwMode="auto">
          <a:xfrm>
            <a:off x="-3175" y="0"/>
            <a:ext cx="2973388" cy="460375"/>
          </a:xfrm>
          <a:prstGeom prst="rect">
            <a:avLst/>
          </a:prstGeom>
          <a:noFill/>
          <a:ln w="9525">
            <a:noFill/>
            <a:miter lim="800000"/>
            <a:headEnd/>
            <a:tailEnd/>
          </a:ln>
          <a:effectLst/>
        </p:spPr>
        <p:txBody>
          <a:bodyPr wrap="none" anchor="ctr"/>
          <a:lstStyle/>
          <a:p>
            <a:endParaRPr lang="en-US"/>
          </a:p>
        </p:txBody>
      </p:sp>
      <p:sp>
        <p:nvSpPr>
          <p:cNvPr id="45060" name="Rectangle 4"/>
          <p:cNvSpPr>
            <a:spLocks noGrp="1" noChangeArrowheads="1"/>
          </p:cNvSpPr>
          <p:nvPr>
            <p:ph type="body" idx="1"/>
          </p:nvPr>
        </p:nvSpPr>
        <p:spPr>
          <a:noFill/>
          <a:ln/>
        </p:spPr>
        <p:txBody>
          <a:bodyPr/>
          <a:lstStyle/>
          <a:p>
            <a:r>
              <a:rPr lang="en-US"/>
              <a:t>The </a:t>
            </a:r>
            <a:r>
              <a:rPr lang="en-US">
                <a:latin typeface="Courier New" pitchFamily="49" charset="0"/>
              </a:rPr>
              <a:t>ALTER TABLE</a:t>
            </a:r>
            <a:r>
              <a:rPr lang="en-US"/>
              <a:t> Statement</a:t>
            </a:r>
          </a:p>
          <a:p>
            <a:pPr lvl="1"/>
            <a:r>
              <a:rPr lang="en-US"/>
              <a:t>After you create a table, you may need to change the table structure because: you omitted a column, your column definition needs to be changed, or you need to remove columns. You can do this by using the </a:t>
            </a:r>
            <a:r>
              <a:rPr lang="en-US">
                <a:solidFill>
                  <a:srgbClr val="FC0128"/>
                </a:solidFill>
                <a:latin typeface="Courier New" pitchFamily="49" charset="0"/>
              </a:rPr>
              <a:t>ALTER TABLE</a:t>
            </a:r>
            <a:r>
              <a:rPr lang="en-US">
                <a:solidFill>
                  <a:srgbClr val="FC0128"/>
                </a:solidFill>
              </a:rPr>
              <a:t> statement.</a:t>
            </a:r>
            <a:r>
              <a:rPr lang="en-US"/>
              <a:t> </a:t>
            </a:r>
          </a:p>
        </p:txBody>
      </p:sp>
      <p:sp>
        <p:nvSpPr>
          <p:cNvPr id="45061" name="Rectangle 5"/>
          <p:cNvSpPr>
            <a:spLocks noGrp="1" noRot="1" noChangeAspect="1" noChangeArrowheads="1" noTextEdit="1"/>
          </p:cNvSpPr>
          <p:nvPr>
            <p:ph type="sldImg"/>
          </p:nvPr>
        </p:nvSpPr>
        <p:spPr>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cap="flat"/>
        </p:spPr>
      </p:sp>
      <p:sp>
        <p:nvSpPr>
          <p:cNvPr id="47107" name="Rectangle 3"/>
          <p:cNvSpPr>
            <a:spLocks noGrp="1" noChangeArrowheads="1"/>
          </p:cNvSpPr>
          <p:nvPr>
            <p:ph type="body" idx="1"/>
          </p:nvPr>
        </p:nvSpPr>
        <p:spPr>
          <a:noFill/>
          <a:ln/>
        </p:spPr>
        <p:txBody>
          <a:bodyPr/>
          <a:lstStyle/>
          <a:p>
            <a:r>
              <a:rPr lang="en-US"/>
              <a:t>The </a:t>
            </a:r>
            <a:r>
              <a:rPr lang="en-US">
                <a:latin typeface="Courier New" pitchFamily="49" charset="0"/>
              </a:rPr>
              <a:t>ALTER TABLE</a:t>
            </a:r>
            <a:r>
              <a:rPr lang="en-US"/>
              <a:t> Statement (continued)</a:t>
            </a:r>
          </a:p>
          <a:p>
            <a:pPr lvl="1"/>
            <a:r>
              <a:rPr lang="en-US"/>
              <a:t>You can add, modify, and drop columns to a table by using the </a:t>
            </a:r>
            <a:r>
              <a:rPr lang="en-US">
                <a:solidFill>
                  <a:srgbClr val="FC0128"/>
                </a:solidFill>
                <a:latin typeface="Courier New" pitchFamily="49" charset="0"/>
              </a:rPr>
              <a:t>ALTER TABLE</a:t>
            </a:r>
            <a:r>
              <a:rPr lang="en-US">
                <a:solidFill>
                  <a:srgbClr val="FC0128"/>
                </a:solidFill>
              </a:rPr>
              <a:t> statement</a:t>
            </a:r>
            <a:r>
              <a:rPr lang="en-US"/>
              <a:t>. </a:t>
            </a:r>
          </a:p>
          <a:p>
            <a:pPr lvl="1"/>
            <a:r>
              <a:rPr lang="en-US"/>
              <a:t>In the syntax:</a:t>
            </a:r>
          </a:p>
          <a:p>
            <a:pPr lvl="1"/>
            <a:r>
              <a:rPr lang="en-US"/>
              <a:t>	</a:t>
            </a:r>
            <a:r>
              <a:rPr lang="en-US" i="1">
                <a:latin typeface="Courier New" pitchFamily="49" charset="0"/>
              </a:rPr>
              <a:t>table</a:t>
            </a:r>
            <a:r>
              <a:rPr lang="en-US"/>
              <a:t>			is the name of the table</a:t>
            </a:r>
          </a:p>
          <a:p>
            <a:pPr lvl="1"/>
            <a:r>
              <a:rPr lang="en-US">
                <a:latin typeface="Courier New" pitchFamily="49" charset="0"/>
              </a:rPr>
              <a:t>	ADD|MODIFY|DROP</a:t>
            </a:r>
            <a:r>
              <a:rPr lang="en-US"/>
              <a:t>	is the type of modification</a:t>
            </a:r>
          </a:p>
          <a:p>
            <a:pPr lvl="1"/>
            <a:r>
              <a:rPr lang="en-US"/>
              <a:t>	</a:t>
            </a:r>
            <a:r>
              <a:rPr lang="en-US" i="1">
                <a:latin typeface="Courier New" pitchFamily="49" charset="0"/>
              </a:rPr>
              <a:t>column</a:t>
            </a:r>
            <a:r>
              <a:rPr lang="en-US"/>
              <a:t>			is the name of the new column</a:t>
            </a:r>
          </a:p>
          <a:p>
            <a:pPr lvl="1"/>
            <a:r>
              <a:rPr lang="en-US"/>
              <a:t>	</a:t>
            </a:r>
            <a:r>
              <a:rPr lang="en-US" i="1">
                <a:latin typeface="Courier New" pitchFamily="49" charset="0"/>
              </a:rPr>
              <a:t>datatype</a:t>
            </a:r>
            <a:r>
              <a:rPr lang="en-US"/>
              <a:t>			is the data type and length of the new column</a:t>
            </a:r>
          </a:p>
          <a:p>
            <a:pPr lvl="1"/>
            <a:r>
              <a:rPr lang="en-US"/>
              <a:t>	</a:t>
            </a:r>
            <a:r>
              <a:rPr lang="en-US">
                <a:latin typeface="Courier New" pitchFamily="49" charset="0"/>
              </a:rPr>
              <a:t>DEFAULT </a:t>
            </a:r>
            <a:r>
              <a:rPr lang="en-US" i="1">
                <a:latin typeface="Courier New" pitchFamily="49" charset="0"/>
              </a:rPr>
              <a:t>expr</a:t>
            </a:r>
            <a:r>
              <a:rPr lang="en-US" i="1"/>
              <a:t>		</a:t>
            </a:r>
            <a:r>
              <a:rPr lang="en-US"/>
              <a:t>specifies the default value for a new column</a:t>
            </a:r>
          </a:p>
          <a:p>
            <a:pPr lvl="1"/>
            <a:r>
              <a:rPr lang="en-US" b="1"/>
              <a:t>Note:</a:t>
            </a:r>
            <a:r>
              <a:rPr lang="en-US"/>
              <a:t> The slide gives the abridged syntax for </a:t>
            </a:r>
            <a:r>
              <a:rPr lang="en-US">
                <a:latin typeface="Courier New" pitchFamily="49" charset="0"/>
              </a:rPr>
              <a:t>ALTER TABLE</a:t>
            </a:r>
            <a:r>
              <a:rPr lang="en-US"/>
              <a:t>. More about </a:t>
            </a:r>
            <a:r>
              <a:rPr lang="en-US">
                <a:latin typeface="Courier New" pitchFamily="49" charset="0"/>
              </a:rPr>
              <a:t>ALTER TABLE</a:t>
            </a:r>
            <a:r>
              <a:rPr lang="en-US"/>
              <a:t> is covered in a subsequent lesson.</a:t>
            </a:r>
          </a:p>
          <a:p>
            <a:pPr lvl="1"/>
            <a:endParaRPr lang="en-US"/>
          </a:p>
          <a:p>
            <a:pPr lvl="1"/>
            <a:endParaRPr lang="en-US"/>
          </a:p>
          <a:p>
            <a:pPr lvl="1"/>
            <a:endParaRPr lang="en-US"/>
          </a:p>
          <a:p>
            <a:pPr lvl="1"/>
            <a:endParaRPr lang="en-US"/>
          </a:p>
          <a:p>
            <a:pPr lvl="1"/>
            <a:endParaRPr lang="en-US"/>
          </a:p>
          <a:p>
            <a:r>
              <a:rPr lang="en-US">
                <a:solidFill>
                  <a:srgbClr val="0000FF"/>
                </a:solidFill>
              </a:rPr>
              <a:t>Instructor Note</a:t>
            </a:r>
          </a:p>
          <a:p>
            <a:pPr lvl="1"/>
            <a:r>
              <a:rPr lang="en-US">
                <a:solidFill>
                  <a:srgbClr val="0000FF"/>
                </a:solidFill>
              </a:rPr>
              <a:t>In Oracle8</a:t>
            </a:r>
            <a:r>
              <a:rPr lang="en-US" i="1">
                <a:solidFill>
                  <a:srgbClr val="0000FF"/>
                </a:solidFill>
              </a:rPr>
              <a:t>i</a:t>
            </a:r>
            <a:r>
              <a:rPr lang="en-US">
                <a:solidFill>
                  <a:srgbClr val="0000FF"/>
                </a:solidFill>
              </a:rPr>
              <a:t> and later, there are new options for the </a:t>
            </a:r>
            <a:r>
              <a:rPr lang="en-US">
                <a:solidFill>
                  <a:srgbClr val="0000FF"/>
                </a:solidFill>
                <a:latin typeface="Courier New" pitchFamily="49" charset="0"/>
              </a:rPr>
              <a:t>ALTER TABLE</a:t>
            </a:r>
            <a:r>
              <a:rPr lang="en-US">
                <a:solidFill>
                  <a:srgbClr val="0000FF"/>
                </a:solidFill>
              </a:rPr>
              <a:t> command, including the ability to drop a column from a table, which are covered later in this lesson.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cap="flat"/>
        </p:spPr>
      </p:sp>
      <p:sp>
        <p:nvSpPr>
          <p:cNvPr id="49155" name="Rectangle 3"/>
          <p:cNvSpPr>
            <a:spLocks noGrp="1" noChangeArrowheads="1"/>
          </p:cNvSpPr>
          <p:nvPr>
            <p:ph type="body" idx="1"/>
          </p:nvPr>
        </p:nvSpPr>
        <p:spPr>
          <a:noFill/>
          <a:ln/>
        </p:spPr>
        <p:txBody>
          <a:bodyPr/>
          <a:lstStyle/>
          <a:p>
            <a:r>
              <a:rPr lang="en-US"/>
              <a:t>Adding a Column</a:t>
            </a:r>
          </a:p>
          <a:p>
            <a:pPr lvl="1"/>
            <a:r>
              <a:rPr lang="en-US"/>
              <a:t>The graphic adds the </a:t>
            </a:r>
            <a:r>
              <a:rPr lang="en-US">
                <a:latin typeface="Courier New" pitchFamily="49" charset="0"/>
              </a:rPr>
              <a:t>JOB_ID</a:t>
            </a:r>
            <a:r>
              <a:rPr lang="en-US"/>
              <a:t> column to the </a:t>
            </a:r>
            <a:r>
              <a:rPr lang="en-US">
                <a:latin typeface="Courier New" pitchFamily="49" charset="0"/>
              </a:rPr>
              <a:t>DEPT80</a:t>
            </a:r>
            <a:r>
              <a:rPr lang="en-US"/>
              <a:t> table. Notice that the new column becomes the last column in the table.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83026" y="0"/>
            <a:ext cx="2976563" cy="460146"/>
          </a:xfrm>
          <a:prstGeom prst="rect">
            <a:avLst/>
          </a:prstGeom>
          <a:noFill/>
          <a:ln w="9525">
            <a:noFill/>
            <a:miter lim="800000"/>
            <a:headEnd/>
            <a:tailEnd/>
          </a:ln>
          <a:effectLst/>
        </p:spPr>
        <p:txBody>
          <a:bodyPr wrap="none" anchor="ctr"/>
          <a:lstStyle/>
          <a:p>
            <a:endParaRPr lang="en-US"/>
          </a:p>
        </p:txBody>
      </p:sp>
      <p:sp>
        <p:nvSpPr>
          <p:cNvPr id="12291" name="Rectangle 3"/>
          <p:cNvSpPr>
            <a:spLocks noChangeArrowheads="1"/>
          </p:cNvSpPr>
          <p:nvPr/>
        </p:nvSpPr>
        <p:spPr bwMode="auto">
          <a:xfrm>
            <a:off x="-4763" y="0"/>
            <a:ext cx="2973388" cy="460146"/>
          </a:xfrm>
          <a:prstGeom prst="rect">
            <a:avLst/>
          </a:prstGeom>
          <a:noFill/>
          <a:ln w="9525">
            <a:noFill/>
            <a:miter lim="800000"/>
            <a:headEnd/>
            <a:tailEnd/>
          </a:ln>
          <a:effectLst/>
        </p:spPr>
        <p:txBody>
          <a:bodyPr wrap="none" anchor="ctr"/>
          <a:lstStyle/>
          <a:p>
            <a:endParaRPr lang="en-US"/>
          </a:p>
        </p:txBody>
      </p:sp>
      <p:sp>
        <p:nvSpPr>
          <p:cNvPr id="12292" name="Rectangle 4"/>
          <p:cNvSpPr>
            <a:spLocks noGrp="1" noChangeArrowheads="1"/>
          </p:cNvSpPr>
          <p:nvPr>
            <p:ph type="body" idx="1"/>
          </p:nvPr>
        </p:nvSpPr>
        <p:spPr>
          <a:xfrm>
            <a:off x="412750" y="4775006"/>
            <a:ext cx="6027738" cy="3754406"/>
          </a:xfrm>
          <a:noFill/>
          <a:ln/>
        </p:spPr>
        <p:txBody>
          <a:bodyPr lIns="92684" tIns="47102" rIns="92684" bIns="47102"/>
          <a:lstStyle/>
          <a:p>
            <a:pPr defTabSz="427038">
              <a:lnSpc>
                <a:spcPct val="100000"/>
              </a:lnSpc>
              <a:spcBef>
                <a:spcPct val="30000"/>
              </a:spcBef>
            </a:pPr>
            <a:r>
              <a:rPr lang="en-US" sz="1100"/>
              <a:t>Privileges</a:t>
            </a:r>
          </a:p>
          <a:p>
            <a:pPr lvl="1" defTabSz="427038">
              <a:lnSpc>
                <a:spcPct val="100000"/>
              </a:lnSpc>
              <a:spcBef>
                <a:spcPct val="30000"/>
              </a:spcBef>
            </a:pPr>
            <a:r>
              <a:rPr lang="en-US" sz="1100">
                <a:solidFill>
                  <a:schemeClr val="hlink"/>
                </a:solidFill>
                <a:latin typeface="Times New Roman" pitchFamily="18" charset="0"/>
              </a:rPr>
              <a:t>Privileges</a:t>
            </a:r>
            <a:r>
              <a:rPr lang="en-US" sz="1100">
                <a:latin typeface="Times New Roman" pitchFamily="18" charset="0"/>
              </a:rPr>
              <a:t> are the right to execute particular SQL statements. The database administrator (DBA) is a high-level user with the ability to grant users access to the database and its objects. The users require </a:t>
            </a:r>
            <a:r>
              <a:rPr lang="en-US" sz="1100" i="1">
                <a:latin typeface="Times New Roman" pitchFamily="18" charset="0"/>
              </a:rPr>
              <a:t>system privileges</a:t>
            </a:r>
            <a:r>
              <a:rPr lang="en-US" sz="1100">
                <a:latin typeface="Times New Roman" pitchFamily="18" charset="0"/>
              </a:rPr>
              <a:t> to gain access to the database and </a:t>
            </a:r>
            <a:r>
              <a:rPr lang="en-US" sz="1100" i="1">
                <a:latin typeface="Times New Roman" pitchFamily="18" charset="0"/>
              </a:rPr>
              <a:t>object privileges</a:t>
            </a:r>
            <a:r>
              <a:rPr lang="en-US" sz="1100">
                <a:latin typeface="Times New Roman" pitchFamily="18" charset="0"/>
              </a:rPr>
              <a:t> to manipulate the content of the objects in the database. Users can also be given the privilege to grant additional privileges to other users or to </a:t>
            </a:r>
            <a:r>
              <a:rPr lang="en-US" sz="1100" i="1">
                <a:latin typeface="Times New Roman" pitchFamily="18" charset="0"/>
              </a:rPr>
              <a:t>roles</a:t>
            </a:r>
            <a:r>
              <a:rPr lang="en-US" sz="1100">
                <a:latin typeface="Times New Roman" pitchFamily="18" charset="0"/>
              </a:rPr>
              <a:t>, which are named groups of related privileges.</a:t>
            </a:r>
            <a:endParaRPr lang="en-US" sz="1100" b="1">
              <a:latin typeface="Times New Roman" pitchFamily="18" charset="0"/>
            </a:endParaRPr>
          </a:p>
          <a:p>
            <a:pPr defTabSz="427038">
              <a:lnSpc>
                <a:spcPct val="100000"/>
              </a:lnSpc>
              <a:spcBef>
                <a:spcPct val="30000"/>
              </a:spcBef>
            </a:pPr>
            <a:r>
              <a:rPr lang="en-US" sz="1100"/>
              <a:t>Schemas</a:t>
            </a:r>
          </a:p>
          <a:p>
            <a:pPr lvl="1" defTabSz="427038">
              <a:lnSpc>
                <a:spcPct val="100000"/>
              </a:lnSpc>
              <a:spcBef>
                <a:spcPct val="30000"/>
              </a:spcBef>
            </a:pPr>
            <a:r>
              <a:rPr lang="en-US" sz="1100">
                <a:latin typeface="Times New Roman" pitchFamily="18" charset="0"/>
              </a:rPr>
              <a:t>A </a:t>
            </a:r>
            <a:r>
              <a:rPr lang="en-US" sz="1100" i="1">
                <a:solidFill>
                  <a:schemeClr val="hlink"/>
                </a:solidFill>
                <a:latin typeface="Times New Roman" pitchFamily="18" charset="0"/>
              </a:rPr>
              <a:t>schema</a:t>
            </a:r>
            <a:r>
              <a:rPr lang="en-US" sz="1100">
                <a:latin typeface="Times New Roman" pitchFamily="18" charset="0"/>
              </a:rPr>
              <a:t> is a collection of objects, such as tables, views, and sequences. The schema is owned by a database user and has the same name as that user.</a:t>
            </a:r>
          </a:p>
          <a:p>
            <a:pPr lvl="1" defTabSz="427038">
              <a:lnSpc>
                <a:spcPct val="100000"/>
              </a:lnSpc>
              <a:spcBef>
                <a:spcPct val="30000"/>
              </a:spcBef>
            </a:pPr>
            <a:r>
              <a:rPr lang="en-US" sz="1100">
                <a:latin typeface="Times New Roman" pitchFamily="18" charset="0"/>
              </a:rPr>
              <a:t>For more information, see </a:t>
            </a:r>
            <a:r>
              <a:rPr lang="en-US" sz="1100" i="1">
                <a:latin typeface="Times New Roman" pitchFamily="18" charset="0"/>
              </a:rPr>
              <a:t>Oracle9i Application Developer’s Guide - Fundamentals, </a:t>
            </a:r>
            <a:r>
              <a:rPr lang="en-US" sz="1100">
                <a:latin typeface="Times New Roman" pitchFamily="18" charset="0"/>
              </a:rPr>
              <a:t>“Establishing a Security Policy” section, and </a:t>
            </a:r>
            <a:r>
              <a:rPr lang="en-US" sz="1100" i="1">
                <a:latin typeface="Times New Roman" pitchFamily="18" charset="0"/>
              </a:rPr>
              <a:t>Oracle9i Concepts</a:t>
            </a:r>
            <a:r>
              <a:rPr lang="en-US" sz="1100">
                <a:latin typeface="Times New Roman" pitchFamily="18" charset="0"/>
              </a:rPr>
              <a:t>, “Database Security” topic.</a:t>
            </a:r>
          </a:p>
          <a:p>
            <a:pPr lvl="1" defTabSz="427038"/>
            <a:endParaRPr lang="en-US" sz="1100">
              <a:latin typeface="Times New Roman" pitchFamily="18" charset="0"/>
            </a:endParaRPr>
          </a:p>
          <a:p>
            <a:pPr defTabSz="427038"/>
            <a:endParaRPr lang="en-US" sz="1100" b="0">
              <a:latin typeface="Times New Roman" pitchFamily="18" charset="0"/>
            </a:endParaRPr>
          </a:p>
        </p:txBody>
      </p:sp>
      <p:sp>
        <p:nvSpPr>
          <p:cNvPr id="12293" name="Rectangle 5"/>
          <p:cNvSpPr>
            <a:spLocks noGrp="1" noRot="1" noChangeAspect="1" noChangeArrowheads="1" noTextEdit="1"/>
          </p:cNvSpPr>
          <p:nvPr>
            <p:ph type="sldImg"/>
          </p:nvPr>
        </p:nvSpPr>
        <p:spPr>
          <a:xfrm>
            <a:off x="495300" y="157629"/>
            <a:ext cx="5861050" cy="4408799"/>
          </a:xfrm>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noFill/>
          <a:ln/>
        </p:spPr>
        <p:txBody>
          <a:bodyPr/>
          <a:lstStyle/>
          <a:p>
            <a:r>
              <a:rPr lang="en-US"/>
              <a:t>Guidelines for Adding a Column</a:t>
            </a:r>
          </a:p>
          <a:p>
            <a:pPr lvl="2"/>
            <a:r>
              <a:rPr lang="en-US"/>
              <a:t>You can add or </a:t>
            </a:r>
            <a:r>
              <a:rPr lang="en-US">
                <a:solidFill>
                  <a:srgbClr val="FC0128"/>
                </a:solidFill>
              </a:rPr>
              <a:t>modify columns</a:t>
            </a:r>
            <a:r>
              <a:rPr lang="en-US"/>
              <a:t>.</a:t>
            </a:r>
          </a:p>
          <a:p>
            <a:pPr lvl="2"/>
            <a:r>
              <a:rPr lang="en-US"/>
              <a:t>You cannot specify where the column is to appear. The new column becomes the last column.</a:t>
            </a:r>
          </a:p>
          <a:p>
            <a:pPr lvl="1"/>
            <a:r>
              <a:rPr lang="en-US"/>
              <a:t>The example on the slide adds a column named </a:t>
            </a:r>
            <a:r>
              <a:rPr lang="en-US">
                <a:latin typeface="Courier New" pitchFamily="49" charset="0"/>
              </a:rPr>
              <a:t>JOB_ID</a:t>
            </a:r>
            <a:r>
              <a:rPr lang="en-US"/>
              <a:t> to the </a:t>
            </a:r>
            <a:r>
              <a:rPr lang="en-US">
                <a:latin typeface="Courier New" pitchFamily="49" charset="0"/>
              </a:rPr>
              <a:t>DEPT80</a:t>
            </a:r>
            <a:r>
              <a:rPr lang="en-US"/>
              <a:t> table. The </a:t>
            </a:r>
            <a:r>
              <a:rPr lang="en-US">
                <a:latin typeface="Courier New" pitchFamily="49" charset="0"/>
              </a:rPr>
              <a:t>JOB_ID</a:t>
            </a:r>
            <a:r>
              <a:rPr lang="en-US"/>
              <a:t> column becomes the last column in the table. </a:t>
            </a:r>
            <a:endParaRPr lang="en-US" b="1"/>
          </a:p>
          <a:p>
            <a:pPr lvl="1"/>
            <a:r>
              <a:rPr lang="en-US" b="1"/>
              <a:t>Note:</a:t>
            </a:r>
            <a:r>
              <a:rPr lang="en-US"/>
              <a:t> </a:t>
            </a:r>
            <a:r>
              <a:rPr lang="en-US">
                <a:latin typeface="Times" pitchFamily="18" charset="0"/>
              </a:rPr>
              <a:t>If a table already contains rows when a column is added, then the new column is initially null for all the rows.</a:t>
            </a:r>
          </a:p>
          <a:p>
            <a:pPr lvl="1"/>
            <a:endParaRPr lang="en-US">
              <a:latin typeface="Times" pitchFamily="18" charset="0"/>
            </a:endParaRPr>
          </a:p>
          <a:p>
            <a:pPr lvl="1"/>
            <a:endParaRPr lang="en-US">
              <a:latin typeface="Times" pitchFamily="18" charset="0"/>
            </a:endParaRPr>
          </a:p>
          <a:p>
            <a:pPr lvl="1"/>
            <a:endParaRPr lang="en-US">
              <a:latin typeface="Times" pitchFamily="18" charset="0"/>
            </a:endParaRPr>
          </a:p>
          <a:p>
            <a:pPr lvl="1"/>
            <a:endParaRPr lang="en-US">
              <a:latin typeface="Times" pitchFamily="18" charset="0"/>
            </a:endParaRPr>
          </a:p>
          <a:p>
            <a:pPr lvl="1"/>
            <a:endParaRPr lang="en-US">
              <a:latin typeface="Times" pitchFamily="18" charset="0"/>
            </a:endParaRPr>
          </a:p>
          <a:p>
            <a:pPr lvl="1"/>
            <a:endParaRPr lang="en-US">
              <a:latin typeface="Times" pitchFamily="18" charset="0"/>
            </a:endParaRPr>
          </a:p>
          <a:p>
            <a:pPr lvl="1"/>
            <a:endParaRPr lang="en-US">
              <a:latin typeface="Times" pitchFamily="18" charset="0"/>
            </a:endParaRPr>
          </a:p>
          <a:p>
            <a:endParaRPr lang="en-US" b="0">
              <a:latin typeface="Times" pitchFamily="18" charset="0"/>
            </a:endParaRPr>
          </a:p>
        </p:txBody>
      </p:sp>
      <p:sp>
        <p:nvSpPr>
          <p:cNvPr id="51203" name="Rectangle 3"/>
          <p:cNvSpPr>
            <a:spLocks noGrp="1" noRot="1" noChangeAspect="1" noChangeArrowheads="1" noTextEdit="1"/>
          </p:cNvSpPr>
          <p:nvPr>
            <p:ph type="sldImg"/>
          </p:nvPr>
        </p:nvSpPr>
        <p:spPr>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883025" y="0"/>
            <a:ext cx="2976563" cy="460375"/>
          </a:xfrm>
          <a:prstGeom prst="rect">
            <a:avLst/>
          </a:prstGeom>
          <a:noFill/>
          <a:ln w="9525">
            <a:noFill/>
            <a:miter lim="800000"/>
            <a:headEnd/>
            <a:tailEnd/>
          </a:ln>
          <a:effectLst/>
        </p:spPr>
        <p:txBody>
          <a:bodyPr wrap="none" anchor="ctr"/>
          <a:lstStyle/>
          <a:p>
            <a:endParaRPr lang="en-US"/>
          </a:p>
        </p:txBody>
      </p:sp>
      <p:sp>
        <p:nvSpPr>
          <p:cNvPr id="53251" name="Rectangle 3"/>
          <p:cNvSpPr>
            <a:spLocks noChangeArrowheads="1"/>
          </p:cNvSpPr>
          <p:nvPr/>
        </p:nvSpPr>
        <p:spPr bwMode="auto">
          <a:xfrm>
            <a:off x="-3175" y="0"/>
            <a:ext cx="2973388" cy="460375"/>
          </a:xfrm>
          <a:prstGeom prst="rect">
            <a:avLst/>
          </a:prstGeom>
          <a:noFill/>
          <a:ln w="9525">
            <a:noFill/>
            <a:miter lim="800000"/>
            <a:headEnd/>
            <a:tailEnd/>
          </a:ln>
          <a:effectLst/>
        </p:spPr>
        <p:txBody>
          <a:bodyPr wrap="none" anchor="ctr"/>
          <a:lstStyle/>
          <a:p>
            <a:endParaRPr lang="en-US"/>
          </a:p>
        </p:txBody>
      </p:sp>
      <p:sp>
        <p:nvSpPr>
          <p:cNvPr id="53252" name="Rectangle 4"/>
          <p:cNvSpPr>
            <a:spLocks noGrp="1" noChangeArrowheads="1"/>
          </p:cNvSpPr>
          <p:nvPr>
            <p:ph type="body" idx="1"/>
          </p:nvPr>
        </p:nvSpPr>
        <p:spPr>
          <a:noFill/>
          <a:ln/>
        </p:spPr>
        <p:txBody>
          <a:bodyPr/>
          <a:lstStyle/>
          <a:p>
            <a:r>
              <a:rPr lang="en-US"/>
              <a:t>Modifying a Column</a:t>
            </a:r>
          </a:p>
          <a:p>
            <a:pPr lvl="1"/>
            <a:r>
              <a:rPr lang="en-US"/>
              <a:t>You can modify a column definition by using the </a:t>
            </a:r>
            <a:r>
              <a:rPr lang="en-US">
                <a:latin typeface="Courier New" pitchFamily="49" charset="0"/>
              </a:rPr>
              <a:t>ALTER TABLE</a:t>
            </a:r>
            <a:r>
              <a:rPr lang="en-US"/>
              <a:t> statement with the </a:t>
            </a:r>
            <a:r>
              <a:rPr lang="en-US">
                <a:solidFill>
                  <a:srgbClr val="FC0128"/>
                </a:solidFill>
                <a:latin typeface="Courier New" pitchFamily="49" charset="0"/>
              </a:rPr>
              <a:t>MODIFY</a:t>
            </a:r>
            <a:r>
              <a:rPr lang="en-US">
                <a:solidFill>
                  <a:srgbClr val="FC0128"/>
                </a:solidFill>
              </a:rPr>
              <a:t> clause</a:t>
            </a:r>
            <a:r>
              <a:rPr lang="en-US"/>
              <a:t>. Column modification can include changes to a column’s data type, size, and default value.</a:t>
            </a:r>
          </a:p>
          <a:p>
            <a:r>
              <a:rPr lang="en-US"/>
              <a:t>Guidelines</a:t>
            </a:r>
          </a:p>
          <a:p>
            <a:pPr lvl="2"/>
            <a:r>
              <a:rPr lang="en-US"/>
              <a:t>You can increase the width or precision of a numeric column.</a:t>
            </a:r>
          </a:p>
          <a:p>
            <a:pPr lvl="2"/>
            <a:r>
              <a:rPr lang="en-US"/>
              <a:t>You can increase the width of numeric or character columns.</a:t>
            </a:r>
          </a:p>
          <a:p>
            <a:pPr lvl="2"/>
            <a:r>
              <a:rPr lang="en-US"/>
              <a:t>You can decrease the width of a column only if the column contains only null values or if the table has no rows.</a:t>
            </a:r>
          </a:p>
          <a:p>
            <a:pPr lvl="2"/>
            <a:r>
              <a:rPr lang="en-US"/>
              <a:t>You can change the data type only if the column contains null values.</a:t>
            </a:r>
          </a:p>
          <a:p>
            <a:pPr lvl="2"/>
            <a:r>
              <a:rPr lang="en-US"/>
              <a:t>You can convert a </a:t>
            </a:r>
            <a:r>
              <a:rPr lang="en-US">
                <a:latin typeface="Courier New" pitchFamily="49" charset="0"/>
              </a:rPr>
              <a:t>CHAR</a:t>
            </a:r>
            <a:r>
              <a:rPr lang="en-US"/>
              <a:t> column to the </a:t>
            </a:r>
            <a:r>
              <a:rPr lang="en-US">
                <a:latin typeface="Courier New" pitchFamily="49" charset="0"/>
              </a:rPr>
              <a:t>VARCHAR2</a:t>
            </a:r>
            <a:r>
              <a:rPr lang="en-US"/>
              <a:t> data type or convert a </a:t>
            </a:r>
            <a:r>
              <a:rPr lang="en-US">
                <a:latin typeface="Courier New" pitchFamily="49" charset="0"/>
              </a:rPr>
              <a:t>VARCHAR2</a:t>
            </a:r>
            <a:r>
              <a:rPr lang="en-US"/>
              <a:t> column to the </a:t>
            </a:r>
            <a:r>
              <a:rPr lang="en-US">
                <a:latin typeface="Courier New" pitchFamily="49" charset="0"/>
              </a:rPr>
              <a:t>CHAR</a:t>
            </a:r>
            <a:r>
              <a:rPr lang="en-US"/>
              <a:t> data type only if the column contains null values or if you do not change the size.</a:t>
            </a:r>
          </a:p>
          <a:p>
            <a:pPr lvl="2"/>
            <a:r>
              <a:rPr lang="en-US"/>
              <a:t>A change to the default value of a column affects only subsequent insertions to the table.</a:t>
            </a:r>
          </a:p>
        </p:txBody>
      </p:sp>
      <p:sp>
        <p:nvSpPr>
          <p:cNvPr id="53253" name="Rectangle 5"/>
          <p:cNvSpPr>
            <a:spLocks noGrp="1" noRot="1" noChangeAspect="1" noChangeArrowheads="1" noTextEdit="1"/>
          </p:cNvSpPr>
          <p:nvPr>
            <p:ph type="sldImg"/>
          </p:nvPr>
        </p:nvSpPr>
        <p:spPr>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883025" y="0"/>
            <a:ext cx="2976563" cy="460375"/>
          </a:xfrm>
          <a:prstGeom prst="rect">
            <a:avLst/>
          </a:prstGeom>
          <a:noFill/>
          <a:ln w="9525">
            <a:noFill/>
            <a:miter lim="800000"/>
            <a:headEnd/>
            <a:tailEnd/>
          </a:ln>
          <a:effectLst/>
        </p:spPr>
        <p:txBody>
          <a:bodyPr wrap="none" anchor="ctr"/>
          <a:lstStyle/>
          <a:p>
            <a:endParaRPr lang="en-US"/>
          </a:p>
        </p:txBody>
      </p:sp>
      <p:sp>
        <p:nvSpPr>
          <p:cNvPr id="55299" name="Rectangle 3"/>
          <p:cNvSpPr>
            <a:spLocks noChangeArrowheads="1"/>
          </p:cNvSpPr>
          <p:nvPr/>
        </p:nvSpPr>
        <p:spPr bwMode="auto">
          <a:xfrm>
            <a:off x="-3175" y="0"/>
            <a:ext cx="2973388" cy="460375"/>
          </a:xfrm>
          <a:prstGeom prst="rect">
            <a:avLst/>
          </a:prstGeom>
          <a:noFill/>
          <a:ln w="9525">
            <a:noFill/>
            <a:miter lim="800000"/>
            <a:headEnd/>
            <a:tailEnd/>
          </a:ln>
          <a:effectLst/>
        </p:spPr>
        <p:txBody>
          <a:bodyPr wrap="none" anchor="ctr"/>
          <a:lstStyle/>
          <a:p>
            <a:endParaRPr lang="en-US"/>
          </a:p>
        </p:txBody>
      </p:sp>
      <p:sp>
        <p:nvSpPr>
          <p:cNvPr id="55300" name="Rectangle 4"/>
          <p:cNvSpPr>
            <a:spLocks noGrp="1" noChangeArrowheads="1"/>
          </p:cNvSpPr>
          <p:nvPr>
            <p:ph type="body" idx="1"/>
          </p:nvPr>
        </p:nvSpPr>
        <p:spPr>
          <a:noFill/>
          <a:ln/>
        </p:spPr>
        <p:txBody>
          <a:bodyPr/>
          <a:lstStyle/>
          <a:p>
            <a:r>
              <a:rPr lang="en-US"/>
              <a:t>Dropping a Column</a:t>
            </a:r>
          </a:p>
          <a:p>
            <a:pPr lvl="1"/>
            <a:r>
              <a:rPr lang="en-US"/>
              <a:t>You can drop a column from a table by using the </a:t>
            </a:r>
            <a:r>
              <a:rPr lang="en-US">
                <a:latin typeface="Courier New" pitchFamily="49" charset="0"/>
              </a:rPr>
              <a:t>ALTER TABLE</a:t>
            </a:r>
            <a:r>
              <a:rPr lang="en-US"/>
              <a:t> statement with the </a:t>
            </a:r>
            <a:r>
              <a:rPr lang="en-US">
                <a:solidFill>
                  <a:srgbClr val="FC0128"/>
                </a:solidFill>
                <a:latin typeface="Courier New" pitchFamily="49" charset="0"/>
              </a:rPr>
              <a:t>DROP COLUMN</a:t>
            </a:r>
            <a:r>
              <a:rPr lang="en-US">
                <a:solidFill>
                  <a:srgbClr val="FC0128"/>
                </a:solidFill>
              </a:rPr>
              <a:t> clause</a:t>
            </a:r>
            <a:r>
              <a:rPr lang="en-US"/>
              <a:t>. This is a feature available in Oracle8</a:t>
            </a:r>
            <a:r>
              <a:rPr lang="en-US" i="1"/>
              <a:t>i</a:t>
            </a:r>
            <a:r>
              <a:rPr lang="en-US"/>
              <a:t> and later.</a:t>
            </a:r>
          </a:p>
          <a:p>
            <a:r>
              <a:rPr lang="en-US"/>
              <a:t>Guidelines</a:t>
            </a:r>
          </a:p>
          <a:p>
            <a:pPr lvl="2"/>
            <a:r>
              <a:rPr lang="en-US"/>
              <a:t>The column may or may not contain data.</a:t>
            </a:r>
          </a:p>
          <a:p>
            <a:pPr lvl="2"/>
            <a:r>
              <a:rPr lang="en-US"/>
              <a:t>Using the </a:t>
            </a:r>
            <a:r>
              <a:rPr lang="en-US">
                <a:latin typeface="Courier New" pitchFamily="49" charset="0"/>
              </a:rPr>
              <a:t>ALTER TABLE</a:t>
            </a:r>
            <a:r>
              <a:rPr lang="en-US"/>
              <a:t> statement, only one column can be dropped at a time.</a:t>
            </a:r>
          </a:p>
          <a:p>
            <a:pPr lvl="2"/>
            <a:r>
              <a:rPr lang="en-US"/>
              <a:t>The table must have at least one column remaining in it after it is altered.</a:t>
            </a:r>
          </a:p>
          <a:p>
            <a:pPr lvl="2"/>
            <a:r>
              <a:rPr lang="en-US"/>
              <a:t>Once a column is dropped, it cannot be recovered.</a:t>
            </a:r>
          </a:p>
          <a:p>
            <a:pPr lvl="2">
              <a:buFontTx/>
              <a:buNone/>
            </a:pPr>
            <a:endParaRPr lang="en-US"/>
          </a:p>
          <a:p>
            <a:pPr lvl="2">
              <a:buFontTx/>
              <a:buNone/>
            </a:pPr>
            <a:endParaRPr lang="en-US"/>
          </a:p>
          <a:p>
            <a:pPr lvl="2">
              <a:buFontTx/>
              <a:buNone/>
            </a:pPr>
            <a:endParaRPr lang="en-US"/>
          </a:p>
          <a:p>
            <a:pPr lvl="2">
              <a:buFontTx/>
              <a:buNone/>
            </a:pPr>
            <a:endParaRPr lang="en-US"/>
          </a:p>
          <a:p>
            <a:pPr lvl="2">
              <a:buFontTx/>
              <a:buNone/>
            </a:pPr>
            <a:endParaRPr lang="en-US"/>
          </a:p>
          <a:p>
            <a:pPr lvl="2">
              <a:buFontTx/>
              <a:buNone/>
            </a:pPr>
            <a:endParaRPr lang="en-US"/>
          </a:p>
          <a:p>
            <a:r>
              <a:rPr lang="en-US">
                <a:solidFill>
                  <a:srgbClr val="0000FF"/>
                </a:solidFill>
              </a:rPr>
              <a:t>Instructor Note</a:t>
            </a:r>
          </a:p>
          <a:p>
            <a:pPr lvl="1"/>
            <a:r>
              <a:rPr lang="en-US">
                <a:solidFill>
                  <a:srgbClr val="0000FF"/>
                </a:solidFill>
              </a:rPr>
              <a:t>When a column is dropped from a table, any other columns in that table that are marked with the </a:t>
            </a:r>
            <a:r>
              <a:rPr lang="en-US">
                <a:solidFill>
                  <a:srgbClr val="0000FF"/>
                </a:solidFill>
                <a:latin typeface="Courier New" pitchFamily="49" charset="0"/>
              </a:rPr>
              <a:t>SET UNUSED</a:t>
            </a:r>
            <a:r>
              <a:rPr lang="en-US">
                <a:solidFill>
                  <a:srgbClr val="0000FF"/>
                </a:solidFill>
              </a:rPr>
              <a:t> option are dropped too.</a:t>
            </a:r>
          </a:p>
        </p:txBody>
      </p:sp>
      <p:sp>
        <p:nvSpPr>
          <p:cNvPr id="55301" name="Rectangle 5"/>
          <p:cNvSpPr>
            <a:spLocks noGrp="1" noRot="1" noChangeAspect="1" noChangeArrowheads="1" noTextEdit="1"/>
          </p:cNvSpPr>
          <p:nvPr>
            <p:ph type="sldImg"/>
          </p:nvPr>
        </p:nvSpPr>
        <p:spPr>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492125" y="161925"/>
            <a:ext cx="5872163" cy="4403725"/>
          </a:xfrm>
          <a:ln cap="flat"/>
        </p:spPr>
      </p:sp>
      <p:sp>
        <p:nvSpPr>
          <p:cNvPr id="59395" name="Rectangle 3"/>
          <p:cNvSpPr>
            <a:spLocks noGrp="1" noChangeArrowheads="1"/>
          </p:cNvSpPr>
          <p:nvPr>
            <p:ph type="body" idx="1"/>
          </p:nvPr>
        </p:nvSpPr>
        <p:spPr>
          <a:noFill/>
          <a:ln/>
        </p:spPr>
        <p:txBody>
          <a:bodyPr/>
          <a:lstStyle/>
          <a:p>
            <a:pPr>
              <a:tabLst/>
            </a:pPr>
            <a:r>
              <a:rPr lang="en-US"/>
              <a:t>Dropping a Table</a:t>
            </a:r>
          </a:p>
          <a:p>
            <a:pPr lvl="1">
              <a:tabLst/>
            </a:pPr>
            <a:r>
              <a:rPr lang="en-US"/>
              <a:t>The </a:t>
            </a:r>
            <a:r>
              <a:rPr lang="en-US">
                <a:solidFill>
                  <a:srgbClr val="FC0128"/>
                </a:solidFill>
                <a:latin typeface="Courier New" pitchFamily="49" charset="0"/>
              </a:rPr>
              <a:t>DROP</a:t>
            </a:r>
            <a:r>
              <a:rPr lang="en-US">
                <a:solidFill>
                  <a:srgbClr val="FC0128"/>
                </a:solidFill>
              </a:rPr>
              <a:t> </a:t>
            </a:r>
            <a:r>
              <a:rPr lang="en-US">
                <a:solidFill>
                  <a:srgbClr val="FC0128"/>
                </a:solidFill>
                <a:latin typeface="Courier New" pitchFamily="49" charset="0"/>
              </a:rPr>
              <a:t>TABLE</a:t>
            </a:r>
            <a:r>
              <a:rPr lang="en-US">
                <a:solidFill>
                  <a:srgbClr val="FC0128"/>
                </a:solidFill>
              </a:rPr>
              <a:t> </a:t>
            </a:r>
            <a:r>
              <a:rPr lang="en-US"/>
              <a:t>statement removes the definition of an Oracle table. When you drop a table, the database loses all the data in the table and all the indexes associated with it. </a:t>
            </a:r>
          </a:p>
          <a:p>
            <a:pPr lvl="1">
              <a:tabLst/>
            </a:pPr>
            <a:r>
              <a:rPr lang="en-US" b="1"/>
              <a:t>Syntax</a:t>
            </a:r>
          </a:p>
          <a:p>
            <a:pPr>
              <a:tabLst/>
            </a:pPr>
            <a:r>
              <a:rPr lang="en-US" b="0">
                <a:latin typeface="Courier New" pitchFamily="49" charset="0"/>
              </a:rPr>
              <a:t>     DROP TABLE </a:t>
            </a:r>
            <a:r>
              <a:rPr lang="en-US" b="0" i="1">
                <a:latin typeface="Courier New" pitchFamily="49" charset="0"/>
              </a:rPr>
              <a:t>table</a:t>
            </a:r>
            <a:endParaRPr lang="en-US"/>
          </a:p>
          <a:p>
            <a:pPr lvl="1">
              <a:tabLst/>
            </a:pPr>
            <a:r>
              <a:rPr lang="en-US"/>
              <a:t>In the syntax:</a:t>
            </a:r>
            <a:endParaRPr lang="en-US" b="1"/>
          </a:p>
          <a:p>
            <a:pPr lvl="1">
              <a:tabLst/>
            </a:pPr>
            <a:r>
              <a:rPr lang="en-US" i="1"/>
              <a:t>	</a:t>
            </a:r>
            <a:r>
              <a:rPr lang="en-US" i="1">
                <a:latin typeface="Courier New" pitchFamily="49" charset="0"/>
              </a:rPr>
              <a:t>table</a:t>
            </a:r>
            <a:r>
              <a:rPr lang="en-US"/>
              <a:t>		is the name of the table</a:t>
            </a:r>
          </a:p>
          <a:p>
            <a:pPr lvl="1">
              <a:tabLst/>
            </a:pPr>
            <a:r>
              <a:rPr lang="en-US" b="1"/>
              <a:t>Guidelines</a:t>
            </a:r>
            <a:endParaRPr lang="en-US"/>
          </a:p>
          <a:p>
            <a:pPr lvl="2">
              <a:tabLst/>
            </a:pPr>
            <a:r>
              <a:rPr lang="en-US"/>
              <a:t>All data is deleted from the table.</a:t>
            </a:r>
          </a:p>
          <a:p>
            <a:pPr lvl="2">
              <a:tabLst/>
            </a:pPr>
            <a:r>
              <a:rPr lang="en-US"/>
              <a:t>Any views and synonyms remain but are invalid.</a:t>
            </a:r>
          </a:p>
          <a:p>
            <a:pPr lvl="2">
              <a:tabLst/>
            </a:pPr>
            <a:r>
              <a:rPr lang="en-US"/>
              <a:t>Any pending transactions are committed.</a:t>
            </a:r>
          </a:p>
          <a:p>
            <a:pPr lvl="2">
              <a:tabLst/>
            </a:pPr>
            <a:r>
              <a:rPr lang="en-US"/>
              <a:t>Only the creator of the table or a user with the </a:t>
            </a:r>
            <a:r>
              <a:rPr lang="en-US">
                <a:latin typeface="Courier New" pitchFamily="49" charset="0"/>
              </a:rPr>
              <a:t>DROP</a:t>
            </a:r>
            <a:r>
              <a:rPr lang="en-US"/>
              <a:t> </a:t>
            </a:r>
            <a:r>
              <a:rPr lang="en-US">
                <a:latin typeface="Courier New" pitchFamily="49" charset="0"/>
              </a:rPr>
              <a:t>ANY</a:t>
            </a:r>
            <a:r>
              <a:rPr lang="en-US"/>
              <a:t> </a:t>
            </a:r>
            <a:r>
              <a:rPr lang="en-US">
                <a:latin typeface="Courier New" pitchFamily="49" charset="0"/>
              </a:rPr>
              <a:t>TABLE</a:t>
            </a:r>
            <a:r>
              <a:rPr lang="en-US"/>
              <a:t> privilege can remove a table.</a:t>
            </a:r>
          </a:p>
          <a:p>
            <a:pPr lvl="1">
              <a:tabLst/>
            </a:pPr>
            <a:r>
              <a:rPr lang="en-US" b="1"/>
              <a:t>Note:</a:t>
            </a:r>
            <a:r>
              <a:rPr lang="en-US"/>
              <a:t> The </a:t>
            </a:r>
            <a:r>
              <a:rPr lang="en-US">
                <a:latin typeface="Courier New" pitchFamily="49" charset="0"/>
              </a:rPr>
              <a:t>DROP</a:t>
            </a:r>
            <a:r>
              <a:rPr lang="en-US"/>
              <a:t> </a:t>
            </a:r>
            <a:r>
              <a:rPr lang="en-US">
                <a:latin typeface="Courier New" pitchFamily="49" charset="0"/>
              </a:rPr>
              <a:t>TABLE</a:t>
            </a:r>
            <a:r>
              <a:rPr lang="en-US"/>
              <a:t> statement, once executed, is irreversible. The Oracle server does not question the action when you issue the </a:t>
            </a:r>
            <a:r>
              <a:rPr lang="en-US">
                <a:latin typeface="Courier New" pitchFamily="49" charset="0"/>
              </a:rPr>
              <a:t>DROP TABLE</a:t>
            </a:r>
            <a:r>
              <a:rPr lang="en-US"/>
              <a:t> statement. If you own that table or have a high-level privilege, then the table is immediately removed. As with all DDL statements, </a:t>
            </a:r>
            <a:r>
              <a:rPr lang="en-US">
                <a:latin typeface="Courier New" pitchFamily="49" charset="0"/>
              </a:rPr>
              <a:t>DROP</a:t>
            </a:r>
            <a:r>
              <a:rPr lang="en-US"/>
              <a:t> </a:t>
            </a:r>
            <a:r>
              <a:rPr lang="en-US">
                <a:latin typeface="Courier New" pitchFamily="49" charset="0"/>
              </a:rPr>
              <a:t>TABLE</a:t>
            </a:r>
            <a:r>
              <a:rPr lang="en-US"/>
              <a:t> is committed automatically.</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492125" y="161925"/>
            <a:ext cx="5872163" cy="4403725"/>
          </a:xfrm>
          <a:ln cap="flat"/>
        </p:spPr>
      </p:sp>
      <p:sp>
        <p:nvSpPr>
          <p:cNvPr id="61443" name="Rectangle 3"/>
          <p:cNvSpPr>
            <a:spLocks noGrp="1" noChangeArrowheads="1"/>
          </p:cNvSpPr>
          <p:nvPr>
            <p:ph type="body" idx="1"/>
          </p:nvPr>
        </p:nvSpPr>
        <p:spPr>
          <a:noFill/>
          <a:ln/>
        </p:spPr>
        <p:txBody>
          <a:bodyPr/>
          <a:lstStyle/>
          <a:p>
            <a:pPr>
              <a:tabLst/>
            </a:pPr>
            <a:r>
              <a:rPr lang="en-US"/>
              <a:t>Renaming a Table</a:t>
            </a:r>
          </a:p>
          <a:p>
            <a:pPr lvl="1">
              <a:tabLst/>
            </a:pPr>
            <a:r>
              <a:rPr lang="en-US"/>
              <a:t>Additional DDL statements include the </a:t>
            </a:r>
            <a:r>
              <a:rPr lang="en-US">
                <a:solidFill>
                  <a:srgbClr val="FC0128"/>
                </a:solidFill>
                <a:latin typeface="Courier New" pitchFamily="49" charset="0"/>
              </a:rPr>
              <a:t>RENAME</a:t>
            </a:r>
            <a:r>
              <a:rPr lang="en-US">
                <a:solidFill>
                  <a:srgbClr val="FC0128"/>
                </a:solidFill>
              </a:rPr>
              <a:t> statement</a:t>
            </a:r>
            <a:r>
              <a:rPr lang="en-US"/>
              <a:t>, which is used to rename a table, view, sequence, or a synonym. </a:t>
            </a:r>
          </a:p>
          <a:p>
            <a:pPr lvl="1">
              <a:tabLst/>
            </a:pPr>
            <a:r>
              <a:rPr lang="en-US" b="1"/>
              <a:t>Syntax</a:t>
            </a:r>
          </a:p>
          <a:p>
            <a:pPr lvl="1">
              <a:tabLst/>
            </a:pPr>
            <a:r>
              <a:rPr lang="en-US">
                <a:latin typeface="Courier New" pitchFamily="49" charset="0"/>
              </a:rPr>
              <a:t> RENAME    </a:t>
            </a:r>
            <a:r>
              <a:rPr lang="en-US" i="1">
                <a:latin typeface="Courier New" pitchFamily="49" charset="0"/>
              </a:rPr>
              <a:t>old_name</a:t>
            </a:r>
            <a:r>
              <a:rPr lang="en-US">
                <a:latin typeface="Courier New" pitchFamily="49" charset="0"/>
              </a:rPr>
              <a:t>  TO  </a:t>
            </a:r>
            <a:r>
              <a:rPr lang="en-US" i="1">
                <a:latin typeface="Courier New" pitchFamily="49" charset="0"/>
              </a:rPr>
              <a:t>new_name;</a:t>
            </a:r>
            <a:endParaRPr lang="en-US"/>
          </a:p>
          <a:p>
            <a:pPr lvl="1">
              <a:tabLst/>
            </a:pPr>
            <a:r>
              <a:rPr lang="en-US"/>
              <a:t>In the syntax:</a:t>
            </a:r>
            <a:endParaRPr lang="en-US" b="1"/>
          </a:p>
          <a:p>
            <a:pPr lvl="1">
              <a:tabLst/>
            </a:pPr>
            <a:r>
              <a:rPr lang="en-US" b="1"/>
              <a:t>	</a:t>
            </a:r>
            <a:r>
              <a:rPr lang="en-US" i="1">
                <a:latin typeface="Courier New" pitchFamily="49" charset="0"/>
              </a:rPr>
              <a:t>old_name</a:t>
            </a:r>
            <a:r>
              <a:rPr lang="en-US" i="1"/>
              <a:t>	</a:t>
            </a:r>
            <a:r>
              <a:rPr lang="en-US"/>
              <a:t>		is the old name of the table, view, sequence, or synonym.</a:t>
            </a:r>
          </a:p>
          <a:p>
            <a:pPr lvl="1">
              <a:tabLst/>
            </a:pPr>
            <a:r>
              <a:rPr lang="en-US"/>
              <a:t>	</a:t>
            </a:r>
            <a:r>
              <a:rPr lang="en-US" i="1">
                <a:latin typeface="Courier New" pitchFamily="49" charset="0"/>
              </a:rPr>
              <a:t>new_name</a:t>
            </a:r>
            <a:r>
              <a:rPr lang="en-US" i="1"/>
              <a:t>	</a:t>
            </a:r>
            <a:r>
              <a:rPr lang="en-US"/>
              <a:t>		is the new name of the table, view, sequence, or synonym.</a:t>
            </a:r>
          </a:p>
          <a:p>
            <a:pPr lvl="1">
              <a:tabLst/>
            </a:pPr>
            <a:r>
              <a:rPr lang="en-US"/>
              <a:t>You must be the owner of the object that you rename.</a:t>
            </a:r>
          </a:p>
          <a:p>
            <a:pPr>
              <a:tabLst/>
            </a:pPr>
            <a:endParaRPr lang="en-US" b="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492125" y="161925"/>
            <a:ext cx="5872163" cy="4403725"/>
          </a:xfrm>
          <a:ln cap="flat"/>
        </p:spPr>
      </p:sp>
      <p:sp>
        <p:nvSpPr>
          <p:cNvPr id="63491" name="Rectangle 3"/>
          <p:cNvSpPr>
            <a:spLocks noGrp="1" noChangeArrowheads="1"/>
          </p:cNvSpPr>
          <p:nvPr>
            <p:ph type="body" idx="1"/>
          </p:nvPr>
        </p:nvSpPr>
        <p:spPr>
          <a:noFill/>
          <a:ln/>
        </p:spPr>
        <p:txBody>
          <a:bodyPr/>
          <a:lstStyle/>
          <a:p>
            <a:pPr>
              <a:tabLst/>
            </a:pPr>
            <a:r>
              <a:rPr lang="en-US"/>
              <a:t>Truncating a Table</a:t>
            </a:r>
          </a:p>
          <a:p>
            <a:pPr lvl="1">
              <a:tabLst/>
            </a:pPr>
            <a:r>
              <a:rPr lang="en-US"/>
              <a:t>Another DDL statement is the </a:t>
            </a:r>
            <a:r>
              <a:rPr lang="en-US">
                <a:solidFill>
                  <a:srgbClr val="FC0128"/>
                </a:solidFill>
                <a:latin typeface="Courier New" pitchFamily="49" charset="0"/>
              </a:rPr>
              <a:t>TRUNCATE</a:t>
            </a:r>
            <a:r>
              <a:rPr lang="en-US">
                <a:solidFill>
                  <a:srgbClr val="FC0128"/>
                </a:solidFill>
              </a:rPr>
              <a:t> </a:t>
            </a:r>
            <a:r>
              <a:rPr lang="en-US">
                <a:solidFill>
                  <a:srgbClr val="FC0128"/>
                </a:solidFill>
                <a:latin typeface="Courier New" pitchFamily="49" charset="0"/>
              </a:rPr>
              <a:t>TABLE</a:t>
            </a:r>
            <a:r>
              <a:rPr lang="en-US">
                <a:solidFill>
                  <a:srgbClr val="FC0128"/>
                </a:solidFill>
              </a:rPr>
              <a:t> statement</a:t>
            </a:r>
            <a:r>
              <a:rPr lang="en-US"/>
              <a:t>, which is used to remove all rows from a table and to release the storage space used by that table. When using the </a:t>
            </a:r>
            <a:r>
              <a:rPr lang="en-US">
                <a:latin typeface="Courier New" pitchFamily="49" charset="0"/>
              </a:rPr>
              <a:t>TRUNCATE TABLE</a:t>
            </a:r>
            <a:r>
              <a:rPr lang="en-US"/>
              <a:t> statement, you cannot roll back row removal.</a:t>
            </a:r>
          </a:p>
          <a:p>
            <a:pPr lvl="1">
              <a:tabLst/>
            </a:pPr>
            <a:r>
              <a:rPr lang="en-US" b="1"/>
              <a:t>Syntax</a:t>
            </a:r>
            <a:endParaRPr lang="en-US"/>
          </a:p>
          <a:p>
            <a:pPr lvl="1">
              <a:tabLst/>
            </a:pPr>
            <a:r>
              <a:rPr lang="en-US">
                <a:latin typeface="Courier New" pitchFamily="49" charset="0"/>
              </a:rPr>
              <a:t>   TRUNCATE  TABLE   </a:t>
            </a:r>
            <a:r>
              <a:rPr lang="en-US" i="1">
                <a:latin typeface="Courier New" pitchFamily="49" charset="0"/>
              </a:rPr>
              <a:t>table;</a:t>
            </a:r>
            <a:endParaRPr lang="en-US"/>
          </a:p>
          <a:p>
            <a:pPr lvl="1">
              <a:tabLst/>
            </a:pPr>
            <a:r>
              <a:rPr lang="en-US"/>
              <a:t>In the syntax:</a:t>
            </a:r>
            <a:endParaRPr lang="en-US" b="1"/>
          </a:p>
          <a:p>
            <a:pPr lvl="1">
              <a:tabLst/>
            </a:pPr>
            <a:r>
              <a:rPr lang="en-US" b="1"/>
              <a:t>	</a:t>
            </a:r>
            <a:r>
              <a:rPr lang="en-US" i="1">
                <a:latin typeface="Courier New" pitchFamily="49" charset="0"/>
              </a:rPr>
              <a:t>table</a:t>
            </a:r>
            <a:r>
              <a:rPr lang="en-US" i="1"/>
              <a:t>			</a:t>
            </a:r>
            <a:r>
              <a:rPr lang="en-US"/>
              <a:t>is the name of the table</a:t>
            </a:r>
          </a:p>
          <a:p>
            <a:pPr lvl="1">
              <a:tabLst/>
            </a:pPr>
            <a:r>
              <a:rPr lang="en-US"/>
              <a:t>You must be the owner of the table or have </a:t>
            </a:r>
            <a:r>
              <a:rPr lang="en-US">
                <a:solidFill>
                  <a:srgbClr val="FC0128"/>
                </a:solidFill>
                <a:latin typeface="Courier New" pitchFamily="49" charset="0"/>
              </a:rPr>
              <a:t>DELETE</a:t>
            </a:r>
            <a:r>
              <a:rPr lang="en-US">
                <a:solidFill>
                  <a:srgbClr val="FC0128"/>
                </a:solidFill>
              </a:rPr>
              <a:t> </a:t>
            </a:r>
            <a:r>
              <a:rPr lang="en-US">
                <a:solidFill>
                  <a:srgbClr val="FC0128"/>
                </a:solidFill>
                <a:latin typeface="Courier New" pitchFamily="49" charset="0"/>
              </a:rPr>
              <a:t>TABLE</a:t>
            </a:r>
            <a:r>
              <a:rPr lang="en-US">
                <a:solidFill>
                  <a:srgbClr val="FC0128"/>
                </a:solidFill>
              </a:rPr>
              <a:t> system privileges</a:t>
            </a:r>
            <a:r>
              <a:rPr lang="en-US"/>
              <a:t> to truncate a table.</a:t>
            </a:r>
          </a:p>
          <a:p>
            <a:pPr lvl="1">
              <a:tabLst/>
            </a:pPr>
            <a:r>
              <a:rPr lang="en-US"/>
              <a:t>The </a:t>
            </a:r>
            <a:r>
              <a:rPr lang="en-US">
                <a:latin typeface="Courier New" pitchFamily="49" charset="0"/>
              </a:rPr>
              <a:t>DELETE</a:t>
            </a:r>
            <a:r>
              <a:rPr lang="en-US"/>
              <a:t> statement can also remove all rows from a table, but it does not release storage space. The </a:t>
            </a:r>
            <a:r>
              <a:rPr lang="en-US">
                <a:latin typeface="Courier New" pitchFamily="49" charset="0"/>
              </a:rPr>
              <a:t>TRUNCATE</a:t>
            </a:r>
            <a:r>
              <a:rPr lang="en-US"/>
              <a:t> command is faster. Removing rows with the </a:t>
            </a:r>
            <a:r>
              <a:rPr lang="en-US">
                <a:latin typeface="Courier New" pitchFamily="49" charset="0"/>
              </a:rPr>
              <a:t>TRUNCATE</a:t>
            </a:r>
            <a:r>
              <a:rPr lang="en-US"/>
              <a:t> statement is faster than removing them with the </a:t>
            </a:r>
            <a:r>
              <a:rPr lang="en-US">
                <a:latin typeface="Courier New" pitchFamily="49" charset="0"/>
              </a:rPr>
              <a:t>DELETE</a:t>
            </a:r>
            <a:r>
              <a:rPr lang="en-US"/>
              <a:t> statement for the following reasons:</a:t>
            </a:r>
          </a:p>
          <a:p>
            <a:pPr lvl="2">
              <a:tabLst/>
            </a:pPr>
            <a:r>
              <a:rPr lang="en-US"/>
              <a:t>The </a:t>
            </a:r>
            <a:r>
              <a:rPr lang="en-US">
                <a:latin typeface="Courier New" pitchFamily="49" charset="0"/>
              </a:rPr>
              <a:t>TRUNCATE</a:t>
            </a:r>
            <a:r>
              <a:rPr lang="en-US"/>
              <a:t> statement is a data definition language (DDL) statement and generates no rollback information. </a:t>
            </a:r>
          </a:p>
          <a:p>
            <a:pPr lvl="2">
              <a:tabLst/>
            </a:pPr>
            <a:r>
              <a:rPr lang="en-US"/>
              <a:t>Truncating a table does not fire the delete triggers of the table. </a:t>
            </a:r>
          </a:p>
          <a:p>
            <a:pPr lvl="2">
              <a:tabLst/>
            </a:pPr>
            <a:r>
              <a:rPr lang="en-US"/>
              <a:t>If the table is the parent of a referential integrity constraint, you cannot truncate the table. Disable the constraint before issuing the </a:t>
            </a:r>
            <a:r>
              <a:rPr lang="en-US">
                <a:latin typeface="Courier New" pitchFamily="49" charset="0"/>
              </a:rPr>
              <a:t>TRUNCATE</a:t>
            </a:r>
            <a:r>
              <a:rPr lang="en-US"/>
              <a:t> statement.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492125" y="161925"/>
            <a:ext cx="5872163" cy="4403725"/>
          </a:xfrm>
          <a:ln cap="flat"/>
        </p:spPr>
      </p:sp>
      <p:sp>
        <p:nvSpPr>
          <p:cNvPr id="65539" name="Rectangle 3"/>
          <p:cNvSpPr>
            <a:spLocks noGrp="1" noChangeArrowheads="1"/>
          </p:cNvSpPr>
          <p:nvPr>
            <p:ph type="body" idx="1"/>
          </p:nvPr>
        </p:nvSpPr>
        <p:spPr>
          <a:noFill/>
          <a:ln/>
        </p:spPr>
        <p:txBody>
          <a:bodyPr/>
          <a:lstStyle/>
          <a:p>
            <a:pPr>
              <a:tabLst/>
            </a:pPr>
            <a:r>
              <a:rPr lang="en-US"/>
              <a:t>Adding a Comment to a Table</a:t>
            </a:r>
          </a:p>
          <a:p>
            <a:pPr lvl="1">
              <a:tabLst/>
            </a:pPr>
            <a:r>
              <a:rPr lang="en-US"/>
              <a:t>You can add a comment of up to 2,000 bytes about a column, table, view, or snapshot by using the </a:t>
            </a:r>
            <a:r>
              <a:rPr lang="en-US">
                <a:solidFill>
                  <a:srgbClr val="FC0128"/>
                </a:solidFill>
                <a:latin typeface="Courier New" pitchFamily="49" charset="0"/>
              </a:rPr>
              <a:t>COMMENT</a:t>
            </a:r>
            <a:r>
              <a:rPr lang="en-US">
                <a:solidFill>
                  <a:srgbClr val="FC0128"/>
                </a:solidFill>
              </a:rPr>
              <a:t> statement</a:t>
            </a:r>
            <a:r>
              <a:rPr lang="en-US"/>
              <a:t>. The comment is stored in the data dictionary and can be viewed in one of the following data dictionary views in the </a:t>
            </a:r>
            <a:r>
              <a:rPr lang="en-US">
                <a:latin typeface="Courier New" pitchFamily="49" charset="0"/>
              </a:rPr>
              <a:t>COMMENTS</a:t>
            </a:r>
            <a:r>
              <a:rPr lang="en-US"/>
              <a:t> column: </a:t>
            </a:r>
          </a:p>
          <a:p>
            <a:pPr lvl="2">
              <a:tabLst/>
            </a:pPr>
            <a:r>
              <a:rPr lang="en-US">
                <a:solidFill>
                  <a:srgbClr val="FC0128"/>
                </a:solidFill>
                <a:latin typeface="Courier New" pitchFamily="49" charset="0"/>
              </a:rPr>
              <a:t>ALL_COL_COMMENTS</a:t>
            </a:r>
            <a:endParaRPr lang="en-US"/>
          </a:p>
          <a:p>
            <a:pPr lvl="2">
              <a:tabLst/>
            </a:pPr>
            <a:r>
              <a:rPr lang="en-US">
                <a:solidFill>
                  <a:srgbClr val="FC0128"/>
                </a:solidFill>
                <a:latin typeface="Courier New" pitchFamily="49" charset="0"/>
              </a:rPr>
              <a:t>USER_COL_COMMENTS</a:t>
            </a:r>
            <a:endParaRPr lang="en-US"/>
          </a:p>
          <a:p>
            <a:pPr lvl="2">
              <a:tabLst/>
            </a:pPr>
            <a:r>
              <a:rPr lang="en-US">
                <a:solidFill>
                  <a:srgbClr val="FC0128"/>
                </a:solidFill>
                <a:latin typeface="Courier New" pitchFamily="49" charset="0"/>
              </a:rPr>
              <a:t>ALL_TAB_COMMENTS</a:t>
            </a:r>
            <a:endParaRPr lang="en-US"/>
          </a:p>
          <a:p>
            <a:pPr lvl="2">
              <a:tabLst/>
            </a:pPr>
            <a:r>
              <a:rPr lang="en-US">
                <a:solidFill>
                  <a:srgbClr val="FC0128"/>
                </a:solidFill>
                <a:latin typeface="Courier New" pitchFamily="49" charset="0"/>
              </a:rPr>
              <a:t>USER_TAB_COMMENTS</a:t>
            </a:r>
            <a:endParaRPr lang="en-US"/>
          </a:p>
          <a:p>
            <a:pPr lvl="1">
              <a:tabLst/>
            </a:pPr>
            <a:r>
              <a:rPr lang="en-US" b="1"/>
              <a:t>Syntax</a:t>
            </a:r>
          </a:p>
          <a:p>
            <a:pPr lvl="1">
              <a:tabLst/>
            </a:pPr>
            <a:endParaRPr lang="en-US" sz="500" b="1"/>
          </a:p>
          <a:p>
            <a:pPr>
              <a:spcBef>
                <a:spcPct val="0"/>
              </a:spcBef>
              <a:tabLst/>
            </a:pPr>
            <a:r>
              <a:rPr lang="en-US" b="0">
                <a:latin typeface="Courier New" pitchFamily="49" charset="0"/>
              </a:rPr>
              <a:t>    COMMENT ON TABLE </a:t>
            </a:r>
            <a:r>
              <a:rPr lang="en-US" b="0" i="1">
                <a:latin typeface="Courier New" pitchFamily="49" charset="0"/>
              </a:rPr>
              <a:t>table</a:t>
            </a:r>
            <a:r>
              <a:rPr lang="en-US" b="0">
                <a:latin typeface="Courier New" pitchFamily="49" charset="0"/>
              </a:rPr>
              <a:t> | COLUMN </a:t>
            </a:r>
            <a:r>
              <a:rPr lang="en-US" b="0" i="1">
                <a:latin typeface="Courier New" pitchFamily="49" charset="0"/>
              </a:rPr>
              <a:t>table.column</a:t>
            </a:r>
            <a:endParaRPr lang="en-US" b="0">
              <a:latin typeface="Courier New" pitchFamily="49" charset="0"/>
            </a:endParaRPr>
          </a:p>
          <a:p>
            <a:pPr>
              <a:spcBef>
                <a:spcPct val="0"/>
              </a:spcBef>
              <a:tabLst/>
            </a:pPr>
            <a:r>
              <a:rPr lang="en-US" b="0">
                <a:latin typeface="Courier New" pitchFamily="49" charset="0"/>
              </a:rPr>
              <a:t>      IS </a:t>
            </a:r>
            <a:r>
              <a:rPr lang="en-US" b="0">
                <a:solidFill>
                  <a:srgbClr val="000000"/>
                </a:solidFill>
                <a:latin typeface="Courier New" pitchFamily="49" charset="0"/>
              </a:rPr>
              <a:t>'</a:t>
            </a:r>
            <a:r>
              <a:rPr lang="en-US" b="0">
                <a:latin typeface="Courier New" pitchFamily="49" charset="0"/>
              </a:rPr>
              <a:t>text</a:t>
            </a:r>
            <a:r>
              <a:rPr lang="en-US" b="0">
                <a:solidFill>
                  <a:srgbClr val="000000"/>
                </a:solidFill>
                <a:latin typeface="Courier New" pitchFamily="49" charset="0"/>
              </a:rPr>
              <a:t>';</a:t>
            </a:r>
            <a:endParaRPr lang="en-US" b="0"/>
          </a:p>
          <a:p>
            <a:pPr>
              <a:lnSpc>
                <a:spcPct val="50000"/>
              </a:lnSpc>
              <a:spcBef>
                <a:spcPct val="0"/>
              </a:spcBef>
              <a:tabLst/>
            </a:pPr>
            <a:endParaRPr lang="en-US"/>
          </a:p>
          <a:p>
            <a:pPr lvl="1">
              <a:tabLst/>
            </a:pPr>
            <a:r>
              <a:rPr lang="en-US"/>
              <a:t>In the syntax:</a:t>
            </a:r>
            <a:endParaRPr lang="en-US" b="1"/>
          </a:p>
          <a:p>
            <a:pPr lvl="1">
              <a:tabLst/>
            </a:pPr>
            <a:r>
              <a:rPr lang="en-US"/>
              <a:t>	</a:t>
            </a:r>
            <a:r>
              <a:rPr lang="en-US" i="1"/>
              <a:t>table</a:t>
            </a:r>
            <a:r>
              <a:rPr lang="en-US" b="1"/>
              <a:t>			</a:t>
            </a:r>
            <a:r>
              <a:rPr lang="en-US"/>
              <a:t>is the name of the table</a:t>
            </a:r>
            <a:br>
              <a:rPr lang="en-US"/>
            </a:br>
            <a:r>
              <a:rPr lang="en-US"/>
              <a:t>	</a:t>
            </a:r>
            <a:r>
              <a:rPr lang="en-US" i="1"/>
              <a:t>column			</a:t>
            </a:r>
            <a:r>
              <a:rPr lang="en-US"/>
              <a:t>is the name of the column in a table</a:t>
            </a:r>
            <a:br>
              <a:rPr lang="en-US"/>
            </a:br>
            <a:r>
              <a:rPr lang="en-US"/>
              <a:t>	</a:t>
            </a:r>
            <a:r>
              <a:rPr lang="en-US" i="1"/>
              <a:t>text</a:t>
            </a:r>
            <a:r>
              <a:rPr lang="en-US"/>
              <a:t>			is the text of the comment</a:t>
            </a:r>
          </a:p>
          <a:p>
            <a:pPr lvl="1">
              <a:tabLst/>
            </a:pPr>
            <a:r>
              <a:rPr lang="en-US"/>
              <a:t>You can drop a comment from the database by setting it to empty string (</a:t>
            </a:r>
            <a:r>
              <a:rPr lang="en-US">
                <a:solidFill>
                  <a:srgbClr val="000000"/>
                </a:solidFill>
                <a:latin typeface="Courier New" pitchFamily="49" charset="0"/>
              </a:rPr>
              <a:t>''</a:t>
            </a:r>
            <a:r>
              <a:rPr lang="en-US"/>
              <a:t>):</a:t>
            </a:r>
          </a:p>
          <a:p>
            <a:pPr lvl="1">
              <a:tabLst/>
            </a:pPr>
            <a:r>
              <a:rPr lang="en-US">
                <a:latin typeface="Courier New" pitchFamily="49" charset="0"/>
              </a:rPr>
              <a:t>    COMMENT ON TABLE  employees IS </a:t>
            </a:r>
            <a:r>
              <a:rPr lang="en-US">
                <a:solidFill>
                  <a:srgbClr val="000000"/>
                </a:solidFill>
                <a:latin typeface="Courier New" pitchFamily="49" charset="0"/>
              </a:rPr>
              <a:t>'</a:t>
            </a:r>
            <a:r>
              <a:rPr lang="en-US">
                <a:latin typeface="Courier New" pitchFamily="49" charset="0"/>
              </a:rPr>
              <a:t> </a:t>
            </a:r>
            <a:r>
              <a:rPr lang="en-US">
                <a:solidFill>
                  <a:srgbClr val="000000"/>
                </a:solidFill>
                <a:latin typeface="Courier New" pitchFamily="49" charset="0"/>
              </a:rPr>
              <a: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412750" y="4697413"/>
            <a:ext cx="6029325" cy="3756025"/>
          </a:xfrm>
          <a:noFill/>
          <a:ln/>
        </p:spPr>
        <p:txBody>
          <a:bodyPr/>
          <a:lstStyle/>
          <a:p>
            <a:pPr>
              <a:tabLst/>
            </a:pPr>
            <a:r>
              <a:rPr lang="en-US"/>
              <a:t>Summary</a:t>
            </a:r>
          </a:p>
          <a:p>
            <a:pPr lvl="1">
              <a:tabLst/>
            </a:pPr>
            <a:r>
              <a:rPr lang="en-US"/>
              <a:t>In this lesson, you should have learned how to use DDL commands to create, alter, drop, and rename tables. You also learned how to truncate a table and add comments to a table.</a:t>
            </a:r>
          </a:p>
          <a:p>
            <a:pPr lvl="1">
              <a:lnSpc>
                <a:spcPct val="95000"/>
              </a:lnSpc>
              <a:spcBef>
                <a:spcPct val="25000"/>
              </a:spcBef>
              <a:tabLst/>
            </a:pPr>
            <a:r>
              <a:rPr lang="en-US" b="1">
                <a:latin typeface="Courier New" pitchFamily="49" charset="0"/>
              </a:rPr>
              <a:t>CREATE</a:t>
            </a:r>
            <a:r>
              <a:rPr lang="en-US" b="1"/>
              <a:t> </a:t>
            </a:r>
            <a:r>
              <a:rPr lang="en-US" b="1">
                <a:latin typeface="Courier New" pitchFamily="49" charset="0"/>
              </a:rPr>
              <a:t>TABLE</a:t>
            </a:r>
            <a:endParaRPr lang="en-US">
              <a:latin typeface="Courier New" pitchFamily="49" charset="0"/>
            </a:endParaRPr>
          </a:p>
          <a:p>
            <a:pPr lvl="2">
              <a:lnSpc>
                <a:spcPct val="95000"/>
              </a:lnSpc>
              <a:spcBef>
                <a:spcPct val="25000"/>
              </a:spcBef>
              <a:tabLst/>
            </a:pPr>
            <a:r>
              <a:rPr lang="en-US"/>
              <a:t>Create a table. </a:t>
            </a:r>
          </a:p>
          <a:p>
            <a:pPr lvl="2">
              <a:lnSpc>
                <a:spcPct val="95000"/>
              </a:lnSpc>
              <a:spcBef>
                <a:spcPct val="25000"/>
              </a:spcBef>
              <a:tabLst/>
            </a:pPr>
            <a:r>
              <a:rPr lang="en-US"/>
              <a:t>Create a table based on another table by using a subquery.</a:t>
            </a:r>
          </a:p>
          <a:p>
            <a:pPr lvl="1">
              <a:lnSpc>
                <a:spcPct val="95000"/>
              </a:lnSpc>
              <a:spcBef>
                <a:spcPct val="25000"/>
              </a:spcBef>
              <a:tabLst/>
            </a:pPr>
            <a:r>
              <a:rPr lang="en-US" b="1">
                <a:latin typeface="Courier New" pitchFamily="49" charset="0"/>
              </a:rPr>
              <a:t>ALTER</a:t>
            </a:r>
            <a:r>
              <a:rPr lang="en-US" b="1"/>
              <a:t> </a:t>
            </a:r>
            <a:r>
              <a:rPr lang="en-US" b="1">
                <a:latin typeface="Courier New" pitchFamily="49" charset="0"/>
              </a:rPr>
              <a:t>TABLE</a:t>
            </a:r>
            <a:endParaRPr lang="en-US"/>
          </a:p>
          <a:p>
            <a:pPr lvl="2">
              <a:lnSpc>
                <a:spcPct val="95000"/>
              </a:lnSpc>
              <a:spcBef>
                <a:spcPct val="25000"/>
              </a:spcBef>
              <a:tabLst/>
            </a:pPr>
            <a:r>
              <a:rPr lang="en-US"/>
              <a:t>Modify table structures. </a:t>
            </a:r>
          </a:p>
          <a:p>
            <a:pPr lvl="2">
              <a:lnSpc>
                <a:spcPct val="95000"/>
              </a:lnSpc>
              <a:spcBef>
                <a:spcPct val="25000"/>
              </a:spcBef>
              <a:tabLst/>
            </a:pPr>
            <a:r>
              <a:rPr lang="en-US"/>
              <a:t>Change column widths, change column data types, and add columns.</a:t>
            </a:r>
          </a:p>
          <a:p>
            <a:pPr lvl="1">
              <a:lnSpc>
                <a:spcPct val="95000"/>
              </a:lnSpc>
              <a:spcBef>
                <a:spcPct val="25000"/>
              </a:spcBef>
              <a:tabLst/>
            </a:pPr>
            <a:r>
              <a:rPr lang="en-US" b="1">
                <a:latin typeface="Courier New" pitchFamily="49" charset="0"/>
              </a:rPr>
              <a:t>DROP</a:t>
            </a:r>
            <a:r>
              <a:rPr lang="en-US" b="1"/>
              <a:t> </a:t>
            </a:r>
            <a:r>
              <a:rPr lang="en-US" b="1">
                <a:latin typeface="Courier New" pitchFamily="49" charset="0"/>
              </a:rPr>
              <a:t>TABLE</a:t>
            </a:r>
            <a:endParaRPr lang="en-US"/>
          </a:p>
          <a:p>
            <a:pPr lvl="2">
              <a:lnSpc>
                <a:spcPct val="95000"/>
              </a:lnSpc>
              <a:spcBef>
                <a:spcPct val="25000"/>
              </a:spcBef>
              <a:tabLst/>
            </a:pPr>
            <a:r>
              <a:rPr lang="en-US"/>
              <a:t>Remove rows and a table structure. </a:t>
            </a:r>
          </a:p>
          <a:p>
            <a:pPr lvl="2">
              <a:lnSpc>
                <a:spcPct val="95000"/>
              </a:lnSpc>
              <a:spcBef>
                <a:spcPct val="25000"/>
              </a:spcBef>
              <a:tabLst/>
            </a:pPr>
            <a:r>
              <a:rPr lang="en-US"/>
              <a:t>Once executed, this statement cannot be rolled back.</a:t>
            </a:r>
          </a:p>
          <a:p>
            <a:pPr lvl="1">
              <a:lnSpc>
                <a:spcPct val="95000"/>
              </a:lnSpc>
              <a:spcBef>
                <a:spcPct val="25000"/>
              </a:spcBef>
              <a:tabLst/>
            </a:pPr>
            <a:r>
              <a:rPr lang="en-US" b="1">
                <a:latin typeface="Courier New" pitchFamily="49" charset="0"/>
              </a:rPr>
              <a:t>RENAME</a:t>
            </a:r>
            <a:endParaRPr lang="en-US"/>
          </a:p>
          <a:p>
            <a:pPr lvl="2">
              <a:lnSpc>
                <a:spcPct val="95000"/>
              </a:lnSpc>
              <a:spcBef>
                <a:spcPct val="25000"/>
              </a:spcBef>
              <a:tabLst/>
            </a:pPr>
            <a:r>
              <a:rPr lang="en-US"/>
              <a:t>Rename a table, view, sequence, or synonym.</a:t>
            </a:r>
          </a:p>
          <a:p>
            <a:pPr lvl="1">
              <a:lnSpc>
                <a:spcPct val="95000"/>
              </a:lnSpc>
              <a:spcBef>
                <a:spcPct val="25000"/>
              </a:spcBef>
              <a:tabLst/>
            </a:pPr>
            <a:r>
              <a:rPr lang="en-US" b="1">
                <a:latin typeface="Courier New" pitchFamily="49" charset="0"/>
              </a:rPr>
              <a:t>TRUNCATE</a:t>
            </a:r>
            <a:endParaRPr lang="en-US"/>
          </a:p>
          <a:p>
            <a:pPr lvl="2">
              <a:lnSpc>
                <a:spcPct val="95000"/>
              </a:lnSpc>
              <a:spcBef>
                <a:spcPct val="25000"/>
              </a:spcBef>
              <a:tabLst/>
            </a:pPr>
            <a:r>
              <a:rPr lang="en-US"/>
              <a:t>Remove all rows from a table and release the storage space used by the table.</a:t>
            </a:r>
          </a:p>
          <a:p>
            <a:pPr lvl="2">
              <a:lnSpc>
                <a:spcPct val="95000"/>
              </a:lnSpc>
              <a:spcBef>
                <a:spcPct val="25000"/>
              </a:spcBef>
              <a:tabLst/>
            </a:pPr>
            <a:r>
              <a:rPr lang="en-US"/>
              <a:t>The </a:t>
            </a:r>
            <a:r>
              <a:rPr lang="en-US">
                <a:latin typeface="Courier New" pitchFamily="49" charset="0"/>
              </a:rPr>
              <a:t>DELETE</a:t>
            </a:r>
            <a:r>
              <a:rPr lang="en-US"/>
              <a:t> statement removes only rows.</a:t>
            </a:r>
          </a:p>
          <a:p>
            <a:pPr lvl="1">
              <a:lnSpc>
                <a:spcPct val="95000"/>
              </a:lnSpc>
              <a:spcBef>
                <a:spcPct val="25000"/>
              </a:spcBef>
              <a:tabLst/>
            </a:pPr>
            <a:r>
              <a:rPr lang="en-US" b="1">
                <a:latin typeface="Courier New" pitchFamily="49" charset="0"/>
              </a:rPr>
              <a:t>COMMENT</a:t>
            </a:r>
            <a:endParaRPr lang="en-US"/>
          </a:p>
          <a:p>
            <a:pPr lvl="2">
              <a:lnSpc>
                <a:spcPct val="95000"/>
              </a:lnSpc>
              <a:spcBef>
                <a:spcPct val="25000"/>
              </a:spcBef>
              <a:tabLst/>
            </a:pPr>
            <a:r>
              <a:rPr lang="en-US"/>
              <a:t>Add a comment to a table or a column.</a:t>
            </a:r>
          </a:p>
          <a:p>
            <a:pPr lvl="2">
              <a:lnSpc>
                <a:spcPct val="95000"/>
              </a:lnSpc>
              <a:spcBef>
                <a:spcPct val="25000"/>
              </a:spcBef>
              <a:tabLst/>
            </a:pPr>
            <a:r>
              <a:rPr lang="en-US"/>
              <a:t>Query the data dictionary to view the comment.</a:t>
            </a:r>
          </a:p>
        </p:txBody>
      </p:sp>
      <p:sp>
        <p:nvSpPr>
          <p:cNvPr id="67587" name="Rectangle 3"/>
          <p:cNvSpPr>
            <a:spLocks noGrp="1" noRot="1" noChangeAspect="1" noChangeArrowheads="1" noTextEdit="1"/>
          </p:cNvSpPr>
          <p:nvPr>
            <p:ph type="sldImg"/>
          </p:nvPr>
        </p:nvSpPr>
        <p:spPr>
          <a:xfrm>
            <a:off x="492125" y="161925"/>
            <a:ext cx="5872163" cy="4403725"/>
          </a:xfrm>
          <a:ln cap="flat"/>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a:ln/>
        </p:spPr>
        <p:txBody>
          <a:bodyPr/>
          <a:lstStyle/>
          <a:p>
            <a:pPr>
              <a:tabLst>
                <a:tab pos="1155700" algn="l"/>
                <a:tab pos="2314575" algn="l"/>
              </a:tabLst>
            </a:pPr>
            <a:endParaRPr lang="en-US" sz="1200"/>
          </a:p>
          <a:p>
            <a:pPr>
              <a:tabLst>
                <a:tab pos="1155700" algn="l"/>
                <a:tab pos="2314575" algn="l"/>
              </a:tabLst>
            </a:pPr>
            <a:endParaRPr lang="en-US" sz="1200"/>
          </a:p>
          <a:p>
            <a:pPr>
              <a:tabLst>
                <a:tab pos="1155700" algn="l"/>
                <a:tab pos="2314575" algn="l"/>
              </a:tabLst>
            </a:pPr>
            <a:endParaRPr lang="en-US" sz="1200"/>
          </a:p>
          <a:p>
            <a:pPr>
              <a:tabLst>
                <a:tab pos="1155700" algn="l"/>
                <a:tab pos="2314575" algn="l"/>
              </a:tabLst>
            </a:pPr>
            <a:endParaRPr lang="en-US" sz="1200"/>
          </a:p>
          <a:p>
            <a:pPr>
              <a:tabLst>
                <a:tab pos="1155700" algn="l"/>
                <a:tab pos="2314575" algn="l"/>
              </a:tabLst>
            </a:pPr>
            <a:endParaRPr lang="en-US" sz="1200"/>
          </a:p>
          <a:p>
            <a:pPr>
              <a:tabLst>
                <a:tab pos="1155700" algn="l"/>
                <a:tab pos="2314575" algn="l"/>
              </a:tabLst>
            </a:pPr>
            <a:endParaRPr lang="en-US" sz="1200"/>
          </a:p>
          <a:p>
            <a:pPr>
              <a:tabLst>
                <a:tab pos="1155700" algn="l"/>
                <a:tab pos="2314575" algn="l"/>
              </a:tabLst>
            </a:pPr>
            <a:endParaRPr lang="en-US" sz="1200"/>
          </a:p>
          <a:p>
            <a:pPr>
              <a:tabLst>
                <a:tab pos="1155700" algn="l"/>
                <a:tab pos="2314575" algn="l"/>
              </a:tabLst>
            </a:pPr>
            <a:endParaRPr lang="en-US" sz="1200"/>
          </a:p>
          <a:p>
            <a:pPr>
              <a:tabLst>
                <a:tab pos="1155700" algn="l"/>
                <a:tab pos="2314575" algn="l"/>
              </a:tabLst>
            </a:pPr>
            <a:endParaRPr lang="en-US" sz="1200"/>
          </a:p>
          <a:p>
            <a:pPr>
              <a:tabLst>
                <a:tab pos="1155700" algn="l"/>
                <a:tab pos="2314575" algn="l"/>
              </a:tabLst>
            </a:pPr>
            <a:endParaRPr lang="en-US" sz="1200"/>
          </a:p>
          <a:p>
            <a:pPr>
              <a:tabLst>
                <a:tab pos="1155700" algn="l"/>
                <a:tab pos="2314575" algn="l"/>
              </a:tabLst>
            </a:pPr>
            <a:endParaRPr lang="en-US" sz="1200"/>
          </a:p>
          <a:p>
            <a:pPr>
              <a:tabLst>
                <a:tab pos="1155700" algn="l"/>
                <a:tab pos="2314575" algn="l"/>
              </a:tabLst>
            </a:pPr>
            <a:endParaRPr lang="en-US" sz="1200">
              <a:solidFill>
                <a:srgbClr val="0000FF"/>
              </a:solidFill>
            </a:endParaRPr>
          </a:p>
          <a:p>
            <a:pPr>
              <a:tabLst>
                <a:tab pos="1155700" algn="l"/>
                <a:tab pos="2314575" algn="l"/>
              </a:tabLst>
            </a:pPr>
            <a:r>
              <a:rPr lang="en-US">
                <a:solidFill>
                  <a:srgbClr val="0000FF"/>
                </a:solidFill>
              </a:rPr>
              <a:t>Schedule:	Timing	Topic</a:t>
            </a:r>
          </a:p>
          <a:p>
            <a:pPr lvl="1">
              <a:tabLst>
                <a:tab pos="1155700" algn="l"/>
                <a:tab pos="2314575" algn="l"/>
              </a:tabLst>
            </a:pPr>
            <a:r>
              <a:rPr lang="en-US">
                <a:solidFill>
                  <a:srgbClr val="0000FF"/>
                </a:solidFill>
              </a:rPr>
              <a:t>	45 minutes	Lecture</a:t>
            </a:r>
          </a:p>
          <a:p>
            <a:pPr lvl="1">
              <a:tabLst>
                <a:tab pos="1155700" algn="l"/>
                <a:tab pos="2314575" algn="l"/>
              </a:tabLst>
            </a:pPr>
            <a:r>
              <a:rPr lang="en-US">
                <a:solidFill>
                  <a:srgbClr val="0000FF"/>
                </a:solidFill>
              </a:rPr>
              <a:t>	25 minutes	Practice</a:t>
            </a:r>
          </a:p>
          <a:p>
            <a:pPr lvl="1">
              <a:tabLst>
                <a:tab pos="1155700" algn="l"/>
                <a:tab pos="2314575" algn="l"/>
              </a:tabLst>
            </a:pPr>
            <a:r>
              <a:rPr lang="en-US">
                <a:solidFill>
                  <a:srgbClr val="0000FF"/>
                </a:solidFill>
              </a:rPr>
              <a:t>	70 minutes	Total</a:t>
            </a:r>
          </a:p>
        </p:txBody>
      </p:sp>
      <p:sp>
        <p:nvSpPr>
          <p:cNvPr id="6147" name="Rectangle 3"/>
          <p:cNvSpPr>
            <a:spLocks noGrp="1" noRot="1" noChangeAspect="1" noChangeArrowheads="1" noTextEdit="1"/>
          </p:cNvSpPr>
          <p:nvPr>
            <p:ph type="sldImg"/>
          </p:nvPr>
        </p:nvSpPr>
        <p:spPr>
          <a:ln cap="flat"/>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412751" y="4722463"/>
            <a:ext cx="6029325" cy="3757590"/>
          </a:xfrm>
          <a:noFill/>
          <a:ln/>
        </p:spPr>
        <p:txBody>
          <a:bodyPr/>
          <a:lstStyle/>
          <a:p>
            <a:pPr>
              <a:tabLst/>
            </a:pPr>
            <a:r>
              <a:rPr lang="en-US"/>
              <a:t>Constraints</a:t>
            </a:r>
            <a:endParaRPr lang="en-US" i="1"/>
          </a:p>
          <a:p>
            <a:pPr lvl="1">
              <a:tabLst/>
            </a:pPr>
            <a:r>
              <a:rPr lang="en-US"/>
              <a:t>The Oracle Server uses</a:t>
            </a:r>
            <a:r>
              <a:rPr lang="en-US" i="1"/>
              <a:t> </a:t>
            </a:r>
            <a:r>
              <a:rPr lang="en-US" i="1">
                <a:solidFill>
                  <a:srgbClr val="FC0128"/>
                </a:solidFill>
              </a:rPr>
              <a:t>constraints</a:t>
            </a:r>
            <a:r>
              <a:rPr lang="en-US" i="1"/>
              <a:t> </a:t>
            </a:r>
            <a:r>
              <a:rPr lang="en-US"/>
              <a:t>to prevent invalid data entry into tables.</a:t>
            </a:r>
          </a:p>
          <a:p>
            <a:pPr lvl="1">
              <a:tabLst/>
            </a:pPr>
            <a:r>
              <a:rPr lang="en-US"/>
              <a:t>You can use constraints to do the following:</a:t>
            </a:r>
          </a:p>
          <a:p>
            <a:pPr lvl="2">
              <a:tabLst/>
            </a:pPr>
            <a:r>
              <a:rPr lang="en-US"/>
              <a:t>Enforce rules on the data in a table whenever a row is inserted, updated, or deleted from that table. The constraint must be satisfied for the operation to succeed.</a:t>
            </a:r>
          </a:p>
          <a:p>
            <a:pPr lvl="2">
              <a:tabLst/>
            </a:pPr>
            <a:r>
              <a:rPr lang="en-US"/>
              <a:t>Prevent the deletion of a table if there are dependencies from other tables</a:t>
            </a:r>
          </a:p>
          <a:p>
            <a:pPr lvl="2">
              <a:tabLst/>
            </a:pPr>
            <a:r>
              <a:rPr lang="en-US"/>
              <a:t>Provide rules for Oracle tools, such as Oracle Developer</a:t>
            </a:r>
          </a:p>
          <a:p>
            <a:pPr lvl="1">
              <a:tabLst/>
            </a:pPr>
            <a:r>
              <a:rPr lang="en-US" b="1"/>
              <a:t>Data Integrity Constraints</a:t>
            </a: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lnSpc>
                <a:spcPct val="95000"/>
              </a:lnSpc>
              <a:spcBef>
                <a:spcPct val="0"/>
              </a:spcBef>
              <a:tabLst/>
            </a:pPr>
            <a:endParaRPr lang="en-US" b="0">
              <a:latin typeface="Times" pitchFamily="18" charset="0"/>
            </a:endParaRPr>
          </a:p>
          <a:p>
            <a:pPr>
              <a:lnSpc>
                <a:spcPct val="95000"/>
              </a:lnSpc>
              <a:spcBef>
                <a:spcPct val="0"/>
              </a:spcBef>
              <a:tabLst/>
            </a:pPr>
            <a:br>
              <a:rPr lang="en-US" b="0">
                <a:latin typeface="Times" pitchFamily="18" charset="0"/>
              </a:rPr>
            </a:br>
            <a:endParaRPr lang="en-US" b="0">
              <a:latin typeface="Times" pitchFamily="18" charset="0"/>
            </a:endParaRPr>
          </a:p>
          <a:p>
            <a:pPr lvl="1">
              <a:tabLst/>
            </a:pPr>
            <a:r>
              <a:rPr lang="en-US"/>
              <a:t>For more information, see </a:t>
            </a:r>
            <a:r>
              <a:rPr lang="en-US" i="1"/>
              <a:t>Oracle9i SQL Reference, </a:t>
            </a:r>
            <a:r>
              <a:rPr lang="en-US"/>
              <a:t>“</a:t>
            </a:r>
            <a:r>
              <a:rPr lang="en-US">
                <a:latin typeface="Courier New" pitchFamily="49" charset="0"/>
              </a:rPr>
              <a:t>CONSTRAINT</a:t>
            </a:r>
            <a:r>
              <a:rPr lang="en-US"/>
              <a:t>.”</a:t>
            </a:r>
          </a:p>
        </p:txBody>
      </p:sp>
      <p:sp>
        <p:nvSpPr>
          <p:cNvPr id="10243" name="Rectangle 3"/>
          <p:cNvSpPr>
            <a:spLocks noGrp="1" noRot="1" noChangeAspect="1" noChangeArrowheads="1" noTextEdit="1"/>
          </p:cNvSpPr>
          <p:nvPr>
            <p:ph type="sldImg"/>
          </p:nvPr>
        </p:nvSpPr>
        <p:spPr>
          <a:ln cap="flat"/>
        </p:spPr>
      </p:sp>
      <p:graphicFrame>
        <p:nvGraphicFramePr>
          <p:cNvPr id="10244" name="Object 4"/>
          <p:cNvGraphicFramePr>
            <a:graphicFrameLocks/>
          </p:cNvGraphicFramePr>
          <p:nvPr/>
        </p:nvGraphicFramePr>
        <p:xfrm>
          <a:off x="638175" y="6446815"/>
          <a:ext cx="5761038" cy="2276845"/>
        </p:xfrm>
        <a:graphic>
          <a:graphicData uri="http://schemas.openxmlformats.org/presentationml/2006/ole">
            <mc:AlternateContent xmlns:mc="http://schemas.openxmlformats.org/markup-compatibility/2006">
              <mc:Choice xmlns:v="urn:schemas-microsoft-com:vml" Requires="v">
                <p:oleObj spid="_x0000_s65540" name="Document" r:id="rId4" imgW="6026040" imgH="2374560" progId="Word.Document.8">
                  <p:embed/>
                </p:oleObj>
              </mc:Choice>
              <mc:Fallback>
                <p:oleObj name="Document" r:id="rId4" imgW="6026040" imgH="2374560" progId="Word.Documen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175" y="6446815"/>
                        <a:ext cx="5761038" cy="2276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495300" y="157629"/>
            <a:ext cx="5861050" cy="4408799"/>
          </a:xfrm>
          <a:ln cap="flat"/>
        </p:spPr>
      </p:sp>
      <p:sp>
        <p:nvSpPr>
          <p:cNvPr id="14339" name="Rectangle 3"/>
          <p:cNvSpPr>
            <a:spLocks noGrp="1" noChangeArrowheads="1"/>
          </p:cNvSpPr>
          <p:nvPr>
            <p:ph type="body" idx="1"/>
          </p:nvPr>
        </p:nvSpPr>
        <p:spPr>
          <a:xfrm>
            <a:off x="412750" y="4775006"/>
            <a:ext cx="6027738" cy="3754406"/>
          </a:xfrm>
          <a:noFill/>
          <a:ln/>
        </p:spPr>
        <p:txBody>
          <a:bodyPr lIns="92684" tIns="47102" rIns="92684" bIns="47102"/>
          <a:lstStyle/>
          <a:p>
            <a:pPr defTabSz="427038">
              <a:lnSpc>
                <a:spcPct val="100000"/>
              </a:lnSpc>
              <a:spcBef>
                <a:spcPct val="30000"/>
              </a:spcBef>
            </a:pPr>
            <a:r>
              <a:rPr lang="en-US" sz="1100"/>
              <a:t>System Privileges</a:t>
            </a:r>
          </a:p>
          <a:p>
            <a:pPr lvl="1" defTabSz="427038">
              <a:lnSpc>
                <a:spcPct val="100000"/>
              </a:lnSpc>
              <a:spcBef>
                <a:spcPct val="30000"/>
              </a:spcBef>
            </a:pPr>
            <a:r>
              <a:rPr lang="en-US" sz="1100">
                <a:latin typeface="Times New Roman" pitchFamily="18" charset="0"/>
              </a:rPr>
              <a:t>More than </a:t>
            </a:r>
            <a:r>
              <a:rPr lang="en-US" sz="1100">
                <a:solidFill>
                  <a:schemeClr val="hlink"/>
                </a:solidFill>
                <a:latin typeface="Times New Roman" pitchFamily="18" charset="0"/>
              </a:rPr>
              <a:t>100 distinct system privileges</a:t>
            </a:r>
            <a:r>
              <a:rPr lang="en-US" sz="1100">
                <a:latin typeface="Times New Roman" pitchFamily="18" charset="0"/>
              </a:rPr>
              <a:t> are available for users and roles. System privileges typically are provided by the database administrator.</a:t>
            </a:r>
          </a:p>
          <a:p>
            <a:pPr lvl="1" defTabSz="427038"/>
            <a:r>
              <a:rPr lang="en-US" sz="1100" b="1"/>
              <a:t>Typical DBA Privileges</a:t>
            </a:r>
            <a:endParaRPr lang="en-US"/>
          </a:p>
          <a:p>
            <a:pPr defTabSz="427038"/>
            <a:endParaRPr lang="en-US" sz="1100"/>
          </a:p>
          <a:p>
            <a:pPr defTabSz="427038"/>
            <a:endParaRPr lang="en-US"/>
          </a:p>
          <a:p>
            <a:pPr defTabSz="427038"/>
            <a:endParaRPr lang="en-US"/>
          </a:p>
          <a:p>
            <a:pPr defTabSz="427038"/>
            <a:endParaRPr lang="en-US"/>
          </a:p>
          <a:p>
            <a:pPr defTabSz="427038"/>
            <a:endParaRPr lang="en-US"/>
          </a:p>
        </p:txBody>
      </p:sp>
      <p:graphicFrame>
        <p:nvGraphicFramePr>
          <p:cNvPr id="14340" name="Object 4"/>
          <p:cNvGraphicFramePr>
            <a:graphicFrameLocks/>
          </p:cNvGraphicFramePr>
          <p:nvPr/>
        </p:nvGraphicFramePr>
        <p:xfrm>
          <a:off x="546101" y="5639570"/>
          <a:ext cx="5859463" cy="2450395"/>
        </p:xfrm>
        <a:graphic>
          <a:graphicData uri="http://schemas.openxmlformats.org/presentationml/2006/ole">
            <mc:AlternateContent xmlns:mc="http://schemas.openxmlformats.org/markup-compatibility/2006">
              <mc:Choice xmlns:v="urn:schemas-microsoft-com:vml" Requires="v">
                <p:oleObj spid="_x0000_s58372" name="Document" r:id="rId4" imgW="6095880" imgH="2541960" progId="Word.Document.8">
                  <p:embed/>
                </p:oleObj>
              </mc:Choice>
              <mc:Fallback>
                <p:oleObj name="Document" r:id="rId4" imgW="6095880" imgH="2541960" progId="Word.Documen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101" y="5639570"/>
                        <a:ext cx="5859463" cy="2450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a:lstStyle/>
          <a:p>
            <a:pPr>
              <a:tabLst/>
            </a:pPr>
            <a:r>
              <a:rPr lang="en-US"/>
              <a:t>Constraint Guidelines</a:t>
            </a:r>
          </a:p>
          <a:p>
            <a:pPr lvl="1">
              <a:tabLst/>
            </a:pPr>
            <a:r>
              <a:rPr lang="en-US"/>
              <a:t>All constraints are stored in the data dictionary. Constraints are easy to reference if you give them a meaningful name. Constraint names must follow the standard object-naming rules. If you do not name your constraint, the Oracle server generates a name with the format </a:t>
            </a:r>
            <a:r>
              <a:rPr lang="en-US">
                <a:latin typeface="Courier New" pitchFamily="49" charset="0"/>
              </a:rPr>
              <a:t>SYS_C</a:t>
            </a:r>
            <a:r>
              <a:rPr lang="en-US" i="1">
                <a:latin typeface="Courier New" pitchFamily="49" charset="0"/>
              </a:rPr>
              <a:t>n</a:t>
            </a:r>
            <a:r>
              <a:rPr lang="en-US"/>
              <a:t>, where </a:t>
            </a:r>
            <a:r>
              <a:rPr lang="en-US" i="1"/>
              <a:t>n</a:t>
            </a:r>
            <a:r>
              <a:rPr lang="en-US"/>
              <a:t> is an integer so that the constraint name is unique.</a:t>
            </a:r>
          </a:p>
          <a:p>
            <a:pPr lvl="1">
              <a:tabLst/>
            </a:pPr>
            <a:r>
              <a:rPr lang="en-US"/>
              <a:t>Constraints can be defined at the time of table creation or after the table has been created.</a:t>
            </a:r>
          </a:p>
          <a:p>
            <a:pPr lvl="1">
              <a:tabLst/>
            </a:pPr>
            <a:r>
              <a:rPr lang="en-US"/>
              <a:t>You can view the constraints defined for a specific table by looking at the </a:t>
            </a:r>
            <a:r>
              <a:rPr lang="en-US">
                <a:solidFill>
                  <a:srgbClr val="FC0128"/>
                </a:solidFill>
                <a:latin typeface="Courier New" pitchFamily="49" charset="0"/>
              </a:rPr>
              <a:t>USER_CONSTRAINTS</a:t>
            </a:r>
            <a:r>
              <a:rPr lang="en-US"/>
              <a:t> data dictionary table.</a:t>
            </a:r>
          </a:p>
          <a:p>
            <a:pPr>
              <a:tabLst/>
            </a:pPr>
            <a:endParaRPr lang="en-US" b="0">
              <a:latin typeface="Times New Roman" pitchFamily="18" charset="0"/>
            </a:endParaRPr>
          </a:p>
        </p:txBody>
      </p:sp>
      <p:sp>
        <p:nvSpPr>
          <p:cNvPr id="12291" name="Rectangle 3"/>
          <p:cNvSpPr>
            <a:spLocks noGrp="1" noRot="1" noChangeAspect="1" noChangeArrowheads="1" noTextEdit="1"/>
          </p:cNvSpPr>
          <p:nvPr>
            <p:ph type="sldImg"/>
          </p:nvPr>
        </p:nvSpPr>
        <p:spPr>
          <a:ln cap="flat"/>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cap="flat"/>
        </p:spPr>
      </p:sp>
      <p:sp>
        <p:nvSpPr>
          <p:cNvPr id="14339" name="Rectangle 3"/>
          <p:cNvSpPr>
            <a:spLocks noGrp="1" noChangeArrowheads="1"/>
          </p:cNvSpPr>
          <p:nvPr>
            <p:ph type="body" idx="1"/>
          </p:nvPr>
        </p:nvSpPr>
        <p:spPr>
          <a:noFill/>
          <a:ln/>
        </p:spPr>
        <p:txBody>
          <a:bodyPr/>
          <a:lstStyle/>
          <a:p>
            <a:pPr>
              <a:tabLst>
                <a:tab pos="471488" algn="l"/>
                <a:tab pos="2112963" algn="l"/>
              </a:tabLst>
            </a:pPr>
            <a:r>
              <a:rPr lang="en-US"/>
              <a:t>Defining Constraints</a:t>
            </a:r>
          </a:p>
          <a:p>
            <a:pPr lvl="1">
              <a:tabLst>
                <a:tab pos="471488" algn="l"/>
                <a:tab pos="2112963" algn="l"/>
              </a:tabLst>
            </a:pPr>
            <a:r>
              <a:rPr lang="en-US"/>
              <a:t>The slide gives the syntax for </a:t>
            </a:r>
            <a:r>
              <a:rPr lang="en-US">
                <a:solidFill>
                  <a:srgbClr val="FC0128"/>
                </a:solidFill>
              </a:rPr>
              <a:t>defining constraints</a:t>
            </a:r>
            <a:r>
              <a:rPr lang="en-US"/>
              <a:t> while creating a table.</a:t>
            </a:r>
          </a:p>
          <a:p>
            <a:pPr lvl="1">
              <a:tabLst>
                <a:tab pos="471488" algn="l"/>
                <a:tab pos="2112963" algn="l"/>
              </a:tabLst>
            </a:pPr>
            <a:r>
              <a:rPr lang="en-US"/>
              <a:t>In the syntax:</a:t>
            </a:r>
          </a:p>
          <a:p>
            <a:pPr lvl="1">
              <a:tabLst>
                <a:tab pos="471488" algn="l"/>
                <a:tab pos="2112963" algn="l"/>
              </a:tabLst>
            </a:pPr>
            <a:r>
              <a:rPr lang="en-US" i="1"/>
              <a:t>	</a:t>
            </a:r>
            <a:r>
              <a:rPr lang="en-US" i="1">
                <a:latin typeface="Courier New" pitchFamily="49" charset="0"/>
              </a:rPr>
              <a:t>schema</a:t>
            </a:r>
            <a:r>
              <a:rPr lang="en-US"/>
              <a:t>	is the same as the owner’s name</a:t>
            </a:r>
          </a:p>
          <a:p>
            <a:pPr lvl="1">
              <a:tabLst>
                <a:tab pos="471488" algn="l"/>
                <a:tab pos="2112963" algn="l"/>
              </a:tabLst>
            </a:pPr>
            <a:r>
              <a:rPr lang="en-US" i="1"/>
              <a:t>	</a:t>
            </a:r>
            <a:r>
              <a:rPr lang="en-US" i="1">
                <a:latin typeface="Courier New" pitchFamily="49" charset="0"/>
              </a:rPr>
              <a:t>table</a:t>
            </a:r>
            <a:r>
              <a:rPr lang="en-US"/>
              <a:t>	is the name of the table</a:t>
            </a:r>
          </a:p>
          <a:p>
            <a:pPr lvl="1">
              <a:tabLst>
                <a:tab pos="471488" algn="l"/>
                <a:tab pos="2112963" algn="l"/>
              </a:tabLst>
            </a:pPr>
            <a:r>
              <a:rPr lang="en-US"/>
              <a:t>	</a:t>
            </a:r>
            <a:r>
              <a:rPr lang="en-US">
                <a:latin typeface="Courier New" pitchFamily="49" charset="0"/>
              </a:rPr>
              <a:t>DEFAULT </a:t>
            </a:r>
            <a:r>
              <a:rPr lang="en-US" i="1">
                <a:latin typeface="Courier New" pitchFamily="49" charset="0"/>
              </a:rPr>
              <a:t>expr</a:t>
            </a:r>
            <a:r>
              <a:rPr lang="en-US" i="1"/>
              <a:t>	</a:t>
            </a:r>
            <a:r>
              <a:rPr lang="en-US"/>
              <a:t>specifies a default value to use if a value is omitted in the </a:t>
            </a:r>
            <a:r>
              <a:rPr lang="en-US">
                <a:latin typeface="Courier New" pitchFamily="49" charset="0"/>
              </a:rPr>
              <a:t>INSERT</a:t>
            </a:r>
            <a:r>
              <a:rPr lang="en-US"/>
              <a:t> 			statement</a:t>
            </a:r>
          </a:p>
          <a:p>
            <a:pPr lvl="1">
              <a:tabLst>
                <a:tab pos="471488" algn="l"/>
                <a:tab pos="2112963" algn="l"/>
              </a:tabLst>
            </a:pPr>
            <a:r>
              <a:rPr lang="en-US" i="1"/>
              <a:t>	</a:t>
            </a:r>
            <a:r>
              <a:rPr lang="en-US" i="1">
                <a:latin typeface="Courier New" pitchFamily="49" charset="0"/>
              </a:rPr>
              <a:t>column</a:t>
            </a:r>
            <a:r>
              <a:rPr lang="en-US"/>
              <a:t>	is the name of the column</a:t>
            </a:r>
          </a:p>
          <a:p>
            <a:pPr lvl="1">
              <a:tabLst>
                <a:tab pos="471488" algn="l"/>
                <a:tab pos="2112963" algn="l"/>
              </a:tabLst>
            </a:pPr>
            <a:r>
              <a:rPr lang="en-US"/>
              <a:t>	</a:t>
            </a:r>
            <a:r>
              <a:rPr lang="en-US" i="1">
                <a:latin typeface="Courier New" pitchFamily="49" charset="0"/>
              </a:rPr>
              <a:t>datatype</a:t>
            </a:r>
            <a:r>
              <a:rPr lang="en-US"/>
              <a:t>	is the column’s data type and length</a:t>
            </a:r>
          </a:p>
          <a:p>
            <a:pPr lvl="1">
              <a:tabLst>
                <a:tab pos="471488" algn="l"/>
                <a:tab pos="2112963" algn="l"/>
              </a:tabLst>
            </a:pPr>
            <a:r>
              <a:rPr lang="en-US"/>
              <a:t>	</a:t>
            </a:r>
            <a:r>
              <a:rPr lang="en-US" i="1">
                <a:latin typeface="Courier New" pitchFamily="49" charset="0"/>
              </a:rPr>
              <a:t>column_constraint</a:t>
            </a:r>
            <a:r>
              <a:rPr lang="en-US"/>
              <a:t>	is an integrity constraint as part of the column definition</a:t>
            </a:r>
          </a:p>
          <a:p>
            <a:pPr lvl="1">
              <a:tabLst>
                <a:tab pos="471488" algn="l"/>
                <a:tab pos="2112963" algn="l"/>
              </a:tabLst>
            </a:pPr>
            <a:r>
              <a:rPr lang="en-US" i="1"/>
              <a:t>	</a:t>
            </a:r>
            <a:r>
              <a:rPr lang="en-US" i="1">
                <a:latin typeface="Courier New" pitchFamily="49" charset="0"/>
              </a:rPr>
              <a:t>table_constraint</a:t>
            </a:r>
            <a:r>
              <a:rPr lang="en-US"/>
              <a:t>	is an integrity constraint as part of the table definition</a:t>
            </a:r>
          </a:p>
          <a:p>
            <a:pPr lvl="1">
              <a:tabLst>
                <a:tab pos="471488" algn="l"/>
                <a:tab pos="2112963" algn="l"/>
              </a:tabLst>
            </a:pPr>
            <a:r>
              <a:rPr lang="en-US"/>
              <a:t>For more information, see </a:t>
            </a:r>
            <a:r>
              <a:rPr lang="en-US" i="1"/>
              <a:t>Oracle9i SQL Reference, </a:t>
            </a:r>
            <a:r>
              <a:rPr lang="en-US"/>
              <a:t>“</a:t>
            </a:r>
            <a:r>
              <a:rPr lang="en-US">
                <a:latin typeface="Courier New" pitchFamily="49" charset="0"/>
              </a:rPr>
              <a:t>CREATE TABLE</a:t>
            </a:r>
            <a:r>
              <a:rPr lang="en-US"/>
              <a:t>.”</a:t>
            </a:r>
          </a:p>
          <a:p>
            <a:pPr>
              <a:tabLst>
                <a:tab pos="471488" algn="l"/>
                <a:tab pos="2112963" algn="l"/>
              </a:tabLst>
            </a:pPr>
            <a:endParaRPr lang="en-US" b="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noFill/>
          <a:ln/>
        </p:spPr>
        <p:txBody>
          <a:bodyPr/>
          <a:lstStyle/>
          <a:p>
            <a:pPr>
              <a:tabLst/>
            </a:pPr>
            <a:r>
              <a:rPr lang="en-US"/>
              <a:t>Defining Constraints (continued)</a:t>
            </a:r>
          </a:p>
          <a:p>
            <a:pPr lvl="1">
              <a:tabLst/>
            </a:pPr>
            <a:r>
              <a:rPr lang="en-US"/>
              <a:t>Constraints are usually created at the same time as the table. Constraints can be added to a table after its creation and also temporarily disabled. </a:t>
            </a:r>
          </a:p>
          <a:p>
            <a:pPr lvl="1">
              <a:tabLst/>
            </a:pPr>
            <a:r>
              <a:rPr lang="en-US"/>
              <a:t>Constraints can be defined at one of two levels.</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r>
              <a:rPr lang="en-US"/>
              <a:t>In the syntax: </a:t>
            </a:r>
          </a:p>
          <a:p>
            <a:pPr lvl="1">
              <a:tabLst/>
            </a:pPr>
            <a:r>
              <a:rPr lang="en-US"/>
              <a:t>	</a:t>
            </a:r>
            <a:r>
              <a:rPr lang="en-US" i="1">
                <a:latin typeface="Courier New" pitchFamily="49" charset="0"/>
              </a:rPr>
              <a:t>constraint_name</a:t>
            </a:r>
            <a:r>
              <a:rPr lang="en-US"/>
              <a:t>		is the name of the constraint</a:t>
            </a:r>
          </a:p>
          <a:p>
            <a:pPr lvl="1">
              <a:tabLst/>
            </a:pPr>
            <a:r>
              <a:rPr lang="en-US"/>
              <a:t>	</a:t>
            </a:r>
            <a:r>
              <a:rPr lang="en-US" i="1">
                <a:latin typeface="Courier New" pitchFamily="49" charset="0"/>
              </a:rPr>
              <a:t>constraint_type	</a:t>
            </a:r>
            <a:r>
              <a:rPr lang="en-US"/>
              <a:t>	is the type of the constraint</a:t>
            </a:r>
          </a:p>
          <a:p>
            <a:pPr>
              <a:tabLst/>
            </a:pPr>
            <a:endParaRPr lang="en-US">
              <a:solidFill>
                <a:schemeClr val="accent2"/>
              </a:solidFill>
              <a:latin typeface="Times New Roman" pitchFamily="18" charset="0"/>
            </a:endParaRPr>
          </a:p>
          <a:p>
            <a:pPr>
              <a:tabLst/>
            </a:pPr>
            <a:endParaRPr lang="en-US">
              <a:solidFill>
                <a:schemeClr val="accent2"/>
              </a:solidFill>
            </a:endParaRPr>
          </a:p>
          <a:p>
            <a:pPr>
              <a:tabLst/>
            </a:pPr>
            <a:r>
              <a:rPr lang="en-US">
                <a:solidFill>
                  <a:srgbClr val="0000FF"/>
                </a:solidFill>
              </a:rPr>
              <a:t>Instructor Note</a:t>
            </a:r>
            <a:endParaRPr lang="en-US">
              <a:solidFill>
                <a:srgbClr val="0000FF"/>
              </a:solidFill>
              <a:latin typeface="Times New Roman" pitchFamily="18" charset="0"/>
            </a:endParaRPr>
          </a:p>
          <a:p>
            <a:pPr lvl="1">
              <a:tabLst/>
            </a:pPr>
            <a:r>
              <a:rPr lang="en-US">
                <a:solidFill>
                  <a:srgbClr val="0000FF"/>
                </a:solidFill>
              </a:rPr>
              <a:t>Explain that the column level and the table level refer to location in the syntax.</a:t>
            </a:r>
          </a:p>
        </p:txBody>
      </p:sp>
      <p:sp>
        <p:nvSpPr>
          <p:cNvPr id="16387" name="Rectangle 3"/>
          <p:cNvSpPr>
            <a:spLocks noGrp="1" noRot="1" noChangeAspect="1" noChangeArrowheads="1" noTextEdit="1"/>
          </p:cNvSpPr>
          <p:nvPr>
            <p:ph type="sldImg"/>
          </p:nvPr>
        </p:nvSpPr>
        <p:spPr>
          <a:ln cap="flat"/>
        </p:spPr>
      </p:sp>
      <p:graphicFrame>
        <p:nvGraphicFramePr>
          <p:cNvPr id="16388" name="Object 4"/>
          <p:cNvGraphicFramePr>
            <a:graphicFrameLocks/>
          </p:cNvGraphicFramePr>
          <p:nvPr/>
        </p:nvGraphicFramePr>
        <p:xfrm>
          <a:off x="701676" y="5653899"/>
          <a:ext cx="5400675" cy="1450493"/>
        </p:xfrm>
        <a:graphic>
          <a:graphicData uri="http://schemas.openxmlformats.org/presentationml/2006/ole">
            <mc:AlternateContent xmlns:mc="http://schemas.openxmlformats.org/markup-compatibility/2006">
              <mc:Choice xmlns:v="urn:schemas-microsoft-com:vml" Requires="v">
                <p:oleObj spid="_x0000_s66564" name="Document" r:id="rId4" imgW="5619600" imgH="1504800" progId="Word.Document.8">
                  <p:embed/>
                </p:oleObj>
              </mc:Choice>
              <mc:Fallback>
                <p:oleObj name="Document" r:id="rId4" imgW="5619600" imgH="1504800" progId="Word.Documen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676" y="5653899"/>
                        <a:ext cx="5400675" cy="145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noFill/>
          <a:ln/>
        </p:spPr>
        <p:txBody>
          <a:bodyPr/>
          <a:lstStyle/>
          <a:p>
            <a:pPr>
              <a:tabLst/>
            </a:pPr>
            <a:r>
              <a:rPr lang="en-US"/>
              <a:t>The </a:t>
            </a:r>
            <a:r>
              <a:rPr lang="en-US">
                <a:latin typeface="Courier New" pitchFamily="49" charset="0"/>
              </a:rPr>
              <a:t>NOT NULL</a:t>
            </a:r>
            <a:r>
              <a:rPr lang="en-US"/>
              <a:t> Constraint</a:t>
            </a:r>
          </a:p>
          <a:p>
            <a:pPr lvl="1">
              <a:tabLst/>
            </a:pPr>
            <a:r>
              <a:rPr lang="en-US"/>
              <a:t>The </a:t>
            </a:r>
            <a:r>
              <a:rPr lang="en-US">
                <a:solidFill>
                  <a:srgbClr val="FC0128"/>
                </a:solidFill>
                <a:latin typeface="Courier New" pitchFamily="49" charset="0"/>
              </a:rPr>
              <a:t>NOT NULL</a:t>
            </a:r>
            <a:r>
              <a:rPr lang="en-US">
                <a:solidFill>
                  <a:srgbClr val="FC0128"/>
                </a:solidFill>
              </a:rPr>
              <a:t> constraint</a:t>
            </a:r>
            <a:r>
              <a:rPr lang="en-US"/>
              <a:t> ensures that the column contains no null values. Columns without the </a:t>
            </a:r>
            <a:r>
              <a:rPr lang="en-US">
                <a:latin typeface="Courier New" pitchFamily="49" charset="0"/>
              </a:rPr>
              <a:t>NOT NULL</a:t>
            </a:r>
            <a:r>
              <a:rPr lang="en-US"/>
              <a:t> constraint can contain null values by default.</a:t>
            </a:r>
            <a:r>
              <a:rPr lang="en-US" sz="1200"/>
              <a:t> </a:t>
            </a:r>
          </a:p>
        </p:txBody>
      </p:sp>
      <p:sp>
        <p:nvSpPr>
          <p:cNvPr id="18435" name="Rectangle 3"/>
          <p:cNvSpPr>
            <a:spLocks noGrp="1" noRot="1" noChangeAspect="1" noChangeArrowheads="1" noTextEdit="1"/>
          </p:cNvSpPr>
          <p:nvPr>
            <p:ph type="sldImg"/>
          </p:nvPr>
        </p:nvSpPr>
        <p:spPr>
          <a:xfrm>
            <a:off x="500063" y="158750"/>
            <a:ext cx="5875337" cy="4406900"/>
          </a:xfrm>
          <a:ln cap="flat"/>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noFill/>
          <a:ln/>
        </p:spPr>
        <p:txBody>
          <a:bodyPr/>
          <a:lstStyle/>
          <a:p>
            <a:pPr>
              <a:tabLst/>
            </a:pPr>
            <a:r>
              <a:rPr lang="en-US"/>
              <a:t>The </a:t>
            </a:r>
            <a:r>
              <a:rPr lang="en-US">
                <a:latin typeface="Courier New" pitchFamily="49" charset="0"/>
              </a:rPr>
              <a:t>NOT NULL</a:t>
            </a:r>
            <a:r>
              <a:rPr lang="en-US"/>
              <a:t> Constraint (continued)</a:t>
            </a:r>
          </a:p>
          <a:p>
            <a:pPr lvl="1">
              <a:tabLst/>
            </a:pPr>
            <a:r>
              <a:rPr lang="en-US"/>
              <a:t>The </a:t>
            </a:r>
            <a:r>
              <a:rPr lang="en-US">
                <a:latin typeface="Courier New" pitchFamily="49" charset="0"/>
              </a:rPr>
              <a:t>NOT NULL</a:t>
            </a:r>
            <a:r>
              <a:rPr lang="en-US"/>
              <a:t> constraint can be specified only at the </a:t>
            </a:r>
            <a:r>
              <a:rPr lang="en-US">
                <a:solidFill>
                  <a:srgbClr val="FC0128"/>
                </a:solidFill>
              </a:rPr>
              <a:t>column level</a:t>
            </a:r>
            <a:r>
              <a:rPr lang="en-US"/>
              <a:t>, not at the </a:t>
            </a:r>
            <a:r>
              <a:rPr lang="en-US">
                <a:solidFill>
                  <a:srgbClr val="FC0128"/>
                </a:solidFill>
              </a:rPr>
              <a:t>table level</a:t>
            </a:r>
            <a:r>
              <a:rPr lang="en-US"/>
              <a:t>.</a:t>
            </a:r>
          </a:p>
          <a:p>
            <a:pPr lvl="1">
              <a:tabLst/>
            </a:pPr>
            <a:r>
              <a:rPr lang="en-US"/>
              <a:t>The slide example applies the </a:t>
            </a:r>
            <a:r>
              <a:rPr lang="en-US">
                <a:latin typeface="Courier New" pitchFamily="49" charset="0"/>
              </a:rPr>
              <a:t>NOT NULL</a:t>
            </a:r>
            <a:r>
              <a:rPr lang="en-US"/>
              <a:t> constraint to the </a:t>
            </a:r>
            <a:r>
              <a:rPr lang="en-US">
                <a:latin typeface="Courier New" pitchFamily="49" charset="0"/>
              </a:rPr>
              <a:t>LAST_NAME</a:t>
            </a:r>
            <a:r>
              <a:rPr lang="en-US"/>
              <a:t> and </a:t>
            </a:r>
            <a:r>
              <a:rPr lang="en-US">
                <a:latin typeface="Courier New" pitchFamily="49" charset="0"/>
              </a:rPr>
              <a:t>HIRE_DATE</a:t>
            </a:r>
            <a:r>
              <a:rPr lang="en-US"/>
              <a:t> columns of the </a:t>
            </a:r>
            <a:r>
              <a:rPr lang="en-US">
                <a:latin typeface="Courier New" pitchFamily="49" charset="0"/>
              </a:rPr>
              <a:t>EMPLOYEES</a:t>
            </a:r>
            <a:r>
              <a:rPr lang="en-US"/>
              <a:t> table. Because these constraints are unnamed, the Oracle server creates names for them.</a:t>
            </a:r>
          </a:p>
          <a:p>
            <a:pPr lvl="1">
              <a:tabLst/>
            </a:pPr>
            <a:r>
              <a:rPr lang="en-US"/>
              <a:t>You can specify the name of the constraint when you specify the constraint:</a:t>
            </a:r>
          </a:p>
          <a:p>
            <a:pPr lvl="1">
              <a:tabLst/>
            </a:pPr>
            <a:endParaRPr lang="en-US" sz="500"/>
          </a:p>
          <a:p>
            <a:pPr>
              <a:spcBef>
                <a:spcPct val="0"/>
              </a:spcBef>
              <a:tabLst/>
            </a:pPr>
            <a:r>
              <a:rPr lang="en-US" b="0">
                <a:solidFill>
                  <a:srgbClr val="000000"/>
                </a:solidFill>
                <a:latin typeface="Courier New" pitchFamily="49" charset="0"/>
              </a:rPr>
              <a:t>    ... last_name VARCHAR2(25) </a:t>
            </a:r>
          </a:p>
          <a:p>
            <a:pPr>
              <a:spcBef>
                <a:spcPct val="0"/>
              </a:spcBef>
              <a:tabLst/>
            </a:pPr>
            <a:r>
              <a:rPr lang="en-US" b="0">
                <a:solidFill>
                  <a:srgbClr val="000000"/>
                </a:solidFill>
                <a:latin typeface="Courier New" pitchFamily="49" charset="0"/>
              </a:rPr>
              <a:t>          CONSTRAINT emp_last_name_nn NOT NULL...</a:t>
            </a:r>
            <a:endParaRPr lang="en-US" b="0"/>
          </a:p>
          <a:p>
            <a:pPr lvl="1">
              <a:spcBef>
                <a:spcPct val="65000"/>
              </a:spcBef>
              <a:tabLst/>
            </a:pPr>
            <a:r>
              <a:rPr lang="en-US" b="1"/>
              <a:t>Note:</a:t>
            </a:r>
            <a:r>
              <a:rPr lang="en-US"/>
              <a:t> The constraint examples described in this lesson may not be present in the sample tables provided with the course. If desired, these constraints can be added to the tables.</a:t>
            </a:r>
          </a:p>
        </p:txBody>
      </p:sp>
      <p:sp>
        <p:nvSpPr>
          <p:cNvPr id="20483" name="Rectangle 3"/>
          <p:cNvSpPr>
            <a:spLocks noGrp="1" noRot="1" noChangeAspect="1" noChangeArrowheads="1" noTextEdit="1"/>
          </p:cNvSpPr>
          <p:nvPr>
            <p:ph type="sldImg"/>
          </p:nvPr>
        </p:nvSpPr>
        <p:spPr>
          <a:ln cap="flat"/>
        </p:spPr>
      </p:sp>
      <p:sp>
        <p:nvSpPr>
          <p:cNvPr id="20484" name="Rectangle 4"/>
          <p:cNvSpPr>
            <a:spLocks noChangeArrowheads="1"/>
          </p:cNvSpPr>
          <p:nvPr/>
        </p:nvSpPr>
        <p:spPr bwMode="auto">
          <a:xfrm>
            <a:off x="600076" y="5846556"/>
            <a:ext cx="5483225" cy="659170"/>
          </a:xfrm>
          <a:prstGeom prst="rect">
            <a:avLst/>
          </a:prstGeom>
          <a:noFill/>
          <a:ln w="9525">
            <a:noFill/>
            <a:miter lim="800000"/>
            <a:headEnd/>
            <a:tailEnd/>
          </a:ln>
          <a:effectLst/>
        </p:spPr>
        <p:txBody>
          <a:bodyPr wrap="none" anchor="ct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cap="flat"/>
        </p:spPr>
      </p:sp>
      <p:sp>
        <p:nvSpPr>
          <p:cNvPr id="22531" name="Rectangle 3"/>
          <p:cNvSpPr>
            <a:spLocks noGrp="1" noChangeArrowheads="1"/>
          </p:cNvSpPr>
          <p:nvPr>
            <p:ph type="body" idx="1"/>
          </p:nvPr>
        </p:nvSpPr>
        <p:spPr>
          <a:noFill/>
          <a:ln/>
        </p:spPr>
        <p:txBody>
          <a:bodyPr/>
          <a:lstStyle/>
          <a:p>
            <a:r>
              <a:rPr lang="en-US"/>
              <a:t>The </a:t>
            </a:r>
            <a:r>
              <a:rPr lang="en-US">
                <a:latin typeface="Courier New" pitchFamily="49" charset="0"/>
              </a:rPr>
              <a:t>UNIQUE</a:t>
            </a:r>
            <a:r>
              <a:rPr lang="en-US"/>
              <a:t> Constraint</a:t>
            </a:r>
          </a:p>
          <a:p>
            <a:pPr lvl="1"/>
            <a:r>
              <a:rPr lang="en-US"/>
              <a:t>A </a:t>
            </a:r>
            <a:r>
              <a:rPr lang="en-US">
                <a:solidFill>
                  <a:srgbClr val="FC0128"/>
                </a:solidFill>
                <a:latin typeface="Courier New" pitchFamily="49" charset="0"/>
              </a:rPr>
              <a:t>UNIQUE</a:t>
            </a:r>
            <a:r>
              <a:rPr lang="en-US">
                <a:solidFill>
                  <a:srgbClr val="FC0128"/>
                </a:solidFill>
              </a:rPr>
              <a:t> key integrity constraint</a:t>
            </a:r>
            <a:r>
              <a:rPr lang="en-US"/>
              <a:t> requires that every value in a column or set of columns (key) be unique—that is, no two rows of a table can have duplicate values in a specified column or set of columns. The column (or set of columns) included in the definition of the </a:t>
            </a:r>
            <a:r>
              <a:rPr lang="en-US">
                <a:latin typeface="Courier New" pitchFamily="49" charset="0"/>
              </a:rPr>
              <a:t>UNIQUE</a:t>
            </a:r>
            <a:r>
              <a:rPr lang="en-US"/>
              <a:t> key constraint is called the </a:t>
            </a:r>
            <a:r>
              <a:rPr lang="en-US" i="1"/>
              <a:t>unique key</a:t>
            </a:r>
            <a:r>
              <a:rPr lang="en-US"/>
              <a:t>. If the </a:t>
            </a:r>
            <a:r>
              <a:rPr lang="en-US">
                <a:latin typeface="Courier New" pitchFamily="49" charset="0"/>
              </a:rPr>
              <a:t>UNIQUE</a:t>
            </a:r>
            <a:r>
              <a:rPr lang="en-US"/>
              <a:t> constraint comprises more than one column, that group of columns is called a </a:t>
            </a:r>
            <a:r>
              <a:rPr lang="en-US" i="1"/>
              <a:t>composite unique key</a:t>
            </a:r>
            <a:r>
              <a:rPr lang="en-US"/>
              <a:t>. </a:t>
            </a:r>
          </a:p>
          <a:p>
            <a:pPr lvl="1"/>
            <a:r>
              <a:rPr lang="en-US">
                <a:latin typeface="Courier New" pitchFamily="49" charset="0"/>
              </a:rPr>
              <a:t>UNIQUE</a:t>
            </a:r>
            <a:r>
              <a:rPr lang="en-US"/>
              <a:t> constraints allow the input of nulls unless you also define </a:t>
            </a:r>
            <a:r>
              <a:rPr lang="en-US">
                <a:latin typeface="Courier New" pitchFamily="49" charset="0"/>
              </a:rPr>
              <a:t>NOT NULL</a:t>
            </a:r>
            <a:r>
              <a:rPr lang="en-US"/>
              <a:t> constraints for the same columns. In fact, any number of rows can include nulls for columns without </a:t>
            </a:r>
            <a:r>
              <a:rPr lang="en-US">
                <a:latin typeface="Courier New" pitchFamily="49" charset="0"/>
              </a:rPr>
              <a:t>NOT NULL</a:t>
            </a:r>
            <a:r>
              <a:rPr lang="en-US"/>
              <a:t> constraints because nulls are not considered equal to anything. A null in a column (or in all columns of a composite </a:t>
            </a:r>
            <a:r>
              <a:rPr lang="en-US">
                <a:latin typeface="Courier New" pitchFamily="49" charset="0"/>
              </a:rPr>
              <a:t>UNIQUE</a:t>
            </a:r>
            <a:r>
              <a:rPr lang="en-US"/>
              <a:t> key) always satisfies a </a:t>
            </a:r>
            <a:r>
              <a:rPr lang="en-US">
                <a:latin typeface="Courier New" pitchFamily="49" charset="0"/>
              </a:rPr>
              <a:t>UNIQUE</a:t>
            </a:r>
            <a:r>
              <a:rPr lang="en-US"/>
              <a:t> constraint. </a:t>
            </a:r>
          </a:p>
          <a:p>
            <a:pPr lvl="1"/>
            <a:r>
              <a:rPr lang="en-US" b="1"/>
              <a:t>Note:</a:t>
            </a:r>
            <a:r>
              <a:rPr lang="en-US"/>
              <a:t> Because of the search mechanism for </a:t>
            </a:r>
            <a:r>
              <a:rPr lang="en-US">
                <a:latin typeface="Courier New" pitchFamily="49" charset="0"/>
              </a:rPr>
              <a:t>UNIQUE</a:t>
            </a:r>
            <a:r>
              <a:rPr lang="en-US"/>
              <a:t> constraints on more than one column, you cannot have identical values in the non-null columns of a partially null composite </a:t>
            </a:r>
            <a:r>
              <a:rPr lang="en-US">
                <a:latin typeface="Courier New" pitchFamily="49" charset="0"/>
              </a:rPr>
              <a:t>UNIQUE</a:t>
            </a:r>
            <a:r>
              <a:rPr lang="en-US"/>
              <a:t> key constraint.</a:t>
            </a:r>
          </a:p>
          <a:p>
            <a:endParaRPr lang="en-US">
              <a:solidFill>
                <a:schemeClr val="accent2"/>
              </a:solidFill>
            </a:endParaRPr>
          </a:p>
          <a:p>
            <a:endParaRPr lang="en-US">
              <a:solidFill>
                <a:schemeClr val="accent2"/>
              </a:solidFill>
            </a:endParaRPr>
          </a:p>
          <a:p>
            <a:endParaRPr lang="en-US">
              <a:solidFill>
                <a:schemeClr val="accent2"/>
              </a:solidFill>
            </a:endParaRPr>
          </a:p>
          <a:p>
            <a:endParaRPr lang="en-US">
              <a:solidFill>
                <a:schemeClr val="accent2"/>
              </a:solidFill>
            </a:endParaRPr>
          </a:p>
          <a:p>
            <a:r>
              <a:rPr lang="en-US">
                <a:solidFill>
                  <a:srgbClr val="0000FF"/>
                </a:solidFill>
              </a:rPr>
              <a:t>Instructor Note</a:t>
            </a:r>
          </a:p>
          <a:p>
            <a:pPr lvl="1"/>
            <a:r>
              <a:rPr lang="en-US">
                <a:solidFill>
                  <a:srgbClr val="0000FF"/>
                </a:solidFill>
              </a:rPr>
              <a:t>Explain to students that since the </a:t>
            </a:r>
            <a:r>
              <a:rPr lang="en-US">
                <a:solidFill>
                  <a:srgbClr val="0000FF"/>
                </a:solidFill>
                <a:latin typeface="Courier New" pitchFamily="49" charset="0"/>
              </a:rPr>
              <a:t>JSMITH</a:t>
            </a:r>
            <a:r>
              <a:rPr lang="en-US">
                <a:solidFill>
                  <a:srgbClr val="0000FF"/>
                </a:solidFill>
              </a:rPr>
              <a:t> e-mail ID already exists after the first insertion, the second entry is not allowed.</a:t>
            </a:r>
            <a:r>
              <a:rPr lang="en-US" sz="1200">
                <a:solidFill>
                  <a:srgbClr val="0000FF"/>
                </a:solidFill>
              </a:rPr>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cap="flat"/>
        </p:spPr>
      </p:sp>
      <p:sp>
        <p:nvSpPr>
          <p:cNvPr id="24579" name="Rectangle 3"/>
          <p:cNvSpPr>
            <a:spLocks noGrp="1" noChangeArrowheads="1"/>
          </p:cNvSpPr>
          <p:nvPr>
            <p:ph type="body" idx="1"/>
          </p:nvPr>
        </p:nvSpPr>
        <p:spPr>
          <a:noFill/>
          <a:ln/>
        </p:spPr>
        <p:txBody>
          <a:bodyPr/>
          <a:lstStyle/>
          <a:p>
            <a:r>
              <a:rPr lang="en-US"/>
              <a:t>The </a:t>
            </a:r>
            <a:r>
              <a:rPr lang="en-US">
                <a:latin typeface="Courier New" pitchFamily="49" charset="0"/>
              </a:rPr>
              <a:t>UNIQUE</a:t>
            </a:r>
            <a:r>
              <a:rPr lang="en-US"/>
              <a:t> Constraint (continued)</a:t>
            </a:r>
          </a:p>
          <a:p>
            <a:pPr lvl="1"/>
            <a:r>
              <a:rPr lang="en-US">
                <a:solidFill>
                  <a:srgbClr val="FC0128"/>
                </a:solidFill>
                <a:latin typeface="Courier New" pitchFamily="49" charset="0"/>
              </a:rPr>
              <a:t>UNIQUE</a:t>
            </a:r>
            <a:r>
              <a:rPr lang="en-US">
                <a:solidFill>
                  <a:srgbClr val="FC0128"/>
                </a:solidFill>
              </a:rPr>
              <a:t> constraints</a:t>
            </a:r>
            <a:r>
              <a:rPr lang="en-US"/>
              <a:t> can be defined at the column or table level. A </a:t>
            </a:r>
            <a:r>
              <a:rPr lang="en-US">
                <a:solidFill>
                  <a:srgbClr val="FC0128"/>
                </a:solidFill>
              </a:rPr>
              <a:t>composite unique key </a:t>
            </a:r>
            <a:r>
              <a:rPr lang="en-US"/>
              <a:t>is created by using the table level definition.</a:t>
            </a:r>
          </a:p>
          <a:p>
            <a:pPr lvl="1"/>
            <a:r>
              <a:rPr lang="en-US"/>
              <a:t>The example on the slide applies the </a:t>
            </a:r>
            <a:r>
              <a:rPr lang="en-US">
                <a:latin typeface="Courier New" pitchFamily="49" charset="0"/>
              </a:rPr>
              <a:t>UNIQUE</a:t>
            </a:r>
            <a:r>
              <a:rPr lang="en-US"/>
              <a:t> constraint to the </a:t>
            </a:r>
            <a:r>
              <a:rPr lang="en-US">
                <a:latin typeface="Courier New" pitchFamily="49" charset="0"/>
              </a:rPr>
              <a:t>EMAIL</a:t>
            </a:r>
            <a:r>
              <a:rPr lang="en-US"/>
              <a:t> column of the </a:t>
            </a:r>
            <a:r>
              <a:rPr lang="en-US">
                <a:latin typeface="Courier New" pitchFamily="49" charset="0"/>
              </a:rPr>
              <a:t>EMPLOYEES</a:t>
            </a:r>
            <a:r>
              <a:rPr lang="en-US"/>
              <a:t> table. The name of the constraint is </a:t>
            </a:r>
            <a:r>
              <a:rPr lang="en-US">
                <a:latin typeface="Courier New" pitchFamily="49" charset="0"/>
              </a:rPr>
              <a:t>EMP_EMAIL_UK</a:t>
            </a:r>
            <a:r>
              <a:rPr lang="en-US"/>
              <a:t>..</a:t>
            </a:r>
          </a:p>
          <a:p>
            <a:pPr lvl="1"/>
            <a:r>
              <a:rPr lang="en-US" b="1"/>
              <a:t>Note: </a:t>
            </a:r>
            <a:r>
              <a:rPr lang="en-US"/>
              <a:t>The Oracle server enforces the </a:t>
            </a:r>
            <a:r>
              <a:rPr lang="en-US">
                <a:latin typeface="Courier New" pitchFamily="49" charset="0"/>
              </a:rPr>
              <a:t>UNIQUE</a:t>
            </a:r>
            <a:r>
              <a:rPr lang="en-US"/>
              <a:t> constraint by implicitly creating a </a:t>
            </a:r>
            <a:r>
              <a:rPr lang="en-US">
                <a:solidFill>
                  <a:srgbClr val="FC0128"/>
                </a:solidFill>
              </a:rPr>
              <a:t>unique index</a:t>
            </a:r>
            <a:r>
              <a:rPr lang="en-US"/>
              <a:t> on the unique key column or columns.</a:t>
            </a:r>
          </a:p>
          <a:p>
            <a:pPr lvl="1"/>
            <a:endParaRPr lang="en-US"/>
          </a:p>
          <a:p>
            <a:pPr lvl="1"/>
            <a:endParaRPr lang="en-US"/>
          </a:p>
          <a:p>
            <a:endParaRPr lang="en-US" b="0">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cap="flat"/>
        </p:spPr>
      </p:sp>
      <p:sp>
        <p:nvSpPr>
          <p:cNvPr id="26627" name="Rectangle 3"/>
          <p:cNvSpPr>
            <a:spLocks noGrp="1" noChangeArrowheads="1"/>
          </p:cNvSpPr>
          <p:nvPr>
            <p:ph type="body" idx="1"/>
          </p:nvPr>
        </p:nvSpPr>
        <p:spPr>
          <a:noFill/>
          <a:ln/>
        </p:spPr>
        <p:txBody>
          <a:bodyPr/>
          <a:lstStyle/>
          <a:p>
            <a:r>
              <a:rPr lang="en-US"/>
              <a:t>The </a:t>
            </a:r>
            <a:r>
              <a:rPr lang="en-US">
                <a:latin typeface="Courier New" pitchFamily="49" charset="0"/>
              </a:rPr>
              <a:t>PRIMARY KEY</a:t>
            </a:r>
            <a:r>
              <a:rPr lang="en-US"/>
              <a:t> Constraint</a:t>
            </a:r>
          </a:p>
          <a:p>
            <a:pPr lvl="1"/>
            <a:r>
              <a:rPr lang="en-US"/>
              <a:t>A </a:t>
            </a:r>
            <a:r>
              <a:rPr lang="en-US">
                <a:solidFill>
                  <a:srgbClr val="FC0128"/>
                </a:solidFill>
                <a:latin typeface="Courier New" pitchFamily="49" charset="0"/>
              </a:rPr>
              <a:t>PRIMARY KEY</a:t>
            </a:r>
            <a:r>
              <a:rPr lang="en-US">
                <a:solidFill>
                  <a:srgbClr val="FC0128"/>
                </a:solidFill>
              </a:rPr>
              <a:t> constraint</a:t>
            </a:r>
            <a:r>
              <a:rPr lang="en-US"/>
              <a:t> creates a primary key for the table. Only one primary key can be created for each table. The </a:t>
            </a:r>
            <a:r>
              <a:rPr lang="en-US">
                <a:latin typeface="Courier New" pitchFamily="49" charset="0"/>
              </a:rPr>
              <a:t>PRIMARY KEY</a:t>
            </a:r>
            <a:r>
              <a:rPr lang="en-US"/>
              <a:t> constraint is a column or set of columns that uniquely identifies each row in a table. This constraint enforces uniqueness of the column or column combination and ensures that no column that is part of the primary key can contain a null value.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cap="flat"/>
        </p:spPr>
      </p:sp>
      <p:sp>
        <p:nvSpPr>
          <p:cNvPr id="28675" name="Rectangle 3"/>
          <p:cNvSpPr>
            <a:spLocks noGrp="1" noChangeArrowheads="1"/>
          </p:cNvSpPr>
          <p:nvPr>
            <p:ph type="body" idx="1"/>
          </p:nvPr>
        </p:nvSpPr>
        <p:spPr>
          <a:noFill/>
          <a:ln/>
        </p:spPr>
        <p:txBody>
          <a:bodyPr/>
          <a:lstStyle/>
          <a:p>
            <a:r>
              <a:rPr lang="en-US"/>
              <a:t>The </a:t>
            </a:r>
            <a:r>
              <a:rPr lang="en-US">
                <a:latin typeface="Courier New" pitchFamily="49" charset="0"/>
              </a:rPr>
              <a:t>PRIMARY KEY</a:t>
            </a:r>
            <a:r>
              <a:rPr lang="en-US"/>
              <a:t> Constraint (continued)</a:t>
            </a:r>
          </a:p>
          <a:p>
            <a:pPr lvl="1"/>
            <a:r>
              <a:rPr lang="en-US">
                <a:solidFill>
                  <a:srgbClr val="FC0128"/>
                </a:solidFill>
                <a:latin typeface="Courier New" pitchFamily="49" charset="0"/>
              </a:rPr>
              <a:t>PRIMARY KEY</a:t>
            </a:r>
            <a:r>
              <a:rPr lang="en-US">
                <a:solidFill>
                  <a:srgbClr val="FC0128"/>
                </a:solidFill>
              </a:rPr>
              <a:t> constraints</a:t>
            </a:r>
            <a:r>
              <a:rPr lang="en-US"/>
              <a:t> can be defined at the column level or table level. A composite </a:t>
            </a:r>
            <a:r>
              <a:rPr lang="en-US">
                <a:latin typeface="Courier New" pitchFamily="49" charset="0"/>
              </a:rPr>
              <a:t>PRIMARY KEY</a:t>
            </a:r>
            <a:r>
              <a:rPr lang="en-US"/>
              <a:t> is created by using the table-level definition. </a:t>
            </a:r>
          </a:p>
          <a:p>
            <a:pPr lvl="1"/>
            <a:r>
              <a:rPr lang="en-US"/>
              <a:t>A table can have only one </a:t>
            </a:r>
            <a:r>
              <a:rPr lang="en-US">
                <a:latin typeface="Courier New" pitchFamily="49" charset="0"/>
              </a:rPr>
              <a:t>PRIMARY KEY</a:t>
            </a:r>
            <a:r>
              <a:rPr lang="en-US"/>
              <a:t> constraint but can have several </a:t>
            </a:r>
            <a:r>
              <a:rPr lang="en-US">
                <a:latin typeface="Courier New" pitchFamily="49" charset="0"/>
              </a:rPr>
              <a:t>UNIQUE</a:t>
            </a:r>
            <a:r>
              <a:rPr lang="en-US"/>
              <a:t> constraints.</a:t>
            </a:r>
          </a:p>
          <a:p>
            <a:pPr lvl="1"/>
            <a:r>
              <a:rPr lang="en-US"/>
              <a:t>The example on the slide defines a </a:t>
            </a:r>
            <a:r>
              <a:rPr lang="en-US">
                <a:latin typeface="Courier New" pitchFamily="49" charset="0"/>
              </a:rPr>
              <a:t>PRIMARY KEY</a:t>
            </a:r>
            <a:r>
              <a:rPr lang="en-US"/>
              <a:t> constraint on the </a:t>
            </a:r>
            <a:r>
              <a:rPr lang="en-US">
                <a:latin typeface="Courier New" pitchFamily="49" charset="0"/>
              </a:rPr>
              <a:t>DEPARTMENT_ID</a:t>
            </a:r>
            <a:r>
              <a:rPr lang="en-US"/>
              <a:t> column of the </a:t>
            </a:r>
            <a:r>
              <a:rPr lang="en-US">
                <a:latin typeface="Courier New" pitchFamily="49" charset="0"/>
              </a:rPr>
              <a:t>DEPARTMENTS</a:t>
            </a:r>
            <a:r>
              <a:rPr lang="en-US"/>
              <a:t> table. The name of the constraint is </a:t>
            </a:r>
            <a:r>
              <a:rPr lang="en-US">
                <a:latin typeface="Courier New" pitchFamily="49" charset="0"/>
              </a:rPr>
              <a:t>DEPT_ID_PK</a:t>
            </a:r>
            <a:r>
              <a:rPr lang="en-US"/>
              <a:t>.</a:t>
            </a:r>
          </a:p>
          <a:p>
            <a:pPr lvl="1"/>
            <a:r>
              <a:rPr lang="en-US" b="1"/>
              <a:t>Note:</a:t>
            </a:r>
            <a:r>
              <a:rPr lang="en-US"/>
              <a:t> A </a:t>
            </a:r>
            <a:r>
              <a:rPr lang="en-US">
                <a:latin typeface="Courier New" pitchFamily="49" charset="0"/>
              </a:rPr>
              <a:t>UNIQUE</a:t>
            </a:r>
            <a:r>
              <a:rPr lang="en-US"/>
              <a:t> index is automatically created for a </a:t>
            </a:r>
            <a:r>
              <a:rPr lang="en-US">
                <a:latin typeface="Courier New" pitchFamily="49" charset="0"/>
              </a:rPr>
              <a:t>PRIMARY KEY</a:t>
            </a:r>
            <a:r>
              <a:rPr lang="en-US"/>
              <a:t> column.</a:t>
            </a:r>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solidFill>
                  <a:srgbClr val="0000FF"/>
                </a:solidFill>
              </a:rPr>
              <a:t>Instructor Note</a:t>
            </a:r>
          </a:p>
          <a:p>
            <a:pPr lvl="1"/>
            <a:r>
              <a:rPr lang="en-US">
                <a:solidFill>
                  <a:srgbClr val="0000FF"/>
                </a:solidFill>
              </a:rPr>
              <a:t>The example shown will not work in your schema because the </a:t>
            </a:r>
            <a:r>
              <a:rPr lang="en-US">
                <a:solidFill>
                  <a:srgbClr val="0000FF"/>
                </a:solidFill>
                <a:latin typeface="Courier New" pitchFamily="49" charset="0"/>
              </a:rPr>
              <a:t>DEPARTMENTS</a:t>
            </a:r>
            <a:r>
              <a:rPr lang="en-US">
                <a:solidFill>
                  <a:srgbClr val="0000FF"/>
                </a:solidFill>
              </a:rPr>
              <a:t> table already exists. To demonstrate this code, modify the name of the table within the script and then run the script.</a:t>
            </a:r>
          </a:p>
          <a:p>
            <a:endParaRPr lang="en-US" b="0">
              <a:solidFill>
                <a:srgbClr val="0000FF"/>
              </a:solidFill>
              <a:latin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cap="flat"/>
        </p:spPr>
      </p:sp>
      <p:sp>
        <p:nvSpPr>
          <p:cNvPr id="30723" name="Rectangle 3"/>
          <p:cNvSpPr>
            <a:spLocks noGrp="1" noChangeArrowheads="1"/>
          </p:cNvSpPr>
          <p:nvPr>
            <p:ph type="body" idx="1"/>
          </p:nvPr>
        </p:nvSpPr>
        <p:spPr>
          <a:noFill/>
          <a:ln/>
        </p:spPr>
        <p:txBody>
          <a:bodyPr/>
          <a:lstStyle/>
          <a:p>
            <a:r>
              <a:rPr lang="en-US"/>
              <a:t>The </a:t>
            </a:r>
            <a:r>
              <a:rPr lang="en-US">
                <a:latin typeface="Courier New" pitchFamily="49" charset="0"/>
              </a:rPr>
              <a:t>FOREIGN</a:t>
            </a:r>
            <a:r>
              <a:rPr lang="en-US">
                <a:latin typeface="Times New Roman" pitchFamily="18" charset="0"/>
              </a:rPr>
              <a:t>  </a:t>
            </a:r>
            <a:r>
              <a:rPr lang="en-US">
                <a:latin typeface="Courier New" pitchFamily="49" charset="0"/>
              </a:rPr>
              <a:t>KEY</a:t>
            </a:r>
            <a:r>
              <a:rPr lang="en-US"/>
              <a:t> Constraint</a:t>
            </a:r>
          </a:p>
          <a:p>
            <a:pPr lvl="1"/>
            <a:r>
              <a:rPr lang="en-US"/>
              <a:t>The </a:t>
            </a:r>
            <a:r>
              <a:rPr lang="en-US">
                <a:solidFill>
                  <a:srgbClr val="FC0128"/>
                </a:solidFill>
                <a:latin typeface="Courier New" pitchFamily="49" charset="0"/>
              </a:rPr>
              <a:t>FOREIGN</a:t>
            </a:r>
            <a:r>
              <a:rPr lang="en-US">
                <a:solidFill>
                  <a:srgbClr val="FC0128"/>
                </a:solidFill>
              </a:rPr>
              <a:t> </a:t>
            </a:r>
            <a:r>
              <a:rPr lang="en-US">
                <a:solidFill>
                  <a:srgbClr val="FC0128"/>
                </a:solidFill>
                <a:latin typeface="Courier New" pitchFamily="49" charset="0"/>
              </a:rPr>
              <a:t>KEY</a:t>
            </a:r>
            <a:r>
              <a:rPr lang="en-US"/>
              <a:t>, or </a:t>
            </a:r>
            <a:r>
              <a:rPr lang="en-US">
                <a:solidFill>
                  <a:srgbClr val="FC0128"/>
                </a:solidFill>
              </a:rPr>
              <a:t>referential integrity constraint</a:t>
            </a:r>
            <a:r>
              <a:rPr lang="en-US"/>
              <a:t>, designates a column or combination of columns as a foreign key and establishes a relationship between a primary key or a unique key in the same table or a different table. In the example on the slide, </a:t>
            </a:r>
            <a:r>
              <a:rPr lang="en-US">
                <a:latin typeface="Courier New" pitchFamily="49" charset="0"/>
              </a:rPr>
              <a:t>DEPARTMENT_ID</a:t>
            </a:r>
            <a:r>
              <a:rPr lang="en-US"/>
              <a:t> has been defined as the foreign key in the </a:t>
            </a:r>
            <a:r>
              <a:rPr lang="en-US">
                <a:latin typeface="Courier New" pitchFamily="49" charset="0"/>
              </a:rPr>
              <a:t>EMPLOYEES</a:t>
            </a:r>
            <a:r>
              <a:rPr lang="en-US"/>
              <a:t> table (dependent or child table); it references the </a:t>
            </a:r>
            <a:r>
              <a:rPr lang="en-US">
                <a:latin typeface="Courier New" pitchFamily="49" charset="0"/>
              </a:rPr>
              <a:t>DEPARTMENT_ID</a:t>
            </a:r>
            <a:r>
              <a:rPr lang="en-US"/>
              <a:t> column of the </a:t>
            </a:r>
            <a:r>
              <a:rPr lang="en-US">
                <a:latin typeface="Courier New" pitchFamily="49" charset="0"/>
              </a:rPr>
              <a:t>DEPARTMENTS</a:t>
            </a:r>
            <a:r>
              <a:rPr lang="en-US"/>
              <a:t> table (the referenced or parent table).</a:t>
            </a:r>
          </a:p>
          <a:p>
            <a:pPr lvl="1"/>
            <a:r>
              <a:rPr lang="en-US"/>
              <a:t>A foreign key value must match an existing value in the parent table or be </a:t>
            </a:r>
            <a:r>
              <a:rPr lang="en-US">
                <a:latin typeface="Courier New" pitchFamily="49" charset="0"/>
              </a:rPr>
              <a:t>NULL</a:t>
            </a:r>
            <a:r>
              <a:rPr lang="en-US"/>
              <a:t>.</a:t>
            </a:r>
          </a:p>
          <a:p>
            <a:pPr lvl="1"/>
            <a:r>
              <a:rPr lang="en-US"/>
              <a:t>Foreign keys are based on data values and are purely logical, not physical, pointers.</a:t>
            </a:r>
          </a:p>
          <a:p>
            <a:pPr lvl="1"/>
            <a:endParaRPr lang="en-US"/>
          </a:p>
          <a:p>
            <a:pPr lvl="1"/>
            <a:endParaRPr lang="en-US"/>
          </a:p>
          <a:p>
            <a:pPr lvl="1"/>
            <a:endParaRPr lang="en-US"/>
          </a:p>
          <a:p>
            <a:pPr lvl="1"/>
            <a:endParaRPr lang="en-US"/>
          </a:p>
          <a:p>
            <a:endParaRPr lang="en-US">
              <a:solidFill>
                <a:schemeClr val="accent2"/>
              </a:solidFill>
            </a:endParaRPr>
          </a:p>
          <a:p>
            <a:endParaRPr lang="en-US">
              <a:solidFill>
                <a:schemeClr val="accent2"/>
              </a:solidFill>
            </a:endParaRPr>
          </a:p>
          <a:p>
            <a:endParaRPr lang="en-US">
              <a:solidFill>
                <a:schemeClr val="accent2"/>
              </a:solidFill>
            </a:endParaRPr>
          </a:p>
          <a:p>
            <a:endParaRPr lang="en-US">
              <a:solidFill>
                <a:schemeClr val="accent2"/>
              </a:solidFill>
            </a:endParaRPr>
          </a:p>
          <a:p>
            <a:r>
              <a:rPr lang="en-US">
                <a:solidFill>
                  <a:srgbClr val="0000FF"/>
                </a:solidFill>
              </a:rPr>
              <a:t>Instructor Note</a:t>
            </a:r>
          </a:p>
          <a:p>
            <a:pPr lvl="1"/>
            <a:r>
              <a:rPr lang="en-US">
                <a:solidFill>
                  <a:srgbClr val="0000FF"/>
                </a:solidFill>
              </a:rPr>
              <a:t>Explain to students that you cannot create a foreign key without existing primary key values.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487363" y="157163"/>
            <a:ext cx="5876925" cy="4408487"/>
          </a:xfrm>
          <a:ln cap="flat"/>
        </p:spPr>
      </p:sp>
      <p:sp>
        <p:nvSpPr>
          <p:cNvPr id="16387" name="Rectangle 3"/>
          <p:cNvSpPr>
            <a:spLocks noGrp="1" noChangeArrowheads="1"/>
          </p:cNvSpPr>
          <p:nvPr>
            <p:ph type="body" idx="1"/>
          </p:nvPr>
        </p:nvSpPr>
        <p:spPr>
          <a:xfrm>
            <a:off x="412750" y="4775006"/>
            <a:ext cx="6027738" cy="3754406"/>
          </a:xfrm>
          <a:noFill/>
          <a:ln/>
        </p:spPr>
        <p:txBody>
          <a:bodyPr lIns="92684" tIns="47102" rIns="92684" bIns="47102"/>
          <a:lstStyle/>
          <a:p>
            <a:pPr defTabSz="427038">
              <a:lnSpc>
                <a:spcPct val="100000"/>
              </a:lnSpc>
              <a:spcBef>
                <a:spcPct val="30000"/>
              </a:spcBef>
            </a:pPr>
            <a:r>
              <a:rPr lang="en-US" sz="1100"/>
              <a:t>Creating a User</a:t>
            </a:r>
          </a:p>
          <a:p>
            <a:pPr lvl="1" defTabSz="427038">
              <a:lnSpc>
                <a:spcPct val="100000"/>
              </a:lnSpc>
              <a:spcBef>
                <a:spcPct val="30000"/>
              </a:spcBef>
            </a:pPr>
            <a:r>
              <a:rPr lang="en-US" sz="1100">
                <a:latin typeface="Times New Roman" pitchFamily="18" charset="0"/>
              </a:rPr>
              <a:t>The DBA creates the user by executing the </a:t>
            </a:r>
            <a:r>
              <a:rPr lang="en-US" sz="1100">
                <a:solidFill>
                  <a:schemeClr val="hlink"/>
                </a:solidFill>
                <a:latin typeface="Courier New" pitchFamily="49" charset="0"/>
              </a:rPr>
              <a:t>CREATE USER</a:t>
            </a:r>
            <a:r>
              <a:rPr lang="en-US" sz="1100">
                <a:solidFill>
                  <a:schemeClr val="hlink"/>
                </a:solidFill>
                <a:latin typeface="Times New Roman" pitchFamily="18" charset="0"/>
              </a:rPr>
              <a:t> statement</a:t>
            </a:r>
            <a:r>
              <a:rPr lang="en-US" sz="1100">
                <a:latin typeface="Times New Roman" pitchFamily="18" charset="0"/>
              </a:rPr>
              <a:t>. The user does not have any privileges at this point. The DBA can then grant privileges to that user. These privileges determine what the user can do at the database level.</a:t>
            </a:r>
          </a:p>
          <a:p>
            <a:pPr lvl="1" defTabSz="427038">
              <a:lnSpc>
                <a:spcPct val="100000"/>
              </a:lnSpc>
              <a:spcBef>
                <a:spcPct val="30000"/>
              </a:spcBef>
            </a:pPr>
            <a:r>
              <a:rPr lang="en-US" sz="1100">
                <a:latin typeface="Times New Roman" pitchFamily="18" charset="0"/>
              </a:rPr>
              <a:t>The slide gives the abridged syntax for creating a user. </a:t>
            </a:r>
          </a:p>
          <a:p>
            <a:pPr lvl="1" defTabSz="427038">
              <a:lnSpc>
                <a:spcPct val="100000"/>
              </a:lnSpc>
              <a:spcBef>
                <a:spcPct val="30000"/>
              </a:spcBef>
            </a:pPr>
            <a:r>
              <a:rPr lang="en-US" sz="1100">
                <a:latin typeface="Times New Roman" pitchFamily="18" charset="0"/>
              </a:rPr>
              <a:t>In the syntax:</a:t>
            </a:r>
          </a:p>
          <a:p>
            <a:pPr defTabSz="427038">
              <a:lnSpc>
                <a:spcPct val="100000"/>
              </a:lnSpc>
              <a:spcBef>
                <a:spcPct val="30000"/>
              </a:spcBef>
            </a:pPr>
            <a:r>
              <a:rPr lang="en-US" sz="1100">
                <a:latin typeface="Times New Roman" pitchFamily="18" charset="0"/>
              </a:rPr>
              <a:t>	</a:t>
            </a:r>
            <a:r>
              <a:rPr lang="en-US" sz="1100" b="0" i="1">
                <a:latin typeface="Courier New" pitchFamily="49" charset="0"/>
              </a:rPr>
              <a:t>user</a:t>
            </a:r>
            <a:r>
              <a:rPr lang="en-US" sz="1100" b="0" i="1">
                <a:latin typeface="Times New Roman" pitchFamily="18" charset="0"/>
              </a:rPr>
              <a:t>			</a:t>
            </a:r>
            <a:r>
              <a:rPr lang="en-US" sz="1100" b="0">
                <a:latin typeface="Times New Roman" pitchFamily="18" charset="0"/>
              </a:rPr>
              <a:t>is the name of the user to be created</a:t>
            </a:r>
            <a:br>
              <a:rPr lang="en-US" sz="1100" b="0">
                <a:latin typeface="Times New Roman" pitchFamily="18" charset="0"/>
              </a:rPr>
            </a:br>
            <a:endParaRPr lang="en-US" sz="1100" b="0">
              <a:latin typeface="Times New Roman" pitchFamily="18" charset="0"/>
            </a:endParaRPr>
          </a:p>
          <a:p>
            <a:pPr defTabSz="427038">
              <a:lnSpc>
                <a:spcPct val="100000"/>
              </a:lnSpc>
              <a:spcBef>
                <a:spcPct val="30000"/>
              </a:spcBef>
            </a:pPr>
            <a:r>
              <a:rPr lang="en-US" sz="1100" b="0">
                <a:latin typeface="Times New Roman" pitchFamily="18" charset="0"/>
              </a:rPr>
              <a:t>	</a:t>
            </a:r>
            <a:r>
              <a:rPr lang="en-US" sz="1100" b="0" i="1">
                <a:latin typeface="Courier New" pitchFamily="49" charset="0"/>
              </a:rPr>
              <a:t>password</a:t>
            </a:r>
            <a:r>
              <a:rPr lang="en-US" sz="1100" b="0">
                <a:latin typeface="Times New Roman" pitchFamily="18" charset="0"/>
              </a:rPr>
              <a:t>		specifies that the user must log in with this password</a:t>
            </a:r>
          </a:p>
          <a:p>
            <a:pPr lvl="1" defTabSz="427038">
              <a:lnSpc>
                <a:spcPct val="100000"/>
              </a:lnSpc>
              <a:spcBef>
                <a:spcPct val="30000"/>
              </a:spcBef>
            </a:pPr>
            <a:r>
              <a:rPr lang="en-US" sz="1100">
                <a:latin typeface="Times New Roman" pitchFamily="18" charset="0"/>
              </a:rPr>
              <a:t>For more information, see</a:t>
            </a:r>
            <a:r>
              <a:rPr lang="en-US" sz="1100" i="1">
                <a:latin typeface="Times New Roman" pitchFamily="18" charset="0"/>
              </a:rPr>
              <a:t> Oracle9i SQL Reference,</a:t>
            </a:r>
            <a:r>
              <a:rPr lang="en-US" sz="1100">
                <a:latin typeface="Times New Roman" pitchFamily="18" charset="0"/>
              </a:rPr>
              <a:t> “</a:t>
            </a:r>
            <a:r>
              <a:rPr lang="en-US" sz="1100">
                <a:latin typeface="Courier New" pitchFamily="49" charset="0"/>
              </a:rPr>
              <a:t>GRANT</a:t>
            </a:r>
            <a:r>
              <a:rPr lang="en-US" sz="1100">
                <a:latin typeface="Times New Roman" pitchFamily="18" charset="0"/>
              </a:rPr>
              <a:t>” and “</a:t>
            </a:r>
            <a:r>
              <a:rPr lang="en-US" sz="1100">
                <a:latin typeface="Courier New" pitchFamily="49" charset="0"/>
              </a:rPr>
              <a:t>CREATE USER</a:t>
            </a:r>
            <a:r>
              <a:rPr lang="en-US" sz="1100">
                <a:latin typeface="Times New Roman" pitchFamily="18" charset="0"/>
              </a:rPr>
              <a:t>.”</a:t>
            </a:r>
          </a:p>
          <a:p>
            <a:pPr lvl="1" defTabSz="427038">
              <a:lnSpc>
                <a:spcPct val="100000"/>
              </a:lnSpc>
              <a:spcBef>
                <a:spcPct val="30000"/>
              </a:spcBef>
            </a:pPr>
            <a:endParaRPr lang="en-US" sz="1100">
              <a:latin typeface="Times New Roman" pitchFamily="18" charset="0"/>
            </a:endParaRPr>
          </a:p>
          <a:p>
            <a:pPr defTabSz="427038">
              <a:lnSpc>
                <a:spcPct val="100000"/>
              </a:lnSpc>
              <a:spcBef>
                <a:spcPct val="30000"/>
              </a:spcBef>
            </a:pPr>
            <a:endParaRPr lang="en-US" sz="1100">
              <a:solidFill>
                <a:schemeClr val="accent2"/>
              </a:solidFill>
              <a:latin typeface="Times New Roman" pitchFamily="18" charset="0"/>
            </a:endParaRPr>
          </a:p>
          <a:p>
            <a:pPr defTabSz="427038">
              <a:lnSpc>
                <a:spcPct val="100000"/>
              </a:lnSpc>
              <a:spcBef>
                <a:spcPct val="30000"/>
              </a:spcBef>
            </a:pPr>
            <a:endParaRPr lang="en-US" sz="1100">
              <a:solidFill>
                <a:schemeClr val="accent2"/>
              </a:solidFill>
            </a:endParaRPr>
          </a:p>
          <a:p>
            <a:pPr defTabSz="427038">
              <a:lnSpc>
                <a:spcPct val="100000"/>
              </a:lnSpc>
              <a:spcBef>
                <a:spcPct val="30000"/>
              </a:spcBef>
            </a:pPr>
            <a:endParaRPr lang="en-US" sz="1100">
              <a:solidFill>
                <a:schemeClr val="accent2"/>
              </a:solidFill>
            </a:endParaRPr>
          </a:p>
          <a:p>
            <a:pPr defTabSz="427038">
              <a:lnSpc>
                <a:spcPct val="100000"/>
              </a:lnSpc>
              <a:spcBef>
                <a:spcPct val="30000"/>
              </a:spcBef>
            </a:pPr>
            <a:endParaRPr lang="en-US" sz="1100">
              <a:solidFill>
                <a:schemeClr val="accent2"/>
              </a:solidFill>
            </a:endParaRPr>
          </a:p>
          <a:p>
            <a:pPr defTabSz="427038">
              <a:lnSpc>
                <a:spcPct val="100000"/>
              </a:lnSpc>
              <a:spcBef>
                <a:spcPct val="30000"/>
              </a:spcBef>
            </a:pPr>
            <a:endParaRPr lang="en-US" sz="1100">
              <a:solidFill>
                <a:schemeClr val="accent2"/>
              </a:solidFill>
            </a:endParaRPr>
          </a:p>
          <a:p>
            <a:pPr defTabSz="427038">
              <a:lnSpc>
                <a:spcPct val="100000"/>
              </a:lnSpc>
              <a:spcBef>
                <a:spcPct val="30000"/>
              </a:spcBef>
            </a:pPr>
            <a:r>
              <a:rPr lang="en-US" sz="1100">
                <a:solidFill>
                  <a:srgbClr val="0000FF"/>
                </a:solidFill>
              </a:rPr>
              <a:t>Instructor Note</a:t>
            </a:r>
          </a:p>
          <a:p>
            <a:pPr lvl="1" defTabSz="427038">
              <a:lnSpc>
                <a:spcPct val="100000"/>
              </a:lnSpc>
              <a:spcBef>
                <a:spcPct val="30000"/>
              </a:spcBef>
            </a:pPr>
            <a:r>
              <a:rPr lang="en-US" sz="1100">
                <a:solidFill>
                  <a:srgbClr val="0000FF"/>
                </a:solidFill>
                <a:latin typeface="Times New Roman" pitchFamily="18" charset="0"/>
              </a:rPr>
              <a:t>For information on </a:t>
            </a:r>
            <a:r>
              <a:rPr lang="en-US" sz="1100">
                <a:solidFill>
                  <a:srgbClr val="0000FF"/>
                </a:solidFill>
                <a:latin typeface="Courier New" pitchFamily="49" charset="0"/>
              </a:rPr>
              <a:t>DROP USER</a:t>
            </a:r>
            <a:r>
              <a:rPr lang="en-US" sz="1100">
                <a:solidFill>
                  <a:srgbClr val="0000FF"/>
                </a:solidFill>
                <a:latin typeface="Times New Roman" pitchFamily="18" charset="0"/>
              </a:rPr>
              <a:t>, refer to </a:t>
            </a:r>
            <a:r>
              <a:rPr lang="en-US" sz="1100" i="1">
                <a:solidFill>
                  <a:srgbClr val="0000FF"/>
                </a:solidFill>
                <a:latin typeface="Times New Roman" pitchFamily="18" charset="0"/>
              </a:rPr>
              <a:t>Oracle9i SQL Reference,  </a:t>
            </a:r>
            <a:r>
              <a:rPr lang="en-US" sz="1100">
                <a:solidFill>
                  <a:srgbClr val="0000FF"/>
                </a:solidFill>
                <a:latin typeface="Times New Roman" pitchFamily="18" charset="0"/>
              </a:rPr>
              <a:t>“</a:t>
            </a:r>
            <a:r>
              <a:rPr lang="en-US" sz="1100">
                <a:solidFill>
                  <a:srgbClr val="0000FF"/>
                </a:solidFill>
                <a:latin typeface="Courier New" pitchFamily="49" charset="0"/>
              </a:rPr>
              <a:t>DROP USER.</a:t>
            </a:r>
            <a:r>
              <a:rPr lang="en-US" sz="1100">
                <a:solidFill>
                  <a:srgbClr val="0000FF"/>
                </a:solidFill>
                <a:latin typeface="Times New Roman" pitchFamily="18" charset="0"/>
              </a:rPr>
              <a:t>”</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cap="flat"/>
        </p:spPr>
      </p:sp>
      <p:sp>
        <p:nvSpPr>
          <p:cNvPr id="32771" name="Rectangle 3"/>
          <p:cNvSpPr>
            <a:spLocks noGrp="1" noChangeArrowheads="1"/>
          </p:cNvSpPr>
          <p:nvPr>
            <p:ph type="body" idx="1"/>
          </p:nvPr>
        </p:nvSpPr>
        <p:spPr>
          <a:noFill/>
          <a:ln/>
        </p:spPr>
        <p:txBody>
          <a:bodyPr/>
          <a:lstStyle/>
          <a:p>
            <a:r>
              <a:rPr lang="en-US"/>
              <a:t>The </a:t>
            </a:r>
            <a:r>
              <a:rPr lang="en-US">
                <a:latin typeface="Courier New" pitchFamily="49" charset="0"/>
              </a:rPr>
              <a:t>FOREIGN</a:t>
            </a:r>
            <a:r>
              <a:rPr lang="en-US">
                <a:latin typeface="Times New Roman" pitchFamily="18" charset="0"/>
              </a:rPr>
              <a:t>  </a:t>
            </a:r>
            <a:r>
              <a:rPr lang="en-US">
                <a:latin typeface="Courier New" pitchFamily="49" charset="0"/>
              </a:rPr>
              <a:t>KEY</a:t>
            </a:r>
            <a:r>
              <a:rPr lang="en-US"/>
              <a:t> Constraint (continued)</a:t>
            </a:r>
          </a:p>
          <a:p>
            <a:pPr lvl="1"/>
            <a:r>
              <a:rPr lang="en-US">
                <a:solidFill>
                  <a:srgbClr val="FC0128"/>
                </a:solidFill>
                <a:latin typeface="Courier New" pitchFamily="49" charset="0"/>
              </a:rPr>
              <a:t>FOREIGN</a:t>
            </a:r>
            <a:r>
              <a:rPr lang="en-US">
                <a:solidFill>
                  <a:srgbClr val="FC0128"/>
                </a:solidFill>
              </a:rPr>
              <a:t> </a:t>
            </a:r>
            <a:r>
              <a:rPr lang="en-US">
                <a:solidFill>
                  <a:srgbClr val="FC0128"/>
                </a:solidFill>
                <a:latin typeface="Courier New" pitchFamily="49" charset="0"/>
              </a:rPr>
              <a:t>KEY</a:t>
            </a:r>
            <a:r>
              <a:rPr lang="en-US"/>
              <a:t> constraints can be defined at the column or table constraint level. A composite foreign key must be created by using the table-level definition.</a:t>
            </a:r>
          </a:p>
          <a:p>
            <a:pPr lvl="1"/>
            <a:r>
              <a:rPr lang="en-US"/>
              <a:t>The example on the slide defines a </a:t>
            </a:r>
            <a:r>
              <a:rPr lang="en-US">
                <a:latin typeface="Courier New" pitchFamily="49" charset="0"/>
              </a:rPr>
              <a:t>FOREIGN KEY</a:t>
            </a:r>
            <a:r>
              <a:rPr lang="en-US"/>
              <a:t> constraint on the </a:t>
            </a:r>
            <a:r>
              <a:rPr lang="en-US">
                <a:latin typeface="Courier New" pitchFamily="49" charset="0"/>
              </a:rPr>
              <a:t>DEPARTMENT_ID</a:t>
            </a:r>
            <a:r>
              <a:rPr lang="en-US"/>
              <a:t> column of the </a:t>
            </a:r>
            <a:r>
              <a:rPr lang="en-US">
                <a:latin typeface="Courier New" pitchFamily="49" charset="0"/>
              </a:rPr>
              <a:t>EMPLOYEES</a:t>
            </a:r>
            <a:r>
              <a:rPr lang="en-US"/>
              <a:t> table, using table-level syntax. The name of the constraint is </a:t>
            </a:r>
            <a:r>
              <a:rPr lang="en-US">
                <a:latin typeface="Courier New" pitchFamily="49" charset="0"/>
              </a:rPr>
              <a:t>EMP_DEPTID_FK</a:t>
            </a:r>
            <a:r>
              <a:rPr lang="en-US"/>
              <a:t>.</a:t>
            </a:r>
          </a:p>
          <a:p>
            <a:pPr lvl="1"/>
            <a:r>
              <a:rPr lang="en-US"/>
              <a:t>The foreign key can also be defined at the column level, provided the constraint is based on a single column. The syntax differs in that the keywords </a:t>
            </a:r>
            <a:r>
              <a:rPr lang="en-US">
                <a:latin typeface="Courier New" pitchFamily="49" charset="0"/>
              </a:rPr>
              <a:t>FOREIGN KEY</a:t>
            </a:r>
            <a:r>
              <a:rPr lang="en-US"/>
              <a:t> do not appear. For example:</a:t>
            </a:r>
          </a:p>
          <a:p>
            <a:pPr lvl="1"/>
            <a:endParaRPr lang="en-US" sz="500"/>
          </a:p>
          <a:p>
            <a:pPr lvl="1">
              <a:spcBef>
                <a:spcPct val="0"/>
              </a:spcBef>
            </a:pPr>
            <a:r>
              <a:rPr lang="en-US">
                <a:latin typeface="Courier New" pitchFamily="49" charset="0"/>
              </a:rPr>
              <a:t>     CREATE TABLE employees</a:t>
            </a:r>
          </a:p>
          <a:p>
            <a:pPr lvl="1">
              <a:spcBef>
                <a:spcPct val="0"/>
              </a:spcBef>
            </a:pPr>
            <a:r>
              <a:rPr lang="en-US">
                <a:latin typeface="Courier New" pitchFamily="49" charset="0"/>
              </a:rPr>
              <a:t>     (...</a:t>
            </a:r>
          </a:p>
          <a:p>
            <a:pPr lvl="1">
              <a:spcBef>
                <a:spcPct val="0"/>
              </a:spcBef>
            </a:pPr>
            <a:r>
              <a:rPr lang="en-US">
                <a:latin typeface="Courier New" pitchFamily="49" charset="0"/>
              </a:rPr>
              <a:t>     department_id NUMBER(4) CONSTRAINT emp_deptid_fk </a:t>
            </a:r>
          </a:p>
          <a:p>
            <a:pPr lvl="1">
              <a:spcBef>
                <a:spcPct val="0"/>
              </a:spcBef>
            </a:pPr>
            <a:r>
              <a:rPr lang="en-US">
                <a:latin typeface="Courier New" pitchFamily="49" charset="0"/>
              </a:rPr>
              <a:t>         REFERENCES departments(department_id),</a:t>
            </a:r>
          </a:p>
          <a:p>
            <a:pPr lvl="1">
              <a:spcBef>
                <a:spcPct val="0"/>
              </a:spcBef>
            </a:pPr>
            <a:r>
              <a:rPr lang="en-US">
                <a:latin typeface="Courier New" pitchFamily="49" charset="0"/>
              </a:rPr>
              <a:t>     ...</a:t>
            </a:r>
          </a:p>
          <a:p>
            <a:pPr lvl="1">
              <a:spcBef>
                <a:spcPct val="0"/>
              </a:spcBef>
            </a:pPr>
            <a:r>
              <a:rPr lang="en-US">
                <a:latin typeface="Courier New" pitchFamily="49" charset="0"/>
              </a:rPr>
              <a:t>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ln/>
        </p:spPr>
        <p:txBody>
          <a:bodyPr/>
          <a:lstStyle/>
          <a:p>
            <a:pPr>
              <a:tabLst/>
            </a:pPr>
            <a:r>
              <a:rPr lang="en-US"/>
              <a:t>The </a:t>
            </a:r>
            <a:r>
              <a:rPr lang="en-US">
                <a:latin typeface="Courier New" pitchFamily="49" charset="0"/>
              </a:rPr>
              <a:t>FOREIGN</a:t>
            </a:r>
            <a:r>
              <a:rPr lang="en-US">
                <a:latin typeface="Times New Roman" pitchFamily="18" charset="0"/>
              </a:rPr>
              <a:t> </a:t>
            </a:r>
            <a:r>
              <a:rPr lang="en-US">
                <a:latin typeface="Courier New" pitchFamily="49" charset="0"/>
              </a:rPr>
              <a:t>KEY</a:t>
            </a:r>
            <a:r>
              <a:rPr lang="en-US"/>
              <a:t> Constraint (continued)</a:t>
            </a:r>
          </a:p>
          <a:p>
            <a:pPr lvl="1">
              <a:tabLst/>
            </a:pPr>
            <a:r>
              <a:rPr lang="en-US"/>
              <a:t>The </a:t>
            </a:r>
            <a:r>
              <a:rPr lang="en-US">
                <a:solidFill>
                  <a:srgbClr val="FC0128"/>
                </a:solidFill>
              </a:rPr>
              <a:t>foreign key</a:t>
            </a:r>
            <a:r>
              <a:rPr lang="en-US"/>
              <a:t> is defined in the child table, and the table containing the referenced column is the parent table. The foreign key is defined using a combination of the following keywords: </a:t>
            </a:r>
          </a:p>
          <a:p>
            <a:pPr lvl="2">
              <a:tabLst/>
            </a:pPr>
            <a:r>
              <a:rPr lang="en-US">
                <a:latin typeface="Courier New" pitchFamily="49" charset="0"/>
              </a:rPr>
              <a:t>FOREIGN KEY</a:t>
            </a:r>
            <a:r>
              <a:rPr lang="en-US"/>
              <a:t> is used to define the column in the child table at the table constraint level.</a:t>
            </a:r>
          </a:p>
          <a:p>
            <a:pPr lvl="2">
              <a:tabLst/>
            </a:pPr>
            <a:r>
              <a:rPr lang="en-US">
                <a:solidFill>
                  <a:srgbClr val="FC0128"/>
                </a:solidFill>
                <a:latin typeface="Courier New" pitchFamily="49" charset="0"/>
              </a:rPr>
              <a:t>REFERENCES</a:t>
            </a:r>
            <a:r>
              <a:rPr lang="en-US"/>
              <a:t> identifies the table and column in the parent table.</a:t>
            </a:r>
          </a:p>
          <a:p>
            <a:pPr lvl="2">
              <a:tabLst/>
            </a:pPr>
            <a:r>
              <a:rPr lang="en-US">
                <a:solidFill>
                  <a:srgbClr val="FC0128"/>
                </a:solidFill>
                <a:latin typeface="Courier New" pitchFamily="49" charset="0"/>
              </a:rPr>
              <a:t>ON</a:t>
            </a:r>
            <a:r>
              <a:rPr lang="en-US">
                <a:solidFill>
                  <a:srgbClr val="FC0128"/>
                </a:solidFill>
              </a:rPr>
              <a:t> </a:t>
            </a:r>
            <a:r>
              <a:rPr lang="en-US">
                <a:solidFill>
                  <a:srgbClr val="FC0128"/>
                </a:solidFill>
                <a:latin typeface="Courier New" pitchFamily="49" charset="0"/>
              </a:rPr>
              <a:t>DELETE</a:t>
            </a:r>
            <a:r>
              <a:rPr lang="en-US">
                <a:solidFill>
                  <a:srgbClr val="FC0128"/>
                </a:solidFill>
              </a:rPr>
              <a:t> </a:t>
            </a:r>
            <a:r>
              <a:rPr lang="en-US">
                <a:solidFill>
                  <a:srgbClr val="FC0128"/>
                </a:solidFill>
                <a:latin typeface="Courier New" pitchFamily="49" charset="0"/>
              </a:rPr>
              <a:t>CASCADE</a:t>
            </a:r>
            <a:r>
              <a:rPr lang="en-US"/>
              <a:t> indicates that when the row in the parent table is deleted, the dependent rows in the child table will also be deleted.</a:t>
            </a:r>
          </a:p>
          <a:p>
            <a:pPr lvl="2">
              <a:tabLst/>
            </a:pPr>
            <a:r>
              <a:rPr lang="en-US">
                <a:solidFill>
                  <a:srgbClr val="FC0128"/>
                </a:solidFill>
                <a:latin typeface="Courier New" pitchFamily="49" charset="0"/>
              </a:rPr>
              <a:t>ON</a:t>
            </a:r>
            <a:r>
              <a:rPr lang="en-US">
                <a:solidFill>
                  <a:srgbClr val="FC0128"/>
                </a:solidFill>
              </a:rPr>
              <a:t> </a:t>
            </a:r>
            <a:r>
              <a:rPr lang="en-US">
                <a:solidFill>
                  <a:srgbClr val="FC0128"/>
                </a:solidFill>
                <a:latin typeface="Courier New" pitchFamily="49" charset="0"/>
              </a:rPr>
              <a:t>DELETE</a:t>
            </a:r>
            <a:r>
              <a:rPr lang="en-US">
                <a:solidFill>
                  <a:srgbClr val="FC0128"/>
                </a:solidFill>
              </a:rPr>
              <a:t> </a:t>
            </a:r>
            <a:r>
              <a:rPr lang="en-US">
                <a:solidFill>
                  <a:srgbClr val="FC0128"/>
                </a:solidFill>
                <a:latin typeface="Courier New" pitchFamily="49" charset="0"/>
              </a:rPr>
              <a:t>SET</a:t>
            </a:r>
            <a:r>
              <a:rPr lang="en-US">
                <a:solidFill>
                  <a:srgbClr val="FC0128"/>
                </a:solidFill>
              </a:rPr>
              <a:t> </a:t>
            </a:r>
            <a:r>
              <a:rPr lang="en-US">
                <a:solidFill>
                  <a:srgbClr val="FC0128"/>
                </a:solidFill>
                <a:latin typeface="Courier New" pitchFamily="49" charset="0"/>
              </a:rPr>
              <a:t>NULL</a:t>
            </a:r>
            <a:r>
              <a:rPr lang="en-US"/>
              <a:t> converts foreign key values to null when the parent value is removed.</a:t>
            </a:r>
          </a:p>
          <a:p>
            <a:pPr lvl="1">
              <a:tabLst/>
            </a:pPr>
            <a:r>
              <a:rPr lang="en-US"/>
              <a:t>The default behavior is called the restrict rule, which disallows the update or deletion of referenced data. </a:t>
            </a:r>
          </a:p>
          <a:p>
            <a:pPr lvl="1">
              <a:tabLst/>
            </a:pPr>
            <a:r>
              <a:rPr lang="en-US"/>
              <a:t>Without the </a:t>
            </a:r>
            <a:r>
              <a:rPr lang="en-US">
                <a:latin typeface="Courier New" pitchFamily="49" charset="0"/>
              </a:rPr>
              <a:t>ON DELETE CASCADE</a:t>
            </a:r>
            <a:r>
              <a:rPr lang="en-US"/>
              <a:t> or the </a:t>
            </a:r>
            <a:r>
              <a:rPr lang="en-US">
                <a:latin typeface="Courier New" pitchFamily="49" charset="0"/>
              </a:rPr>
              <a:t>ON DELETE SET NULL</a:t>
            </a:r>
            <a:r>
              <a:rPr lang="en-US"/>
              <a:t> options, the row in the parent table cannot be deleted if it is referenced in the child table.</a:t>
            </a:r>
          </a:p>
        </p:txBody>
      </p:sp>
      <p:sp>
        <p:nvSpPr>
          <p:cNvPr id="34819" name="Rectangle 3"/>
          <p:cNvSpPr>
            <a:spLocks noGrp="1" noRot="1" noChangeAspect="1" noChangeArrowheads="1" noTextEdit="1"/>
          </p:cNvSpPr>
          <p:nvPr>
            <p:ph type="sldImg"/>
          </p:nvPr>
        </p:nvSpPr>
        <p:spPr>
          <a:ln cap="flat"/>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83026" y="-1593"/>
            <a:ext cx="2974975" cy="461739"/>
          </a:xfrm>
          <a:prstGeom prst="rect">
            <a:avLst/>
          </a:prstGeom>
          <a:noFill/>
          <a:ln w="9525">
            <a:noFill/>
            <a:miter lim="800000"/>
            <a:headEnd/>
            <a:tailEnd/>
          </a:ln>
          <a:effectLst/>
        </p:spPr>
        <p:txBody>
          <a:bodyPr wrap="none" anchor="ctr"/>
          <a:lstStyle/>
          <a:p>
            <a:endParaRPr lang="en-US"/>
          </a:p>
        </p:txBody>
      </p:sp>
      <p:sp>
        <p:nvSpPr>
          <p:cNvPr id="36867" name="Rectangle 3"/>
          <p:cNvSpPr>
            <a:spLocks noChangeArrowheads="1"/>
          </p:cNvSpPr>
          <p:nvPr/>
        </p:nvSpPr>
        <p:spPr bwMode="auto">
          <a:xfrm>
            <a:off x="-1588" y="-1593"/>
            <a:ext cx="2970213" cy="461739"/>
          </a:xfrm>
          <a:prstGeom prst="rect">
            <a:avLst/>
          </a:prstGeom>
          <a:noFill/>
          <a:ln w="9525">
            <a:noFill/>
            <a:miter lim="800000"/>
            <a:headEnd/>
            <a:tailEnd/>
          </a:ln>
          <a:effectLst/>
        </p:spPr>
        <p:txBody>
          <a:bodyPr wrap="none" anchor="ctr"/>
          <a:lstStyle/>
          <a:p>
            <a:endParaRPr lang="en-US"/>
          </a:p>
        </p:txBody>
      </p:sp>
      <p:sp>
        <p:nvSpPr>
          <p:cNvPr id="36868" name="Rectangle 4"/>
          <p:cNvSpPr>
            <a:spLocks noGrp="1" noChangeArrowheads="1"/>
          </p:cNvSpPr>
          <p:nvPr>
            <p:ph type="body" idx="1"/>
          </p:nvPr>
        </p:nvSpPr>
        <p:spPr>
          <a:noFill/>
          <a:ln/>
        </p:spPr>
        <p:txBody>
          <a:bodyPr/>
          <a:lstStyle/>
          <a:p>
            <a:pPr>
              <a:tabLst/>
            </a:pPr>
            <a:r>
              <a:rPr lang="en-US"/>
              <a:t>The </a:t>
            </a:r>
            <a:r>
              <a:rPr lang="en-US">
                <a:latin typeface="Courier New" pitchFamily="49" charset="0"/>
              </a:rPr>
              <a:t>CHECK</a:t>
            </a:r>
            <a:r>
              <a:rPr lang="en-US"/>
              <a:t> Constraint</a:t>
            </a:r>
          </a:p>
          <a:p>
            <a:pPr lvl="1">
              <a:tabLst/>
            </a:pPr>
            <a:r>
              <a:rPr lang="en-US"/>
              <a:t>The </a:t>
            </a:r>
            <a:r>
              <a:rPr lang="en-US">
                <a:solidFill>
                  <a:srgbClr val="FC0128"/>
                </a:solidFill>
                <a:latin typeface="Courier New" pitchFamily="49" charset="0"/>
              </a:rPr>
              <a:t>CHECK</a:t>
            </a:r>
            <a:r>
              <a:rPr lang="en-US">
                <a:solidFill>
                  <a:srgbClr val="FC0128"/>
                </a:solidFill>
              </a:rPr>
              <a:t> constraint</a:t>
            </a:r>
            <a:r>
              <a:rPr lang="en-US"/>
              <a:t> defines a condition that each row must satisfy. The condition can use the same constructs as query conditions, with the following exceptions:</a:t>
            </a:r>
          </a:p>
          <a:p>
            <a:pPr lvl="2">
              <a:tabLst/>
            </a:pPr>
            <a:r>
              <a:rPr lang="en-US"/>
              <a:t>References to the </a:t>
            </a:r>
            <a:r>
              <a:rPr lang="en-US">
                <a:latin typeface="Courier New" pitchFamily="49" charset="0"/>
              </a:rPr>
              <a:t>CURRVAL</a:t>
            </a:r>
            <a:r>
              <a:rPr lang="en-US"/>
              <a:t>, </a:t>
            </a:r>
            <a:r>
              <a:rPr lang="en-US">
                <a:latin typeface="Courier New" pitchFamily="49" charset="0"/>
              </a:rPr>
              <a:t>NEXTVAL</a:t>
            </a:r>
            <a:r>
              <a:rPr lang="en-US"/>
              <a:t>, </a:t>
            </a:r>
            <a:r>
              <a:rPr lang="en-US">
                <a:latin typeface="Courier New" pitchFamily="49" charset="0"/>
              </a:rPr>
              <a:t>LEVEL</a:t>
            </a:r>
            <a:r>
              <a:rPr lang="en-US"/>
              <a:t>, and </a:t>
            </a:r>
            <a:r>
              <a:rPr lang="en-US">
                <a:latin typeface="Courier New" pitchFamily="49" charset="0"/>
              </a:rPr>
              <a:t>ROWNUM</a:t>
            </a:r>
            <a:r>
              <a:rPr lang="en-US"/>
              <a:t> pseudocolumns</a:t>
            </a:r>
          </a:p>
          <a:p>
            <a:pPr lvl="2">
              <a:tabLst/>
            </a:pPr>
            <a:r>
              <a:rPr lang="en-US"/>
              <a:t>Calls to </a:t>
            </a:r>
            <a:r>
              <a:rPr lang="en-US">
                <a:latin typeface="Courier New" pitchFamily="49" charset="0"/>
              </a:rPr>
              <a:t>SYSDATE</a:t>
            </a:r>
            <a:r>
              <a:rPr lang="en-US"/>
              <a:t>, </a:t>
            </a:r>
            <a:r>
              <a:rPr lang="en-US">
                <a:latin typeface="Courier New" pitchFamily="49" charset="0"/>
              </a:rPr>
              <a:t>UID</a:t>
            </a:r>
            <a:r>
              <a:rPr lang="en-US"/>
              <a:t>, </a:t>
            </a:r>
            <a:r>
              <a:rPr lang="en-US">
                <a:latin typeface="Courier New" pitchFamily="49" charset="0"/>
              </a:rPr>
              <a:t>USER</a:t>
            </a:r>
            <a:r>
              <a:rPr lang="en-US"/>
              <a:t>, and </a:t>
            </a:r>
            <a:r>
              <a:rPr lang="en-US">
                <a:latin typeface="Courier New" pitchFamily="49" charset="0"/>
              </a:rPr>
              <a:t>USERENV</a:t>
            </a:r>
            <a:r>
              <a:rPr lang="en-US"/>
              <a:t> functions</a:t>
            </a:r>
          </a:p>
          <a:p>
            <a:pPr lvl="2">
              <a:tabLst/>
            </a:pPr>
            <a:r>
              <a:rPr lang="en-US"/>
              <a:t>Queries that refer to other values in other rows</a:t>
            </a:r>
          </a:p>
          <a:p>
            <a:pPr lvl="1">
              <a:tabLst/>
            </a:pPr>
            <a:r>
              <a:rPr lang="en-US"/>
              <a:t>A single column can have multiple </a:t>
            </a:r>
            <a:r>
              <a:rPr lang="en-US">
                <a:latin typeface="Courier New" pitchFamily="49" charset="0"/>
              </a:rPr>
              <a:t>CHECK</a:t>
            </a:r>
            <a:r>
              <a:rPr lang="en-US"/>
              <a:t> constraints which refer to the column in its definition. There is no limit to the number of </a:t>
            </a:r>
            <a:r>
              <a:rPr lang="en-US">
                <a:latin typeface="Courier New" pitchFamily="49" charset="0"/>
              </a:rPr>
              <a:t>CHECK</a:t>
            </a:r>
            <a:r>
              <a:rPr lang="en-US"/>
              <a:t> constraints which you can define on a column.</a:t>
            </a:r>
          </a:p>
          <a:p>
            <a:pPr lvl="1">
              <a:tabLst/>
            </a:pPr>
            <a:r>
              <a:rPr lang="en-US">
                <a:latin typeface="Courier New" pitchFamily="49" charset="0"/>
              </a:rPr>
              <a:t>CHECK</a:t>
            </a:r>
            <a:r>
              <a:rPr lang="en-US"/>
              <a:t> constraints can be defined at the column level or table level. </a:t>
            </a:r>
          </a:p>
          <a:p>
            <a:pPr lvl="1">
              <a:spcBef>
                <a:spcPct val="0"/>
              </a:spcBef>
              <a:tabLst/>
            </a:pPr>
            <a:endParaRPr lang="en-US">
              <a:latin typeface="Courier New" pitchFamily="49" charset="0"/>
            </a:endParaRPr>
          </a:p>
          <a:p>
            <a:pPr lvl="1">
              <a:spcBef>
                <a:spcPct val="0"/>
              </a:spcBef>
              <a:tabLst/>
            </a:pPr>
            <a:r>
              <a:rPr lang="en-US">
                <a:latin typeface="Courier New" pitchFamily="49" charset="0"/>
              </a:rPr>
              <a:t>CREATE TABLE employees</a:t>
            </a:r>
          </a:p>
          <a:p>
            <a:pPr lvl="1">
              <a:spcBef>
                <a:spcPct val="0"/>
              </a:spcBef>
              <a:tabLst/>
            </a:pPr>
            <a:r>
              <a:rPr lang="en-US">
                <a:latin typeface="Courier New" pitchFamily="49" charset="0"/>
              </a:rPr>
              <a:t>     (...</a:t>
            </a:r>
          </a:p>
          <a:p>
            <a:pPr lvl="1">
              <a:spcBef>
                <a:spcPct val="0"/>
              </a:spcBef>
              <a:tabLst/>
            </a:pPr>
            <a:r>
              <a:rPr lang="en-US">
                <a:latin typeface="Courier New" pitchFamily="49" charset="0"/>
              </a:rPr>
              <a:t>      salary NUMBER(8,2) CONSTRAINT emp_salary_min </a:t>
            </a:r>
          </a:p>
          <a:p>
            <a:pPr lvl="1">
              <a:spcBef>
                <a:spcPct val="0"/>
              </a:spcBef>
              <a:tabLst/>
            </a:pPr>
            <a:r>
              <a:rPr lang="en-US">
                <a:latin typeface="Courier New" pitchFamily="49" charset="0"/>
              </a:rPr>
              <a:t>                         CHECK (salary &gt; 0),</a:t>
            </a:r>
          </a:p>
          <a:p>
            <a:pPr lvl="1">
              <a:spcBef>
                <a:spcPct val="0"/>
              </a:spcBef>
              <a:tabLst/>
            </a:pPr>
            <a:r>
              <a:rPr lang="en-US">
                <a:latin typeface="Courier New" pitchFamily="49" charset="0"/>
              </a:rPr>
              <a:t>     ...</a:t>
            </a:r>
          </a:p>
          <a:p>
            <a:pPr>
              <a:tabLst/>
            </a:pPr>
            <a:endParaRPr lang="en-US">
              <a:solidFill>
                <a:srgbClr val="0000FF"/>
              </a:solidFill>
            </a:endParaRPr>
          </a:p>
          <a:p>
            <a:pPr>
              <a:tabLst/>
            </a:pPr>
            <a:r>
              <a:rPr lang="en-US">
                <a:solidFill>
                  <a:srgbClr val="0000FF"/>
                </a:solidFill>
              </a:rPr>
              <a:t>Instructor Note</a:t>
            </a:r>
          </a:p>
          <a:p>
            <a:pPr lvl="1">
              <a:tabLst/>
            </a:pPr>
            <a:r>
              <a:rPr lang="en-US">
                <a:solidFill>
                  <a:srgbClr val="0000FF"/>
                </a:solidFill>
              </a:rPr>
              <a:t>Explain what pseudocolumns are. Pseudocolumns are not actual columns in a table but they behave like columns. For example, you can select values from a pseudocolumn. However, you cannot insert into, update, or delete from a pseudocolumn. Pseudocolumns can be used in SQL statements.</a:t>
            </a:r>
          </a:p>
        </p:txBody>
      </p:sp>
      <p:sp>
        <p:nvSpPr>
          <p:cNvPr id="36869" name="Rectangle 5"/>
          <p:cNvSpPr>
            <a:spLocks noGrp="1" noRot="1" noChangeAspect="1" noChangeArrowheads="1" noTextEdit="1"/>
          </p:cNvSpPr>
          <p:nvPr>
            <p:ph type="sldImg"/>
          </p:nvPr>
        </p:nvSpPr>
        <p:spPr>
          <a:ln cap="flat"/>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83026" y="-1593"/>
            <a:ext cx="2974975" cy="461739"/>
          </a:xfrm>
          <a:prstGeom prst="rect">
            <a:avLst/>
          </a:prstGeom>
          <a:noFill/>
          <a:ln w="9525">
            <a:noFill/>
            <a:miter lim="800000"/>
            <a:headEnd/>
            <a:tailEnd/>
          </a:ln>
          <a:effectLst/>
        </p:spPr>
        <p:txBody>
          <a:bodyPr wrap="none" anchor="ctr"/>
          <a:lstStyle/>
          <a:p>
            <a:endParaRPr lang="en-US"/>
          </a:p>
        </p:txBody>
      </p:sp>
      <p:sp>
        <p:nvSpPr>
          <p:cNvPr id="38915" name="Rectangle 3"/>
          <p:cNvSpPr>
            <a:spLocks noChangeArrowheads="1"/>
          </p:cNvSpPr>
          <p:nvPr/>
        </p:nvSpPr>
        <p:spPr bwMode="auto">
          <a:xfrm>
            <a:off x="-1588" y="-1593"/>
            <a:ext cx="2970213" cy="461739"/>
          </a:xfrm>
          <a:prstGeom prst="rect">
            <a:avLst/>
          </a:prstGeom>
          <a:noFill/>
          <a:ln w="9525">
            <a:noFill/>
            <a:miter lim="800000"/>
            <a:headEnd/>
            <a:tailEnd/>
          </a:ln>
          <a:effectLst/>
        </p:spPr>
        <p:txBody>
          <a:bodyPr wrap="none" anchor="ctr"/>
          <a:lstStyle/>
          <a:p>
            <a:endParaRPr lang="en-US"/>
          </a:p>
        </p:txBody>
      </p:sp>
      <p:sp>
        <p:nvSpPr>
          <p:cNvPr id="38916" name="Rectangle 4"/>
          <p:cNvSpPr>
            <a:spLocks noGrp="1" noChangeArrowheads="1"/>
          </p:cNvSpPr>
          <p:nvPr>
            <p:ph type="body" idx="1"/>
          </p:nvPr>
        </p:nvSpPr>
        <p:spPr>
          <a:xfrm>
            <a:off x="412751" y="4677882"/>
            <a:ext cx="6029325" cy="3755998"/>
          </a:xfrm>
          <a:noFill/>
          <a:ln/>
        </p:spPr>
        <p:txBody>
          <a:bodyPr/>
          <a:lstStyle/>
          <a:p>
            <a:pPr>
              <a:tabLst/>
            </a:pPr>
            <a:r>
              <a:rPr lang="en-US"/>
              <a:t>Adding a Constraint</a:t>
            </a:r>
          </a:p>
          <a:p>
            <a:pPr lvl="1">
              <a:lnSpc>
                <a:spcPct val="95000"/>
              </a:lnSpc>
              <a:spcBef>
                <a:spcPct val="25000"/>
              </a:spcBef>
              <a:tabLst/>
            </a:pPr>
            <a:r>
              <a:rPr lang="en-US"/>
              <a:t>You can add a constraint for existing tables by using the </a:t>
            </a:r>
            <a:r>
              <a:rPr lang="en-US">
                <a:solidFill>
                  <a:srgbClr val="FC0128"/>
                </a:solidFill>
                <a:latin typeface="Courier New" pitchFamily="49" charset="0"/>
              </a:rPr>
              <a:t>ALTER</a:t>
            </a:r>
            <a:r>
              <a:rPr lang="en-US">
                <a:solidFill>
                  <a:srgbClr val="FC0128"/>
                </a:solidFill>
              </a:rPr>
              <a:t> </a:t>
            </a:r>
            <a:r>
              <a:rPr lang="en-US">
                <a:solidFill>
                  <a:srgbClr val="FC0128"/>
                </a:solidFill>
                <a:latin typeface="Courier New" pitchFamily="49" charset="0"/>
              </a:rPr>
              <a:t>TABLE</a:t>
            </a:r>
            <a:r>
              <a:rPr lang="en-US">
                <a:solidFill>
                  <a:srgbClr val="FC0128"/>
                </a:solidFill>
              </a:rPr>
              <a:t> statement with the </a:t>
            </a:r>
            <a:r>
              <a:rPr lang="en-US">
                <a:solidFill>
                  <a:srgbClr val="FC0128"/>
                </a:solidFill>
                <a:latin typeface="Courier New" pitchFamily="49" charset="0"/>
              </a:rPr>
              <a:t>ADD</a:t>
            </a:r>
            <a:r>
              <a:rPr lang="en-US">
                <a:solidFill>
                  <a:srgbClr val="FC0128"/>
                </a:solidFill>
              </a:rPr>
              <a:t> clause</a:t>
            </a:r>
            <a:r>
              <a:rPr lang="en-US"/>
              <a:t>.</a:t>
            </a:r>
            <a:endParaRPr lang="en-US">
              <a:solidFill>
                <a:srgbClr val="FC0128"/>
              </a:solidFill>
            </a:endParaRPr>
          </a:p>
          <a:p>
            <a:pPr lvl="1">
              <a:lnSpc>
                <a:spcPct val="95000"/>
              </a:lnSpc>
              <a:spcBef>
                <a:spcPct val="15000"/>
              </a:spcBef>
              <a:tabLst/>
            </a:pPr>
            <a:r>
              <a:rPr lang="en-US"/>
              <a:t>In the syntax:</a:t>
            </a:r>
          </a:p>
          <a:p>
            <a:pPr lvl="1">
              <a:lnSpc>
                <a:spcPct val="95000"/>
              </a:lnSpc>
              <a:spcBef>
                <a:spcPct val="25000"/>
              </a:spcBef>
              <a:tabLst/>
            </a:pPr>
            <a:r>
              <a:rPr lang="en-US" i="1"/>
              <a:t>	</a:t>
            </a:r>
            <a:r>
              <a:rPr lang="en-US" i="1">
                <a:latin typeface="Courier New" pitchFamily="49" charset="0"/>
              </a:rPr>
              <a:t>table</a:t>
            </a:r>
            <a:r>
              <a:rPr lang="en-US"/>
              <a:t>			is the name of the table</a:t>
            </a:r>
          </a:p>
          <a:p>
            <a:pPr lvl="1">
              <a:lnSpc>
                <a:spcPct val="95000"/>
              </a:lnSpc>
              <a:spcBef>
                <a:spcPct val="25000"/>
              </a:spcBef>
              <a:tabLst/>
            </a:pPr>
            <a:r>
              <a:rPr lang="en-US" i="1"/>
              <a:t>	</a:t>
            </a:r>
            <a:r>
              <a:rPr lang="en-US" i="1">
                <a:latin typeface="Courier New" pitchFamily="49" charset="0"/>
              </a:rPr>
              <a:t>constraint	</a:t>
            </a:r>
            <a:r>
              <a:rPr lang="en-US"/>
              <a:t>	is the name of the constraint</a:t>
            </a:r>
          </a:p>
          <a:p>
            <a:pPr lvl="1">
              <a:lnSpc>
                <a:spcPct val="95000"/>
              </a:lnSpc>
              <a:spcBef>
                <a:spcPct val="25000"/>
              </a:spcBef>
              <a:tabLst/>
            </a:pPr>
            <a:r>
              <a:rPr lang="en-US"/>
              <a:t>	</a:t>
            </a:r>
            <a:r>
              <a:rPr lang="en-US" i="1">
                <a:latin typeface="Courier New" pitchFamily="49" charset="0"/>
              </a:rPr>
              <a:t>type</a:t>
            </a:r>
            <a:r>
              <a:rPr lang="en-US"/>
              <a:t>			is the constraint type</a:t>
            </a:r>
          </a:p>
          <a:p>
            <a:pPr lvl="1">
              <a:lnSpc>
                <a:spcPct val="95000"/>
              </a:lnSpc>
              <a:spcBef>
                <a:spcPct val="25000"/>
              </a:spcBef>
              <a:tabLst/>
            </a:pPr>
            <a:r>
              <a:rPr lang="en-US"/>
              <a:t>	</a:t>
            </a:r>
            <a:r>
              <a:rPr lang="en-US" i="1">
                <a:latin typeface="Courier New" pitchFamily="49" charset="0"/>
              </a:rPr>
              <a:t>column</a:t>
            </a:r>
            <a:r>
              <a:rPr lang="en-US" i="1"/>
              <a:t>		</a:t>
            </a:r>
            <a:r>
              <a:rPr lang="en-US"/>
              <a:t>is the name of the column affected by the constraint</a:t>
            </a:r>
          </a:p>
          <a:p>
            <a:pPr lvl="1">
              <a:lnSpc>
                <a:spcPct val="95000"/>
              </a:lnSpc>
              <a:spcBef>
                <a:spcPct val="25000"/>
              </a:spcBef>
              <a:tabLst/>
            </a:pPr>
            <a:r>
              <a:rPr lang="en-US"/>
              <a:t>The constraint name syntax is optional, although recommended. If you do not name your constraints, the system will generate constraint names.</a:t>
            </a:r>
          </a:p>
          <a:p>
            <a:pPr lvl="1">
              <a:lnSpc>
                <a:spcPct val="95000"/>
              </a:lnSpc>
              <a:tabLst/>
            </a:pPr>
            <a:r>
              <a:rPr lang="en-US" b="1"/>
              <a:t>Guidelines</a:t>
            </a:r>
          </a:p>
          <a:p>
            <a:pPr lvl="2">
              <a:lnSpc>
                <a:spcPct val="95000"/>
              </a:lnSpc>
              <a:spcBef>
                <a:spcPct val="15000"/>
              </a:spcBef>
              <a:tabLst/>
            </a:pPr>
            <a:r>
              <a:rPr lang="en-US"/>
              <a:t>You can add, drop, enable, or disable a constraint, but you cannot modify its structure.</a:t>
            </a:r>
          </a:p>
          <a:p>
            <a:pPr lvl="2">
              <a:lnSpc>
                <a:spcPct val="95000"/>
              </a:lnSpc>
              <a:spcBef>
                <a:spcPct val="15000"/>
              </a:spcBef>
              <a:tabLst/>
            </a:pPr>
            <a:r>
              <a:rPr lang="en-US"/>
              <a:t>You can add a </a:t>
            </a:r>
            <a:r>
              <a:rPr lang="en-US">
                <a:latin typeface="Courier New" pitchFamily="49" charset="0"/>
              </a:rPr>
              <a:t>NOT NULL</a:t>
            </a:r>
            <a:r>
              <a:rPr lang="en-US"/>
              <a:t> constraint to an existing column by using the </a:t>
            </a:r>
            <a:r>
              <a:rPr lang="en-US">
                <a:latin typeface="Courier New" pitchFamily="49" charset="0"/>
              </a:rPr>
              <a:t>MODIFY</a:t>
            </a:r>
            <a:r>
              <a:rPr lang="en-US"/>
              <a:t> clause of the </a:t>
            </a:r>
            <a:r>
              <a:rPr lang="en-US">
                <a:latin typeface="Courier New" pitchFamily="49" charset="0"/>
              </a:rPr>
              <a:t>ALTER TABLE</a:t>
            </a:r>
            <a:r>
              <a:rPr lang="en-US"/>
              <a:t> statement.</a:t>
            </a:r>
          </a:p>
          <a:p>
            <a:pPr lvl="1">
              <a:lnSpc>
                <a:spcPct val="95000"/>
              </a:lnSpc>
              <a:tabLst/>
            </a:pPr>
            <a:r>
              <a:rPr lang="en-US" b="1">
                <a:latin typeface="Times" pitchFamily="18" charset="0"/>
              </a:rPr>
              <a:t>Note:</a:t>
            </a:r>
            <a:r>
              <a:rPr lang="en-US">
                <a:latin typeface="Times" pitchFamily="18" charset="0"/>
              </a:rPr>
              <a:t> You can define a </a:t>
            </a:r>
            <a:r>
              <a:rPr lang="en-US">
                <a:latin typeface="Courier New" pitchFamily="49" charset="0"/>
              </a:rPr>
              <a:t>NOT NULL</a:t>
            </a:r>
            <a:r>
              <a:rPr lang="en-US">
                <a:latin typeface="Times" pitchFamily="18" charset="0"/>
              </a:rPr>
              <a:t> column only if the table is empty or if the column has a value for every row.</a:t>
            </a:r>
            <a:endParaRPr lang="en-US">
              <a:solidFill>
                <a:srgbClr val="0000FF"/>
              </a:solidFill>
              <a:latin typeface="Times" pitchFamily="18" charset="0"/>
            </a:endParaRPr>
          </a:p>
          <a:p>
            <a:pPr>
              <a:lnSpc>
                <a:spcPct val="95000"/>
              </a:lnSpc>
              <a:tabLst/>
            </a:pPr>
            <a:r>
              <a:rPr lang="en-US">
                <a:solidFill>
                  <a:srgbClr val="0000FF"/>
                </a:solidFill>
              </a:rPr>
              <a:t>Instructor Note</a:t>
            </a:r>
          </a:p>
          <a:p>
            <a:pPr lvl="1">
              <a:lnSpc>
                <a:spcPct val="95000"/>
              </a:lnSpc>
              <a:spcBef>
                <a:spcPct val="0"/>
              </a:spcBef>
              <a:tabLst/>
            </a:pPr>
            <a:r>
              <a:rPr lang="en-US">
                <a:solidFill>
                  <a:srgbClr val="0000FF"/>
                </a:solidFill>
              </a:rPr>
              <a:t>You can defer checking constraints for validity until the end of the transaction. </a:t>
            </a:r>
          </a:p>
          <a:p>
            <a:pPr lvl="1">
              <a:lnSpc>
                <a:spcPct val="95000"/>
              </a:lnSpc>
              <a:spcBef>
                <a:spcPct val="0"/>
              </a:spcBef>
              <a:tabLst/>
            </a:pPr>
            <a:r>
              <a:rPr lang="en-US">
                <a:solidFill>
                  <a:srgbClr val="0000FF"/>
                </a:solidFill>
              </a:rPr>
              <a:t>A constraint is </a:t>
            </a:r>
            <a:r>
              <a:rPr lang="en-US" i="1">
                <a:solidFill>
                  <a:srgbClr val="0000FF"/>
                </a:solidFill>
              </a:rPr>
              <a:t>deferred</a:t>
            </a:r>
            <a:r>
              <a:rPr lang="en-US">
                <a:solidFill>
                  <a:srgbClr val="0000FF"/>
                </a:solidFill>
              </a:rPr>
              <a:t> if the system checks that it is satisfied only on commit. If a deferred constraint is violated, then committing causes the transaction to roll back.</a:t>
            </a:r>
          </a:p>
          <a:p>
            <a:pPr lvl="1">
              <a:lnSpc>
                <a:spcPct val="95000"/>
              </a:lnSpc>
              <a:spcBef>
                <a:spcPct val="0"/>
              </a:spcBef>
              <a:tabLst/>
            </a:pPr>
            <a:r>
              <a:rPr lang="en-US">
                <a:solidFill>
                  <a:srgbClr val="0000FF"/>
                </a:solidFill>
              </a:rPr>
              <a:t>A constraint is </a:t>
            </a:r>
            <a:r>
              <a:rPr lang="en-US" i="1">
                <a:solidFill>
                  <a:srgbClr val="0000FF"/>
                </a:solidFill>
              </a:rPr>
              <a:t>immediate </a:t>
            </a:r>
            <a:r>
              <a:rPr lang="en-US">
                <a:solidFill>
                  <a:srgbClr val="0000FF"/>
                </a:solidFill>
              </a:rPr>
              <a:t>if it is checked at the end of each statement. If it is violated, the statement is rolled back immediately.</a:t>
            </a:r>
          </a:p>
        </p:txBody>
      </p:sp>
      <p:sp>
        <p:nvSpPr>
          <p:cNvPr id="38917" name="Rectangle 5"/>
          <p:cNvSpPr>
            <a:spLocks noGrp="1" noRot="1" noChangeAspect="1" noChangeArrowheads="1" noTextEdit="1"/>
          </p:cNvSpPr>
          <p:nvPr>
            <p:ph type="sldImg"/>
          </p:nvPr>
        </p:nvSpPr>
        <p:spPr>
          <a:ln cap="flat"/>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p:spPr>
        <p:txBody>
          <a:bodyPr/>
          <a:lstStyle/>
          <a:p>
            <a:pPr>
              <a:tabLst/>
            </a:pPr>
            <a:r>
              <a:rPr lang="en-US"/>
              <a:t>Adding a Constraint (continued)</a:t>
            </a:r>
          </a:p>
          <a:p>
            <a:pPr lvl="1">
              <a:tabLst/>
            </a:pPr>
            <a:r>
              <a:rPr lang="en-US"/>
              <a:t>The example on the slide creates a </a:t>
            </a:r>
            <a:r>
              <a:rPr lang="en-US">
                <a:latin typeface="Courier New" pitchFamily="49" charset="0"/>
              </a:rPr>
              <a:t>FOREIGN</a:t>
            </a:r>
            <a:r>
              <a:rPr lang="en-US"/>
              <a:t> </a:t>
            </a:r>
            <a:r>
              <a:rPr lang="en-US">
                <a:latin typeface="Courier New" pitchFamily="49" charset="0"/>
              </a:rPr>
              <a:t>KEY</a:t>
            </a:r>
            <a:r>
              <a:rPr lang="en-US"/>
              <a:t> constraint on the </a:t>
            </a:r>
            <a:r>
              <a:rPr lang="en-US">
                <a:latin typeface="Courier New" pitchFamily="49" charset="0"/>
              </a:rPr>
              <a:t>EMPLOYEES</a:t>
            </a:r>
            <a:r>
              <a:rPr lang="en-US"/>
              <a:t> table. The constraint ensures that a manager exists as a valid employee in the </a:t>
            </a:r>
            <a:r>
              <a:rPr lang="en-US">
                <a:latin typeface="Courier New" pitchFamily="49" charset="0"/>
              </a:rPr>
              <a:t>EMPLOYEES</a:t>
            </a:r>
            <a:r>
              <a:rPr lang="en-US"/>
              <a:t> table.</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a:tabLst/>
            </a:pPr>
            <a:r>
              <a:rPr lang="en-US">
                <a:solidFill>
                  <a:srgbClr val="0000FF"/>
                </a:solidFill>
              </a:rPr>
              <a:t>Instructor Note</a:t>
            </a:r>
          </a:p>
          <a:p>
            <a:pPr lvl="1">
              <a:tabLst/>
            </a:pPr>
            <a:r>
              <a:rPr lang="en-US">
                <a:solidFill>
                  <a:srgbClr val="0000FF"/>
                </a:solidFill>
              </a:rPr>
              <a:t>To add a </a:t>
            </a:r>
            <a:r>
              <a:rPr lang="en-US">
                <a:solidFill>
                  <a:srgbClr val="0000FF"/>
                </a:solidFill>
                <a:latin typeface="Courier New" pitchFamily="49" charset="0"/>
              </a:rPr>
              <a:t>NOT</a:t>
            </a:r>
            <a:r>
              <a:rPr lang="en-US">
                <a:solidFill>
                  <a:srgbClr val="0000FF"/>
                </a:solidFill>
              </a:rPr>
              <a:t> </a:t>
            </a:r>
            <a:r>
              <a:rPr lang="en-US">
                <a:solidFill>
                  <a:srgbClr val="0000FF"/>
                </a:solidFill>
                <a:latin typeface="Courier New" pitchFamily="49" charset="0"/>
              </a:rPr>
              <a:t>NULL</a:t>
            </a:r>
            <a:r>
              <a:rPr lang="en-US">
                <a:solidFill>
                  <a:srgbClr val="0000FF"/>
                </a:solidFill>
              </a:rPr>
              <a:t> constraint, use the </a:t>
            </a:r>
            <a:r>
              <a:rPr lang="en-US">
                <a:solidFill>
                  <a:srgbClr val="0000FF"/>
                </a:solidFill>
                <a:latin typeface="Courier New" pitchFamily="49" charset="0"/>
              </a:rPr>
              <a:t>ALTER</a:t>
            </a:r>
            <a:r>
              <a:rPr lang="en-US">
                <a:solidFill>
                  <a:srgbClr val="0000FF"/>
                </a:solidFill>
              </a:rPr>
              <a:t> </a:t>
            </a:r>
            <a:r>
              <a:rPr lang="en-US">
                <a:solidFill>
                  <a:srgbClr val="0000FF"/>
                </a:solidFill>
                <a:latin typeface="Courier New" pitchFamily="49" charset="0"/>
              </a:rPr>
              <a:t>TABLE</a:t>
            </a:r>
            <a:r>
              <a:rPr lang="en-US">
                <a:solidFill>
                  <a:srgbClr val="0000FF"/>
                </a:solidFill>
              </a:rPr>
              <a:t> </a:t>
            </a:r>
            <a:r>
              <a:rPr lang="en-US">
                <a:solidFill>
                  <a:srgbClr val="0000FF"/>
                </a:solidFill>
                <a:latin typeface="Courier New" pitchFamily="49" charset="0"/>
              </a:rPr>
              <a:t>MODIFY</a:t>
            </a:r>
            <a:r>
              <a:rPr lang="en-US">
                <a:solidFill>
                  <a:srgbClr val="0000FF"/>
                </a:solidFill>
              </a:rPr>
              <a:t> syntax:</a:t>
            </a:r>
          </a:p>
          <a:p>
            <a:pPr lvl="1">
              <a:tabLst/>
            </a:pPr>
            <a:endParaRPr lang="en-US" sz="500">
              <a:solidFill>
                <a:srgbClr val="0000FF"/>
              </a:solidFill>
            </a:endParaRPr>
          </a:p>
          <a:p>
            <a:pPr lvl="1">
              <a:spcBef>
                <a:spcPct val="0"/>
              </a:spcBef>
              <a:tabLst/>
            </a:pPr>
            <a:r>
              <a:rPr lang="en-US">
                <a:solidFill>
                  <a:srgbClr val="0000FF"/>
                </a:solidFill>
                <a:latin typeface="Courier New" pitchFamily="49" charset="0"/>
              </a:rPr>
              <a:t>    ALTER</a:t>
            </a:r>
            <a:r>
              <a:rPr lang="en-US">
                <a:solidFill>
                  <a:srgbClr val="0000FF"/>
                </a:solidFill>
              </a:rPr>
              <a:t> </a:t>
            </a:r>
            <a:r>
              <a:rPr lang="en-US">
                <a:solidFill>
                  <a:srgbClr val="0000FF"/>
                </a:solidFill>
                <a:latin typeface="Courier New" pitchFamily="49" charset="0"/>
              </a:rPr>
              <a:t>TABLE employees</a:t>
            </a:r>
          </a:p>
          <a:p>
            <a:pPr lvl="1">
              <a:spcBef>
                <a:spcPct val="0"/>
              </a:spcBef>
              <a:tabLst/>
            </a:pPr>
            <a:r>
              <a:rPr lang="en-US">
                <a:solidFill>
                  <a:srgbClr val="0000FF"/>
                </a:solidFill>
                <a:latin typeface="Courier New" pitchFamily="49" charset="0"/>
              </a:rPr>
              <a:t>    MODIFY</a:t>
            </a:r>
            <a:r>
              <a:rPr lang="en-US">
                <a:solidFill>
                  <a:srgbClr val="0000FF"/>
                </a:solidFill>
              </a:rPr>
              <a:t> </a:t>
            </a:r>
            <a:r>
              <a:rPr lang="en-US">
                <a:solidFill>
                  <a:srgbClr val="0000FF"/>
                </a:solidFill>
                <a:latin typeface="Courier New" pitchFamily="49" charset="0"/>
              </a:rPr>
              <a:t>(salary</a:t>
            </a:r>
            <a:r>
              <a:rPr lang="en-US">
                <a:solidFill>
                  <a:srgbClr val="0000FF"/>
                </a:solidFill>
              </a:rPr>
              <a:t> </a:t>
            </a:r>
            <a:r>
              <a:rPr lang="en-US">
                <a:solidFill>
                  <a:srgbClr val="0000FF"/>
                </a:solidFill>
                <a:latin typeface="Courier New" pitchFamily="49" charset="0"/>
              </a:rPr>
              <a:t>CONSTRAINT emp_salary_nn NOT NULL);</a:t>
            </a:r>
          </a:p>
        </p:txBody>
      </p:sp>
      <p:sp>
        <p:nvSpPr>
          <p:cNvPr id="40963" name="Rectangle 3"/>
          <p:cNvSpPr>
            <a:spLocks noGrp="1" noRot="1" noChangeAspect="1" noChangeArrowheads="1" noTextEdit="1"/>
          </p:cNvSpPr>
          <p:nvPr>
            <p:ph type="sldImg"/>
          </p:nvPr>
        </p:nvSpPr>
        <p:spPr>
          <a:ln cap="flat"/>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p:spPr>
        <p:txBody>
          <a:bodyPr/>
          <a:lstStyle/>
          <a:p>
            <a:pPr>
              <a:tabLst/>
            </a:pPr>
            <a:r>
              <a:rPr lang="en-US"/>
              <a:t>Dropping a Constraint</a:t>
            </a:r>
          </a:p>
          <a:p>
            <a:pPr lvl="1">
              <a:tabLst/>
            </a:pPr>
            <a:r>
              <a:rPr lang="en-US"/>
              <a:t>To </a:t>
            </a:r>
            <a:r>
              <a:rPr lang="en-US">
                <a:solidFill>
                  <a:srgbClr val="FC0128"/>
                </a:solidFill>
              </a:rPr>
              <a:t>drop a constraint</a:t>
            </a:r>
            <a:r>
              <a:rPr lang="en-US"/>
              <a:t>, you can identify the constraint name from the </a:t>
            </a:r>
            <a:r>
              <a:rPr lang="en-US">
                <a:solidFill>
                  <a:srgbClr val="FC0128"/>
                </a:solidFill>
                <a:latin typeface="Courier New" pitchFamily="49" charset="0"/>
              </a:rPr>
              <a:t>USER_CONSTRAINTS</a:t>
            </a:r>
            <a:r>
              <a:rPr lang="en-US"/>
              <a:t> and </a:t>
            </a:r>
            <a:r>
              <a:rPr lang="en-US">
                <a:solidFill>
                  <a:srgbClr val="FC0128"/>
                </a:solidFill>
                <a:latin typeface="Courier New" pitchFamily="49" charset="0"/>
              </a:rPr>
              <a:t>USER_CONS_COLUMNS</a:t>
            </a:r>
            <a:r>
              <a:rPr lang="en-US"/>
              <a:t> data dictionary views. Then use the </a:t>
            </a:r>
            <a:r>
              <a:rPr lang="en-US">
                <a:latin typeface="Courier New" pitchFamily="49" charset="0"/>
              </a:rPr>
              <a:t>ALTER TABLE</a:t>
            </a:r>
            <a:r>
              <a:rPr lang="en-US"/>
              <a:t> statement with the </a:t>
            </a:r>
            <a:r>
              <a:rPr lang="en-US">
                <a:latin typeface="Courier New" pitchFamily="49" charset="0"/>
              </a:rPr>
              <a:t>DROP</a:t>
            </a:r>
            <a:r>
              <a:rPr lang="en-US"/>
              <a:t> clause. The </a:t>
            </a:r>
            <a:r>
              <a:rPr lang="en-US">
                <a:latin typeface="Courier New" pitchFamily="49" charset="0"/>
              </a:rPr>
              <a:t>CASCADE </a:t>
            </a:r>
            <a:r>
              <a:rPr lang="en-US"/>
              <a:t>option of the </a:t>
            </a:r>
            <a:r>
              <a:rPr lang="en-US">
                <a:latin typeface="Courier New" pitchFamily="49" charset="0"/>
              </a:rPr>
              <a:t>DROP</a:t>
            </a:r>
            <a:r>
              <a:rPr lang="en-US"/>
              <a:t> clause causes any dependent constraints also to be dropped.</a:t>
            </a:r>
          </a:p>
          <a:p>
            <a:pPr lvl="1">
              <a:tabLst/>
            </a:pPr>
            <a:r>
              <a:rPr lang="en-US" b="1"/>
              <a:t>Syntax</a:t>
            </a:r>
            <a:endParaRPr lang="en-US"/>
          </a:p>
          <a:p>
            <a:pPr lvl="1">
              <a:spcBef>
                <a:spcPct val="65000"/>
              </a:spcBef>
              <a:tabLst/>
            </a:pPr>
            <a:r>
              <a:rPr lang="en-US"/>
              <a:t>  </a:t>
            </a:r>
            <a:r>
              <a:rPr lang="en-US">
                <a:latin typeface="Courier New" pitchFamily="49" charset="0"/>
              </a:rPr>
              <a:t>ALTER TABLE	</a:t>
            </a:r>
            <a:r>
              <a:rPr lang="en-US" i="1">
                <a:latin typeface="Courier New" pitchFamily="49" charset="0"/>
              </a:rPr>
              <a:t>table</a:t>
            </a:r>
            <a:endParaRPr lang="en-US">
              <a:latin typeface="Courier New" pitchFamily="49" charset="0"/>
            </a:endParaRPr>
          </a:p>
          <a:p>
            <a:pPr lvl="1">
              <a:spcBef>
                <a:spcPct val="0"/>
              </a:spcBef>
              <a:tabLst/>
            </a:pPr>
            <a:r>
              <a:rPr lang="en-US">
                <a:latin typeface="Courier New" pitchFamily="49" charset="0"/>
              </a:rPr>
              <a:t> DROP  PRIMARY KEY | UNIQUE (</a:t>
            </a:r>
            <a:r>
              <a:rPr lang="en-US" i="1">
                <a:latin typeface="Courier New" pitchFamily="49" charset="0"/>
              </a:rPr>
              <a:t>column</a:t>
            </a:r>
            <a:r>
              <a:rPr lang="en-US">
                <a:latin typeface="Courier New" pitchFamily="49" charset="0"/>
              </a:rPr>
              <a:t>) |</a:t>
            </a:r>
          </a:p>
          <a:p>
            <a:pPr lvl="1">
              <a:spcBef>
                <a:spcPct val="0"/>
              </a:spcBef>
              <a:tabLst/>
            </a:pPr>
            <a:r>
              <a:rPr lang="en-US">
                <a:latin typeface="Courier New" pitchFamily="49" charset="0"/>
              </a:rPr>
              <a:t>       CONSTRAINT   </a:t>
            </a:r>
            <a:r>
              <a:rPr lang="en-US" i="1">
                <a:latin typeface="Courier New" pitchFamily="49" charset="0"/>
              </a:rPr>
              <a:t>constraint</a:t>
            </a:r>
            <a:r>
              <a:rPr lang="en-US">
                <a:latin typeface="Courier New" pitchFamily="49" charset="0"/>
              </a:rPr>
              <a:t>  [CASCADE];</a:t>
            </a:r>
            <a:endParaRPr lang="en-US"/>
          </a:p>
          <a:p>
            <a:pPr lvl="1">
              <a:tabLst/>
            </a:pPr>
            <a:endParaRPr lang="en-US" sz="500"/>
          </a:p>
          <a:p>
            <a:pPr lvl="1">
              <a:tabLst/>
            </a:pPr>
            <a:r>
              <a:rPr lang="en-US"/>
              <a:t>In the syntax:</a:t>
            </a:r>
            <a:endParaRPr lang="en-US" b="1"/>
          </a:p>
          <a:p>
            <a:pPr lvl="1">
              <a:tabLst/>
            </a:pPr>
            <a:r>
              <a:rPr lang="en-US"/>
              <a:t>	</a:t>
            </a:r>
            <a:r>
              <a:rPr lang="en-US" i="1">
                <a:latin typeface="Courier New" pitchFamily="49" charset="0"/>
              </a:rPr>
              <a:t>table</a:t>
            </a:r>
            <a:r>
              <a:rPr lang="en-US"/>
              <a:t>			is the name of the table</a:t>
            </a:r>
          </a:p>
          <a:p>
            <a:pPr lvl="1">
              <a:tabLst/>
            </a:pPr>
            <a:r>
              <a:rPr lang="en-US"/>
              <a:t>	</a:t>
            </a:r>
            <a:r>
              <a:rPr lang="en-US" i="1">
                <a:latin typeface="Courier New" pitchFamily="49" charset="0"/>
              </a:rPr>
              <a:t>column</a:t>
            </a:r>
            <a:r>
              <a:rPr lang="en-US" i="1"/>
              <a:t>		</a:t>
            </a:r>
            <a:r>
              <a:rPr lang="en-US"/>
              <a:t>is the name of the column affected by the constraint</a:t>
            </a:r>
          </a:p>
          <a:p>
            <a:pPr lvl="1">
              <a:tabLst/>
            </a:pPr>
            <a:r>
              <a:rPr lang="en-US" i="1"/>
              <a:t>	</a:t>
            </a:r>
            <a:r>
              <a:rPr lang="en-US" i="1">
                <a:latin typeface="Courier New" pitchFamily="49" charset="0"/>
              </a:rPr>
              <a:t>constraint	</a:t>
            </a:r>
            <a:r>
              <a:rPr lang="en-US"/>
              <a:t>	is the name of the constraint</a:t>
            </a:r>
          </a:p>
          <a:p>
            <a:pPr lvl="1">
              <a:tabLst/>
            </a:pPr>
            <a:r>
              <a:rPr lang="en-US"/>
              <a:t>When you drop an integrity constraint, that constraint is no longer enforced by the Oracle server and is no longer available in the data dictionary.</a:t>
            </a:r>
          </a:p>
          <a:p>
            <a:pPr lvl="1">
              <a:tabLst/>
            </a:pPr>
            <a:endParaRPr lang="en-US">
              <a:latin typeface="Times" pitchFamily="18" charset="0"/>
            </a:endParaRPr>
          </a:p>
          <a:p>
            <a:pPr>
              <a:tabLst/>
            </a:pPr>
            <a:endParaRPr lang="en-US" b="0">
              <a:latin typeface="Times" pitchFamily="18" charset="0"/>
            </a:endParaRPr>
          </a:p>
        </p:txBody>
      </p:sp>
      <p:sp>
        <p:nvSpPr>
          <p:cNvPr id="43011" name="Rectangle 3"/>
          <p:cNvSpPr>
            <a:spLocks noGrp="1" noRot="1" noChangeAspect="1" noChangeArrowheads="1" noTextEdit="1"/>
          </p:cNvSpPr>
          <p:nvPr>
            <p:ph type="sldImg"/>
          </p:nvPr>
        </p:nvSpPr>
        <p:spPr>
          <a:ln cap="flat"/>
        </p:spPr>
      </p:sp>
      <p:sp>
        <p:nvSpPr>
          <p:cNvPr id="43012" name="Rectangle 4"/>
          <p:cNvSpPr>
            <a:spLocks noChangeArrowheads="1"/>
          </p:cNvSpPr>
          <p:nvPr/>
        </p:nvSpPr>
        <p:spPr bwMode="auto">
          <a:xfrm>
            <a:off x="603250" y="5965971"/>
            <a:ext cx="5507038" cy="603443"/>
          </a:xfrm>
          <a:prstGeom prst="rect">
            <a:avLst/>
          </a:prstGeom>
          <a:noFill/>
          <a:ln w="9525">
            <a:noFill/>
            <a:miter lim="800000"/>
            <a:headEnd/>
            <a:tailEnd/>
          </a:ln>
          <a:effectLst/>
        </p:spPr>
        <p:txBody>
          <a:bodyPr wrap="none" anchor="ct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412751" y="4773413"/>
            <a:ext cx="6029325" cy="3978906"/>
          </a:xfrm>
          <a:noFill/>
          <a:ln/>
        </p:spPr>
        <p:txBody>
          <a:bodyPr/>
          <a:lstStyle/>
          <a:p>
            <a:pPr>
              <a:tabLst/>
            </a:pPr>
            <a:r>
              <a:rPr lang="en-US"/>
              <a:t>Disabling a Constraint</a:t>
            </a:r>
          </a:p>
          <a:p>
            <a:pPr lvl="1">
              <a:tabLst/>
            </a:pPr>
            <a:r>
              <a:rPr lang="en-US"/>
              <a:t>You can disable a constraint without dropping it or re-creating it by using the </a:t>
            </a:r>
            <a:r>
              <a:rPr lang="en-US">
                <a:solidFill>
                  <a:srgbClr val="FC0128"/>
                </a:solidFill>
                <a:latin typeface="Courier New" pitchFamily="49" charset="0"/>
              </a:rPr>
              <a:t>ALTER</a:t>
            </a:r>
            <a:r>
              <a:rPr lang="en-US">
                <a:solidFill>
                  <a:srgbClr val="FC0128"/>
                </a:solidFill>
              </a:rPr>
              <a:t> </a:t>
            </a:r>
            <a:r>
              <a:rPr lang="en-US">
                <a:solidFill>
                  <a:srgbClr val="FC0128"/>
                </a:solidFill>
                <a:latin typeface="Courier New" pitchFamily="49" charset="0"/>
              </a:rPr>
              <a:t>TABLE</a:t>
            </a:r>
            <a:r>
              <a:rPr lang="en-US">
                <a:solidFill>
                  <a:srgbClr val="FC0128"/>
                </a:solidFill>
              </a:rPr>
              <a:t> statement</a:t>
            </a:r>
            <a:r>
              <a:rPr lang="en-US"/>
              <a:t> with the </a:t>
            </a:r>
            <a:r>
              <a:rPr lang="en-US">
                <a:solidFill>
                  <a:srgbClr val="FC0128"/>
                </a:solidFill>
                <a:latin typeface="Courier New" pitchFamily="49" charset="0"/>
              </a:rPr>
              <a:t>DISABLE</a:t>
            </a:r>
            <a:r>
              <a:rPr lang="en-US">
                <a:solidFill>
                  <a:srgbClr val="FC0128"/>
                </a:solidFill>
              </a:rPr>
              <a:t> clause</a:t>
            </a:r>
            <a:r>
              <a:rPr lang="en-US"/>
              <a:t>.</a:t>
            </a:r>
          </a:p>
          <a:p>
            <a:pPr lvl="1">
              <a:tabLst/>
            </a:pPr>
            <a:r>
              <a:rPr lang="en-US" b="1"/>
              <a:t>Syntax</a:t>
            </a:r>
            <a:endParaRPr lang="en-US"/>
          </a:p>
          <a:p>
            <a:pPr>
              <a:spcBef>
                <a:spcPct val="65000"/>
              </a:spcBef>
              <a:tabLst/>
            </a:pPr>
            <a:r>
              <a:rPr lang="en-US"/>
              <a:t>      </a:t>
            </a:r>
            <a:r>
              <a:rPr lang="en-US" b="0">
                <a:latin typeface="Courier New" pitchFamily="49" charset="0"/>
              </a:rPr>
              <a:t>ALTER   TABLE   </a:t>
            </a:r>
            <a:r>
              <a:rPr lang="en-US" b="0" i="1">
                <a:latin typeface="Courier New" pitchFamily="49" charset="0"/>
              </a:rPr>
              <a:t>table</a:t>
            </a:r>
            <a:endParaRPr lang="en-US"/>
          </a:p>
          <a:p>
            <a:pPr>
              <a:spcBef>
                <a:spcPct val="0"/>
              </a:spcBef>
              <a:tabLst/>
            </a:pPr>
            <a:r>
              <a:rPr lang="en-US" b="0">
                <a:latin typeface="Courier New" pitchFamily="49" charset="0"/>
              </a:rPr>
              <a:t>   DISABLE CONSTRAINT </a:t>
            </a:r>
            <a:r>
              <a:rPr lang="en-US" b="0" i="1">
                <a:latin typeface="Courier New" pitchFamily="49" charset="0"/>
              </a:rPr>
              <a:t>constraint</a:t>
            </a:r>
            <a:r>
              <a:rPr lang="en-US" b="0">
                <a:latin typeface="Courier New" pitchFamily="49" charset="0"/>
              </a:rPr>
              <a:t> [CASCADE];</a:t>
            </a:r>
          </a:p>
          <a:p>
            <a:pPr lvl="1">
              <a:tabLst/>
            </a:pPr>
            <a:endParaRPr lang="en-US" b="1"/>
          </a:p>
          <a:p>
            <a:pPr lvl="1">
              <a:tabLst/>
            </a:pPr>
            <a:r>
              <a:rPr lang="en-US"/>
              <a:t>In the syntax:</a:t>
            </a:r>
            <a:endParaRPr lang="en-US" b="1"/>
          </a:p>
          <a:p>
            <a:pPr lvl="1">
              <a:tabLst/>
            </a:pPr>
            <a:r>
              <a:rPr lang="en-US"/>
              <a:t>	</a:t>
            </a:r>
            <a:r>
              <a:rPr lang="en-US" i="1">
                <a:latin typeface="Courier New" pitchFamily="49" charset="0"/>
              </a:rPr>
              <a:t>table</a:t>
            </a:r>
            <a:r>
              <a:rPr lang="en-US"/>
              <a:t>			is the name of the table</a:t>
            </a:r>
          </a:p>
          <a:p>
            <a:pPr lvl="1">
              <a:tabLst/>
            </a:pPr>
            <a:r>
              <a:rPr lang="en-US"/>
              <a:t>	</a:t>
            </a:r>
            <a:r>
              <a:rPr lang="en-US" i="1">
                <a:latin typeface="Courier New" pitchFamily="49" charset="0"/>
              </a:rPr>
              <a:t>constrain</a:t>
            </a:r>
            <a:r>
              <a:rPr lang="en-US" i="1"/>
              <a:t>t</a:t>
            </a:r>
            <a:r>
              <a:rPr lang="en-US"/>
              <a:t>		is the name of the constraint</a:t>
            </a:r>
          </a:p>
          <a:p>
            <a:pPr lvl="1">
              <a:tabLst/>
            </a:pPr>
            <a:r>
              <a:rPr lang="en-US" b="1"/>
              <a:t>Guidelines</a:t>
            </a:r>
            <a:endParaRPr lang="en-US"/>
          </a:p>
          <a:p>
            <a:pPr lvl="2">
              <a:tabLst/>
            </a:pPr>
            <a:r>
              <a:rPr lang="en-US"/>
              <a:t>You can use the </a:t>
            </a:r>
            <a:r>
              <a:rPr lang="en-US">
                <a:latin typeface="Courier New" pitchFamily="49" charset="0"/>
              </a:rPr>
              <a:t>DISABLE</a:t>
            </a:r>
            <a:r>
              <a:rPr lang="en-US"/>
              <a:t> clause in both the </a:t>
            </a:r>
            <a:r>
              <a:rPr lang="en-US">
                <a:latin typeface="Courier New" pitchFamily="49" charset="0"/>
              </a:rPr>
              <a:t>CREATE</a:t>
            </a:r>
            <a:r>
              <a:rPr lang="en-US"/>
              <a:t> </a:t>
            </a:r>
            <a:r>
              <a:rPr lang="en-US">
                <a:latin typeface="Courier New" pitchFamily="49" charset="0"/>
              </a:rPr>
              <a:t>TABLE</a:t>
            </a:r>
            <a:r>
              <a:rPr lang="en-US"/>
              <a:t> statement and the </a:t>
            </a:r>
            <a:r>
              <a:rPr lang="en-US">
                <a:latin typeface="Courier New" pitchFamily="49" charset="0"/>
              </a:rPr>
              <a:t>ALTER</a:t>
            </a:r>
            <a:r>
              <a:rPr lang="en-US"/>
              <a:t> </a:t>
            </a:r>
            <a:r>
              <a:rPr lang="en-US">
                <a:latin typeface="Courier New" pitchFamily="49" charset="0"/>
              </a:rPr>
              <a:t>TABLE</a:t>
            </a:r>
            <a:r>
              <a:rPr lang="en-US"/>
              <a:t> statement.</a:t>
            </a:r>
          </a:p>
          <a:p>
            <a:pPr lvl="2">
              <a:tabLst/>
            </a:pPr>
            <a:r>
              <a:rPr lang="en-US"/>
              <a:t>The </a:t>
            </a:r>
            <a:r>
              <a:rPr lang="en-US">
                <a:latin typeface="Courier New" pitchFamily="49" charset="0"/>
              </a:rPr>
              <a:t>CASCADE</a:t>
            </a:r>
            <a:r>
              <a:rPr lang="en-US"/>
              <a:t> clause disables dependent integrity constraints.</a:t>
            </a:r>
          </a:p>
          <a:p>
            <a:pPr lvl="2">
              <a:tabLst/>
            </a:pPr>
            <a:r>
              <a:rPr lang="en-US"/>
              <a:t>Disabling a unique or primary key constraint removes the unique index.</a:t>
            </a:r>
          </a:p>
          <a:p>
            <a:pPr>
              <a:lnSpc>
                <a:spcPct val="90000"/>
              </a:lnSpc>
              <a:tabLst/>
            </a:pPr>
            <a:endParaRPr lang="en-US">
              <a:solidFill>
                <a:schemeClr val="accent2"/>
              </a:solidFill>
            </a:endParaRPr>
          </a:p>
          <a:p>
            <a:pPr>
              <a:lnSpc>
                <a:spcPct val="90000"/>
              </a:lnSpc>
              <a:tabLst/>
            </a:pPr>
            <a:endParaRPr lang="en-US">
              <a:solidFill>
                <a:schemeClr val="accent2"/>
              </a:solidFill>
            </a:endParaRPr>
          </a:p>
        </p:txBody>
      </p:sp>
      <p:sp>
        <p:nvSpPr>
          <p:cNvPr id="45059" name="Rectangle 3"/>
          <p:cNvSpPr>
            <a:spLocks noGrp="1" noRot="1" noChangeAspect="1" noChangeArrowheads="1" noTextEdit="1"/>
          </p:cNvSpPr>
          <p:nvPr>
            <p:ph type="sldImg"/>
          </p:nvPr>
        </p:nvSpPr>
        <p:spPr>
          <a:ln cap="flat"/>
        </p:spPr>
      </p:sp>
      <p:sp>
        <p:nvSpPr>
          <p:cNvPr id="45060" name="Rectangle 4"/>
          <p:cNvSpPr>
            <a:spLocks noChangeArrowheads="1"/>
          </p:cNvSpPr>
          <p:nvPr/>
        </p:nvSpPr>
        <p:spPr bwMode="auto">
          <a:xfrm>
            <a:off x="603250" y="5637977"/>
            <a:ext cx="5507038" cy="477660"/>
          </a:xfrm>
          <a:prstGeom prst="rect">
            <a:avLst/>
          </a:prstGeom>
          <a:noFill/>
          <a:ln w="9525">
            <a:noFill/>
            <a:miter lim="800000"/>
            <a:headEnd/>
            <a:tailEnd/>
          </a:ln>
          <a:effectLst/>
        </p:spPr>
        <p:txBody>
          <a:bodyPr wrap="none" anchor="ct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401638" y="4782966"/>
            <a:ext cx="6030912" cy="3969353"/>
          </a:xfrm>
          <a:noFill/>
          <a:ln/>
        </p:spPr>
        <p:txBody>
          <a:bodyPr/>
          <a:lstStyle/>
          <a:p>
            <a:pPr>
              <a:lnSpc>
                <a:spcPct val="90000"/>
              </a:lnSpc>
              <a:tabLst/>
            </a:pPr>
            <a:r>
              <a:rPr lang="en-US"/>
              <a:t>Enabling a Constraint</a:t>
            </a:r>
          </a:p>
          <a:p>
            <a:pPr lvl="1">
              <a:lnSpc>
                <a:spcPct val="90000"/>
              </a:lnSpc>
              <a:tabLst/>
            </a:pPr>
            <a:r>
              <a:rPr lang="en-US"/>
              <a:t>You can enable a constraint without dropping it or re-creating it by using the </a:t>
            </a:r>
            <a:r>
              <a:rPr lang="en-US">
                <a:solidFill>
                  <a:srgbClr val="FC0128"/>
                </a:solidFill>
                <a:latin typeface="Courier New" pitchFamily="49" charset="0"/>
              </a:rPr>
              <a:t>ALTER</a:t>
            </a:r>
            <a:r>
              <a:rPr lang="en-US">
                <a:solidFill>
                  <a:srgbClr val="FC0128"/>
                </a:solidFill>
              </a:rPr>
              <a:t> </a:t>
            </a:r>
            <a:r>
              <a:rPr lang="en-US">
                <a:solidFill>
                  <a:srgbClr val="FC0128"/>
                </a:solidFill>
                <a:latin typeface="Courier New" pitchFamily="49" charset="0"/>
              </a:rPr>
              <a:t>TABLE</a:t>
            </a:r>
            <a:r>
              <a:rPr lang="en-US">
                <a:solidFill>
                  <a:srgbClr val="FC0128"/>
                </a:solidFill>
              </a:rPr>
              <a:t> statement</a:t>
            </a:r>
            <a:r>
              <a:rPr lang="en-US"/>
              <a:t> with the </a:t>
            </a:r>
            <a:r>
              <a:rPr lang="en-US">
                <a:latin typeface="Courier New" pitchFamily="49" charset="0"/>
              </a:rPr>
              <a:t>ENABLE</a:t>
            </a:r>
            <a:r>
              <a:rPr lang="en-US"/>
              <a:t> clause.</a:t>
            </a:r>
          </a:p>
          <a:p>
            <a:pPr lvl="1">
              <a:lnSpc>
                <a:spcPct val="90000"/>
              </a:lnSpc>
              <a:tabLst/>
            </a:pPr>
            <a:r>
              <a:rPr lang="en-US" b="1"/>
              <a:t>Syntax</a:t>
            </a:r>
            <a:endParaRPr lang="en-US"/>
          </a:p>
          <a:p>
            <a:pPr>
              <a:lnSpc>
                <a:spcPct val="90000"/>
              </a:lnSpc>
              <a:spcBef>
                <a:spcPct val="65000"/>
              </a:spcBef>
              <a:tabLst/>
            </a:pPr>
            <a:r>
              <a:rPr lang="en-US"/>
              <a:t>      </a:t>
            </a:r>
            <a:r>
              <a:rPr lang="en-US" b="0">
                <a:latin typeface="Courier New" pitchFamily="49" charset="0"/>
              </a:rPr>
              <a:t>ALTER   TABLE      </a:t>
            </a:r>
            <a:r>
              <a:rPr lang="en-US" b="0" i="1">
                <a:latin typeface="Courier New" pitchFamily="49" charset="0"/>
              </a:rPr>
              <a:t>table</a:t>
            </a:r>
            <a:endParaRPr lang="en-US">
              <a:latin typeface="Courier New" pitchFamily="49" charset="0"/>
            </a:endParaRPr>
          </a:p>
          <a:p>
            <a:pPr>
              <a:lnSpc>
                <a:spcPct val="90000"/>
              </a:lnSpc>
              <a:spcBef>
                <a:spcPct val="0"/>
              </a:spcBef>
              <a:tabLst/>
            </a:pPr>
            <a:r>
              <a:rPr lang="en-US" b="0">
                <a:latin typeface="Courier New" pitchFamily="49" charset="0"/>
              </a:rPr>
              <a:t>   ENABLE  CONSTRAINT </a:t>
            </a:r>
            <a:r>
              <a:rPr lang="en-US" b="0" i="1">
                <a:latin typeface="Courier New" pitchFamily="49" charset="0"/>
              </a:rPr>
              <a:t>constraint;</a:t>
            </a:r>
            <a:endParaRPr lang="en-US" b="0">
              <a:latin typeface="Courier New" pitchFamily="49" charset="0"/>
            </a:endParaRPr>
          </a:p>
          <a:p>
            <a:pPr lvl="1">
              <a:lnSpc>
                <a:spcPct val="90000"/>
              </a:lnSpc>
              <a:tabLst/>
            </a:pPr>
            <a:endParaRPr lang="en-US" sz="500" b="1"/>
          </a:p>
          <a:p>
            <a:pPr lvl="1">
              <a:lnSpc>
                <a:spcPct val="90000"/>
              </a:lnSpc>
              <a:tabLst/>
            </a:pPr>
            <a:r>
              <a:rPr lang="en-US"/>
              <a:t>In the syntax:</a:t>
            </a:r>
          </a:p>
          <a:p>
            <a:pPr lvl="1">
              <a:lnSpc>
                <a:spcPct val="90000"/>
              </a:lnSpc>
              <a:tabLst/>
            </a:pPr>
            <a:r>
              <a:rPr lang="en-US"/>
              <a:t>	</a:t>
            </a:r>
            <a:r>
              <a:rPr lang="en-US" i="1">
                <a:latin typeface="Courier New" pitchFamily="49" charset="0"/>
              </a:rPr>
              <a:t>table</a:t>
            </a:r>
            <a:r>
              <a:rPr lang="en-US"/>
              <a:t>			is the name of the table</a:t>
            </a:r>
          </a:p>
          <a:p>
            <a:pPr lvl="1">
              <a:lnSpc>
                <a:spcPct val="90000"/>
              </a:lnSpc>
              <a:tabLst/>
            </a:pPr>
            <a:r>
              <a:rPr lang="en-US"/>
              <a:t>	</a:t>
            </a:r>
            <a:r>
              <a:rPr lang="en-US" i="1">
                <a:latin typeface="Courier New" pitchFamily="49" charset="0"/>
              </a:rPr>
              <a:t>constraint</a:t>
            </a:r>
            <a:r>
              <a:rPr lang="en-US">
                <a:latin typeface="Courier New" pitchFamily="49" charset="0"/>
              </a:rPr>
              <a:t>		</a:t>
            </a:r>
            <a:r>
              <a:rPr lang="en-US"/>
              <a:t>is the name of the constraint</a:t>
            </a:r>
          </a:p>
          <a:p>
            <a:pPr lvl="1">
              <a:lnSpc>
                <a:spcPct val="90000"/>
              </a:lnSpc>
              <a:tabLst/>
            </a:pPr>
            <a:r>
              <a:rPr lang="en-US" b="1"/>
              <a:t>Guidelines</a:t>
            </a:r>
          </a:p>
          <a:p>
            <a:pPr lvl="2">
              <a:lnSpc>
                <a:spcPct val="90000"/>
              </a:lnSpc>
              <a:spcBef>
                <a:spcPct val="15000"/>
              </a:spcBef>
              <a:tabLst/>
            </a:pPr>
            <a:r>
              <a:rPr lang="en-US"/>
              <a:t>If you enable a constraint, that constraint applies to all the data in the table. All the data in the table must fit the constraint.</a:t>
            </a:r>
          </a:p>
          <a:p>
            <a:pPr lvl="2">
              <a:lnSpc>
                <a:spcPct val="90000"/>
              </a:lnSpc>
              <a:spcBef>
                <a:spcPct val="15000"/>
              </a:spcBef>
              <a:tabLst/>
            </a:pPr>
            <a:r>
              <a:rPr lang="en-US"/>
              <a:t>If you enable a </a:t>
            </a:r>
            <a:r>
              <a:rPr lang="en-US">
                <a:latin typeface="Courier New" pitchFamily="49" charset="0"/>
              </a:rPr>
              <a:t>UNIQUE</a:t>
            </a:r>
            <a:r>
              <a:rPr lang="en-US"/>
              <a:t> key or </a:t>
            </a:r>
            <a:r>
              <a:rPr lang="en-US">
                <a:latin typeface="Courier New" pitchFamily="49" charset="0"/>
              </a:rPr>
              <a:t>PRIMARY KEY</a:t>
            </a:r>
            <a:r>
              <a:rPr lang="en-US"/>
              <a:t> constraint, a </a:t>
            </a:r>
            <a:r>
              <a:rPr lang="en-US">
                <a:latin typeface="Courier New" pitchFamily="49" charset="0"/>
              </a:rPr>
              <a:t>UNIQUE</a:t>
            </a:r>
            <a:r>
              <a:rPr lang="en-US"/>
              <a:t> or </a:t>
            </a:r>
            <a:r>
              <a:rPr lang="en-US">
                <a:latin typeface="Courier New" pitchFamily="49" charset="0"/>
              </a:rPr>
              <a:t>PRIMARY KEY</a:t>
            </a:r>
            <a:r>
              <a:rPr lang="en-US"/>
              <a:t> index is created automatically.</a:t>
            </a:r>
          </a:p>
          <a:p>
            <a:pPr lvl="2">
              <a:lnSpc>
                <a:spcPct val="90000"/>
              </a:lnSpc>
              <a:spcBef>
                <a:spcPct val="15000"/>
              </a:spcBef>
              <a:tabLst/>
            </a:pPr>
            <a:r>
              <a:rPr lang="en-US"/>
              <a:t>You can use the </a:t>
            </a:r>
            <a:r>
              <a:rPr lang="en-US">
                <a:latin typeface="Courier New" pitchFamily="49" charset="0"/>
              </a:rPr>
              <a:t>ENABLE</a:t>
            </a:r>
            <a:r>
              <a:rPr lang="en-US"/>
              <a:t> clause in both the </a:t>
            </a:r>
            <a:r>
              <a:rPr lang="en-US">
                <a:latin typeface="Courier New" pitchFamily="49" charset="0"/>
              </a:rPr>
              <a:t>CREATE TABLE</a:t>
            </a:r>
            <a:r>
              <a:rPr lang="en-US"/>
              <a:t> statement and the </a:t>
            </a:r>
            <a:r>
              <a:rPr lang="en-US">
                <a:latin typeface="Courier New" pitchFamily="49" charset="0"/>
              </a:rPr>
              <a:t>ALTER TABLE</a:t>
            </a:r>
            <a:r>
              <a:rPr lang="en-US"/>
              <a:t> statement.</a:t>
            </a:r>
          </a:p>
          <a:p>
            <a:pPr lvl="2">
              <a:lnSpc>
                <a:spcPct val="90000"/>
              </a:lnSpc>
              <a:spcBef>
                <a:spcPct val="15000"/>
              </a:spcBef>
              <a:tabLst/>
            </a:pPr>
            <a:r>
              <a:rPr lang="en-US"/>
              <a:t>Enabling a primary key constraint that was disabled with the </a:t>
            </a:r>
            <a:r>
              <a:rPr lang="en-US">
                <a:latin typeface="Courier New" pitchFamily="49" charset="0"/>
              </a:rPr>
              <a:t>CASCADE</a:t>
            </a:r>
            <a:r>
              <a:rPr lang="en-US"/>
              <a:t> option does not enable any foreign keys that are dependent upon the primary key.</a:t>
            </a:r>
          </a:p>
          <a:p>
            <a:pPr>
              <a:lnSpc>
                <a:spcPct val="90000"/>
              </a:lnSpc>
              <a:tabLst/>
            </a:pPr>
            <a:r>
              <a:rPr lang="en-US">
                <a:solidFill>
                  <a:srgbClr val="0000FF"/>
                </a:solidFill>
              </a:rPr>
              <a:t>Instructor Note</a:t>
            </a:r>
          </a:p>
          <a:p>
            <a:pPr lvl="1">
              <a:lnSpc>
                <a:spcPct val="90000"/>
              </a:lnSpc>
              <a:tabLst/>
            </a:pPr>
            <a:r>
              <a:rPr lang="en-US">
                <a:solidFill>
                  <a:srgbClr val="0000FF"/>
                </a:solidFill>
              </a:rPr>
              <a:t>Please read the Instructor Note on page 10-29 for information on the </a:t>
            </a:r>
            <a:r>
              <a:rPr lang="en-US">
                <a:solidFill>
                  <a:srgbClr val="0000FF"/>
                </a:solidFill>
                <a:latin typeface="Courier New" pitchFamily="49" charset="0"/>
              </a:rPr>
              <a:t>VALIDATE</a:t>
            </a:r>
            <a:r>
              <a:rPr lang="en-US">
                <a:solidFill>
                  <a:srgbClr val="0000FF"/>
                </a:solidFill>
              </a:rPr>
              <a:t> and </a:t>
            </a:r>
            <a:r>
              <a:rPr lang="en-US">
                <a:solidFill>
                  <a:srgbClr val="0000FF"/>
                </a:solidFill>
                <a:latin typeface="Courier New" pitchFamily="49" charset="0"/>
              </a:rPr>
              <a:t>NOVALIDATE</a:t>
            </a:r>
            <a:r>
              <a:rPr lang="en-US">
                <a:solidFill>
                  <a:srgbClr val="0000FF"/>
                </a:solidFill>
              </a:rPr>
              <a:t> options.</a:t>
            </a:r>
          </a:p>
        </p:txBody>
      </p:sp>
      <p:sp>
        <p:nvSpPr>
          <p:cNvPr id="47107" name="Rectangle 3"/>
          <p:cNvSpPr>
            <a:spLocks noGrp="1" noRot="1" noChangeAspect="1" noChangeArrowheads="1" noTextEdit="1"/>
          </p:cNvSpPr>
          <p:nvPr>
            <p:ph type="sldImg"/>
          </p:nvPr>
        </p:nvSpPr>
        <p:spPr>
          <a:ln cap="flat"/>
        </p:spPr>
      </p:sp>
      <p:sp>
        <p:nvSpPr>
          <p:cNvPr id="47108" name="Rectangle 4"/>
          <p:cNvSpPr>
            <a:spLocks noChangeArrowheads="1"/>
          </p:cNvSpPr>
          <p:nvPr/>
        </p:nvSpPr>
        <p:spPr bwMode="auto">
          <a:xfrm>
            <a:off x="603250" y="5637977"/>
            <a:ext cx="5507038" cy="477660"/>
          </a:xfrm>
          <a:prstGeom prst="rect">
            <a:avLst/>
          </a:prstGeom>
          <a:noFill/>
          <a:ln w="9525">
            <a:noFill/>
            <a:miter lim="800000"/>
            <a:headEnd/>
            <a:tailEnd/>
          </a:ln>
          <a:effectLst/>
        </p:spPr>
        <p:txBody>
          <a:bodyPr wrap="none" anchor="ct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883026" y="-1592"/>
            <a:ext cx="2974975" cy="463330"/>
          </a:xfrm>
          <a:prstGeom prst="rect">
            <a:avLst/>
          </a:prstGeom>
          <a:noFill/>
          <a:ln w="9525">
            <a:noFill/>
            <a:miter lim="800000"/>
            <a:headEnd/>
            <a:tailEnd/>
          </a:ln>
          <a:effectLst/>
        </p:spPr>
        <p:txBody>
          <a:bodyPr wrap="none" anchor="ctr"/>
          <a:lstStyle/>
          <a:p>
            <a:endParaRPr lang="en-US"/>
          </a:p>
        </p:txBody>
      </p:sp>
      <p:sp>
        <p:nvSpPr>
          <p:cNvPr id="49155" name="Rectangle 3"/>
          <p:cNvSpPr>
            <a:spLocks noChangeArrowheads="1"/>
          </p:cNvSpPr>
          <p:nvPr/>
        </p:nvSpPr>
        <p:spPr bwMode="auto">
          <a:xfrm>
            <a:off x="-1588" y="-1592"/>
            <a:ext cx="2970213" cy="463330"/>
          </a:xfrm>
          <a:prstGeom prst="rect">
            <a:avLst/>
          </a:prstGeom>
          <a:noFill/>
          <a:ln w="9525">
            <a:noFill/>
            <a:miter lim="800000"/>
            <a:headEnd/>
            <a:tailEnd/>
          </a:ln>
          <a:effectLst/>
        </p:spPr>
        <p:txBody>
          <a:bodyPr wrap="none" anchor="ctr"/>
          <a:lstStyle/>
          <a:p>
            <a:endParaRPr lang="en-US"/>
          </a:p>
        </p:txBody>
      </p:sp>
      <p:sp>
        <p:nvSpPr>
          <p:cNvPr id="49156" name="Rectangle 4"/>
          <p:cNvSpPr>
            <a:spLocks noGrp="1" noChangeArrowheads="1"/>
          </p:cNvSpPr>
          <p:nvPr>
            <p:ph type="body" idx="1"/>
          </p:nvPr>
        </p:nvSpPr>
        <p:spPr>
          <a:xfrm>
            <a:off x="412751" y="4773413"/>
            <a:ext cx="6029325" cy="3948654"/>
          </a:xfrm>
          <a:noFill/>
          <a:ln/>
        </p:spPr>
        <p:txBody>
          <a:bodyPr/>
          <a:lstStyle/>
          <a:p>
            <a:pPr defTabSz="406400">
              <a:tabLst>
                <a:tab pos="458788" algn="l"/>
              </a:tabLst>
            </a:pPr>
            <a:r>
              <a:rPr lang="en-US"/>
              <a:t>Cascading Constraints</a:t>
            </a:r>
          </a:p>
          <a:p>
            <a:pPr lvl="1" defTabSz="406400">
              <a:tabLst>
                <a:tab pos="458788" algn="l"/>
              </a:tabLst>
            </a:pPr>
            <a:r>
              <a:rPr lang="en-US"/>
              <a:t>This statement illustrates the usage of the </a:t>
            </a:r>
            <a:r>
              <a:rPr lang="en-US">
                <a:solidFill>
                  <a:srgbClr val="FC0128"/>
                </a:solidFill>
                <a:latin typeface="Courier New" pitchFamily="49" charset="0"/>
              </a:rPr>
              <a:t>CASCADE</a:t>
            </a:r>
            <a:r>
              <a:rPr lang="en-US">
                <a:solidFill>
                  <a:srgbClr val="FC0128"/>
                </a:solidFill>
              </a:rPr>
              <a:t> </a:t>
            </a:r>
            <a:r>
              <a:rPr lang="en-US">
                <a:solidFill>
                  <a:srgbClr val="FC0128"/>
                </a:solidFill>
                <a:latin typeface="Courier New" pitchFamily="49" charset="0"/>
              </a:rPr>
              <a:t>CONSTRAINTS</a:t>
            </a:r>
            <a:r>
              <a:rPr lang="en-US"/>
              <a:t> clause. Assume table </a:t>
            </a:r>
            <a:r>
              <a:rPr lang="en-US">
                <a:latin typeface="Courier New" pitchFamily="49" charset="0"/>
              </a:rPr>
              <a:t>TEST1</a:t>
            </a:r>
            <a:r>
              <a:rPr lang="en-US"/>
              <a:t> is created as follows: </a:t>
            </a:r>
          </a:p>
          <a:p>
            <a:pPr defTabSz="406400">
              <a:spcBef>
                <a:spcPct val="0"/>
              </a:spcBef>
              <a:tabLst>
                <a:tab pos="458788" algn="l"/>
              </a:tabLst>
            </a:pPr>
            <a:r>
              <a:rPr lang="en-US">
                <a:latin typeface="Courier New" pitchFamily="49" charset="0"/>
              </a:rPr>
              <a:t>   </a:t>
            </a:r>
            <a:r>
              <a:rPr lang="en-US" b="0">
                <a:latin typeface="Courier New" pitchFamily="49" charset="0"/>
              </a:rPr>
              <a:t>CREATE TABLE test1 (</a:t>
            </a:r>
          </a:p>
          <a:p>
            <a:pPr defTabSz="406400">
              <a:spcBef>
                <a:spcPct val="0"/>
              </a:spcBef>
              <a:tabLst>
                <a:tab pos="458788" algn="l"/>
              </a:tabLst>
            </a:pPr>
            <a:r>
              <a:rPr lang="en-US" b="0">
                <a:latin typeface="Courier New" pitchFamily="49" charset="0"/>
              </a:rPr>
              <a:t>     pk NUMBER PRIMARY KEY,</a:t>
            </a:r>
          </a:p>
          <a:p>
            <a:pPr defTabSz="406400">
              <a:spcBef>
                <a:spcPct val="0"/>
              </a:spcBef>
              <a:tabLst>
                <a:tab pos="458788" algn="l"/>
              </a:tabLst>
            </a:pPr>
            <a:r>
              <a:rPr lang="en-US" b="0">
                <a:latin typeface="Courier New" pitchFamily="49" charset="0"/>
              </a:rPr>
              <a:t>     fk NUMBER,</a:t>
            </a:r>
          </a:p>
          <a:p>
            <a:pPr defTabSz="406400">
              <a:spcBef>
                <a:spcPct val="0"/>
              </a:spcBef>
              <a:tabLst>
                <a:tab pos="458788" algn="l"/>
              </a:tabLst>
            </a:pPr>
            <a:r>
              <a:rPr lang="en-US" b="0">
                <a:latin typeface="Courier New" pitchFamily="49" charset="0"/>
              </a:rPr>
              <a:t>     col1 NUMBER,</a:t>
            </a:r>
          </a:p>
          <a:p>
            <a:pPr defTabSz="406400">
              <a:spcBef>
                <a:spcPct val="0"/>
              </a:spcBef>
              <a:tabLst>
                <a:tab pos="458788" algn="l"/>
              </a:tabLst>
            </a:pPr>
            <a:r>
              <a:rPr lang="en-US" b="0">
                <a:latin typeface="Courier New" pitchFamily="49" charset="0"/>
              </a:rPr>
              <a:t>     col2 NUMBER,</a:t>
            </a:r>
          </a:p>
          <a:p>
            <a:pPr defTabSz="406400">
              <a:spcBef>
                <a:spcPct val="0"/>
              </a:spcBef>
              <a:tabLst>
                <a:tab pos="458788" algn="l"/>
              </a:tabLst>
            </a:pPr>
            <a:r>
              <a:rPr lang="en-US" b="0">
                <a:latin typeface="Courier New" pitchFamily="49" charset="0"/>
              </a:rPr>
              <a:t>     CONSTRAINT fk_constraint FOREIGN KEY (fk) REFERENCES test1,</a:t>
            </a:r>
          </a:p>
          <a:p>
            <a:pPr defTabSz="406400">
              <a:spcBef>
                <a:spcPct val="0"/>
              </a:spcBef>
              <a:tabLst>
                <a:tab pos="458788" algn="l"/>
              </a:tabLst>
            </a:pPr>
            <a:r>
              <a:rPr lang="en-US" b="0">
                <a:latin typeface="Courier New" pitchFamily="49" charset="0"/>
              </a:rPr>
              <a:t>     CONSTRAINT ck1 CHECK (pk &gt; 0 and col1 &gt; 0),</a:t>
            </a:r>
          </a:p>
          <a:p>
            <a:pPr defTabSz="406400">
              <a:spcBef>
                <a:spcPct val="0"/>
              </a:spcBef>
              <a:tabLst>
                <a:tab pos="458788" algn="l"/>
              </a:tabLst>
            </a:pPr>
            <a:r>
              <a:rPr lang="en-US" b="0">
                <a:latin typeface="Courier New" pitchFamily="49" charset="0"/>
              </a:rPr>
              <a:t>     CONSTRAINT ck2 CHECK (col2 &gt; 0));</a:t>
            </a:r>
          </a:p>
          <a:p>
            <a:pPr lvl="1" defTabSz="406400">
              <a:tabLst>
                <a:tab pos="458788" algn="l"/>
              </a:tabLst>
            </a:pPr>
            <a:r>
              <a:rPr lang="en-US"/>
              <a:t>An error is returned for the following statements: </a:t>
            </a:r>
          </a:p>
          <a:p>
            <a:pPr defTabSz="406400">
              <a:tabLst>
                <a:tab pos="458788" algn="l"/>
              </a:tabLst>
            </a:pPr>
            <a:r>
              <a:rPr lang="en-US">
                <a:latin typeface="Courier New" pitchFamily="49" charset="0"/>
              </a:rPr>
              <a:t>   </a:t>
            </a:r>
            <a:r>
              <a:rPr lang="en-US" b="0">
                <a:latin typeface="Courier New" pitchFamily="49" charset="0"/>
              </a:rPr>
              <a:t>ALTER TABLE test1 DROP (pk);  </a:t>
            </a:r>
            <a:r>
              <a:rPr lang="en-US" b="0">
                <a:latin typeface="Times New Roman" pitchFamily="18" charset="0"/>
              </a:rPr>
              <a:t>-- pk is a parent key</a:t>
            </a:r>
          </a:p>
          <a:p>
            <a:pPr defTabSz="406400">
              <a:tabLst>
                <a:tab pos="458788" algn="l"/>
              </a:tabLst>
            </a:pPr>
            <a:r>
              <a:rPr lang="en-US" b="0">
                <a:latin typeface="Courier New" pitchFamily="49" charset="0"/>
              </a:rPr>
              <a:t>   ALTER TABLE test1 DROP (col1);</a:t>
            </a:r>
            <a:r>
              <a:rPr lang="en-US" b="0">
                <a:latin typeface="Times New Roman" pitchFamily="18" charset="0"/>
              </a:rPr>
              <a:t> -- col1 is referenced by multicolumn constraint </a:t>
            </a:r>
            <a:r>
              <a:rPr lang="en-US" b="0">
                <a:latin typeface="Courier New" pitchFamily="49" charset="0"/>
              </a:rPr>
              <a:t>ck1</a:t>
            </a:r>
          </a:p>
        </p:txBody>
      </p:sp>
      <p:sp>
        <p:nvSpPr>
          <p:cNvPr id="49157" name="Rectangle 5"/>
          <p:cNvSpPr>
            <a:spLocks noGrp="1" noRot="1" noChangeAspect="1" noChangeArrowheads="1" noTextEdit="1"/>
          </p:cNvSpPr>
          <p:nvPr>
            <p:ph type="sldImg"/>
          </p:nvPr>
        </p:nvSpPr>
        <p:spPr>
          <a:xfrm>
            <a:off x="498475" y="162405"/>
            <a:ext cx="5854700" cy="4404023"/>
          </a:xfrm>
          <a:ln cap="flat"/>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883026" y="-1592"/>
            <a:ext cx="2974975" cy="463330"/>
          </a:xfrm>
          <a:prstGeom prst="rect">
            <a:avLst/>
          </a:prstGeom>
          <a:noFill/>
          <a:ln w="9525">
            <a:noFill/>
            <a:miter lim="800000"/>
            <a:headEnd/>
            <a:tailEnd/>
          </a:ln>
          <a:effectLst/>
        </p:spPr>
        <p:txBody>
          <a:bodyPr wrap="none" anchor="ctr"/>
          <a:lstStyle/>
          <a:p>
            <a:endParaRPr lang="en-US"/>
          </a:p>
        </p:txBody>
      </p:sp>
      <p:sp>
        <p:nvSpPr>
          <p:cNvPr id="51203" name="Rectangle 3"/>
          <p:cNvSpPr>
            <a:spLocks noChangeArrowheads="1"/>
          </p:cNvSpPr>
          <p:nvPr/>
        </p:nvSpPr>
        <p:spPr bwMode="auto">
          <a:xfrm>
            <a:off x="-1588" y="-1592"/>
            <a:ext cx="2970213" cy="463330"/>
          </a:xfrm>
          <a:prstGeom prst="rect">
            <a:avLst/>
          </a:prstGeom>
          <a:noFill/>
          <a:ln w="9525">
            <a:noFill/>
            <a:miter lim="800000"/>
            <a:headEnd/>
            <a:tailEnd/>
          </a:ln>
          <a:effectLst/>
        </p:spPr>
        <p:txBody>
          <a:bodyPr wrap="none" anchor="ctr"/>
          <a:lstStyle/>
          <a:p>
            <a:endParaRPr lang="en-US"/>
          </a:p>
        </p:txBody>
      </p:sp>
      <p:sp>
        <p:nvSpPr>
          <p:cNvPr id="51204" name="Rectangle 4"/>
          <p:cNvSpPr>
            <a:spLocks noGrp="1" noChangeArrowheads="1"/>
          </p:cNvSpPr>
          <p:nvPr>
            <p:ph type="body" idx="1"/>
          </p:nvPr>
        </p:nvSpPr>
        <p:spPr>
          <a:xfrm>
            <a:off x="412751" y="4773413"/>
            <a:ext cx="6029325" cy="3948654"/>
          </a:xfrm>
          <a:noFill/>
          <a:ln/>
        </p:spPr>
        <p:txBody>
          <a:bodyPr/>
          <a:lstStyle/>
          <a:p>
            <a:pPr defTabSz="406400">
              <a:tabLst>
                <a:tab pos="458788" algn="l"/>
              </a:tabLst>
            </a:pPr>
            <a:r>
              <a:rPr lang="en-US"/>
              <a:t>Cascading Constraints (continued)</a:t>
            </a:r>
          </a:p>
          <a:p>
            <a:pPr lvl="1" defTabSz="406400">
              <a:tabLst>
                <a:tab pos="458788" algn="l"/>
              </a:tabLst>
            </a:pPr>
            <a:r>
              <a:rPr lang="en-US"/>
              <a:t>Submitting the following statement drops column </a:t>
            </a:r>
            <a:r>
              <a:rPr lang="en-US">
                <a:latin typeface="Courier New" pitchFamily="49" charset="0"/>
              </a:rPr>
              <a:t>PK</a:t>
            </a:r>
            <a:r>
              <a:rPr lang="en-US"/>
              <a:t>, the primary key constraint, the </a:t>
            </a:r>
            <a:r>
              <a:rPr lang="en-US">
                <a:latin typeface="Courier New" pitchFamily="49" charset="0"/>
              </a:rPr>
              <a:t>fk_constraint</a:t>
            </a:r>
            <a:r>
              <a:rPr lang="en-US"/>
              <a:t> foreign key constraint,  and the check constraint, </a:t>
            </a:r>
            <a:r>
              <a:rPr lang="en-US">
                <a:latin typeface="Courier New" pitchFamily="49" charset="0"/>
              </a:rPr>
              <a:t>CK1</a:t>
            </a:r>
            <a:r>
              <a:rPr lang="en-US"/>
              <a:t>: </a:t>
            </a:r>
          </a:p>
          <a:p>
            <a:pPr defTabSz="406400">
              <a:spcBef>
                <a:spcPct val="0"/>
              </a:spcBef>
              <a:tabLst>
                <a:tab pos="458788" algn="l"/>
              </a:tabLst>
            </a:pPr>
            <a:br>
              <a:rPr lang="en-US" sz="500" b="0">
                <a:latin typeface="Times New Roman" pitchFamily="18" charset="0"/>
              </a:rPr>
            </a:br>
            <a:r>
              <a:rPr lang="en-US" b="0">
                <a:latin typeface="Courier New" pitchFamily="49" charset="0"/>
              </a:rPr>
              <a:t>   ALTER TABLE test1 DROP (pk) CASCADE CONSTRAINTS;</a:t>
            </a:r>
          </a:p>
          <a:p>
            <a:pPr defTabSz="406400">
              <a:spcBef>
                <a:spcPct val="0"/>
              </a:spcBef>
              <a:tabLst>
                <a:tab pos="458788" algn="l"/>
              </a:tabLst>
            </a:pPr>
            <a:endParaRPr lang="en-US" sz="500" b="0">
              <a:latin typeface="Times New Roman" pitchFamily="18" charset="0"/>
            </a:endParaRPr>
          </a:p>
          <a:p>
            <a:pPr lvl="1" defTabSz="406400">
              <a:tabLst>
                <a:tab pos="458788" algn="l"/>
              </a:tabLst>
            </a:pPr>
            <a:r>
              <a:rPr lang="en-US"/>
              <a:t>If all columns referenced by the constraints defined on the dropped columns are also dropped, then </a:t>
            </a:r>
            <a:r>
              <a:rPr lang="en-US">
                <a:latin typeface="Courier New" pitchFamily="49" charset="0"/>
              </a:rPr>
              <a:t>CASCADE CONSTRAINTS</a:t>
            </a:r>
            <a:r>
              <a:rPr lang="en-US"/>
              <a:t> is not required. For example, assuming that no other referential constraints from other tables refer to column </a:t>
            </a:r>
            <a:r>
              <a:rPr lang="en-US">
                <a:latin typeface="Courier New" pitchFamily="49" charset="0"/>
              </a:rPr>
              <a:t>PK</a:t>
            </a:r>
            <a:r>
              <a:rPr lang="en-US"/>
              <a:t>, it is valid to submit the following statement without the </a:t>
            </a:r>
            <a:r>
              <a:rPr lang="en-US">
                <a:latin typeface="Courier New" pitchFamily="49" charset="0"/>
              </a:rPr>
              <a:t>CASCADE CONSTRAINTS</a:t>
            </a:r>
            <a:r>
              <a:rPr lang="en-US"/>
              <a:t> clause: </a:t>
            </a:r>
          </a:p>
          <a:p>
            <a:pPr defTabSz="406400">
              <a:spcBef>
                <a:spcPct val="0"/>
              </a:spcBef>
              <a:tabLst>
                <a:tab pos="458788" algn="l"/>
              </a:tabLst>
            </a:pPr>
            <a:endParaRPr lang="en-US" sz="500" b="0">
              <a:latin typeface="Times New Roman" pitchFamily="18" charset="0"/>
            </a:endParaRPr>
          </a:p>
          <a:p>
            <a:pPr defTabSz="406400">
              <a:tabLst>
                <a:tab pos="458788" algn="l"/>
              </a:tabLst>
            </a:pPr>
            <a:r>
              <a:rPr lang="en-US">
                <a:latin typeface="Courier New" pitchFamily="49" charset="0"/>
              </a:rPr>
              <a:t>   </a:t>
            </a:r>
            <a:r>
              <a:rPr lang="en-US" b="0">
                <a:latin typeface="Courier New" pitchFamily="49" charset="0"/>
              </a:rPr>
              <a:t>ALTER TABLE test1 DROP (pk, fk, col1); </a:t>
            </a:r>
            <a:endParaRPr lang="en-US"/>
          </a:p>
          <a:p>
            <a:pPr defTabSz="406400">
              <a:tabLst>
                <a:tab pos="458788" algn="l"/>
              </a:tabLst>
            </a:pPr>
            <a:endParaRPr lang="en-US">
              <a:solidFill>
                <a:schemeClr val="accent2"/>
              </a:solidFill>
            </a:endParaRPr>
          </a:p>
          <a:p>
            <a:pPr defTabSz="406400">
              <a:tabLst>
                <a:tab pos="458788" algn="l"/>
              </a:tabLst>
            </a:pPr>
            <a:endParaRPr lang="en-US">
              <a:solidFill>
                <a:schemeClr val="accent2"/>
              </a:solidFill>
            </a:endParaRPr>
          </a:p>
          <a:p>
            <a:pPr defTabSz="406400">
              <a:tabLst>
                <a:tab pos="458788" algn="l"/>
              </a:tabLst>
            </a:pPr>
            <a:endParaRPr lang="en-US">
              <a:solidFill>
                <a:schemeClr val="accent2"/>
              </a:solidFill>
            </a:endParaRPr>
          </a:p>
          <a:p>
            <a:pPr defTabSz="406400">
              <a:tabLst>
                <a:tab pos="458788" algn="l"/>
              </a:tabLst>
            </a:pPr>
            <a:endParaRPr lang="en-US">
              <a:solidFill>
                <a:schemeClr val="accent2"/>
              </a:solidFill>
            </a:endParaRPr>
          </a:p>
          <a:p>
            <a:pPr defTabSz="406400">
              <a:tabLst>
                <a:tab pos="458788" algn="l"/>
              </a:tabLst>
            </a:pPr>
            <a:r>
              <a:rPr lang="en-US">
                <a:solidFill>
                  <a:srgbClr val="0000FF"/>
                </a:solidFill>
              </a:rPr>
              <a:t>Instructor Note</a:t>
            </a:r>
          </a:p>
          <a:p>
            <a:pPr lvl="1" defTabSz="406400">
              <a:tabLst>
                <a:tab pos="458788" algn="l"/>
              </a:tabLst>
            </a:pPr>
            <a:r>
              <a:rPr lang="en-US">
                <a:solidFill>
                  <a:srgbClr val="0000FF"/>
                </a:solidFill>
              </a:rPr>
              <a:t>Let the students know that if any constraint is referenced by columns from other tables or remaining columns in the target table, then you must specify </a:t>
            </a:r>
            <a:r>
              <a:rPr lang="en-US">
                <a:solidFill>
                  <a:srgbClr val="0000FF"/>
                </a:solidFill>
                <a:latin typeface="Courier New" pitchFamily="49" charset="0"/>
              </a:rPr>
              <a:t>CASCADE CONSTRAINTS</a:t>
            </a:r>
            <a:r>
              <a:rPr lang="en-US">
                <a:solidFill>
                  <a:srgbClr val="0000FF"/>
                </a:solidFill>
              </a:rPr>
              <a:t>. Otherwise, the statement aborts and the error </a:t>
            </a:r>
            <a:r>
              <a:rPr lang="en-US">
                <a:solidFill>
                  <a:srgbClr val="0000FF"/>
                </a:solidFill>
                <a:latin typeface="Courier New" pitchFamily="49" charset="0"/>
              </a:rPr>
              <a:t>ORA-12991: column is referenced in a multicolumn constraint</a:t>
            </a:r>
            <a:r>
              <a:rPr lang="en-US">
                <a:solidFill>
                  <a:srgbClr val="0000FF"/>
                </a:solidFill>
              </a:rPr>
              <a:t> is returned.</a:t>
            </a:r>
          </a:p>
        </p:txBody>
      </p:sp>
      <p:sp>
        <p:nvSpPr>
          <p:cNvPr id="51205" name="Rectangle 5"/>
          <p:cNvSpPr>
            <a:spLocks noGrp="1" noRot="1" noChangeAspect="1" noChangeArrowheads="1" noTextEdit="1"/>
          </p:cNvSpPr>
          <p:nvPr>
            <p:ph type="sldImg"/>
          </p:nvPr>
        </p:nvSpPr>
        <p:spPr>
          <a:xfrm>
            <a:off x="561975" y="234950"/>
            <a:ext cx="5873750" cy="4405313"/>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495300" y="157629"/>
            <a:ext cx="5861050" cy="4408799"/>
          </a:xfrm>
          <a:ln cap="flat"/>
        </p:spPr>
      </p:sp>
      <p:sp>
        <p:nvSpPr>
          <p:cNvPr id="18435" name="Rectangle 3"/>
          <p:cNvSpPr>
            <a:spLocks noGrp="1" noChangeArrowheads="1"/>
          </p:cNvSpPr>
          <p:nvPr>
            <p:ph type="body" idx="1"/>
          </p:nvPr>
        </p:nvSpPr>
        <p:spPr>
          <a:xfrm>
            <a:off x="412750" y="4747938"/>
            <a:ext cx="6027738" cy="3755998"/>
          </a:xfrm>
          <a:noFill/>
          <a:ln/>
        </p:spPr>
        <p:txBody>
          <a:bodyPr lIns="92684" tIns="47102" rIns="92684" bIns="47102"/>
          <a:lstStyle/>
          <a:p>
            <a:pPr defTabSz="427038"/>
            <a:r>
              <a:rPr lang="en-US" sz="1100"/>
              <a:t>Typical User Privileges</a:t>
            </a:r>
          </a:p>
          <a:p>
            <a:pPr lvl="1" defTabSz="427038"/>
            <a:r>
              <a:rPr lang="en-US" sz="1100">
                <a:latin typeface="Times New Roman" pitchFamily="18" charset="0"/>
              </a:rPr>
              <a:t>Now that the DBA has created a user, the DBA can </a:t>
            </a:r>
            <a:r>
              <a:rPr lang="en-US" sz="1100">
                <a:solidFill>
                  <a:schemeClr val="hlink"/>
                </a:solidFill>
                <a:latin typeface="Times New Roman" pitchFamily="18" charset="0"/>
              </a:rPr>
              <a:t>assign privileges</a:t>
            </a:r>
            <a:r>
              <a:rPr lang="en-US" sz="1100">
                <a:latin typeface="Times New Roman" pitchFamily="18" charset="0"/>
              </a:rPr>
              <a:t> to that user.</a:t>
            </a:r>
          </a:p>
          <a:p>
            <a:pPr lvl="1" defTabSz="427038"/>
            <a:endParaRPr lang="en-US" sz="1100">
              <a:latin typeface="Times New Roman" pitchFamily="18" charset="0"/>
            </a:endParaRPr>
          </a:p>
          <a:p>
            <a:pPr lvl="1" defTabSz="427038"/>
            <a:endParaRPr lang="en-US" sz="1100">
              <a:latin typeface="Times New Roman" pitchFamily="18" charset="0"/>
            </a:endParaRPr>
          </a:p>
          <a:p>
            <a:pPr lvl="1" defTabSz="427038"/>
            <a:endParaRPr lang="en-US" sz="1100">
              <a:latin typeface="Times New Roman" pitchFamily="18" charset="0"/>
            </a:endParaRPr>
          </a:p>
          <a:p>
            <a:pPr lvl="1" defTabSz="427038"/>
            <a:endParaRPr lang="en-US" sz="1100">
              <a:latin typeface="Times New Roman" pitchFamily="18" charset="0"/>
            </a:endParaRPr>
          </a:p>
          <a:p>
            <a:pPr lvl="1" defTabSz="427038"/>
            <a:endParaRPr lang="en-US" sz="1100">
              <a:latin typeface="Times New Roman" pitchFamily="18" charset="0"/>
            </a:endParaRPr>
          </a:p>
          <a:p>
            <a:pPr lvl="1" defTabSz="427038"/>
            <a:endParaRPr lang="en-US" sz="1100">
              <a:latin typeface="Times New Roman" pitchFamily="18" charset="0"/>
            </a:endParaRPr>
          </a:p>
          <a:p>
            <a:pPr lvl="1" defTabSz="427038"/>
            <a:endParaRPr lang="en-US" sz="1100">
              <a:latin typeface="Times New Roman" pitchFamily="18" charset="0"/>
            </a:endParaRPr>
          </a:p>
          <a:p>
            <a:pPr lvl="1" defTabSz="427038"/>
            <a:endParaRPr lang="en-US" sz="1100">
              <a:latin typeface="Times New Roman" pitchFamily="18" charset="0"/>
            </a:endParaRPr>
          </a:p>
          <a:p>
            <a:pPr lvl="1" defTabSz="427038"/>
            <a:r>
              <a:rPr lang="en-US" sz="1100">
                <a:latin typeface="Times New Roman" pitchFamily="18" charset="0"/>
              </a:rPr>
              <a:t>In the syntax:</a:t>
            </a:r>
          </a:p>
          <a:p>
            <a:pPr lvl="1" defTabSz="427038"/>
            <a:r>
              <a:rPr lang="en-US" sz="1100" i="1">
                <a:latin typeface="Times New Roman" pitchFamily="18" charset="0"/>
              </a:rPr>
              <a:t>	</a:t>
            </a:r>
            <a:r>
              <a:rPr lang="en-US" sz="1100" i="1">
                <a:latin typeface="Courier New" pitchFamily="49" charset="0"/>
              </a:rPr>
              <a:t>privilege</a:t>
            </a:r>
            <a:r>
              <a:rPr lang="en-US" sz="1100">
                <a:latin typeface="Times New Roman" pitchFamily="18" charset="0"/>
              </a:rPr>
              <a:t>			is the system privilege to be granted</a:t>
            </a:r>
          </a:p>
          <a:p>
            <a:pPr lvl="1" defTabSz="427038"/>
            <a:r>
              <a:rPr lang="en-US" sz="1100" i="1">
                <a:latin typeface="Times New Roman" pitchFamily="18" charset="0"/>
              </a:rPr>
              <a:t>	</a:t>
            </a:r>
            <a:r>
              <a:rPr lang="en-US" sz="1100" i="1">
                <a:latin typeface="Courier New" pitchFamily="49" charset="0"/>
              </a:rPr>
              <a:t>user</a:t>
            </a:r>
            <a:r>
              <a:rPr lang="en-US" sz="1100">
                <a:latin typeface="Courier New" pitchFamily="49" charset="0"/>
              </a:rPr>
              <a:t>	|role|PUBLIC</a:t>
            </a:r>
            <a:r>
              <a:rPr lang="en-US" sz="1100">
                <a:latin typeface="Times New Roman" pitchFamily="18" charset="0"/>
              </a:rPr>
              <a:t>	is the name of the user, the name of the role, or </a:t>
            </a:r>
            <a:r>
              <a:rPr lang="en-US" sz="1100">
                <a:latin typeface="Courier New" pitchFamily="49" charset="0"/>
              </a:rPr>
              <a:t>PUBLIC</a:t>
            </a:r>
            <a:r>
              <a:rPr lang="en-US" sz="1100">
                <a:latin typeface="Times New Roman" pitchFamily="18" charset="0"/>
              </a:rPr>
              <a:t> 						designates that every user is granted the privilege</a:t>
            </a:r>
          </a:p>
          <a:p>
            <a:pPr lvl="1" defTabSz="427038"/>
            <a:r>
              <a:rPr lang="en-US" sz="1100" b="1">
                <a:latin typeface="Times New Roman" pitchFamily="18" charset="0"/>
              </a:rPr>
              <a:t>Note:</a:t>
            </a:r>
            <a:r>
              <a:rPr lang="en-US" sz="1100">
                <a:latin typeface="Times New Roman" pitchFamily="18" charset="0"/>
              </a:rPr>
              <a:t> Current system privileges can be found in the dictionary view </a:t>
            </a:r>
            <a:r>
              <a:rPr lang="en-US" sz="1100">
                <a:latin typeface="Courier New" pitchFamily="49" charset="0"/>
              </a:rPr>
              <a:t>SESSION_PRIVS</a:t>
            </a:r>
            <a:r>
              <a:rPr lang="en-US" sz="1100">
                <a:latin typeface="Times New Roman" pitchFamily="18" charset="0"/>
              </a:rPr>
              <a:t>.</a:t>
            </a:r>
          </a:p>
          <a:p>
            <a:pPr lvl="1" defTabSz="427038"/>
            <a:endParaRPr lang="en-US" sz="1100">
              <a:latin typeface="Times New Roman" pitchFamily="18" charset="0"/>
            </a:endParaRPr>
          </a:p>
          <a:p>
            <a:pPr defTabSz="427038"/>
            <a:r>
              <a:rPr lang="en-US" sz="1100">
                <a:solidFill>
                  <a:srgbClr val="0000FF"/>
                </a:solidFill>
              </a:rPr>
              <a:t>Instructor Note</a:t>
            </a:r>
          </a:p>
          <a:p>
            <a:pPr lvl="1" defTabSz="427038"/>
            <a:r>
              <a:rPr lang="en-US" sz="1100">
                <a:solidFill>
                  <a:srgbClr val="0000FF"/>
                </a:solidFill>
                <a:latin typeface="Times New Roman" pitchFamily="18" charset="0"/>
              </a:rPr>
              <a:t>The syntax displayed for the </a:t>
            </a:r>
            <a:r>
              <a:rPr lang="en-US" sz="1100">
                <a:solidFill>
                  <a:srgbClr val="0000FF"/>
                </a:solidFill>
                <a:latin typeface="Courier New" pitchFamily="49" charset="0"/>
              </a:rPr>
              <a:t>GRANT</a:t>
            </a:r>
            <a:r>
              <a:rPr lang="en-US" sz="1100">
                <a:solidFill>
                  <a:srgbClr val="0000FF"/>
                </a:solidFill>
                <a:latin typeface="Times New Roman" pitchFamily="18" charset="0"/>
              </a:rPr>
              <a:t> command is not the full syntax for the statement.</a:t>
            </a:r>
          </a:p>
        </p:txBody>
      </p:sp>
      <p:graphicFrame>
        <p:nvGraphicFramePr>
          <p:cNvPr id="18436" name="Object 4"/>
          <p:cNvGraphicFramePr>
            <a:graphicFrameLocks/>
          </p:cNvGraphicFramePr>
          <p:nvPr/>
        </p:nvGraphicFramePr>
        <p:xfrm>
          <a:off x="520701" y="5255850"/>
          <a:ext cx="5967413" cy="1940890"/>
        </p:xfrm>
        <a:graphic>
          <a:graphicData uri="http://schemas.openxmlformats.org/presentationml/2006/ole">
            <mc:AlternateContent xmlns:mc="http://schemas.openxmlformats.org/markup-compatibility/2006">
              <mc:Choice xmlns:v="urn:schemas-microsoft-com:vml" Requires="v">
                <p:oleObj spid="_x0000_s59396" name="Document" r:id="rId4" imgW="6211800" imgH="2014200" progId="Word.Document.8">
                  <p:embed/>
                </p:oleObj>
              </mc:Choice>
              <mc:Fallback>
                <p:oleObj name="Document" r:id="rId4" imgW="6211800" imgH="2014200" progId="Word.Documen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701" y="5255850"/>
                        <a:ext cx="5967413" cy="1940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ln/>
        </p:spPr>
        <p:txBody>
          <a:bodyPr/>
          <a:lstStyle/>
          <a:p>
            <a:pPr>
              <a:tabLst/>
            </a:pPr>
            <a:r>
              <a:rPr lang="en-US"/>
              <a:t>Viewing Constraints</a:t>
            </a:r>
          </a:p>
          <a:p>
            <a:pPr lvl="1">
              <a:tabLst/>
            </a:pPr>
            <a:r>
              <a:rPr lang="en-US"/>
              <a:t>After creating a table, you can confirm its existence by issuing a </a:t>
            </a:r>
            <a:r>
              <a:rPr lang="en-US">
                <a:solidFill>
                  <a:srgbClr val="FC0128"/>
                </a:solidFill>
                <a:latin typeface="Courier New" pitchFamily="49" charset="0"/>
              </a:rPr>
              <a:t>DESCRIBE</a:t>
            </a:r>
            <a:r>
              <a:rPr lang="en-US">
                <a:solidFill>
                  <a:srgbClr val="FC0128"/>
                </a:solidFill>
              </a:rPr>
              <a:t> command</a:t>
            </a:r>
            <a:r>
              <a:rPr lang="en-US"/>
              <a:t>. The only constraint that you can verify is the </a:t>
            </a:r>
            <a:r>
              <a:rPr lang="en-US">
                <a:latin typeface="Courier New" pitchFamily="49" charset="0"/>
              </a:rPr>
              <a:t>NOT NULL</a:t>
            </a:r>
            <a:r>
              <a:rPr lang="en-US"/>
              <a:t> constraint. To view all constraints on your table, query the </a:t>
            </a:r>
            <a:r>
              <a:rPr lang="en-US">
                <a:solidFill>
                  <a:srgbClr val="FC0128"/>
                </a:solidFill>
                <a:latin typeface="Courier New" pitchFamily="49" charset="0"/>
              </a:rPr>
              <a:t>USER_CONSTRAINTS</a:t>
            </a:r>
            <a:r>
              <a:rPr lang="en-US"/>
              <a:t> table. </a:t>
            </a:r>
          </a:p>
          <a:p>
            <a:pPr lvl="1">
              <a:tabLst/>
            </a:pPr>
            <a:r>
              <a:rPr lang="en-US"/>
              <a:t>The example on the slide displays the constraints on the </a:t>
            </a:r>
            <a:r>
              <a:rPr lang="en-US">
                <a:latin typeface="Courier New" pitchFamily="49" charset="0"/>
              </a:rPr>
              <a:t>EMPLOYEES</a:t>
            </a:r>
            <a:r>
              <a:rPr lang="en-US"/>
              <a:t> table.</a:t>
            </a:r>
          </a:p>
          <a:p>
            <a:pPr lvl="1">
              <a:tabLst/>
            </a:pPr>
            <a:r>
              <a:rPr lang="en-US" b="1"/>
              <a:t>Note:</a:t>
            </a:r>
            <a:r>
              <a:rPr lang="en-US"/>
              <a:t> Constraints that are not named by the table owner receive the system-assigned constraint name. In constraint type, </a:t>
            </a:r>
            <a:r>
              <a:rPr lang="en-US">
                <a:latin typeface="Courier New" pitchFamily="49" charset="0"/>
              </a:rPr>
              <a:t>C</a:t>
            </a:r>
            <a:r>
              <a:rPr lang="en-US"/>
              <a:t> stands for </a:t>
            </a:r>
            <a:r>
              <a:rPr lang="en-US">
                <a:latin typeface="Courier New" pitchFamily="49" charset="0"/>
              </a:rPr>
              <a:t>CHECK</a:t>
            </a:r>
            <a:r>
              <a:rPr lang="en-US"/>
              <a:t>, </a:t>
            </a:r>
            <a:r>
              <a:rPr lang="en-US">
                <a:latin typeface="Courier New" pitchFamily="49" charset="0"/>
              </a:rPr>
              <a:t>P</a:t>
            </a:r>
            <a:r>
              <a:rPr lang="en-US"/>
              <a:t> for </a:t>
            </a:r>
            <a:r>
              <a:rPr lang="en-US">
                <a:latin typeface="Courier New" pitchFamily="49" charset="0"/>
              </a:rPr>
              <a:t>PRIMARY KEY</a:t>
            </a:r>
            <a:r>
              <a:rPr lang="en-US"/>
              <a:t>, </a:t>
            </a:r>
            <a:r>
              <a:rPr lang="en-US">
                <a:latin typeface="Courier New" pitchFamily="49" charset="0"/>
              </a:rPr>
              <a:t>R</a:t>
            </a:r>
            <a:r>
              <a:rPr lang="en-US"/>
              <a:t> for referential integrity, and </a:t>
            </a:r>
            <a:r>
              <a:rPr lang="en-US">
                <a:latin typeface="Courier New" pitchFamily="49" charset="0"/>
              </a:rPr>
              <a:t>U</a:t>
            </a:r>
            <a:r>
              <a:rPr lang="en-US"/>
              <a:t> for </a:t>
            </a:r>
            <a:r>
              <a:rPr lang="en-US">
                <a:latin typeface="Courier New" pitchFamily="49" charset="0"/>
              </a:rPr>
              <a:t>UNIQUE</a:t>
            </a:r>
            <a:r>
              <a:rPr lang="en-US"/>
              <a:t> key. Notice that the </a:t>
            </a:r>
            <a:r>
              <a:rPr lang="en-US">
                <a:latin typeface="Courier New" pitchFamily="49" charset="0"/>
              </a:rPr>
              <a:t>NOT NULL</a:t>
            </a:r>
            <a:r>
              <a:rPr lang="en-US"/>
              <a:t> constraint is really a </a:t>
            </a:r>
            <a:r>
              <a:rPr lang="en-US">
                <a:latin typeface="Courier New" pitchFamily="49" charset="0"/>
              </a:rPr>
              <a:t>CHECK</a:t>
            </a:r>
            <a:r>
              <a:rPr lang="en-US"/>
              <a:t> constraint.</a:t>
            </a:r>
          </a:p>
          <a:p>
            <a:pPr lvl="1">
              <a:tabLst/>
            </a:pPr>
            <a:endParaRPr lang="en-US"/>
          </a:p>
          <a:p>
            <a:pPr lvl="1">
              <a:tabLst/>
            </a:pPr>
            <a:endParaRPr lang="en-US"/>
          </a:p>
          <a:p>
            <a:pPr lvl="1">
              <a:tabLst/>
            </a:pPr>
            <a:endParaRPr lang="en-US"/>
          </a:p>
          <a:p>
            <a:pPr lvl="1">
              <a:tabLst/>
            </a:pPr>
            <a:endParaRPr lang="en-US"/>
          </a:p>
          <a:p>
            <a:pPr>
              <a:tabLst/>
            </a:pPr>
            <a:endParaRPr lang="en-US">
              <a:solidFill>
                <a:schemeClr val="accent2"/>
              </a:solidFill>
            </a:endParaRPr>
          </a:p>
          <a:p>
            <a:pPr>
              <a:tabLst/>
            </a:pPr>
            <a:endParaRPr lang="en-US">
              <a:solidFill>
                <a:schemeClr val="accent2"/>
              </a:solidFill>
            </a:endParaRPr>
          </a:p>
          <a:p>
            <a:pPr>
              <a:tabLst/>
            </a:pPr>
            <a:endParaRPr lang="en-US">
              <a:solidFill>
                <a:schemeClr val="accent2"/>
              </a:solidFill>
            </a:endParaRPr>
          </a:p>
          <a:p>
            <a:pPr>
              <a:tabLst/>
            </a:pPr>
            <a:r>
              <a:rPr lang="en-US">
                <a:solidFill>
                  <a:srgbClr val="0000FF"/>
                </a:solidFill>
              </a:rPr>
              <a:t>Instructor Note</a:t>
            </a:r>
          </a:p>
          <a:p>
            <a:pPr lvl="1">
              <a:tabLst/>
            </a:pPr>
            <a:r>
              <a:rPr lang="en-US">
                <a:solidFill>
                  <a:srgbClr val="0000FF"/>
                </a:solidFill>
              </a:rPr>
              <a:t>Point out to students that the </a:t>
            </a:r>
            <a:r>
              <a:rPr lang="en-US">
                <a:solidFill>
                  <a:srgbClr val="0000FF"/>
                </a:solidFill>
                <a:latin typeface="Courier New" pitchFamily="49" charset="0"/>
              </a:rPr>
              <a:t>NOT NULL</a:t>
            </a:r>
            <a:r>
              <a:rPr lang="en-US">
                <a:solidFill>
                  <a:srgbClr val="0000FF"/>
                </a:solidFill>
              </a:rPr>
              <a:t> constraint is stored in the data dictionary as a </a:t>
            </a:r>
            <a:r>
              <a:rPr lang="en-US">
                <a:solidFill>
                  <a:srgbClr val="0000FF"/>
                </a:solidFill>
                <a:latin typeface="Courier New" pitchFamily="49" charset="0"/>
              </a:rPr>
              <a:t>CHECK</a:t>
            </a:r>
            <a:r>
              <a:rPr lang="en-US">
                <a:solidFill>
                  <a:srgbClr val="0000FF"/>
                </a:solidFill>
              </a:rPr>
              <a:t> constraint. Draw their attention to the constraint type, for the </a:t>
            </a:r>
            <a:r>
              <a:rPr lang="en-US">
                <a:solidFill>
                  <a:srgbClr val="0000FF"/>
                </a:solidFill>
                <a:latin typeface="Courier New" pitchFamily="49" charset="0"/>
              </a:rPr>
              <a:t>NOT NULL</a:t>
            </a:r>
            <a:r>
              <a:rPr lang="en-US">
                <a:solidFill>
                  <a:srgbClr val="0000FF"/>
                </a:solidFill>
              </a:rPr>
              <a:t> constraints in the slide. The entry in the </a:t>
            </a:r>
            <a:r>
              <a:rPr lang="en-US">
                <a:solidFill>
                  <a:srgbClr val="0000FF"/>
                </a:solidFill>
                <a:latin typeface="Courier New" pitchFamily="49" charset="0"/>
              </a:rPr>
              <a:t>constraint_type</a:t>
            </a:r>
            <a:r>
              <a:rPr lang="en-US">
                <a:solidFill>
                  <a:srgbClr val="0000FF"/>
                </a:solidFill>
              </a:rPr>
              <a:t> field is </a:t>
            </a:r>
            <a:r>
              <a:rPr lang="en-US">
                <a:solidFill>
                  <a:srgbClr val="0000FF"/>
                </a:solidFill>
                <a:latin typeface="Courier New" pitchFamily="49" charset="0"/>
              </a:rPr>
              <a:t>C</a:t>
            </a:r>
            <a:r>
              <a:rPr lang="en-US">
                <a:solidFill>
                  <a:srgbClr val="0000FF"/>
                </a:solidFill>
              </a:rPr>
              <a:t> (as in </a:t>
            </a:r>
            <a:r>
              <a:rPr lang="en-US">
                <a:solidFill>
                  <a:srgbClr val="0000FF"/>
                </a:solidFill>
                <a:latin typeface="Courier New" pitchFamily="49" charset="0"/>
              </a:rPr>
              <a:t>CHECK</a:t>
            </a:r>
            <a:r>
              <a:rPr lang="en-US">
                <a:solidFill>
                  <a:srgbClr val="0000FF"/>
                </a:solidFill>
              </a:rPr>
              <a:t>) for these constraints.</a:t>
            </a:r>
            <a:r>
              <a:rPr lang="en-US">
                <a:solidFill>
                  <a:schemeClr val="accent2"/>
                </a:solidFill>
              </a:rPr>
              <a:t> </a:t>
            </a:r>
          </a:p>
        </p:txBody>
      </p:sp>
      <p:sp>
        <p:nvSpPr>
          <p:cNvPr id="53251" name="Rectangle 3"/>
          <p:cNvSpPr>
            <a:spLocks noGrp="1" noRot="1" noChangeAspect="1" noChangeArrowheads="1" noTextEdit="1"/>
          </p:cNvSpPr>
          <p:nvPr>
            <p:ph type="sldImg"/>
          </p:nvPr>
        </p:nvSpPr>
        <p:spPr>
          <a:ln cap="flat"/>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883026" y="-1593"/>
            <a:ext cx="2974975" cy="461739"/>
          </a:xfrm>
          <a:prstGeom prst="rect">
            <a:avLst/>
          </a:prstGeom>
          <a:noFill/>
          <a:ln w="9525">
            <a:noFill/>
            <a:miter lim="800000"/>
            <a:headEnd/>
            <a:tailEnd/>
          </a:ln>
          <a:effectLst/>
        </p:spPr>
        <p:txBody>
          <a:bodyPr wrap="none" anchor="ctr"/>
          <a:lstStyle/>
          <a:p>
            <a:endParaRPr lang="en-US"/>
          </a:p>
        </p:txBody>
      </p:sp>
      <p:sp>
        <p:nvSpPr>
          <p:cNvPr id="55299" name="Rectangle 3"/>
          <p:cNvSpPr>
            <a:spLocks noChangeArrowheads="1"/>
          </p:cNvSpPr>
          <p:nvPr/>
        </p:nvSpPr>
        <p:spPr bwMode="auto">
          <a:xfrm>
            <a:off x="-1588" y="-1593"/>
            <a:ext cx="2970213" cy="461739"/>
          </a:xfrm>
          <a:prstGeom prst="rect">
            <a:avLst/>
          </a:prstGeom>
          <a:noFill/>
          <a:ln w="9525">
            <a:noFill/>
            <a:miter lim="800000"/>
            <a:headEnd/>
            <a:tailEnd/>
          </a:ln>
          <a:effectLst/>
        </p:spPr>
        <p:txBody>
          <a:bodyPr wrap="none" anchor="ctr"/>
          <a:lstStyle/>
          <a:p>
            <a:endParaRPr lang="en-US"/>
          </a:p>
        </p:txBody>
      </p:sp>
      <p:sp>
        <p:nvSpPr>
          <p:cNvPr id="55300" name="Rectangle 4"/>
          <p:cNvSpPr>
            <a:spLocks noGrp="1" noChangeArrowheads="1"/>
          </p:cNvSpPr>
          <p:nvPr>
            <p:ph type="body" idx="1"/>
          </p:nvPr>
        </p:nvSpPr>
        <p:spPr>
          <a:noFill/>
          <a:ln/>
        </p:spPr>
        <p:txBody>
          <a:bodyPr/>
          <a:lstStyle/>
          <a:p>
            <a:pPr>
              <a:tabLst/>
            </a:pPr>
            <a:r>
              <a:rPr lang="en-US"/>
              <a:t>Viewing Constraints (continued)</a:t>
            </a:r>
          </a:p>
          <a:p>
            <a:pPr lvl="1">
              <a:tabLst/>
            </a:pPr>
            <a:r>
              <a:rPr lang="en-US"/>
              <a:t>You can view the names of the columns involved in constraints by querying the </a:t>
            </a:r>
            <a:r>
              <a:rPr lang="en-US">
                <a:solidFill>
                  <a:srgbClr val="FC0128"/>
                </a:solidFill>
                <a:latin typeface="Courier New" pitchFamily="49" charset="0"/>
              </a:rPr>
              <a:t>USER_CONS_COLUMNS</a:t>
            </a:r>
            <a:r>
              <a:rPr lang="en-US"/>
              <a:t> data dictionary view. This view is especially useful for constraints that use system-assigned names. </a:t>
            </a:r>
          </a:p>
        </p:txBody>
      </p:sp>
      <p:sp>
        <p:nvSpPr>
          <p:cNvPr id="55301" name="Rectangle 5"/>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412750" y="4775006"/>
            <a:ext cx="6027738" cy="3754406"/>
          </a:xfrm>
          <a:noFill/>
          <a:ln/>
        </p:spPr>
        <p:txBody>
          <a:bodyPr lIns="92684" tIns="47102" rIns="92684" bIns="47102"/>
          <a:lstStyle/>
          <a:p>
            <a:pPr defTabSz="427038">
              <a:spcBef>
                <a:spcPct val="96000"/>
              </a:spcBef>
              <a:spcAft>
                <a:spcPct val="24000"/>
              </a:spcAft>
              <a:tabLst/>
            </a:pPr>
            <a:r>
              <a:rPr lang="en-US" sz="1100">
                <a:latin typeface="Helvetica" pitchFamily="34" charset="0"/>
              </a:rPr>
              <a:t>Granting System Privileges</a:t>
            </a:r>
          </a:p>
          <a:p>
            <a:pPr lvl="1" defTabSz="427038">
              <a:lnSpc>
                <a:spcPct val="100000"/>
              </a:lnSpc>
              <a:spcBef>
                <a:spcPct val="30000"/>
              </a:spcBef>
              <a:tabLst/>
            </a:pPr>
            <a:r>
              <a:rPr lang="en-US" sz="1100">
                <a:latin typeface="Times New Roman" pitchFamily="18" charset="0"/>
              </a:rPr>
              <a:t>The DBA uses the </a:t>
            </a:r>
            <a:r>
              <a:rPr lang="en-US" sz="1100">
                <a:solidFill>
                  <a:schemeClr val="hlink"/>
                </a:solidFill>
                <a:latin typeface="Courier New" pitchFamily="49" charset="0"/>
              </a:rPr>
              <a:t>GRANT</a:t>
            </a:r>
            <a:r>
              <a:rPr lang="en-US" sz="1100">
                <a:solidFill>
                  <a:schemeClr val="hlink"/>
                </a:solidFill>
                <a:latin typeface="Times New Roman" pitchFamily="18" charset="0"/>
              </a:rPr>
              <a:t> statement</a:t>
            </a:r>
            <a:r>
              <a:rPr lang="en-US" sz="1100">
                <a:latin typeface="Times New Roman" pitchFamily="18" charset="0"/>
              </a:rPr>
              <a:t> to allocate system privileges to the user. Once the user has been granted the privileges, the user can immediately use those privileges. </a:t>
            </a:r>
          </a:p>
          <a:p>
            <a:pPr lvl="1" defTabSz="427038">
              <a:lnSpc>
                <a:spcPct val="100000"/>
              </a:lnSpc>
              <a:spcBef>
                <a:spcPct val="30000"/>
              </a:spcBef>
              <a:tabLst/>
            </a:pPr>
            <a:r>
              <a:rPr lang="en-US" sz="1100">
                <a:latin typeface="Times New Roman" pitchFamily="18" charset="0"/>
              </a:rPr>
              <a:t>In the example on the slide, user Scott has been assigned the privileges to create sessions, tables, sequences, and views.</a:t>
            </a:r>
          </a:p>
          <a:p>
            <a:pPr defTabSz="427038">
              <a:lnSpc>
                <a:spcPct val="100000"/>
              </a:lnSpc>
              <a:spcBef>
                <a:spcPct val="30000"/>
              </a:spcBef>
              <a:tabLst/>
            </a:pPr>
            <a:endParaRPr lang="en-US" sz="1100">
              <a:latin typeface="Times New Roman" pitchFamily="18" charset="0"/>
            </a:endParaRPr>
          </a:p>
          <a:p>
            <a:pPr defTabSz="427038">
              <a:lnSpc>
                <a:spcPct val="100000"/>
              </a:lnSpc>
              <a:spcBef>
                <a:spcPct val="30000"/>
              </a:spcBef>
              <a:tabLst/>
            </a:pPr>
            <a:endParaRPr lang="en-US" sz="1100"/>
          </a:p>
          <a:p>
            <a:pPr defTabSz="427038">
              <a:lnSpc>
                <a:spcPct val="100000"/>
              </a:lnSpc>
              <a:spcBef>
                <a:spcPct val="30000"/>
              </a:spcBef>
              <a:tabLst/>
            </a:pPr>
            <a:endParaRPr lang="en-US" sz="1100"/>
          </a:p>
          <a:p>
            <a:pPr defTabSz="427038">
              <a:lnSpc>
                <a:spcPct val="100000"/>
              </a:lnSpc>
              <a:spcBef>
                <a:spcPct val="30000"/>
              </a:spcBef>
              <a:tabLst/>
            </a:pPr>
            <a:endParaRPr lang="en-US" sz="1100"/>
          </a:p>
          <a:p>
            <a:pPr defTabSz="427038">
              <a:lnSpc>
                <a:spcPct val="100000"/>
              </a:lnSpc>
              <a:spcBef>
                <a:spcPct val="30000"/>
              </a:spcBef>
              <a:tabLst/>
            </a:pPr>
            <a:endParaRPr lang="en-US" sz="1100"/>
          </a:p>
          <a:p>
            <a:pPr defTabSz="427038">
              <a:lnSpc>
                <a:spcPct val="100000"/>
              </a:lnSpc>
              <a:spcBef>
                <a:spcPct val="30000"/>
              </a:spcBef>
              <a:tabLst/>
            </a:pPr>
            <a:endParaRPr lang="en-US" sz="1100"/>
          </a:p>
          <a:p>
            <a:pPr defTabSz="427038">
              <a:lnSpc>
                <a:spcPct val="100000"/>
              </a:lnSpc>
              <a:spcBef>
                <a:spcPct val="30000"/>
              </a:spcBef>
              <a:tabLst/>
            </a:pPr>
            <a:endParaRPr lang="en-US" sz="1100"/>
          </a:p>
          <a:p>
            <a:pPr defTabSz="427038">
              <a:lnSpc>
                <a:spcPct val="100000"/>
              </a:lnSpc>
              <a:spcBef>
                <a:spcPct val="30000"/>
              </a:spcBef>
              <a:tabLst/>
            </a:pPr>
            <a:endParaRPr lang="en-US" sz="1100"/>
          </a:p>
          <a:p>
            <a:pPr defTabSz="427038">
              <a:lnSpc>
                <a:spcPct val="100000"/>
              </a:lnSpc>
              <a:spcBef>
                <a:spcPct val="30000"/>
              </a:spcBef>
              <a:tabLst/>
            </a:pPr>
            <a:endParaRPr lang="en-US" sz="1100"/>
          </a:p>
          <a:p>
            <a:pPr defTabSz="427038">
              <a:lnSpc>
                <a:spcPct val="100000"/>
              </a:lnSpc>
              <a:spcBef>
                <a:spcPct val="30000"/>
              </a:spcBef>
              <a:tabLst/>
            </a:pPr>
            <a:endParaRPr lang="en-US" sz="1100"/>
          </a:p>
          <a:p>
            <a:pPr defTabSz="427038">
              <a:lnSpc>
                <a:spcPct val="100000"/>
              </a:lnSpc>
              <a:spcBef>
                <a:spcPct val="30000"/>
              </a:spcBef>
              <a:tabLst/>
            </a:pPr>
            <a:endParaRPr lang="en-US" sz="1100"/>
          </a:p>
          <a:p>
            <a:pPr defTabSz="427038">
              <a:lnSpc>
                <a:spcPct val="100000"/>
              </a:lnSpc>
              <a:spcBef>
                <a:spcPct val="30000"/>
              </a:spcBef>
              <a:tabLst/>
            </a:pPr>
            <a:r>
              <a:rPr lang="en-US" sz="1100">
                <a:solidFill>
                  <a:srgbClr val="0000FF"/>
                </a:solidFill>
              </a:rPr>
              <a:t>Instructor Note</a:t>
            </a:r>
          </a:p>
          <a:p>
            <a:pPr lvl="1" defTabSz="427038">
              <a:lnSpc>
                <a:spcPct val="100000"/>
              </a:lnSpc>
              <a:spcBef>
                <a:spcPct val="30000"/>
              </a:spcBef>
              <a:tabLst/>
            </a:pPr>
            <a:r>
              <a:rPr lang="en-US" sz="1100">
                <a:solidFill>
                  <a:srgbClr val="0000FF"/>
                </a:solidFill>
                <a:latin typeface="Times New Roman" pitchFamily="18" charset="0"/>
              </a:rPr>
              <a:t>A user needs to have the required space quota to create tables.</a:t>
            </a:r>
          </a:p>
        </p:txBody>
      </p:sp>
      <p:sp>
        <p:nvSpPr>
          <p:cNvPr id="20483" name="Rectangle 3"/>
          <p:cNvSpPr>
            <a:spLocks noGrp="1" noRot="1" noChangeAspect="1" noChangeArrowheads="1" noTextEdit="1"/>
          </p:cNvSpPr>
          <p:nvPr>
            <p:ph type="sldImg"/>
          </p:nvPr>
        </p:nvSpPr>
        <p:spPr>
          <a:xfrm>
            <a:off x="496888" y="159220"/>
            <a:ext cx="5859462" cy="4407207"/>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496888" y="159220"/>
            <a:ext cx="5859462" cy="4407207"/>
          </a:xfrm>
          <a:ln cap="flat"/>
        </p:spPr>
      </p:sp>
      <p:sp>
        <p:nvSpPr>
          <p:cNvPr id="22531" name="Rectangle 3"/>
          <p:cNvSpPr>
            <a:spLocks noGrp="1" noChangeArrowheads="1"/>
          </p:cNvSpPr>
          <p:nvPr>
            <p:ph type="body" idx="1"/>
          </p:nvPr>
        </p:nvSpPr>
        <p:spPr>
          <a:xfrm>
            <a:off x="412750" y="4661960"/>
            <a:ext cx="6115050" cy="3755998"/>
          </a:xfrm>
          <a:noFill/>
          <a:ln/>
        </p:spPr>
        <p:txBody>
          <a:bodyPr lIns="92684" tIns="47102" rIns="92684" bIns="47102"/>
          <a:lstStyle/>
          <a:p>
            <a:pPr defTabSz="427038">
              <a:lnSpc>
                <a:spcPct val="100000"/>
              </a:lnSpc>
              <a:spcBef>
                <a:spcPct val="30000"/>
              </a:spcBef>
              <a:tabLst/>
            </a:pPr>
            <a:r>
              <a:rPr lang="en-US" sz="1100"/>
              <a:t>What is a Role?</a:t>
            </a:r>
          </a:p>
          <a:p>
            <a:pPr lvl="1" defTabSz="427038">
              <a:lnSpc>
                <a:spcPct val="100000"/>
              </a:lnSpc>
              <a:spcBef>
                <a:spcPct val="30000"/>
              </a:spcBef>
              <a:tabLst/>
            </a:pPr>
            <a:r>
              <a:rPr lang="en-US" sz="1100">
                <a:latin typeface="Times New Roman" pitchFamily="18" charset="0"/>
              </a:rPr>
              <a:t>A</a:t>
            </a:r>
            <a:r>
              <a:rPr lang="en-US" sz="1100">
                <a:solidFill>
                  <a:schemeClr val="hlink"/>
                </a:solidFill>
                <a:latin typeface="Times New Roman" pitchFamily="18" charset="0"/>
              </a:rPr>
              <a:t> role </a:t>
            </a:r>
            <a:r>
              <a:rPr lang="en-US" sz="1100">
                <a:latin typeface="Times New Roman" pitchFamily="18" charset="0"/>
              </a:rPr>
              <a:t>is a named group of related privileges that can be granted to the user. This method makes it easier to revoke and maintain privileges.</a:t>
            </a:r>
          </a:p>
          <a:p>
            <a:pPr lvl="1" defTabSz="427038">
              <a:lnSpc>
                <a:spcPct val="100000"/>
              </a:lnSpc>
              <a:spcBef>
                <a:spcPct val="30000"/>
              </a:spcBef>
              <a:tabLst/>
            </a:pPr>
            <a:r>
              <a:rPr lang="en-US" sz="1100">
                <a:latin typeface="Times New Roman" pitchFamily="18" charset="0"/>
              </a:rPr>
              <a:t>A user can have access to several roles, and several users can be assigned the same role. Roles are typically created for a database application. </a:t>
            </a:r>
          </a:p>
          <a:p>
            <a:pPr defTabSz="427038">
              <a:lnSpc>
                <a:spcPct val="100000"/>
              </a:lnSpc>
              <a:spcBef>
                <a:spcPct val="30000"/>
              </a:spcBef>
              <a:tabLst/>
            </a:pPr>
            <a:r>
              <a:rPr lang="en-US" sz="1100"/>
              <a:t>Creating and Assigning a Role</a:t>
            </a:r>
          </a:p>
          <a:p>
            <a:pPr lvl="1" defTabSz="427038">
              <a:lnSpc>
                <a:spcPct val="100000"/>
              </a:lnSpc>
              <a:spcBef>
                <a:spcPct val="30000"/>
              </a:spcBef>
              <a:tabLst/>
            </a:pPr>
            <a:r>
              <a:rPr lang="en-US" sz="1100">
                <a:latin typeface="Times New Roman" pitchFamily="18" charset="0"/>
              </a:rPr>
              <a:t>First, the DBA must create the role. Then the DBA can assign privileges to the role and users to the role.</a:t>
            </a:r>
          </a:p>
          <a:p>
            <a:pPr lvl="1" defTabSz="427038">
              <a:lnSpc>
                <a:spcPct val="100000"/>
              </a:lnSpc>
              <a:spcBef>
                <a:spcPct val="30000"/>
              </a:spcBef>
              <a:tabLst/>
            </a:pPr>
            <a:r>
              <a:rPr lang="en-US" sz="1100" b="1">
                <a:latin typeface="Times New Roman" pitchFamily="18" charset="0"/>
              </a:rPr>
              <a:t>Syntax</a:t>
            </a:r>
            <a:endParaRPr lang="en-US" sz="1100">
              <a:latin typeface="Times New Roman" pitchFamily="18" charset="0"/>
            </a:endParaRPr>
          </a:p>
          <a:p>
            <a:pPr algn="just" defTabSz="427038">
              <a:lnSpc>
                <a:spcPct val="100000"/>
              </a:lnSpc>
              <a:spcBef>
                <a:spcPct val="30000"/>
              </a:spcBef>
              <a:tabLst/>
            </a:pPr>
            <a:r>
              <a:rPr lang="en-US" sz="1100" b="0">
                <a:latin typeface="Times" pitchFamily="18" charset="0"/>
              </a:rPr>
              <a:t>     </a:t>
            </a:r>
            <a:r>
              <a:rPr lang="en-US" sz="1100" b="0">
                <a:latin typeface="Courier New" pitchFamily="49" charset="0"/>
              </a:rPr>
              <a:t>CREATE   ROLE  </a:t>
            </a:r>
            <a:r>
              <a:rPr lang="en-US" sz="1100" b="0" i="1">
                <a:latin typeface="Courier New" pitchFamily="49" charset="0"/>
              </a:rPr>
              <a:t>role</a:t>
            </a:r>
            <a:r>
              <a:rPr lang="en-US" sz="1100" b="0">
                <a:latin typeface="Courier New" pitchFamily="49" charset="0"/>
              </a:rPr>
              <a:t>;</a:t>
            </a:r>
          </a:p>
          <a:p>
            <a:pPr lvl="1" defTabSz="427038">
              <a:lnSpc>
                <a:spcPct val="100000"/>
              </a:lnSpc>
              <a:spcBef>
                <a:spcPct val="30000"/>
              </a:spcBef>
              <a:tabLst/>
            </a:pPr>
            <a:r>
              <a:rPr lang="en-US" sz="1100">
                <a:latin typeface="Times New Roman" pitchFamily="18" charset="0"/>
              </a:rPr>
              <a:t>In the syntax:</a:t>
            </a:r>
          </a:p>
          <a:p>
            <a:pPr lvl="1" defTabSz="427038">
              <a:lnSpc>
                <a:spcPct val="100000"/>
              </a:lnSpc>
              <a:spcBef>
                <a:spcPct val="30000"/>
              </a:spcBef>
              <a:tabLst/>
            </a:pPr>
            <a:r>
              <a:rPr lang="en-US" sz="1100" b="1" i="1">
                <a:latin typeface="Times New Roman" pitchFamily="18" charset="0"/>
              </a:rPr>
              <a:t>	</a:t>
            </a:r>
            <a:r>
              <a:rPr lang="en-US" sz="1100" i="1">
                <a:latin typeface="Courier New" pitchFamily="49" charset="0"/>
              </a:rPr>
              <a:t>role</a:t>
            </a:r>
            <a:r>
              <a:rPr lang="en-US" sz="1100">
                <a:latin typeface="Courier New" pitchFamily="49" charset="0"/>
              </a:rPr>
              <a:t>		</a:t>
            </a:r>
            <a:r>
              <a:rPr lang="en-US" sz="1100">
                <a:latin typeface="Times New Roman" pitchFamily="18" charset="0"/>
              </a:rPr>
              <a:t>is the name of the role to be created</a:t>
            </a:r>
          </a:p>
          <a:p>
            <a:pPr lvl="1" defTabSz="427038">
              <a:lnSpc>
                <a:spcPct val="100000"/>
              </a:lnSpc>
              <a:spcBef>
                <a:spcPct val="30000"/>
              </a:spcBef>
              <a:tabLst/>
            </a:pPr>
            <a:r>
              <a:rPr lang="en-US" sz="1100">
                <a:latin typeface="Times New Roman" pitchFamily="18" charset="0"/>
              </a:rPr>
              <a:t>Now that the role is created, the DBA can use the </a:t>
            </a:r>
            <a:r>
              <a:rPr lang="en-US" sz="1100">
                <a:latin typeface="Courier New" pitchFamily="49" charset="0"/>
              </a:rPr>
              <a:t>GRANT</a:t>
            </a:r>
            <a:r>
              <a:rPr lang="en-US" sz="1100">
                <a:latin typeface="Times New Roman" pitchFamily="18" charset="0"/>
              </a:rPr>
              <a:t> statement to assign users to the role as well as assign privileges to the role.</a:t>
            </a:r>
          </a:p>
          <a:p>
            <a:pPr defTabSz="427038">
              <a:lnSpc>
                <a:spcPct val="80000"/>
              </a:lnSpc>
              <a:spcBef>
                <a:spcPct val="30000"/>
              </a:spcBef>
              <a:tabLst/>
            </a:pPr>
            <a:r>
              <a:rPr lang="en-US" sz="1100">
                <a:solidFill>
                  <a:srgbClr val="0000FF"/>
                </a:solidFill>
              </a:rPr>
              <a:t>Instructor Note</a:t>
            </a:r>
          </a:p>
          <a:p>
            <a:pPr lvl="1" defTabSz="427038">
              <a:lnSpc>
                <a:spcPct val="80000"/>
              </a:lnSpc>
              <a:spcBef>
                <a:spcPct val="30000"/>
              </a:spcBef>
              <a:tabLst/>
            </a:pPr>
            <a:r>
              <a:rPr lang="en-US" sz="1100">
                <a:solidFill>
                  <a:srgbClr val="0000FF"/>
                </a:solidFill>
                <a:latin typeface="Times New Roman" pitchFamily="18" charset="0"/>
              </a:rPr>
              <a:t>Discuss the following four points about roles:</a:t>
            </a:r>
          </a:p>
          <a:p>
            <a:pPr marL="465138" lvl="2" indent="-225425" defTabSz="427038">
              <a:lnSpc>
                <a:spcPct val="80000"/>
              </a:lnSpc>
              <a:spcBef>
                <a:spcPct val="30000"/>
              </a:spcBef>
              <a:tabLst/>
            </a:pPr>
            <a:r>
              <a:rPr lang="en-US" sz="1100">
                <a:solidFill>
                  <a:srgbClr val="0000FF"/>
                </a:solidFill>
                <a:latin typeface="Times New Roman" pitchFamily="18" charset="0"/>
              </a:rPr>
              <a:t>Are named groups of related privileges</a:t>
            </a:r>
          </a:p>
          <a:p>
            <a:pPr marL="465138" lvl="2" indent="-225425" defTabSz="427038">
              <a:lnSpc>
                <a:spcPct val="80000"/>
              </a:lnSpc>
              <a:spcBef>
                <a:spcPct val="30000"/>
              </a:spcBef>
              <a:tabLst/>
            </a:pPr>
            <a:r>
              <a:rPr lang="en-US" sz="1100">
                <a:solidFill>
                  <a:srgbClr val="0000FF"/>
                </a:solidFill>
                <a:latin typeface="Times New Roman" pitchFamily="18" charset="0"/>
              </a:rPr>
              <a:t>Can be granted to users</a:t>
            </a:r>
          </a:p>
          <a:p>
            <a:pPr marL="465138" lvl="2" indent="-225425" defTabSz="427038">
              <a:lnSpc>
                <a:spcPct val="80000"/>
              </a:lnSpc>
              <a:spcBef>
                <a:spcPct val="30000"/>
              </a:spcBef>
              <a:tabLst/>
            </a:pPr>
            <a:r>
              <a:rPr lang="en-US" sz="1100">
                <a:solidFill>
                  <a:srgbClr val="0000FF"/>
                </a:solidFill>
                <a:latin typeface="Times New Roman" pitchFamily="18" charset="0"/>
              </a:rPr>
              <a:t>Simplify the process of granting and revoking privileges</a:t>
            </a:r>
          </a:p>
          <a:p>
            <a:pPr marL="465138" lvl="2" indent="-225425" defTabSz="427038">
              <a:lnSpc>
                <a:spcPct val="80000"/>
              </a:lnSpc>
              <a:spcBef>
                <a:spcPct val="30000"/>
              </a:spcBef>
              <a:tabLst/>
            </a:pPr>
            <a:r>
              <a:rPr lang="en-US" sz="1100">
                <a:solidFill>
                  <a:srgbClr val="0000FF"/>
                </a:solidFill>
                <a:latin typeface="Times New Roman" pitchFamily="18" charset="0"/>
              </a:rPr>
              <a:t>Are created by a DBA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487363" y="157163"/>
            <a:ext cx="5876925" cy="4408487"/>
          </a:xfrm>
          <a:ln cap="flat"/>
        </p:spPr>
      </p:sp>
      <p:sp>
        <p:nvSpPr>
          <p:cNvPr id="24579" name="Rectangle 3"/>
          <p:cNvSpPr>
            <a:spLocks noGrp="1" noChangeArrowheads="1"/>
          </p:cNvSpPr>
          <p:nvPr>
            <p:ph type="body" idx="1"/>
          </p:nvPr>
        </p:nvSpPr>
        <p:spPr>
          <a:xfrm>
            <a:off x="412750" y="4775006"/>
            <a:ext cx="6027738" cy="3754406"/>
          </a:xfrm>
          <a:noFill/>
          <a:ln/>
        </p:spPr>
        <p:txBody>
          <a:bodyPr lIns="92684" tIns="47102" rIns="92684" bIns="47102"/>
          <a:lstStyle/>
          <a:p>
            <a:pPr defTabSz="427038">
              <a:lnSpc>
                <a:spcPct val="100000"/>
              </a:lnSpc>
              <a:spcBef>
                <a:spcPct val="30000"/>
              </a:spcBef>
            </a:pPr>
            <a:r>
              <a:rPr lang="en-US" sz="1100"/>
              <a:t>Creating a Role</a:t>
            </a:r>
          </a:p>
          <a:p>
            <a:pPr lvl="1" defTabSz="427038">
              <a:lnSpc>
                <a:spcPct val="100000"/>
              </a:lnSpc>
              <a:spcBef>
                <a:spcPct val="30000"/>
              </a:spcBef>
            </a:pPr>
            <a:r>
              <a:rPr lang="en-US" sz="1100">
                <a:latin typeface="Times New Roman" pitchFamily="18" charset="0"/>
              </a:rPr>
              <a:t>The example on the slide creates a manager role and then allows managers to create tables and views. It then grants DeHaan and Kochhar the role of managers. Now DeHaan and Kochhar can create tables and views.</a:t>
            </a:r>
          </a:p>
          <a:p>
            <a:pPr lvl="1" defTabSz="427038">
              <a:lnSpc>
                <a:spcPct val="100000"/>
              </a:lnSpc>
              <a:spcBef>
                <a:spcPct val="30000"/>
              </a:spcBef>
            </a:pPr>
            <a:r>
              <a:rPr lang="en-US" sz="1100">
                <a:latin typeface="Times New Roman" pitchFamily="18" charset="0"/>
              </a:rPr>
              <a:t>If users have multiple roles granted to them, they receive all of the privileges associated with all of the roles.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381BFC31-2B28-4C54-ACD9-54B0057BDF8E}" type="datetimeFigureOut">
              <a:rPr lang="en-US" smtClean="0"/>
              <a:pPr/>
              <a:t>7/22/2022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DF899057-4022-4C04-9899-03331E46A862}"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1BFC31-2B28-4C54-ACD9-54B0057BDF8E}" type="datetimeFigureOut">
              <a:rPr lang="en-US" smtClean="0"/>
              <a:pPr/>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99057-4022-4C04-9899-03331E46A8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1BFC31-2B28-4C54-ACD9-54B0057BDF8E}" type="datetimeFigureOut">
              <a:rPr lang="en-US" smtClean="0"/>
              <a:pPr/>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99057-4022-4C04-9899-03331E46A862}"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381BFC31-2B28-4C54-ACD9-54B0057BDF8E}" type="datetimeFigureOut">
              <a:rPr lang="en-US" smtClean="0"/>
              <a:pPr/>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99057-4022-4C04-9899-03331E46A862}"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381BFC31-2B28-4C54-ACD9-54B0057BDF8E}" type="datetimeFigureOut">
              <a:rPr lang="en-US" smtClean="0"/>
              <a:pPr/>
              <a:t>7/22/2022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DF899057-4022-4C04-9899-03331E46A862}"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81BFC31-2B28-4C54-ACD9-54B0057BDF8E}" type="datetimeFigureOut">
              <a:rPr lang="en-US" smtClean="0"/>
              <a:pPr/>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899057-4022-4C04-9899-03331E46A862}"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381BFC31-2B28-4C54-ACD9-54B0057BDF8E}" type="datetimeFigureOut">
              <a:rPr lang="en-US" smtClean="0"/>
              <a:pPr/>
              <a:t>7/22/2022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899057-4022-4C04-9899-03331E46A862}"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81BFC31-2B28-4C54-ACD9-54B0057BDF8E}" type="datetimeFigureOut">
              <a:rPr lang="en-US" smtClean="0"/>
              <a:pPr/>
              <a:t>7/22/2022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899057-4022-4C04-9899-03331E46A862}"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1BFC31-2B28-4C54-ACD9-54B0057BDF8E}" type="datetimeFigureOut">
              <a:rPr lang="en-US" smtClean="0"/>
              <a:pPr/>
              <a:t>7/22/2022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899057-4022-4C04-9899-03331E46A862}"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81BFC31-2B28-4C54-ACD9-54B0057BDF8E}" type="datetimeFigureOut">
              <a:rPr lang="en-US" smtClean="0"/>
              <a:pPr/>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899057-4022-4C04-9899-03331E46A862}"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81BFC31-2B28-4C54-ACD9-54B0057BDF8E}" type="datetimeFigureOut">
              <a:rPr lang="en-US" smtClean="0"/>
              <a:pPr/>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899057-4022-4C04-9899-03331E46A862}"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381BFC31-2B28-4C54-ACD9-54B0057BDF8E}" type="datetimeFigureOut">
              <a:rPr lang="en-US" smtClean="0"/>
              <a:pPr/>
              <a:t>7/22/2022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F899057-4022-4C04-9899-03331E46A862}"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9.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038600"/>
            <a:ext cx="7315200" cy="1893888"/>
          </a:xfrm>
        </p:spPr>
        <p:txBody>
          <a:bodyPr>
            <a:normAutofit fontScale="90000"/>
          </a:bodyPr>
          <a:lstStyle/>
          <a:p>
            <a:br>
              <a:rPr lang="en-GB" sz="3600" dirty="0">
                <a:solidFill>
                  <a:srgbClr val="000000"/>
                </a:solidFill>
                <a:latin typeface="Gill Sans Ultra Bold" pitchFamily="34" charset="0"/>
              </a:rPr>
            </a:br>
            <a:r>
              <a:rPr lang="en-GB" sz="3600" dirty="0">
                <a:solidFill>
                  <a:srgbClr val="000000"/>
                </a:solidFill>
                <a:latin typeface="Gill Sans Ultra Bold" pitchFamily="34" charset="0"/>
              </a:rPr>
              <a:t>Database </a:t>
            </a:r>
            <a:r>
              <a:rPr lang="en-US" sz="3600" dirty="0">
                <a:solidFill>
                  <a:srgbClr val="000000"/>
                </a:solidFill>
                <a:latin typeface="Gill Sans Ultra Bold" pitchFamily="34" charset="0"/>
              </a:rPr>
              <a:t>Fundamentals</a:t>
            </a:r>
            <a:br>
              <a:rPr lang="en-US" sz="3600" dirty="0">
                <a:solidFill>
                  <a:srgbClr val="000000"/>
                </a:solidFill>
                <a:latin typeface="Gill Sans Ultra Bold" pitchFamily="34" charset="0"/>
              </a:rPr>
            </a:br>
            <a:r>
              <a:rPr lang="en-US" sz="2400" b="1" i="1" dirty="0">
                <a:solidFill>
                  <a:schemeClr val="accent2"/>
                </a:solidFill>
              </a:rPr>
              <a:t>College Requirements -</a:t>
            </a:r>
            <a:r>
              <a:rPr lang="en-US" sz="2400" b="1" dirty="0">
                <a:solidFill>
                  <a:schemeClr val="accent2"/>
                </a:solidFill>
              </a:rPr>
              <a:t>Compulsive Courses</a:t>
            </a:r>
            <a:r>
              <a:rPr lang="en-US" sz="3600" b="1" dirty="0">
                <a:solidFill>
                  <a:schemeClr val="accent2"/>
                </a:solidFill>
                <a:latin typeface="Gill Sans Ultra Bold" pitchFamily="34" charset="0"/>
              </a:rPr>
              <a:t> </a:t>
            </a:r>
            <a:r>
              <a:rPr lang="en-US" sz="4800" dirty="0">
                <a:solidFill>
                  <a:srgbClr val="000000"/>
                </a:solidFill>
                <a:latin typeface="Gill Sans Ultra Bold" pitchFamily="34" charset="0"/>
              </a:rPr>
              <a:t>	</a:t>
            </a:r>
          </a:p>
        </p:txBody>
      </p:sp>
      <p:sp>
        <p:nvSpPr>
          <p:cNvPr id="8195" name="Subtitle 2"/>
          <p:cNvSpPr>
            <a:spLocks noGrp="1"/>
          </p:cNvSpPr>
          <p:nvPr>
            <p:ph type="subTitle" idx="1"/>
          </p:nvPr>
        </p:nvSpPr>
        <p:spPr>
          <a:xfrm>
            <a:off x="2895600" y="6172200"/>
            <a:ext cx="3733800" cy="457200"/>
          </a:xfrm>
        </p:spPr>
        <p:txBody>
          <a:bodyPr>
            <a:noAutofit/>
          </a:bodyPr>
          <a:lstStyle/>
          <a:p>
            <a:r>
              <a:rPr lang="en-GB" sz="3200" dirty="0">
                <a:solidFill>
                  <a:srgbClr val="000000"/>
                </a:solidFill>
                <a:latin typeface="Gill Sans Ultra Bold" pitchFamily="34" charset="0"/>
                <a:ea typeface="+mj-ea"/>
                <a:cs typeface="+mj-cs"/>
              </a:rPr>
              <a:t>CSCR2204</a:t>
            </a:r>
            <a:endParaRPr lang="en-US" sz="3200" dirty="0">
              <a:solidFill>
                <a:srgbClr val="000000"/>
              </a:solidFill>
              <a:latin typeface="Gill Sans Ultra Bold" pitchFamily="34" charset="0"/>
              <a:ea typeface="+mj-ea"/>
              <a:cs typeface="+mj-cs"/>
            </a:endParaRPr>
          </a:p>
        </p:txBody>
      </p:sp>
      <p:pic>
        <p:nvPicPr>
          <p:cNvPr id="4" name="Picture 6"/>
          <p:cNvPicPr>
            <a:picLocks noChangeAspect="1" noChangeArrowheads="1"/>
          </p:cNvPicPr>
          <p:nvPr/>
        </p:nvPicPr>
        <p:blipFill>
          <a:blip r:embed="rId2" cstate="print"/>
          <a:srcRect/>
          <a:stretch>
            <a:fillRect/>
          </a:stretch>
        </p:blipFill>
        <p:spPr bwMode="auto">
          <a:xfrm>
            <a:off x="1143000" y="838200"/>
            <a:ext cx="7010400" cy="1790700"/>
          </a:xfrm>
          <a:prstGeom prst="rect">
            <a:avLst/>
          </a:prstGeom>
          <a:noFill/>
          <a:ln w="9525">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r>
              <a:rPr lang="en-US"/>
              <a:t>Granting System Privileges</a:t>
            </a:r>
          </a:p>
        </p:txBody>
      </p:sp>
      <p:sp>
        <p:nvSpPr>
          <p:cNvPr id="19459" name="Rectangle 3"/>
          <p:cNvSpPr>
            <a:spLocks noGrp="1" noChangeArrowheads="1"/>
          </p:cNvSpPr>
          <p:nvPr>
            <p:ph type="body" idx="1"/>
          </p:nvPr>
        </p:nvSpPr>
        <p:spPr>
          <a:xfrm>
            <a:off x="874713" y="1814513"/>
            <a:ext cx="7385050" cy="409575"/>
          </a:xfrm>
          <a:noFill/>
          <a:ln/>
        </p:spPr>
        <p:txBody>
          <a:bodyPr>
            <a:normAutofit fontScale="92500" lnSpcReduction="20000"/>
          </a:bodyPr>
          <a:lstStyle/>
          <a:p>
            <a:pPr marL="0" indent="0">
              <a:buFont typeface="Arial" pitchFamily="34" charset="0"/>
              <a:buNone/>
            </a:pPr>
            <a:r>
              <a:rPr lang="en-US"/>
              <a:t>The DBA can grant a user specific system privileges.</a:t>
            </a:r>
          </a:p>
        </p:txBody>
      </p:sp>
      <p:sp>
        <p:nvSpPr>
          <p:cNvPr id="19460" name="Rectangle 4"/>
          <p:cNvSpPr>
            <a:spLocks noChangeArrowheads="1"/>
          </p:cNvSpPr>
          <p:nvPr/>
        </p:nvSpPr>
        <p:spPr bwMode="blackWhite">
          <a:xfrm>
            <a:off x="933450" y="2522538"/>
            <a:ext cx="7607300" cy="12509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682625" algn="l"/>
                <a:tab pos="1833563" algn="l"/>
              </a:tabLst>
            </a:pPr>
            <a:r>
              <a:rPr lang="en-US" sz="1800">
                <a:solidFill>
                  <a:srgbClr val="000000"/>
                </a:solidFill>
                <a:latin typeface="Courier New" pitchFamily="49" charset="0"/>
              </a:rPr>
              <a:t>GRANT  create session, create table, </a:t>
            </a:r>
          </a:p>
          <a:p>
            <a:pPr algn="l">
              <a:tabLst>
                <a:tab pos="682625" algn="l"/>
                <a:tab pos="1833563" algn="l"/>
              </a:tabLst>
            </a:pPr>
            <a:r>
              <a:rPr lang="en-US" sz="1800">
                <a:solidFill>
                  <a:srgbClr val="000000"/>
                </a:solidFill>
                <a:latin typeface="Courier New" pitchFamily="49" charset="0"/>
              </a:rPr>
              <a:t>       create sequence, create view</a:t>
            </a:r>
          </a:p>
          <a:p>
            <a:pPr algn="l">
              <a:tabLst>
                <a:tab pos="682625" algn="l"/>
                <a:tab pos="1833563" algn="l"/>
              </a:tabLst>
            </a:pPr>
            <a:r>
              <a:rPr lang="en-US" sz="1800">
                <a:solidFill>
                  <a:srgbClr val="000000"/>
                </a:solidFill>
                <a:latin typeface="Courier New" pitchFamily="49" charset="0"/>
              </a:rPr>
              <a:t>TO     scott;</a:t>
            </a:r>
          </a:p>
          <a:p>
            <a:pPr algn="l">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Grant succeeded.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a:effectLst>
            <a:outerShdw dist="53882" dir="2700000" algn="ctr" rotWithShape="0">
              <a:srgbClr val="000000"/>
            </a:outerShdw>
          </a:effectLst>
        </p:spPr>
        <p:txBody>
          <a:bodyPr/>
          <a:lstStyle/>
          <a:p>
            <a:r>
              <a:rPr lang="en-US"/>
              <a:t>What is a Role?</a:t>
            </a:r>
          </a:p>
        </p:txBody>
      </p:sp>
      <p:sp>
        <p:nvSpPr>
          <p:cNvPr id="21507" name="Line 3"/>
          <p:cNvSpPr>
            <a:spLocks noChangeShapeType="1"/>
          </p:cNvSpPr>
          <p:nvPr/>
        </p:nvSpPr>
        <p:spPr bwMode="auto">
          <a:xfrm>
            <a:off x="5886450" y="2476500"/>
            <a:ext cx="1136650" cy="652463"/>
          </a:xfrm>
          <a:prstGeom prst="line">
            <a:avLst/>
          </a:prstGeom>
          <a:noFill/>
          <a:ln w="50800">
            <a:solidFill>
              <a:srgbClr val="F9A415"/>
            </a:solidFill>
            <a:round/>
            <a:headEnd type="none" w="sm" len="sm"/>
            <a:tailEnd type="none" w="sm" len="sm"/>
          </a:ln>
          <a:effectLst/>
        </p:spPr>
        <p:txBody>
          <a:bodyPr/>
          <a:lstStyle/>
          <a:p>
            <a:endParaRPr lang="en-US"/>
          </a:p>
        </p:txBody>
      </p:sp>
      <p:sp>
        <p:nvSpPr>
          <p:cNvPr id="21508" name="Line 4"/>
          <p:cNvSpPr>
            <a:spLocks noChangeShapeType="1"/>
          </p:cNvSpPr>
          <p:nvPr/>
        </p:nvSpPr>
        <p:spPr bwMode="auto">
          <a:xfrm flipH="1">
            <a:off x="7035800" y="2379663"/>
            <a:ext cx="1003300" cy="723900"/>
          </a:xfrm>
          <a:prstGeom prst="line">
            <a:avLst/>
          </a:prstGeom>
          <a:noFill/>
          <a:ln w="50800">
            <a:solidFill>
              <a:schemeClr val="accent1"/>
            </a:solidFill>
            <a:round/>
            <a:headEnd type="none" w="sm" len="sm"/>
            <a:tailEnd type="none" w="sm" len="sm"/>
          </a:ln>
          <a:effectLst/>
        </p:spPr>
        <p:txBody>
          <a:bodyPr/>
          <a:lstStyle/>
          <a:p>
            <a:endParaRPr lang="en-US"/>
          </a:p>
        </p:txBody>
      </p:sp>
      <p:sp>
        <p:nvSpPr>
          <p:cNvPr id="21509" name="Line 5"/>
          <p:cNvSpPr>
            <a:spLocks noChangeShapeType="1"/>
          </p:cNvSpPr>
          <p:nvPr/>
        </p:nvSpPr>
        <p:spPr bwMode="auto">
          <a:xfrm>
            <a:off x="6991350" y="2381250"/>
            <a:ext cx="1588" cy="744538"/>
          </a:xfrm>
          <a:prstGeom prst="line">
            <a:avLst/>
          </a:prstGeom>
          <a:noFill/>
          <a:ln w="50800">
            <a:solidFill>
              <a:srgbClr val="9234DB"/>
            </a:solidFill>
            <a:round/>
            <a:headEnd type="none" w="sm" len="sm"/>
            <a:tailEnd type="none" w="sm" len="sm"/>
          </a:ln>
          <a:effectLst/>
        </p:spPr>
        <p:txBody>
          <a:bodyPr/>
          <a:lstStyle/>
          <a:p>
            <a:endParaRPr lang="en-US"/>
          </a:p>
        </p:txBody>
      </p:sp>
      <p:sp>
        <p:nvSpPr>
          <p:cNvPr id="21510" name="Line 6"/>
          <p:cNvSpPr>
            <a:spLocks noChangeShapeType="1"/>
          </p:cNvSpPr>
          <p:nvPr/>
        </p:nvSpPr>
        <p:spPr bwMode="auto">
          <a:xfrm>
            <a:off x="7046913" y="3579813"/>
            <a:ext cx="962025" cy="423862"/>
          </a:xfrm>
          <a:prstGeom prst="line">
            <a:avLst/>
          </a:prstGeom>
          <a:noFill/>
          <a:ln w="50800">
            <a:solidFill>
              <a:srgbClr val="E5405D"/>
            </a:solidFill>
            <a:round/>
            <a:headEnd type="none" w="sm" len="sm"/>
            <a:tailEnd type="none" w="sm" len="sm"/>
          </a:ln>
          <a:effectLst/>
        </p:spPr>
        <p:txBody>
          <a:bodyPr/>
          <a:lstStyle/>
          <a:p>
            <a:endParaRPr lang="en-US"/>
          </a:p>
        </p:txBody>
      </p:sp>
      <p:sp>
        <p:nvSpPr>
          <p:cNvPr id="21511" name="Line 7"/>
          <p:cNvSpPr>
            <a:spLocks noChangeShapeType="1"/>
          </p:cNvSpPr>
          <p:nvPr/>
        </p:nvSpPr>
        <p:spPr bwMode="auto">
          <a:xfrm>
            <a:off x="7031038" y="3584575"/>
            <a:ext cx="303212" cy="414338"/>
          </a:xfrm>
          <a:prstGeom prst="line">
            <a:avLst/>
          </a:prstGeom>
          <a:noFill/>
          <a:ln w="50800">
            <a:solidFill>
              <a:srgbClr val="E5405D"/>
            </a:solidFill>
            <a:round/>
            <a:headEnd type="none" w="sm" len="sm"/>
            <a:tailEnd type="none" w="sm" len="sm"/>
          </a:ln>
          <a:effectLst/>
        </p:spPr>
        <p:txBody>
          <a:bodyPr/>
          <a:lstStyle/>
          <a:p>
            <a:endParaRPr lang="en-US"/>
          </a:p>
        </p:txBody>
      </p:sp>
      <p:sp>
        <p:nvSpPr>
          <p:cNvPr id="21512" name="Line 8"/>
          <p:cNvSpPr>
            <a:spLocks noChangeShapeType="1"/>
          </p:cNvSpPr>
          <p:nvPr/>
        </p:nvSpPr>
        <p:spPr bwMode="auto">
          <a:xfrm flipH="1">
            <a:off x="6724650" y="3578225"/>
            <a:ext cx="322263" cy="430213"/>
          </a:xfrm>
          <a:prstGeom prst="line">
            <a:avLst/>
          </a:prstGeom>
          <a:noFill/>
          <a:ln w="50800">
            <a:solidFill>
              <a:srgbClr val="E5405D"/>
            </a:solidFill>
            <a:round/>
            <a:headEnd type="none" w="sm" len="sm"/>
            <a:tailEnd type="none" w="sm" len="sm"/>
          </a:ln>
          <a:effectLst/>
        </p:spPr>
        <p:txBody>
          <a:bodyPr/>
          <a:lstStyle/>
          <a:p>
            <a:endParaRPr lang="en-US"/>
          </a:p>
        </p:txBody>
      </p:sp>
      <p:sp>
        <p:nvSpPr>
          <p:cNvPr id="21513" name="Line 9"/>
          <p:cNvSpPr>
            <a:spLocks noChangeShapeType="1"/>
          </p:cNvSpPr>
          <p:nvPr/>
        </p:nvSpPr>
        <p:spPr bwMode="auto">
          <a:xfrm flipH="1">
            <a:off x="6029325" y="3590925"/>
            <a:ext cx="995363" cy="407988"/>
          </a:xfrm>
          <a:prstGeom prst="line">
            <a:avLst/>
          </a:prstGeom>
          <a:noFill/>
          <a:ln w="50800">
            <a:solidFill>
              <a:srgbClr val="E5405D"/>
            </a:solidFill>
            <a:round/>
            <a:headEnd type="none" w="sm" len="sm"/>
            <a:tailEnd type="none" w="sm" len="sm"/>
          </a:ln>
          <a:effectLst/>
        </p:spPr>
        <p:txBody>
          <a:bodyPr/>
          <a:lstStyle/>
          <a:p>
            <a:endParaRPr lang="en-US"/>
          </a:p>
        </p:txBody>
      </p:sp>
      <p:sp>
        <p:nvSpPr>
          <p:cNvPr id="21514" name="Line 10"/>
          <p:cNvSpPr>
            <a:spLocks noChangeShapeType="1"/>
          </p:cNvSpPr>
          <p:nvPr/>
        </p:nvSpPr>
        <p:spPr bwMode="auto">
          <a:xfrm>
            <a:off x="1416050" y="2584450"/>
            <a:ext cx="0" cy="1450975"/>
          </a:xfrm>
          <a:prstGeom prst="line">
            <a:avLst/>
          </a:prstGeom>
          <a:noFill/>
          <a:ln w="50800">
            <a:solidFill>
              <a:srgbClr val="F9A415"/>
            </a:solidFill>
            <a:round/>
            <a:headEnd type="none" w="sm" len="sm"/>
            <a:tailEnd type="none" w="sm" len="sm"/>
          </a:ln>
          <a:effectLst/>
        </p:spPr>
        <p:txBody>
          <a:bodyPr/>
          <a:lstStyle/>
          <a:p>
            <a:endParaRPr lang="en-US"/>
          </a:p>
        </p:txBody>
      </p:sp>
      <p:sp>
        <p:nvSpPr>
          <p:cNvPr id="21515" name="Line 11"/>
          <p:cNvSpPr>
            <a:spLocks noChangeShapeType="1"/>
          </p:cNvSpPr>
          <p:nvPr/>
        </p:nvSpPr>
        <p:spPr bwMode="auto">
          <a:xfrm flipH="1">
            <a:off x="2114550" y="2520950"/>
            <a:ext cx="314325" cy="1514475"/>
          </a:xfrm>
          <a:prstGeom prst="line">
            <a:avLst/>
          </a:prstGeom>
          <a:noFill/>
          <a:ln w="50800">
            <a:solidFill>
              <a:srgbClr val="9234DB"/>
            </a:solidFill>
            <a:round/>
            <a:headEnd type="none" w="sm" len="sm"/>
            <a:tailEnd type="none" w="sm" len="sm"/>
          </a:ln>
          <a:effectLst/>
        </p:spPr>
        <p:txBody>
          <a:bodyPr/>
          <a:lstStyle/>
          <a:p>
            <a:endParaRPr lang="en-US"/>
          </a:p>
        </p:txBody>
      </p:sp>
      <p:sp>
        <p:nvSpPr>
          <p:cNvPr id="21516" name="Line 12"/>
          <p:cNvSpPr>
            <a:spLocks noChangeShapeType="1"/>
          </p:cNvSpPr>
          <p:nvPr/>
        </p:nvSpPr>
        <p:spPr bwMode="auto">
          <a:xfrm>
            <a:off x="3384550" y="2606675"/>
            <a:ext cx="0" cy="1438275"/>
          </a:xfrm>
          <a:prstGeom prst="line">
            <a:avLst/>
          </a:prstGeom>
          <a:noFill/>
          <a:ln w="50800">
            <a:solidFill>
              <a:schemeClr val="accent1"/>
            </a:solidFill>
            <a:round/>
            <a:headEnd type="none" w="sm" len="sm"/>
            <a:tailEnd type="none" w="sm" len="sm"/>
          </a:ln>
          <a:effectLst/>
        </p:spPr>
        <p:txBody>
          <a:bodyPr/>
          <a:lstStyle/>
          <a:p>
            <a:endParaRPr lang="en-US"/>
          </a:p>
        </p:txBody>
      </p:sp>
      <p:sp>
        <p:nvSpPr>
          <p:cNvPr id="21517" name="Line 13"/>
          <p:cNvSpPr>
            <a:spLocks noChangeShapeType="1"/>
          </p:cNvSpPr>
          <p:nvPr/>
        </p:nvSpPr>
        <p:spPr bwMode="auto">
          <a:xfrm>
            <a:off x="1412875" y="2592388"/>
            <a:ext cx="712788" cy="1463675"/>
          </a:xfrm>
          <a:prstGeom prst="line">
            <a:avLst/>
          </a:prstGeom>
          <a:noFill/>
          <a:ln w="50800">
            <a:solidFill>
              <a:srgbClr val="F9A415"/>
            </a:solidFill>
            <a:round/>
            <a:headEnd type="none" w="sm" len="sm"/>
            <a:tailEnd type="none" w="sm" len="sm"/>
          </a:ln>
          <a:effectLst/>
        </p:spPr>
        <p:txBody>
          <a:bodyPr/>
          <a:lstStyle/>
          <a:p>
            <a:endParaRPr lang="en-US"/>
          </a:p>
        </p:txBody>
      </p:sp>
      <p:sp>
        <p:nvSpPr>
          <p:cNvPr id="21518" name="Line 14"/>
          <p:cNvSpPr>
            <a:spLocks noChangeShapeType="1"/>
          </p:cNvSpPr>
          <p:nvPr/>
        </p:nvSpPr>
        <p:spPr bwMode="auto">
          <a:xfrm>
            <a:off x="1423988" y="2603500"/>
            <a:ext cx="1325562" cy="1452563"/>
          </a:xfrm>
          <a:prstGeom prst="line">
            <a:avLst/>
          </a:prstGeom>
          <a:noFill/>
          <a:ln w="50800">
            <a:solidFill>
              <a:srgbClr val="F9A415"/>
            </a:solidFill>
            <a:round/>
            <a:headEnd type="none" w="sm" len="sm"/>
            <a:tailEnd type="none" w="sm" len="sm"/>
          </a:ln>
          <a:effectLst/>
        </p:spPr>
        <p:txBody>
          <a:bodyPr/>
          <a:lstStyle/>
          <a:p>
            <a:endParaRPr lang="en-US"/>
          </a:p>
        </p:txBody>
      </p:sp>
      <p:sp>
        <p:nvSpPr>
          <p:cNvPr id="21519" name="Line 15"/>
          <p:cNvSpPr>
            <a:spLocks noChangeShapeType="1"/>
          </p:cNvSpPr>
          <p:nvPr/>
        </p:nvSpPr>
        <p:spPr bwMode="auto">
          <a:xfrm>
            <a:off x="1420813" y="2611438"/>
            <a:ext cx="1974850" cy="1444625"/>
          </a:xfrm>
          <a:prstGeom prst="line">
            <a:avLst/>
          </a:prstGeom>
          <a:noFill/>
          <a:ln w="50800">
            <a:solidFill>
              <a:srgbClr val="F9A415"/>
            </a:solidFill>
            <a:round/>
            <a:headEnd type="none" w="sm" len="sm"/>
            <a:tailEnd type="none" w="sm" len="sm"/>
          </a:ln>
          <a:effectLst/>
        </p:spPr>
        <p:txBody>
          <a:bodyPr/>
          <a:lstStyle/>
          <a:p>
            <a:endParaRPr lang="en-US"/>
          </a:p>
        </p:txBody>
      </p:sp>
      <p:sp>
        <p:nvSpPr>
          <p:cNvPr id="21520" name="Line 16"/>
          <p:cNvSpPr>
            <a:spLocks noChangeShapeType="1"/>
          </p:cNvSpPr>
          <p:nvPr/>
        </p:nvSpPr>
        <p:spPr bwMode="auto">
          <a:xfrm flipH="1">
            <a:off x="2738438" y="2614613"/>
            <a:ext cx="642937" cy="1430337"/>
          </a:xfrm>
          <a:prstGeom prst="line">
            <a:avLst/>
          </a:prstGeom>
          <a:noFill/>
          <a:ln w="50800">
            <a:solidFill>
              <a:schemeClr val="accent1"/>
            </a:solidFill>
            <a:round/>
            <a:headEnd type="none" w="sm" len="sm"/>
            <a:tailEnd type="none" w="sm" len="sm"/>
          </a:ln>
          <a:effectLst/>
        </p:spPr>
        <p:txBody>
          <a:bodyPr/>
          <a:lstStyle/>
          <a:p>
            <a:endParaRPr lang="en-US"/>
          </a:p>
        </p:txBody>
      </p:sp>
      <p:sp>
        <p:nvSpPr>
          <p:cNvPr id="21521" name="Line 17"/>
          <p:cNvSpPr>
            <a:spLocks noChangeShapeType="1"/>
          </p:cNvSpPr>
          <p:nvPr/>
        </p:nvSpPr>
        <p:spPr bwMode="auto">
          <a:xfrm flipH="1">
            <a:off x="2114550" y="2611438"/>
            <a:ext cx="1263650" cy="1433512"/>
          </a:xfrm>
          <a:prstGeom prst="line">
            <a:avLst/>
          </a:prstGeom>
          <a:noFill/>
          <a:ln w="50800">
            <a:solidFill>
              <a:schemeClr val="accent1"/>
            </a:solidFill>
            <a:round/>
            <a:headEnd type="none" w="sm" len="sm"/>
            <a:tailEnd type="none" w="sm" len="sm"/>
          </a:ln>
          <a:effectLst/>
        </p:spPr>
        <p:txBody>
          <a:bodyPr/>
          <a:lstStyle/>
          <a:p>
            <a:endParaRPr lang="en-US"/>
          </a:p>
        </p:txBody>
      </p:sp>
      <p:sp>
        <p:nvSpPr>
          <p:cNvPr id="21522" name="Line 18"/>
          <p:cNvSpPr>
            <a:spLocks noChangeShapeType="1"/>
          </p:cNvSpPr>
          <p:nvPr/>
        </p:nvSpPr>
        <p:spPr bwMode="auto">
          <a:xfrm flipH="1">
            <a:off x="1427163" y="2619375"/>
            <a:ext cx="1947862" cy="1404938"/>
          </a:xfrm>
          <a:prstGeom prst="line">
            <a:avLst/>
          </a:prstGeom>
          <a:noFill/>
          <a:ln w="50800">
            <a:solidFill>
              <a:schemeClr val="accent1"/>
            </a:solidFill>
            <a:round/>
            <a:headEnd type="none" w="sm" len="sm"/>
            <a:tailEnd type="none" w="sm" len="sm"/>
          </a:ln>
          <a:effectLst/>
        </p:spPr>
        <p:txBody>
          <a:bodyPr/>
          <a:lstStyle/>
          <a:p>
            <a:endParaRPr lang="en-US"/>
          </a:p>
        </p:txBody>
      </p:sp>
      <p:sp>
        <p:nvSpPr>
          <p:cNvPr id="21523" name="Line 19"/>
          <p:cNvSpPr>
            <a:spLocks noChangeShapeType="1"/>
          </p:cNvSpPr>
          <p:nvPr/>
        </p:nvSpPr>
        <p:spPr bwMode="auto">
          <a:xfrm flipH="1">
            <a:off x="1427163" y="2535238"/>
            <a:ext cx="995362" cy="1509712"/>
          </a:xfrm>
          <a:prstGeom prst="line">
            <a:avLst/>
          </a:prstGeom>
          <a:noFill/>
          <a:ln w="50800">
            <a:solidFill>
              <a:srgbClr val="9234DB"/>
            </a:solidFill>
            <a:round/>
            <a:headEnd type="none" w="sm" len="sm"/>
            <a:tailEnd type="none" w="sm" len="sm"/>
          </a:ln>
          <a:effectLst/>
        </p:spPr>
        <p:txBody>
          <a:bodyPr/>
          <a:lstStyle/>
          <a:p>
            <a:endParaRPr lang="en-US"/>
          </a:p>
        </p:txBody>
      </p:sp>
      <p:sp>
        <p:nvSpPr>
          <p:cNvPr id="21524" name="Line 20"/>
          <p:cNvSpPr>
            <a:spLocks noChangeShapeType="1"/>
          </p:cNvSpPr>
          <p:nvPr/>
        </p:nvSpPr>
        <p:spPr bwMode="auto">
          <a:xfrm>
            <a:off x="2433638" y="2546350"/>
            <a:ext cx="304800" cy="1489075"/>
          </a:xfrm>
          <a:prstGeom prst="line">
            <a:avLst/>
          </a:prstGeom>
          <a:noFill/>
          <a:ln w="50800">
            <a:solidFill>
              <a:srgbClr val="9234DB"/>
            </a:solidFill>
            <a:round/>
            <a:headEnd type="none" w="sm" len="sm"/>
            <a:tailEnd type="none" w="sm" len="sm"/>
          </a:ln>
          <a:effectLst/>
        </p:spPr>
        <p:txBody>
          <a:bodyPr/>
          <a:lstStyle/>
          <a:p>
            <a:endParaRPr lang="en-US"/>
          </a:p>
        </p:txBody>
      </p:sp>
      <p:sp>
        <p:nvSpPr>
          <p:cNvPr id="21525" name="Line 21"/>
          <p:cNvSpPr>
            <a:spLocks noChangeShapeType="1"/>
          </p:cNvSpPr>
          <p:nvPr/>
        </p:nvSpPr>
        <p:spPr bwMode="auto">
          <a:xfrm>
            <a:off x="2430463" y="2543175"/>
            <a:ext cx="965200" cy="1512888"/>
          </a:xfrm>
          <a:prstGeom prst="line">
            <a:avLst/>
          </a:prstGeom>
          <a:noFill/>
          <a:ln w="50800">
            <a:solidFill>
              <a:srgbClr val="9234DB"/>
            </a:solidFill>
            <a:round/>
            <a:headEnd type="none" w="sm" len="sm"/>
            <a:tailEnd type="none" w="sm" len="sm"/>
          </a:ln>
          <a:effectLst/>
        </p:spPr>
        <p:txBody>
          <a:bodyPr/>
          <a:lstStyle/>
          <a:p>
            <a:endParaRPr lang="en-US"/>
          </a:p>
        </p:txBody>
      </p:sp>
      <p:sp>
        <p:nvSpPr>
          <p:cNvPr id="21526" name="Rectangle 22"/>
          <p:cNvSpPr>
            <a:spLocks noChangeArrowheads="1"/>
          </p:cNvSpPr>
          <p:nvPr/>
        </p:nvSpPr>
        <p:spPr bwMode="auto">
          <a:xfrm>
            <a:off x="1098550" y="4675188"/>
            <a:ext cx="2668588" cy="701675"/>
          </a:xfrm>
          <a:prstGeom prst="rect">
            <a:avLst/>
          </a:prstGeom>
          <a:noFill/>
          <a:ln w="9525">
            <a:noFill/>
            <a:miter lim="800000"/>
            <a:headEnd/>
            <a:tailEnd/>
          </a:ln>
          <a:effectLst/>
        </p:spPr>
        <p:txBody>
          <a:bodyPr wrap="none" lIns="92075" tIns="46038" rIns="92075" bIns="46038">
            <a:spAutoFit/>
          </a:bodyPr>
          <a:lstStyle/>
          <a:p>
            <a:r>
              <a:rPr lang="en-US" sz="2000">
                <a:solidFill>
                  <a:srgbClr val="FFFFCC"/>
                </a:solidFill>
                <a:latin typeface="Arial" pitchFamily="34" charset="0"/>
              </a:rPr>
              <a:t>Allocating privileges</a:t>
            </a:r>
          </a:p>
          <a:p>
            <a:r>
              <a:rPr lang="en-US" sz="2000">
                <a:solidFill>
                  <a:srgbClr val="FFFFCC"/>
                </a:solidFill>
                <a:latin typeface="Arial" pitchFamily="34" charset="0"/>
              </a:rPr>
              <a:t>without a role</a:t>
            </a:r>
          </a:p>
        </p:txBody>
      </p:sp>
      <p:sp>
        <p:nvSpPr>
          <p:cNvPr id="21527" name="Rectangle 23"/>
          <p:cNvSpPr>
            <a:spLocks noChangeArrowheads="1"/>
          </p:cNvSpPr>
          <p:nvPr/>
        </p:nvSpPr>
        <p:spPr bwMode="auto">
          <a:xfrm>
            <a:off x="5181600" y="4675188"/>
            <a:ext cx="3713163" cy="701675"/>
          </a:xfrm>
          <a:prstGeom prst="rect">
            <a:avLst/>
          </a:prstGeom>
          <a:noFill/>
          <a:ln w="9525">
            <a:noFill/>
            <a:miter lim="800000"/>
            <a:headEnd/>
            <a:tailEnd/>
          </a:ln>
          <a:effectLst/>
        </p:spPr>
        <p:txBody>
          <a:bodyPr lIns="92075" tIns="46038" rIns="92075" bIns="46038">
            <a:spAutoFit/>
          </a:bodyPr>
          <a:lstStyle/>
          <a:p>
            <a:r>
              <a:rPr lang="en-US" sz="2000">
                <a:solidFill>
                  <a:srgbClr val="FFFFCC"/>
                </a:solidFill>
                <a:latin typeface="Arial" pitchFamily="34" charset="0"/>
              </a:rPr>
              <a:t>Allocating privileges</a:t>
            </a:r>
          </a:p>
          <a:p>
            <a:r>
              <a:rPr lang="en-US" sz="2000">
                <a:solidFill>
                  <a:srgbClr val="FFFFCC"/>
                </a:solidFill>
                <a:latin typeface="Arial" pitchFamily="34" charset="0"/>
              </a:rPr>
              <a:t>with a role</a:t>
            </a:r>
          </a:p>
        </p:txBody>
      </p:sp>
      <p:sp>
        <p:nvSpPr>
          <p:cNvPr id="21528" name="AutoShape 24"/>
          <p:cNvSpPr>
            <a:spLocks noChangeArrowheads="1"/>
          </p:cNvSpPr>
          <p:nvPr/>
        </p:nvSpPr>
        <p:spPr bwMode="auto">
          <a:xfrm>
            <a:off x="1236663" y="3938588"/>
            <a:ext cx="381000" cy="530225"/>
          </a:xfrm>
          <a:prstGeom prst="diamond">
            <a:avLst/>
          </a:prstGeom>
          <a:solidFill>
            <a:srgbClr val="FFCC00"/>
          </a:solidFill>
          <a:ln w="9525">
            <a:noFill/>
            <a:miter lim="800000"/>
            <a:headEnd/>
            <a:tailEnd/>
          </a:ln>
          <a:effectLst>
            <a:outerShdw dist="53882" dir="2700000" algn="ctr" rotWithShape="0">
              <a:srgbClr val="000000"/>
            </a:outerShdw>
          </a:effectLst>
        </p:spPr>
        <p:txBody>
          <a:bodyPr wrap="none" anchor="ctr"/>
          <a:lstStyle/>
          <a:p>
            <a:endParaRPr lang="en-US"/>
          </a:p>
        </p:txBody>
      </p:sp>
      <p:sp>
        <p:nvSpPr>
          <p:cNvPr id="21529" name="AutoShape 25"/>
          <p:cNvSpPr>
            <a:spLocks noChangeArrowheads="1"/>
          </p:cNvSpPr>
          <p:nvPr/>
        </p:nvSpPr>
        <p:spPr bwMode="auto">
          <a:xfrm>
            <a:off x="3200400" y="3938588"/>
            <a:ext cx="381000" cy="530225"/>
          </a:xfrm>
          <a:prstGeom prst="diamond">
            <a:avLst/>
          </a:prstGeom>
          <a:solidFill>
            <a:srgbClr val="FFCC00"/>
          </a:solidFill>
          <a:ln w="9525">
            <a:noFill/>
            <a:miter lim="800000"/>
            <a:headEnd/>
            <a:tailEnd/>
          </a:ln>
          <a:effectLst>
            <a:outerShdw dist="53882" dir="2700000" algn="ctr" rotWithShape="0">
              <a:srgbClr val="000000"/>
            </a:outerShdw>
          </a:effectLst>
        </p:spPr>
        <p:txBody>
          <a:bodyPr wrap="none" anchor="ctr"/>
          <a:lstStyle/>
          <a:p>
            <a:endParaRPr lang="en-US"/>
          </a:p>
        </p:txBody>
      </p:sp>
      <p:sp>
        <p:nvSpPr>
          <p:cNvPr id="21530" name="AutoShape 26"/>
          <p:cNvSpPr>
            <a:spLocks noChangeArrowheads="1"/>
          </p:cNvSpPr>
          <p:nvPr/>
        </p:nvSpPr>
        <p:spPr bwMode="auto">
          <a:xfrm>
            <a:off x="2546350" y="3938588"/>
            <a:ext cx="381000" cy="530225"/>
          </a:xfrm>
          <a:prstGeom prst="diamond">
            <a:avLst/>
          </a:prstGeom>
          <a:solidFill>
            <a:srgbClr val="FFCC00"/>
          </a:solidFill>
          <a:ln w="9525">
            <a:noFill/>
            <a:miter lim="800000"/>
            <a:headEnd/>
            <a:tailEnd/>
          </a:ln>
          <a:effectLst>
            <a:outerShdw dist="53882" dir="2700000" algn="ctr" rotWithShape="0">
              <a:srgbClr val="000000"/>
            </a:outerShdw>
          </a:effectLst>
        </p:spPr>
        <p:txBody>
          <a:bodyPr wrap="none" anchor="ctr"/>
          <a:lstStyle/>
          <a:p>
            <a:endParaRPr lang="en-US"/>
          </a:p>
        </p:txBody>
      </p:sp>
      <p:sp>
        <p:nvSpPr>
          <p:cNvPr id="21531" name="AutoShape 27"/>
          <p:cNvSpPr>
            <a:spLocks noChangeArrowheads="1"/>
          </p:cNvSpPr>
          <p:nvPr/>
        </p:nvSpPr>
        <p:spPr bwMode="auto">
          <a:xfrm>
            <a:off x="1931988" y="3938588"/>
            <a:ext cx="381000" cy="530225"/>
          </a:xfrm>
          <a:prstGeom prst="diamond">
            <a:avLst/>
          </a:prstGeom>
          <a:solidFill>
            <a:srgbClr val="FFCC00"/>
          </a:solidFill>
          <a:ln w="9525">
            <a:noFill/>
            <a:miter lim="800000"/>
            <a:headEnd/>
            <a:tailEnd/>
          </a:ln>
          <a:effectLst>
            <a:outerShdw dist="53882" dir="2700000" algn="ctr" rotWithShape="0">
              <a:srgbClr val="000000"/>
            </a:outerShdw>
          </a:effectLst>
        </p:spPr>
        <p:txBody>
          <a:bodyPr wrap="none" anchor="ctr"/>
          <a:lstStyle/>
          <a:p>
            <a:endParaRPr lang="en-US"/>
          </a:p>
        </p:txBody>
      </p:sp>
      <p:sp>
        <p:nvSpPr>
          <p:cNvPr id="21532" name="Rectangle 28"/>
          <p:cNvSpPr>
            <a:spLocks noChangeArrowheads="1"/>
          </p:cNvSpPr>
          <p:nvPr/>
        </p:nvSpPr>
        <p:spPr bwMode="auto">
          <a:xfrm>
            <a:off x="4067175" y="4062413"/>
            <a:ext cx="1384300" cy="396875"/>
          </a:xfrm>
          <a:prstGeom prst="rect">
            <a:avLst/>
          </a:prstGeom>
          <a:noFill/>
          <a:ln w="9525">
            <a:noFill/>
            <a:miter lim="800000"/>
            <a:headEnd/>
            <a:tailEnd/>
          </a:ln>
          <a:effectLst/>
        </p:spPr>
        <p:txBody>
          <a:bodyPr wrap="none" lIns="92075" tIns="46038" rIns="92075" bIns="46038">
            <a:spAutoFit/>
          </a:bodyPr>
          <a:lstStyle/>
          <a:p>
            <a:r>
              <a:rPr lang="en-US" sz="2000">
                <a:solidFill>
                  <a:srgbClr val="FFFFCC"/>
                </a:solidFill>
                <a:latin typeface="Arial" pitchFamily="34" charset="0"/>
              </a:rPr>
              <a:t>Privileges</a:t>
            </a:r>
          </a:p>
        </p:txBody>
      </p:sp>
      <p:sp>
        <p:nvSpPr>
          <p:cNvPr id="21533" name="Rectangle 29"/>
          <p:cNvSpPr>
            <a:spLocks noChangeArrowheads="1"/>
          </p:cNvSpPr>
          <p:nvPr/>
        </p:nvSpPr>
        <p:spPr bwMode="auto">
          <a:xfrm>
            <a:off x="4048125" y="2184400"/>
            <a:ext cx="1309688" cy="396875"/>
          </a:xfrm>
          <a:prstGeom prst="rect">
            <a:avLst/>
          </a:prstGeom>
          <a:noFill/>
          <a:ln w="9525">
            <a:noFill/>
            <a:miter lim="800000"/>
            <a:headEnd/>
            <a:tailEnd/>
          </a:ln>
          <a:effectLst/>
        </p:spPr>
        <p:txBody>
          <a:bodyPr lIns="92075" tIns="46038" rIns="92075" bIns="46038">
            <a:spAutoFit/>
          </a:bodyPr>
          <a:lstStyle/>
          <a:p>
            <a:r>
              <a:rPr lang="en-US" sz="2000">
                <a:solidFill>
                  <a:srgbClr val="FFFFCC"/>
                </a:solidFill>
                <a:latin typeface="Arial" pitchFamily="34" charset="0"/>
              </a:rPr>
              <a:t>Users</a:t>
            </a:r>
          </a:p>
        </p:txBody>
      </p:sp>
      <p:sp>
        <p:nvSpPr>
          <p:cNvPr id="21534" name="Oval 30"/>
          <p:cNvSpPr>
            <a:spLocks noChangeArrowheads="1"/>
          </p:cNvSpPr>
          <p:nvPr/>
        </p:nvSpPr>
        <p:spPr bwMode="blackWhite">
          <a:xfrm>
            <a:off x="6305550" y="3103563"/>
            <a:ext cx="1365250" cy="476250"/>
          </a:xfrm>
          <a:prstGeom prst="ellipse">
            <a:avLst/>
          </a:prstGeom>
          <a:solidFill>
            <a:srgbClr val="FF6633"/>
          </a:solidFill>
          <a:ln w="9525">
            <a:noFill/>
            <a:round/>
            <a:headEnd/>
            <a:tailEnd/>
          </a:ln>
          <a:effectLst>
            <a:outerShdw dist="53882" dir="2700000" algn="ctr" rotWithShape="0">
              <a:srgbClr val="000000"/>
            </a:outerShdw>
          </a:effectLst>
        </p:spPr>
        <p:txBody>
          <a:bodyPr wrap="none" anchor="ctr"/>
          <a:lstStyle/>
          <a:p>
            <a:endParaRPr lang="en-US"/>
          </a:p>
        </p:txBody>
      </p:sp>
      <p:sp>
        <p:nvSpPr>
          <p:cNvPr id="21535" name="Rectangle 31"/>
          <p:cNvSpPr>
            <a:spLocks noChangeArrowheads="1"/>
          </p:cNvSpPr>
          <p:nvPr/>
        </p:nvSpPr>
        <p:spPr bwMode="auto">
          <a:xfrm>
            <a:off x="6426200" y="3159125"/>
            <a:ext cx="1123950" cy="366713"/>
          </a:xfrm>
          <a:prstGeom prst="rect">
            <a:avLst/>
          </a:prstGeom>
          <a:noFill/>
          <a:ln w="9525">
            <a:noFill/>
            <a:miter lim="800000"/>
            <a:headEnd/>
            <a:tailEnd/>
          </a:ln>
          <a:effectLst/>
        </p:spPr>
        <p:txBody>
          <a:bodyPr wrap="none" lIns="92075" tIns="46038" rIns="92075" bIns="46038">
            <a:spAutoFit/>
          </a:bodyPr>
          <a:lstStyle/>
          <a:p>
            <a:pPr algn="l"/>
            <a:r>
              <a:rPr lang="en-US" sz="1800">
                <a:solidFill>
                  <a:srgbClr val="FFFFCC"/>
                </a:solidFill>
                <a:latin typeface="Arial" pitchFamily="34" charset="0"/>
              </a:rPr>
              <a:t>Manager</a:t>
            </a:r>
          </a:p>
        </p:txBody>
      </p:sp>
      <p:sp>
        <p:nvSpPr>
          <p:cNvPr id="21536" name="AutoShape 32"/>
          <p:cNvSpPr>
            <a:spLocks noChangeArrowheads="1"/>
          </p:cNvSpPr>
          <p:nvPr/>
        </p:nvSpPr>
        <p:spPr bwMode="auto">
          <a:xfrm>
            <a:off x="5834063" y="3906838"/>
            <a:ext cx="381000" cy="530225"/>
          </a:xfrm>
          <a:prstGeom prst="diamond">
            <a:avLst/>
          </a:prstGeom>
          <a:solidFill>
            <a:srgbClr val="FFCC00"/>
          </a:solidFill>
          <a:ln w="9525">
            <a:noFill/>
            <a:miter lim="800000"/>
            <a:headEnd/>
            <a:tailEnd/>
          </a:ln>
          <a:effectLst>
            <a:outerShdw dist="53882" dir="2700000" algn="ctr" rotWithShape="0">
              <a:srgbClr val="000000"/>
            </a:outerShdw>
          </a:effectLst>
        </p:spPr>
        <p:txBody>
          <a:bodyPr wrap="none" anchor="ctr"/>
          <a:lstStyle/>
          <a:p>
            <a:endParaRPr lang="en-US"/>
          </a:p>
        </p:txBody>
      </p:sp>
      <p:sp>
        <p:nvSpPr>
          <p:cNvPr id="21537" name="AutoShape 33"/>
          <p:cNvSpPr>
            <a:spLocks noChangeArrowheads="1"/>
          </p:cNvSpPr>
          <p:nvPr/>
        </p:nvSpPr>
        <p:spPr bwMode="auto">
          <a:xfrm>
            <a:off x="7797800" y="3906838"/>
            <a:ext cx="381000" cy="530225"/>
          </a:xfrm>
          <a:prstGeom prst="diamond">
            <a:avLst/>
          </a:prstGeom>
          <a:solidFill>
            <a:srgbClr val="FFCC00"/>
          </a:solidFill>
          <a:ln w="9525">
            <a:noFill/>
            <a:miter lim="800000"/>
            <a:headEnd/>
            <a:tailEnd/>
          </a:ln>
          <a:effectLst>
            <a:outerShdw dist="53882" dir="2700000" algn="ctr" rotWithShape="0">
              <a:srgbClr val="000000"/>
            </a:outerShdw>
          </a:effectLst>
        </p:spPr>
        <p:txBody>
          <a:bodyPr wrap="none" anchor="ctr"/>
          <a:lstStyle/>
          <a:p>
            <a:endParaRPr lang="en-US"/>
          </a:p>
        </p:txBody>
      </p:sp>
      <p:sp>
        <p:nvSpPr>
          <p:cNvPr id="21538" name="AutoShape 34"/>
          <p:cNvSpPr>
            <a:spLocks noChangeArrowheads="1"/>
          </p:cNvSpPr>
          <p:nvPr/>
        </p:nvSpPr>
        <p:spPr bwMode="auto">
          <a:xfrm>
            <a:off x="7143750" y="3906838"/>
            <a:ext cx="381000" cy="530225"/>
          </a:xfrm>
          <a:prstGeom prst="diamond">
            <a:avLst/>
          </a:prstGeom>
          <a:solidFill>
            <a:srgbClr val="FFCC00"/>
          </a:solidFill>
          <a:ln w="9525">
            <a:noFill/>
            <a:miter lim="800000"/>
            <a:headEnd/>
            <a:tailEnd/>
          </a:ln>
          <a:effectLst>
            <a:outerShdw dist="53882" dir="2700000" algn="ctr" rotWithShape="0">
              <a:srgbClr val="000000"/>
            </a:outerShdw>
          </a:effectLst>
        </p:spPr>
        <p:txBody>
          <a:bodyPr wrap="none" anchor="ctr"/>
          <a:lstStyle/>
          <a:p>
            <a:endParaRPr lang="en-US"/>
          </a:p>
        </p:txBody>
      </p:sp>
      <p:sp>
        <p:nvSpPr>
          <p:cNvPr id="21539" name="AutoShape 35"/>
          <p:cNvSpPr>
            <a:spLocks noChangeArrowheads="1"/>
          </p:cNvSpPr>
          <p:nvPr/>
        </p:nvSpPr>
        <p:spPr bwMode="auto">
          <a:xfrm>
            <a:off x="6529388" y="3906838"/>
            <a:ext cx="381000" cy="530225"/>
          </a:xfrm>
          <a:prstGeom prst="diamond">
            <a:avLst/>
          </a:prstGeom>
          <a:solidFill>
            <a:srgbClr val="FFCC00"/>
          </a:solidFill>
          <a:ln w="9525">
            <a:noFill/>
            <a:miter lim="800000"/>
            <a:headEnd/>
            <a:tailEnd/>
          </a:ln>
          <a:effectLst>
            <a:outerShdw dist="53882" dir="2700000" algn="ctr" rotWithShape="0">
              <a:srgbClr val="000000"/>
            </a:outerShdw>
          </a:effectLst>
        </p:spPr>
        <p:txBody>
          <a:bodyPr wrap="none" anchor="ctr"/>
          <a:lstStyle/>
          <a:p>
            <a:endParaRPr lang="en-US"/>
          </a:p>
        </p:txBody>
      </p:sp>
      <p:grpSp>
        <p:nvGrpSpPr>
          <p:cNvPr id="2" name="Group 94"/>
          <p:cNvGrpSpPr>
            <a:grpSpLocks/>
          </p:cNvGrpSpPr>
          <p:nvPr/>
        </p:nvGrpSpPr>
        <p:grpSpPr bwMode="auto">
          <a:xfrm>
            <a:off x="1839913" y="1489075"/>
            <a:ext cx="1098550" cy="1277938"/>
            <a:chOff x="1159" y="938"/>
            <a:chExt cx="692" cy="805"/>
          </a:xfrm>
        </p:grpSpPr>
        <p:sp>
          <p:nvSpPr>
            <p:cNvPr id="21540" name="Freeform 36"/>
            <p:cNvSpPr>
              <a:spLocks/>
            </p:cNvSpPr>
            <p:nvPr/>
          </p:nvSpPr>
          <p:spPr bwMode="auto">
            <a:xfrm>
              <a:off x="1227" y="938"/>
              <a:ext cx="332" cy="622"/>
            </a:xfrm>
            <a:custGeom>
              <a:avLst/>
              <a:gdLst/>
              <a:ahLst/>
              <a:cxnLst>
                <a:cxn ang="0">
                  <a:pos x="145" y="207"/>
                </a:cxn>
                <a:cxn ang="0">
                  <a:pos x="147" y="153"/>
                </a:cxn>
                <a:cxn ang="0">
                  <a:pos x="127" y="134"/>
                </a:cxn>
                <a:cxn ang="0">
                  <a:pos x="107" y="123"/>
                </a:cxn>
                <a:cxn ang="0">
                  <a:pos x="109" y="117"/>
                </a:cxn>
                <a:cxn ang="0">
                  <a:pos x="110" y="115"/>
                </a:cxn>
                <a:cxn ang="0">
                  <a:pos x="118" y="115"/>
                </a:cxn>
                <a:cxn ang="0">
                  <a:pos x="126" y="108"/>
                </a:cxn>
                <a:cxn ang="0">
                  <a:pos x="130" y="92"/>
                </a:cxn>
                <a:cxn ang="0">
                  <a:pos x="133" y="86"/>
                </a:cxn>
                <a:cxn ang="0">
                  <a:pos x="137" y="84"/>
                </a:cxn>
                <a:cxn ang="0">
                  <a:pos x="136" y="74"/>
                </a:cxn>
                <a:cxn ang="0">
                  <a:pos x="130" y="57"/>
                </a:cxn>
                <a:cxn ang="0">
                  <a:pos x="126" y="42"/>
                </a:cxn>
                <a:cxn ang="0">
                  <a:pos x="116" y="19"/>
                </a:cxn>
                <a:cxn ang="0">
                  <a:pos x="98" y="5"/>
                </a:cxn>
                <a:cxn ang="0">
                  <a:pos x="75" y="0"/>
                </a:cxn>
                <a:cxn ang="0">
                  <a:pos x="52" y="7"/>
                </a:cxn>
                <a:cxn ang="0">
                  <a:pos x="41" y="20"/>
                </a:cxn>
                <a:cxn ang="0">
                  <a:pos x="40" y="44"/>
                </a:cxn>
                <a:cxn ang="0">
                  <a:pos x="42" y="64"/>
                </a:cxn>
                <a:cxn ang="0">
                  <a:pos x="49" y="81"/>
                </a:cxn>
                <a:cxn ang="0">
                  <a:pos x="53" y="104"/>
                </a:cxn>
                <a:cxn ang="0">
                  <a:pos x="40" y="120"/>
                </a:cxn>
                <a:cxn ang="0">
                  <a:pos x="9" y="138"/>
                </a:cxn>
                <a:cxn ang="0">
                  <a:pos x="2" y="153"/>
                </a:cxn>
                <a:cxn ang="0">
                  <a:pos x="1" y="180"/>
                </a:cxn>
                <a:cxn ang="0">
                  <a:pos x="16" y="236"/>
                </a:cxn>
                <a:cxn ang="0">
                  <a:pos x="18" y="290"/>
                </a:cxn>
                <a:cxn ang="0">
                  <a:pos x="17" y="320"/>
                </a:cxn>
                <a:cxn ang="0">
                  <a:pos x="26" y="364"/>
                </a:cxn>
                <a:cxn ang="0">
                  <a:pos x="53" y="396"/>
                </a:cxn>
                <a:cxn ang="0">
                  <a:pos x="85" y="402"/>
                </a:cxn>
                <a:cxn ang="0">
                  <a:pos x="118" y="405"/>
                </a:cxn>
                <a:cxn ang="0">
                  <a:pos x="162" y="408"/>
                </a:cxn>
                <a:cxn ang="0">
                  <a:pos x="197" y="417"/>
                </a:cxn>
                <a:cxn ang="0">
                  <a:pos x="231" y="431"/>
                </a:cxn>
                <a:cxn ang="0">
                  <a:pos x="232" y="444"/>
                </a:cxn>
                <a:cxn ang="0">
                  <a:pos x="228" y="481"/>
                </a:cxn>
                <a:cxn ang="0">
                  <a:pos x="232" y="518"/>
                </a:cxn>
                <a:cxn ang="0">
                  <a:pos x="237" y="562"/>
                </a:cxn>
                <a:cxn ang="0">
                  <a:pos x="232" y="581"/>
                </a:cxn>
                <a:cxn ang="0">
                  <a:pos x="232" y="592"/>
                </a:cxn>
                <a:cxn ang="0">
                  <a:pos x="248" y="609"/>
                </a:cxn>
                <a:cxn ang="0">
                  <a:pos x="273" y="610"/>
                </a:cxn>
                <a:cxn ang="0">
                  <a:pos x="294" y="616"/>
                </a:cxn>
                <a:cxn ang="0">
                  <a:pos x="316" y="621"/>
                </a:cxn>
                <a:cxn ang="0">
                  <a:pos x="327" y="615"/>
                </a:cxn>
                <a:cxn ang="0">
                  <a:pos x="328" y="607"/>
                </a:cxn>
                <a:cxn ang="0">
                  <a:pos x="301" y="594"/>
                </a:cxn>
                <a:cxn ang="0">
                  <a:pos x="273" y="576"/>
                </a:cxn>
                <a:cxn ang="0">
                  <a:pos x="272" y="557"/>
                </a:cxn>
                <a:cxn ang="0">
                  <a:pos x="277" y="528"/>
                </a:cxn>
                <a:cxn ang="0">
                  <a:pos x="284" y="491"/>
                </a:cxn>
                <a:cxn ang="0">
                  <a:pos x="287" y="458"/>
                </a:cxn>
                <a:cxn ang="0">
                  <a:pos x="290" y="448"/>
                </a:cxn>
                <a:cxn ang="0">
                  <a:pos x="296" y="433"/>
                </a:cxn>
                <a:cxn ang="0">
                  <a:pos x="291" y="414"/>
                </a:cxn>
                <a:cxn ang="0">
                  <a:pos x="272" y="391"/>
                </a:cxn>
                <a:cxn ang="0">
                  <a:pos x="232" y="371"/>
                </a:cxn>
                <a:cxn ang="0">
                  <a:pos x="210" y="356"/>
                </a:cxn>
                <a:cxn ang="0">
                  <a:pos x="183" y="345"/>
                </a:cxn>
                <a:cxn ang="0">
                  <a:pos x="164" y="333"/>
                </a:cxn>
              </a:cxnLst>
              <a:rect l="0" t="0" r="r" b="b"/>
              <a:pathLst>
                <a:path w="332" h="622">
                  <a:moveTo>
                    <a:pt x="142" y="231"/>
                  </a:moveTo>
                  <a:lnTo>
                    <a:pt x="143" y="229"/>
                  </a:lnTo>
                  <a:lnTo>
                    <a:pt x="144" y="220"/>
                  </a:lnTo>
                  <a:lnTo>
                    <a:pt x="145" y="207"/>
                  </a:lnTo>
                  <a:lnTo>
                    <a:pt x="147" y="193"/>
                  </a:lnTo>
                  <a:lnTo>
                    <a:pt x="148" y="178"/>
                  </a:lnTo>
                  <a:lnTo>
                    <a:pt x="148" y="165"/>
                  </a:lnTo>
                  <a:lnTo>
                    <a:pt x="147" y="153"/>
                  </a:lnTo>
                  <a:lnTo>
                    <a:pt x="145" y="146"/>
                  </a:lnTo>
                  <a:lnTo>
                    <a:pt x="139" y="142"/>
                  </a:lnTo>
                  <a:lnTo>
                    <a:pt x="133" y="138"/>
                  </a:lnTo>
                  <a:lnTo>
                    <a:pt x="127" y="134"/>
                  </a:lnTo>
                  <a:lnTo>
                    <a:pt x="121" y="131"/>
                  </a:lnTo>
                  <a:lnTo>
                    <a:pt x="115" y="128"/>
                  </a:lnTo>
                  <a:lnTo>
                    <a:pt x="110" y="126"/>
                  </a:lnTo>
                  <a:lnTo>
                    <a:pt x="107" y="123"/>
                  </a:lnTo>
                  <a:lnTo>
                    <a:pt x="106" y="121"/>
                  </a:lnTo>
                  <a:lnTo>
                    <a:pt x="107" y="120"/>
                  </a:lnTo>
                  <a:lnTo>
                    <a:pt x="108" y="118"/>
                  </a:lnTo>
                  <a:lnTo>
                    <a:pt x="109" y="117"/>
                  </a:lnTo>
                  <a:lnTo>
                    <a:pt x="110" y="116"/>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3"/>
                  </a:lnTo>
                  <a:lnTo>
                    <a:pt x="128" y="99"/>
                  </a:lnTo>
                  <a:lnTo>
                    <a:pt x="129" y="95"/>
                  </a:lnTo>
                  <a:lnTo>
                    <a:pt x="130" y="92"/>
                  </a:lnTo>
                  <a:lnTo>
                    <a:pt x="131" y="88"/>
                  </a:lnTo>
                  <a:lnTo>
                    <a:pt x="131" y="86"/>
                  </a:lnTo>
                  <a:lnTo>
                    <a:pt x="132" y="86"/>
                  </a:lnTo>
                  <a:lnTo>
                    <a:pt x="133" y="86"/>
                  </a:lnTo>
                  <a:lnTo>
                    <a:pt x="134" y="86"/>
                  </a:lnTo>
                  <a:lnTo>
                    <a:pt x="135" y="86"/>
                  </a:lnTo>
                  <a:lnTo>
                    <a:pt x="136" y="85"/>
                  </a:lnTo>
                  <a:lnTo>
                    <a:pt x="137" y="84"/>
                  </a:lnTo>
                  <a:lnTo>
                    <a:pt x="138" y="83"/>
                  </a:lnTo>
                  <a:lnTo>
                    <a:pt x="138" y="80"/>
                  </a:lnTo>
                  <a:lnTo>
                    <a:pt x="137" y="77"/>
                  </a:lnTo>
                  <a:lnTo>
                    <a:pt x="136" y="74"/>
                  </a:lnTo>
                  <a:lnTo>
                    <a:pt x="134" y="69"/>
                  </a:lnTo>
                  <a:lnTo>
                    <a:pt x="133" y="65"/>
                  </a:lnTo>
                  <a:lnTo>
                    <a:pt x="131" y="61"/>
                  </a:lnTo>
                  <a:lnTo>
                    <a:pt x="130" y="57"/>
                  </a:lnTo>
                  <a:lnTo>
                    <a:pt x="129" y="55"/>
                  </a:lnTo>
                  <a:lnTo>
                    <a:pt x="128" y="51"/>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1"/>
                  </a:lnTo>
                  <a:lnTo>
                    <a:pt x="51" y="87"/>
                  </a:lnTo>
                  <a:lnTo>
                    <a:pt x="52" y="94"/>
                  </a:lnTo>
                  <a:lnTo>
                    <a:pt x="52" y="99"/>
                  </a:lnTo>
                  <a:lnTo>
                    <a:pt x="53" y="104"/>
                  </a:lnTo>
                  <a:lnTo>
                    <a:pt x="54" y="108"/>
                  </a:lnTo>
                  <a:lnTo>
                    <a:pt x="52" y="111"/>
                  </a:lnTo>
                  <a:lnTo>
                    <a:pt x="47" y="115"/>
                  </a:lnTo>
                  <a:lnTo>
                    <a:pt x="40" y="120"/>
                  </a:lnTo>
                  <a:lnTo>
                    <a:pt x="31" y="124"/>
                  </a:lnTo>
                  <a:lnTo>
                    <a:pt x="23" y="129"/>
                  </a:lnTo>
                  <a:lnTo>
                    <a:pt x="15" y="133"/>
                  </a:lnTo>
                  <a:lnTo>
                    <a:pt x="9" y="138"/>
                  </a:lnTo>
                  <a:lnTo>
                    <a:pt x="7" y="142"/>
                  </a:lnTo>
                  <a:lnTo>
                    <a:pt x="5" y="145"/>
                  </a:lnTo>
                  <a:lnTo>
                    <a:pt x="4" y="149"/>
                  </a:lnTo>
                  <a:lnTo>
                    <a:pt x="2" y="153"/>
                  </a:lnTo>
                  <a:lnTo>
                    <a:pt x="0" y="157"/>
                  </a:lnTo>
                  <a:lnTo>
                    <a:pt x="0" y="163"/>
                  </a:lnTo>
                  <a:lnTo>
                    <a:pt x="0" y="171"/>
                  </a:lnTo>
                  <a:lnTo>
                    <a:pt x="1" y="180"/>
                  </a:lnTo>
                  <a:lnTo>
                    <a:pt x="5" y="192"/>
                  </a:lnTo>
                  <a:lnTo>
                    <a:pt x="10" y="206"/>
                  </a:lnTo>
                  <a:lnTo>
                    <a:pt x="13" y="221"/>
                  </a:lnTo>
                  <a:lnTo>
                    <a:pt x="16" y="236"/>
                  </a:lnTo>
                  <a:lnTo>
                    <a:pt x="17" y="253"/>
                  </a:lnTo>
                  <a:lnTo>
                    <a:pt x="18" y="267"/>
                  </a:lnTo>
                  <a:lnTo>
                    <a:pt x="18" y="280"/>
                  </a:lnTo>
                  <a:lnTo>
                    <a:pt x="18" y="290"/>
                  </a:lnTo>
                  <a:lnTo>
                    <a:pt x="17" y="297"/>
                  </a:lnTo>
                  <a:lnTo>
                    <a:pt x="17" y="304"/>
                  </a:lnTo>
                  <a:lnTo>
                    <a:pt x="17" y="311"/>
                  </a:lnTo>
                  <a:lnTo>
                    <a:pt x="17" y="320"/>
                  </a:lnTo>
                  <a:lnTo>
                    <a:pt x="18" y="330"/>
                  </a:lnTo>
                  <a:lnTo>
                    <a:pt x="20" y="341"/>
                  </a:lnTo>
                  <a:lnTo>
                    <a:pt x="23" y="352"/>
                  </a:lnTo>
                  <a:lnTo>
                    <a:pt x="26" y="364"/>
                  </a:lnTo>
                  <a:lnTo>
                    <a:pt x="31" y="376"/>
                  </a:lnTo>
                  <a:lnTo>
                    <a:pt x="37" y="385"/>
                  </a:lnTo>
                  <a:lnTo>
                    <a:pt x="45" y="391"/>
                  </a:lnTo>
                  <a:lnTo>
                    <a:pt x="53" y="396"/>
                  </a:lnTo>
                  <a:lnTo>
                    <a:pt x="63" y="398"/>
                  </a:lnTo>
                  <a:lnTo>
                    <a:pt x="71" y="401"/>
                  </a:lnTo>
                  <a:lnTo>
                    <a:pt x="79" y="402"/>
                  </a:lnTo>
                  <a:lnTo>
                    <a:pt x="85" y="402"/>
                  </a:lnTo>
                  <a:lnTo>
                    <a:pt x="89" y="402"/>
                  </a:lnTo>
                  <a:lnTo>
                    <a:pt x="97" y="403"/>
                  </a:lnTo>
                  <a:lnTo>
                    <a:pt x="107" y="404"/>
                  </a:lnTo>
                  <a:lnTo>
                    <a:pt x="118" y="405"/>
                  </a:lnTo>
                  <a:lnTo>
                    <a:pt x="130" y="406"/>
                  </a:lnTo>
                  <a:lnTo>
                    <a:pt x="142" y="406"/>
                  </a:lnTo>
                  <a:lnTo>
                    <a:pt x="153" y="407"/>
                  </a:lnTo>
                  <a:lnTo>
                    <a:pt x="162" y="408"/>
                  </a:lnTo>
                  <a:lnTo>
                    <a:pt x="170" y="408"/>
                  </a:lnTo>
                  <a:lnTo>
                    <a:pt x="178" y="410"/>
                  </a:lnTo>
                  <a:lnTo>
                    <a:pt x="187" y="414"/>
                  </a:lnTo>
                  <a:lnTo>
                    <a:pt x="197" y="417"/>
                  </a:lnTo>
                  <a:lnTo>
                    <a:pt x="208" y="421"/>
                  </a:lnTo>
                  <a:lnTo>
                    <a:pt x="217" y="425"/>
                  </a:lnTo>
                  <a:lnTo>
                    <a:pt x="226" y="428"/>
                  </a:lnTo>
                  <a:lnTo>
                    <a:pt x="231" y="431"/>
                  </a:lnTo>
                  <a:lnTo>
                    <a:pt x="233" y="431"/>
                  </a:lnTo>
                  <a:lnTo>
                    <a:pt x="232" y="433"/>
                  </a:lnTo>
                  <a:lnTo>
                    <a:pt x="232" y="437"/>
                  </a:lnTo>
                  <a:lnTo>
                    <a:pt x="232" y="444"/>
                  </a:lnTo>
                  <a:lnTo>
                    <a:pt x="231" y="453"/>
                  </a:lnTo>
                  <a:lnTo>
                    <a:pt x="230" y="462"/>
                  </a:lnTo>
                  <a:lnTo>
                    <a:pt x="229" y="471"/>
                  </a:lnTo>
                  <a:lnTo>
                    <a:pt x="228" y="481"/>
                  </a:lnTo>
                  <a:lnTo>
                    <a:pt x="228" y="488"/>
                  </a:lnTo>
                  <a:lnTo>
                    <a:pt x="229" y="496"/>
                  </a:lnTo>
                  <a:lnTo>
                    <a:pt x="230" y="507"/>
                  </a:lnTo>
                  <a:lnTo>
                    <a:pt x="232" y="518"/>
                  </a:lnTo>
                  <a:lnTo>
                    <a:pt x="234" y="530"/>
                  </a:lnTo>
                  <a:lnTo>
                    <a:pt x="236" y="542"/>
                  </a:lnTo>
                  <a:lnTo>
                    <a:pt x="237" y="552"/>
                  </a:lnTo>
                  <a:lnTo>
                    <a:pt x="237" y="562"/>
                  </a:lnTo>
                  <a:lnTo>
                    <a:pt x="236" y="568"/>
                  </a:lnTo>
                  <a:lnTo>
                    <a:pt x="234" y="573"/>
                  </a:lnTo>
                  <a:lnTo>
                    <a:pt x="233" y="577"/>
                  </a:lnTo>
                  <a:lnTo>
                    <a:pt x="232" y="581"/>
                  </a:lnTo>
                  <a:lnTo>
                    <a:pt x="232" y="585"/>
                  </a:lnTo>
                  <a:lnTo>
                    <a:pt x="232" y="587"/>
                  </a:lnTo>
                  <a:lnTo>
                    <a:pt x="232" y="590"/>
                  </a:lnTo>
                  <a:lnTo>
                    <a:pt x="232" y="592"/>
                  </a:lnTo>
                  <a:lnTo>
                    <a:pt x="238" y="609"/>
                  </a:lnTo>
                  <a:lnTo>
                    <a:pt x="239" y="609"/>
                  </a:lnTo>
                  <a:lnTo>
                    <a:pt x="243" y="609"/>
                  </a:lnTo>
                  <a:lnTo>
                    <a:pt x="248" y="609"/>
                  </a:lnTo>
                  <a:lnTo>
                    <a:pt x="255" y="609"/>
                  </a:lnTo>
                  <a:lnTo>
                    <a:pt x="261" y="609"/>
                  </a:lnTo>
                  <a:lnTo>
                    <a:pt x="267" y="609"/>
                  </a:lnTo>
                  <a:lnTo>
                    <a:pt x="273" y="610"/>
                  </a:lnTo>
                  <a:lnTo>
                    <a:pt x="278" y="612"/>
                  </a:lnTo>
                  <a:lnTo>
                    <a:pt x="283" y="613"/>
                  </a:lnTo>
                  <a:lnTo>
                    <a:pt x="288" y="615"/>
                  </a:lnTo>
                  <a:lnTo>
                    <a:pt x="294" y="616"/>
                  </a:lnTo>
                  <a:lnTo>
                    <a:pt x="300" y="618"/>
                  </a:lnTo>
                  <a:lnTo>
                    <a:pt x="306" y="619"/>
                  </a:lnTo>
                  <a:lnTo>
                    <a:pt x="312" y="620"/>
                  </a:lnTo>
                  <a:lnTo>
                    <a:pt x="316" y="621"/>
                  </a:lnTo>
                  <a:lnTo>
                    <a:pt x="319" y="620"/>
                  </a:lnTo>
                  <a:lnTo>
                    <a:pt x="322" y="619"/>
                  </a:lnTo>
                  <a:lnTo>
                    <a:pt x="325" y="617"/>
                  </a:lnTo>
                  <a:lnTo>
                    <a:pt x="327" y="615"/>
                  </a:lnTo>
                  <a:lnTo>
                    <a:pt x="330" y="614"/>
                  </a:lnTo>
                  <a:lnTo>
                    <a:pt x="331" y="611"/>
                  </a:lnTo>
                  <a:lnTo>
                    <a:pt x="331" y="609"/>
                  </a:lnTo>
                  <a:lnTo>
                    <a:pt x="328" y="607"/>
                  </a:lnTo>
                  <a:lnTo>
                    <a:pt x="324" y="604"/>
                  </a:lnTo>
                  <a:lnTo>
                    <a:pt x="318" y="601"/>
                  </a:lnTo>
                  <a:lnTo>
                    <a:pt x="309" y="598"/>
                  </a:lnTo>
                  <a:lnTo>
                    <a:pt x="301" y="594"/>
                  </a:lnTo>
                  <a:lnTo>
                    <a:pt x="292" y="590"/>
                  </a:lnTo>
                  <a:lnTo>
                    <a:pt x="284" y="586"/>
                  </a:lnTo>
                  <a:lnTo>
                    <a:pt x="278" y="581"/>
                  </a:lnTo>
                  <a:lnTo>
                    <a:pt x="273" y="576"/>
                  </a:lnTo>
                  <a:lnTo>
                    <a:pt x="272" y="572"/>
                  </a:lnTo>
                  <a:lnTo>
                    <a:pt x="272" y="568"/>
                  </a:lnTo>
                  <a:lnTo>
                    <a:pt x="272" y="563"/>
                  </a:lnTo>
                  <a:lnTo>
                    <a:pt x="272" y="557"/>
                  </a:lnTo>
                  <a:lnTo>
                    <a:pt x="273" y="550"/>
                  </a:lnTo>
                  <a:lnTo>
                    <a:pt x="274" y="542"/>
                  </a:lnTo>
                  <a:lnTo>
                    <a:pt x="275" y="535"/>
                  </a:lnTo>
                  <a:lnTo>
                    <a:pt x="277" y="528"/>
                  </a:lnTo>
                  <a:lnTo>
                    <a:pt x="278" y="519"/>
                  </a:lnTo>
                  <a:lnTo>
                    <a:pt x="280" y="511"/>
                  </a:lnTo>
                  <a:lnTo>
                    <a:pt x="282" y="501"/>
                  </a:lnTo>
                  <a:lnTo>
                    <a:pt x="284" y="491"/>
                  </a:lnTo>
                  <a:lnTo>
                    <a:pt x="284" y="481"/>
                  </a:lnTo>
                  <a:lnTo>
                    <a:pt x="286" y="471"/>
                  </a:lnTo>
                  <a:lnTo>
                    <a:pt x="286" y="464"/>
                  </a:lnTo>
                  <a:lnTo>
                    <a:pt x="287" y="458"/>
                  </a:lnTo>
                  <a:lnTo>
                    <a:pt x="287" y="454"/>
                  </a:lnTo>
                  <a:lnTo>
                    <a:pt x="287" y="453"/>
                  </a:lnTo>
                  <a:lnTo>
                    <a:pt x="288" y="450"/>
                  </a:lnTo>
                  <a:lnTo>
                    <a:pt x="290" y="448"/>
                  </a:lnTo>
                  <a:lnTo>
                    <a:pt x="291" y="444"/>
                  </a:lnTo>
                  <a:lnTo>
                    <a:pt x="293" y="441"/>
                  </a:lnTo>
                  <a:lnTo>
                    <a:pt x="295" y="437"/>
                  </a:lnTo>
                  <a:lnTo>
                    <a:pt x="296" y="433"/>
                  </a:lnTo>
                  <a:lnTo>
                    <a:pt x="295" y="429"/>
                  </a:lnTo>
                  <a:lnTo>
                    <a:pt x="294" y="424"/>
                  </a:lnTo>
                  <a:lnTo>
                    <a:pt x="293" y="419"/>
                  </a:lnTo>
                  <a:lnTo>
                    <a:pt x="291" y="414"/>
                  </a:lnTo>
                  <a:lnTo>
                    <a:pt x="289" y="408"/>
                  </a:lnTo>
                  <a:lnTo>
                    <a:pt x="285" y="402"/>
                  </a:lnTo>
                  <a:lnTo>
                    <a:pt x="279" y="397"/>
                  </a:lnTo>
                  <a:lnTo>
                    <a:pt x="272" y="391"/>
                  </a:lnTo>
                  <a:lnTo>
                    <a:pt x="261" y="386"/>
                  </a:lnTo>
                  <a:lnTo>
                    <a:pt x="249" y="381"/>
                  </a:lnTo>
                  <a:lnTo>
                    <a:pt x="240" y="375"/>
                  </a:lnTo>
                  <a:lnTo>
                    <a:pt x="232" y="371"/>
                  </a:lnTo>
                  <a:lnTo>
                    <a:pt x="226" y="366"/>
                  </a:lnTo>
                  <a:lnTo>
                    <a:pt x="220" y="362"/>
                  </a:lnTo>
                  <a:lnTo>
                    <a:pt x="215" y="358"/>
                  </a:lnTo>
                  <a:lnTo>
                    <a:pt x="210" y="356"/>
                  </a:lnTo>
                  <a:lnTo>
                    <a:pt x="203" y="354"/>
                  </a:lnTo>
                  <a:lnTo>
                    <a:pt x="197" y="351"/>
                  </a:lnTo>
                  <a:lnTo>
                    <a:pt x="190" y="349"/>
                  </a:lnTo>
                  <a:lnTo>
                    <a:pt x="183" y="345"/>
                  </a:lnTo>
                  <a:lnTo>
                    <a:pt x="176" y="341"/>
                  </a:lnTo>
                  <a:lnTo>
                    <a:pt x="171" y="338"/>
                  </a:lnTo>
                  <a:lnTo>
                    <a:pt x="167" y="335"/>
                  </a:lnTo>
                  <a:lnTo>
                    <a:pt x="164" y="333"/>
                  </a:lnTo>
                  <a:lnTo>
                    <a:pt x="163" y="332"/>
                  </a:lnTo>
                  <a:lnTo>
                    <a:pt x="142" y="231"/>
                  </a:lnTo>
                </a:path>
              </a:pathLst>
            </a:custGeom>
            <a:solidFill>
              <a:srgbClr val="4C4C4C"/>
            </a:solidFill>
            <a:ln w="9525" cap="rnd">
              <a:noFill/>
              <a:round/>
              <a:headEnd type="none" w="sm" len="sm"/>
              <a:tailEnd type="none" w="sm" len="sm"/>
            </a:ln>
            <a:effectLst/>
          </p:spPr>
          <p:txBody>
            <a:bodyPr/>
            <a:lstStyle/>
            <a:p>
              <a:endParaRPr lang="en-US"/>
            </a:p>
          </p:txBody>
        </p:sp>
        <p:sp>
          <p:nvSpPr>
            <p:cNvPr id="21541" name="Freeform 37"/>
            <p:cNvSpPr>
              <a:spLocks/>
            </p:cNvSpPr>
            <p:nvPr/>
          </p:nvSpPr>
          <p:spPr bwMode="auto">
            <a:xfrm>
              <a:off x="1180" y="1081"/>
              <a:ext cx="117" cy="201"/>
            </a:xfrm>
            <a:custGeom>
              <a:avLst/>
              <a:gdLst/>
              <a:ahLst/>
              <a:cxnLst>
                <a:cxn ang="0">
                  <a:pos x="49" y="200"/>
                </a:cxn>
                <a:cxn ang="0">
                  <a:pos x="64" y="199"/>
                </a:cxn>
                <a:cxn ang="0">
                  <a:pos x="87" y="194"/>
                </a:cxn>
                <a:cxn ang="0">
                  <a:pos x="107" y="183"/>
                </a:cxn>
                <a:cxn ang="0">
                  <a:pos x="116" y="166"/>
                </a:cxn>
                <a:cxn ang="0">
                  <a:pos x="110" y="146"/>
                </a:cxn>
                <a:cxn ang="0">
                  <a:pos x="95" y="124"/>
                </a:cxn>
                <a:cxn ang="0">
                  <a:pos x="80" y="100"/>
                </a:cxn>
                <a:cxn ang="0">
                  <a:pos x="73" y="72"/>
                </a:cxn>
                <a:cxn ang="0">
                  <a:pos x="80" y="45"/>
                </a:cxn>
                <a:cxn ang="0">
                  <a:pos x="92" y="25"/>
                </a:cxn>
                <a:cxn ang="0">
                  <a:pos x="98" y="11"/>
                </a:cxn>
                <a:cxn ang="0">
                  <a:pos x="88" y="4"/>
                </a:cxn>
                <a:cxn ang="0">
                  <a:pos x="63" y="0"/>
                </a:cxn>
                <a:cxn ang="0">
                  <a:pos x="35" y="0"/>
                </a:cxn>
                <a:cxn ang="0">
                  <a:pos x="13" y="4"/>
                </a:cxn>
                <a:cxn ang="0">
                  <a:pos x="5" y="11"/>
                </a:cxn>
                <a:cxn ang="0">
                  <a:pos x="1" y="18"/>
                </a:cxn>
                <a:cxn ang="0">
                  <a:pos x="0" y="26"/>
                </a:cxn>
                <a:cxn ang="0">
                  <a:pos x="2" y="39"/>
                </a:cxn>
                <a:cxn ang="0">
                  <a:pos x="9" y="57"/>
                </a:cxn>
                <a:cxn ang="0">
                  <a:pos x="14" y="70"/>
                </a:cxn>
                <a:cxn ang="0">
                  <a:pos x="17" y="80"/>
                </a:cxn>
                <a:cxn ang="0">
                  <a:pos x="19" y="94"/>
                </a:cxn>
                <a:cxn ang="0">
                  <a:pos x="20" y="116"/>
                </a:cxn>
                <a:cxn ang="0">
                  <a:pos x="19" y="132"/>
                </a:cxn>
                <a:cxn ang="0">
                  <a:pos x="17" y="144"/>
                </a:cxn>
                <a:cxn ang="0">
                  <a:pos x="17" y="155"/>
                </a:cxn>
                <a:cxn ang="0">
                  <a:pos x="17" y="171"/>
                </a:cxn>
                <a:cxn ang="0">
                  <a:pos x="21" y="182"/>
                </a:cxn>
                <a:cxn ang="0">
                  <a:pos x="24" y="188"/>
                </a:cxn>
                <a:cxn ang="0">
                  <a:pos x="29" y="192"/>
                </a:cxn>
                <a:cxn ang="0">
                  <a:pos x="33" y="195"/>
                </a:cxn>
                <a:cxn ang="0">
                  <a:pos x="38" y="197"/>
                </a:cxn>
                <a:cxn ang="0">
                  <a:pos x="43" y="199"/>
                </a:cxn>
                <a:cxn ang="0">
                  <a:pos x="46" y="200"/>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path>
              </a:pathLst>
            </a:custGeom>
            <a:solidFill>
              <a:srgbClr val="00CCCC"/>
            </a:solidFill>
            <a:ln w="9525" cap="rnd">
              <a:noFill/>
              <a:round/>
              <a:headEnd type="none" w="sm" len="sm"/>
              <a:tailEnd type="none" w="sm" len="sm"/>
            </a:ln>
            <a:effectLst/>
          </p:spPr>
          <p:txBody>
            <a:bodyPr/>
            <a:lstStyle/>
            <a:p>
              <a:endParaRPr lang="en-US"/>
            </a:p>
          </p:txBody>
        </p:sp>
        <p:sp>
          <p:nvSpPr>
            <p:cNvPr id="21542" name="Freeform 38"/>
            <p:cNvSpPr>
              <a:spLocks/>
            </p:cNvSpPr>
            <p:nvPr/>
          </p:nvSpPr>
          <p:spPr bwMode="auto">
            <a:xfrm>
              <a:off x="1225" y="940"/>
              <a:ext cx="332" cy="622"/>
            </a:xfrm>
            <a:custGeom>
              <a:avLst/>
              <a:gdLst/>
              <a:ahLst/>
              <a:cxnLst>
                <a:cxn ang="0">
                  <a:pos x="145" y="212"/>
                </a:cxn>
                <a:cxn ang="0">
                  <a:pos x="147" y="154"/>
                </a:cxn>
                <a:cxn ang="0">
                  <a:pos x="127" y="134"/>
                </a:cxn>
                <a:cxn ang="0">
                  <a:pos x="107" y="123"/>
                </a:cxn>
                <a:cxn ang="0">
                  <a:pos x="109" y="117"/>
                </a:cxn>
                <a:cxn ang="0">
                  <a:pos x="114" y="115"/>
                </a:cxn>
                <a:cxn ang="0">
                  <a:pos x="123" y="114"/>
                </a:cxn>
                <a:cxn ang="0">
                  <a:pos x="129" y="100"/>
                </a:cxn>
                <a:cxn ang="0">
                  <a:pos x="131" y="86"/>
                </a:cxn>
                <a:cxn ang="0">
                  <a:pos x="135" y="86"/>
                </a:cxn>
                <a:cxn ang="0">
                  <a:pos x="138" y="80"/>
                </a:cxn>
                <a:cxn ang="0">
                  <a:pos x="133" y="65"/>
                </a:cxn>
                <a:cxn ang="0">
                  <a:pos x="128" y="51"/>
                </a:cxn>
                <a:cxn ang="0">
                  <a:pos x="122" y="30"/>
                </a:cxn>
                <a:cxn ang="0">
                  <a:pos x="107" y="12"/>
                </a:cxn>
                <a:cxn ang="0">
                  <a:pos x="87" y="0"/>
                </a:cxn>
                <a:cxn ang="0">
                  <a:pos x="63" y="4"/>
                </a:cxn>
                <a:cxn ang="0">
                  <a:pos x="46" y="12"/>
                </a:cxn>
                <a:cxn ang="0">
                  <a:pos x="40" y="32"/>
                </a:cxn>
                <a:cxn ang="0">
                  <a:pos x="40" y="55"/>
                </a:cxn>
                <a:cxn ang="0">
                  <a:pos x="46" y="71"/>
                </a:cxn>
                <a:cxn ang="0">
                  <a:pos x="52" y="94"/>
                </a:cxn>
                <a:cxn ang="0">
                  <a:pos x="52" y="111"/>
                </a:cxn>
                <a:cxn ang="0">
                  <a:pos x="23" y="129"/>
                </a:cxn>
                <a:cxn ang="0">
                  <a:pos x="6" y="145"/>
                </a:cxn>
                <a:cxn ang="0">
                  <a:pos x="0" y="163"/>
                </a:cxn>
                <a:cxn ang="0">
                  <a:pos x="10" y="206"/>
                </a:cxn>
                <a:cxn ang="0">
                  <a:pos x="18" y="267"/>
                </a:cxn>
                <a:cxn ang="0">
                  <a:pos x="17" y="304"/>
                </a:cxn>
                <a:cxn ang="0">
                  <a:pos x="20" y="341"/>
                </a:cxn>
                <a:cxn ang="0">
                  <a:pos x="38" y="385"/>
                </a:cxn>
                <a:cxn ang="0">
                  <a:pos x="72" y="409"/>
                </a:cxn>
                <a:cxn ang="0">
                  <a:pos x="98" y="416"/>
                </a:cxn>
                <a:cxn ang="0">
                  <a:pos x="143" y="410"/>
                </a:cxn>
                <a:cxn ang="0">
                  <a:pos x="178" y="411"/>
                </a:cxn>
                <a:cxn ang="0">
                  <a:pos x="218" y="425"/>
                </a:cxn>
                <a:cxn ang="0">
                  <a:pos x="233" y="433"/>
                </a:cxn>
                <a:cxn ang="0">
                  <a:pos x="230" y="462"/>
                </a:cxn>
                <a:cxn ang="0">
                  <a:pos x="229" y="497"/>
                </a:cxn>
                <a:cxn ang="0">
                  <a:pos x="236" y="542"/>
                </a:cxn>
                <a:cxn ang="0">
                  <a:pos x="234" y="573"/>
                </a:cxn>
                <a:cxn ang="0">
                  <a:pos x="232" y="588"/>
                </a:cxn>
                <a:cxn ang="0">
                  <a:pos x="239" y="609"/>
                </a:cxn>
                <a:cxn ang="0">
                  <a:pos x="261" y="609"/>
                </a:cxn>
                <a:cxn ang="0">
                  <a:pos x="283" y="613"/>
                </a:cxn>
                <a:cxn ang="0">
                  <a:pos x="307" y="619"/>
                </a:cxn>
                <a:cxn ang="0">
                  <a:pos x="322" y="619"/>
                </a:cxn>
                <a:cxn ang="0">
                  <a:pos x="331" y="611"/>
                </a:cxn>
                <a:cxn ang="0">
                  <a:pos x="318" y="602"/>
                </a:cxn>
                <a:cxn ang="0">
                  <a:pos x="285" y="586"/>
                </a:cxn>
                <a:cxn ang="0">
                  <a:pos x="272" y="568"/>
                </a:cxn>
                <a:cxn ang="0">
                  <a:pos x="274" y="543"/>
                </a:cxn>
                <a:cxn ang="0">
                  <a:pos x="280" y="511"/>
                </a:cxn>
                <a:cxn ang="0">
                  <a:pos x="286" y="471"/>
                </a:cxn>
                <a:cxn ang="0">
                  <a:pos x="287" y="453"/>
                </a:cxn>
                <a:cxn ang="0">
                  <a:pos x="294" y="441"/>
                </a:cxn>
                <a:cxn ang="0">
                  <a:pos x="294" y="424"/>
                </a:cxn>
                <a:cxn ang="0">
                  <a:pos x="285" y="403"/>
                </a:cxn>
                <a:cxn ang="0">
                  <a:pos x="249" y="381"/>
                </a:cxn>
                <a:cxn ang="0">
                  <a:pos x="221" y="362"/>
                </a:cxn>
                <a:cxn ang="0">
                  <a:pos x="197" y="351"/>
                </a:cxn>
                <a:cxn ang="0">
                  <a:pos x="171" y="338"/>
                </a:cxn>
                <a:cxn ang="0">
                  <a:pos x="143" y="236"/>
                </a:cxn>
              </a:cxnLst>
              <a:rect l="0" t="0" r="r" b="b"/>
              <a:pathLst>
                <a:path w="332" h="622">
                  <a:moveTo>
                    <a:pt x="143" y="236"/>
                  </a:moveTo>
                  <a:lnTo>
                    <a:pt x="143" y="233"/>
                  </a:lnTo>
                  <a:lnTo>
                    <a:pt x="145" y="224"/>
                  </a:lnTo>
                  <a:lnTo>
                    <a:pt x="145" y="212"/>
                  </a:lnTo>
                  <a:lnTo>
                    <a:pt x="147" y="196"/>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1"/>
                  </a:lnTo>
                  <a:lnTo>
                    <a:pt x="108" y="120"/>
                  </a:lnTo>
                  <a:lnTo>
                    <a:pt x="109" y="119"/>
                  </a:lnTo>
                  <a:lnTo>
                    <a:pt x="109" y="117"/>
                  </a:lnTo>
                  <a:lnTo>
                    <a:pt x="110" y="116"/>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6"/>
                  </a:lnTo>
                  <a:lnTo>
                    <a:pt x="132" y="86"/>
                  </a:lnTo>
                  <a:lnTo>
                    <a:pt x="133" y="86"/>
                  </a:lnTo>
                  <a:lnTo>
                    <a:pt x="134" y="86"/>
                  </a:lnTo>
                  <a:lnTo>
                    <a:pt x="135" y="86"/>
                  </a:lnTo>
                  <a:lnTo>
                    <a:pt x="137" y="86"/>
                  </a:lnTo>
                  <a:lnTo>
                    <a:pt x="138" y="85"/>
                  </a:lnTo>
                  <a:lnTo>
                    <a:pt x="139" y="83"/>
                  </a:lnTo>
                  <a:lnTo>
                    <a:pt x="138" y="80"/>
                  </a:lnTo>
                  <a:lnTo>
                    <a:pt x="137" y="77"/>
                  </a:lnTo>
                  <a:lnTo>
                    <a:pt x="136" y="74"/>
                  </a:lnTo>
                  <a:lnTo>
                    <a:pt x="134" y="69"/>
                  </a:lnTo>
                  <a:lnTo>
                    <a:pt x="133" y="65"/>
                  </a:lnTo>
                  <a:lnTo>
                    <a:pt x="131" y="61"/>
                  </a:lnTo>
                  <a:lnTo>
                    <a:pt x="130" y="57"/>
                  </a:lnTo>
                  <a:lnTo>
                    <a:pt x="129" y="55"/>
                  </a:lnTo>
                  <a:lnTo>
                    <a:pt x="128" y="51"/>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5"/>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7"/>
                  </a:lnTo>
                  <a:lnTo>
                    <a:pt x="17" y="253"/>
                  </a:lnTo>
                  <a:lnTo>
                    <a:pt x="18" y="267"/>
                  </a:lnTo>
                  <a:lnTo>
                    <a:pt x="19" y="280"/>
                  </a:lnTo>
                  <a:lnTo>
                    <a:pt x="18" y="290"/>
                  </a:lnTo>
                  <a:lnTo>
                    <a:pt x="18" y="297"/>
                  </a:lnTo>
                  <a:lnTo>
                    <a:pt x="17" y="304"/>
                  </a:lnTo>
                  <a:lnTo>
                    <a:pt x="17" y="311"/>
                  </a:lnTo>
                  <a:lnTo>
                    <a:pt x="17" y="320"/>
                  </a:lnTo>
                  <a:lnTo>
                    <a:pt x="18" y="330"/>
                  </a:lnTo>
                  <a:lnTo>
                    <a:pt x="20" y="341"/>
                  </a:lnTo>
                  <a:lnTo>
                    <a:pt x="23" y="352"/>
                  </a:lnTo>
                  <a:lnTo>
                    <a:pt x="27" y="364"/>
                  </a:lnTo>
                  <a:lnTo>
                    <a:pt x="32" y="376"/>
                  </a:lnTo>
                  <a:lnTo>
                    <a:pt x="38" y="385"/>
                  </a:lnTo>
                  <a:lnTo>
                    <a:pt x="46" y="393"/>
                  </a:lnTo>
                  <a:lnTo>
                    <a:pt x="54" y="400"/>
                  </a:lnTo>
                  <a:lnTo>
                    <a:pt x="63" y="405"/>
                  </a:lnTo>
                  <a:lnTo>
                    <a:pt x="72" y="409"/>
                  </a:lnTo>
                  <a:lnTo>
                    <a:pt x="80" y="413"/>
                  </a:lnTo>
                  <a:lnTo>
                    <a:pt x="86" y="414"/>
                  </a:lnTo>
                  <a:lnTo>
                    <a:pt x="90" y="415"/>
                  </a:lnTo>
                  <a:lnTo>
                    <a:pt x="98" y="416"/>
                  </a:lnTo>
                  <a:lnTo>
                    <a:pt x="108" y="415"/>
                  </a:lnTo>
                  <a:lnTo>
                    <a:pt x="119" y="414"/>
                  </a:lnTo>
                  <a:lnTo>
                    <a:pt x="131" y="412"/>
                  </a:lnTo>
                  <a:lnTo>
                    <a:pt x="143" y="410"/>
                  </a:lnTo>
                  <a:lnTo>
                    <a:pt x="154" y="409"/>
                  </a:lnTo>
                  <a:lnTo>
                    <a:pt x="163" y="408"/>
                  </a:lnTo>
                  <a:lnTo>
                    <a:pt x="170" y="408"/>
                  </a:lnTo>
                  <a:lnTo>
                    <a:pt x="178" y="411"/>
                  </a:lnTo>
                  <a:lnTo>
                    <a:pt x="187" y="414"/>
                  </a:lnTo>
                  <a:lnTo>
                    <a:pt x="197" y="417"/>
                  </a:lnTo>
                  <a:lnTo>
                    <a:pt x="209" y="421"/>
                  </a:lnTo>
                  <a:lnTo>
                    <a:pt x="218" y="425"/>
                  </a:lnTo>
                  <a:lnTo>
                    <a:pt x="226" y="428"/>
                  </a:lnTo>
                  <a:lnTo>
                    <a:pt x="232" y="431"/>
                  </a:lnTo>
                  <a:lnTo>
                    <a:pt x="233" y="431"/>
                  </a:lnTo>
                  <a:lnTo>
                    <a:pt x="233" y="433"/>
                  </a:lnTo>
                  <a:lnTo>
                    <a:pt x="232" y="438"/>
                  </a:lnTo>
                  <a:lnTo>
                    <a:pt x="232" y="445"/>
                  </a:lnTo>
                  <a:lnTo>
                    <a:pt x="231" y="453"/>
                  </a:lnTo>
                  <a:lnTo>
                    <a:pt x="230" y="462"/>
                  </a:lnTo>
                  <a:lnTo>
                    <a:pt x="229" y="471"/>
                  </a:lnTo>
                  <a:lnTo>
                    <a:pt x="228" y="481"/>
                  </a:lnTo>
                  <a:lnTo>
                    <a:pt x="228" y="488"/>
                  </a:lnTo>
                  <a:lnTo>
                    <a:pt x="229" y="497"/>
                  </a:lnTo>
                  <a:lnTo>
                    <a:pt x="230" y="507"/>
                  </a:lnTo>
                  <a:lnTo>
                    <a:pt x="232" y="518"/>
                  </a:lnTo>
                  <a:lnTo>
                    <a:pt x="234" y="530"/>
                  </a:lnTo>
                  <a:lnTo>
                    <a:pt x="236" y="542"/>
                  </a:lnTo>
                  <a:lnTo>
                    <a:pt x="238" y="553"/>
                  </a:lnTo>
                  <a:lnTo>
                    <a:pt x="238" y="562"/>
                  </a:lnTo>
                  <a:lnTo>
                    <a:pt x="236" y="569"/>
                  </a:lnTo>
                  <a:lnTo>
                    <a:pt x="234" y="573"/>
                  </a:lnTo>
                  <a:lnTo>
                    <a:pt x="233" y="577"/>
                  </a:lnTo>
                  <a:lnTo>
                    <a:pt x="232" y="581"/>
                  </a:lnTo>
                  <a:lnTo>
                    <a:pt x="232" y="585"/>
                  </a:lnTo>
                  <a:lnTo>
                    <a:pt x="232" y="588"/>
                  </a:lnTo>
                  <a:lnTo>
                    <a:pt x="232" y="590"/>
                  </a:lnTo>
                  <a:lnTo>
                    <a:pt x="232" y="592"/>
                  </a:lnTo>
                  <a:lnTo>
                    <a:pt x="238" y="609"/>
                  </a:lnTo>
                  <a:lnTo>
                    <a:pt x="239" y="609"/>
                  </a:lnTo>
                  <a:lnTo>
                    <a:pt x="243" y="609"/>
                  </a:lnTo>
                  <a:lnTo>
                    <a:pt x="249" y="609"/>
                  </a:lnTo>
                  <a:lnTo>
                    <a:pt x="255" y="609"/>
                  </a:lnTo>
                  <a:lnTo>
                    <a:pt x="261" y="609"/>
                  </a:lnTo>
                  <a:lnTo>
                    <a:pt x="268" y="609"/>
                  </a:lnTo>
                  <a:lnTo>
                    <a:pt x="274" y="610"/>
                  </a:lnTo>
                  <a:lnTo>
                    <a:pt x="278" y="612"/>
                  </a:lnTo>
                  <a:lnTo>
                    <a:pt x="283" y="613"/>
                  </a:lnTo>
                  <a:lnTo>
                    <a:pt x="288" y="615"/>
                  </a:lnTo>
                  <a:lnTo>
                    <a:pt x="294" y="616"/>
                  </a:lnTo>
                  <a:lnTo>
                    <a:pt x="301" y="618"/>
                  </a:lnTo>
                  <a:lnTo>
                    <a:pt x="307" y="619"/>
                  </a:lnTo>
                  <a:lnTo>
                    <a:pt x="312" y="620"/>
                  </a:lnTo>
                  <a:lnTo>
                    <a:pt x="317" y="621"/>
                  </a:lnTo>
                  <a:lnTo>
                    <a:pt x="319" y="620"/>
                  </a:lnTo>
                  <a:lnTo>
                    <a:pt x="322" y="619"/>
                  </a:lnTo>
                  <a:lnTo>
                    <a:pt x="325" y="618"/>
                  </a:lnTo>
                  <a:lnTo>
                    <a:pt x="327" y="616"/>
                  </a:lnTo>
                  <a:lnTo>
                    <a:pt x="330" y="614"/>
                  </a:lnTo>
                  <a:lnTo>
                    <a:pt x="331" y="611"/>
                  </a:lnTo>
                  <a:lnTo>
                    <a:pt x="331" y="609"/>
                  </a:lnTo>
                  <a:lnTo>
                    <a:pt x="329" y="607"/>
                  </a:lnTo>
                  <a:lnTo>
                    <a:pt x="325" y="604"/>
                  </a:lnTo>
                  <a:lnTo>
                    <a:pt x="318" y="602"/>
                  </a:lnTo>
                  <a:lnTo>
                    <a:pt x="310" y="598"/>
                  </a:lnTo>
                  <a:lnTo>
                    <a:pt x="301" y="594"/>
                  </a:lnTo>
                  <a:lnTo>
                    <a:pt x="293" y="590"/>
                  </a:lnTo>
                  <a:lnTo>
                    <a:pt x="285" y="586"/>
                  </a:lnTo>
                  <a:lnTo>
                    <a:pt x="278" y="581"/>
                  </a:lnTo>
                  <a:lnTo>
                    <a:pt x="274" y="577"/>
                  </a:lnTo>
                  <a:lnTo>
                    <a:pt x="272" y="573"/>
                  </a:lnTo>
                  <a:lnTo>
                    <a:pt x="272" y="568"/>
                  </a:lnTo>
                  <a:lnTo>
                    <a:pt x="272" y="563"/>
                  </a:lnTo>
                  <a:lnTo>
                    <a:pt x="273" y="557"/>
                  </a:lnTo>
                  <a:lnTo>
                    <a:pt x="273" y="550"/>
                  </a:lnTo>
                  <a:lnTo>
                    <a:pt x="274" y="543"/>
                  </a:lnTo>
                  <a:lnTo>
                    <a:pt x="275" y="535"/>
                  </a:lnTo>
                  <a:lnTo>
                    <a:pt x="277" y="528"/>
                  </a:lnTo>
                  <a:lnTo>
                    <a:pt x="278" y="520"/>
                  </a:lnTo>
                  <a:lnTo>
                    <a:pt x="280" y="511"/>
                  </a:lnTo>
                  <a:lnTo>
                    <a:pt x="282" y="501"/>
                  </a:lnTo>
                  <a:lnTo>
                    <a:pt x="284" y="491"/>
                  </a:lnTo>
                  <a:lnTo>
                    <a:pt x="285" y="481"/>
                  </a:lnTo>
                  <a:lnTo>
                    <a:pt x="286" y="471"/>
                  </a:lnTo>
                  <a:lnTo>
                    <a:pt x="287" y="464"/>
                  </a:lnTo>
                  <a:lnTo>
                    <a:pt x="287" y="458"/>
                  </a:lnTo>
                  <a:lnTo>
                    <a:pt x="287" y="454"/>
                  </a:lnTo>
                  <a:lnTo>
                    <a:pt x="287" y="453"/>
                  </a:lnTo>
                  <a:lnTo>
                    <a:pt x="289" y="451"/>
                  </a:lnTo>
                  <a:lnTo>
                    <a:pt x="290" y="448"/>
                  </a:lnTo>
                  <a:lnTo>
                    <a:pt x="292" y="445"/>
                  </a:lnTo>
                  <a:lnTo>
                    <a:pt x="294" y="441"/>
                  </a:lnTo>
                  <a:lnTo>
                    <a:pt x="295" y="437"/>
                  </a:lnTo>
                  <a:lnTo>
                    <a:pt x="296" y="433"/>
                  </a:lnTo>
                  <a:lnTo>
                    <a:pt x="295" y="429"/>
                  </a:lnTo>
                  <a:lnTo>
                    <a:pt x="294" y="424"/>
                  </a:lnTo>
                  <a:lnTo>
                    <a:pt x="293" y="419"/>
                  </a:lnTo>
                  <a:lnTo>
                    <a:pt x="291" y="414"/>
                  </a:lnTo>
                  <a:lnTo>
                    <a:pt x="290" y="408"/>
                  </a:lnTo>
                  <a:lnTo>
                    <a:pt x="285" y="403"/>
                  </a:lnTo>
                  <a:lnTo>
                    <a:pt x="279" y="397"/>
                  </a:lnTo>
                  <a:lnTo>
                    <a:pt x="272" y="392"/>
                  </a:lnTo>
                  <a:lnTo>
                    <a:pt x="261" y="386"/>
                  </a:lnTo>
                  <a:lnTo>
                    <a:pt x="249" y="381"/>
                  </a:lnTo>
                  <a:lnTo>
                    <a:pt x="240" y="376"/>
                  </a:lnTo>
                  <a:lnTo>
                    <a:pt x="233" y="371"/>
                  </a:lnTo>
                  <a:lnTo>
                    <a:pt x="226" y="366"/>
                  </a:lnTo>
                  <a:lnTo>
                    <a:pt x="221" y="362"/>
                  </a:lnTo>
                  <a:lnTo>
                    <a:pt x="216" y="359"/>
                  </a:lnTo>
                  <a:lnTo>
                    <a:pt x="210" y="356"/>
                  </a:lnTo>
                  <a:lnTo>
                    <a:pt x="204" y="354"/>
                  </a:lnTo>
                  <a:lnTo>
                    <a:pt x="197" y="351"/>
                  </a:lnTo>
                  <a:lnTo>
                    <a:pt x="190" y="349"/>
                  </a:lnTo>
                  <a:lnTo>
                    <a:pt x="183" y="345"/>
                  </a:lnTo>
                  <a:lnTo>
                    <a:pt x="177" y="341"/>
                  </a:lnTo>
                  <a:lnTo>
                    <a:pt x="171" y="338"/>
                  </a:lnTo>
                  <a:lnTo>
                    <a:pt x="167" y="334"/>
                  </a:lnTo>
                  <a:lnTo>
                    <a:pt x="164" y="333"/>
                  </a:lnTo>
                  <a:lnTo>
                    <a:pt x="163" y="332"/>
                  </a:lnTo>
                  <a:lnTo>
                    <a:pt x="143" y="236"/>
                  </a:lnTo>
                </a:path>
              </a:pathLst>
            </a:custGeom>
            <a:solidFill>
              <a:srgbClr val="99FF99"/>
            </a:solidFill>
            <a:ln w="9525" cap="rnd">
              <a:noFill/>
              <a:round/>
              <a:headEnd type="none" w="sm" len="sm"/>
              <a:tailEnd type="none" w="sm" len="sm"/>
            </a:ln>
            <a:effectLst/>
          </p:spPr>
          <p:txBody>
            <a:bodyPr/>
            <a:lstStyle/>
            <a:p>
              <a:endParaRPr lang="en-US"/>
            </a:p>
          </p:txBody>
        </p:sp>
        <p:sp>
          <p:nvSpPr>
            <p:cNvPr id="21543" name="Freeform 39"/>
            <p:cNvSpPr>
              <a:spLocks/>
            </p:cNvSpPr>
            <p:nvPr/>
          </p:nvSpPr>
          <p:spPr bwMode="auto">
            <a:xfrm>
              <a:off x="1196" y="1134"/>
              <a:ext cx="32" cy="135"/>
            </a:xfrm>
            <a:custGeom>
              <a:avLst/>
              <a:gdLst/>
              <a:ahLst/>
              <a:cxnLst>
                <a:cxn ang="0">
                  <a:pos x="15" y="111"/>
                </a:cxn>
                <a:cxn ang="0">
                  <a:pos x="13" y="101"/>
                </a:cxn>
                <a:cxn ang="0">
                  <a:pos x="12" y="87"/>
                </a:cxn>
                <a:cxn ang="0">
                  <a:pos x="13" y="71"/>
                </a:cxn>
                <a:cxn ang="0">
                  <a:pos x="16" y="58"/>
                </a:cxn>
                <a:cxn ang="0">
                  <a:pos x="17" y="48"/>
                </a:cxn>
                <a:cxn ang="0">
                  <a:pos x="17" y="39"/>
                </a:cxn>
                <a:cxn ang="0">
                  <a:pos x="15" y="29"/>
                </a:cxn>
                <a:cxn ang="0">
                  <a:pos x="12" y="22"/>
                </a:cxn>
                <a:cxn ang="0">
                  <a:pos x="10" y="17"/>
                </a:cxn>
                <a:cxn ang="0">
                  <a:pos x="6" y="10"/>
                </a:cxn>
                <a:cxn ang="0">
                  <a:pos x="2" y="3"/>
                </a:cxn>
                <a:cxn ang="0">
                  <a:pos x="1" y="5"/>
                </a:cxn>
                <a:cxn ang="0">
                  <a:pos x="5" y="14"/>
                </a:cxn>
                <a:cxn ang="0">
                  <a:pos x="7" y="22"/>
                </a:cxn>
                <a:cxn ang="0">
                  <a:pos x="8" y="34"/>
                </a:cxn>
                <a:cxn ang="0">
                  <a:pos x="9" y="55"/>
                </a:cxn>
                <a:cxn ang="0">
                  <a:pos x="8" y="70"/>
                </a:cxn>
                <a:cxn ang="0">
                  <a:pos x="6" y="81"/>
                </a:cxn>
                <a:cxn ang="0">
                  <a:pos x="6" y="93"/>
                </a:cxn>
                <a:cxn ang="0">
                  <a:pos x="7" y="106"/>
                </a:cxn>
                <a:cxn ang="0">
                  <a:pos x="10" y="116"/>
                </a:cxn>
                <a:cxn ang="0">
                  <a:pos x="12" y="123"/>
                </a:cxn>
                <a:cxn ang="0">
                  <a:pos x="15" y="127"/>
                </a:cxn>
                <a:cxn ang="0">
                  <a:pos x="20" y="129"/>
                </a:cxn>
                <a:cxn ang="0">
                  <a:pos x="24" y="132"/>
                </a:cxn>
                <a:cxn ang="0">
                  <a:pos x="27" y="133"/>
                </a:cxn>
                <a:cxn ang="0">
                  <a:pos x="30" y="134"/>
                </a:cxn>
                <a:cxn ang="0">
                  <a:pos x="28" y="131"/>
                </a:cxn>
                <a:cxn ang="0">
                  <a:pos x="23" y="127"/>
                </a:cxn>
                <a:cxn ang="0">
                  <a:pos x="19" y="121"/>
                </a:cxn>
                <a:cxn ang="0">
                  <a:pos x="15" y="116"/>
                </a:cxn>
              </a:cxnLst>
              <a:rect l="0" t="0" r="r" b="b"/>
              <a:pathLst>
                <a:path w="32" h="135">
                  <a:moveTo>
                    <a:pt x="15" y="114"/>
                  </a:moveTo>
                  <a:lnTo>
                    <a:pt x="15" y="111"/>
                  </a:lnTo>
                  <a:lnTo>
                    <a:pt x="14" y="107"/>
                  </a:lnTo>
                  <a:lnTo>
                    <a:pt x="13" y="101"/>
                  </a:lnTo>
                  <a:lnTo>
                    <a:pt x="12" y="95"/>
                  </a:lnTo>
                  <a:lnTo>
                    <a:pt x="12" y="87"/>
                  </a:lnTo>
                  <a:lnTo>
                    <a:pt x="12" y="80"/>
                  </a:lnTo>
                  <a:lnTo>
                    <a:pt x="13" y="71"/>
                  </a:lnTo>
                  <a:lnTo>
                    <a:pt x="15" y="63"/>
                  </a:lnTo>
                  <a:lnTo>
                    <a:pt x="16" y="58"/>
                  </a:lnTo>
                  <a:lnTo>
                    <a:pt x="17" y="53"/>
                  </a:lnTo>
                  <a:lnTo>
                    <a:pt x="17" y="48"/>
                  </a:lnTo>
                  <a:lnTo>
                    <a:pt x="17" y="43"/>
                  </a:lnTo>
                  <a:lnTo>
                    <a:pt x="17" y="39"/>
                  </a:lnTo>
                  <a:lnTo>
                    <a:pt x="16" y="34"/>
                  </a:lnTo>
                  <a:lnTo>
                    <a:pt x="15" y="29"/>
                  </a:lnTo>
                  <a:lnTo>
                    <a:pt x="13" y="23"/>
                  </a:lnTo>
                  <a:lnTo>
                    <a:pt x="12" y="22"/>
                  </a:lnTo>
                  <a:lnTo>
                    <a:pt x="11" y="19"/>
                  </a:lnTo>
                  <a:lnTo>
                    <a:pt x="10" y="17"/>
                  </a:lnTo>
                  <a:lnTo>
                    <a:pt x="8" y="13"/>
                  </a:lnTo>
                  <a:lnTo>
                    <a:pt x="6" y="10"/>
                  </a:lnTo>
                  <a:lnTo>
                    <a:pt x="4" y="6"/>
                  </a:lnTo>
                  <a:lnTo>
                    <a:pt x="2" y="3"/>
                  </a:lnTo>
                  <a:lnTo>
                    <a:pt x="0" y="0"/>
                  </a:lnTo>
                  <a:lnTo>
                    <a:pt x="1" y="5"/>
                  </a:lnTo>
                  <a:lnTo>
                    <a:pt x="4" y="10"/>
                  </a:lnTo>
                  <a:lnTo>
                    <a:pt x="5" y="14"/>
                  </a:lnTo>
                  <a:lnTo>
                    <a:pt x="6" y="17"/>
                  </a:lnTo>
                  <a:lnTo>
                    <a:pt x="7" y="22"/>
                  </a:lnTo>
                  <a:lnTo>
                    <a:pt x="8" y="28"/>
                  </a:lnTo>
                  <a:lnTo>
                    <a:pt x="8" y="34"/>
                  </a:lnTo>
                  <a:lnTo>
                    <a:pt x="9" y="44"/>
                  </a:lnTo>
                  <a:lnTo>
                    <a:pt x="9" y="55"/>
                  </a:lnTo>
                  <a:lnTo>
                    <a:pt x="9" y="64"/>
                  </a:lnTo>
                  <a:lnTo>
                    <a:pt x="8" y="70"/>
                  </a:lnTo>
                  <a:lnTo>
                    <a:pt x="7" y="76"/>
                  </a:lnTo>
                  <a:lnTo>
                    <a:pt x="6" y="81"/>
                  </a:lnTo>
                  <a:lnTo>
                    <a:pt x="6" y="87"/>
                  </a:lnTo>
                  <a:lnTo>
                    <a:pt x="6" y="93"/>
                  </a:lnTo>
                  <a:lnTo>
                    <a:pt x="6" y="99"/>
                  </a:lnTo>
                  <a:lnTo>
                    <a:pt x="7" y="106"/>
                  </a:lnTo>
                  <a:lnTo>
                    <a:pt x="8" y="112"/>
                  </a:lnTo>
                  <a:lnTo>
                    <a:pt x="10" y="116"/>
                  </a:lnTo>
                  <a:lnTo>
                    <a:pt x="10" y="120"/>
                  </a:lnTo>
                  <a:lnTo>
                    <a:pt x="12" y="123"/>
                  </a:lnTo>
                  <a:lnTo>
                    <a:pt x="14" y="125"/>
                  </a:lnTo>
                  <a:lnTo>
                    <a:pt x="15" y="127"/>
                  </a:lnTo>
                  <a:lnTo>
                    <a:pt x="18" y="128"/>
                  </a:lnTo>
                  <a:lnTo>
                    <a:pt x="20" y="129"/>
                  </a:lnTo>
                  <a:lnTo>
                    <a:pt x="21" y="131"/>
                  </a:lnTo>
                  <a:lnTo>
                    <a:pt x="24" y="132"/>
                  </a:lnTo>
                  <a:lnTo>
                    <a:pt x="25" y="132"/>
                  </a:lnTo>
                  <a:lnTo>
                    <a:pt x="27" y="133"/>
                  </a:lnTo>
                  <a:lnTo>
                    <a:pt x="29" y="133"/>
                  </a:lnTo>
                  <a:lnTo>
                    <a:pt x="30" y="134"/>
                  </a:lnTo>
                  <a:lnTo>
                    <a:pt x="31" y="134"/>
                  </a:lnTo>
                  <a:lnTo>
                    <a:pt x="28" y="131"/>
                  </a:lnTo>
                  <a:lnTo>
                    <a:pt x="25" y="129"/>
                  </a:lnTo>
                  <a:lnTo>
                    <a:pt x="23" y="127"/>
                  </a:lnTo>
                  <a:lnTo>
                    <a:pt x="20" y="123"/>
                  </a:lnTo>
                  <a:lnTo>
                    <a:pt x="19" y="121"/>
                  </a:lnTo>
                  <a:lnTo>
                    <a:pt x="17" y="118"/>
                  </a:lnTo>
                  <a:lnTo>
                    <a:pt x="15" y="116"/>
                  </a:lnTo>
                  <a:lnTo>
                    <a:pt x="15" y="114"/>
                  </a:lnTo>
                </a:path>
              </a:pathLst>
            </a:custGeom>
            <a:solidFill>
              <a:srgbClr val="008080"/>
            </a:solidFill>
            <a:ln w="9525" cap="rnd">
              <a:noFill/>
              <a:round/>
              <a:headEnd type="none" w="sm" len="sm"/>
              <a:tailEnd type="none" w="sm" len="sm"/>
            </a:ln>
            <a:effectLst/>
          </p:spPr>
          <p:txBody>
            <a:bodyPr/>
            <a:lstStyle/>
            <a:p>
              <a:endParaRPr lang="en-US"/>
            </a:p>
          </p:txBody>
        </p:sp>
        <p:sp>
          <p:nvSpPr>
            <p:cNvPr id="21544" name="Freeform 40"/>
            <p:cNvSpPr>
              <a:spLocks/>
            </p:cNvSpPr>
            <p:nvPr/>
          </p:nvSpPr>
          <p:spPr bwMode="auto">
            <a:xfrm>
              <a:off x="1274" y="940"/>
              <a:ext cx="28" cy="68"/>
            </a:xfrm>
            <a:custGeom>
              <a:avLst/>
              <a:gdLst/>
              <a:ahLst/>
              <a:cxnLst>
                <a:cxn ang="0">
                  <a:pos x="21" y="0"/>
                </a:cxn>
                <a:cxn ang="0">
                  <a:pos x="21" y="0"/>
                </a:cxn>
                <a:cxn ang="0">
                  <a:pos x="20" y="2"/>
                </a:cxn>
                <a:cxn ang="0">
                  <a:pos x="18" y="5"/>
                </a:cxn>
                <a:cxn ang="0">
                  <a:pos x="16" y="9"/>
                </a:cxn>
                <a:cxn ang="0">
                  <a:pos x="14" y="14"/>
                </a:cxn>
                <a:cxn ang="0">
                  <a:pos x="13" y="19"/>
                </a:cxn>
                <a:cxn ang="0">
                  <a:pos x="13" y="26"/>
                </a:cxn>
                <a:cxn ang="0">
                  <a:pos x="14" y="32"/>
                </a:cxn>
                <a:cxn ang="0">
                  <a:pos x="16" y="39"/>
                </a:cxn>
                <a:cxn ang="0">
                  <a:pos x="18" y="44"/>
                </a:cxn>
                <a:cxn ang="0">
                  <a:pos x="20" y="50"/>
                </a:cxn>
                <a:cxn ang="0">
                  <a:pos x="22" y="55"/>
                </a:cxn>
                <a:cxn ang="0">
                  <a:pos x="24" y="59"/>
                </a:cxn>
                <a:cxn ang="0">
                  <a:pos x="25" y="61"/>
                </a:cxn>
                <a:cxn ang="0">
                  <a:pos x="26" y="63"/>
                </a:cxn>
                <a:cxn ang="0">
                  <a:pos x="27" y="64"/>
                </a:cxn>
                <a:cxn ang="0">
                  <a:pos x="18" y="67"/>
                </a:cxn>
                <a:cxn ang="0">
                  <a:pos x="17" y="66"/>
                </a:cxn>
                <a:cxn ang="0">
                  <a:pos x="16" y="64"/>
                </a:cxn>
                <a:cxn ang="0">
                  <a:pos x="13" y="61"/>
                </a:cxn>
                <a:cxn ang="0">
                  <a:pos x="11" y="58"/>
                </a:cxn>
                <a:cxn ang="0">
                  <a:pos x="8" y="54"/>
                </a:cxn>
                <a:cxn ang="0">
                  <a:pos x="6" y="49"/>
                </a:cxn>
                <a:cxn ang="0">
                  <a:pos x="4" y="44"/>
                </a:cxn>
                <a:cxn ang="0">
                  <a:pos x="2" y="38"/>
                </a:cxn>
                <a:cxn ang="0">
                  <a:pos x="1" y="31"/>
                </a:cxn>
                <a:cxn ang="0">
                  <a:pos x="0" y="26"/>
                </a:cxn>
                <a:cxn ang="0">
                  <a:pos x="0" y="21"/>
                </a:cxn>
                <a:cxn ang="0">
                  <a:pos x="0" y="17"/>
                </a:cxn>
                <a:cxn ang="0">
                  <a:pos x="0" y="13"/>
                </a:cxn>
                <a:cxn ang="0">
                  <a:pos x="1" y="11"/>
                </a:cxn>
                <a:cxn ang="0">
                  <a:pos x="2" y="8"/>
                </a:cxn>
                <a:cxn ang="0">
                  <a:pos x="3" y="6"/>
                </a:cxn>
                <a:cxn ang="0">
                  <a:pos x="6" y="4"/>
                </a:cxn>
                <a:cxn ang="0">
                  <a:pos x="8" y="1"/>
                </a:cxn>
                <a:cxn ang="0">
                  <a:pos x="12" y="0"/>
                </a:cxn>
                <a:cxn ang="0">
                  <a:pos x="14" y="0"/>
                </a:cxn>
                <a:cxn ang="0">
                  <a:pos x="17" y="0"/>
                </a:cxn>
                <a:cxn ang="0">
                  <a:pos x="20" y="0"/>
                </a:cxn>
                <a:cxn ang="0">
                  <a:pos x="21" y="0"/>
                </a:cxn>
              </a:cxnLst>
              <a:rect l="0" t="0" r="r" b="b"/>
              <a:pathLst>
                <a:path w="28" h="68">
                  <a:moveTo>
                    <a:pt x="21" y="0"/>
                  </a:moveTo>
                  <a:lnTo>
                    <a:pt x="21" y="0"/>
                  </a:lnTo>
                  <a:lnTo>
                    <a:pt x="20" y="2"/>
                  </a:lnTo>
                  <a:lnTo>
                    <a:pt x="18" y="5"/>
                  </a:lnTo>
                  <a:lnTo>
                    <a:pt x="16" y="9"/>
                  </a:lnTo>
                  <a:lnTo>
                    <a:pt x="14" y="14"/>
                  </a:lnTo>
                  <a:lnTo>
                    <a:pt x="13" y="19"/>
                  </a:lnTo>
                  <a:lnTo>
                    <a:pt x="13" y="26"/>
                  </a:lnTo>
                  <a:lnTo>
                    <a:pt x="14" y="32"/>
                  </a:lnTo>
                  <a:lnTo>
                    <a:pt x="16" y="39"/>
                  </a:lnTo>
                  <a:lnTo>
                    <a:pt x="18" y="44"/>
                  </a:lnTo>
                  <a:lnTo>
                    <a:pt x="20" y="50"/>
                  </a:lnTo>
                  <a:lnTo>
                    <a:pt x="22" y="55"/>
                  </a:lnTo>
                  <a:lnTo>
                    <a:pt x="24" y="59"/>
                  </a:lnTo>
                  <a:lnTo>
                    <a:pt x="25" y="61"/>
                  </a:lnTo>
                  <a:lnTo>
                    <a:pt x="26" y="63"/>
                  </a:lnTo>
                  <a:lnTo>
                    <a:pt x="27" y="64"/>
                  </a:lnTo>
                  <a:lnTo>
                    <a:pt x="18" y="67"/>
                  </a:lnTo>
                  <a:lnTo>
                    <a:pt x="17" y="66"/>
                  </a:lnTo>
                  <a:lnTo>
                    <a:pt x="16" y="64"/>
                  </a:lnTo>
                  <a:lnTo>
                    <a:pt x="13" y="61"/>
                  </a:lnTo>
                  <a:lnTo>
                    <a:pt x="11" y="58"/>
                  </a:lnTo>
                  <a:lnTo>
                    <a:pt x="8" y="54"/>
                  </a:lnTo>
                  <a:lnTo>
                    <a:pt x="6" y="49"/>
                  </a:lnTo>
                  <a:lnTo>
                    <a:pt x="4" y="44"/>
                  </a:lnTo>
                  <a:lnTo>
                    <a:pt x="2" y="38"/>
                  </a:lnTo>
                  <a:lnTo>
                    <a:pt x="1" y="31"/>
                  </a:lnTo>
                  <a:lnTo>
                    <a:pt x="0" y="26"/>
                  </a:lnTo>
                  <a:lnTo>
                    <a:pt x="0" y="21"/>
                  </a:lnTo>
                  <a:lnTo>
                    <a:pt x="0" y="17"/>
                  </a:lnTo>
                  <a:lnTo>
                    <a:pt x="0" y="13"/>
                  </a:lnTo>
                  <a:lnTo>
                    <a:pt x="1" y="11"/>
                  </a:lnTo>
                  <a:lnTo>
                    <a:pt x="2" y="8"/>
                  </a:lnTo>
                  <a:lnTo>
                    <a:pt x="3" y="6"/>
                  </a:lnTo>
                  <a:lnTo>
                    <a:pt x="6" y="4"/>
                  </a:lnTo>
                  <a:lnTo>
                    <a:pt x="8" y="1"/>
                  </a:lnTo>
                  <a:lnTo>
                    <a:pt x="12" y="0"/>
                  </a:lnTo>
                  <a:lnTo>
                    <a:pt x="14" y="0"/>
                  </a:lnTo>
                  <a:lnTo>
                    <a:pt x="17" y="0"/>
                  </a:lnTo>
                  <a:lnTo>
                    <a:pt x="20" y="0"/>
                  </a:lnTo>
                  <a:lnTo>
                    <a:pt x="21" y="0"/>
                  </a:lnTo>
                </a:path>
              </a:pathLst>
            </a:custGeom>
            <a:solidFill>
              <a:srgbClr val="000000"/>
            </a:solidFill>
            <a:ln w="9525" cap="rnd">
              <a:noFill/>
              <a:round/>
              <a:headEnd type="none" w="sm" len="sm"/>
              <a:tailEnd type="none" w="sm" len="sm"/>
            </a:ln>
            <a:effectLst/>
          </p:spPr>
          <p:txBody>
            <a:bodyPr/>
            <a:lstStyle/>
            <a:p>
              <a:endParaRPr lang="en-US"/>
            </a:p>
          </p:txBody>
        </p:sp>
        <p:sp>
          <p:nvSpPr>
            <p:cNvPr id="21545" name="Freeform 41"/>
            <p:cNvSpPr>
              <a:spLocks/>
            </p:cNvSpPr>
            <p:nvPr/>
          </p:nvSpPr>
          <p:spPr bwMode="auto">
            <a:xfrm>
              <a:off x="1294" y="1006"/>
              <a:ext cx="67" cy="50"/>
            </a:xfrm>
            <a:custGeom>
              <a:avLst/>
              <a:gdLst/>
              <a:ahLst/>
              <a:cxnLst>
                <a:cxn ang="0">
                  <a:pos x="66" y="49"/>
                </a:cxn>
                <a:cxn ang="0">
                  <a:pos x="64" y="49"/>
                </a:cxn>
                <a:cxn ang="0">
                  <a:pos x="62" y="49"/>
                </a:cxn>
                <a:cxn ang="0">
                  <a:pos x="59" y="49"/>
                </a:cxn>
                <a:cxn ang="0">
                  <a:pos x="55" y="49"/>
                </a:cxn>
                <a:cxn ang="0">
                  <a:pos x="49" y="47"/>
                </a:cxn>
                <a:cxn ang="0">
                  <a:pos x="44" y="45"/>
                </a:cxn>
                <a:cxn ang="0">
                  <a:pos x="37" y="42"/>
                </a:cxn>
                <a:cxn ang="0">
                  <a:pos x="30" y="40"/>
                </a:cxn>
                <a:cxn ang="0">
                  <a:pos x="23" y="35"/>
                </a:cxn>
                <a:cxn ang="0">
                  <a:pos x="17" y="29"/>
                </a:cxn>
                <a:cxn ang="0">
                  <a:pos x="12" y="23"/>
                </a:cxn>
                <a:cxn ang="0">
                  <a:pos x="8" y="16"/>
                </a:cxn>
                <a:cxn ang="0">
                  <a:pos x="5" y="10"/>
                </a:cxn>
                <a:cxn ang="0">
                  <a:pos x="2" y="5"/>
                </a:cxn>
                <a:cxn ang="0">
                  <a:pos x="0" y="1"/>
                </a:cxn>
                <a:cxn ang="0">
                  <a:pos x="0" y="0"/>
                </a:cxn>
                <a:cxn ang="0">
                  <a:pos x="1" y="0"/>
                </a:cxn>
                <a:cxn ang="0">
                  <a:pos x="2" y="0"/>
                </a:cxn>
                <a:cxn ang="0">
                  <a:pos x="4" y="4"/>
                </a:cxn>
                <a:cxn ang="0">
                  <a:pos x="5" y="9"/>
                </a:cxn>
                <a:cxn ang="0">
                  <a:pos x="9" y="15"/>
                </a:cxn>
                <a:cxn ang="0">
                  <a:pos x="13" y="22"/>
                </a:cxn>
                <a:cxn ang="0">
                  <a:pos x="18" y="28"/>
                </a:cxn>
                <a:cxn ang="0">
                  <a:pos x="24" y="34"/>
                </a:cxn>
                <a:cxn ang="0">
                  <a:pos x="31" y="38"/>
                </a:cxn>
                <a:cxn ang="0">
                  <a:pos x="38" y="42"/>
                </a:cxn>
                <a:cxn ang="0">
                  <a:pos x="44" y="44"/>
                </a:cxn>
                <a:cxn ang="0">
                  <a:pos x="49" y="45"/>
                </a:cxn>
                <a:cxn ang="0">
                  <a:pos x="55" y="47"/>
                </a:cxn>
                <a:cxn ang="0">
                  <a:pos x="59" y="47"/>
                </a:cxn>
                <a:cxn ang="0">
                  <a:pos x="61" y="47"/>
                </a:cxn>
                <a:cxn ang="0">
                  <a:pos x="64" y="47"/>
                </a:cxn>
                <a:cxn ang="0">
                  <a:pos x="65" y="47"/>
                </a:cxn>
                <a:cxn ang="0">
                  <a:pos x="66" y="49"/>
                </a:cxn>
              </a:cxnLst>
              <a:rect l="0" t="0" r="r" b="b"/>
              <a:pathLst>
                <a:path w="67" h="50">
                  <a:moveTo>
                    <a:pt x="66" y="49"/>
                  </a:moveTo>
                  <a:lnTo>
                    <a:pt x="64" y="49"/>
                  </a:lnTo>
                  <a:lnTo>
                    <a:pt x="62" y="49"/>
                  </a:lnTo>
                  <a:lnTo>
                    <a:pt x="59" y="49"/>
                  </a:lnTo>
                  <a:lnTo>
                    <a:pt x="55" y="49"/>
                  </a:lnTo>
                  <a:lnTo>
                    <a:pt x="49" y="47"/>
                  </a:lnTo>
                  <a:lnTo>
                    <a:pt x="44" y="45"/>
                  </a:lnTo>
                  <a:lnTo>
                    <a:pt x="37" y="42"/>
                  </a:lnTo>
                  <a:lnTo>
                    <a:pt x="30" y="40"/>
                  </a:lnTo>
                  <a:lnTo>
                    <a:pt x="23" y="35"/>
                  </a:lnTo>
                  <a:lnTo>
                    <a:pt x="17" y="29"/>
                  </a:lnTo>
                  <a:lnTo>
                    <a:pt x="12" y="23"/>
                  </a:lnTo>
                  <a:lnTo>
                    <a:pt x="8" y="16"/>
                  </a:lnTo>
                  <a:lnTo>
                    <a:pt x="5" y="10"/>
                  </a:lnTo>
                  <a:lnTo>
                    <a:pt x="2" y="5"/>
                  </a:lnTo>
                  <a:lnTo>
                    <a:pt x="0" y="1"/>
                  </a:lnTo>
                  <a:lnTo>
                    <a:pt x="0" y="0"/>
                  </a:lnTo>
                  <a:lnTo>
                    <a:pt x="1" y="0"/>
                  </a:lnTo>
                  <a:lnTo>
                    <a:pt x="2" y="0"/>
                  </a:lnTo>
                  <a:lnTo>
                    <a:pt x="4" y="4"/>
                  </a:lnTo>
                  <a:lnTo>
                    <a:pt x="5" y="9"/>
                  </a:lnTo>
                  <a:lnTo>
                    <a:pt x="9" y="15"/>
                  </a:lnTo>
                  <a:lnTo>
                    <a:pt x="13" y="22"/>
                  </a:lnTo>
                  <a:lnTo>
                    <a:pt x="18" y="28"/>
                  </a:lnTo>
                  <a:lnTo>
                    <a:pt x="24" y="34"/>
                  </a:lnTo>
                  <a:lnTo>
                    <a:pt x="31" y="38"/>
                  </a:lnTo>
                  <a:lnTo>
                    <a:pt x="38" y="42"/>
                  </a:lnTo>
                  <a:lnTo>
                    <a:pt x="44" y="44"/>
                  </a:lnTo>
                  <a:lnTo>
                    <a:pt x="49" y="45"/>
                  </a:lnTo>
                  <a:lnTo>
                    <a:pt x="55" y="47"/>
                  </a:lnTo>
                  <a:lnTo>
                    <a:pt x="59" y="47"/>
                  </a:lnTo>
                  <a:lnTo>
                    <a:pt x="61" y="47"/>
                  </a:lnTo>
                  <a:lnTo>
                    <a:pt x="64" y="47"/>
                  </a:lnTo>
                  <a:lnTo>
                    <a:pt x="65" y="47"/>
                  </a:lnTo>
                  <a:lnTo>
                    <a:pt x="66" y="49"/>
                  </a:lnTo>
                </a:path>
              </a:pathLst>
            </a:custGeom>
            <a:solidFill>
              <a:srgbClr val="000000"/>
            </a:solidFill>
            <a:ln w="9525" cap="rnd">
              <a:noFill/>
              <a:round/>
              <a:headEnd type="none" w="sm" len="sm"/>
              <a:tailEnd type="none" w="sm" len="sm"/>
            </a:ln>
            <a:effectLst/>
          </p:spPr>
          <p:txBody>
            <a:bodyPr/>
            <a:lstStyle/>
            <a:p>
              <a:endParaRPr lang="en-US"/>
            </a:p>
          </p:txBody>
        </p:sp>
        <p:sp>
          <p:nvSpPr>
            <p:cNvPr id="21546" name="Freeform 42"/>
            <p:cNvSpPr>
              <a:spLocks/>
            </p:cNvSpPr>
            <p:nvPr/>
          </p:nvSpPr>
          <p:spPr bwMode="auto">
            <a:xfrm>
              <a:off x="1356" y="1050"/>
              <a:ext cx="17" cy="17"/>
            </a:xfrm>
            <a:custGeom>
              <a:avLst/>
              <a:gdLst/>
              <a:ahLst/>
              <a:cxnLst>
                <a:cxn ang="0">
                  <a:pos x="3" y="2"/>
                </a:cxn>
                <a:cxn ang="0">
                  <a:pos x="3" y="2"/>
                </a:cxn>
                <a:cxn ang="0">
                  <a:pos x="4" y="2"/>
                </a:cxn>
                <a:cxn ang="0">
                  <a:pos x="6" y="2"/>
                </a:cxn>
                <a:cxn ang="0">
                  <a:pos x="8" y="2"/>
                </a:cxn>
                <a:cxn ang="0">
                  <a:pos x="9" y="0"/>
                </a:cxn>
                <a:cxn ang="0">
                  <a:pos x="11" y="0"/>
                </a:cxn>
                <a:cxn ang="0">
                  <a:pos x="11" y="2"/>
                </a:cxn>
                <a:cxn ang="0">
                  <a:pos x="12" y="2"/>
                </a:cxn>
                <a:cxn ang="0">
                  <a:pos x="14" y="2"/>
                </a:cxn>
                <a:cxn ang="0">
                  <a:pos x="14" y="4"/>
                </a:cxn>
                <a:cxn ang="0">
                  <a:pos x="14" y="6"/>
                </a:cxn>
                <a:cxn ang="0">
                  <a:pos x="16" y="8"/>
                </a:cxn>
                <a:cxn ang="0">
                  <a:pos x="16" y="10"/>
                </a:cxn>
                <a:cxn ang="0">
                  <a:pos x="14" y="10"/>
                </a:cxn>
                <a:cxn ang="0">
                  <a:pos x="14" y="12"/>
                </a:cxn>
                <a:cxn ang="0">
                  <a:pos x="12" y="12"/>
                </a:cxn>
                <a:cxn ang="0">
                  <a:pos x="12" y="14"/>
                </a:cxn>
                <a:cxn ang="0">
                  <a:pos x="11" y="14"/>
                </a:cxn>
                <a:cxn ang="0">
                  <a:pos x="9" y="14"/>
                </a:cxn>
                <a:cxn ang="0">
                  <a:pos x="8" y="16"/>
                </a:cxn>
                <a:cxn ang="0">
                  <a:pos x="6" y="16"/>
                </a:cxn>
                <a:cxn ang="0">
                  <a:pos x="4" y="14"/>
                </a:cxn>
                <a:cxn ang="0">
                  <a:pos x="3" y="14"/>
                </a:cxn>
                <a:cxn ang="0">
                  <a:pos x="1" y="12"/>
                </a:cxn>
                <a:cxn ang="0">
                  <a:pos x="1" y="10"/>
                </a:cxn>
                <a:cxn ang="0">
                  <a:pos x="1" y="8"/>
                </a:cxn>
                <a:cxn ang="0">
                  <a:pos x="0" y="8"/>
                </a:cxn>
                <a:cxn ang="0">
                  <a:pos x="0" y="6"/>
                </a:cxn>
                <a:cxn ang="0">
                  <a:pos x="3" y="2"/>
                </a:cxn>
              </a:cxnLst>
              <a:rect l="0" t="0" r="r" b="b"/>
              <a:pathLst>
                <a:path w="17" h="17">
                  <a:moveTo>
                    <a:pt x="3" y="2"/>
                  </a:moveTo>
                  <a:lnTo>
                    <a:pt x="3" y="2"/>
                  </a:lnTo>
                  <a:lnTo>
                    <a:pt x="4" y="2"/>
                  </a:lnTo>
                  <a:lnTo>
                    <a:pt x="6" y="2"/>
                  </a:lnTo>
                  <a:lnTo>
                    <a:pt x="8" y="2"/>
                  </a:lnTo>
                  <a:lnTo>
                    <a:pt x="9" y="0"/>
                  </a:lnTo>
                  <a:lnTo>
                    <a:pt x="11" y="0"/>
                  </a:lnTo>
                  <a:lnTo>
                    <a:pt x="11" y="2"/>
                  </a:lnTo>
                  <a:lnTo>
                    <a:pt x="12" y="2"/>
                  </a:lnTo>
                  <a:lnTo>
                    <a:pt x="14" y="2"/>
                  </a:lnTo>
                  <a:lnTo>
                    <a:pt x="14" y="4"/>
                  </a:lnTo>
                  <a:lnTo>
                    <a:pt x="14" y="6"/>
                  </a:lnTo>
                  <a:lnTo>
                    <a:pt x="16" y="8"/>
                  </a:lnTo>
                  <a:lnTo>
                    <a:pt x="16" y="10"/>
                  </a:lnTo>
                  <a:lnTo>
                    <a:pt x="14" y="10"/>
                  </a:lnTo>
                  <a:lnTo>
                    <a:pt x="14" y="12"/>
                  </a:lnTo>
                  <a:lnTo>
                    <a:pt x="12" y="12"/>
                  </a:lnTo>
                  <a:lnTo>
                    <a:pt x="12" y="14"/>
                  </a:lnTo>
                  <a:lnTo>
                    <a:pt x="11" y="14"/>
                  </a:lnTo>
                  <a:lnTo>
                    <a:pt x="9" y="14"/>
                  </a:lnTo>
                  <a:lnTo>
                    <a:pt x="8" y="16"/>
                  </a:lnTo>
                  <a:lnTo>
                    <a:pt x="6" y="16"/>
                  </a:lnTo>
                  <a:lnTo>
                    <a:pt x="4" y="14"/>
                  </a:lnTo>
                  <a:lnTo>
                    <a:pt x="3" y="14"/>
                  </a:lnTo>
                  <a:lnTo>
                    <a:pt x="1" y="12"/>
                  </a:lnTo>
                  <a:lnTo>
                    <a:pt x="1" y="10"/>
                  </a:lnTo>
                  <a:lnTo>
                    <a:pt x="1" y="8"/>
                  </a:lnTo>
                  <a:lnTo>
                    <a:pt x="0" y="8"/>
                  </a:lnTo>
                  <a:lnTo>
                    <a:pt x="0" y="6"/>
                  </a:lnTo>
                  <a:lnTo>
                    <a:pt x="3" y="2"/>
                  </a:lnTo>
                </a:path>
              </a:pathLst>
            </a:custGeom>
            <a:solidFill>
              <a:srgbClr val="000000"/>
            </a:solidFill>
            <a:ln w="9525" cap="rnd">
              <a:noFill/>
              <a:round/>
              <a:headEnd type="none" w="sm" len="sm"/>
              <a:tailEnd type="none" w="sm" len="sm"/>
            </a:ln>
            <a:effectLst/>
          </p:spPr>
          <p:txBody>
            <a:bodyPr/>
            <a:lstStyle/>
            <a:p>
              <a:endParaRPr lang="en-US"/>
            </a:p>
          </p:txBody>
        </p:sp>
        <p:sp>
          <p:nvSpPr>
            <p:cNvPr id="21547" name="Freeform 43"/>
            <p:cNvSpPr>
              <a:spLocks/>
            </p:cNvSpPr>
            <p:nvPr/>
          </p:nvSpPr>
          <p:spPr bwMode="auto">
            <a:xfrm>
              <a:off x="1398" y="1320"/>
              <a:ext cx="446" cy="402"/>
            </a:xfrm>
            <a:custGeom>
              <a:avLst/>
              <a:gdLst/>
              <a:ahLst/>
              <a:cxnLst>
                <a:cxn ang="0">
                  <a:pos x="0" y="401"/>
                </a:cxn>
                <a:cxn ang="0">
                  <a:pos x="0" y="106"/>
                </a:cxn>
                <a:cxn ang="0">
                  <a:pos x="445" y="0"/>
                </a:cxn>
                <a:cxn ang="0">
                  <a:pos x="445" y="303"/>
                </a:cxn>
                <a:cxn ang="0">
                  <a:pos x="0" y="401"/>
                </a:cxn>
              </a:cxnLst>
              <a:rect l="0" t="0" r="r" b="b"/>
              <a:pathLst>
                <a:path w="446" h="402">
                  <a:moveTo>
                    <a:pt x="0" y="401"/>
                  </a:moveTo>
                  <a:lnTo>
                    <a:pt x="0" y="106"/>
                  </a:lnTo>
                  <a:lnTo>
                    <a:pt x="445" y="0"/>
                  </a:lnTo>
                  <a:lnTo>
                    <a:pt x="445" y="303"/>
                  </a:lnTo>
                  <a:lnTo>
                    <a:pt x="0" y="401"/>
                  </a:lnTo>
                </a:path>
              </a:pathLst>
            </a:custGeom>
            <a:solidFill>
              <a:srgbClr val="4C4C4C"/>
            </a:solidFill>
            <a:ln w="9525" cap="rnd">
              <a:noFill/>
              <a:round/>
              <a:headEnd type="none" w="sm" len="sm"/>
              <a:tailEnd type="none" w="sm" len="sm"/>
            </a:ln>
            <a:effectLst/>
          </p:spPr>
          <p:txBody>
            <a:bodyPr/>
            <a:lstStyle/>
            <a:p>
              <a:endParaRPr lang="en-US"/>
            </a:p>
          </p:txBody>
        </p:sp>
        <p:sp>
          <p:nvSpPr>
            <p:cNvPr id="21548" name="Freeform 44"/>
            <p:cNvSpPr>
              <a:spLocks/>
            </p:cNvSpPr>
            <p:nvPr/>
          </p:nvSpPr>
          <p:spPr bwMode="auto">
            <a:xfrm>
              <a:off x="1356" y="1437"/>
              <a:ext cx="24" cy="24"/>
            </a:xfrm>
            <a:custGeom>
              <a:avLst/>
              <a:gdLst/>
              <a:ahLst/>
              <a:cxnLst>
                <a:cxn ang="0">
                  <a:pos x="11" y="23"/>
                </a:cxn>
                <a:cxn ang="0">
                  <a:pos x="13" y="23"/>
                </a:cxn>
                <a:cxn ang="0">
                  <a:pos x="15" y="22"/>
                </a:cxn>
                <a:cxn ang="0">
                  <a:pos x="17" y="22"/>
                </a:cxn>
                <a:cxn ang="0">
                  <a:pos x="19" y="20"/>
                </a:cxn>
                <a:cxn ang="0">
                  <a:pos x="20" y="19"/>
                </a:cxn>
                <a:cxn ang="0">
                  <a:pos x="22" y="17"/>
                </a:cxn>
                <a:cxn ang="0">
                  <a:pos x="22" y="15"/>
                </a:cxn>
                <a:cxn ang="0">
                  <a:pos x="23" y="12"/>
                </a:cxn>
                <a:cxn ang="0">
                  <a:pos x="22" y="11"/>
                </a:cxn>
                <a:cxn ang="0">
                  <a:pos x="22" y="8"/>
                </a:cxn>
                <a:cxn ang="0">
                  <a:pos x="20" y="6"/>
                </a:cxn>
                <a:cxn ang="0">
                  <a:pos x="19" y="4"/>
                </a:cxn>
                <a:cxn ang="0">
                  <a:pos x="17" y="2"/>
                </a:cxn>
                <a:cxn ang="0">
                  <a:pos x="15" y="1"/>
                </a:cxn>
                <a:cxn ang="0">
                  <a:pos x="13" y="0"/>
                </a:cxn>
                <a:cxn ang="0">
                  <a:pos x="11" y="0"/>
                </a:cxn>
                <a:cxn ang="0">
                  <a:pos x="9" y="0"/>
                </a:cxn>
                <a:cxn ang="0">
                  <a:pos x="6" y="0"/>
                </a:cxn>
                <a:cxn ang="0">
                  <a:pos x="5" y="0"/>
                </a:cxn>
                <a:cxn ang="0">
                  <a:pos x="3" y="1"/>
                </a:cxn>
                <a:cxn ang="0">
                  <a:pos x="1" y="3"/>
                </a:cxn>
                <a:cxn ang="0">
                  <a:pos x="0" y="5"/>
                </a:cxn>
                <a:cxn ang="0">
                  <a:pos x="0" y="6"/>
                </a:cxn>
                <a:cxn ang="0">
                  <a:pos x="0" y="9"/>
                </a:cxn>
                <a:cxn ang="0">
                  <a:pos x="0" y="11"/>
                </a:cxn>
                <a:cxn ang="0">
                  <a:pos x="0" y="13"/>
                </a:cxn>
                <a:cxn ang="0">
                  <a:pos x="1" y="16"/>
                </a:cxn>
                <a:cxn ang="0">
                  <a:pos x="3" y="17"/>
                </a:cxn>
                <a:cxn ang="0">
                  <a:pos x="5" y="19"/>
                </a:cxn>
                <a:cxn ang="0">
                  <a:pos x="6" y="21"/>
                </a:cxn>
                <a:cxn ang="0">
                  <a:pos x="9" y="22"/>
                </a:cxn>
                <a:cxn ang="0">
                  <a:pos x="11" y="23"/>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w="9525" cap="rnd">
              <a:noFill/>
              <a:round/>
              <a:headEnd type="none" w="sm" len="sm"/>
              <a:tailEnd type="none" w="sm" len="sm"/>
            </a:ln>
            <a:effectLst/>
          </p:spPr>
          <p:txBody>
            <a:bodyPr/>
            <a:lstStyle/>
            <a:p>
              <a:endParaRPr lang="en-US"/>
            </a:p>
          </p:txBody>
        </p:sp>
        <p:sp>
          <p:nvSpPr>
            <p:cNvPr id="21549" name="Freeform 45"/>
            <p:cNvSpPr>
              <a:spLocks/>
            </p:cNvSpPr>
            <p:nvPr/>
          </p:nvSpPr>
          <p:spPr bwMode="auto">
            <a:xfrm>
              <a:off x="1270" y="1411"/>
              <a:ext cx="24" cy="24"/>
            </a:xfrm>
            <a:custGeom>
              <a:avLst/>
              <a:gdLst/>
              <a:ahLst/>
              <a:cxnLst>
                <a:cxn ang="0">
                  <a:pos x="11" y="23"/>
                </a:cxn>
                <a:cxn ang="0">
                  <a:pos x="13" y="23"/>
                </a:cxn>
                <a:cxn ang="0">
                  <a:pos x="16" y="23"/>
                </a:cxn>
                <a:cxn ang="0">
                  <a:pos x="17" y="22"/>
                </a:cxn>
                <a:cxn ang="0">
                  <a:pos x="19" y="21"/>
                </a:cxn>
                <a:cxn ang="0">
                  <a:pos x="21" y="19"/>
                </a:cxn>
                <a:cxn ang="0">
                  <a:pos x="22" y="17"/>
                </a:cxn>
                <a:cxn ang="0">
                  <a:pos x="23" y="16"/>
                </a:cxn>
                <a:cxn ang="0">
                  <a:pos x="23" y="13"/>
                </a:cxn>
                <a:cxn ang="0">
                  <a:pos x="23" y="11"/>
                </a:cxn>
                <a:cxn ang="0">
                  <a:pos x="22" y="9"/>
                </a:cxn>
                <a:cxn ang="0">
                  <a:pos x="21" y="6"/>
                </a:cxn>
                <a:cxn ang="0">
                  <a:pos x="19" y="5"/>
                </a:cxn>
                <a:cxn ang="0">
                  <a:pos x="17" y="3"/>
                </a:cxn>
                <a:cxn ang="0">
                  <a:pos x="16" y="1"/>
                </a:cxn>
                <a:cxn ang="0">
                  <a:pos x="13" y="0"/>
                </a:cxn>
                <a:cxn ang="0">
                  <a:pos x="11" y="0"/>
                </a:cxn>
                <a:cxn ang="0">
                  <a:pos x="9" y="0"/>
                </a:cxn>
                <a:cxn ang="0">
                  <a:pos x="6" y="0"/>
                </a:cxn>
                <a:cxn ang="0">
                  <a:pos x="5" y="0"/>
                </a:cxn>
                <a:cxn ang="0">
                  <a:pos x="3" y="2"/>
                </a:cxn>
                <a:cxn ang="0">
                  <a:pos x="1" y="3"/>
                </a:cxn>
                <a:cxn ang="0">
                  <a:pos x="0" y="5"/>
                </a:cxn>
                <a:cxn ang="0">
                  <a:pos x="0" y="7"/>
                </a:cxn>
                <a:cxn ang="0">
                  <a:pos x="0" y="9"/>
                </a:cxn>
                <a:cxn ang="0">
                  <a:pos x="0" y="11"/>
                </a:cxn>
                <a:cxn ang="0">
                  <a:pos x="0" y="14"/>
                </a:cxn>
                <a:cxn ang="0">
                  <a:pos x="1" y="16"/>
                </a:cxn>
                <a:cxn ang="0">
                  <a:pos x="3" y="17"/>
                </a:cxn>
                <a:cxn ang="0">
                  <a:pos x="5" y="19"/>
                </a:cxn>
                <a:cxn ang="0">
                  <a:pos x="6" y="21"/>
                </a:cxn>
                <a:cxn ang="0">
                  <a:pos x="9" y="22"/>
                </a:cxn>
                <a:cxn ang="0">
                  <a:pos x="11" y="23"/>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w="9525" cap="rnd">
              <a:noFill/>
              <a:round/>
              <a:headEnd type="none" w="sm" len="sm"/>
              <a:tailEnd type="none" w="sm" len="sm"/>
            </a:ln>
            <a:effectLst/>
          </p:spPr>
          <p:txBody>
            <a:bodyPr/>
            <a:lstStyle/>
            <a:p>
              <a:endParaRPr lang="en-US"/>
            </a:p>
          </p:txBody>
        </p:sp>
        <p:sp>
          <p:nvSpPr>
            <p:cNvPr id="21550" name="Freeform 46"/>
            <p:cNvSpPr>
              <a:spLocks/>
            </p:cNvSpPr>
            <p:nvPr/>
          </p:nvSpPr>
          <p:spPr bwMode="auto">
            <a:xfrm>
              <a:off x="1307" y="1351"/>
              <a:ext cx="17" cy="99"/>
            </a:xfrm>
            <a:custGeom>
              <a:avLst/>
              <a:gdLst/>
              <a:ahLst/>
              <a:cxnLst>
                <a:cxn ang="0">
                  <a:pos x="16" y="98"/>
                </a:cxn>
                <a:cxn ang="0">
                  <a:pos x="16" y="2"/>
                </a:cxn>
                <a:cxn ang="0">
                  <a:pos x="0" y="0"/>
                </a:cxn>
                <a:cxn ang="0">
                  <a:pos x="0" y="95"/>
                </a:cxn>
                <a:cxn ang="0">
                  <a:pos x="16" y="98"/>
                </a:cxn>
              </a:cxnLst>
              <a:rect l="0" t="0" r="r" b="b"/>
              <a:pathLst>
                <a:path w="17" h="99">
                  <a:moveTo>
                    <a:pt x="16" y="98"/>
                  </a:moveTo>
                  <a:lnTo>
                    <a:pt x="16" y="2"/>
                  </a:lnTo>
                  <a:lnTo>
                    <a:pt x="0" y="0"/>
                  </a:lnTo>
                  <a:lnTo>
                    <a:pt x="0" y="95"/>
                  </a:lnTo>
                  <a:lnTo>
                    <a:pt x="16" y="98"/>
                  </a:lnTo>
                </a:path>
              </a:pathLst>
            </a:custGeom>
            <a:solidFill>
              <a:srgbClr val="000000"/>
            </a:solidFill>
            <a:ln w="9525" cap="rnd">
              <a:noFill/>
              <a:round/>
              <a:headEnd type="none" w="sm" len="sm"/>
              <a:tailEnd type="none" w="sm" len="sm"/>
            </a:ln>
            <a:effectLst/>
          </p:spPr>
          <p:txBody>
            <a:bodyPr/>
            <a:lstStyle/>
            <a:p>
              <a:endParaRPr lang="en-US"/>
            </a:p>
          </p:txBody>
        </p:sp>
        <p:sp>
          <p:nvSpPr>
            <p:cNvPr id="21551" name="Freeform 47"/>
            <p:cNvSpPr>
              <a:spLocks/>
            </p:cNvSpPr>
            <p:nvPr/>
          </p:nvSpPr>
          <p:spPr bwMode="auto">
            <a:xfrm>
              <a:off x="1308" y="1437"/>
              <a:ext cx="68" cy="67"/>
            </a:xfrm>
            <a:custGeom>
              <a:avLst/>
              <a:gdLst/>
              <a:ahLst/>
              <a:cxnLst>
                <a:cxn ang="0">
                  <a:pos x="10" y="0"/>
                </a:cxn>
                <a:cxn ang="0">
                  <a:pos x="67" y="58"/>
                </a:cxn>
                <a:cxn ang="0">
                  <a:pos x="67" y="66"/>
                </a:cxn>
                <a:cxn ang="0">
                  <a:pos x="0" y="13"/>
                </a:cxn>
                <a:cxn ang="0">
                  <a:pos x="10" y="0"/>
                </a:cxn>
              </a:cxnLst>
              <a:rect l="0" t="0" r="r" b="b"/>
              <a:pathLst>
                <a:path w="68" h="67">
                  <a:moveTo>
                    <a:pt x="10" y="0"/>
                  </a:moveTo>
                  <a:lnTo>
                    <a:pt x="67" y="58"/>
                  </a:lnTo>
                  <a:lnTo>
                    <a:pt x="67" y="66"/>
                  </a:lnTo>
                  <a:lnTo>
                    <a:pt x="0" y="13"/>
                  </a:lnTo>
                  <a:lnTo>
                    <a:pt x="10" y="0"/>
                  </a:lnTo>
                </a:path>
              </a:pathLst>
            </a:custGeom>
            <a:solidFill>
              <a:srgbClr val="000000"/>
            </a:solidFill>
            <a:ln w="9525" cap="rnd">
              <a:noFill/>
              <a:round/>
              <a:headEnd type="none" w="sm" len="sm"/>
              <a:tailEnd type="none" w="sm" len="sm"/>
            </a:ln>
            <a:effectLst/>
          </p:spPr>
          <p:txBody>
            <a:bodyPr/>
            <a:lstStyle/>
            <a:p>
              <a:endParaRPr lang="en-US"/>
            </a:p>
          </p:txBody>
        </p:sp>
        <p:sp>
          <p:nvSpPr>
            <p:cNvPr id="21552" name="Freeform 48"/>
            <p:cNvSpPr>
              <a:spLocks/>
            </p:cNvSpPr>
            <p:nvPr/>
          </p:nvSpPr>
          <p:spPr bwMode="auto">
            <a:xfrm>
              <a:off x="1271" y="1441"/>
              <a:ext cx="47" cy="66"/>
            </a:xfrm>
            <a:custGeom>
              <a:avLst/>
              <a:gdLst/>
              <a:ahLst/>
              <a:cxnLst>
                <a:cxn ang="0">
                  <a:pos x="36" y="0"/>
                </a:cxn>
                <a:cxn ang="0">
                  <a:pos x="0" y="52"/>
                </a:cxn>
                <a:cxn ang="0">
                  <a:pos x="0" y="65"/>
                </a:cxn>
                <a:cxn ang="0">
                  <a:pos x="46" y="13"/>
                </a:cxn>
                <a:cxn ang="0">
                  <a:pos x="36" y="0"/>
                </a:cxn>
              </a:cxnLst>
              <a:rect l="0" t="0" r="r" b="b"/>
              <a:pathLst>
                <a:path w="47" h="66">
                  <a:moveTo>
                    <a:pt x="36" y="0"/>
                  </a:moveTo>
                  <a:lnTo>
                    <a:pt x="0" y="52"/>
                  </a:lnTo>
                  <a:lnTo>
                    <a:pt x="0" y="65"/>
                  </a:lnTo>
                  <a:lnTo>
                    <a:pt x="46" y="13"/>
                  </a:lnTo>
                  <a:lnTo>
                    <a:pt x="36" y="0"/>
                  </a:lnTo>
                </a:path>
              </a:pathLst>
            </a:custGeom>
            <a:solidFill>
              <a:srgbClr val="000000"/>
            </a:solidFill>
            <a:ln w="9525" cap="rnd">
              <a:noFill/>
              <a:round/>
              <a:headEnd type="none" w="sm" len="sm"/>
              <a:tailEnd type="none" w="sm" len="sm"/>
            </a:ln>
            <a:effectLst/>
          </p:spPr>
          <p:txBody>
            <a:bodyPr/>
            <a:lstStyle/>
            <a:p>
              <a:endParaRPr lang="en-US"/>
            </a:p>
          </p:txBody>
        </p:sp>
        <p:sp>
          <p:nvSpPr>
            <p:cNvPr id="21553" name="Freeform 49"/>
            <p:cNvSpPr>
              <a:spLocks/>
            </p:cNvSpPr>
            <p:nvPr/>
          </p:nvSpPr>
          <p:spPr bwMode="auto">
            <a:xfrm>
              <a:off x="1235" y="1438"/>
              <a:ext cx="75" cy="17"/>
            </a:xfrm>
            <a:custGeom>
              <a:avLst/>
              <a:gdLst/>
              <a:ahLst/>
              <a:cxnLst>
                <a:cxn ang="0">
                  <a:pos x="68" y="2"/>
                </a:cxn>
                <a:cxn ang="0">
                  <a:pos x="0" y="0"/>
                </a:cxn>
                <a:cxn ang="0">
                  <a:pos x="0" y="5"/>
                </a:cxn>
                <a:cxn ang="0">
                  <a:pos x="74" y="16"/>
                </a:cxn>
                <a:cxn ang="0">
                  <a:pos x="68" y="2"/>
                </a:cxn>
              </a:cxnLst>
              <a:rect l="0" t="0" r="r" b="b"/>
              <a:pathLst>
                <a:path w="75" h="17">
                  <a:moveTo>
                    <a:pt x="68" y="2"/>
                  </a:moveTo>
                  <a:lnTo>
                    <a:pt x="0" y="0"/>
                  </a:lnTo>
                  <a:lnTo>
                    <a:pt x="0" y="5"/>
                  </a:lnTo>
                  <a:lnTo>
                    <a:pt x="74" y="16"/>
                  </a:lnTo>
                  <a:lnTo>
                    <a:pt x="68" y="2"/>
                  </a:lnTo>
                </a:path>
              </a:pathLst>
            </a:custGeom>
            <a:solidFill>
              <a:srgbClr val="000000"/>
            </a:solidFill>
            <a:ln w="9525" cap="rnd">
              <a:noFill/>
              <a:round/>
              <a:headEnd type="none" w="sm" len="sm"/>
              <a:tailEnd type="none" w="sm" len="sm"/>
            </a:ln>
            <a:effectLst/>
          </p:spPr>
          <p:txBody>
            <a:bodyPr/>
            <a:lstStyle/>
            <a:p>
              <a:endParaRPr lang="en-US"/>
            </a:p>
          </p:txBody>
        </p:sp>
        <p:sp>
          <p:nvSpPr>
            <p:cNvPr id="21554" name="Freeform 50"/>
            <p:cNvSpPr>
              <a:spLocks/>
            </p:cNvSpPr>
            <p:nvPr/>
          </p:nvSpPr>
          <p:spPr bwMode="auto">
            <a:xfrm>
              <a:off x="1317" y="1432"/>
              <a:ext cx="53" cy="19"/>
            </a:xfrm>
            <a:custGeom>
              <a:avLst/>
              <a:gdLst/>
              <a:ahLst/>
              <a:cxnLst>
                <a:cxn ang="0">
                  <a:pos x="0" y="8"/>
                </a:cxn>
                <a:cxn ang="0">
                  <a:pos x="52" y="0"/>
                </a:cxn>
                <a:cxn ang="0">
                  <a:pos x="52" y="4"/>
                </a:cxn>
                <a:cxn ang="0">
                  <a:pos x="0" y="18"/>
                </a:cxn>
                <a:cxn ang="0">
                  <a:pos x="0" y="8"/>
                </a:cxn>
              </a:cxnLst>
              <a:rect l="0" t="0" r="r" b="b"/>
              <a:pathLst>
                <a:path w="53" h="19">
                  <a:moveTo>
                    <a:pt x="0" y="8"/>
                  </a:moveTo>
                  <a:lnTo>
                    <a:pt x="52" y="0"/>
                  </a:lnTo>
                  <a:lnTo>
                    <a:pt x="52" y="4"/>
                  </a:lnTo>
                  <a:lnTo>
                    <a:pt x="0" y="18"/>
                  </a:lnTo>
                  <a:lnTo>
                    <a:pt x="0" y="8"/>
                  </a:lnTo>
                </a:path>
              </a:pathLst>
            </a:custGeom>
            <a:solidFill>
              <a:srgbClr val="000000"/>
            </a:solidFill>
            <a:ln w="9525" cap="rnd">
              <a:noFill/>
              <a:round/>
              <a:headEnd type="none" w="sm" len="sm"/>
              <a:tailEnd type="none" w="sm" len="sm"/>
            </a:ln>
            <a:effectLst/>
          </p:spPr>
          <p:txBody>
            <a:bodyPr/>
            <a:lstStyle/>
            <a:p>
              <a:endParaRPr lang="en-US"/>
            </a:p>
          </p:txBody>
        </p:sp>
        <p:sp>
          <p:nvSpPr>
            <p:cNvPr id="21555" name="Freeform 51"/>
            <p:cNvSpPr>
              <a:spLocks/>
            </p:cNvSpPr>
            <p:nvPr/>
          </p:nvSpPr>
          <p:spPr bwMode="auto">
            <a:xfrm>
              <a:off x="1282" y="1404"/>
              <a:ext cx="29" cy="44"/>
            </a:xfrm>
            <a:custGeom>
              <a:avLst/>
              <a:gdLst/>
              <a:ahLst/>
              <a:cxnLst>
                <a:cxn ang="0">
                  <a:pos x="28" y="33"/>
                </a:cxn>
                <a:cxn ang="0">
                  <a:pos x="0" y="0"/>
                </a:cxn>
                <a:cxn ang="0">
                  <a:pos x="0" y="5"/>
                </a:cxn>
                <a:cxn ang="0">
                  <a:pos x="23" y="43"/>
                </a:cxn>
                <a:cxn ang="0">
                  <a:pos x="28" y="33"/>
                </a:cxn>
              </a:cxnLst>
              <a:rect l="0" t="0" r="r" b="b"/>
              <a:pathLst>
                <a:path w="29" h="44">
                  <a:moveTo>
                    <a:pt x="28" y="33"/>
                  </a:moveTo>
                  <a:lnTo>
                    <a:pt x="0" y="0"/>
                  </a:lnTo>
                  <a:lnTo>
                    <a:pt x="0" y="5"/>
                  </a:lnTo>
                  <a:lnTo>
                    <a:pt x="23" y="43"/>
                  </a:lnTo>
                  <a:lnTo>
                    <a:pt x="28" y="33"/>
                  </a:lnTo>
                </a:path>
              </a:pathLst>
            </a:custGeom>
            <a:solidFill>
              <a:srgbClr val="000000"/>
            </a:solidFill>
            <a:ln w="9525" cap="rnd">
              <a:noFill/>
              <a:round/>
              <a:headEnd type="none" w="sm" len="sm"/>
              <a:tailEnd type="none" w="sm" len="sm"/>
            </a:ln>
            <a:effectLst/>
          </p:spPr>
          <p:txBody>
            <a:bodyPr/>
            <a:lstStyle/>
            <a:p>
              <a:endParaRPr lang="en-US"/>
            </a:p>
          </p:txBody>
        </p:sp>
        <p:sp>
          <p:nvSpPr>
            <p:cNvPr id="21556" name="Freeform 52"/>
            <p:cNvSpPr>
              <a:spLocks/>
            </p:cNvSpPr>
            <p:nvPr/>
          </p:nvSpPr>
          <p:spPr bwMode="auto">
            <a:xfrm>
              <a:off x="1259" y="1500"/>
              <a:ext cx="29" cy="30"/>
            </a:xfrm>
            <a:custGeom>
              <a:avLst/>
              <a:gdLst/>
              <a:ahLst/>
              <a:cxnLst>
                <a:cxn ang="0">
                  <a:pos x="13" y="29"/>
                </a:cxn>
                <a:cxn ang="0">
                  <a:pos x="16" y="29"/>
                </a:cxn>
                <a:cxn ang="0">
                  <a:pos x="19" y="29"/>
                </a:cxn>
                <a:cxn ang="0">
                  <a:pos x="22" y="28"/>
                </a:cxn>
                <a:cxn ang="0">
                  <a:pos x="23" y="26"/>
                </a:cxn>
                <a:cxn ang="0">
                  <a:pos x="25" y="24"/>
                </a:cxn>
                <a:cxn ang="0">
                  <a:pos x="27" y="21"/>
                </a:cxn>
                <a:cxn ang="0">
                  <a:pos x="28" y="19"/>
                </a:cxn>
                <a:cxn ang="0">
                  <a:pos x="28" y="16"/>
                </a:cxn>
                <a:cxn ang="0">
                  <a:pos x="28" y="14"/>
                </a:cxn>
                <a:cxn ang="0">
                  <a:pos x="27" y="11"/>
                </a:cxn>
                <a:cxn ang="0">
                  <a:pos x="25" y="7"/>
                </a:cxn>
                <a:cxn ang="0">
                  <a:pos x="23" y="6"/>
                </a:cxn>
                <a:cxn ang="0">
                  <a:pos x="22" y="3"/>
                </a:cxn>
                <a:cxn ang="0">
                  <a:pos x="19" y="1"/>
                </a:cxn>
                <a:cxn ang="0">
                  <a:pos x="16" y="0"/>
                </a:cxn>
                <a:cxn ang="0">
                  <a:pos x="13" y="0"/>
                </a:cxn>
                <a:cxn ang="0">
                  <a:pos x="11" y="0"/>
                </a:cxn>
                <a:cxn ang="0">
                  <a:pos x="8" y="0"/>
                </a:cxn>
                <a:cxn ang="0">
                  <a:pos x="5" y="0"/>
                </a:cxn>
                <a:cxn ang="0">
                  <a:pos x="4" y="2"/>
                </a:cxn>
                <a:cxn ang="0">
                  <a:pos x="2" y="4"/>
                </a:cxn>
                <a:cxn ang="0">
                  <a:pos x="0" y="6"/>
                </a:cxn>
                <a:cxn ang="0">
                  <a:pos x="0" y="8"/>
                </a:cxn>
                <a:cxn ang="0">
                  <a:pos x="0" y="11"/>
                </a:cxn>
                <a:cxn ang="0">
                  <a:pos x="0" y="14"/>
                </a:cxn>
                <a:cxn ang="0">
                  <a:pos x="0" y="17"/>
                </a:cxn>
                <a:cxn ang="0">
                  <a:pos x="2" y="20"/>
                </a:cxn>
                <a:cxn ang="0">
                  <a:pos x="4" y="22"/>
                </a:cxn>
                <a:cxn ang="0">
                  <a:pos x="5" y="24"/>
                </a:cxn>
                <a:cxn ang="0">
                  <a:pos x="8" y="26"/>
                </a:cxn>
                <a:cxn ang="0">
                  <a:pos x="11" y="28"/>
                </a:cxn>
                <a:cxn ang="0">
                  <a:pos x="13" y="29"/>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w="9525" cap="rnd">
              <a:noFill/>
              <a:round/>
              <a:headEnd type="none" w="sm" len="sm"/>
              <a:tailEnd type="none" w="sm" len="sm"/>
            </a:ln>
            <a:effectLst/>
          </p:spPr>
          <p:txBody>
            <a:bodyPr/>
            <a:lstStyle/>
            <a:p>
              <a:endParaRPr lang="en-US"/>
            </a:p>
          </p:txBody>
        </p:sp>
        <p:sp>
          <p:nvSpPr>
            <p:cNvPr id="21557" name="Freeform 53"/>
            <p:cNvSpPr>
              <a:spLocks/>
            </p:cNvSpPr>
            <p:nvPr/>
          </p:nvSpPr>
          <p:spPr bwMode="auto">
            <a:xfrm>
              <a:off x="1220" y="1442"/>
              <a:ext cx="30" cy="29"/>
            </a:xfrm>
            <a:custGeom>
              <a:avLst/>
              <a:gdLst/>
              <a:ahLst/>
              <a:cxnLst>
                <a:cxn ang="0">
                  <a:pos x="14" y="28"/>
                </a:cxn>
                <a:cxn ang="0">
                  <a:pos x="17" y="28"/>
                </a:cxn>
                <a:cxn ang="0">
                  <a:pos x="20" y="28"/>
                </a:cxn>
                <a:cxn ang="0">
                  <a:pos x="22" y="27"/>
                </a:cxn>
                <a:cxn ang="0">
                  <a:pos x="24" y="25"/>
                </a:cxn>
                <a:cxn ang="0">
                  <a:pos x="26" y="23"/>
                </a:cxn>
                <a:cxn ang="0">
                  <a:pos x="28" y="22"/>
                </a:cxn>
                <a:cxn ang="0">
                  <a:pos x="29" y="19"/>
                </a:cxn>
                <a:cxn ang="0">
                  <a:pos x="29" y="16"/>
                </a:cxn>
                <a:cxn ang="0">
                  <a:pos x="29" y="13"/>
                </a:cxn>
                <a:cxn ang="0">
                  <a:pos x="28" y="11"/>
                </a:cxn>
                <a:cxn ang="0">
                  <a:pos x="26" y="8"/>
                </a:cxn>
                <a:cxn ang="0">
                  <a:pos x="24" y="5"/>
                </a:cxn>
                <a:cxn ang="0">
                  <a:pos x="22" y="3"/>
                </a:cxn>
                <a:cxn ang="0">
                  <a:pos x="20" y="1"/>
                </a:cxn>
                <a:cxn ang="0">
                  <a:pos x="17" y="0"/>
                </a:cxn>
                <a:cxn ang="0">
                  <a:pos x="14" y="0"/>
                </a:cxn>
                <a:cxn ang="0">
                  <a:pos x="11" y="0"/>
                </a:cxn>
                <a:cxn ang="0">
                  <a:pos x="8" y="0"/>
                </a:cxn>
                <a:cxn ang="0">
                  <a:pos x="6" y="0"/>
                </a:cxn>
                <a:cxn ang="0">
                  <a:pos x="4" y="2"/>
                </a:cxn>
                <a:cxn ang="0">
                  <a:pos x="2" y="4"/>
                </a:cxn>
                <a:cxn ang="0">
                  <a:pos x="0" y="5"/>
                </a:cxn>
                <a:cxn ang="0">
                  <a:pos x="0" y="8"/>
                </a:cxn>
                <a:cxn ang="0">
                  <a:pos x="0" y="11"/>
                </a:cxn>
                <a:cxn ang="0">
                  <a:pos x="0" y="14"/>
                </a:cxn>
                <a:cxn ang="0">
                  <a:pos x="0" y="16"/>
                </a:cxn>
                <a:cxn ang="0">
                  <a:pos x="2" y="19"/>
                </a:cxn>
                <a:cxn ang="0">
                  <a:pos x="4" y="22"/>
                </a:cxn>
                <a:cxn ang="0">
                  <a:pos x="6" y="24"/>
                </a:cxn>
                <a:cxn ang="0">
                  <a:pos x="8" y="26"/>
                </a:cxn>
                <a:cxn ang="0">
                  <a:pos x="11" y="27"/>
                </a:cxn>
                <a:cxn ang="0">
                  <a:pos x="14" y="28"/>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w="9525" cap="rnd">
              <a:noFill/>
              <a:round/>
              <a:headEnd type="none" w="sm" len="sm"/>
              <a:tailEnd type="none" w="sm" len="sm"/>
            </a:ln>
            <a:effectLst/>
          </p:spPr>
          <p:txBody>
            <a:bodyPr/>
            <a:lstStyle/>
            <a:p>
              <a:endParaRPr lang="en-US"/>
            </a:p>
          </p:txBody>
        </p:sp>
        <p:sp>
          <p:nvSpPr>
            <p:cNvPr id="21558" name="Freeform 54"/>
            <p:cNvSpPr>
              <a:spLocks/>
            </p:cNvSpPr>
            <p:nvPr/>
          </p:nvSpPr>
          <p:spPr bwMode="auto">
            <a:xfrm>
              <a:off x="1361" y="1501"/>
              <a:ext cx="30" cy="29"/>
            </a:xfrm>
            <a:custGeom>
              <a:avLst/>
              <a:gdLst/>
              <a:ahLst/>
              <a:cxnLst>
                <a:cxn ang="0">
                  <a:pos x="14" y="28"/>
                </a:cxn>
                <a:cxn ang="0">
                  <a:pos x="17" y="28"/>
                </a:cxn>
                <a:cxn ang="0">
                  <a:pos x="20" y="28"/>
                </a:cxn>
                <a:cxn ang="0">
                  <a:pos x="22" y="27"/>
                </a:cxn>
                <a:cxn ang="0">
                  <a:pos x="24" y="25"/>
                </a:cxn>
                <a:cxn ang="0">
                  <a:pos x="26" y="23"/>
                </a:cxn>
                <a:cxn ang="0">
                  <a:pos x="28" y="22"/>
                </a:cxn>
                <a:cxn ang="0">
                  <a:pos x="29" y="19"/>
                </a:cxn>
                <a:cxn ang="0">
                  <a:pos x="29" y="16"/>
                </a:cxn>
                <a:cxn ang="0">
                  <a:pos x="29" y="13"/>
                </a:cxn>
                <a:cxn ang="0">
                  <a:pos x="28" y="11"/>
                </a:cxn>
                <a:cxn ang="0">
                  <a:pos x="26" y="8"/>
                </a:cxn>
                <a:cxn ang="0">
                  <a:pos x="24" y="5"/>
                </a:cxn>
                <a:cxn ang="0">
                  <a:pos x="22" y="4"/>
                </a:cxn>
                <a:cxn ang="0">
                  <a:pos x="20" y="2"/>
                </a:cxn>
                <a:cxn ang="0">
                  <a:pos x="17" y="0"/>
                </a:cxn>
                <a:cxn ang="0">
                  <a:pos x="14" y="0"/>
                </a:cxn>
                <a:cxn ang="0">
                  <a:pos x="11" y="0"/>
                </a:cxn>
                <a:cxn ang="0">
                  <a:pos x="8" y="0"/>
                </a:cxn>
                <a:cxn ang="0">
                  <a:pos x="6" y="0"/>
                </a:cxn>
                <a:cxn ang="0">
                  <a:pos x="4" y="2"/>
                </a:cxn>
                <a:cxn ang="0">
                  <a:pos x="2" y="4"/>
                </a:cxn>
                <a:cxn ang="0">
                  <a:pos x="0" y="6"/>
                </a:cxn>
                <a:cxn ang="0">
                  <a:pos x="0" y="8"/>
                </a:cxn>
                <a:cxn ang="0">
                  <a:pos x="0" y="11"/>
                </a:cxn>
                <a:cxn ang="0">
                  <a:pos x="0" y="14"/>
                </a:cxn>
                <a:cxn ang="0">
                  <a:pos x="0" y="16"/>
                </a:cxn>
                <a:cxn ang="0">
                  <a:pos x="2" y="19"/>
                </a:cxn>
                <a:cxn ang="0">
                  <a:pos x="4" y="22"/>
                </a:cxn>
                <a:cxn ang="0">
                  <a:pos x="6" y="24"/>
                </a:cxn>
                <a:cxn ang="0">
                  <a:pos x="8" y="26"/>
                </a:cxn>
                <a:cxn ang="0">
                  <a:pos x="11" y="27"/>
                </a:cxn>
                <a:cxn ang="0">
                  <a:pos x="14" y="28"/>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w="9525" cap="rnd">
              <a:noFill/>
              <a:round/>
              <a:headEnd type="none" w="sm" len="sm"/>
              <a:tailEnd type="none" w="sm" len="sm"/>
            </a:ln>
            <a:effectLst/>
          </p:spPr>
          <p:txBody>
            <a:bodyPr/>
            <a:lstStyle/>
            <a:p>
              <a:endParaRPr lang="en-US"/>
            </a:p>
          </p:txBody>
        </p:sp>
        <p:sp>
          <p:nvSpPr>
            <p:cNvPr id="21559" name="Freeform 55"/>
            <p:cNvSpPr>
              <a:spLocks/>
            </p:cNvSpPr>
            <p:nvPr/>
          </p:nvSpPr>
          <p:spPr bwMode="auto">
            <a:xfrm>
              <a:off x="1356" y="1437"/>
              <a:ext cx="24" cy="24"/>
            </a:xfrm>
            <a:custGeom>
              <a:avLst/>
              <a:gdLst/>
              <a:ahLst/>
              <a:cxnLst>
                <a:cxn ang="0">
                  <a:pos x="11" y="23"/>
                </a:cxn>
                <a:cxn ang="0">
                  <a:pos x="13" y="23"/>
                </a:cxn>
                <a:cxn ang="0">
                  <a:pos x="15" y="22"/>
                </a:cxn>
                <a:cxn ang="0">
                  <a:pos x="17" y="22"/>
                </a:cxn>
                <a:cxn ang="0">
                  <a:pos x="19" y="20"/>
                </a:cxn>
                <a:cxn ang="0">
                  <a:pos x="20" y="19"/>
                </a:cxn>
                <a:cxn ang="0">
                  <a:pos x="22" y="17"/>
                </a:cxn>
                <a:cxn ang="0">
                  <a:pos x="22" y="15"/>
                </a:cxn>
                <a:cxn ang="0">
                  <a:pos x="23" y="12"/>
                </a:cxn>
                <a:cxn ang="0">
                  <a:pos x="22" y="11"/>
                </a:cxn>
                <a:cxn ang="0">
                  <a:pos x="22" y="8"/>
                </a:cxn>
                <a:cxn ang="0">
                  <a:pos x="20" y="6"/>
                </a:cxn>
                <a:cxn ang="0">
                  <a:pos x="19" y="4"/>
                </a:cxn>
                <a:cxn ang="0">
                  <a:pos x="17" y="2"/>
                </a:cxn>
                <a:cxn ang="0">
                  <a:pos x="15" y="1"/>
                </a:cxn>
                <a:cxn ang="0">
                  <a:pos x="13" y="0"/>
                </a:cxn>
                <a:cxn ang="0">
                  <a:pos x="11" y="0"/>
                </a:cxn>
                <a:cxn ang="0">
                  <a:pos x="9" y="0"/>
                </a:cxn>
                <a:cxn ang="0">
                  <a:pos x="6" y="0"/>
                </a:cxn>
                <a:cxn ang="0">
                  <a:pos x="5" y="0"/>
                </a:cxn>
                <a:cxn ang="0">
                  <a:pos x="3" y="1"/>
                </a:cxn>
                <a:cxn ang="0">
                  <a:pos x="1" y="3"/>
                </a:cxn>
                <a:cxn ang="0">
                  <a:pos x="0" y="5"/>
                </a:cxn>
                <a:cxn ang="0">
                  <a:pos x="0" y="6"/>
                </a:cxn>
                <a:cxn ang="0">
                  <a:pos x="0" y="9"/>
                </a:cxn>
                <a:cxn ang="0">
                  <a:pos x="0" y="11"/>
                </a:cxn>
                <a:cxn ang="0">
                  <a:pos x="0" y="13"/>
                </a:cxn>
                <a:cxn ang="0">
                  <a:pos x="1" y="16"/>
                </a:cxn>
                <a:cxn ang="0">
                  <a:pos x="3" y="17"/>
                </a:cxn>
                <a:cxn ang="0">
                  <a:pos x="5" y="19"/>
                </a:cxn>
                <a:cxn ang="0">
                  <a:pos x="6" y="21"/>
                </a:cxn>
                <a:cxn ang="0">
                  <a:pos x="9" y="22"/>
                </a:cxn>
                <a:cxn ang="0">
                  <a:pos x="11" y="23"/>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w="9525" cap="rnd">
              <a:noFill/>
              <a:round/>
              <a:headEnd type="none" w="sm" len="sm"/>
              <a:tailEnd type="none" w="sm" len="sm"/>
            </a:ln>
            <a:effectLst/>
          </p:spPr>
          <p:txBody>
            <a:bodyPr/>
            <a:lstStyle/>
            <a:p>
              <a:endParaRPr lang="en-US"/>
            </a:p>
          </p:txBody>
        </p:sp>
        <p:sp>
          <p:nvSpPr>
            <p:cNvPr id="21560" name="Freeform 56"/>
            <p:cNvSpPr>
              <a:spLocks/>
            </p:cNvSpPr>
            <p:nvPr/>
          </p:nvSpPr>
          <p:spPr bwMode="auto">
            <a:xfrm>
              <a:off x="1270" y="1411"/>
              <a:ext cx="24" cy="24"/>
            </a:xfrm>
            <a:custGeom>
              <a:avLst/>
              <a:gdLst/>
              <a:ahLst/>
              <a:cxnLst>
                <a:cxn ang="0">
                  <a:pos x="11" y="23"/>
                </a:cxn>
                <a:cxn ang="0">
                  <a:pos x="13" y="23"/>
                </a:cxn>
                <a:cxn ang="0">
                  <a:pos x="16" y="23"/>
                </a:cxn>
                <a:cxn ang="0">
                  <a:pos x="17" y="22"/>
                </a:cxn>
                <a:cxn ang="0">
                  <a:pos x="19" y="21"/>
                </a:cxn>
                <a:cxn ang="0">
                  <a:pos x="21" y="19"/>
                </a:cxn>
                <a:cxn ang="0">
                  <a:pos x="22" y="17"/>
                </a:cxn>
                <a:cxn ang="0">
                  <a:pos x="23" y="16"/>
                </a:cxn>
                <a:cxn ang="0">
                  <a:pos x="23" y="13"/>
                </a:cxn>
                <a:cxn ang="0">
                  <a:pos x="23" y="11"/>
                </a:cxn>
                <a:cxn ang="0">
                  <a:pos x="22" y="9"/>
                </a:cxn>
                <a:cxn ang="0">
                  <a:pos x="21" y="6"/>
                </a:cxn>
                <a:cxn ang="0">
                  <a:pos x="19" y="5"/>
                </a:cxn>
                <a:cxn ang="0">
                  <a:pos x="17" y="3"/>
                </a:cxn>
                <a:cxn ang="0">
                  <a:pos x="16" y="1"/>
                </a:cxn>
                <a:cxn ang="0">
                  <a:pos x="13" y="0"/>
                </a:cxn>
                <a:cxn ang="0">
                  <a:pos x="11" y="0"/>
                </a:cxn>
                <a:cxn ang="0">
                  <a:pos x="9" y="0"/>
                </a:cxn>
                <a:cxn ang="0">
                  <a:pos x="6" y="0"/>
                </a:cxn>
                <a:cxn ang="0">
                  <a:pos x="5" y="0"/>
                </a:cxn>
                <a:cxn ang="0">
                  <a:pos x="3" y="2"/>
                </a:cxn>
                <a:cxn ang="0">
                  <a:pos x="1" y="3"/>
                </a:cxn>
                <a:cxn ang="0">
                  <a:pos x="0" y="5"/>
                </a:cxn>
                <a:cxn ang="0">
                  <a:pos x="0" y="7"/>
                </a:cxn>
                <a:cxn ang="0">
                  <a:pos x="0" y="9"/>
                </a:cxn>
                <a:cxn ang="0">
                  <a:pos x="0" y="11"/>
                </a:cxn>
                <a:cxn ang="0">
                  <a:pos x="0" y="14"/>
                </a:cxn>
                <a:cxn ang="0">
                  <a:pos x="1" y="16"/>
                </a:cxn>
                <a:cxn ang="0">
                  <a:pos x="3" y="17"/>
                </a:cxn>
                <a:cxn ang="0">
                  <a:pos x="5" y="19"/>
                </a:cxn>
                <a:cxn ang="0">
                  <a:pos x="6" y="21"/>
                </a:cxn>
                <a:cxn ang="0">
                  <a:pos x="9" y="22"/>
                </a:cxn>
                <a:cxn ang="0">
                  <a:pos x="11" y="23"/>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w="9525" cap="rnd">
              <a:noFill/>
              <a:round/>
              <a:headEnd type="none" w="sm" len="sm"/>
              <a:tailEnd type="none" w="sm" len="sm"/>
            </a:ln>
            <a:effectLst/>
          </p:spPr>
          <p:txBody>
            <a:bodyPr/>
            <a:lstStyle/>
            <a:p>
              <a:endParaRPr lang="en-US"/>
            </a:p>
          </p:txBody>
        </p:sp>
        <p:sp>
          <p:nvSpPr>
            <p:cNvPr id="21561" name="Freeform 57"/>
            <p:cNvSpPr>
              <a:spLocks/>
            </p:cNvSpPr>
            <p:nvPr/>
          </p:nvSpPr>
          <p:spPr bwMode="auto">
            <a:xfrm>
              <a:off x="1307" y="1351"/>
              <a:ext cx="17" cy="99"/>
            </a:xfrm>
            <a:custGeom>
              <a:avLst/>
              <a:gdLst/>
              <a:ahLst/>
              <a:cxnLst>
                <a:cxn ang="0">
                  <a:pos x="16" y="98"/>
                </a:cxn>
                <a:cxn ang="0">
                  <a:pos x="16" y="2"/>
                </a:cxn>
                <a:cxn ang="0">
                  <a:pos x="0" y="0"/>
                </a:cxn>
                <a:cxn ang="0">
                  <a:pos x="0" y="95"/>
                </a:cxn>
                <a:cxn ang="0">
                  <a:pos x="16" y="98"/>
                </a:cxn>
              </a:cxnLst>
              <a:rect l="0" t="0" r="r" b="b"/>
              <a:pathLst>
                <a:path w="17" h="99">
                  <a:moveTo>
                    <a:pt x="16" y="98"/>
                  </a:moveTo>
                  <a:lnTo>
                    <a:pt x="16" y="2"/>
                  </a:lnTo>
                  <a:lnTo>
                    <a:pt x="0" y="0"/>
                  </a:lnTo>
                  <a:lnTo>
                    <a:pt x="0" y="95"/>
                  </a:lnTo>
                  <a:lnTo>
                    <a:pt x="16" y="98"/>
                  </a:lnTo>
                </a:path>
              </a:pathLst>
            </a:custGeom>
            <a:solidFill>
              <a:srgbClr val="000000"/>
            </a:solidFill>
            <a:ln w="9525" cap="rnd">
              <a:noFill/>
              <a:round/>
              <a:headEnd type="none" w="sm" len="sm"/>
              <a:tailEnd type="none" w="sm" len="sm"/>
            </a:ln>
            <a:effectLst/>
          </p:spPr>
          <p:txBody>
            <a:bodyPr/>
            <a:lstStyle/>
            <a:p>
              <a:endParaRPr lang="en-US"/>
            </a:p>
          </p:txBody>
        </p:sp>
        <p:sp>
          <p:nvSpPr>
            <p:cNvPr id="21562" name="Freeform 58"/>
            <p:cNvSpPr>
              <a:spLocks/>
            </p:cNvSpPr>
            <p:nvPr/>
          </p:nvSpPr>
          <p:spPr bwMode="auto">
            <a:xfrm>
              <a:off x="1308" y="1437"/>
              <a:ext cx="68" cy="67"/>
            </a:xfrm>
            <a:custGeom>
              <a:avLst/>
              <a:gdLst/>
              <a:ahLst/>
              <a:cxnLst>
                <a:cxn ang="0">
                  <a:pos x="10" y="0"/>
                </a:cxn>
                <a:cxn ang="0">
                  <a:pos x="67" y="58"/>
                </a:cxn>
                <a:cxn ang="0">
                  <a:pos x="67" y="66"/>
                </a:cxn>
                <a:cxn ang="0">
                  <a:pos x="0" y="13"/>
                </a:cxn>
                <a:cxn ang="0">
                  <a:pos x="10" y="0"/>
                </a:cxn>
              </a:cxnLst>
              <a:rect l="0" t="0" r="r" b="b"/>
              <a:pathLst>
                <a:path w="68" h="67">
                  <a:moveTo>
                    <a:pt x="10" y="0"/>
                  </a:moveTo>
                  <a:lnTo>
                    <a:pt x="67" y="58"/>
                  </a:lnTo>
                  <a:lnTo>
                    <a:pt x="67" y="66"/>
                  </a:lnTo>
                  <a:lnTo>
                    <a:pt x="0" y="13"/>
                  </a:lnTo>
                  <a:lnTo>
                    <a:pt x="10" y="0"/>
                  </a:lnTo>
                </a:path>
              </a:pathLst>
            </a:custGeom>
            <a:solidFill>
              <a:srgbClr val="000000"/>
            </a:solidFill>
            <a:ln w="9525" cap="rnd">
              <a:noFill/>
              <a:round/>
              <a:headEnd type="none" w="sm" len="sm"/>
              <a:tailEnd type="none" w="sm" len="sm"/>
            </a:ln>
            <a:effectLst/>
          </p:spPr>
          <p:txBody>
            <a:bodyPr/>
            <a:lstStyle/>
            <a:p>
              <a:endParaRPr lang="en-US"/>
            </a:p>
          </p:txBody>
        </p:sp>
        <p:sp>
          <p:nvSpPr>
            <p:cNvPr id="21563" name="Freeform 59"/>
            <p:cNvSpPr>
              <a:spLocks/>
            </p:cNvSpPr>
            <p:nvPr/>
          </p:nvSpPr>
          <p:spPr bwMode="auto">
            <a:xfrm>
              <a:off x="1271" y="1441"/>
              <a:ext cx="47" cy="66"/>
            </a:xfrm>
            <a:custGeom>
              <a:avLst/>
              <a:gdLst/>
              <a:ahLst/>
              <a:cxnLst>
                <a:cxn ang="0">
                  <a:pos x="36" y="0"/>
                </a:cxn>
                <a:cxn ang="0">
                  <a:pos x="0" y="52"/>
                </a:cxn>
                <a:cxn ang="0">
                  <a:pos x="0" y="65"/>
                </a:cxn>
                <a:cxn ang="0">
                  <a:pos x="46" y="13"/>
                </a:cxn>
                <a:cxn ang="0">
                  <a:pos x="36" y="0"/>
                </a:cxn>
              </a:cxnLst>
              <a:rect l="0" t="0" r="r" b="b"/>
              <a:pathLst>
                <a:path w="47" h="66">
                  <a:moveTo>
                    <a:pt x="36" y="0"/>
                  </a:moveTo>
                  <a:lnTo>
                    <a:pt x="0" y="52"/>
                  </a:lnTo>
                  <a:lnTo>
                    <a:pt x="0" y="65"/>
                  </a:lnTo>
                  <a:lnTo>
                    <a:pt x="46" y="13"/>
                  </a:lnTo>
                  <a:lnTo>
                    <a:pt x="36" y="0"/>
                  </a:lnTo>
                </a:path>
              </a:pathLst>
            </a:custGeom>
            <a:solidFill>
              <a:srgbClr val="000000"/>
            </a:solidFill>
            <a:ln w="9525" cap="rnd">
              <a:noFill/>
              <a:round/>
              <a:headEnd type="none" w="sm" len="sm"/>
              <a:tailEnd type="none" w="sm" len="sm"/>
            </a:ln>
            <a:effectLst/>
          </p:spPr>
          <p:txBody>
            <a:bodyPr/>
            <a:lstStyle/>
            <a:p>
              <a:endParaRPr lang="en-US"/>
            </a:p>
          </p:txBody>
        </p:sp>
        <p:sp>
          <p:nvSpPr>
            <p:cNvPr id="21564" name="Freeform 60"/>
            <p:cNvSpPr>
              <a:spLocks/>
            </p:cNvSpPr>
            <p:nvPr/>
          </p:nvSpPr>
          <p:spPr bwMode="auto">
            <a:xfrm>
              <a:off x="1235" y="1438"/>
              <a:ext cx="75" cy="17"/>
            </a:xfrm>
            <a:custGeom>
              <a:avLst/>
              <a:gdLst/>
              <a:ahLst/>
              <a:cxnLst>
                <a:cxn ang="0">
                  <a:pos x="68" y="2"/>
                </a:cxn>
                <a:cxn ang="0">
                  <a:pos x="0" y="0"/>
                </a:cxn>
                <a:cxn ang="0">
                  <a:pos x="0" y="5"/>
                </a:cxn>
                <a:cxn ang="0">
                  <a:pos x="74" y="16"/>
                </a:cxn>
                <a:cxn ang="0">
                  <a:pos x="68" y="2"/>
                </a:cxn>
              </a:cxnLst>
              <a:rect l="0" t="0" r="r" b="b"/>
              <a:pathLst>
                <a:path w="75" h="17">
                  <a:moveTo>
                    <a:pt x="68" y="2"/>
                  </a:moveTo>
                  <a:lnTo>
                    <a:pt x="0" y="0"/>
                  </a:lnTo>
                  <a:lnTo>
                    <a:pt x="0" y="5"/>
                  </a:lnTo>
                  <a:lnTo>
                    <a:pt x="74" y="16"/>
                  </a:lnTo>
                  <a:lnTo>
                    <a:pt x="68" y="2"/>
                  </a:lnTo>
                </a:path>
              </a:pathLst>
            </a:custGeom>
            <a:solidFill>
              <a:srgbClr val="000000"/>
            </a:solidFill>
            <a:ln w="9525" cap="rnd">
              <a:noFill/>
              <a:round/>
              <a:headEnd type="none" w="sm" len="sm"/>
              <a:tailEnd type="none" w="sm" len="sm"/>
            </a:ln>
            <a:effectLst/>
          </p:spPr>
          <p:txBody>
            <a:bodyPr/>
            <a:lstStyle/>
            <a:p>
              <a:endParaRPr lang="en-US"/>
            </a:p>
          </p:txBody>
        </p:sp>
        <p:sp>
          <p:nvSpPr>
            <p:cNvPr id="21565" name="Freeform 61"/>
            <p:cNvSpPr>
              <a:spLocks/>
            </p:cNvSpPr>
            <p:nvPr/>
          </p:nvSpPr>
          <p:spPr bwMode="auto">
            <a:xfrm>
              <a:off x="1317" y="1432"/>
              <a:ext cx="53" cy="19"/>
            </a:xfrm>
            <a:custGeom>
              <a:avLst/>
              <a:gdLst/>
              <a:ahLst/>
              <a:cxnLst>
                <a:cxn ang="0">
                  <a:pos x="0" y="8"/>
                </a:cxn>
                <a:cxn ang="0">
                  <a:pos x="52" y="0"/>
                </a:cxn>
                <a:cxn ang="0">
                  <a:pos x="52" y="4"/>
                </a:cxn>
                <a:cxn ang="0">
                  <a:pos x="0" y="18"/>
                </a:cxn>
                <a:cxn ang="0">
                  <a:pos x="0" y="8"/>
                </a:cxn>
              </a:cxnLst>
              <a:rect l="0" t="0" r="r" b="b"/>
              <a:pathLst>
                <a:path w="53" h="19">
                  <a:moveTo>
                    <a:pt x="0" y="8"/>
                  </a:moveTo>
                  <a:lnTo>
                    <a:pt x="52" y="0"/>
                  </a:lnTo>
                  <a:lnTo>
                    <a:pt x="52" y="4"/>
                  </a:lnTo>
                  <a:lnTo>
                    <a:pt x="0" y="18"/>
                  </a:lnTo>
                  <a:lnTo>
                    <a:pt x="0" y="8"/>
                  </a:lnTo>
                </a:path>
              </a:pathLst>
            </a:custGeom>
            <a:solidFill>
              <a:srgbClr val="000000"/>
            </a:solidFill>
            <a:ln w="9525" cap="rnd">
              <a:noFill/>
              <a:round/>
              <a:headEnd type="none" w="sm" len="sm"/>
              <a:tailEnd type="none" w="sm" len="sm"/>
            </a:ln>
            <a:effectLst/>
          </p:spPr>
          <p:txBody>
            <a:bodyPr/>
            <a:lstStyle/>
            <a:p>
              <a:endParaRPr lang="en-US"/>
            </a:p>
          </p:txBody>
        </p:sp>
        <p:sp>
          <p:nvSpPr>
            <p:cNvPr id="21566" name="Freeform 62"/>
            <p:cNvSpPr>
              <a:spLocks/>
            </p:cNvSpPr>
            <p:nvPr/>
          </p:nvSpPr>
          <p:spPr bwMode="auto">
            <a:xfrm>
              <a:off x="1282" y="1404"/>
              <a:ext cx="29" cy="44"/>
            </a:xfrm>
            <a:custGeom>
              <a:avLst/>
              <a:gdLst/>
              <a:ahLst/>
              <a:cxnLst>
                <a:cxn ang="0">
                  <a:pos x="28" y="33"/>
                </a:cxn>
                <a:cxn ang="0">
                  <a:pos x="0" y="0"/>
                </a:cxn>
                <a:cxn ang="0">
                  <a:pos x="0" y="5"/>
                </a:cxn>
                <a:cxn ang="0">
                  <a:pos x="23" y="43"/>
                </a:cxn>
                <a:cxn ang="0">
                  <a:pos x="28" y="33"/>
                </a:cxn>
              </a:cxnLst>
              <a:rect l="0" t="0" r="r" b="b"/>
              <a:pathLst>
                <a:path w="29" h="44">
                  <a:moveTo>
                    <a:pt x="28" y="33"/>
                  </a:moveTo>
                  <a:lnTo>
                    <a:pt x="0" y="0"/>
                  </a:lnTo>
                  <a:lnTo>
                    <a:pt x="0" y="5"/>
                  </a:lnTo>
                  <a:lnTo>
                    <a:pt x="23" y="43"/>
                  </a:lnTo>
                  <a:lnTo>
                    <a:pt x="28" y="33"/>
                  </a:lnTo>
                </a:path>
              </a:pathLst>
            </a:custGeom>
            <a:solidFill>
              <a:srgbClr val="000000"/>
            </a:solidFill>
            <a:ln w="9525" cap="rnd">
              <a:noFill/>
              <a:round/>
              <a:headEnd type="none" w="sm" len="sm"/>
              <a:tailEnd type="none" w="sm" len="sm"/>
            </a:ln>
            <a:effectLst/>
          </p:spPr>
          <p:txBody>
            <a:bodyPr/>
            <a:lstStyle/>
            <a:p>
              <a:endParaRPr lang="en-US"/>
            </a:p>
          </p:txBody>
        </p:sp>
        <p:sp>
          <p:nvSpPr>
            <p:cNvPr id="21567" name="Freeform 63"/>
            <p:cNvSpPr>
              <a:spLocks/>
            </p:cNvSpPr>
            <p:nvPr/>
          </p:nvSpPr>
          <p:spPr bwMode="auto">
            <a:xfrm>
              <a:off x="1259" y="1500"/>
              <a:ext cx="29" cy="30"/>
            </a:xfrm>
            <a:custGeom>
              <a:avLst/>
              <a:gdLst/>
              <a:ahLst/>
              <a:cxnLst>
                <a:cxn ang="0">
                  <a:pos x="13" y="29"/>
                </a:cxn>
                <a:cxn ang="0">
                  <a:pos x="16" y="29"/>
                </a:cxn>
                <a:cxn ang="0">
                  <a:pos x="19" y="29"/>
                </a:cxn>
                <a:cxn ang="0">
                  <a:pos x="22" y="28"/>
                </a:cxn>
                <a:cxn ang="0">
                  <a:pos x="23" y="26"/>
                </a:cxn>
                <a:cxn ang="0">
                  <a:pos x="25" y="24"/>
                </a:cxn>
                <a:cxn ang="0">
                  <a:pos x="27" y="21"/>
                </a:cxn>
                <a:cxn ang="0">
                  <a:pos x="28" y="19"/>
                </a:cxn>
                <a:cxn ang="0">
                  <a:pos x="28" y="16"/>
                </a:cxn>
                <a:cxn ang="0">
                  <a:pos x="28" y="14"/>
                </a:cxn>
                <a:cxn ang="0">
                  <a:pos x="27" y="11"/>
                </a:cxn>
                <a:cxn ang="0">
                  <a:pos x="25" y="7"/>
                </a:cxn>
                <a:cxn ang="0">
                  <a:pos x="23" y="6"/>
                </a:cxn>
                <a:cxn ang="0">
                  <a:pos x="22" y="3"/>
                </a:cxn>
                <a:cxn ang="0">
                  <a:pos x="19" y="1"/>
                </a:cxn>
                <a:cxn ang="0">
                  <a:pos x="16" y="0"/>
                </a:cxn>
                <a:cxn ang="0">
                  <a:pos x="13" y="0"/>
                </a:cxn>
                <a:cxn ang="0">
                  <a:pos x="11" y="0"/>
                </a:cxn>
                <a:cxn ang="0">
                  <a:pos x="8" y="0"/>
                </a:cxn>
                <a:cxn ang="0">
                  <a:pos x="5" y="0"/>
                </a:cxn>
                <a:cxn ang="0">
                  <a:pos x="4" y="2"/>
                </a:cxn>
                <a:cxn ang="0">
                  <a:pos x="2" y="4"/>
                </a:cxn>
                <a:cxn ang="0">
                  <a:pos x="0" y="6"/>
                </a:cxn>
                <a:cxn ang="0">
                  <a:pos x="0" y="8"/>
                </a:cxn>
                <a:cxn ang="0">
                  <a:pos x="0" y="11"/>
                </a:cxn>
                <a:cxn ang="0">
                  <a:pos x="0" y="14"/>
                </a:cxn>
                <a:cxn ang="0">
                  <a:pos x="0" y="17"/>
                </a:cxn>
                <a:cxn ang="0">
                  <a:pos x="2" y="20"/>
                </a:cxn>
                <a:cxn ang="0">
                  <a:pos x="4" y="22"/>
                </a:cxn>
                <a:cxn ang="0">
                  <a:pos x="5" y="24"/>
                </a:cxn>
                <a:cxn ang="0">
                  <a:pos x="8" y="26"/>
                </a:cxn>
                <a:cxn ang="0">
                  <a:pos x="11" y="28"/>
                </a:cxn>
                <a:cxn ang="0">
                  <a:pos x="13" y="29"/>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w="9525" cap="rnd">
              <a:noFill/>
              <a:round/>
              <a:headEnd type="none" w="sm" len="sm"/>
              <a:tailEnd type="none" w="sm" len="sm"/>
            </a:ln>
            <a:effectLst/>
          </p:spPr>
          <p:txBody>
            <a:bodyPr/>
            <a:lstStyle/>
            <a:p>
              <a:endParaRPr lang="en-US"/>
            </a:p>
          </p:txBody>
        </p:sp>
        <p:sp>
          <p:nvSpPr>
            <p:cNvPr id="21568" name="Freeform 64"/>
            <p:cNvSpPr>
              <a:spLocks/>
            </p:cNvSpPr>
            <p:nvPr/>
          </p:nvSpPr>
          <p:spPr bwMode="auto">
            <a:xfrm>
              <a:off x="1220" y="1442"/>
              <a:ext cx="30" cy="29"/>
            </a:xfrm>
            <a:custGeom>
              <a:avLst/>
              <a:gdLst/>
              <a:ahLst/>
              <a:cxnLst>
                <a:cxn ang="0">
                  <a:pos x="14" y="28"/>
                </a:cxn>
                <a:cxn ang="0">
                  <a:pos x="17" y="28"/>
                </a:cxn>
                <a:cxn ang="0">
                  <a:pos x="20" y="28"/>
                </a:cxn>
                <a:cxn ang="0">
                  <a:pos x="22" y="27"/>
                </a:cxn>
                <a:cxn ang="0">
                  <a:pos x="24" y="25"/>
                </a:cxn>
                <a:cxn ang="0">
                  <a:pos x="26" y="23"/>
                </a:cxn>
                <a:cxn ang="0">
                  <a:pos x="28" y="22"/>
                </a:cxn>
                <a:cxn ang="0">
                  <a:pos x="29" y="19"/>
                </a:cxn>
                <a:cxn ang="0">
                  <a:pos x="29" y="16"/>
                </a:cxn>
                <a:cxn ang="0">
                  <a:pos x="29" y="13"/>
                </a:cxn>
                <a:cxn ang="0">
                  <a:pos x="28" y="11"/>
                </a:cxn>
                <a:cxn ang="0">
                  <a:pos x="26" y="8"/>
                </a:cxn>
                <a:cxn ang="0">
                  <a:pos x="24" y="5"/>
                </a:cxn>
                <a:cxn ang="0">
                  <a:pos x="22" y="3"/>
                </a:cxn>
                <a:cxn ang="0">
                  <a:pos x="20" y="1"/>
                </a:cxn>
                <a:cxn ang="0">
                  <a:pos x="17" y="0"/>
                </a:cxn>
                <a:cxn ang="0">
                  <a:pos x="14" y="0"/>
                </a:cxn>
                <a:cxn ang="0">
                  <a:pos x="11" y="0"/>
                </a:cxn>
                <a:cxn ang="0">
                  <a:pos x="8" y="0"/>
                </a:cxn>
                <a:cxn ang="0">
                  <a:pos x="6" y="0"/>
                </a:cxn>
                <a:cxn ang="0">
                  <a:pos x="4" y="2"/>
                </a:cxn>
                <a:cxn ang="0">
                  <a:pos x="2" y="4"/>
                </a:cxn>
                <a:cxn ang="0">
                  <a:pos x="0" y="5"/>
                </a:cxn>
                <a:cxn ang="0">
                  <a:pos x="0" y="8"/>
                </a:cxn>
                <a:cxn ang="0">
                  <a:pos x="0" y="11"/>
                </a:cxn>
                <a:cxn ang="0">
                  <a:pos x="0" y="14"/>
                </a:cxn>
                <a:cxn ang="0">
                  <a:pos x="0" y="16"/>
                </a:cxn>
                <a:cxn ang="0">
                  <a:pos x="2" y="19"/>
                </a:cxn>
                <a:cxn ang="0">
                  <a:pos x="4" y="22"/>
                </a:cxn>
                <a:cxn ang="0">
                  <a:pos x="6" y="24"/>
                </a:cxn>
                <a:cxn ang="0">
                  <a:pos x="8" y="26"/>
                </a:cxn>
                <a:cxn ang="0">
                  <a:pos x="11" y="27"/>
                </a:cxn>
                <a:cxn ang="0">
                  <a:pos x="14" y="28"/>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w="9525" cap="rnd">
              <a:noFill/>
              <a:round/>
              <a:headEnd type="none" w="sm" len="sm"/>
              <a:tailEnd type="none" w="sm" len="sm"/>
            </a:ln>
            <a:effectLst/>
          </p:spPr>
          <p:txBody>
            <a:bodyPr/>
            <a:lstStyle/>
            <a:p>
              <a:endParaRPr lang="en-US"/>
            </a:p>
          </p:txBody>
        </p:sp>
        <p:sp>
          <p:nvSpPr>
            <p:cNvPr id="21569" name="Freeform 65"/>
            <p:cNvSpPr>
              <a:spLocks/>
            </p:cNvSpPr>
            <p:nvPr/>
          </p:nvSpPr>
          <p:spPr bwMode="auto">
            <a:xfrm>
              <a:off x="1361" y="1501"/>
              <a:ext cx="30" cy="29"/>
            </a:xfrm>
            <a:custGeom>
              <a:avLst/>
              <a:gdLst/>
              <a:ahLst/>
              <a:cxnLst>
                <a:cxn ang="0">
                  <a:pos x="14" y="28"/>
                </a:cxn>
                <a:cxn ang="0">
                  <a:pos x="17" y="28"/>
                </a:cxn>
                <a:cxn ang="0">
                  <a:pos x="20" y="28"/>
                </a:cxn>
                <a:cxn ang="0">
                  <a:pos x="22" y="27"/>
                </a:cxn>
                <a:cxn ang="0">
                  <a:pos x="24" y="25"/>
                </a:cxn>
                <a:cxn ang="0">
                  <a:pos x="26" y="23"/>
                </a:cxn>
                <a:cxn ang="0">
                  <a:pos x="28" y="22"/>
                </a:cxn>
                <a:cxn ang="0">
                  <a:pos x="29" y="19"/>
                </a:cxn>
                <a:cxn ang="0">
                  <a:pos x="29" y="16"/>
                </a:cxn>
                <a:cxn ang="0">
                  <a:pos x="29" y="13"/>
                </a:cxn>
                <a:cxn ang="0">
                  <a:pos x="28" y="11"/>
                </a:cxn>
                <a:cxn ang="0">
                  <a:pos x="26" y="8"/>
                </a:cxn>
                <a:cxn ang="0">
                  <a:pos x="24" y="5"/>
                </a:cxn>
                <a:cxn ang="0">
                  <a:pos x="22" y="4"/>
                </a:cxn>
                <a:cxn ang="0">
                  <a:pos x="20" y="2"/>
                </a:cxn>
                <a:cxn ang="0">
                  <a:pos x="17" y="0"/>
                </a:cxn>
                <a:cxn ang="0">
                  <a:pos x="14" y="0"/>
                </a:cxn>
                <a:cxn ang="0">
                  <a:pos x="11" y="0"/>
                </a:cxn>
                <a:cxn ang="0">
                  <a:pos x="8" y="0"/>
                </a:cxn>
                <a:cxn ang="0">
                  <a:pos x="6" y="0"/>
                </a:cxn>
                <a:cxn ang="0">
                  <a:pos x="4" y="2"/>
                </a:cxn>
                <a:cxn ang="0">
                  <a:pos x="2" y="4"/>
                </a:cxn>
                <a:cxn ang="0">
                  <a:pos x="0" y="6"/>
                </a:cxn>
                <a:cxn ang="0">
                  <a:pos x="0" y="8"/>
                </a:cxn>
                <a:cxn ang="0">
                  <a:pos x="0" y="11"/>
                </a:cxn>
                <a:cxn ang="0">
                  <a:pos x="0" y="14"/>
                </a:cxn>
                <a:cxn ang="0">
                  <a:pos x="0" y="16"/>
                </a:cxn>
                <a:cxn ang="0">
                  <a:pos x="2" y="19"/>
                </a:cxn>
                <a:cxn ang="0">
                  <a:pos x="4" y="22"/>
                </a:cxn>
                <a:cxn ang="0">
                  <a:pos x="6" y="24"/>
                </a:cxn>
                <a:cxn ang="0">
                  <a:pos x="8" y="26"/>
                </a:cxn>
                <a:cxn ang="0">
                  <a:pos x="11" y="27"/>
                </a:cxn>
                <a:cxn ang="0">
                  <a:pos x="14" y="28"/>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w="9525" cap="rnd">
              <a:noFill/>
              <a:round/>
              <a:headEnd type="none" w="sm" len="sm"/>
              <a:tailEnd type="none" w="sm" len="sm"/>
            </a:ln>
            <a:effectLst/>
          </p:spPr>
          <p:txBody>
            <a:bodyPr/>
            <a:lstStyle/>
            <a:p>
              <a:endParaRPr lang="en-US"/>
            </a:p>
          </p:txBody>
        </p:sp>
        <p:sp>
          <p:nvSpPr>
            <p:cNvPr id="21570" name="Freeform 66"/>
            <p:cNvSpPr>
              <a:spLocks/>
            </p:cNvSpPr>
            <p:nvPr/>
          </p:nvSpPr>
          <p:spPr bwMode="auto">
            <a:xfrm>
              <a:off x="1233" y="1253"/>
              <a:ext cx="52" cy="96"/>
            </a:xfrm>
            <a:custGeom>
              <a:avLst/>
              <a:gdLst/>
              <a:ahLst/>
              <a:cxnLst>
                <a:cxn ang="0">
                  <a:pos x="9" y="0"/>
                </a:cxn>
                <a:cxn ang="0">
                  <a:pos x="8" y="0"/>
                </a:cxn>
                <a:cxn ang="0">
                  <a:pos x="7" y="3"/>
                </a:cxn>
                <a:cxn ang="0">
                  <a:pos x="6" y="7"/>
                </a:cxn>
                <a:cxn ang="0">
                  <a:pos x="5" y="12"/>
                </a:cxn>
                <a:cxn ang="0">
                  <a:pos x="3" y="18"/>
                </a:cxn>
                <a:cxn ang="0">
                  <a:pos x="1" y="25"/>
                </a:cxn>
                <a:cxn ang="0">
                  <a:pos x="0" y="33"/>
                </a:cxn>
                <a:cxn ang="0">
                  <a:pos x="0" y="40"/>
                </a:cxn>
                <a:cxn ang="0">
                  <a:pos x="0" y="47"/>
                </a:cxn>
                <a:cxn ang="0">
                  <a:pos x="1" y="54"/>
                </a:cxn>
                <a:cxn ang="0">
                  <a:pos x="5" y="61"/>
                </a:cxn>
                <a:cxn ang="0">
                  <a:pos x="9" y="68"/>
                </a:cxn>
                <a:cxn ang="0">
                  <a:pos x="13" y="74"/>
                </a:cxn>
                <a:cxn ang="0">
                  <a:pos x="17" y="79"/>
                </a:cxn>
                <a:cxn ang="0">
                  <a:pos x="20" y="84"/>
                </a:cxn>
                <a:cxn ang="0">
                  <a:pos x="22" y="89"/>
                </a:cxn>
                <a:cxn ang="0">
                  <a:pos x="24" y="92"/>
                </a:cxn>
                <a:cxn ang="0">
                  <a:pos x="28" y="94"/>
                </a:cxn>
                <a:cxn ang="0">
                  <a:pos x="33" y="95"/>
                </a:cxn>
                <a:cxn ang="0">
                  <a:pos x="38" y="95"/>
                </a:cxn>
                <a:cxn ang="0">
                  <a:pos x="43" y="94"/>
                </a:cxn>
                <a:cxn ang="0">
                  <a:pos x="46" y="93"/>
                </a:cxn>
                <a:cxn ang="0">
                  <a:pos x="50" y="92"/>
                </a:cxn>
                <a:cxn ang="0">
                  <a:pos x="51" y="91"/>
                </a:cxn>
                <a:cxn ang="0">
                  <a:pos x="50" y="91"/>
                </a:cxn>
                <a:cxn ang="0">
                  <a:pos x="48" y="91"/>
                </a:cxn>
                <a:cxn ang="0">
                  <a:pos x="46" y="91"/>
                </a:cxn>
                <a:cxn ang="0">
                  <a:pos x="44" y="90"/>
                </a:cxn>
                <a:cxn ang="0">
                  <a:pos x="40" y="89"/>
                </a:cxn>
                <a:cxn ang="0">
                  <a:pos x="38" y="88"/>
                </a:cxn>
                <a:cxn ang="0">
                  <a:pos x="35" y="85"/>
                </a:cxn>
                <a:cxn ang="0">
                  <a:pos x="34" y="83"/>
                </a:cxn>
                <a:cxn ang="0">
                  <a:pos x="30" y="78"/>
                </a:cxn>
                <a:cxn ang="0">
                  <a:pos x="27" y="74"/>
                </a:cxn>
                <a:cxn ang="0">
                  <a:pos x="22" y="68"/>
                </a:cxn>
                <a:cxn ang="0">
                  <a:pos x="17" y="61"/>
                </a:cxn>
                <a:cxn ang="0">
                  <a:pos x="11" y="53"/>
                </a:cxn>
                <a:cxn ang="0">
                  <a:pos x="8" y="46"/>
                </a:cxn>
                <a:cxn ang="0">
                  <a:pos x="5" y="36"/>
                </a:cxn>
                <a:cxn ang="0">
                  <a:pos x="6" y="28"/>
                </a:cxn>
                <a:cxn ang="0">
                  <a:pos x="8" y="22"/>
                </a:cxn>
                <a:cxn ang="0">
                  <a:pos x="10" y="17"/>
                </a:cxn>
                <a:cxn ang="0">
                  <a:pos x="11" y="13"/>
                </a:cxn>
                <a:cxn ang="0">
                  <a:pos x="12" y="10"/>
                </a:cxn>
                <a:cxn ang="0">
                  <a:pos x="13" y="7"/>
                </a:cxn>
                <a:cxn ang="0">
                  <a:pos x="14" y="5"/>
                </a:cxn>
                <a:cxn ang="0">
                  <a:pos x="14" y="4"/>
                </a:cxn>
                <a:cxn ang="0">
                  <a:pos x="15" y="4"/>
                </a:cxn>
                <a:cxn ang="0">
                  <a:pos x="9" y="0"/>
                </a:cxn>
              </a:cxnLst>
              <a:rect l="0" t="0" r="r" b="b"/>
              <a:pathLst>
                <a:path w="52" h="96">
                  <a:moveTo>
                    <a:pt x="9" y="0"/>
                  </a:moveTo>
                  <a:lnTo>
                    <a:pt x="8" y="0"/>
                  </a:lnTo>
                  <a:lnTo>
                    <a:pt x="7" y="3"/>
                  </a:lnTo>
                  <a:lnTo>
                    <a:pt x="6" y="7"/>
                  </a:lnTo>
                  <a:lnTo>
                    <a:pt x="5" y="12"/>
                  </a:lnTo>
                  <a:lnTo>
                    <a:pt x="3" y="18"/>
                  </a:lnTo>
                  <a:lnTo>
                    <a:pt x="1" y="25"/>
                  </a:lnTo>
                  <a:lnTo>
                    <a:pt x="0" y="33"/>
                  </a:lnTo>
                  <a:lnTo>
                    <a:pt x="0" y="40"/>
                  </a:lnTo>
                  <a:lnTo>
                    <a:pt x="0" y="47"/>
                  </a:lnTo>
                  <a:lnTo>
                    <a:pt x="1" y="54"/>
                  </a:lnTo>
                  <a:lnTo>
                    <a:pt x="5" y="61"/>
                  </a:lnTo>
                  <a:lnTo>
                    <a:pt x="9" y="68"/>
                  </a:lnTo>
                  <a:lnTo>
                    <a:pt x="13" y="74"/>
                  </a:lnTo>
                  <a:lnTo>
                    <a:pt x="17" y="79"/>
                  </a:lnTo>
                  <a:lnTo>
                    <a:pt x="20" y="84"/>
                  </a:lnTo>
                  <a:lnTo>
                    <a:pt x="22" y="89"/>
                  </a:lnTo>
                  <a:lnTo>
                    <a:pt x="24" y="92"/>
                  </a:lnTo>
                  <a:lnTo>
                    <a:pt x="28" y="94"/>
                  </a:lnTo>
                  <a:lnTo>
                    <a:pt x="33" y="95"/>
                  </a:lnTo>
                  <a:lnTo>
                    <a:pt x="38" y="95"/>
                  </a:lnTo>
                  <a:lnTo>
                    <a:pt x="43" y="94"/>
                  </a:lnTo>
                  <a:lnTo>
                    <a:pt x="46" y="93"/>
                  </a:lnTo>
                  <a:lnTo>
                    <a:pt x="50" y="92"/>
                  </a:lnTo>
                  <a:lnTo>
                    <a:pt x="51" y="91"/>
                  </a:lnTo>
                  <a:lnTo>
                    <a:pt x="50" y="91"/>
                  </a:lnTo>
                  <a:lnTo>
                    <a:pt x="48" y="91"/>
                  </a:lnTo>
                  <a:lnTo>
                    <a:pt x="46" y="91"/>
                  </a:lnTo>
                  <a:lnTo>
                    <a:pt x="44" y="90"/>
                  </a:lnTo>
                  <a:lnTo>
                    <a:pt x="40" y="89"/>
                  </a:lnTo>
                  <a:lnTo>
                    <a:pt x="38" y="88"/>
                  </a:lnTo>
                  <a:lnTo>
                    <a:pt x="35" y="85"/>
                  </a:lnTo>
                  <a:lnTo>
                    <a:pt x="34" y="83"/>
                  </a:lnTo>
                  <a:lnTo>
                    <a:pt x="30" y="78"/>
                  </a:lnTo>
                  <a:lnTo>
                    <a:pt x="27" y="74"/>
                  </a:lnTo>
                  <a:lnTo>
                    <a:pt x="22" y="68"/>
                  </a:lnTo>
                  <a:lnTo>
                    <a:pt x="17" y="61"/>
                  </a:lnTo>
                  <a:lnTo>
                    <a:pt x="11" y="53"/>
                  </a:lnTo>
                  <a:lnTo>
                    <a:pt x="8" y="46"/>
                  </a:lnTo>
                  <a:lnTo>
                    <a:pt x="5" y="36"/>
                  </a:lnTo>
                  <a:lnTo>
                    <a:pt x="6" y="28"/>
                  </a:lnTo>
                  <a:lnTo>
                    <a:pt x="8" y="22"/>
                  </a:lnTo>
                  <a:lnTo>
                    <a:pt x="10" y="17"/>
                  </a:lnTo>
                  <a:lnTo>
                    <a:pt x="11" y="13"/>
                  </a:lnTo>
                  <a:lnTo>
                    <a:pt x="12" y="10"/>
                  </a:lnTo>
                  <a:lnTo>
                    <a:pt x="13" y="7"/>
                  </a:lnTo>
                  <a:lnTo>
                    <a:pt x="14" y="5"/>
                  </a:lnTo>
                  <a:lnTo>
                    <a:pt x="14" y="4"/>
                  </a:lnTo>
                  <a:lnTo>
                    <a:pt x="15" y="4"/>
                  </a:lnTo>
                  <a:lnTo>
                    <a:pt x="9" y="0"/>
                  </a:lnTo>
                </a:path>
              </a:pathLst>
            </a:custGeom>
            <a:solidFill>
              <a:srgbClr val="000000"/>
            </a:solidFill>
            <a:ln w="9525" cap="rnd">
              <a:noFill/>
              <a:round/>
              <a:headEnd type="none" w="sm" len="sm"/>
              <a:tailEnd type="none" w="sm" len="sm"/>
            </a:ln>
            <a:effectLst/>
          </p:spPr>
          <p:txBody>
            <a:bodyPr/>
            <a:lstStyle/>
            <a:p>
              <a:endParaRPr lang="en-US"/>
            </a:p>
          </p:txBody>
        </p:sp>
        <p:sp>
          <p:nvSpPr>
            <p:cNvPr id="21571" name="Freeform 67"/>
            <p:cNvSpPr>
              <a:spLocks/>
            </p:cNvSpPr>
            <p:nvPr/>
          </p:nvSpPr>
          <p:spPr bwMode="auto">
            <a:xfrm>
              <a:off x="1219" y="1311"/>
              <a:ext cx="182" cy="103"/>
            </a:xfrm>
            <a:custGeom>
              <a:avLst/>
              <a:gdLst/>
              <a:ahLst/>
              <a:cxnLst>
                <a:cxn ang="0">
                  <a:pos x="22" y="78"/>
                </a:cxn>
                <a:cxn ang="0">
                  <a:pos x="154" y="102"/>
                </a:cxn>
                <a:cxn ang="0">
                  <a:pos x="155" y="101"/>
                </a:cxn>
                <a:cxn ang="0">
                  <a:pos x="158" y="98"/>
                </a:cxn>
                <a:cxn ang="0">
                  <a:pos x="164" y="95"/>
                </a:cxn>
                <a:cxn ang="0">
                  <a:pos x="169" y="90"/>
                </a:cxn>
                <a:cxn ang="0">
                  <a:pos x="174" y="85"/>
                </a:cxn>
                <a:cxn ang="0">
                  <a:pos x="178" y="80"/>
                </a:cxn>
                <a:cxn ang="0">
                  <a:pos x="181" y="75"/>
                </a:cxn>
                <a:cxn ang="0">
                  <a:pos x="181" y="71"/>
                </a:cxn>
                <a:cxn ang="0">
                  <a:pos x="180" y="65"/>
                </a:cxn>
                <a:cxn ang="0">
                  <a:pos x="179" y="61"/>
                </a:cxn>
                <a:cxn ang="0">
                  <a:pos x="178" y="56"/>
                </a:cxn>
                <a:cxn ang="0">
                  <a:pos x="176" y="53"/>
                </a:cxn>
                <a:cxn ang="0">
                  <a:pos x="175" y="51"/>
                </a:cxn>
                <a:cxn ang="0">
                  <a:pos x="171" y="48"/>
                </a:cxn>
                <a:cxn ang="0">
                  <a:pos x="165" y="46"/>
                </a:cxn>
                <a:cxn ang="0">
                  <a:pos x="158" y="44"/>
                </a:cxn>
                <a:cxn ang="0">
                  <a:pos x="149" y="41"/>
                </a:cxn>
                <a:cxn ang="0">
                  <a:pos x="141" y="35"/>
                </a:cxn>
                <a:cxn ang="0">
                  <a:pos x="134" y="28"/>
                </a:cxn>
                <a:cxn ang="0">
                  <a:pos x="125" y="20"/>
                </a:cxn>
                <a:cxn ang="0">
                  <a:pos x="117" y="12"/>
                </a:cxn>
                <a:cxn ang="0">
                  <a:pos x="108" y="6"/>
                </a:cxn>
                <a:cxn ang="0">
                  <a:pos x="99" y="1"/>
                </a:cxn>
                <a:cxn ang="0">
                  <a:pos x="88" y="0"/>
                </a:cxn>
                <a:cxn ang="0">
                  <a:pos x="76" y="0"/>
                </a:cxn>
                <a:cxn ang="0">
                  <a:pos x="62" y="4"/>
                </a:cxn>
                <a:cxn ang="0">
                  <a:pos x="49" y="8"/>
                </a:cxn>
                <a:cxn ang="0">
                  <a:pos x="36" y="14"/>
                </a:cxn>
                <a:cxn ang="0">
                  <a:pos x="25" y="20"/>
                </a:cxn>
                <a:cxn ang="0">
                  <a:pos x="15" y="26"/>
                </a:cxn>
                <a:cxn ang="0">
                  <a:pos x="8" y="32"/>
                </a:cxn>
                <a:cxn ang="0">
                  <a:pos x="5" y="36"/>
                </a:cxn>
                <a:cxn ang="0">
                  <a:pos x="3" y="39"/>
                </a:cxn>
                <a:cxn ang="0">
                  <a:pos x="2" y="43"/>
                </a:cxn>
                <a:cxn ang="0">
                  <a:pos x="0" y="46"/>
                </a:cxn>
                <a:cxn ang="0">
                  <a:pos x="0" y="50"/>
                </a:cxn>
                <a:cxn ang="0">
                  <a:pos x="0" y="52"/>
                </a:cxn>
                <a:cxn ang="0">
                  <a:pos x="0" y="55"/>
                </a:cxn>
                <a:cxn ang="0">
                  <a:pos x="1" y="57"/>
                </a:cxn>
                <a:cxn ang="0">
                  <a:pos x="3" y="60"/>
                </a:cxn>
                <a:cxn ang="0">
                  <a:pos x="5" y="63"/>
                </a:cxn>
                <a:cxn ang="0">
                  <a:pos x="8" y="66"/>
                </a:cxn>
                <a:cxn ang="0">
                  <a:pos x="11" y="68"/>
                </a:cxn>
                <a:cxn ang="0">
                  <a:pos x="14" y="72"/>
                </a:cxn>
                <a:cxn ang="0">
                  <a:pos x="16" y="74"/>
                </a:cxn>
                <a:cxn ang="0">
                  <a:pos x="19" y="76"/>
                </a:cxn>
                <a:cxn ang="0">
                  <a:pos x="21" y="78"/>
                </a:cxn>
                <a:cxn ang="0">
                  <a:pos x="22" y="78"/>
                </a:cxn>
              </a:cxnLst>
              <a:rect l="0" t="0" r="r" b="b"/>
              <a:pathLst>
                <a:path w="182" h="103">
                  <a:moveTo>
                    <a:pt x="22" y="78"/>
                  </a:moveTo>
                  <a:lnTo>
                    <a:pt x="154" y="102"/>
                  </a:lnTo>
                  <a:lnTo>
                    <a:pt x="155" y="101"/>
                  </a:lnTo>
                  <a:lnTo>
                    <a:pt x="158" y="98"/>
                  </a:lnTo>
                  <a:lnTo>
                    <a:pt x="164" y="95"/>
                  </a:lnTo>
                  <a:lnTo>
                    <a:pt x="169" y="90"/>
                  </a:lnTo>
                  <a:lnTo>
                    <a:pt x="174" y="85"/>
                  </a:lnTo>
                  <a:lnTo>
                    <a:pt x="178" y="80"/>
                  </a:lnTo>
                  <a:lnTo>
                    <a:pt x="181" y="75"/>
                  </a:lnTo>
                  <a:lnTo>
                    <a:pt x="181" y="71"/>
                  </a:lnTo>
                  <a:lnTo>
                    <a:pt x="180" y="65"/>
                  </a:lnTo>
                  <a:lnTo>
                    <a:pt x="179" y="61"/>
                  </a:lnTo>
                  <a:lnTo>
                    <a:pt x="178" y="56"/>
                  </a:lnTo>
                  <a:lnTo>
                    <a:pt x="176" y="53"/>
                  </a:lnTo>
                  <a:lnTo>
                    <a:pt x="175" y="51"/>
                  </a:lnTo>
                  <a:lnTo>
                    <a:pt x="171" y="48"/>
                  </a:lnTo>
                  <a:lnTo>
                    <a:pt x="165" y="46"/>
                  </a:lnTo>
                  <a:lnTo>
                    <a:pt x="158" y="44"/>
                  </a:lnTo>
                  <a:lnTo>
                    <a:pt x="149" y="41"/>
                  </a:lnTo>
                  <a:lnTo>
                    <a:pt x="141" y="35"/>
                  </a:lnTo>
                  <a:lnTo>
                    <a:pt x="134" y="28"/>
                  </a:lnTo>
                  <a:lnTo>
                    <a:pt x="125" y="20"/>
                  </a:lnTo>
                  <a:lnTo>
                    <a:pt x="117" y="12"/>
                  </a:lnTo>
                  <a:lnTo>
                    <a:pt x="108" y="6"/>
                  </a:lnTo>
                  <a:lnTo>
                    <a:pt x="99" y="1"/>
                  </a:lnTo>
                  <a:lnTo>
                    <a:pt x="88" y="0"/>
                  </a:lnTo>
                  <a:lnTo>
                    <a:pt x="76" y="0"/>
                  </a:lnTo>
                  <a:lnTo>
                    <a:pt x="62" y="4"/>
                  </a:lnTo>
                  <a:lnTo>
                    <a:pt x="49" y="8"/>
                  </a:lnTo>
                  <a:lnTo>
                    <a:pt x="36" y="14"/>
                  </a:lnTo>
                  <a:lnTo>
                    <a:pt x="25" y="20"/>
                  </a:lnTo>
                  <a:lnTo>
                    <a:pt x="15" y="26"/>
                  </a:lnTo>
                  <a:lnTo>
                    <a:pt x="8" y="32"/>
                  </a:lnTo>
                  <a:lnTo>
                    <a:pt x="5" y="36"/>
                  </a:lnTo>
                  <a:lnTo>
                    <a:pt x="3" y="39"/>
                  </a:lnTo>
                  <a:lnTo>
                    <a:pt x="2" y="43"/>
                  </a:lnTo>
                  <a:lnTo>
                    <a:pt x="0" y="46"/>
                  </a:lnTo>
                  <a:lnTo>
                    <a:pt x="0" y="50"/>
                  </a:lnTo>
                  <a:lnTo>
                    <a:pt x="0" y="52"/>
                  </a:lnTo>
                  <a:lnTo>
                    <a:pt x="0" y="55"/>
                  </a:lnTo>
                  <a:lnTo>
                    <a:pt x="1" y="57"/>
                  </a:lnTo>
                  <a:lnTo>
                    <a:pt x="3" y="60"/>
                  </a:lnTo>
                  <a:lnTo>
                    <a:pt x="5" y="63"/>
                  </a:lnTo>
                  <a:lnTo>
                    <a:pt x="8" y="66"/>
                  </a:lnTo>
                  <a:lnTo>
                    <a:pt x="11" y="68"/>
                  </a:lnTo>
                  <a:lnTo>
                    <a:pt x="14" y="72"/>
                  </a:lnTo>
                  <a:lnTo>
                    <a:pt x="16" y="74"/>
                  </a:lnTo>
                  <a:lnTo>
                    <a:pt x="19" y="76"/>
                  </a:lnTo>
                  <a:lnTo>
                    <a:pt x="21" y="78"/>
                  </a:lnTo>
                  <a:lnTo>
                    <a:pt x="22" y="78"/>
                  </a:lnTo>
                </a:path>
              </a:pathLst>
            </a:custGeom>
            <a:solidFill>
              <a:srgbClr val="B2B2B2"/>
            </a:solidFill>
            <a:ln w="9525" cap="rnd">
              <a:noFill/>
              <a:round/>
              <a:headEnd type="none" w="sm" len="sm"/>
              <a:tailEnd type="none" w="sm" len="sm"/>
            </a:ln>
            <a:effectLst/>
          </p:spPr>
          <p:txBody>
            <a:bodyPr/>
            <a:lstStyle/>
            <a:p>
              <a:endParaRPr lang="en-US"/>
            </a:p>
          </p:txBody>
        </p:sp>
        <p:sp>
          <p:nvSpPr>
            <p:cNvPr id="21572" name="Freeform 68"/>
            <p:cNvSpPr>
              <a:spLocks/>
            </p:cNvSpPr>
            <p:nvPr/>
          </p:nvSpPr>
          <p:spPr bwMode="auto">
            <a:xfrm>
              <a:off x="1164" y="1187"/>
              <a:ext cx="682" cy="242"/>
            </a:xfrm>
            <a:custGeom>
              <a:avLst/>
              <a:gdLst/>
              <a:ahLst/>
              <a:cxnLst>
                <a:cxn ang="0">
                  <a:pos x="475" y="0"/>
                </a:cxn>
                <a:cxn ang="0">
                  <a:pos x="0" y="129"/>
                </a:cxn>
                <a:cxn ang="0">
                  <a:pos x="236" y="241"/>
                </a:cxn>
                <a:cxn ang="0">
                  <a:pos x="681" y="129"/>
                </a:cxn>
                <a:cxn ang="0">
                  <a:pos x="475" y="0"/>
                </a:cxn>
              </a:cxnLst>
              <a:rect l="0" t="0" r="r" b="b"/>
              <a:pathLst>
                <a:path w="682" h="242">
                  <a:moveTo>
                    <a:pt x="475" y="0"/>
                  </a:moveTo>
                  <a:lnTo>
                    <a:pt x="0" y="129"/>
                  </a:lnTo>
                  <a:lnTo>
                    <a:pt x="236" y="241"/>
                  </a:lnTo>
                  <a:lnTo>
                    <a:pt x="681" y="129"/>
                  </a:lnTo>
                  <a:lnTo>
                    <a:pt x="475" y="0"/>
                  </a:lnTo>
                </a:path>
              </a:pathLst>
            </a:custGeom>
            <a:solidFill>
              <a:srgbClr val="FFCC00"/>
            </a:solidFill>
            <a:ln w="9525" cap="rnd">
              <a:noFill/>
              <a:round/>
              <a:headEnd type="none" w="sm" len="sm"/>
              <a:tailEnd type="none" w="sm" len="sm"/>
            </a:ln>
            <a:effectLst/>
          </p:spPr>
          <p:txBody>
            <a:bodyPr/>
            <a:lstStyle/>
            <a:p>
              <a:endParaRPr lang="en-US"/>
            </a:p>
          </p:txBody>
        </p:sp>
        <p:sp>
          <p:nvSpPr>
            <p:cNvPr id="21573" name="Freeform 69"/>
            <p:cNvSpPr>
              <a:spLocks/>
            </p:cNvSpPr>
            <p:nvPr/>
          </p:nvSpPr>
          <p:spPr bwMode="auto">
            <a:xfrm>
              <a:off x="1250" y="1070"/>
              <a:ext cx="198" cy="213"/>
            </a:xfrm>
            <a:custGeom>
              <a:avLst/>
              <a:gdLst/>
              <a:ahLst/>
              <a:cxnLst>
                <a:cxn ang="0">
                  <a:pos x="29" y="20"/>
                </a:cxn>
                <a:cxn ang="0">
                  <a:pos x="36" y="33"/>
                </a:cxn>
                <a:cxn ang="0">
                  <a:pos x="45" y="54"/>
                </a:cxn>
                <a:cxn ang="0">
                  <a:pos x="54" y="73"/>
                </a:cxn>
                <a:cxn ang="0">
                  <a:pos x="58" y="88"/>
                </a:cxn>
                <a:cxn ang="0">
                  <a:pos x="64" y="103"/>
                </a:cxn>
                <a:cxn ang="0">
                  <a:pos x="70" y="117"/>
                </a:cxn>
                <a:cxn ang="0">
                  <a:pos x="77" y="128"/>
                </a:cxn>
                <a:cxn ang="0">
                  <a:pos x="84" y="133"/>
                </a:cxn>
                <a:cxn ang="0">
                  <a:pos x="105" y="148"/>
                </a:cxn>
                <a:cxn ang="0">
                  <a:pos x="129" y="167"/>
                </a:cxn>
                <a:cxn ang="0">
                  <a:pos x="146" y="181"/>
                </a:cxn>
                <a:cxn ang="0">
                  <a:pos x="151" y="183"/>
                </a:cxn>
                <a:cxn ang="0">
                  <a:pos x="155" y="182"/>
                </a:cxn>
                <a:cxn ang="0">
                  <a:pos x="160" y="182"/>
                </a:cxn>
                <a:cxn ang="0">
                  <a:pos x="166" y="184"/>
                </a:cxn>
                <a:cxn ang="0">
                  <a:pos x="174" y="187"/>
                </a:cxn>
                <a:cxn ang="0">
                  <a:pos x="183" y="192"/>
                </a:cxn>
                <a:cxn ang="0">
                  <a:pos x="191" y="198"/>
                </a:cxn>
                <a:cxn ang="0">
                  <a:pos x="197" y="205"/>
                </a:cxn>
                <a:cxn ang="0">
                  <a:pos x="196" y="209"/>
                </a:cxn>
                <a:cxn ang="0">
                  <a:pos x="189" y="211"/>
                </a:cxn>
                <a:cxn ang="0">
                  <a:pos x="179" y="212"/>
                </a:cxn>
                <a:cxn ang="0">
                  <a:pos x="167" y="209"/>
                </a:cxn>
                <a:cxn ang="0">
                  <a:pos x="157" y="206"/>
                </a:cxn>
                <a:cxn ang="0">
                  <a:pos x="151" y="203"/>
                </a:cxn>
                <a:cxn ang="0">
                  <a:pos x="146" y="202"/>
                </a:cxn>
                <a:cxn ang="0">
                  <a:pos x="143" y="202"/>
                </a:cxn>
                <a:cxn ang="0">
                  <a:pos x="134" y="200"/>
                </a:cxn>
                <a:cxn ang="0">
                  <a:pos x="117" y="193"/>
                </a:cxn>
                <a:cxn ang="0">
                  <a:pos x="97" y="184"/>
                </a:cxn>
                <a:cxn ang="0">
                  <a:pos x="83" y="175"/>
                </a:cxn>
                <a:cxn ang="0">
                  <a:pos x="69" y="165"/>
                </a:cxn>
                <a:cxn ang="0">
                  <a:pos x="53" y="149"/>
                </a:cxn>
                <a:cxn ang="0">
                  <a:pos x="36" y="129"/>
                </a:cxn>
                <a:cxn ang="0">
                  <a:pos x="23" y="109"/>
                </a:cxn>
                <a:cxn ang="0">
                  <a:pos x="15" y="88"/>
                </a:cxn>
                <a:cxn ang="0">
                  <a:pos x="10" y="68"/>
                </a:cxn>
                <a:cxn ang="0">
                  <a:pos x="7" y="50"/>
                </a:cxn>
                <a:cxn ang="0">
                  <a:pos x="7" y="38"/>
                </a:cxn>
                <a:cxn ang="0">
                  <a:pos x="5" y="27"/>
                </a:cxn>
                <a:cxn ang="0">
                  <a:pos x="2" y="16"/>
                </a:cxn>
                <a:cxn ang="0">
                  <a:pos x="0" y="6"/>
                </a:cxn>
                <a:cxn ang="0">
                  <a:pos x="0" y="0"/>
                </a:cxn>
              </a:cxnLst>
              <a:rect l="0" t="0" r="r" b="b"/>
              <a:pathLst>
                <a:path w="198" h="213">
                  <a:moveTo>
                    <a:pt x="28" y="17"/>
                  </a:moveTo>
                  <a:lnTo>
                    <a:pt x="29" y="20"/>
                  </a:lnTo>
                  <a:lnTo>
                    <a:pt x="32" y="25"/>
                  </a:lnTo>
                  <a:lnTo>
                    <a:pt x="36" y="33"/>
                  </a:lnTo>
                  <a:lnTo>
                    <a:pt x="40" y="43"/>
                  </a:lnTo>
                  <a:lnTo>
                    <a:pt x="45" y="54"/>
                  </a:lnTo>
                  <a:lnTo>
                    <a:pt x="50" y="64"/>
                  </a:lnTo>
                  <a:lnTo>
                    <a:pt x="54" y="73"/>
                  </a:lnTo>
                  <a:lnTo>
                    <a:pt x="56" y="81"/>
                  </a:lnTo>
                  <a:lnTo>
                    <a:pt x="58" y="88"/>
                  </a:lnTo>
                  <a:lnTo>
                    <a:pt x="61" y="94"/>
                  </a:lnTo>
                  <a:lnTo>
                    <a:pt x="64" y="103"/>
                  </a:lnTo>
                  <a:lnTo>
                    <a:pt x="67" y="111"/>
                  </a:lnTo>
                  <a:lnTo>
                    <a:pt x="70" y="117"/>
                  </a:lnTo>
                  <a:lnTo>
                    <a:pt x="73" y="123"/>
                  </a:lnTo>
                  <a:lnTo>
                    <a:pt x="77" y="128"/>
                  </a:lnTo>
                  <a:lnTo>
                    <a:pt x="79" y="129"/>
                  </a:lnTo>
                  <a:lnTo>
                    <a:pt x="84" y="133"/>
                  </a:lnTo>
                  <a:lnTo>
                    <a:pt x="94" y="139"/>
                  </a:lnTo>
                  <a:lnTo>
                    <a:pt x="105" y="148"/>
                  </a:lnTo>
                  <a:lnTo>
                    <a:pt x="117" y="157"/>
                  </a:lnTo>
                  <a:lnTo>
                    <a:pt x="129" y="167"/>
                  </a:lnTo>
                  <a:lnTo>
                    <a:pt x="139" y="175"/>
                  </a:lnTo>
                  <a:lnTo>
                    <a:pt x="146" y="181"/>
                  </a:lnTo>
                  <a:lnTo>
                    <a:pt x="149" y="184"/>
                  </a:lnTo>
                  <a:lnTo>
                    <a:pt x="151" y="183"/>
                  </a:lnTo>
                  <a:lnTo>
                    <a:pt x="152" y="183"/>
                  </a:lnTo>
                  <a:lnTo>
                    <a:pt x="155" y="182"/>
                  </a:lnTo>
                  <a:lnTo>
                    <a:pt x="157" y="182"/>
                  </a:lnTo>
                  <a:lnTo>
                    <a:pt x="160" y="182"/>
                  </a:lnTo>
                  <a:lnTo>
                    <a:pt x="163" y="183"/>
                  </a:lnTo>
                  <a:lnTo>
                    <a:pt x="166" y="184"/>
                  </a:lnTo>
                  <a:lnTo>
                    <a:pt x="169" y="185"/>
                  </a:lnTo>
                  <a:lnTo>
                    <a:pt x="174" y="187"/>
                  </a:lnTo>
                  <a:lnTo>
                    <a:pt x="178" y="189"/>
                  </a:lnTo>
                  <a:lnTo>
                    <a:pt x="183" y="192"/>
                  </a:lnTo>
                  <a:lnTo>
                    <a:pt x="187" y="195"/>
                  </a:lnTo>
                  <a:lnTo>
                    <a:pt x="191" y="198"/>
                  </a:lnTo>
                  <a:lnTo>
                    <a:pt x="195" y="201"/>
                  </a:lnTo>
                  <a:lnTo>
                    <a:pt x="197" y="205"/>
                  </a:lnTo>
                  <a:lnTo>
                    <a:pt x="197" y="206"/>
                  </a:lnTo>
                  <a:lnTo>
                    <a:pt x="196" y="209"/>
                  </a:lnTo>
                  <a:lnTo>
                    <a:pt x="193" y="210"/>
                  </a:lnTo>
                  <a:lnTo>
                    <a:pt x="189" y="211"/>
                  </a:lnTo>
                  <a:lnTo>
                    <a:pt x="184" y="212"/>
                  </a:lnTo>
                  <a:lnTo>
                    <a:pt x="179" y="212"/>
                  </a:lnTo>
                  <a:lnTo>
                    <a:pt x="173" y="211"/>
                  </a:lnTo>
                  <a:lnTo>
                    <a:pt x="167" y="209"/>
                  </a:lnTo>
                  <a:lnTo>
                    <a:pt x="161" y="207"/>
                  </a:lnTo>
                  <a:lnTo>
                    <a:pt x="157" y="206"/>
                  </a:lnTo>
                  <a:lnTo>
                    <a:pt x="153" y="204"/>
                  </a:lnTo>
                  <a:lnTo>
                    <a:pt x="151" y="203"/>
                  </a:lnTo>
                  <a:lnTo>
                    <a:pt x="148" y="202"/>
                  </a:lnTo>
                  <a:lnTo>
                    <a:pt x="146" y="202"/>
                  </a:lnTo>
                  <a:lnTo>
                    <a:pt x="145" y="202"/>
                  </a:lnTo>
                  <a:lnTo>
                    <a:pt x="143" y="202"/>
                  </a:lnTo>
                  <a:lnTo>
                    <a:pt x="140" y="202"/>
                  </a:lnTo>
                  <a:lnTo>
                    <a:pt x="134" y="200"/>
                  </a:lnTo>
                  <a:lnTo>
                    <a:pt x="126" y="197"/>
                  </a:lnTo>
                  <a:lnTo>
                    <a:pt x="117" y="193"/>
                  </a:lnTo>
                  <a:lnTo>
                    <a:pt x="106" y="189"/>
                  </a:lnTo>
                  <a:lnTo>
                    <a:pt x="97" y="184"/>
                  </a:lnTo>
                  <a:lnTo>
                    <a:pt x="89" y="179"/>
                  </a:lnTo>
                  <a:lnTo>
                    <a:pt x="83" y="175"/>
                  </a:lnTo>
                  <a:lnTo>
                    <a:pt x="77" y="171"/>
                  </a:lnTo>
                  <a:lnTo>
                    <a:pt x="69" y="165"/>
                  </a:lnTo>
                  <a:lnTo>
                    <a:pt x="61" y="157"/>
                  </a:lnTo>
                  <a:lnTo>
                    <a:pt x="53" y="149"/>
                  </a:lnTo>
                  <a:lnTo>
                    <a:pt x="45" y="139"/>
                  </a:lnTo>
                  <a:lnTo>
                    <a:pt x="36" y="129"/>
                  </a:lnTo>
                  <a:lnTo>
                    <a:pt x="29" y="119"/>
                  </a:lnTo>
                  <a:lnTo>
                    <a:pt x="23" y="109"/>
                  </a:lnTo>
                  <a:lnTo>
                    <a:pt x="18" y="99"/>
                  </a:lnTo>
                  <a:lnTo>
                    <a:pt x="15" y="88"/>
                  </a:lnTo>
                  <a:lnTo>
                    <a:pt x="12" y="78"/>
                  </a:lnTo>
                  <a:lnTo>
                    <a:pt x="10" y="68"/>
                  </a:lnTo>
                  <a:lnTo>
                    <a:pt x="9" y="59"/>
                  </a:lnTo>
                  <a:lnTo>
                    <a:pt x="7" y="50"/>
                  </a:lnTo>
                  <a:lnTo>
                    <a:pt x="7" y="44"/>
                  </a:lnTo>
                  <a:lnTo>
                    <a:pt x="7" y="38"/>
                  </a:lnTo>
                  <a:lnTo>
                    <a:pt x="6" y="33"/>
                  </a:lnTo>
                  <a:lnTo>
                    <a:pt x="5" y="27"/>
                  </a:lnTo>
                  <a:lnTo>
                    <a:pt x="4" y="22"/>
                  </a:lnTo>
                  <a:lnTo>
                    <a:pt x="2" y="16"/>
                  </a:lnTo>
                  <a:lnTo>
                    <a:pt x="1" y="11"/>
                  </a:lnTo>
                  <a:lnTo>
                    <a:pt x="0" y="6"/>
                  </a:lnTo>
                  <a:lnTo>
                    <a:pt x="0" y="2"/>
                  </a:lnTo>
                  <a:lnTo>
                    <a:pt x="0" y="0"/>
                  </a:lnTo>
                  <a:lnTo>
                    <a:pt x="28" y="17"/>
                  </a:lnTo>
                </a:path>
              </a:pathLst>
            </a:custGeom>
            <a:solidFill>
              <a:srgbClr val="4C4C4C"/>
            </a:solidFill>
            <a:ln w="9525" cap="rnd">
              <a:noFill/>
              <a:round/>
              <a:headEnd type="none" w="sm" len="sm"/>
              <a:tailEnd type="none" w="sm" len="sm"/>
            </a:ln>
            <a:effectLst/>
          </p:spPr>
          <p:txBody>
            <a:bodyPr/>
            <a:lstStyle/>
            <a:p>
              <a:endParaRPr lang="en-US"/>
            </a:p>
          </p:txBody>
        </p:sp>
        <p:sp>
          <p:nvSpPr>
            <p:cNvPr id="21574" name="Freeform 70"/>
            <p:cNvSpPr>
              <a:spLocks/>
            </p:cNvSpPr>
            <p:nvPr/>
          </p:nvSpPr>
          <p:spPr bwMode="auto">
            <a:xfrm>
              <a:off x="1241" y="1068"/>
              <a:ext cx="213" cy="211"/>
            </a:xfrm>
            <a:custGeom>
              <a:avLst/>
              <a:gdLst/>
              <a:ahLst/>
              <a:cxnLst>
                <a:cxn ang="0">
                  <a:pos x="39" y="19"/>
                </a:cxn>
                <a:cxn ang="0">
                  <a:pos x="44" y="32"/>
                </a:cxn>
                <a:cxn ang="0">
                  <a:pos x="51" y="51"/>
                </a:cxn>
                <a:cxn ang="0">
                  <a:pos x="57" y="71"/>
                </a:cxn>
                <a:cxn ang="0">
                  <a:pos x="62" y="85"/>
                </a:cxn>
                <a:cxn ang="0">
                  <a:pos x="70" y="101"/>
                </a:cxn>
                <a:cxn ang="0">
                  <a:pos x="81" y="115"/>
                </a:cxn>
                <a:cxn ang="0">
                  <a:pos x="91" y="125"/>
                </a:cxn>
                <a:cxn ang="0">
                  <a:pos x="99" y="130"/>
                </a:cxn>
                <a:cxn ang="0">
                  <a:pos x="120" y="146"/>
                </a:cxn>
                <a:cxn ang="0">
                  <a:pos x="143" y="165"/>
                </a:cxn>
                <a:cxn ang="0">
                  <a:pos x="160" y="180"/>
                </a:cxn>
                <a:cxn ang="0">
                  <a:pos x="166" y="181"/>
                </a:cxn>
                <a:cxn ang="0">
                  <a:pos x="169" y="181"/>
                </a:cxn>
                <a:cxn ang="0">
                  <a:pos x="175" y="181"/>
                </a:cxn>
                <a:cxn ang="0">
                  <a:pos x="181" y="181"/>
                </a:cxn>
                <a:cxn ang="0">
                  <a:pos x="189" y="186"/>
                </a:cxn>
                <a:cxn ang="0">
                  <a:pos x="198" y="191"/>
                </a:cxn>
                <a:cxn ang="0">
                  <a:pos x="206" y="197"/>
                </a:cxn>
                <a:cxn ang="0">
                  <a:pos x="212" y="203"/>
                </a:cxn>
                <a:cxn ang="0">
                  <a:pos x="210" y="207"/>
                </a:cxn>
                <a:cxn ang="0">
                  <a:pos x="204" y="210"/>
                </a:cxn>
                <a:cxn ang="0">
                  <a:pos x="194" y="210"/>
                </a:cxn>
                <a:cxn ang="0">
                  <a:pos x="182" y="207"/>
                </a:cxn>
                <a:cxn ang="0">
                  <a:pos x="171" y="204"/>
                </a:cxn>
                <a:cxn ang="0">
                  <a:pos x="165" y="201"/>
                </a:cxn>
                <a:cxn ang="0">
                  <a:pos x="160" y="200"/>
                </a:cxn>
                <a:cxn ang="0">
                  <a:pos x="154" y="200"/>
                </a:cxn>
                <a:cxn ang="0">
                  <a:pos x="141" y="196"/>
                </a:cxn>
                <a:cxn ang="0">
                  <a:pos x="121" y="187"/>
                </a:cxn>
                <a:cxn ang="0">
                  <a:pos x="103" y="178"/>
                </a:cxn>
                <a:cxn ang="0">
                  <a:pos x="91" y="170"/>
                </a:cxn>
                <a:cxn ang="0">
                  <a:pos x="76" y="156"/>
                </a:cxn>
                <a:cxn ang="0">
                  <a:pos x="59" y="137"/>
                </a:cxn>
                <a:cxn ang="0">
                  <a:pos x="44" y="118"/>
                </a:cxn>
                <a:cxn ang="0">
                  <a:pos x="32" y="96"/>
                </a:cxn>
                <a:cxn ang="0">
                  <a:pos x="19" y="68"/>
                </a:cxn>
                <a:cxn ang="0">
                  <a:pos x="8" y="40"/>
                </a:cxn>
                <a:cxn ang="0">
                  <a:pos x="1" y="19"/>
                </a:cxn>
                <a:cxn ang="0">
                  <a:pos x="0" y="8"/>
                </a:cxn>
                <a:cxn ang="0">
                  <a:pos x="2" y="4"/>
                </a:cxn>
                <a:cxn ang="0">
                  <a:pos x="5" y="2"/>
                </a:cxn>
                <a:cxn ang="0">
                  <a:pos x="10" y="1"/>
                </a:cxn>
                <a:cxn ang="0">
                  <a:pos x="38" y="17"/>
                </a:cxn>
              </a:cxnLst>
              <a:rect l="0" t="0" r="r" b="b"/>
              <a:pathLst>
                <a:path w="213" h="211">
                  <a:moveTo>
                    <a:pt x="38" y="17"/>
                  </a:moveTo>
                  <a:lnTo>
                    <a:pt x="39" y="19"/>
                  </a:lnTo>
                  <a:lnTo>
                    <a:pt x="40" y="24"/>
                  </a:lnTo>
                  <a:lnTo>
                    <a:pt x="44" y="32"/>
                  </a:lnTo>
                  <a:lnTo>
                    <a:pt x="47" y="41"/>
                  </a:lnTo>
                  <a:lnTo>
                    <a:pt x="51" y="51"/>
                  </a:lnTo>
                  <a:lnTo>
                    <a:pt x="54" y="62"/>
                  </a:lnTo>
                  <a:lnTo>
                    <a:pt x="57" y="71"/>
                  </a:lnTo>
                  <a:lnTo>
                    <a:pt x="59" y="79"/>
                  </a:lnTo>
                  <a:lnTo>
                    <a:pt x="62" y="85"/>
                  </a:lnTo>
                  <a:lnTo>
                    <a:pt x="66" y="92"/>
                  </a:lnTo>
                  <a:lnTo>
                    <a:pt x="70" y="101"/>
                  </a:lnTo>
                  <a:lnTo>
                    <a:pt x="76" y="108"/>
                  </a:lnTo>
                  <a:lnTo>
                    <a:pt x="81" y="115"/>
                  </a:lnTo>
                  <a:lnTo>
                    <a:pt x="86" y="121"/>
                  </a:lnTo>
                  <a:lnTo>
                    <a:pt x="91" y="125"/>
                  </a:lnTo>
                  <a:lnTo>
                    <a:pt x="94" y="128"/>
                  </a:lnTo>
                  <a:lnTo>
                    <a:pt x="99" y="130"/>
                  </a:lnTo>
                  <a:lnTo>
                    <a:pt x="108" y="137"/>
                  </a:lnTo>
                  <a:lnTo>
                    <a:pt x="120" y="146"/>
                  </a:lnTo>
                  <a:lnTo>
                    <a:pt x="131" y="156"/>
                  </a:lnTo>
                  <a:lnTo>
                    <a:pt x="143" y="165"/>
                  </a:lnTo>
                  <a:lnTo>
                    <a:pt x="154" y="174"/>
                  </a:lnTo>
                  <a:lnTo>
                    <a:pt x="160" y="180"/>
                  </a:lnTo>
                  <a:lnTo>
                    <a:pt x="164" y="181"/>
                  </a:lnTo>
                  <a:lnTo>
                    <a:pt x="166" y="181"/>
                  </a:lnTo>
                  <a:lnTo>
                    <a:pt x="167" y="181"/>
                  </a:lnTo>
                  <a:lnTo>
                    <a:pt x="169" y="181"/>
                  </a:lnTo>
                  <a:lnTo>
                    <a:pt x="172" y="181"/>
                  </a:lnTo>
                  <a:lnTo>
                    <a:pt x="175" y="181"/>
                  </a:lnTo>
                  <a:lnTo>
                    <a:pt x="177" y="181"/>
                  </a:lnTo>
                  <a:lnTo>
                    <a:pt x="181" y="181"/>
                  </a:lnTo>
                  <a:lnTo>
                    <a:pt x="184" y="183"/>
                  </a:lnTo>
                  <a:lnTo>
                    <a:pt x="189" y="186"/>
                  </a:lnTo>
                  <a:lnTo>
                    <a:pt x="193" y="187"/>
                  </a:lnTo>
                  <a:lnTo>
                    <a:pt x="198" y="191"/>
                  </a:lnTo>
                  <a:lnTo>
                    <a:pt x="202" y="193"/>
                  </a:lnTo>
                  <a:lnTo>
                    <a:pt x="206" y="197"/>
                  </a:lnTo>
                  <a:lnTo>
                    <a:pt x="210" y="199"/>
                  </a:lnTo>
                  <a:lnTo>
                    <a:pt x="212" y="203"/>
                  </a:lnTo>
                  <a:lnTo>
                    <a:pt x="212" y="205"/>
                  </a:lnTo>
                  <a:lnTo>
                    <a:pt x="210" y="207"/>
                  </a:lnTo>
                  <a:lnTo>
                    <a:pt x="207" y="209"/>
                  </a:lnTo>
                  <a:lnTo>
                    <a:pt x="204" y="210"/>
                  </a:lnTo>
                  <a:lnTo>
                    <a:pt x="199" y="210"/>
                  </a:lnTo>
                  <a:lnTo>
                    <a:pt x="194" y="210"/>
                  </a:lnTo>
                  <a:lnTo>
                    <a:pt x="188" y="209"/>
                  </a:lnTo>
                  <a:lnTo>
                    <a:pt x="182" y="207"/>
                  </a:lnTo>
                  <a:lnTo>
                    <a:pt x="176" y="205"/>
                  </a:lnTo>
                  <a:lnTo>
                    <a:pt x="171" y="204"/>
                  </a:lnTo>
                  <a:lnTo>
                    <a:pt x="168" y="202"/>
                  </a:lnTo>
                  <a:lnTo>
                    <a:pt x="165" y="201"/>
                  </a:lnTo>
                  <a:lnTo>
                    <a:pt x="163" y="200"/>
                  </a:lnTo>
                  <a:lnTo>
                    <a:pt x="160" y="200"/>
                  </a:lnTo>
                  <a:lnTo>
                    <a:pt x="158" y="201"/>
                  </a:lnTo>
                  <a:lnTo>
                    <a:pt x="154" y="200"/>
                  </a:lnTo>
                  <a:lnTo>
                    <a:pt x="148" y="198"/>
                  </a:lnTo>
                  <a:lnTo>
                    <a:pt x="141" y="196"/>
                  </a:lnTo>
                  <a:lnTo>
                    <a:pt x="131" y="192"/>
                  </a:lnTo>
                  <a:lnTo>
                    <a:pt x="121" y="187"/>
                  </a:lnTo>
                  <a:lnTo>
                    <a:pt x="112" y="182"/>
                  </a:lnTo>
                  <a:lnTo>
                    <a:pt x="103" y="178"/>
                  </a:lnTo>
                  <a:lnTo>
                    <a:pt x="97" y="174"/>
                  </a:lnTo>
                  <a:lnTo>
                    <a:pt x="91" y="170"/>
                  </a:lnTo>
                  <a:lnTo>
                    <a:pt x="84" y="163"/>
                  </a:lnTo>
                  <a:lnTo>
                    <a:pt x="76" y="156"/>
                  </a:lnTo>
                  <a:lnTo>
                    <a:pt x="68" y="147"/>
                  </a:lnTo>
                  <a:lnTo>
                    <a:pt x="59" y="137"/>
                  </a:lnTo>
                  <a:lnTo>
                    <a:pt x="51" y="128"/>
                  </a:lnTo>
                  <a:lnTo>
                    <a:pt x="44" y="118"/>
                  </a:lnTo>
                  <a:lnTo>
                    <a:pt x="38" y="107"/>
                  </a:lnTo>
                  <a:lnTo>
                    <a:pt x="32" y="96"/>
                  </a:lnTo>
                  <a:lnTo>
                    <a:pt x="26" y="83"/>
                  </a:lnTo>
                  <a:lnTo>
                    <a:pt x="19" y="68"/>
                  </a:lnTo>
                  <a:lnTo>
                    <a:pt x="13" y="54"/>
                  </a:lnTo>
                  <a:lnTo>
                    <a:pt x="8" y="40"/>
                  </a:lnTo>
                  <a:lnTo>
                    <a:pt x="4" y="28"/>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w="9525" cap="rnd">
              <a:noFill/>
              <a:round/>
              <a:headEnd type="none" w="sm" len="sm"/>
              <a:tailEnd type="none" w="sm" len="sm"/>
            </a:ln>
            <a:effectLst/>
          </p:spPr>
          <p:txBody>
            <a:bodyPr/>
            <a:lstStyle/>
            <a:p>
              <a:endParaRPr lang="en-US"/>
            </a:p>
          </p:txBody>
        </p:sp>
        <p:sp>
          <p:nvSpPr>
            <p:cNvPr id="21575" name="Freeform 71"/>
            <p:cNvSpPr>
              <a:spLocks/>
            </p:cNvSpPr>
            <p:nvPr/>
          </p:nvSpPr>
          <p:spPr bwMode="auto">
            <a:xfrm>
              <a:off x="1180" y="1331"/>
              <a:ext cx="220" cy="406"/>
            </a:xfrm>
            <a:custGeom>
              <a:avLst/>
              <a:gdLst/>
              <a:ahLst/>
              <a:cxnLst>
                <a:cxn ang="0">
                  <a:pos x="219" y="405"/>
                </a:cxn>
                <a:cxn ang="0">
                  <a:pos x="219" y="109"/>
                </a:cxn>
                <a:cxn ang="0">
                  <a:pos x="0" y="0"/>
                </a:cxn>
                <a:cxn ang="0">
                  <a:pos x="0" y="276"/>
                </a:cxn>
                <a:cxn ang="0">
                  <a:pos x="219" y="405"/>
                </a:cxn>
              </a:cxnLst>
              <a:rect l="0" t="0" r="r" b="b"/>
              <a:pathLst>
                <a:path w="220" h="406">
                  <a:moveTo>
                    <a:pt x="219" y="405"/>
                  </a:moveTo>
                  <a:lnTo>
                    <a:pt x="219" y="109"/>
                  </a:lnTo>
                  <a:lnTo>
                    <a:pt x="0" y="0"/>
                  </a:lnTo>
                  <a:lnTo>
                    <a:pt x="0" y="276"/>
                  </a:lnTo>
                  <a:lnTo>
                    <a:pt x="219" y="405"/>
                  </a:lnTo>
                </a:path>
              </a:pathLst>
            </a:custGeom>
            <a:solidFill>
              <a:srgbClr val="4C4C4C"/>
            </a:solidFill>
            <a:ln w="9525" cap="rnd">
              <a:noFill/>
              <a:round/>
              <a:headEnd type="none" w="sm" len="sm"/>
              <a:tailEnd type="none" w="sm" len="sm"/>
            </a:ln>
            <a:effectLst/>
          </p:spPr>
          <p:txBody>
            <a:bodyPr/>
            <a:lstStyle/>
            <a:p>
              <a:endParaRPr lang="en-US"/>
            </a:p>
          </p:txBody>
        </p:sp>
        <p:sp>
          <p:nvSpPr>
            <p:cNvPr id="21576" name="Freeform 72"/>
            <p:cNvSpPr>
              <a:spLocks/>
            </p:cNvSpPr>
            <p:nvPr/>
          </p:nvSpPr>
          <p:spPr bwMode="auto">
            <a:xfrm>
              <a:off x="1162" y="1582"/>
              <a:ext cx="239" cy="161"/>
            </a:xfrm>
            <a:custGeom>
              <a:avLst/>
              <a:gdLst/>
              <a:ahLst/>
              <a:cxnLst>
                <a:cxn ang="0">
                  <a:pos x="238" y="160"/>
                </a:cxn>
                <a:cxn ang="0">
                  <a:pos x="238" y="129"/>
                </a:cxn>
                <a:cxn ang="0">
                  <a:pos x="0" y="0"/>
                </a:cxn>
                <a:cxn ang="0">
                  <a:pos x="0" y="28"/>
                </a:cxn>
                <a:cxn ang="0">
                  <a:pos x="238" y="160"/>
                </a:cxn>
              </a:cxnLst>
              <a:rect l="0" t="0" r="r" b="b"/>
              <a:pathLst>
                <a:path w="239" h="161">
                  <a:moveTo>
                    <a:pt x="238" y="160"/>
                  </a:moveTo>
                  <a:lnTo>
                    <a:pt x="238" y="129"/>
                  </a:lnTo>
                  <a:lnTo>
                    <a:pt x="0" y="0"/>
                  </a:lnTo>
                  <a:lnTo>
                    <a:pt x="0" y="28"/>
                  </a:lnTo>
                  <a:lnTo>
                    <a:pt x="238" y="160"/>
                  </a:lnTo>
                </a:path>
              </a:pathLst>
            </a:custGeom>
            <a:solidFill>
              <a:srgbClr val="CC9900"/>
            </a:solidFill>
            <a:ln w="9525" cap="rnd">
              <a:noFill/>
              <a:round/>
              <a:headEnd type="none" w="sm" len="sm"/>
              <a:tailEnd type="none" w="sm" len="sm"/>
            </a:ln>
            <a:effectLst/>
          </p:spPr>
          <p:txBody>
            <a:bodyPr/>
            <a:lstStyle/>
            <a:p>
              <a:endParaRPr lang="en-US"/>
            </a:p>
          </p:txBody>
        </p:sp>
        <p:sp>
          <p:nvSpPr>
            <p:cNvPr id="21577" name="Freeform 73"/>
            <p:cNvSpPr>
              <a:spLocks/>
            </p:cNvSpPr>
            <p:nvPr/>
          </p:nvSpPr>
          <p:spPr bwMode="auto">
            <a:xfrm>
              <a:off x="1159" y="1315"/>
              <a:ext cx="242" cy="144"/>
            </a:xfrm>
            <a:custGeom>
              <a:avLst/>
              <a:gdLst/>
              <a:ahLst/>
              <a:cxnLst>
                <a:cxn ang="0">
                  <a:pos x="241" y="143"/>
                </a:cxn>
                <a:cxn ang="0">
                  <a:pos x="241" y="113"/>
                </a:cxn>
                <a:cxn ang="0">
                  <a:pos x="0" y="0"/>
                </a:cxn>
                <a:cxn ang="0">
                  <a:pos x="0" y="29"/>
                </a:cxn>
                <a:cxn ang="0">
                  <a:pos x="241" y="143"/>
                </a:cxn>
              </a:cxnLst>
              <a:rect l="0" t="0" r="r" b="b"/>
              <a:pathLst>
                <a:path w="242" h="144">
                  <a:moveTo>
                    <a:pt x="241" y="143"/>
                  </a:moveTo>
                  <a:lnTo>
                    <a:pt x="241" y="113"/>
                  </a:lnTo>
                  <a:lnTo>
                    <a:pt x="0" y="0"/>
                  </a:lnTo>
                  <a:lnTo>
                    <a:pt x="0" y="29"/>
                  </a:lnTo>
                  <a:lnTo>
                    <a:pt x="241" y="143"/>
                  </a:lnTo>
                </a:path>
              </a:pathLst>
            </a:custGeom>
            <a:solidFill>
              <a:srgbClr val="CC9900"/>
            </a:solidFill>
            <a:ln w="9525" cap="rnd">
              <a:noFill/>
              <a:round/>
              <a:headEnd type="none" w="sm" len="sm"/>
              <a:tailEnd type="none" w="sm" len="sm"/>
            </a:ln>
            <a:effectLst/>
          </p:spPr>
          <p:txBody>
            <a:bodyPr/>
            <a:lstStyle/>
            <a:p>
              <a:endParaRPr lang="en-US"/>
            </a:p>
          </p:txBody>
        </p:sp>
        <p:sp>
          <p:nvSpPr>
            <p:cNvPr id="21578" name="Freeform 74"/>
            <p:cNvSpPr>
              <a:spLocks/>
            </p:cNvSpPr>
            <p:nvPr/>
          </p:nvSpPr>
          <p:spPr bwMode="auto">
            <a:xfrm>
              <a:off x="1400" y="1595"/>
              <a:ext cx="451" cy="148"/>
            </a:xfrm>
            <a:custGeom>
              <a:avLst/>
              <a:gdLst/>
              <a:ahLst/>
              <a:cxnLst>
                <a:cxn ang="0">
                  <a:pos x="0" y="147"/>
                </a:cxn>
                <a:cxn ang="0">
                  <a:pos x="0" y="116"/>
                </a:cxn>
                <a:cxn ang="0">
                  <a:pos x="450" y="0"/>
                </a:cxn>
                <a:cxn ang="0">
                  <a:pos x="450" y="28"/>
                </a:cxn>
                <a:cxn ang="0">
                  <a:pos x="0" y="147"/>
                </a:cxn>
              </a:cxnLst>
              <a:rect l="0" t="0" r="r" b="b"/>
              <a:pathLst>
                <a:path w="451" h="148">
                  <a:moveTo>
                    <a:pt x="0" y="147"/>
                  </a:moveTo>
                  <a:lnTo>
                    <a:pt x="0" y="116"/>
                  </a:lnTo>
                  <a:lnTo>
                    <a:pt x="450" y="0"/>
                  </a:lnTo>
                  <a:lnTo>
                    <a:pt x="450" y="28"/>
                  </a:lnTo>
                  <a:lnTo>
                    <a:pt x="0" y="147"/>
                  </a:lnTo>
                </a:path>
              </a:pathLst>
            </a:custGeom>
            <a:solidFill>
              <a:srgbClr val="FFFF99"/>
            </a:solidFill>
            <a:ln w="9525" cap="rnd">
              <a:noFill/>
              <a:round/>
              <a:headEnd type="none" w="sm" len="sm"/>
              <a:tailEnd type="none" w="sm" len="sm"/>
            </a:ln>
            <a:effectLst/>
          </p:spPr>
          <p:txBody>
            <a:bodyPr/>
            <a:lstStyle/>
            <a:p>
              <a:endParaRPr lang="en-US"/>
            </a:p>
          </p:txBody>
        </p:sp>
        <p:sp>
          <p:nvSpPr>
            <p:cNvPr id="21579" name="Freeform 75"/>
            <p:cNvSpPr>
              <a:spLocks/>
            </p:cNvSpPr>
            <p:nvPr/>
          </p:nvSpPr>
          <p:spPr bwMode="auto">
            <a:xfrm>
              <a:off x="1398" y="1312"/>
              <a:ext cx="451" cy="149"/>
            </a:xfrm>
            <a:custGeom>
              <a:avLst/>
              <a:gdLst/>
              <a:ahLst/>
              <a:cxnLst>
                <a:cxn ang="0">
                  <a:pos x="0" y="148"/>
                </a:cxn>
                <a:cxn ang="0">
                  <a:pos x="0" y="118"/>
                </a:cxn>
                <a:cxn ang="0">
                  <a:pos x="450" y="0"/>
                </a:cxn>
                <a:cxn ang="0">
                  <a:pos x="450" y="27"/>
                </a:cxn>
                <a:cxn ang="0">
                  <a:pos x="0" y="148"/>
                </a:cxn>
              </a:cxnLst>
              <a:rect l="0" t="0" r="r" b="b"/>
              <a:pathLst>
                <a:path w="451" h="149">
                  <a:moveTo>
                    <a:pt x="0" y="148"/>
                  </a:moveTo>
                  <a:lnTo>
                    <a:pt x="0" y="118"/>
                  </a:lnTo>
                  <a:lnTo>
                    <a:pt x="450" y="0"/>
                  </a:lnTo>
                  <a:lnTo>
                    <a:pt x="450" y="27"/>
                  </a:lnTo>
                  <a:lnTo>
                    <a:pt x="0" y="148"/>
                  </a:lnTo>
                </a:path>
              </a:pathLst>
            </a:custGeom>
            <a:solidFill>
              <a:srgbClr val="FFFF99"/>
            </a:solidFill>
            <a:ln w="9525" cap="rnd">
              <a:noFill/>
              <a:round/>
              <a:headEnd type="none" w="sm" len="sm"/>
              <a:tailEnd type="none" w="sm" len="sm"/>
            </a:ln>
            <a:effectLst/>
          </p:spPr>
          <p:txBody>
            <a:bodyPr/>
            <a:lstStyle/>
            <a:p>
              <a:endParaRPr lang="en-US"/>
            </a:p>
          </p:txBody>
        </p:sp>
        <p:sp>
          <p:nvSpPr>
            <p:cNvPr id="21580" name="Freeform 76"/>
            <p:cNvSpPr>
              <a:spLocks/>
            </p:cNvSpPr>
            <p:nvPr/>
          </p:nvSpPr>
          <p:spPr bwMode="auto">
            <a:xfrm>
              <a:off x="1398" y="1346"/>
              <a:ext cx="452" cy="355"/>
            </a:xfrm>
            <a:custGeom>
              <a:avLst/>
              <a:gdLst/>
              <a:ahLst/>
              <a:cxnLst>
                <a:cxn ang="0">
                  <a:pos x="0" y="354"/>
                </a:cxn>
                <a:cxn ang="0">
                  <a:pos x="0" y="122"/>
                </a:cxn>
                <a:cxn ang="0">
                  <a:pos x="451" y="0"/>
                </a:cxn>
                <a:cxn ang="0">
                  <a:pos x="451" y="243"/>
                </a:cxn>
                <a:cxn ang="0">
                  <a:pos x="0" y="354"/>
                </a:cxn>
              </a:cxnLst>
              <a:rect l="0" t="0" r="r" b="b"/>
              <a:pathLst>
                <a:path w="452" h="355">
                  <a:moveTo>
                    <a:pt x="0" y="354"/>
                  </a:moveTo>
                  <a:lnTo>
                    <a:pt x="0" y="122"/>
                  </a:lnTo>
                  <a:lnTo>
                    <a:pt x="451" y="0"/>
                  </a:lnTo>
                  <a:lnTo>
                    <a:pt x="451" y="243"/>
                  </a:lnTo>
                  <a:lnTo>
                    <a:pt x="0" y="354"/>
                  </a:lnTo>
                </a:path>
              </a:pathLst>
            </a:custGeom>
            <a:solidFill>
              <a:srgbClr val="FFFF99"/>
            </a:solidFill>
            <a:ln w="9525" cap="rnd">
              <a:noFill/>
              <a:round/>
              <a:headEnd type="none" w="sm" len="sm"/>
              <a:tailEnd type="none" w="sm" len="sm"/>
            </a:ln>
            <a:effectLst/>
          </p:spPr>
          <p:txBody>
            <a:bodyPr/>
            <a:lstStyle/>
            <a:p>
              <a:endParaRPr lang="en-US"/>
            </a:p>
          </p:txBody>
        </p:sp>
        <p:sp>
          <p:nvSpPr>
            <p:cNvPr id="21581" name="Freeform 77"/>
            <p:cNvSpPr>
              <a:spLocks/>
            </p:cNvSpPr>
            <p:nvPr/>
          </p:nvSpPr>
          <p:spPr bwMode="auto">
            <a:xfrm>
              <a:off x="1340" y="1083"/>
              <a:ext cx="131" cy="173"/>
            </a:xfrm>
            <a:custGeom>
              <a:avLst/>
              <a:gdLst/>
              <a:ahLst/>
              <a:cxnLst>
                <a:cxn ang="0">
                  <a:pos x="31" y="17"/>
                </a:cxn>
                <a:cxn ang="0">
                  <a:pos x="35" y="26"/>
                </a:cxn>
                <a:cxn ang="0">
                  <a:pos x="39" y="40"/>
                </a:cxn>
                <a:cxn ang="0">
                  <a:pos x="42" y="52"/>
                </a:cxn>
                <a:cxn ang="0">
                  <a:pos x="43" y="63"/>
                </a:cxn>
                <a:cxn ang="0">
                  <a:pos x="47" y="78"/>
                </a:cxn>
                <a:cxn ang="0">
                  <a:pos x="53" y="92"/>
                </a:cxn>
                <a:cxn ang="0">
                  <a:pos x="59" y="103"/>
                </a:cxn>
                <a:cxn ang="0">
                  <a:pos x="65" y="108"/>
                </a:cxn>
                <a:cxn ang="0">
                  <a:pos x="71" y="121"/>
                </a:cxn>
                <a:cxn ang="0">
                  <a:pos x="80" y="137"/>
                </a:cxn>
                <a:cxn ang="0">
                  <a:pos x="85" y="148"/>
                </a:cxn>
                <a:cxn ang="0">
                  <a:pos x="87" y="149"/>
                </a:cxn>
                <a:cxn ang="0">
                  <a:pos x="90" y="149"/>
                </a:cxn>
                <a:cxn ang="0">
                  <a:pos x="96" y="148"/>
                </a:cxn>
                <a:cxn ang="0">
                  <a:pos x="102" y="148"/>
                </a:cxn>
                <a:cxn ang="0">
                  <a:pos x="106" y="149"/>
                </a:cxn>
                <a:cxn ang="0">
                  <a:pos x="114" y="153"/>
                </a:cxn>
                <a:cxn ang="0">
                  <a:pos x="122" y="158"/>
                </a:cxn>
                <a:cxn ang="0">
                  <a:pos x="128" y="163"/>
                </a:cxn>
                <a:cxn ang="0">
                  <a:pos x="129" y="167"/>
                </a:cxn>
                <a:cxn ang="0">
                  <a:pos x="124" y="170"/>
                </a:cxn>
                <a:cxn ang="0">
                  <a:pos x="116" y="172"/>
                </a:cxn>
                <a:cxn ang="0">
                  <a:pos x="106" y="172"/>
                </a:cxn>
                <a:cxn ang="0">
                  <a:pos x="97" y="170"/>
                </a:cxn>
                <a:cxn ang="0">
                  <a:pos x="91" y="168"/>
                </a:cxn>
                <a:cxn ang="0">
                  <a:pos x="88" y="167"/>
                </a:cxn>
                <a:cxn ang="0">
                  <a:pos x="85" y="166"/>
                </a:cxn>
                <a:cxn ang="0">
                  <a:pos x="82" y="166"/>
                </a:cxn>
                <a:cxn ang="0">
                  <a:pos x="70" y="157"/>
                </a:cxn>
                <a:cxn ang="0">
                  <a:pos x="56" y="143"/>
                </a:cxn>
                <a:cxn ang="0">
                  <a:pos x="43" y="129"/>
                </a:cxn>
                <a:cxn ang="0">
                  <a:pos x="36" y="121"/>
                </a:cxn>
                <a:cxn ang="0">
                  <a:pos x="33" y="114"/>
                </a:cxn>
                <a:cxn ang="0">
                  <a:pos x="32" y="107"/>
                </a:cxn>
                <a:cxn ang="0">
                  <a:pos x="30" y="96"/>
                </a:cxn>
                <a:cxn ang="0">
                  <a:pos x="25" y="80"/>
                </a:cxn>
                <a:cxn ang="0">
                  <a:pos x="16" y="56"/>
                </a:cxn>
                <a:cxn ang="0">
                  <a:pos x="5" y="32"/>
                </a:cxn>
                <a:cxn ang="0">
                  <a:pos x="0" y="13"/>
                </a:cxn>
                <a:cxn ang="0">
                  <a:pos x="0" y="5"/>
                </a:cxn>
                <a:cxn ang="0">
                  <a:pos x="4" y="3"/>
                </a:cxn>
                <a:cxn ang="0">
                  <a:pos x="8" y="1"/>
                </a:cxn>
                <a:cxn ang="0">
                  <a:pos x="12" y="0"/>
                </a:cxn>
                <a:cxn ang="0">
                  <a:pos x="31" y="15"/>
                </a:cxn>
              </a:cxnLst>
              <a:rect l="0" t="0" r="r" b="b"/>
              <a:pathLst>
                <a:path w="131" h="173">
                  <a:moveTo>
                    <a:pt x="31" y="15"/>
                  </a:moveTo>
                  <a:lnTo>
                    <a:pt x="31" y="17"/>
                  </a:lnTo>
                  <a:lnTo>
                    <a:pt x="33" y="20"/>
                  </a:lnTo>
                  <a:lnTo>
                    <a:pt x="35" y="26"/>
                  </a:lnTo>
                  <a:lnTo>
                    <a:pt x="36" y="32"/>
                  </a:lnTo>
                  <a:lnTo>
                    <a:pt x="39" y="40"/>
                  </a:lnTo>
                  <a:lnTo>
                    <a:pt x="41" y="46"/>
                  </a:lnTo>
                  <a:lnTo>
                    <a:pt x="42" y="52"/>
                  </a:lnTo>
                  <a:lnTo>
                    <a:pt x="43" y="57"/>
                  </a:lnTo>
                  <a:lnTo>
                    <a:pt x="43" y="63"/>
                  </a:lnTo>
                  <a:lnTo>
                    <a:pt x="46" y="70"/>
                  </a:lnTo>
                  <a:lnTo>
                    <a:pt x="47" y="78"/>
                  </a:lnTo>
                  <a:lnTo>
                    <a:pt x="51" y="86"/>
                  </a:lnTo>
                  <a:lnTo>
                    <a:pt x="53" y="92"/>
                  </a:lnTo>
                  <a:lnTo>
                    <a:pt x="57" y="99"/>
                  </a:lnTo>
                  <a:lnTo>
                    <a:pt x="59" y="103"/>
                  </a:lnTo>
                  <a:lnTo>
                    <a:pt x="62" y="106"/>
                  </a:lnTo>
                  <a:lnTo>
                    <a:pt x="65" y="108"/>
                  </a:lnTo>
                  <a:lnTo>
                    <a:pt x="68" y="114"/>
                  </a:lnTo>
                  <a:lnTo>
                    <a:pt x="71" y="121"/>
                  </a:lnTo>
                  <a:lnTo>
                    <a:pt x="76" y="129"/>
                  </a:lnTo>
                  <a:lnTo>
                    <a:pt x="80" y="137"/>
                  </a:lnTo>
                  <a:lnTo>
                    <a:pt x="82" y="143"/>
                  </a:lnTo>
                  <a:lnTo>
                    <a:pt x="85" y="148"/>
                  </a:lnTo>
                  <a:lnTo>
                    <a:pt x="86" y="149"/>
                  </a:lnTo>
                  <a:lnTo>
                    <a:pt x="87" y="149"/>
                  </a:lnTo>
                  <a:lnTo>
                    <a:pt x="88" y="149"/>
                  </a:lnTo>
                  <a:lnTo>
                    <a:pt x="90" y="149"/>
                  </a:lnTo>
                  <a:lnTo>
                    <a:pt x="93" y="148"/>
                  </a:lnTo>
                  <a:lnTo>
                    <a:pt x="96" y="148"/>
                  </a:lnTo>
                  <a:lnTo>
                    <a:pt x="99" y="148"/>
                  </a:lnTo>
                  <a:lnTo>
                    <a:pt x="102" y="148"/>
                  </a:lnTo>
                  <a:lnTo>
                    <a:pt x="104" y="149"/>
                  </a:lnTo>
                  <a:lnTo>
                    <a:pt x="106" y="149"/>
                  </a:lnTo>
                  <a:lnTo>
                    <a:pt x="110" y="151"/>
                  </a:lnTo>
                  <a:lnTo>
                    <a:pt x="114" y="153"/>
                  </a:lnTo>
                  <a:lnTo>
                    <a:pt x="118" y="155"/>
                  </a:lnTo>
                  <a:lnTo>
                    <a:pt x="122" y="158"/>
                  </a:lnTo>
                  <a:lnTo>
                    <a:pt x="124" y="160"/>
                  </a:lnTo>
                  <a:lnTo>
                    <a:pt x="128" y="163"/>
                  </a:lnTo>
                  <a:lnTo>
                    <a:pt x="130" y="166"/>
                  </a:lnTo>
                  <a:lnTo>
                    <a:pt x="129" y="167"/>
                  </a:lnTo>
                  <a:lnTo>
                    <a:pt x="128" y="169"/>
                  </a:lnTo>
                  <a:lnTo>
                    <a:pt x="124" y="170"/>
                  </a:lnTo>
                  <a:lnTo>
                    <a:pt x="121" y="171"/>
                  </a:lnTo>
                  <a:lnTo>
                    <a:pt x="116" y="172"/>
                  </a:lnTo>
                  <a:lnTo>
                    <a:pt x="112" y="172"/>
                  </a:lnTo>
                  <a:lnTo>
                    <a:pt x="106" y="172"/>
                  </a:lnTo>
                  <a:lnTo>
                    <a:pt x="101" y="171"/>
                  </a:lnTo>
                  <a:lnTo>
                    <a:pt x="97" y="170"/>
                  </a:lnTo>
                  <a:lnTo>
                    <a:pt x="94" y="169"/>
                  </a:lnTo>
                  <a:lnTo>
                    <a:pt x="91" y="168"/>
                  </a:lnTo>
                  <a:lnTo>
                    <a:pt x="89" y="167"/>
                  </a:lnTo>
                  <a:lnTo>
                    <a:pt x="88" y="167"/>
                  </a:lnTo>
                  <a:lnTo>
                    <a:pt x="86" y="166"/>
                  </a:lnTo>
                  <a:lnTo>
                    <a:pt x="85" y="166"/>
                  </a:lnTo>
                  <a:lnTo>
                    <a:pt x="84" y="167"/>
                  </a:lnTo>
                  <a:lnTo>
                    <a:pt x="82" y="166"/>
                  </a:lnTo>
                  <a:lnTo>
                    <a:pt x="77" y="162"/>
                  </a:lnTo>
                  <a:lnTo>
                    <a:pt x="70" y="157"/>
                  </a:lnTo>
                  <a:lnTo>
                    <a:pt x="64" y="150"/>
                  </a:lnTo>
                  <a:lnTo>
                    <a:pt x="56" y="143"/>
                  </a:lnTo>
                  <a:lnTo>
                    <a:pt x="49" y="135"/>
                  </a:lnTo>
                  <a:lnTo>
                    <a:pt x="43" y="129"/>
                  </a:lnTo>
                  <a:lnTo>
                    <a:pt x="39" y="125"/>
                  </a:lnTo>
                  <a:lnTo>
                    <a:pt x="36" y="121"/>
                  </a:lnTo>
                  <a:lnTo>
                    <a:pt x="35" y="118"/>
                  </a:lnTo>
                  <a:lnTo>
                    <a:pt x="33" y="114"/>
                  </a:lnTo>
                  <a:lnTo>
                    <a:pt x="33" y="111"/>
                  </a:lnTo>
                  <a:lnTo>
                    <a:pt x="32" y="107"/>
                  </a:lnTo>
                  <a:lnTo>
                    <a:pt x="31" y="102"/>
                  </a:lnTo>
                  <a:lnTo>
                    <a:pt x="30" y="96"/>
                  </a:lnTo>
                  <a:lnTo>
                    <a:pt x="29" y="88"/>
                  </a:lnTo>
                  <a:lnTo>
                    <a:pt x="25" y="80"/>
                  </a:lnTo>
                  <a:lnTo>
                    <a:pt x="21" y="68"/>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w="9525" cap="rnd">
              <a:noFill/>
              <a:round/>
              <a:headEnd type="none" w="sm" len="sm"/>
              <a:tailEnd type="none" w="sm" len="sm"/>
            </a:ln>
            <a:effectLst/>
          </p:spPr>
          <p:txBody>
            <a:bodyPr/>
            <a:lstStyle/>
            <a:p>
              <a:endParaRPr lang="en-US"/>
            </a:p>
          </p:txBody>
        </p:sp>
        <p:sp>
          <p:nvSpPr>
            <p:cNvPr id="21582" name="Freeform 78"/>
            <p:cNvSpPr>
              <a:spLocks/>
            </p:cNvSpPr>
            <p:nvPr/>
          </p:nvSpPr>
          <p:spPr bwMode="auto">
            <a:xfrm>
              <a:off x="1339" y="1083"/>
              <a:ext cx="135" cy="169"/>
            </a:xfrm>
            <a:custGeom>
              <a:avLst/>
              <a:gdLst/>
              <a:ahLst/>
              <a:cxnLst>
                <a:cxn ang="0">
                  <a:pos x="35" y="15"/>
                </a:cxn>
                <a:cxn ang="0">
                  <a:pos x="39" y="23"/>
                </a:cxn>
                <a:cxn ang="0">
                  <a:pos x="43" y="36"/>
                </a:cxn>
                <a:cxn ang="0">
                  <a:pos x="46" y="48"/>
                </a:cxn>
                <a:cxn ang="0">
                  <a:pos x="48" y="59"/>
                </a:cxn>
                <a:cxn ang="0">
                  <a:pos x="52" y="74"/>
                </a:cxn>
                <a:cxn ang="0">
                  <a:pos x="58" y="88"/>
                </a:cxn>
                <a:cxn ang="0">
                  <a:pos x="64" y="99"/>
                </a:cxn>
                <a:cxn ang="0">
                  <a:pos x="69" y="104"/>
                </a:cxn>
                <a:cxn ang="0">
                  <a:pos x="76" y="117"/>
                </a:cxn>
                <a:cxn ang="0">
                  <a:pos x="84" y="133"/>
                </a:cxn>
                <a:cxn ang="0">
                  <a:pos x="89" y="144"/>
                </a:cxn>
                <a:cxn ang="0">
                  <a:pos x="93" y="145"/>
                </a:cxn>
                <a:cxn ang="0">
                  <a:pos x="98" y="144"/>
                </a:cxn>
                <a:cxn ang="0">
                  <a:pos x="104" y="144"/>
                </a:cxn>
                <a:cxn ang="0">
                  <a:pos x="109" y="144"/>
                </a:cxn>
                <a:cxn ang="0">
                  <a:pos x="115" y="147"/>
                </a:cxn>
                <a:cxn ang="0">
                  <a:pos x="122" y="151"/>
                </a:cxn>
                <a:cxn ang="0">
                  <a:pos x="129" y="156"/>
                </a:cxn>
                <a:cxn ang="0">
                  <a:pos x="134" y="162"/>
                </a:cxn>
                <a:cxn ang="0">
                  <a:pos x="132" y="165"/>
                </a:cxn>
                <a:cxn ang="0">
                  <a:pos x="125" y="167"/>
                </a:cxn>
                <a:cxn ang="0">
                  <a:pos x="116" y="168"/>
                </a:cxn>
                <a:cxn ang="0">
                  <a:pos x="106" y="167"/>
                </a:cxn>
                <a:cxn ang="0">
                  <a:pos x="99" y="165"/>
                </a:cxn>
                <a:cxn ang="0">
                  <a:pos x="94" y="163"/>
                </a:cxn>
                <a:cxn ang="0">
                  <a:pos x="91" y="162"/>
                </a:cxn>
                <a:cxn ang="0">
                  <a:pos x="89" y="163"/>
                </a:cxn>
                <a:cxn ang="0">
                  <a:pos x="81" y="159"/>
                </a:cxn>
                <a:cxn ang="0">
                  <a:pos x="69" y="146"/>
                </a:cxn>
                <a:cxn ang="0">
                  <a:pos x="54" y="131"/>
                </a:cxn>
                <a:cxn ang="0">
                  <a:pos x="44" y="121"/>
                </a:cxn>
                <a:cxn ang="0">
                  <a:pos x="35" y="111"/>
                </a:cxn>
                <a:cxn ang="0">
                  <a:pos x="24" y="98"/>
                </a:cxn>
                <a:cxn ang="0">
                  <a:pos x="14" y="83"/>
                </a:cxn>
                <a:cxn ang="0">
                  <a:pos x="7" y="67"/>
                </a:cxn>
                <a:cxn ang="0">
                  <a:pos x="4" y="49"/>
                </a:cxn>
                <a:cxn ang="0">
                  <a:pos x="1" y="30"/>
                </a:cxn>
                <a:cxn ang="0">
                  <a:pos x="0" y="13"/>
                </a:cxn>
                <a:cxn ang="0">
                  <a:pos x="0" y="3"/>
                </a:cxn>
                <a:cxn ang="0">
                  <a:pos x="3" y="0"/>
                </a:cxn>
                <a:cxn ang="0">
                  <a:pos x="6" y="1"/>
                </a:cxn>
                <a:cxn ang="0">
                  <a:pos x="10" y="4"/>
                </a:cxn>
                <a:cxn ang="0">
                  <a:pos x="12" y="5"/>
                </a:cxn>
              </a:cxnLst>
              <a:rect l="0" t="0" r="r" b="b"/>
              <a:pathLst>
                <a:path w="135" h="169">
                  <a:moveTo>
                    <a:pt x="35" y="14"/>
                  </a:moveTo>
                  <a:lnTo>
                    <a:pt x="35" y="15"/>
                  </a:lnTo>
                  <a:lnTo>
                    <a:pt x="37" y="18"/>
                  </a:lnTo>
                  <a:lnTo>
                    <a:pt x="39" y="23"/>
                  </a:lnTo>
                  <a:lnTo>
                    <a:pt x="41" y="29"/>
                  </a:lnTo>
                  <a:lnTo>
                    <a:pt x="43" y="36"/>
                  </a:lnTo>
                  <a:lnTo>
                    <a:pt x="45" y="42"/>
                  </a:lnTo>
                  <a:lnTo>
                    <a:pt x="46" y="48"/>
                  </a:lnTo>
                  <a:lnTo>
                    <a:pt x="47" y="54"/>
                  </a:lnTo>
                  <a:lnTo>
                    <a:pt x="48" y="59"/>
                  </a:lnTo>
                  <a:lnTo>
                    <a:pt x="50" y="66"/>
                  </a:lnTo>
                  <a:lnTo>
                    <a:pt x="52" y="74"/>
                  </a:lnTo>
                  <a:lnTo>
                    <a:pt x="55" y="81"/>
                  </a:lnTo>
                  <a:lnTo>
                    <a:pt x="58" y="88"/>
                  </a:lnTo>
                  <a:lnTo>
                    <a:pt x="61" y="95"/>
                  </a:lnTo>
                  <a:lnTo>
                    <a:pt x="64" y="99"/>
                  </a:lnTo>
                  <a:lnTo>
                    <a:pt x="66" y="102"/>
                  </a:lnTo>
                  <a:lnTo>
                    <a:pt x="69" y="104"/>
                  </a:lnTo>
                  <a:lnTo>
                    <a:pt x="72" y="110"/>
                  </a:lnTo>
                  <a:lnTo>
                    <a:pt x="76" y="117"/>
                  </a:lnTo>
                  <a:lnTo>
                    <a:pt x="81" y="125"/>
                  </a:lnTo>
                  <a:lnTo>
                    <a:pt x="84" y="133"/>
                  </a:lnTo>
                  <a:lnTo>
                    <a:pt x="87" y="139"/>
                  </a:lnTo>
                  <a:lnTo>
                    <a:pt x="89" y="144"/>
                  </a:lnTo>
                  <a:lnTo>
                    <a:pt x="91" y="145"/>
                  </a:lnTo>
                  <a:lnTo>
                    <a:pt x="93" y="145"/>
                  </a:lnTo>
                  <a:lnTo>
                    <a:pt x="95" y="144"/>
                  </a:lnTo>
                  <a:lnTo>
                    <a:pt x="98" y="144"/>
                  </a:lnTo>
                  <a:lnTo>
                    <a:pt x="100" y="144"/>
                  </a:lnTo>
                  <a:lnTo>
                    <a:pt x="104" y="144"/>
                  </a:lnTo>
                  <a:lnTo>
                    <a:pt x="106" y="144"/>
                  </a:lnTo>
                  <a:lnTo>
                    <a:pt x="109" y="144"/>
                  </a:lnTo>
                  <a:lnTo>
                    <a:pt x="111" y="145"/>
                  </a:lnTo>
                  <a:lnTo>
                    <a:pt x="115" y="147"/>
                  </a:lnTo>
                  <a:lnTo>
                    <a:pt x="118" y="149"/>
                  </a:lnTo>
                  <a:lnTo>
                    <a:pt x="122" y="151"/>
                  </a:lnTo>
                  <a:lnTo>
                    <a:pt x="126" y="154"/>
                  </a:lnTo>
                  <a:lnTo>
                    <a:pt x="129" y="156"/>
                  </a:lnTo>
                  <a:lnTo>
                    <a:pt x="132" y="159"/>
                  </a:lnTo>
                  <a:lnTo>
                    <a:pt x="134" y="162"/>
                  </a:lnTo>
                  <a:lnTo>
                    <a:pt x="134" y="163"/>
                  </a:lnTo>
                  <a:lnTo>
                    <a:pt x="132" y="165"/>
                  </a:lnTo>
                  <a:lnTo>
                    <a:pt x="129" y="166"/>
                  </a:lnTo>
                  <a:lnTo>
                    <a:pt x="125" y="167"/>
                  </a:lnTo>
                  <a:lnTo>
                    <a:pt x="121" y="168"/>
                  </a:lnTo>
                  <a:lnTo>
                    <a:pt x="116" y="168"/>
                  </a:lnTo>
                  <a:lnTo>
                    <a:pt x="110" y="168"/>
                  </a:lnTo>
                  <a:lnTo>
                    <a:pt x="106" y="167"/>
                  </a:lnTo>
                  <a:lnTo>
                    <a:pt x="102" y="166"/>
                  </a:lnTo>
                  <a:lnTo>
                    <a:pt x="99" y="165"/>
                  </a:lnTo>
                  <a:lnTo>
                    <a:pt x="96" y="164"/>
                  </a:lnTo>
                  <a:lnTo>
                    <a:pt x="94" y="163"/>
                  </a:lnTo>
                  <a:lnTo>
                    <a:pt x="93" y="163"/>
                  </a:lnTo>
                  <a:lnTo>
                    <a:pt x="91" y="162"/>
                  </a:lnTo>
                  <a:lnTo>
                    <a:pt x="90" y="163"/>
                  </a:lnTo>
                  <a:lnTo>
                    <a:pt x="89" y="163"/>
                  </a:lnTo>
                  <a:lnTo>
                    <a:pt x="87" y="162"/>
                  </a:lnTo>
                  <a:lnTo>
                    <a:pt x="81" y="159"/>
                  </a:lnTo>
                  <a:lnTo>
                    <a:pt x="75" y="153"/>
                  </a:lnTo>
                  <a:lnTo>
                    <a:pt x="69" y="146"/>
                  </a:lnTo>
                  <a:lnTo>
                    <a:pt x="61" y="139"/>
                  </a:lnTo>
                  <a:lnTo>
                    <a:pt x="54" y="131"/>
                  </a:lnTo>
                  <a:lnTo>
                    <a:pt x="48" y="125"/>
                  </a:lnTo>
                  <a:lnTo>
                    <a:pt x="44" y="121"/>
                  </a:lnTo>
                  <a:lnTo>
                    <a:pt x="40" y="116"/>
                  </a:lnTo>
                  <a:lnTo>
                    <a:pt x="35" y="111"/>
                  </a:lnTo>
                  <a:lnTo>
                    <a:pt x="30" y="105"/>
                  </a:lnTo>
                  <a:lnTo>
                    <a:pt x="24" y="98"/>
                  </a:lnTo>
                  <a:lnTo>
                    <a:pt x="19" y="91"/>
                  </a:lnTo>
                  <a:lnTo>
                    <a:pt x="14" y="83"/>
                  </a:lnTo>
                  <a:lnTo>
                    <a:pt x="11" y="75"/>
                  </a:lnTo>
                  <a:lnTo>
                    <a:pt x="7" y="67"/>
                  </a:lnTo>
                  <a:lnTo>
                    <a:pt x="5" y="58"/>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w="9525" cap="rnd">
              <a:noFill/>
              <a:round/>
              <a:headEnd type="none" w="sm" len="sm"/>
              <a:tailEnd type="none" w="sm" len="sm"/>
            </a:ln>
            <a:effectLst/>
          </p:spPr>
          <p:txBody>
            <a:bodyPr/>
            <a:lstStyle/>
            <a:p>
              <a:endParaRPr lang="en-US"/>
            </a:p>
          </p:txBody>
        </p:sp>
        <p:sp>
          <p:nvSpPr>
            <p:cNvPr id="21583" name="Freeform 79"/>
            <p:cNvSpPr>
              <a:spLocks/>
            </p:cNvSpPr>
            <p:nvPr/>
          </p:nvSpPr>
          <p:spPr bwMode="auto">
            <a:xfrm>
              <a:off x="1161" y="1355"/>
              <a:ext cx="239" cy="345"/>
            </a:xfrm>
            <a:custGeom>
              <a:avLst/>
              <a:gdLst/>
              <a:ahLst/>
              <a:cxnLst>
                <a:cxn ang="0">
                  <a:pos x="238" y="344"/>
                </a:cxn>
                <a:cxn ang="0">
                  <a:pos x="238" y="113"/>
                </a:cxn>
                <a:cxn ang="0">
                  <a:pos x="0" y="0"/>
                </a:cxn>
                <a:cxn ang="0">
                  <a:pos x="0" y="215"/>
                </a:cxn>
                <a:cxn ang="0">
                  <a:pos x="238" y="344"/>
                </a:cxn>
              </a:cxnLst>
              <a:rect l="0" t="0" r="r" b="b"/>
              <a:pathLst>
                <a:path w="239" h="345">
                  <a:moveTo>
                    <a:pt x="238" y="344"/>
                  </a:moveTo>
                  <a:lnTo>
                    <a:pt x="238" y="113"/>
                  </a:lnTo>
                  <a:lnTo>
                    <a:pt x="0" y="0"/>
                  </a:lnTo>
                  <a:lnTo>
                    <a:pt x="0" y="215"/>
                  </a:lnTo>
                  <a:lnTo>
                    <a:pt x="238" y="344"/>
                  </a:lnTo>
                </a:path>
              </a:pathLst>
            </a:custGeom>
            <a:solidFill>
              <a:srgbClr val="CC9900"/>
            </a:solidFill>
            <a:ln w="9525" cap="rnd">
              <a:noFill/>
              <a:round/>
              <a:headEnd type="none" w="sm" len="sm"/>
              <a:tailEnd type="none" w="sm" len="sm"/>
            </a:ln>
            <a:effectLst/>
          </p:spPr>
          <p:txBody>
            <a:bodyPr/>
            <a:lstStyle/>
            <a:p>
              <a:endParaRPr lang="en-US"/>
            </a:p>
          </p:txBody>
        </p:sp>
        <p:sp>
          <p:nvSpPr>
            <p:cNvPr id="21584" name="Freeform 80"/>
            <p:cNvSpPr>
              <a:spLocks/>
            </p:cNvSpPr>
            <p:nvPr/>
          </p:nvSpPr>
          <p:spPr bwMode="auto">
            <a:xfrm>
              <a:off x="1325" y="1233"/>
              <a:ext cx="193" cy="82"/>
            </a:xfrm>
            <a:custGeom>
              <a:avLst/>
              <a:gdLst/>
              <a:ahLst/>
              <a:cxnLst>
                <a:cxn ang="0">
                  <a:pos x="192" y="14"/>
                </a:cxn>
                <a:cxn ang="0">
                  <a:pos x="67" y="81"/>
                </a:cxn>
                <a:cxn ang="0">
                  <a:pos x="0" y="66"/>
                </a:cxn>
                <a:cxn ang="0">
                  <a:pos x="124" y="0"/>
                </a:cxn>
                <a:cxn ang="0">
                  <a:pos x="192" y="14"/>
                </a:cxn>
              </a:cxnLst>
              <a:rect l="0" t="0" r="r" b="b"/>
              <a:pathLst>
                <a:path w="193" h="82">
                  <a:moveTo>
                    <a:pt x="192" y="14"/>
                  </a:moveTo>
                  <a:lnTo>
                    <a:pt x="67" y="81"/>
                  </a:lnTo>
                  <a:lnTo>
                    <a:pt x="0" y="66"/>
                  </a:lnTo>
                  <a:lnTo>
                    <a:pt x="124" y="0"/>
                  </a:lnTo>
                  <a:lnTo>
                    <a:pt x="192" y="14"/>
                  </a:lnTo>
                </a:path>
              </a:pathLst>
            </a:custGeom>
            <a:solidFill>
              <a:srgbClr val="B2B2B2"/>
            </a:solidFill>
            <a:ln w="9525" cap="rnd">
              <a:noFill/>
              <a:round/>
              <a:headEnd type="none" w="sm" len="sm"/>
              <a:tailEnd type="none" w="sm" len="sm"/>
            </a:ln>
            <a:effectLst/>
          </p:spPr>
          <p:txBody>
            <a:bodyPr/>
            <a:lstStyle/>
            <a:p>
              <a:endParaRPr lang="en-US"/>
            </a:p>
          </p:txBody>
        </p:sp>
        <p:sp>
          <p:nvSpPr>
            <p:cNvPr id="21585" name="Freeform 81"/>
            <p:cNvSpPr>
              <a:spLocks/>
            </p:cNvSpPr>
            <p:nvPr/>
          </p:nvSpPr>
          <p:spPr bwMode="auto">
            <a:xfrm>
              <a:off x="1240" y="1067"/>
              <a:ext cx="213" cy="213"/>
            </a:xfrm>
            <a:custGeom>
              <a:avLst/>
              <a:gdLst/>
              <a:ahLst/>
              <a:cxnLst>
                <a:cxn ang="0">
                  <a:pos x="44" y="20"/>
                </a:cxn>
                <a:cxn ang="0">
                  <a:pos x="50" y="33"/>
                </a:cxn>
                <a:cxn ang="0">
                  <a:pos x="59" y="54"/>
                </a:cxn>
                <a:cxn ang="0">
                  <a:pos x="68" y="74"/>
                </a:cxn>
                <a:cxn ang="0">
                  <a:pos x="73" y="88"/>
                </a:cxn>
                <a:cxn ang="0">
                  <a:pos x="78" y="103"/>
                </a:cxn>
                <a:cxn ang="0">
                  <a:pos x="85" y="118"/>
                </a:cxn>
                <a:cxn ang="0">
                  <a:pos x="91" y="128"/>
                </a:cxn>
                <a:cxn ang="0">
                  <a:pos x="99" y="133"/>
                </a:cxn>
                <a:cxn ang="0">
                  <a:pos x="120" y="148"/>
                </a:cxn>
                <a:cxn ang="0">
                  <a:pos x="143" y="167"/>
                </a:cxn>
                <a:cxn ang="0">
                  <a:pos x="160" y="182"/>
                </a:cxn>
                <a:cxn ang="0">
                  <a:pos x="165" y="184"/>
                </a:cxn>
                <a:cxn ang="0">
                  <a:pos x="169" y="183"/>
                </a:cxn>
                <a:cxn ang="0">
                  <a:pos x="175" y="183"/>
                </a:cxn>
                <a:cxn ang="0">
                  <a:pos x="181" y="184"/>
                </a:cxn>
                <a:cxn ang="0">
                  <a:pos x="189" y="188"/>
                </a:cxn>
                <a:cxn ang="0">
                  <a:pos x="198" y="193"/>
                </a:cxn>
                <a:cxn ang="0">
                  <a:pos x="206" y="199"/>
                </a:cxn>
                <a:cxn ang="0">
                  <a:pos x="212" y="205"/>
                </a:cxn>
                <a:cxn ang="0">
                  <a:pos x="210" y="209"/>
                </a:cxn>
                <a:cxn ang="0">
                  <a:pos x="204" y="212"/>
                </a:cxn>
                <a:cxn ang="0">
                  <a:pos x="194" y="212"/>
                </a:cxn>
                <a:cxn ang="0">
                  <a:pos x="182" y="209"/>
                </a:cxn>
                <a:cxn ang="0">
                  <a:pos x="171" y="206"/>
                </a:cxn>
                <a:cxn ang="0">
                  <a:pos x="165" y="203"/>
                </a:cxn>
                <a:cxn ang="0">
                  <a:pos x="160" y="202"/>
                </a:cxn>
                <a:cxn ang="0">
                  <a:pos x="154" y="202"/>
                </a:cxn>
                <a:cxn ang="0">
                  <a:pos x="140" y="198"/>
                </a:cxn>
                <a:cxn ang="0">
                  <a:pos x="121" y="189"/>
                </a:cxn>
                <a:cxn ang="0">
                  <a:pos x="103" y="180"/>
                </a:cxn>
                <a:cxn ang="0">
                  <a:pos x="91" y="172"/>
                </a:cxn>
                <a:cxn ang="0">
                  <a:pos x="75" y="158"/>
                </a:cxn>
                <a:cxn ang="0">
                  <a:pos x="58" y="140"/>
                </a:cxn>
                <a:cxn ang="0">
                  <a:pos x="44" y="120"/>
                </a:cxn>
                <a:cxn ang="0">
                  <a:pos x="32" y="98"/>
                </a:cxn>
                <a:cxn ang="0">
                  <a:pos x="19" y="71"/>
                </a:cxn>
                <a:cxn ang="0">
                  <a:pos x="8" y="43"/>
                </a:cxn>
                <a:cxn ang="0">
                  <a:pos x="0" y="22"/>
                </a:cxn>
                <a:cxn ang="0">
                  <a:pos x="0" y="11"/>
                </a:cxn>
                <a:cxn ang="0">
                  <a:pos x="2" y="5"/>
                </a:cxn>
                <a:cxn ang="0">
                  <a:pos x="6" y="3"/>
                </a:cxn>
                <a:cxn ang="0">
                  <a:pos x="11" y="1"/>
                </a:cxn>
                <a:cxn ang="0">
                  <a:pos x="42" y="18"/>
                </a:cxn>
              </a:cxnLst>
              <a:rect l="0" t="0" r="r" b="b"/>
              <a:pathLst>
                <a:path w="213" h="213">
                  <a:moveTo>
                    <a:pt x="42" y="18"/>
                  </a:moveTo>
                  <a:lnTo>
                    <a:pt x="44" y="20"/>
                  </a:lnTo>
                  <a:lnTo>
                    <a:pt x="46" y="26"/>
                  </a:lnTo>
                  <a:lnTo>
                    <a:pt x="50" y="33"/>
                  </a:lnTo>
                  <a:lnTo>
                    <a:pt x="55" y="44"/>
                  </a:lnTo>
                  <a:lnTo>
                    <a:pt x="59" y="54"/>
                  </a:lnTo>
                  <a:lnTo>
                    <a:pt x="64" y="65"/>
                  </a:lnTo>
                  <a:lnTo>
                    <a:pt x="68" y="74"/>
                  </a:lnTo>
                  <a:lnTo>
                    <a:pt x="71" y="81"/>
                  </a:lnTo>
                  <a:lnTo>
                    <a:pt x="73" y="88"/>
                  </a:lnTo>
                  <a:lnTo>
                    <a:pt x="75" y="95"/>
                  </a:lnTo>
                  <a:lnTo>
                    <a:pt x="78" y="103"/>
                  </a:lnTo>
                  <a:lnTo>
                    <a:pt x="81" y="111"/>
                  </a:lnTo>
                  <a:lnTo>
                    <a:pt x="85" y="118"/>
                  </a:lnTo>
                  <a:lnTo>
                    <a:pt x="88" y="124"/>
                  </a:lnTo>
                  <a:lnTo>
                    <a:pt x="91" y="128"/>
                  </a:lnTo>
                  <a:lnTo>
                    <a:pt x="94" y="130"/>
                  </a:lnTo>
                  <a:lnTo>
                    <a:pt x="99" y="133"/>
                  </a:lnTo>
                  <a:lnTo>
                    <a:pt x="108" y="139"/>
                  </a:lnTo>
                  <a:lnTo>
                    <a:pt x="120" y="148"/>
                  </a:lnTo>
                  <a:lnTo>
                    <a:pt x="131" y="158"/>
                  </a:lnTo>
                  <a:lnTo>
                    <a:pt x="143" y="167"/>
                  </a:lnTo>
                  <a:lnTo>
                    <a:pt x="154" y="176"/>
                  </a:lnTo>
                  <a:lnTo>
                    <a:pt x="160" y="182"/>
                  </a:lnTo>
                  <a:lnTo>
                    <a:pt x="164" y="184"/>
                  </a:lnTo>
                  <a:lnTo>
                    <a:pt x="165" y="184"/>
                  </a:lnTo>
                  <a:lnTo>
                    <a:pt x="167" y="183"/>
                  </a:lnTo>
                  <a:lnTo>
                    <a:pt x="169" y="183"/>
                  </a:lnTo>
                  <a:lnTo>
                    <a:pt x="171" y="183"/>
                  </a:lnTo>
                  <a:lnTo>
                    <a:pt x="175" y="183"/>
                  </a:lnTo>
                  <a:lnTo>
                    <a:pt x="177" y="183"/>
                  </a:lnTo>
                  <a:lnTo>
                    <a:pt x="181" y="184"/>
                  </a:lnTo>
                  <a:lnTo>
                    <a:pt x="184" y="185"/>
                  </a:lnTo>
                  <a:lnTo>
                    <a:pt x="189" y="188"/>
                  </a:lnTo>
                  <a:lnTo>
                    <a:pt x="193" y="189"/>
                  </a:lnTo>
                  <a:lnTo>
                    <a:pt x="198" y="193"/>
                  </a:lnTo>
                  <a:lnTo>
                    <a:pt x="202" y="195"/>
                  </a:lnTo>
                  <a:lnTo>
                    <a:pt x="206" y="199"/>
                  </a:lnTo>
                  <a:lnTo>
                    <a:pt x="209" y="201"/>
                  </a:lnTo>
                  <a:lnTo>
                    <a:pt x="212" y="205"/>
                  </a:lnTo>
                  <a:lnTo>
                    <a:pt x="212" y="207"/>
                  </a:lnTo>
                  <a:lnTo>
                    <a:pt x="210" y="209"/>
                  </a:lnTo>
                  <a:lnTo>
                    <a:pt x="207" y="211"/>
                  </a:lnTo>
                  <a:lnTo>
                    <a:pt x="204" y="212"/>
                  </a:lnTo>
                  <a:lnTo>
                    <a:pt x="199" y="212"/>
                  </a:lnTo>
                  <a:lnTo>
                    <a:pt x="194" y="212"/>
                  </a:lnTo>
                  <a:lnTo>
                    <a:pt x="188" y="211"/>
                  </a:lnTo>
                  <a:lnTo>
                    <a:pt x="182" y="209"/>
                  </a:lnTo>
                  <a:lnTo>
                    <a:pt x="176" y="207"/>
                  </a:lnTo>
                  <a:lnTo>
                    <a:pt x="171" y="206"/>
                  </a:lnTo>
                  <a:lnTo>
                    <a:pt x="168" y="205"/>
                  </a:lnTo>
                  <a:lnTo>
                    <a:pt x="165" y="203"/>
                  </a:lnTo>
                  <a:lnTo>
                    <a:pt x="163" y="203"/>
                  </a:lnTo>
                  <a:lnTo>
                    <a:pt x="160" y="202"/>
                  </a:lnTo>
                  <a:lnTo>
                    <a:pt x="158" y="203"/>
                  </a:lnTo>
                  <a:lnTo>
                    <a:pt x="154" y="202"/>
                  </a:lnTo>
                  <a:lnTo>
                    <a:pt x="148" y="200"/>
                  </a:lnTo>
                  <a:lnTo>
                    <a:pt x="140" y="198"/>
                  </a:lnTo>
                  <a:lnTo>
                    <a:pt x="131" y="194"/>
                  </a:lnTo>
                  <a:lnTo>
                    <a:pt x="121" y="189"/>
                  </a:lnTo>
                  <a:lnTo>
                    <a:pt x="112" y="184"/>
                  </a:lnTo>
                  <a:lnTo>
                    <a:pt x="103" y="180"/>
                  </a:lnTo>
                  <a:lnTo>
                    <a:pt x="97" y="176"/>
                  </a:lnTo>
                  <a:lnTo>
                    <a:pt x="91" y="172"/>
                  </a:lnTo>
                  <a:lnTo>
                    <a:pt x="84" y="165"/>
                  </a:lnTo>
                  <a:lnTo>
                    <a:pt x="75" y="158"/>
                  </a:lnTo>
                  <a:lnTo>
                    <a:pt x="67" y="150"/>
                  </a:lnTo>
                  <a:lnTo>
                    <a:pt x="58" y="140"/>
                  </a:lnTo>
                  <a:lnTo>
                    <a:pt x="51" y="130"/>
                  </a:lnTo>
                  <a:lnTo>
                    <a:pt x="44" y="120"/>
                  </a:lnTo>
                  <a:lnTo>
                    <a:pt x="38" y="110"/>
                  </a:lnTo>
                  <a:lnTo>
                    <a:pt x="32" y="98"/>
                  </a:lnTo>
                  <a:lnTo>
                    <a:pt x="26" y="85"/>
                  </a:lnTo>
                  <a:lnTo>
                    <a:pt x="19" y="71"/>
                  </a:lnTo>
                  <a:lnTo>
                    <a:pt x="13" y="56"/>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99FF99"/>
            </a:solidFill>
            <a:ln w="9525" cap="rnd">
              <a:noFill/>
              <a:round/>
              <a:headEnd type="none" w="sm" len="sm"/>
              <a:tailEnd type="none" w="sm" len="sm"/>
            </a:ln>
            <a:effectLst/>
          </p:spPr>
          <p:txBody>
            <a:bodyPr/>
            <a:lstStyle/>
            <a:p>
              <a:endParaRPr lang="en-US"/>
            </a:p>
          </p:txBody>
        </p:sp>
        <p:sp>
          <p:nvSpPr>
            <p:cNvPr id="21586" name="Freeform 82"/>
            <p:cNvSpPr>
              <a:spLocks/>
            </p:cNvSpPr>
            <p:nvPr/>
          </p:nvSpPr>
          <p:spPr bwMode="auto">
            <a:xfrm>
              <a:off x="1337" y="1081"/>
              <a:ext cx="135" cy="173"/>
            </a:xfrm>
            <a:custGeom>
              <a:avLst/>
              <a:gdLst/>
              <a:ahLst/>
              <a:cxnLst>
                <a:cxn ang="0">
                  <a:pos x="36" y="16"/>
                </a:cxn>
                <a:cxn ang="0">
                  <a:pos x="39" y="25"/>
                </a:cxn>
                <a:cxn ang="0">
                  <a:pos x="43" y="39"/>
                </a:cxn>
                <a:cxn ang="0">
                  <a:pos x="46" y="52"/>
                </a:cxn>
                <a:cxn ang="0">
                  <a:pos x="48" y="63"/>
                </a:cxn>
                <a:cxn ang="0">
                  <a:pos x="52" y="77"/>
                </a:cxn>
                <a:cxn ang="0">
                  <a:pos x="58" y="92"/>
                </a:cxn>
                <a:cxn ang="0">
                  <a:pos x="64" y="103"/>
                </a:cxn>
                <a:cxn ang="0">
                  <a:pos x="69" y="108"/>
                </a:cxn>
                <a:cxn ang="0">
                  <a:pos x="76" y="120"/>
                </a:cxn>
                <a:cxn ang="0">
                  <a:pos x="84" y="136"/>
                </a:cxn>
                <a:cxn ang="0">
                  <a:pos x="89" y="147"/>
                </a:cxn>
                <a:cxn ang="0">
                  <a:pos x="91" y="149"/>
                </a:cxn>
                <a:cxn ang="0">
                  <a:pos x="95" y="148"/>
                </a:cxn>
                <a:cxn ang="0">
                  <a:pos x="100" y="148"/>
                </a:cxn>
                <a:cxn ang="0">
                  <a:pos x="106" y="148"/>
                </a:cxn>
                <a:cxn ang="0">
                  <a:pos x="111" y="149"/>
                </a:cxn>
                <a:cxn ang="0">
                  <a:pos x="118" y="153"/>
                </a:cxn>
                <a:cxn ang="0">
                  <a:pos x="126" y="158"/>
                </a:cxn>
                <a:cxn ang="0">
                  <a:pos x="132" y="163"/>
                </a:cxn>
                <a:cxn ang="0">
                  <a:pos x="134" y="167"/>
                </a:cxn>
                <a:cxn ang="0">
                  <a:pos x="129" y="170"/>
                </a:cxn>
                <a:cxn ang="0">
                  <a:pos x="121" y="172"/>
                </a:cxn>
                <a:cxn ang="0">
                  <a:pos x="110" y="171"/>
                </a:cxn>
                <a:cxn ang="0">
                  <a:pos x="102" y="169"/>
                </a:cxn>
                <a:cxn ang="0">
                  <a:pos x="96" y="167"/>
                </a:cxn>
                <a:cxn ang="0">
                  <a:pos x="92" y="166"/>
                </a:cxn>
                <a:cxn ang="0">
                  <a:pos x="90" y="166"/>
                </a:cxn>
                <a:cxn ang="0">
                  <a:pos x="87" y="166"/>
                </a:cxn>
                <a:cxn ang="0">
                  <a:pos x="75" y="156"/>
                </a:cxn>
                <a:cxn ang="0">
                  <a:pos x="61" y="142"/>
                </a:cxn>
                <a:cxn ang="0">
                  <a:pos x="48" y="129"/>
                </a:cxn>
                <a:cxn ang="0">
                  <a:pos x="40" y="120"/>
                </a:cxn>
                <a:cxn ang="0">
                  <a:pos x="29" y="108"/>
                </a:cxn>
                <a:cxn ang="0">
                  <a:pos x="19" y="95"/>
                </a:cxn>
                <a:cxn ang="0">
                  <a:pos x="10" y="79"/>
                </a:cxn>
                <a:cxn ang="0">
                  <a:pos x="5" y="63"/>
                </a:cxn>
                <a:cxn ang="0">
                  <a:pos x="2" y="43"/>
                </a:cxn>
                <a:cxn ang="0">
                  <a:pos x="0" y="25"/>
                </a:cxn>
                <a:cxn ang="0">
                  <a:pos x="0" y="11"/>
                </a:cxn>
                <a:cxn ang="0">
                  <a:pos x="2" y="4"/>
                </a:cxn>
                <a:cxn ang="0">
                  <a:pos x="6" y="1"/>
                </a:cxn>
                <a:cxn ang="0">
                  <a:pos x="11" y="0"/>
                </a:cxn>
                <a:cxn ang="0">
                  <a:pos x="17" y="0"/>
                </a:cxn>
                <a:cxn ang="0">
                  <a:pos x="35" y="15"/>
                </a:cxn>
              </a:cxnLst>
              <a:rect l="0" t="0" r="r" b="b"/>
              <a:pathLst>
                <a:path w="135" h="173">
                  <a:moveTo>
                    <a:pt x="35" y="15"/>
                  </a:moveTo>
                  <a:lnTo>
                    <a:pt x="36" y="16"/>
                  </a:lnTo>
                  <a:lnTo>
                    <a:pt x="37" y="20"/>
                  </a:lnTo>
                  <a:lnTo>
                    <a:pt x="39" y="25"/>
                  </a:lnTo>
                  <a:lnTo>
                    <a:pt x="41" y="32"/>
                  </a:lnTo>
                  <a:lnTo>
                    <a:pt x="43" y="39"/>
                  </a:lnTo>
                  <a:lnTo>
                    <a:pt x="45" y="45"/>
                  </a:lnTo>
                  <a:lnTo>
                    <a:pt x="46" y="52"/>
                  </a:lnTo>
                  <a:lnTo>
                    <a:pt x="47" y="57"/>
                  </a:lnTo>
                  <a:lnTo>
                    <a:pt x="48" y="63"/>
                  </a:lnTo>
                  <a:lnTo>
                    <a:pt x="50" y="69"/>
                  </a:lnTo>
                  <a:lnTo>
                    <a:pt x="52" y="77"/>
                  </a:lnTo>
                  <a:lnTo>
                    <a:pt x="55" y="85"/>
                  </a:lnTo>
                  <a:lnTo>
                    <a:pt x="58" y="92"/>
                  </a:lnTo>
                  <a:lnTo>
                    <a:pt x="61" y="98"/>
                  </a:lnTo>
                  <a:lnTo>
                    <a:pt x="64" y="103"/>
                  </a:lnTo>
                  <a:lnTo>
                    <a:pt x="66" y="105"/>
                  </a:lnTo>
                  <a:lnTo>
                    <a:pt x="69" y="108"/>
                  </a:lnTo>
                  <a:lnTo>
                    <a:pt x="72" y="114"/>
                  </a:lnTo>
                  <a:lnTo>
                    <a:pt x="76" y="120"/>
                  </a:lnTo>
                  <a:lnTo>
                    <a:pt x="81" y="128"/>
                  </a:lnTo>
                  <a:lnTo>
                    <a:pt x="84" y="136"/>
                  </a:lnTo>
                  <a:lnTo>
                    <a:pt x="87" y="143"/>
                  </a:lnTo>
                  <a:lnTo>
                    <a:pt x="89" y="147"/>
                  </a:lnTo>
                  <a:lnTo>
                    <a:pt x="90" y="149"/>
                  </a:lnTo>
                  <a:lnTo>
                    <a:pt x="91" y="149"/>
                  </a:lnTo>
                  <a:lnTo>
                    <a:pt x="93" y="149"/>
                  </a:lnTo>
                  <a:lnTo>
                    <a:pt x="95" y="148"/>
                  </a:lnTo>
                  <a:lnTo>
                    <a:pt x="98" y="148"/>
                  </a:lnTo>
                  <a:lnTo>
                    <a:pt x="100" y="148"/>
                  </a:lnTo>
                  <a:lnTo>
                    <a:pt x="104" y="147"/>
                  </a:lnTo>
                  <a:lnTo>
                    <a:pt x="106" y="148"/>
                  </a:lnTo>
                  <a:lnTo>
                    <a:pt x="109" y="148"/>
                  </a:lnTo>
                  <a:lnTo>
                    <a:pt x="111" y="149"/>
                  </a:lnTo>
                  <a:lnTo>
                    <a:pt x="115" y="150"/>
                  </a:lnTo>
                  <a:lnTo>
                    <a:pt x="118" y="153"/>
                  </a:lnTo>
                  <a:lnTo>
                    <a:pt x="122" y="155"/>
                  </a:lnTo>
                  <a:lnTo>
                    <a:pt x="126" y="158"/>
                  </a:lnTo>
                  <a:lnTo>
                    <a:pt x="129" y="160"/>
                  </a:lnTo>
                  <a:lnTo>
                    <a:pt x="132" y="163"/>
                  </a:lnTo>
                  <a:lnTo>
                    <a:pt x="134" y="166"/>
                  </a:lnTo>
                  <a:lnTo>
                    <a:pt x="134" y="167"/>
                  </a:lnTo>
                  <a:lnTo>
                    <a:pt x="132" y="168"/>
                  </a:lnTo>
                  <a:lnTo>
                    <a:pt x="129" y="170"/>
                  </a:lnTo>
                  <a:lnTo>
                    <a:pt x="125" y="171"/>
                  </a:lnTo>
                  <a:lnTo>
                    <a:pt x="121" y="172"/>
                  </a:lnTo>
                  <a:lnTo>
                    <a:pt x="116" y="172"/>
                  </a:lnTo>
                  <a:lnTo>
                    <a:pt x="110" y="171"/>
                  </a:lnTo>
                  <a:lnTo>
                    <a:pt x="106" y="171"/>
                  </a:lnTo>
                  <a:lnTo>
                    <a:pt x="102" y="169"/>
                  </a:lnTo>
                  <a:lnTo>
                    <a:pt x="99" y="168"/>
                  </a:lnTo>
                  <a:lnTo>
                    <a:pt x="96" y="167"/>
                  </a:lnTo>
                  <a:lnTo>
                    <a:pt x="93" y="167"/>
                  </a:lnTo>
                  <a:lnTo>
                    <a:pt x="92" y="166"/>
                  </a:lnTo>
                  <a:lnTo>
                    <a:pt x="91" y="166"/>
                  </a:lnTo>
                  <a:lnTo>
                    <a:pt x="90" y="166"/>
                  </a:lnTo>
                  <a:lnTo>
                    <a:pt x="88" y="167"/>
                  </a:lnTo>
                  <a:lnTo>
                    <a:pt x="87" y="166"/>
                  </a:lnTo>
                  <a:lnTo>
                    <a:pt x="81" y="162"/>
                  </a:lnTo>
                  <a:lnTo>
                    <a:pt x="75" y="156"/>
                  </a:lnTo>
                  <a:lnTo>
                    <a:pt x="69" y="149"/>
                  </a:lnTo>
                  <a:lnTo>
                    <a:pt x="61" y="142"/>
                  </a:lnTo>
                  <a:lnTo>
                    <a:pt x="54" y="135"/>
                  </a:lnTo>
                  <a:lnTo>
                    <a:pt x="48" y="129"/>
                  </a:lnTo>
                  <a:lnTo>
                    <a:pt x="44" y="124"/>
                  </a:lnTo>
                  <a:lnTo>
                    <a:pt x="40" y="120"/>
                  </a:lnTo>
                  <a:lnTo>
                    <a:pt x="35" y="114"/>
                  </a:lnTo>
                  <a:lnTo>
                    <a:pt x="29" y="108"/>
                  </a:lnTo>
                  <a:lnTo>
                    <a:pt x="24" y="102"/>
                  </a:lnTo>
                  <a:lnTo>
                    <a:pt x="19" y="95"/>
                  </a:lnTo>
                  <a:lnTo>
                    <a:pt x="14" y="86"/>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99FF99"/>
            </a:solidFill>
            <a:ln w="9525" cap="rnd">
              <a:noFill/>
              <a:round/>
              <a:headEnd type="none" w="sm" len="sm"/>
              <a:tailEnd type="none" w="sm" len="sm"/>
            </a:ln>
            <a:effectLst/>
          </p:spPr>
          <p:txBody>
            <a:bodyPr/>
            <a:lstStyle/>
            <a:p>
              <a:endParaRPr lang="en-US"/>
            </a:p>
          </p:txBody>
        </p:sp>
        <p:sp>
          <p:nvSpPr>
            <p:cNvPr id="21587" name="Freeform 83"/>
            <p:cNvSpPr>
              <a:spLocks/>
            </p:cNvSpPr>
            <p:nvPr/>
          </p:nvSpPr>
          <p:spPr bwMode="auto">
            <a:xfrm>
              <a:off x="1431" y="1264"/>
              <a:ext cx="193" cy="93"/>
            </a:xfrm>
            <a:custGeom>
              <a:avLst/>
              <a:gdLst/>
              <a:ahLst/>
              <a:cxnLst>
                <a:cxn ang="0">
                  <a:pos x="0" y="0"/>
                </a:cxn>
                <a:cxn ang="0">
                  <a:pos x="0" y="50"/>
                </a:cxn>
                <a:cxn ang="0">
                  <a:pos x="192" y="92"/>
                </a:cxn>
                <a:cxn ang="0">
                  <a:pos x="192" y="41"/>
                </a:cxn>
                <a:cxn ang="0">
                  <a:pos x="0" y="0"/>
                </a:cxn>
              </a:cxnLst>
              <a:rect l="0" t="0" r="r" b="b"/>
              <a:pathLst>
                <a:path w="193" h="93">
                  <a:moveTo>
                    <a:pt x="0" y="0"/>
                  </a:moveTo>
                  <a:lnTo>
                    <a:pt x="0" y="50"/>
                  </a:lnTo>
                  <a:lnTo>
                    <a:pt x="192" y="92"/>
                  </a:lnTo>
                  <a:lnTo>
                    <a:pt x="192" y="41"/>
                  </a:lnTo>
                  <a:lnTo>
                    <a:pt x="0" y="0"/>
                  </a:lnTo>
                </a:path>
              </a:pathLst>
            </a:custGeom>
            <a:solidFill>
              <a:srgbClr val="B2B2B2"/>
            </a:solidFill>
            <a:ln w="9525" cap="rnd">
              <a:noFill/>
              <a:round/>
              <a:headEnd type="none" w="sm" len="sm"/>
              <a:tailEnd type="none" w="sm" len="sm"/>
            </a:ln>
            <a:effectLst/>
          </p:spPr>
          <p:txBody>
            <a:bodyPr/>
            <a:lstStyle/>
            <a:p>
              <a:endParaRPr lang="en-US"/>
            </a:p>
          </p:txBody>
        </p:sp>
        <p:sp>
          <p:nvSpPr>
            <p:cNvPr id="21588" name="Freeform 84"/>
            <p:cNvSpPr>
              <a:spLocks/>
            </p:cNvSpPr>
            <p:nvPr/>
          </p:nvSpPr>
          <p:spPr bwMode="auto">
            <a:xfrm>
              <a:off x="1623" y="1258"/>
              <a:ext cx="59" cy="99"/>
            </a:xfrm>
            <a:custGeom>
              <a:avLst/>
              <a:gdLst/>
              <a:ahLst/>
              <a:cxnLst>
                <a:cxn ang="0">
                  <a:pos x="0" y="47"/>
                </a:cxn>
                <a:cxn ang="0">
                  <a:pos x="0" y="98"/>
                </a:cxn>
                <a:cxn ang="0">
                  <a:pos x="58" y="43"/>
                </a:cxn>
                <a:cxn ang="0">
                  <a:pos x="58" y="0"/>
                </a:cxn>
                <a:cxn ang="0">
                  <a:pos x="0" y="47"/>
                </a:cxn>
              </a:cxnLst>
              <a:rect l="0" t="0" r="r" b="b"/>
              <a:pathLst>
                <a:path w="59" h="99">
                  <a:moveTo>
                    <a:pt x="0" y="47"/>
                  </a:moveTo>
                  <a:lnTo>
                    <a:pt x="0" y="98"/>
                  </a:lnTo>
                  <a:lnTo>
                    <a:pt x="58" y="43"/>
                  </a:lnTo>
                  <a:lnTo>
                    <a:pt x="58" y="0"/>
                  </a:lnTo>
                  <a:lnTo>
                    <a:pt x="0" y="47"/>
                  </a:lnTo>
                </a:path>
              </a:pathLst>
            </a:custGeom>
            <a:solidFill>
              <a:srgbClr val="7F7F7F"/>
            </a:solidFill>
            <a:ln w="9525" cap="rnd">
              <a:noFill/>
              <a:round/>
              <a:headEnd type="none" w="sm" len="sm"/>
              <a:tailEnd type="none" w="sm" len="sm"/>
            </a:ln>
            <a:effectLst/>
          </p:spPr>
          <p:txBody>
            <a:bodyPr/>
            <a:lstStyle/>
            <a:p>
              <a:endParaRPr lang="en-US"/>
            </a:p>
          </p:txBody>
        </p:sp>
        <p:sp>
          <p:nvSpPr>
            <p:cNvPr id="21589" name="Freeform 85"/>
            <p:cNvSpPr>
              <a:spLocks/>
            </p:cNvSpPr>
            <p:nvPr/>
          </p:nvSpPr>
          <p:spPr bwMode="auto">
            <a:xfrm>
              <a:off x="1431" y="1218"/>
              <a:ext cx="250" cy="88"/>
            </a:xfrm>
            <a:custGeom>
              <a:avLst/>
              <a:gdLst/>
              <a:ahLst/>
              <a:cxnLst>
                <a:cxn ang="0">
                  <a:pos x="79" y="0"/>
                </a:cxn>
                <a:cxn ang="0">
                  <a:pos x="0" y="46"/>
                </a:cxn>
                <a:cxn ang="0">
                  <a:pos x="191" y="87"/>
                </a:cxn>
                <a:cxn ang="0">
                  <a:pos x="249" y="39"/>
                </a:cxn>
                <a:cxn ang="0">
                  <a:pos x="79" y="0"/>
                </a:cxn>
              </a:cxnLst>
              <a:rect l="0" t="0" r="r" b="b"/>
              <a:pathLst>
                <a:path w="250" h="88">
                  <a:moveTo>
                    <a:pt x="79" y="0"/>
                  </a:moveTo>
                  <a:lnTo>
                    <a:pt x="0" y="46"/>
                  </a:lnTo>
                  <a:lnTo>
                    <a:pt x="191" y="87"/>
                  </a:lnTo>
                  <a:lnTo>
                    <a:pt x="249" y="39"/>
                  </a:lnTo>
                  <a:lnTo>
                    <a:pt x="79" y="0"/>
                  </a:lnTo>
                </a:path>
              </a:pathLst>
            </a:custGeom>
            <a:solidFill>
              <a:srgbClr val="E5E5E5"/>
            </a:solidFill>
            <a:ln w="9525" cap="rnd">
              <a:noFill/>
              <a:round/>
              <a:headEnd type="none" w="sm" len="sm"/>
              <a:tailEnd type="none" w="sm" len="sm"/>
            </a:ln>
            <a:effectLst/>
          </p:spPr>
          <p:txBody>
            <a:bodyPr/>
            <a:lstStyle/>
            <a:p>
              <a:endParaRPr lang="en-US"/>
            </a:p>
          </p:txBody>
        </p:sp>
        <p:sp>
          <p:nvSpPr>
            <p:cNvPr id="21590" name="Freeform 86"/>
            <p:cNvSpPr>
              <a:spLocks/>
            </p:cNvSpPr>
            <p:nvPr/>
          </p:nvSpPr>
          <p:spPr bwMode="auto">
            <a:xfrm>
              <a:off x="1466" y="1101"/>
              <a:ext cx="31" cy="133"/>
            </a:xfrm>
            <a:custGeom>
              <a:avLst/>
              <a:gdLst/>
              <a:ahLst/>
              <a:cxnLst>
                <a:cxn ang="0">
                  <a:pos x="30" y="0"/>
                </a:cxn>
                <a:cxn ang="0">
                  <a:pos x="29" y="0"/>
                </a:cxn>
                <a:cxn ang="0">
                  <a:pos x="27" y="3"/>
                </a:cxn>
                <a:cxn ang="0">
                  <a:pos x="24" y="6"/>
                </a:cxn>
                <a:cxn ang="0">
                  <a:pos x="21" y="12"/>
                </a:cxn>
                <a:cxn ang="0">
                  <a:pos x="17" y="21"/>
                </a:cxn>
                <a:cxn ang="0">
                  <a:pos x="13" y="31"/>
                </a:cxn>
                <a:cxn ang="0">
                  <a:pos x="9" y="44"/>
                </a:cxn>
                <a:cxn ang="0">
                  <a:pos x="6" y="60"/>
                </a:cxn>
                <a:cxn ang="0">
                  <a:pos x="2" y="76"/>
                </a:cxn>
                <a:cxn ang="0">
                  <a:pos x="0" y="90"/>
                </a:cxn>
                <a:cxn ang="0">
                  <a:pos x="0" y="103"/>
                </a:cxn>
                <a:cxn ang="0">
                  <a:pos x="0" y="113"/>
                </a:cxn>
                <a:cxn ang="0">
                  <a:pos x="0" y="121"/>
                </a:cxn>
                <a:cxn ang="0">
                  <a:pos x="1" y="127"/>
                </a:cxn>
                <a:cxn ang="0">
                  <a:pos x="2" y="131"/>
                </a:cxn>
                <a:cxn ang="0">
                  <a:pos x="2" y="132"/>
                </a:cxn>
                <a:cxn ang="0">
                  <a:pos x="30" y="0"/>
                </a:cxn>
              </a:cxnLst>
              <a:rect l="0" t="0" r="r" b="b"/>
              <a:pathLst>
                <a:path w="31" h="133">
                  <a:moveTo>
                    <a:pt x="30" y="0"/>
                  </a:moveTo>
                  <a:lnTo>
                    <a:pt x="29" y="0"/>
                  </a:lnTo>
                  <a:lnTo>
                    <a:pt x="27" y="3"/>
                  </a:lnTo>
                  <a:lnTo>
                    <a:pt x="24" y="6"/>
                  </a:lnTo>
                  <a:lnTo>
                    <a:pt x="21" y="12"/>
                  </a:lnTo>
                  <a:lnTo>
                    <a:pt x="17" y="21"/>
                  </a:lnTo>
                  <a:lnTo>
                    <a:pt x="13" y="31"/>
                  </a:lnTo>
                  <a:lnTo>
                    <a:pt x="9" y="44"/>
                  </a:lnTo>
                  <a:lnTo>
                    <a:pt x="6" y="60"/>
                  </a:lnTo>
                  <a:lnTo>
                    <a:pt x="2" y="76"/>
                  </a:lnTo>
                  <a:lnTo>
                    <a:pt x="0" y="90"/>
                  </a:lnTo>
                  <a:lnTo>
                    <a:pt x="0" y="103"/>
                  </a:lnTo>
                  <a:lnTo>
                    <a:pt x="0" y="113"/>
                  </a:lnTo>
                  <a:lnTo>
                    <a:pt x="0" y="121"/>
                  </a:lnTo>
                  <a:lnTo>
                    <a:pt x="1" y="127"/>
                  </a:lnTo>
                  <a:lnTo>
                    <a:pt x="2" y="131"/>
                  </a:lnTo>
                  <a:lnTo>
                    <a:pt x="2" y="132"/>
                  </a:lnTo>
                  <a:lnTo>
                    <a:pt x="30" y="0"/>
                  </a:lnTo>
                </a:path>
              </a:pathLst>
            </a:custGeom>
            <a:solidFill>
              <a:srgbClr val="000000"/>
            </a:solidFill>
            <a:ln w="9525" cap="rnd">
              <a:noFill/>
              <a:round/>
              <a:headEnd type="none" w="sm" len="sm"/>
              <a:tailEnd type="none" w="sm" len="sm"/>
            </a:ln>
            <a:effectLst/>
          </p:spPr>
          <p:txBody>
            <a:bodyPr/>
            <a:lstStyle/>
            <a:p>
              <a:endParaRPr lang="en-US"/>
            </a:p>
          </p:txBody>
        </p:sp>
        <p:sp>
          <p:nvSpPr>
            <p:cNvPr id="21591" name="Freeform 87"/>
            <p:cNvSpPr>
              <a:spLocks/>
            </p:cNvSpPr>
            <p:nvPr/>
          </p:nvSpPr>
          <p:spPr bwMode="auto">
            <a:xfrm>
              <a:off x="1495" y="1162"/>
              <a:ext cx="117" cy="117"/>
            </a:xfrm>
            <a:custGeom>
              <a:avLst/>
              <a:gdLst/>
              <a:ahLst/>
              <a:cxnLst>
                <a:cxn ang="0">
                  <a:pos x="58" y="116"/>
                </a:cxn>
                <a:cxn ang="0">
                  <a:pos x="69" y="116"/>
                </a:cxn>
                <a:cxn ang="0">
                  <a:pos x="81" y="113"/>
                </a:cxn>
                <a:cxn ang="0">
                  <a:pos x="90" y="109"/>
                </a:cxn>
                <a:cxn ang="0">
                  <a:pos x="98" y="102"/>
                </a:cxn>
                <a:cxn ang="0">
                  <a:pos x="105" y="94"/>
                </a:cxn>
                <a:cxn ang="0">
                  <a:pos x="111" y="85"/>
                </a:cxn>
                <a:cxn ang="0">
                  <a:pos x="115" y="74"/>
                </a:cxn>
                <a:cxn ang="0">
                  <a:pos x="116" y="63"/>
                </a:cxn>
                <a:cxn ang="0">
                  <a:pos x="115" y="51"/>
                </a:cxn>
                <a:cxn ang="0">
                  <a:pos x="111" y="40"/>
                </a:cxn>
                <a:cxn ang="0">
                  <a:pos x="105" y="29"/>
                </a:cxn>
                <a:cxn ang="0">
                  <a:pos x="98" y="20"/>
                </a:cxn>
                <a:cxn ang="0">
                  <a:pos x="90" y="12"/>
                </a:cxn>
                <a:cxn ang="0">
                  <a:pos x="81" y="6"/>
                </a:cxn>
                <a:cxn ang="0">
                  <a:pos x="69" y="2"/>
                </a:cxn>
                <a:cxn ang="0">
                  <a:pos x="58" y="0"/>
                </a:cxn>
                <a:cxn ang="0">
                  <a:pos x="46" y="0"/>
                </a:cxn>
                <a:cxn ang="0">
                  <a:pos x="35" y="2"/>
                </a:cxn>
                <a:cxn ang="0">
                  <a:pos x="25" y="6"/>
                </a:cxn>
                <a:cxn ang="0">
                  <a:pos x="17" y="13"/>
                </a:cxn>
                <a:cxn ang="0">
                  <a:pos x="10" y="21"/>
                </a:cxn>
                <a:cxn ang="0">
                  <a:pos x="5" y="30"/>
                </a:cxn>
                <a:cxn ang="0">
                  <a:pos x="1" y="41"/>
                </a:cxn>
                <a:cxn ang="0">
                  <a:pos x="0" y="52"/>
                </a:cxn>
                <a:cxn ang="0">
                  <a:pos x="1" y="64"/>
                </a:cxn>
                <a:cxn ang="0">
                  <a:pos x="5" y="75"/>
                </a:cxn>
                <a:cxn ang="0">
                  <a:pos x="10" y="86"/>
                </a:cxn>
                <a:cxn ang="0">
                  <a:pos x="17" y="95"/>
                </a:cxn>
                <a:cxn ang="0">
                  <a:pos x="25" y="103"/>
                </a:cxn>
                <a:cxn ang="0">
                  <a:pos x="35" y="109"/>
                </a:cxn>
                <a:cxn ang="0">
                  <a:pos x="46" y="113"/>
                </a:cxn>
                <a:cxn ang="0">
                  <a:pos x="58" y="116"/>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w="9525" cap="rnd">
              <a:noFill/>
              <a:round/>
              <a:headEnd type="none" w="sm" len="sm"/>
              <a:tailEnd type="none" w="sm" len="sm"/>
            </a:ln>
            <a:effectLst/>
          </p:spPr>
          <p:txBody>
            <a:bodyPr/>
            <a:lstStyle/>
            <a:p>
              <a:endParaRPr lang="en-US"/>
            </a:p>
          </p:txBody>
        </p:sp>
        <p:sp>
          <p:nvSpPr>
            <p:cNvPr id="21592" name="Freeform 88"/>
            <p:cNvSpPr>
              <a:spLocks/>
            </p:cNvSpPr>
            <p:nvPr/>
          </p:nvSpPr>
          <p:spPr bwMode="auto">
            <a:xfrm>
              <a:off x="1462" y="1085"/>
              <a:ext cx="164" cy="190"/>
            </a:xfrm>
            <a:custGeom>
              <a:avLst/>
              <a:gdLst/>
              <a:ahLst/>
              <a:cxnLst>
                <a:cxn ang="0">
                  <a:pos x="124" y="47"/>
                </a:cxn>
                <a:cxn ang="0">
                  <a:pos x="73" y="11"/>
                </a:cxn>
                <a:cxn ang="0">
                  <a:pos x="35" y="0"/>
                </a:cxn>
                <a:cxn ang="0">
                  <a:pos x="0" y="177"/>
                </a:cxn>
                <a:cxn ang="0">
                  <a:pos x="38" y="189"/>
                </a:cxn>
                <a:cxn ang="0">
                  <a:pos x="98" y="173"/>
                </a:cxn>
                <a:cxn ang="0">
                  <a:pos x="138" y="184"/>
                </a:cxn>
                <a:cxn ang="0">
                  <a:pos x="163" y="60"/>
                </a:cxn>
                <a:cxn ang="0">
                  <a:pos x="124" y="47"/>
                </a:cxn>
              </a:cxnLst>
              <a:rect l="0" t="0" r="r" b="b"/>
              <a:pathLst>
                <a:path w="164" h="190">
                  <a:moveTo>
                    <a:pt x="124" y="47"/>
                  </a:moveTo>
                  <a:lnTo>
                    <a:pt x="73" y="11"/>
                  </a:lnTo>
                  <a:lnTo>
                    <a:pt x="35" y="0"/>
                  </a:lnTo>
                  <a:lnTo>
                    <a:pt x="0" y="177"/>
                  </a:lnTo>
                  <a:lnTo>
                    <a:pt x="38" y="189"/>
                  </a:lnTo>
                  <a:lnTo>
                    <a:pt x="98" y="173"/>
                  </a:lnTo>
                  <a:lnTo>
                    <a:pt x="138" y="184"/>
                  </a:lnTo>
                  <a:lnTo>
                    <a:pt x="163" y="60"/>
                  </a:lnTo>
                  <a:lnTo>
                    <a:pt x="124" y="47"/>
                  </a:lnTo>
                </a:path>
              </a:pathLst>
            </a:custGeom>
            <a:solidFill>
              <a:srgbClr val="B2B2B2"/>
            </a:solidFill>
            <a:ln w="9525" cap="rnd">
              <a:noFill/>
              <a:round/>
              <a:headEnd type="none" w="sm" len="sm"/>
              <a:tailEnd type="none" w="sm" len="sm"/>
            </a:ln>
            <a:effectLst/>
          </p:spPr>
          <p:txBody>
            <a:bodyPr/>
            <a:lstStyle/>
            <a:p>
              <a:endParaRPr lang="en-US"/>
            </a:p>
          </p:txBody>
        </p:sp>
        <p:sp>
          <p:nvSpPr>
            <p:cNvPr id="21593" name="Freeform 89"/>
            <p:cNvSpPr>
              <a:spLocks/>
            </p:cNvSpPr>
            <p:nvPr/>
          </p:nvSpPr>
          <p:spPr bwMode="auto">
            <a:xfrm>
              <a:off x="1601" y="1132"/>
              <a:ext cx="61" cy="138"/>
            </a:xfrm>
            <a:custGeom>
              <a:avLst/>
              <a:gdLst/>
              <a:ahLst/>
              <a:cxnLst>
                <a:cxn ang="0">
                  <a:pos x="24" y="13"/>
                </a:cxn>
                <a:cxn ang="0">
                  <a:pos x="0" y="137"/>
                </a:cxn>
                <a:cxn ang="0">
                  <a:pos x="41" y="109"/>
                </a:cxn>
                <a:cxn ang="0">
                  <a:pos x="60" y="0"/>
                </a:cxn>
                <a:cxn ang="0">
                  <a:pos x="24" y="13"/>
                </a:cxn>
              </a:cxnLst>
              <a:rect l="0" t="0" r="r" b="b"/>
              <a:pathLst>
                <a:path w="61" h="138">
                  <a:moveTo>
                    <a:pt x="24" y="13"/>
                  </a:moveTo>
                  <a:lnTo>
                    <a:pt x="0" y="137"/>
                  </a:lnTo>
                  <a:lnTo>
                    <a:pt x="41" y="109"/>
                  </a:lnTo>
                  <a:lnTo>
                    <a:pt x="60" y="0"/>
                  </a:lnTo>
                  <a:lnTo>
                    <a:pt x="24" y="13"/>
                  </a:lnTo>
                </a:path>
              </a:pathLst>
            </a:custGeom>
            <a:solidFill>
              <a:srgbClr val="7F7F7F"/>
            </a:solidFill>
            <a:ln w="9525" cap="rnd">
              <a:noFill/>
              <a:round/>
              <a:headEnd type="none" w="sm" len="sm"/>
              <a:tailEnd type="none" w="sm" len="sm"/>
            </a:ln>
            <a:effectLst/>
          </p:spPr>
          <p:txBody>
            <a:bodyPr/>
            <a:lstStyle/>
            <a:p>
              <a:endParaRPr lang="en-US"/>
            </a:p>
          </p:txBody>
        </p:sp>
        <p:sp>
          <p:nvSpPr>
            <p:cNvPr id="21594" name="Freeform 90"/>
            <p:cNvSpPr>
              <a:spLocks/>
            </p:cNvSpPr>
            <p:nvPr/>
          </p:nvSpPr>
          <p:spPr bwMode="auto">
            <a:xfrm>
              <a:off x="1563" y="1141"/>
              <a:ext cx="54" cy="123"/>
            </a:xfrm>
            <a:custGeom>
              <a:avLst/>
              <a:gdLst/>
              <a:ahLst/>
              <a:cxnLst>
                <a:cxn ang="0">
                  <a:pos x="53" y="7"/>
                </a:cxn>
                <a:cxn ang="0">
                  <a:pos x="24" y="0"/>
                </a:cxn>
                <a:cxn ang="0">
                  <a:pos x="0" y="111"/>
                </a:cxn>
                <a:cxn ang="0">
                  <a:pos x="32" y="122"/>
                </a:cxn>
                <a:cxn ang="0">
                  <a:pos x="53" y="7"/>
                </a:cxn>
              </a:cxnLst>
              <a:rect l="0" t="0" r="r" b="b"/>
              <a:pathLst>
                <a:path w="54" h="123">
                  <a:moveTo>
                    <a:pt x="53" y="7"/>
                  </a:moveTo>
                  <a:lnTo>
                    <a:pt x="24" y="0"/>
                  </a:lnTo>
                  <a:lnTo>
                    <a:pt x="0" y="111"/>
                  </a:lnTo>
                  <a:lnTo>
                    <a:pt x="32" y="122"/>
                  </a:lnTo>
                  <a:lnTo>
                    <a:pt x="53" y="7"/>
                  </a:lnTo>
                </a:path>
              </a:pathLst>
            </a:custGeom>
            <a:solidFill>
              <a:srgbClr val="7F7F7F"/>
            </a:solidFill>
            <a:ln w="9525" cap="rnd">
              <a:noFill/>
              <a:round/>
              <a:headEnd type="none" w="sm" len="sm"/>
              <a:tailEnd type="none" w="sm" len="sm"/>
            </a:ln>
            <a:effectLst/>
          </p:spPr>
          <p:txBody>
            <a:bodyPr/>
            <a:lstStyle/>
            <a:p>
              <a:endParaRPr lang="en-US"/>
            </a:p>
          </p:txBody>
        </p:sp>
        <p:sp>
          <p:nvSpPr>
            <p:cNvPr id="21595" name="Freeform 91"/>
            <p:cNvSpPr>
              <a:spLocks/>
            </p:cNvSpPr>
            <p:nvPr/>
          </p:nvSpPr>
          <p:spPr bwMode="auto">
            <a:xfrm>
              <a:off x="1502" y="1106"/>
              <a:ext cx="78" cy="159"/>
            </a:xfrm>
            <a:custGeom>
              <a:avLst/>
              <a:gdLst/>
              <a:ahLst/>
              <a:cxnLst>
                <a:cxn ang="0">
                  <a:pos x="77" y="30"/>
                </a:cxn>
                <a:cxn ang="0">
                  <a:pos x="34" y="0"/>
                </a:cxn>
                <a:cxn ang="0">
                  <a:pos x="0" y="158"/>
                </a:cxn>
                <a:cxn ang="0">
                  <a:pos x="54" y="145"/>
                </a:cxn>
                <a:cxn ang="0">
                  <a:pos x="77" y="30"/>
                </a:cxn>
              </a:cxnLst>
              <a:rect l="0" t="0" r="r" b="b"/>
              <a:pathLst>
                <a:path w="78" h="159">
                  <a:moveTo>
                    <a:pt x="77" y="30"/>
                  </a:moveTo>
                  <a:lnTo>
                    <a:pt x="34" y="0"/>
                  </a:lnTo>
                  <a:lnTo>
                    <a:pt x="0" y="158"/>
                  </a:lnTo>
                  <a:lnTo>
                    <a:pt x="54" y="145"/>
                  </a:lnTo>
                  <a:lnTo>
                    <a:pt x="77" y="30"/>
                  </a:lnTo>
                </a:path>
              </a:pathLst>
            </a:custGeom>
            <a:solidFill>
              <a:srgbClr val="7F7F7F"/>
            </a:solidFill>
            <a:ln w="9525" cap="rnd">
              <a:noFill/>
              <a:round/>
              <a:headEnd type="none" w="sm" len="sm"/>
              <a:tailEnd type="none" w="sm" len="sm"/>
            </a:ln>
            <a:effectLst/>
          </p:spPr>
          <p:txBody>
            <a:bodyPr/>
            <a:lstStyle/>
            <a:p>
              <a:endParaRPr lang="en-US"/>
            </a:p>
          </p:txBody>
        </p:sp>
        <p:sp>
          <p:nvSpPr>
            <p:cNvPr id="21596" name="Freeform 92"/>
            <p:cNvSpPr>
              <a:spLocks/>
            </p:cNvSpPr>
            <p:nvPr/>
          </p:nvSpPr>
          <p:spPr bwMode="auto">
            <a:xfrm>
              <a:off x="1468" y="1094"/>
              <a:ext cx="61" cy="170"/>
            </a:xfrm>
            <a:custGeom>
              <a:avLst/>
              <a:gdLst/>
              <a:ahLst/>
              <a:cxnLst>
                <a:cxn ang="0">
                  <a:pos x="60" y="7"/>
                </a:cxn>
                <a:cxn ang="0">
                  <a:pos x="32" y="0"/>
                </a:cxn>
                <a:cxn ang="0">
                  <a:pos x="0" y="161"/>
                </a:cxn>
                <a:cxn ang="0">
                  <a:pos x="26" y="169"/>
                </a:cxn>
                <a:cxn ang="0">
                  <a:pos x="60" y="7"/>
                </a:cxn>
              </a:cxnLst>
              <a:rect l="0" t="0" r="r" b="b"/>
              <a:pathLst>
                <a:path w="61" h="170">
                  <a:moveTo>
                    <a:pt x="60" y="7"/>
                  </a:moveTo>
                  <a:lnTo>
                    <a:pt x="32" y="0"/>
                  </a:lnTo>
                  <a:lnTo>
                    <a:pt x="0" y="161"/>
                  </a:lnTo>
                  <a:lnTo>
                    <a:pt x="26" y="169"/>
                  </a:lnTo>
                  <a:lnTo>
                    <a:pt x="60" y="7"/>
                  </a:lnTo>
                </a:path>
              </a:pathLst>
            </a:custGeom>
            <a:solidFill>
              <a:srgbClr val="7F7F7F"/>
            </a:solidFill>
            <a:ln w="9525" cap="rnd">
              <a:noFill/>
              <a:round/>
              <a:headEnd type="none" w="sm" len="sm"/>
              <a:tailEnd type="none" w="sm" len="sm"/>
            </a:ln>
            <a:effectLst/>
          </p:spPr>
          <p:txBody>
            <a:bodyPr/>
            <a:lstStyle/>
            <a:p>
              <a:endParaRPr lang="en-US"/>
            </a:p>
          </p:txBody>
        </p:sp>
        <p:sp>
          <p:nvSpPr>
            <p:cNvPr id="21597" name="Freeform 93"/>
            <p:cNvSpPr>
              <a:spLocks/>
            </p:cNvSpPr>
            <p:nvPr/>
          </p:nvSpPr>
          <p:spPr bwMode="auto">
            <a:xfrm>
              <a:off x="1498" y="1066"/>
              <a:ext cx="164" cy="78"/>
            </a:xfrm>
            <a:custGeom>
              <a:avLst/>
              <a:gdLst/>
              <a:ahLst/>
              <a:cxnLst>
                <a:cxn ang="0">
                  <a:pos x="0" y="18"/>
                </a:cxn>
                <a:cxn ang="0">
                  <a:pos x="42" y="0"/>
                </a:cxn>
                <a:cxn ang="0">
                  <a:pos x="75" y="11"/>
                </a:cxn>
                <a:cxn ang="0">
                  <a:pos x="116" y="49"/>
                </a:cxn>
                <a:cxn ang="0">
                  <a:pos x="163" y="65"/>
                </a:cxn>
                <a:cxn ang="0">
                  <a:pos x="127" y="77"/>
                </a:cxn>
                <a:cxn ang="0">
                  <a:pos x="89" y="66"/>
                </a:cxn>
                <a:cxn ang="0">
                  <a:pos x="39" y="28"/>
                </a:cxn>
                <a:cxn ang="0">
                  <a:pos x="0" y="18"/>
                </a:cxn>
              </a:cxnLst>
              <a:rect l="0" t="0" r="r" b="b"/>
              <a:pathLst>
                <a:path w="164" h="78">
                  <a:moveTo>
                    <a:pt x="0" y="18"/>
                  </a:moveTo>
                  <a:lnTo>
                    <a:pt x="42" y="0"/>
                  </a:lnTo>
                  <a:lnTo>
                    <a:pt x="75" y="11"/>
                  </a:lnTo>
                  <a:lnTo>
                    <a:pt x="116" y="49"/>
                  </a:lnTo>
                  <a:lnTo>
                    <a:pt x="163" y="65"/>
                  </a:lnTo>
                  <a:lnTo>
                    <a:pt x="127" y="77"/>
                  </a:lnTo>
                  <a:lnTo>
                    <a:pt x="89" y="66"/>
                  </a:lnTo>
                  <a:lnTo>
                    <a:pt x="39" y="28"/>
                  </a:lnTo>
                  <a:lnTo>
                    <a:pt x="0" y="18"/>
                  </a:lnTo>
                </a:path>
              </a:pathLst>
            </a:custGeom>
            <a:solidFill>
              <a:srgbClr val="E5E5E5"/>
            </a:solidFill>
            <a:ln w="9525" cap="rnd">
              <a:noFill/>
              <a:round/>
              <a:headEnd type="none" w="sm" len="sm"/>
              <a:tailEnd type="none" w="sm" len="sm"/>
            </a:ln>
            <a:effectLst/>
          </p:spPr>
          <p:txBody>
            <a:bodyPr/>
            <a:lstStyle/>
            <a:p>
              <a:endParaRPr lang="en-US"/>
            </a:p>
          </p:txBody>
        </p:sp>
      </p:grpSp>
      <p:grpSp>
        <p:nvGrpSpPr>
          <p:cNvPr id="3" name="Group 150"/>
          <p:cNvGrpSpPr>
            <a:grpSpLocks/>
          </p:cNvGrpSpPr>
          <p:nvPr/>
        </p:nvGrpSpPr>
        <p:grpSpPr bwMode="auto">
          <a:xfrm>
            <a:off x="673100" y="1477963"/>
            <a:ext cx="1106488" cy="1281112"/>
            <a:chOff x="424" y="931"/>
            <a:chExt cx="697" cy="807"/>
          </a:xfrm>
        </p:grpSpPr>
        <p:sp>
          <p:nvSpPr>
            <p:cNvPr id="21599" name="Freeform 95"/>
            <p:cNvSpPr>
              <a:spLocks/>
            </p:cNvSpPr>
            <p:nvPr/>
          </p:nvSpPr>
          <p:spPr bwMode="auto">
            <a:xfrm>
              <a:off x="496" y="931"/>
              <a:ext cx="332" cy="624"/>
            </a:xfrm>
            <a:custGeom>
              <a:avLst/>
              <a:gdLst/>
              <a:ahLst/>
              <a:cxnLst>
                <a:cxn ang="0">
                  <a:pos x="147" y="193"/>
                </a:cxn>
                <a:cxn ang="0">
                  <a:pos x="139" y="142"/>
                </a:cxn>
                <a:cxn ang="0">
                  <a:pos x="110" y="126"/>
                </a:cxn>
                <a:cxn ang="0">
                  <a:pos x="109" y="117"/>
                </a:cxn>
                <a:cxn ang="0">
                  <a:pos x="110" y="115"/>
                </a:cxn>
                <a:cxn ang="0">
                  <a:pos x="121" y="115"/>
                </a:cxn>
                <a:cxn ang="0">
                  <a:pos x="128" y="99"/>
                </a:cxn>
                <a:cxn ang="0">
                  <a:pos x="131" y="86"/>
                </a:cxn>
                <a:cxn ang="0">
                  <a:pos x="136" y="85"/>
                </a:cxn>
                <a:cxn ang="0">
                  <a:pos x="136" y="74"/>
                </a:cxn>
                <a:cxn ang="0">
                  <a:pos x="129" y="55"/>
                </a:cxn>
                <a:cxn ang="0">
                  <a:pos x="121" y="30"/>
                </a:cxn>
                <a:cxn ang="0">
                  <a:pos x="102" y="9"/>
                </a:cxn>
                <a:cxn ang="0">
                  <a:pos x="75" y="0"/>
                </a:cxn>
                <a:cxn ang="0">
                  <a:pos x="49" y="10"/>
                </a:cxn>
                <a:cxn ang="0">
                  <a:pos x="40" y="32"/>
                </a:cxn>
                <a:cxn ang="0">
                  <a:pos x="40" y="60"/>
                </a:cxn>
                <a:cxn ang="0">
                  <a:pos x="49" y="82"/>
                </a:cxn>
                <a:cxn ang="0">
                  <a:pos x="54" y="108"/>
                </a:cxn>
                <a:cxn ang="0">
                  <a:pos x="23" y="129"/>
                </a:cxn>
                <a:cxn ang="0">
                  <a:pos x="4" y="149"/>
                </a:cxn>
                <a:cxn ang="0">
                  <a:pos x="1" y="181"/>
                </a:cxn>
                <a:cxn ang="0">
                  <a:pos x="17" y="253"/>
                </a:cxn>
                <a:cxn ang="0">
                  <a:pos x="17" y="305"/>
                </a:cxn>
                <a:cxn ang="0">
                  <a:pos x="23" y="353"/>
                </a:cxn>
                <a:cxn ang="0">
                  <a:pos x="53" y="397"/>
                </a:cxn>
                <a:cxn ang="0">
                  <a:pos x="89" y="404"/>
                </a:cxn>
                <a:cxn ang="0">
                  <a:pos x="142" y="407"/>
                </a:cxn>
                <a:cxn ang="0">
                  <a:pos x="187" y="415"/>
                </a:cxn>
                <a:cxn ang="0">
                  <a:pos x="231" y="432"/>
                </a:cxn>
                <a:cxn ang="0">
                  <a:pos x="231" y="454"/>
                </a:cxn>
                <a:cxn ang="0">
                  <a:pos x="229" y="498"/>
                </a:cxn>
                <a:cxn ang="0">
                  <a:pos x="237" y="554"/>
                </a:cxn>
                <a:cxn ang="0">
                  <a:pos x="232" y="583"/>
                </a:cxn>
                <a:cxn ang="0">
                  <a:pos x="238" y="611"/>
                </a:cxn>
                <a:cxn ang="0">
                  <a:pos x="261" y="611"/>
                </a:cxn>
                <a:cxn ang="0">
                  <a:pos x="288" y="617"/>
                </a:cxn>
                <a:cxn ang="0">
                  <a:pos x="316" y="623"/>
                </a:cxn>
                <a:cxn ang="0">
                  <a:pos x="330" y="616"/>
                </a:cxn>
                <a:cxn ang="0">
                  <a:pos x="318" y="603"/>
                </a:cxn>
                <a:cxn ang="0">
                  <a:pos x="278" y="583"/>
                </a:cxn>
                <a:cxn ang="0">
                  <a:pos x="272" y="558"/>
                </a:cxn>
                <a:cxn ang="0">
                  <a:pos x="278" y="521"/>
                </a:cxn>
                <a:cxn ang="0">
                  <a:pos x="286" y="473"/>
                </a:cxn>
                <a:cxn ang="0">
                  <a:pos x="288" y="452"/>
                </a:cxn>
                <a:cxn ang="0">
                  <a:pos x="296" y="434"/>
                </a:cxn>
                <a:cxn ang="0">
                  <a:pos x="289" y="410"/>
                </a:cxn>
                <a:cxn ang="0">
                  <a:pos x="249" y="382"/>
                </a:cxn>
                <a:cxn ang="0">
                  <a:pos x="215" y="359"/>
                </a:cxn>
                <a:cxn ang="0">
                  <a:pos x="183" y="346"/>
                </a:cxn>
                <a:cxn ang="0">
                  <a:pos x="163" y="333"/>
                </a:cxn>
              </a:cxnLst>
              <a:rect l="0" t="0" r="r" b="b"/>
              <a:pathLst>
                <a:path w="332" h="624">
                  <a:moveTo>
                    <a:pt x="142" y="232"/>
                  </a:moveTo>
                  <a:lnTo>
                    <a:pt x="143" y="229"/>
                  </a:lnTo>
                  <a:lnTo>
                    <a:pt x="144" y="221"/>
                  </a:lnTo>
                  <a:lnTo>
                    <a:pt x="145" y="208"/>
                  </a:lnTo>
                  <a:lnTo>
                    <a:pt x="147" y="193"/>
                  </a:lnTo>
                  <a:lnTo>
                    <a:pt x="148" y="179"/>
                  </a:lnTo>
                  <a:lnTo>
                    <a:pt x="148" y="165"/>
                  </a:lnTo>
                  <a:lnTo>
                    <a:pt x="147" y="153"/>
                  </a:lnTo>
                  <a:lnTo>
                    <a:pt x="145" y="146"/>
                  </a:lnTo>
                  <a:lnTo>
                    <a:pt x="139" y="142"/>
                  </a:lnTo>
                  <a:lnTo>
                    <a:pt x="133" y="138"/>
                  </a:lnTo>
                  <a:lnTo>
                    <a:pt x="127" y="135"/>
                  </a:lnTo>
                  <a:lnTo>
                    <a:pt x="121" y="131"/>
                  </a:lnTo>
                  <a:lnTo>
                    <a:pt x="115" y="129"/>
                  </a:lnTo>
                  <a:lnTo>
                    <a:pt x="110" y="126"/>
                  </a:lnTo>
                  <a:lnTo>
                    <a:pt x="107" y="123"/>
                  </a:lnTo>
                  <a:lnTo>
                    <a:pt x="106" y="122"/>
                  </a:lnTo>
                  <a:lnTo>
                    <a:pt x="107" y="120"/>
                  </a:lnTo>
                  <a:lnTo>
                    <a:pt x="108" y="118"/>
                  </a:lnTo>
                  <a:lnTo>
                    <a:pt x="109" y="117"/>
                  </a:lnTo>
                  <a:lnTo>
                    <a:pt x="110" y="117"/>
                  </a:lnTo>
                  <a:lnTo>
                    <a:pt x="110" y="116"/>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4"/>
                  </a:lnTo>
                  <a:lnTo>
                    <a:pt x="128" y="99"/>
                  </a:lnTo>
                  <a:lnTo>
                    <a:pt x="129" y="95"/>
                  </a:lnTo>
                  <a:lnTo>
                    <a:pt x="130" y="92"/>
                  </a:lnTo>
                  <a:lnTo>
                    <a:pt x="131" y="88"/>
                  </a:lnTo>
                  <a:lnTo>
                    <a:pt x="131" y="87"/>
                  </a:lnTo>
                  <a:lnTo>
                    <a:pt x="131" y="86"/>
                  </a:lnTo>
                  <a:lnTo>
                    <a:pt x="132" y="86"/>
                  </a:lnTo>
                  <a:lnTo>
                    <a:pt x="133" y="86"/>
                  </a:lnTo>
                  <a:lnTo>
                    <a:pt x="134" y="86"/>
                  </a:lnTo>
                  <a:lnTo>
                    <a:pt x="135" y="86"/>
                  </a:lnTo>
                  <a:lnTo>
                    <a:pt x="136" y="85"/>
                  </a:lnTo>
                  <a:lnTo>
                    <a:pt x="137" y="84"/>
                  </a:lnTo>
                  <a:lnTo>
                    <a:pt x="138" y="83"/>
                  </a:lnTo>
                  <a:lnTo>
                    <a:pt x="138" y="81"/>
                  </a:lnTo>
                  <a:lnTo>
                    <a:pt x="137" y="77"/>
                  </a:lnTo>
                  <a:lnTo>
                    <a:pt x="136" y="74"/>
                  </a:lnTo>
                  <a:lnTo>
                    <a:pt x="134" y="70"/>
                  </a:lnTo>
                  <a:lnTo>
                    <a:pt x="133" y="65"/>
                  </a:lnTo>
                  <a:lnTo>
                    <a:pt x="131" y="61"/>
                  </a:lnTo>
                  <a:lnTo>
                    <a:pt x="130" y="58"/>
                  </a:lnTo>
                  <a:lnTo>
                    <a:pt x="129" y="55"/>
                  </a:lnTo>
                  <a:lnTo>
                    <a:pt x="128" y="52"/>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2"/>
                  </a:lnTo>
                  <a:lnTo>
                    <a:pt x="51" y="88"/>
                  </a:lnTo>
                  <a:lnTo>
                    <a:pt x="52" y="94"/>
                  </a:lnTo>
                  <a:lnTo>
                    <a:pt x="52" y="99"/>
                  </a:lnTo>
                  <a:lnTo>
                    <a:pt x="53" y="105"/>
                  </a:lnTo>
                  <a:lnTo>
                    <a:pt x="54" y="108"/>
                  </a:lnTo>
                  <a:lnTo>
                    <a:pt x="52" y="111"/>
                  </a:lnTo>
                  <a:lnTo>
                    <a:pt x="47" y="116"/>
                  </a:lnTo>
                  <a:lnTo>
                    <a:pt x="40" y="120"/>
                  </a:lnTo>
                  <a:lnTo>
                    <a:pt x="31" y="124"/>
                  </a:lnTo>
                  <a:lnTo>
                    <a:pt x="23" y="129"/>
                  </a:lnTo>
                  <a:lnTo>
                    <a:pt x="15" y="134"/>
                  </a:lnTo>
                  <a:lnTo>
                    <a:pt x="9" y="138"/>
                  </a:lnTo>
                  <a:lnTo>
                    <a:pt x="7" y="142"/>
                  </a:lnTo>
                  <a:lnTo>
                    <a:pt x="5" y="146"/>
                  </a:lnTo>
                  <a:lnTo>
                    <a:pt x="4" y="149"/>
                  </a:lnTo>
                  <a:lnTo>
                    <a:pt x="2" y="153"/>
                  </a:lnTo>
                  <a:lnTo>
                    <a:pt x="0" y="158"/>
                  </a:lnTo>
                  <a:lnTo>
                    <a:pt x="0" y="164"/>
                  </a:lnTo>
                  <a:lnTo>
                    <a:pt x="0" y="171"/>
                  </a:lnTo>
                  <a:lnTo>
                    <a:pt x="1" y="181"/>
                  </a:lnTo>
                  <a:lnTo>
                    <a:pt x="5" y="193"/>
                  </a:lnTo>
                  <a:lnTo>
                    <a:pt x="10" y="206"/>
                  </a:lnTo>
                  <a:lnTo>
                    <a:pt x="13" y="222"/>
                  </a:lnTo>
                  <a:lnTo>
                    <a:pt x="16" y="237"/>
                  </a:lnTo>
                  <a:lnTo>
                    <a:pt x="17" y="253"/>
                  </a:lnTo>
                  <a:lnTo>
                    <a:pt x="18" y="268"/>
                  </a:lnTo>
                  <a:lnTo>
                    <a:pt x="18" y="281"/>
                  </a:lnTo>
                  <a:lnTo>
                    <a:pt x="18" y="291"/>
                  </a:lnTo>
                  <a:lnTo>
                    <a:pt x="17" y="298"/>
                  </a:lnTo>
                  <a:lnTo>
                    <a:pt x="17" y="305"/>
                  </a:lnTo>
                  <a:lnTo>
                    <a:pt x="17" y="312"/>
                  </a:lnTo>
                  <a:lnTo>
                    <a:pt x="17" y="321"/>
                  </a:lnTo>
                  <a:lnTo>
                    <a:pt x="18" y="331"/>
                  </a:lnTo>
                  <a:lnTo>
                    <a:pt x="20" y="342"/>
                  </a:lnTo>
                  <a:lnTo>
                    <a:pt x="23" y="353"/>
                  </a:lnTo>
                  <a:lnTo>
                    <a:pt x="26" y="365"/>
                  </a:lnTo>
                  <a:lnTo>
                    <a:pt x="31" y="377"/>
                  </a:lnTo>
                  <a:lnTo>
                    <a:pt x="37" y="386"/>
                  </a:lnTo>
                  <a:lnTo>
                    <a:pt x="45" y="393"/>
                  </a:lnTo>
                  <a:lnTo>
                    <a:pt x="53" y="397"/>
                  </a:lnTo>
                  <a:lnTo>
                    <a:pt x="63" y="399"/>
                  </a:lnTo>
                  <a:lnTo>
                    <a:pt x="71" y="402"/>
                  </a:lnTo>
                  <a:lnTo>
                    <a:pt x="79" y="403"/>
                  </a:lnTo>
                  <a:lnTo>
                    <a:pt x="85" y="403"/>
                  </a:lnTo>
                  <a:lnTo>
                    <a:pt x="89" y="404"/>
                  </a:lnTo>
                  <a:lnTo>
                    <a:pt x="97" y="405"/>
                  </a:lnTo>
                  <a:lnTo>
                    <a:pt x="107" y="405"/>
                  </a:lnTo>
                  <a:lnTo>
                    <a:pt x="118" y="406"/>
                  </a:lnTo>
                  <a:lnTo>
                    <a:pt x="130" y="407"/>
                  </a:lnTo>
                  <a:lnTo>
                    <a:pt x="142" y="407"/>
                  </a:lnTo>
                  <a:lnTo>
                    <a:pt x="153" y="408"/>
                  </a:lnTo>
                  <a:lnTo>
                    <a:pt x="162" y="409"/>
                  </a:lnTo>
                  <a:lnTo>
                    <a:pt x="170" y="410"/>
                  </a:lnTo>
                  <a:lnTo>
                    <a:pt x="178" y="411"/>
                  </a:lnTo>
                  <a:lnTo>
                    <a:pt x="187" y="415"/>
                  </a:lnTo>
                  <a:lnTo>
                    <a:pt x="197" y="418"/>
                  </a:lnTo>
                  <a:lnTo>
                    <a:pt x="208" y="423"/>
                  </a:lnTo>
                  <a:lnTo>
                    <a:pt x="217" y="426"/>
                  </a:lnTo>
                  <a:lnTo>
                    <a:pt x="226" y="429"/>
                  </a:lnTo>
                  <a:lnTo>
                    <a:pt x="231" y="432"/>
                  </a:lnTo>
                  <a:lnTo>
                    <a:pt x="233" y="433"/>
                  </a:lnTo>
                  <a:lnTo>
                    <a:pt x="232" y="434"/>
                  </a:lnTo>
                  <a:lnTo>
                    <a:pt x="232" y="439"/>
                  </a:lnTo>
                  <a:lnTo>
                    <a:pt x="232" y="446"/>
                  </a:lnTo>
                  <a:lnTo>
                    <a:pt x="231" y="454"/>
                  </a:lnTo>
                  <a:lnTo>
                    <a:pt x="230" y="464"/>
                  </a:lnTo>
                  <a:lnTo>
                    <a:pt x="229" y="473"/>
                  </a:lnTo>
                  <a:lnTo>
                    <a:pt x="228" y="482"/>
                  </a:lnTo>
                  <a:lnTo>
                    <a:pt x="228" y="490"/>
                  </a:lnTo>
                  <a:lnTo>
                    <a:pt x="229" y="498"/>
                  </a:lnTo>
                  <a:lnTo>
                    <a:pt x="230" y="509"/>
                  </a:lnTo>
                  <a:lnTo>
                    <a:pt x="232" y="520"/>
                  </a:lnTo>
                  <a:lnTo>
                    <a:pt x="234" y="532"/>
                  </a:lnTo>
                  <a:lnTo>
                    <a:pt x="236" y="544"/>
                  </a:lnTo>
                  <a:lnTo>
                    <a:pt x="237" y="554"/>
                  </a:lnTo>
                  <a:lnTo>
                    <a:pt x="237" y="564"/>
                  </a:lnTo>
                  <a:lnTo>
                    <a:pt x="236" y="570"/>
                  </a:lnTo>
                  <a:lnTo>
                    <a:pt x="234" y="575"/>
                  </a:lnTo>
                  <a:lnTo>
                    <a:pt x="233" y="579"/>
                  </a:lnTo>
                  <a:lnTo>
                    <a:pt x="232" y="583"/>
                  </a:lnTo>
                  <a:lnTo>
                    <a:pt x="232" y="587"/>
                  </a:lnTo>
                  <a:lnTo>
                    <a:pt x="232" y="589"/>
                  </a:lnTo>
                  <a:lnTo>
                    <a:pt x="232" y="592"/>
                  </a:lnTo>
                  <a:lnTo>
                    <a:pt x="232" y="593"/>
                  </a:lnTo>
                  <a:lnTo>
                    <a:pt x="238" y="611"/>
                  </a:lnTo>
                  <a:lnTo>
                    <a:pt x="239" y="611"/>
                  </a:lnTo>
                  <a:lnTo>
                    <a:pt x="243" y="611"/>
                  </a:lnTo>
                  <a:lnTo>
                    <a:pt x="248" y="611"/>
                  </a:lnTo>
                  <a:lnTo>
                    <a:pt x="255" y="611"/>
                  </a:lnTo>
                  <a:lnTo>
                    <a:pt x="261" y="611"/>
                  </a:lnTo>
                  <a:lnTo>
                    <a:pt x="267" y="611"/>
                  </a:lnTo>
                  <a:lnTo>
                    <a:pt x="273" y="612"/>
                  </a:lnTo>
                  <a:lnTo>
                    <a:pt x="278" y="614"/>
                  </a:lnTo>
                  <a:lnTo>
                    <a:pt x="283" y="615"/>
                  </a:lnTo>
                  <a:lnTo>
                    <a:pt x="288" y="617"/>
                  </a:lnTo>
                  <a:lnTo>
                    <a:pt x="294" y="618"/>
                  </a:lnTo>
                  <a:lnTo>
                    <a:pt x="300" y="620"/>
                  </a:lnTo>
                  <a:lnTo>
                    <a:pt x="306" y="621"/>
                  </a:lnTo>
                  <a:lnTo>
                    <a:pt x="312" y="622"/>
                  </a:lnTo>
                  <a:lnTo>
                    <a:pt x="316" y="623"/>
                  </a:lnTo>
                  <a:lnTo>
                    <a:pt x="319" y="622"/>
                  </a:lnTo>
                  <a:lnTo>
                    <a:pt x="322" y="621"/>
                  </a:lnTo>
                  <a:lnTo>
                    <a:pt x="325" y="619"/>
                  </a:lnTo>
                  <a:lnTo>
                    <a:pt x="327" y="617"/>
                  </a:lnTo>
                  <a:lnTo>
                    <a:pt x="330" y="616"/>
                  </a:lnTo>
                  <a:lnTo>
                    <a:pt x="331" y="613"/>
                  </a:lnTo>
                  <a:lnTo>
                    <a:pt x="331" y="611"/>
                  </a:lnTo>
                  <a:lnTo>
                    <a:pt x="328" y="609"/>
                  </a:lnTo>
                  <a:lnTo>
                    <a:pt x="324" y="606"/>
                  </a:lnTo>
                  <a:lnTo>
                    <a:pt x="318" y="603"/>
                  </a:lnTo>
                  <a:lnTo>
                    <a:pt x="309" y="600"/>
                  </a:lnTo>
                  <a:lnTo>
                    <a:pt x="301" y="596"/>
                  </a:lnTo>
                  <a:lnTo>
                    <a:pt x="292" y="592"/>
                  </a:lnTo>
                  <a:lnTo>
                    <a:pt x="284" y="587"/>
                  </a:lnTo>
                  <a:lnTo>
                    <a:pt x="278" y="583"/>
                  </a:lnTo>
                  <a:lnTo>
                    <a:pt x="273" y="578"/>
                  </a:lnTo>
                  <a:lnTo>
                    <a:pt x="272" y="574"/>
                  </a:lnTo>
                  <a:lnTo>
                    <a:pt x="272" y="570"/>
                  </a:lnTo>
                  <a:lnTo>
                    <a:pt x="272" y="564"/>
                  </a:lnTo>
                  <a:lnTo>
                    <a:pt x="272" y="558"/>
                  </a:lnTo>
                  <a:lnTo>
                    <a:pt x="273" y="552"/>
                  </a:lnTo>
                  <a:lnTo>
                    <a:pt x="274" y="544"/>
                  </a:lnTo>
                  <a:lnTo>
                    <a:pt x="275" y="537"/>
                  </a:lnTo>
                  <a:lnTo>
                    <a:pt x="277" y="529"/>
                  </a:lnTo>
                  <a:lnTo>
                    <a:pt x="278" y="521"/>
                  </a:lnTo>
                  <a:lnTo>
                    <a:pt x="280" y="512"/>
                  </a:lnTo>
                  <a:lnTo>
                    <a:pt x="282" y="503"/>
                  </a:lnTo>
                  <a:lnTo>
                    <a:pt x="284" y="493"/>
                  </a:lnTo>
                  <a:lnTo>
                    <a:pt x="284" y="482"/>
                  </a:lnTo>
                  <a:lnTo>
                    <a:pt x="286" y="473"/>
                  </a:lnTo>
                  <a:lnTo>
                    <a:pt x="286" y="465"/>
                  </a:lnTo>
                  <a:lnTo>
                    <a:pt x="287" y="459"/>
                  </a:lnTo>
                  <a:lnTo>
                    <a:pt x="287" y="456"/>
                  </a:lnTo>
                  <a:lnTo>
                    <a:pt x="287" y="454"/>
                  </a:lnTo>
                  <a:lnTo>
                    <a:pt x="288" y="452"/>
                  </a:lnTo>
                  <a:lnTo>
                    <a:pt x="290" y="449"/>
                  </a:lnTo>
                  <a:lnTo>
                    <a:pt x="291" y="446"/>
                  </a:lnTo>
                  <a:lnTo>
                    <a:pt x="293" y="442"/>
                  </a:lnTo>
                  <a:lnTo>
                    <a:pt x="295" y="439"/>
                  </a:lnTo>
                  <a:lnTo>
                    <a:pt x="296" y="434"/>
                  </a:lnTo>
                  <a:lnTo>
                    <a:pt x="295" y="430"/>
                  </a:lnTo>
                  <a:lnTo>
                    <a:pt x="294" y="425"/>
                  </a:lnTo>
                  <a:lnTo>
                    <a:pt x="293" y="420"/>
                  </a:lnTo>
                  <a:lnTo>
                    <a:pt x="291" y="415"/>
                  </a:lnTo>
                  <a:lnTo>
                    <a:pt x="289" y="410"/>
                  </a:lnTo>
                  <a:lnTo>
                    <a:pt x="285" y="404"/>
                  </a:lnTo>
                  <a:lnTo>
                    <a:pt x="279" y="399"/>
                  </a:lnTo>
                  <a:lnTo>
                    <a:pt x="272" y="393"/>
                  </a:lnTo>
                  <a:lnTo>
                    <a:pt x="261" y="387"/>
                  </a:lnTo>
                  <a:lnTo>
                    <a:pt x="249" y="382"/>
                  </a:lnTo>
                  <a:lnTo>
                    <a:pt x="240" y="376"/>
                  </a:lnTo>
                  <a:lnTo>
                    <a:pt x="232" y="372"/>
                  </a:lnTo>
                  <a:lnTo>
                    <a:pt x="226" y="367"/>
                  </a:lnTo>
                  <a:lnTo>
                    <a:pt x="220" y="364"/>
                  </a:lnTo>
                  <a:lnTo>
                    <a:pt x="215" y="359"/>
                  </a:lnTo>
                  <a:lnTo>
                    <a:pt x="210" y="357"/>
                  </a:lnTo>
                  <a:lnTo>
                    <a:pt x="203" y="355"/>
                  </a:lnTo>
                  <a:lnTo>
                    <a:pt x="197" y="352"/>
                  </a:lnTo>
                  <a:lnTo>
                    <a:pt x="190" y="350"/>
                  </a:lnTo>
                  <a:lnTo>
                    <a:pt x="183" y="346"/>
                  </a:lnTo>
                  <a:lnTo>
                    <a:pt x="176" y="342"/>
                  </a:lnTo>
                  <a:lnTo>
                    <a:pt x="171" y="339"/>
                  </a:lnTo>
                  <a:lnTo>
                    <a:pt x="167" y="336"/>
                  </a:lnTo>
                  <a:lnTo>
                    <a:pt x="164" y="334"/>
                  </a:lnTo>
                  <a:lnTo>
                    <a:pt x="163" y="333"/>
                  </a:lnTo>
                  <a:lnTo>
                    <a:pt x="142" y="232"/>
                  </a:lnTo>
                </a:path>
              </a:pathLst>
            </a:custGeom>
            <a:solidFill>
              <a:srgbClr val="4C4C4C"/>
            </a:solidFill>
            <a:ln w="9525" cap="rnd">
              <a:noFill/>
              <a:round/>
              <a:headEnd type="none" w="sm" len="sm"/>
              <a:tailEnd type="none" w="sm" len="sm"/>
            </a:ln>
            <a:effectLst/>
          </p:spPr>
          <p:txBody>
            <a:bodyPr/>
            <a:lstStyle/>
            <a:p>
              <a:endParaRPr lang="en-US"/>
            </a:p>
          </p:txBody>
        </p:sp>
        <p:sp>
          <p:nvSpPr>
            <p:cNvPr id="21600" name="Freeform 96"/>
            <p:cNvSpPr>
              <a:spLocks/>
            </p:cNvSpPr>
            <p:nvPr/>
          </p:nvSpPr>
          <p:spPr bwMode="auto">
            <a:xfrm>
              <a:off x="449" y="1074"/>
              <a:ext cx="117" cy="201"/>
            </a:xfrm>
            <a:custGeom>
              <a:avLst/>
              <a:gdLst/>
              <a:ahLst/>
              <a:cxnLst>
                <a:cxn ang="0">
                  <a:pos x="49" y="200"/>
                </a:cxn>
                <a:cxn ang="0">
                  <a:pos x="64" y="199"/>
                </a:cxn>
                <a:cxn ang="0">
                  <a:pos x="87" y="194"/>
                </a:cxn>
                <a:cxn ang="0">
                  <a:pos x="107" y="183"/>
                </a:cxn>
                <a:cxn ang="0">
                  <a:pos x="116" y="166"/>
                </a:cxn>
                <a:cxn ang="0">
                  <a:pos x="110" y="146"/>
                </a:cxn>
                <a:cxn ang="0">
                  <a:pos x="95" y="124"/>
                </a:cxn>
                <a:cxn ang="0">
                  <a:pos x="80" y="100"/>
                </a:cxn>
                <a:cxn ang="0">
                  <a:pos x="73" y="72"/>
                </a:cxn>
                <a:cxn ang="0">
                  <a:pos x="80" y="45"/>
                </a:cxn>
                <a:cxn ang="0">
                  <a:pos x="92" y="25"/>
                </a:cxn>
                <a:cxn ang="0">
                  <a:pos x="98" y="11"/>
                </a:cxn>
                <a:cxn ang="0">
                  <a:pos x="88" y="4"/>
                </a:cxn>
                <a:cxn ang="0">
                  <a:pos x="63" y="0"/>
                </a:cxn>
                <a:cxn ang="0">
                  <a:pos x="35" y="0"/>
                </a:cxn>
                <a:cxn ang="0">
                  <a:pos x="13" y="4"/>
                </a:cxn>
                <a:cxn ang="0">
                  <a:pos x="5" y="11"/>
                </a:cxn>
                <a:cxn ang="0">
                  <a:pos x="1" y="18"/>
                </a:cxn>
                <a:cxn ang="0">
                  <a:pos x="0" y="26"/>
                </a:cxn>
                <a:cxn ang="0">
                  <a:pos x="2" y="39"/>
                </a:cxn>
                <a:cxn ang="0">
                  <a:pos x="9" y="57"/>
                </a:cxn>
                <a:cxn ang="0">
                  <a:pos x="14" y="70"/>
                </a:cxn>
                <a:cxn ang="0">
                  <a:pos x="17" y="80"/>
                </a:cxn>
                <a:cxn ang="0">
                  <a:pos x="19" y="94"/>
                </a:cxn>
                <a:cxn ang="0">
                  <a:pos x="20" y="116"/>
                </a:cxn>
                <a:cxn ang="0">
                  <a:pos x="19" y="132"/>
                </a:cxn>
                <a:cxn ang="0">
                  <a:pos x="17" y="144"/>
                </a:cxn>
                <a:cxn ang="0">
                  <a:pos x="17" y="155"/>
                </a:cxn>
                <a:cxn ang="0">
                  <a:pos x="17" y="171"/>
                </a:cxn>
                <a:cxn ang="0">
                  <a:pos x="21" y="182"/>
                </a:cxn>
                <a:cxn ang="0">
                  <a:pos x="24" y="188"/>
                </a:cxn>
                <a:cxn ang="0">
                  <a:pos x="29" y="192"/>
                </a:cxn>
                <a:cxn ang="0">
                  <a:pos x="33" y="195"/>
                </a:cxn>
                <a:cxn ang="0">
                  <a:pos x="38" y="197"/>
                </a:cxn>
                <a:cxn ang="0">
                  <a:pos x="43" y="199"/>
                </a:cxn>
                <a:cxn ang="0">
                  <a:pos x="46" y="200"/>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path>
              </a:pathLst>
            </a:custGeom>
            <a:solidFill>
              <a:srgbClr val="00CCCC"/>
            </a:solidFill>
            <a:ln w="9525" cap="rnd">
              <a:noFill/>
              <a:round/>
              <a:headEnd type="none" w="sm" len="sm"/>
              <a:tailEnd type="none" w="sm" len="sm"/>
            </a:ln>
            <a:effectLst/>
          </p:spPr>
          <p:txBody>
            <a:bodyPr/>
            <a:lstStyle/>
            <a:p>
              <a:endParaRPr lang="en-US"/>
            </a:p>
          </p:txBody>
        </p:sp>
        <p:sp>
          <p:nvSpPr>
            <p:cNvPr id="21601" name="Freeform 97"/>
            <p:cNvSpPr>
              <a:spLocks/>
            </p:cNvSpPr>
            <p:nvPr/>
          </p:nvSpPr>
          <p:spPr bwMode="auto">
            <a:xfrm>
              <a:off x="493" y="933"/>
              <a:ext cx="332" cy="623"/>
            </a:xfrm>
            <a:custGeom>
              <a:avLst/>
              <a:gdLst/>
              <a:ahLst/>
              <a:cxnLst>
                <a:cxn ang="0">
                  <a:pos x="145" y="212"/>
                </a:cxn>
                <a:cxn ang="0">
                  <a:pos x="147" y="154"/>
                </a:cxn>
                <a:cxn ang="0">
                  <a:pos x="127" y="134"/>
                </a:cxn>
                <a:cxn ang="0">
                  <a:pos x="107" y="123"/>
                </a:cxn>
                <a:cxn ang="0">
                  <a:pos x="109" y="117"/>
                </a:cxn>
                <a:cxn ang="0">
                  <a:pos x="114" y="115"/>
                </a:cxn>
                <a:cxn ang="0">
                  <a:pos x="123" y="114"/>
                </a:cxn>
                <a:cxn ang="0">
                  <a:pos x="129" y="100"/>
                </a:cxn>
                <a:cxn ang="0">
                  <a:pos x="131" y="87"/>
                </a:cxn>
                <a:cxn ang="0">
                  <a:pos x="133" y="87"/>
                </a:cxn>
                <a:cxn ang="0">
                  <a:pos x="138" y="85"/>
                </a:cxn>
                <a:cxn ang="0">
                  <a:pos x="136" y="74"/>
                </a:cxn>
                <a:cxn ang="0">
                  <a:pos x="130" y="58"/>
                </a:cxn>
                <a:cxn ang="0">
                  <a:pos x="127" y="42"/>
                </a:cxn>
                <a:cxn ang="0">
                  <a:pos x="116" y="19"/>
                </a:cxn>
                <a:cxn ang="0">
                  <a:pos x="98" y="5"/>
                </a:cxn>
                <a:cxn ang="0">
                  <a:pos x="75" y="0"/>
                </a:cxn>
                <a:cxn ang="0">
                  <a:pos x="53" y="8"/>
                </a:cxn>
                <a:cxn ang="0">
                  <a:pos x="42" y="20"/>
                </a:cxn>
                <a:cxn ang="0">
                  <a:pos x="40" y="44"/>
                </a:cxn>
                <a:cxn ang="0">
                  <a:pos x="42" y="64"/>
                </a:cxn>
                <a:cxn ang="0">
                  <a:pos x="50" y="81"/>
                </a:cxn>
                <a:cxn ang="0">
                  <a:pos x="54" y="104"/>
                </a:cxn>
                <a:cxn ang="0">
                  <a:pos x="40" y="120"/>
                </a:cxn>
                <a:cxn ang="0">
                  <a:pos x="10" y="138"/>
                </a:cxn>
                <a:cxn ang="0">
                  <a:pos x="3" y="153"/>
                </a:cxn>
                <a:cxn ang="0">
                  <a:pos x="1" y="180"/>
                </a:cxn>
                <a:cxn ang="0">
                  <a:pos x="16" y="238"/>
                </a:cxn>
                <a:cxn ang="0">
                  <a:pos x="18" y="290"/>
                </a:cxn>
                <a:cxn ang="0">
                  <a:pos x="17" y="320"/>
                </a:cxn>
                <a:cxn ang="0">
                  <a:pos x="27" y="365"/>
                </a:cxn>
                <a:cxn ang="0">
                  <a:pos x="54" y="401"/>
                </a:cxn>
                <a:cxn ang="0">
                  <a:pos x="86" y="415"/>
                </a:cxn>
                <a:cxn ang="0">
                  <a:pos x="119" y="415"/>
                </a:cxn>
                <a:cxn ang="0">
                  <a:pos x="163" y="409"/>
                </a:cxn>
                <a:cxn ang="0">
                  <a:pos x="197" y="418"/>
                </a:cxn>
                <a:cxn ang="0">
                  <a:pos x="232" y="431"/>
                </a:cxn>
                <a:cxn ang="0">
                  <a:pos x="232" y="446"/>
                </a:cxn>
                <a:cxn ang="0">
                  <a:pos x="228" y="482"/>
                </a:cxn>
                <a:cxn ang="0">
                  <a:pos x="232" y="519"/>
                </a:cxn>
                <a:cxn ang="0">
                  <a:pos x="238" y="563"/>
                </a:cxn>
                <a:cxn ang="0">
                  <a:pos x="232" y="582"/>
                </a:cxn>
                <a:cxn ang="0">
                  <a:pos x="232" y="592"/>
                </a:cxn>
                <a:cxn ang="0">
                  <a:pos x="249" y="610"/>
                </a:cxn>
                <a:cxn ang="0">
                  <a:pos x="274" y="611"/>
                </a:cxn>
                <a:cxn ang="0">
                  <a:pos x="294" y="617"/>
                </a:cxn>
                <a:cxn ang="0">
                  <a:pos x="317" y="622"/>
                </a:cxn>
                <a:cxn ang="0">
                  <a:pos x="327" y="617"/>
                </a:cxn>
                <a:cxn ang="0">
                  <a:pos x="329" y="608"/>
                </a:cxn>
                <a:cxn ang="0">
                  <a:pos x="301" y="595"/>
                </a:cxn>
                <a:cxn ang="0">
                  <a:pos x="274" y="578"/>
                </a:cxn>
                <a:cxn ang="0">
                  <a:pos x="273" y="558"/>
                </a:cxn>
                <a:cxn ang="0">
                  <a:pos x="277" y="528"/>
                </a:cxn>
                <a:cxn ang="0">
                  <a:pos x="284" y="492"/>
                </a:cxn>
                <a:cxn ang="0">
                  <a:pos x="287" y="459"/>
                </a:cxn>
                <a:cxn ang="0">
                  <a:pos x="290" y="448"/>
                </a:cxn>
                <a:cxn ang="0">
                  <a:pos x="296" y="434"/>
                </a:cxn>
                <a:cxn ang="0">
                  <a:pos x="291" y="414"/>
                </a:cxn>
                <a:cxn ang="0">
                  <a:pos x="272" y="393"/>
                </a:cxn>
                <a:cxn ang="0">
                  <a:pos x="233" y="372"/>
                </a:cxn>
                <a:cxn ang="0">
                  <a:pos x="210" y="356"/>
                </a:cxn>
                <a:cxn ang="0">
                  <a:pos x="183" y="345"/>
                </a:cxn>
                <a:cxn ang="0">
                  <a:pos x="164" y="333"/>
                </a:cxn>
              </a:cxnLst>
              <a:rect l="0" t="0" r="r" b="b"/>
              <a:pathLst>
                <a:path w="332" h="623">
                  <a:moveTo>
                    <a:pt x="143" y="237"/>
                  </a:moveTo>
                  <a:lnTo>
                    <a:pt x="143" y="233"/>
                  </a:lnTo>
                  <a:lnTo>
                    <a:pt x="145" y="225"/>
                  </a:lnTo>
                  <a:lnTo>
                    <a:pt x="145" y="212"/>
                  </a:lnTo>
                  <a:lnTo>
                    <a:pt x="147" y="197"/>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2"/>
                  </a:lnTo>
                  <a:lnTo>
                    <a:pt x="108" y="120"/>
                  </a:lnTo>
                  <a:lnTo>
                    <a:pt x="109" y="119"/>
                  </a:lnTo>
                  <a:lnTo>
                    <a:pt x="109" y="117"/>
                  </a:lnTo>
                  <a:lnTo>
                    <a:pt x="110" y="116"/>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7"/>
                  </a:lnTo>
                  <a:lnTo>
                    <a:pt x="131" y="86"/>
                  </a:lnTo>
                  <a:lnTo>
                    <a:pt x="132" y="86"/>
                  </a:lnTo>
                  <a:lnTo>
                    <a:pt x="133" y="86"/>
                  </a:lnTo>
                  <a:lnTo>
                    <a:pt x="133" y="87"/>
                  </a:lnTo>
                  <a:lnTo>
                    <a:pt x="134" y="87"/>
                  </a:lnTo>
                  <a:lnTo>
                    <a:pt x="135" y="86"/>
                  </a:lnTo>
                  <a:lnTo>
                    <a:pt x="137" y="86"/>
                  </a:lnTo>
                  <a:lnTo>
                    <a:pt x="138" y="85"/>
                  </a:lnTo>
                  <a:lnTo>
                    <a:pt x="139" y="83"/>
                  </a:lnTo>
                  <a:lnTo>
                    <a:pt x="138" y="81"/>
                  </a:lnTo>
                  <a:lnTo>
                    <a:pt x="137" y="77"/>
                  </a:lnTo>
                  <a:lnTo>
                    <a:pt x="136" y="74"/>
                  </a:lnTo>
                  <a:lnTo>
                    <a:pt x="134" y="69"/>
                  </a:lnTo>
                  <a:lnTo>
                    <a:pt x="133" y="65"/>
                  </a:lnTo>
                  <a:lnTo>
                    <a:pt x="131" y="61"/>
                  </a:lnTo>
                  <a:lnTo>
                    <a:pt x="130" y="58"/>
                  </a:lnTo>
                  <a:lnTo>
                    <a:pt x="129" y="55"/>
                  </a:lnTo>
                  <a:lnTo>
                    <a:pt x="128" y="52"/>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6"/>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8"/>
                  </a:lnTo>
                  <a:lnTo>
                    <a:pt x="17" y="253"/>
                  </a:lnTo>
                  <a:lnTo>
                    <a:pt x="18" y="267"/>
                  </a:lnTo>
                  <a:lnTo>
                    <a:pt x="19" y="280"/>
                  </a:lnTo>
                  <a:lnTo>
                    <a:pt x="18" y="290"/>
                  </a:lnTo>
                  <a:lnTo>
                    <a:pt x="18" y="297"/>
                  </a:lnTo>
                  <a:lnTo>
                    <a:pt x="17" y="304"/>
                  </a:lnTo>
                  <a:lnTo>
                    <a:pt x="17" y="312"/>
                  </a:lnTo>
                  <a:lnTo>
                    <a:pt x="17" y="320"/>
                  </a:lnTo>
                  <a:lnTo>
                    <a:pt x="18" y="331"/>
                  </a:lnTo>
                  <a:lnTo>
                    <a:pt x="20" y="342"/>
                  </a:lnTo>
                  <a:lnTo>
                    <a:pt x="23" y="353"/>
                  </a:lnTo>
                  <a:lnTo>
                    <a:pt x="27" y="365"/>
                  </a:lnTo>
                  <a:lnTo>
                    <a:pt x="32" y="377"/>
                  </a:lnTo>
                  <a:lnTo>
                    <a:pt x="38" y="386"/>
                  </a:lnTo>
                  <a:lnTo>
                    <a:pt x="46" y="394"/>
                  </a:lnTo>
                  <a:lnTo>
                    <a:pt x="54" y="401"/>
                  </a:lnTo>
                  <a:lnTo>
                    <a:pt x="63" y="406"/>
                  </a:lnTo>
                  <a:lnTo>
                    <a:pt x="72" y="410"/>
                  </a:lnTo>
                  <a:lnTo>
                    <a:pt x="80" y="413"/>
                  </a:lnTo>
                  <a:lnTo>
                    <a:pt x="86" y="415"/>
                  </a:lnTo>
                  <a:lnTo>
                    <a:pt x="90" y="416"/>
                  </a:lnTo>
                  <a:lnTo>
                    <a:pt x="98" y="417"/>
                  </a:lnTo>
                  <a:lnTo>
                    <a:pt x="108" y="416"/>
                  </a:lnTo>
                  <a:lnTo>
                    <a:pt x="119" y="415"/>
                  </a:lnTo>
                  <a:lnTo>
                    <a:pt x="131" y="412"/>
                  </a:lnTo>
                  <a:lnTo>
                    <a:pt x="143" y="411"/>
                  </a:lnTo>
                  <a:lnTo>
                    <a:pt x="154" y="410"/>
                  </a:lnTo>
                  <a:lnTo>
                    <a:pt x="163" y="409"/>
                  </a:lnTo>
                  <a:lnTo>
                    <a:pt x="170" y="409"/>
                  </a:lnTo>
                  <a:lnTo>
                    <a:pt x="178" y="412"/>
                  </a:lnTo>
                  <a:lnTo>
                    <a:pt x="187" y="414"/>
                  </a:lnTo>
                  <a:lnTo>
                    <a:pt x="197" y="418"/>
                  </a:lnTo>
                  <a:lnTo>
                    <a:pt x="209" y="422"/>
                  </a:lnTo>
                  <a:lnTo>
                    <a:pt x="218" y="426"/>
                  </a:lnTo>
                  <a:lnTo>
                    <a:pt x="226" y="429"/>
                  </a:lnTo>
                  <a:lnTo>
                    <a:pt x="232" y="431"/>
                  </a:lnTo>
                  <a:lnTo>
                    <a:pt x="233" y="432"/>
                  </a:lnTo>
                  <a:lnTo>
                    <a:pt x="233" y="434"/>
                  </a:lnTo>
                  <a:lnTo>
                    <a:pt x="232" y="439"/>
                  </a:lnTo>
                  <a:lnTo>
                    <a:pt x="232" y="446"/>
                  </a:lnTo>
                  <a:lnTo>
                    <a:pt x="231" y="453"/>
                  </a:lnTo>
                  <a:lnTo>
                    <a:pt x="230" y="463"/>
                  </a:lnTo>
                  <a:lnTo>
                    <a:pt x="229" y="472"/>
                  </a:lnTo>
                  <a:lnTo>
                    <a:pt x="228" y="482"/>
                  </a:lnTo>
                  <a:lnTo>
                    <a:pt x="228" y="489"/>
                  </a:lnTo>
                  <a:lnTo>
                    <a:pt x="229" y="498"/>
                  </a:lnTo>
                  <a:lnTo>
                    <a:pt x="230" y="508"/>
                  </a:lnTo>
                  <a:lnTo>
                    <a:pt x="232" y="519"/>
                  </a:lnTo>
                  <a:lnTo>
                    <a:pt x="234" y="531"/>
                  </a:lnTo>
                  <a:lnTo>
                    <a:pt x="236" y="543"/>
                  </a:lnTo>
                  <a:lnTo>
                    <a:pt x="238" y="554"/>
                  </a:lnTo>
                  <a:lnTo>
                    <a:pt x="238" y="563"/>
                  </a:lnTo>
                  <a:lnTo>
                    <a:pt x="236" y="569"/>
                  </a:lnTo>
                  <a:lnTo>
                    <a:pt x="234" y="574"/>
                  </a:lnTo>
                  <a:lnTo>
                    <a:pt x="233" y="578"/>
                  </a:lnTo>
                  <a:lnTo>
                    <a:pt x="232" y="582"/>
                  </a:lnTo>
                  <a:lnTo>
                    <a:pt x="232" y="586"/>
                  </a:lnTo>
                  <a:lnTo>
                    <a:pt x="232" y="589"/>
                  </a:lnTo>
                  <a:lnTo>
                    <a:pt x="232" y="591"/>
                  </a:lnTo>
                  <a:lnTo>
                    <a:pt x="232" y="592"/>
                  </a:lnTo>
                  <a:lnTo>
                    <a:pt x="238" y="610"/>
                  </a:lnTo>
                  <a:lnTo>
                    <a:pt x="239" y="610"/>
                  </a:lnTo>
                  <a:lnTo>
                    <a:pt x="243" y="610"/>
                  </a:lnTo>
                  <a:lnTo>
                    <a:pt x="249" y="610"/>
                  </a:lnTo>
                  <a:lnTo>
                    <a:pt x="255" y="610"/>
                  </a:lnTo>
                  <a:lnTo>
                    <a:pt x="261" y="610"/>
                  </a:lnTo>
                  <a:lnTo>
                    <a:pt x="268" y="610"/>
                  </a:lnTo>
                  <a:lnTo>
                    <a:pt x="274" y="611"/>
                  </a:lnTo>
                  <a:lnTo>
                    <a:pt x="278" y="613"/>
                  </a:lnTo>
                  <a:lnTo>
                    <a:pt x="283" y="614"/>
                  </a:lnTo>
                  <a:lnTo>
                    <a:pt x="288" y="616"/>
                  </a:lnTo>
                  <a:lnTo>
                    <a:pt x="294" y="617"/>
                  </a:lnTo>
                  <a:lnTo>
                    <a:pt x="301" y="619"/>
                  </a:lnTo>
                  <a:lnTo>
                    <a:pt x="307" y="620"/>
                  </a:lnTo>
                  <a:lnTo>
                    <a:pt x="312" y="621"/>
                  </a:lnTo>
                  <a:lnTo>
                    <a:pt x="317" y="622"/>
                  </a:lnTo>
                  <a:lnTo>
                    <a:pt x="319" y="621"/>
                  </a:lnTo>
                  <a:lnTo>
                    <a:pt x="322" y="620"/>
                  </a:lnTo>
                  <a:lnTo>
                    <a:pt x="325" y="619"/>
                  </a:lnTo>
                  <a:lnTo>
                    <a:pt x="327" y="617"/>
                  </a:lnTo>
                  <a:lnTo>
                    <a:pt x="330" y="615"/>
                  </a:lnTo>
                  <a:lnTo>
                    <a:pt x="331" y="612"/>
                  </a:lnTo>
                  <a:lnTo>
                    <a:pt x="331" y="610"/>
                  </a:lnTo>
                  <a:lnTo>
                    <a:pt x="329" y="608"/>
                  </a:lnTo>
                  <a:lnTo>
                    <a:pt x="325" y="605"/>
                  </a:lnTo>
                  <a:lnTo>
                    <a:pt x="318" y="603"/>
                  </a:lnTo>
                  <a:lnTo>
                    <a:pt x="310" y="599"/>
                  </a:lnTo>
                  <a:lnTo>
                    <a:pt x="301" y="595"/>
                  </a:lnTo>
                  <a:lnTo>
                    <a:pt x="293" y="591"/>
                  </a:lnTo>
                  <a:lnTo>
                    <a:pt x="285" y="587"/>
                  </a:lnTo>
                  <a:lnTo>
                    <a:pt x="278" y="582"/>
                  </a:lnTo>
                  <a:lnTo>
                    <a:pt x="274" y="578"/>
                  </a:lnTo>
                  <a:lnTo>
                    <a:pt x="272" y="574"/>
                  </a:lnTo>
                  <a:lnTo>
                    <a:pt x="272" y="569"/>
                  </a:lnTo>
                  <a:lnTo>
                    <a:pt x="272" y="563"/>
                  </a:lnTo>
                  <a:lnTo>
                    <a:pt x="273" y="558"/>
                  </a:lnTo>
                  <a:lnTo>
                    <a:pt x="273" y="551"/>
                  </a:lnTo>
                  <a:lnTo>
                    <a:pt x="274" y="544"/>
                  </a:lnTo>
                  <a:lnTo>
                    <a:pt x="275" y="536"/>
                  </a:lnTo>
                  <a:lnTo>
                    <a:pt x="277" y="528"/>
                  </a:lnTo>
                  <a:lnTo>
                    <a:pt x="278" y="521"/>
                  </a:lnTo>
                  <a:lnTo>
                    <a:pt x="280" y="512"/>
                  </a:lnTo>
                  <a:lnTo>
                    <a:pt x="282" y="502"/>
                  </a:lnTo>
                  <a:lnTo>
                    <a:pt x="284" y="492"/>
                  </a:lnTo>
                  <a:lnTo>
                    <a:pt x="285" y="482"/>
                  </a:lnTo>
                  <a:lnTo>
                    <a:pt x="286" y="472"/>
                  </a:lnTo>
                  <a:lnTo>
                    <a:pt x="287" y="465"/>
                  </a:lnTo>
                  <a:lnTo>
                    <a:pt x="287" y="459"/>
                  </a:lnTo>
                  <a:lnTo>
                    <a:pt x="287" y="455"/>
                  </a:lnTo>
                  <a:lnTo>
                    <a:pt x="287" y="453"/>
                  </a:lnTo>
                  <a:lnTo>
                    <a:pt x="289" y="452"/>
                  </a:lnTo>
                  <a:lnTo>
                    <a:pt x="290" y="448"/>
                  </a:lnTo>
                  <a:lnTo>
                    <a:pt x="292" y="446"/>
                  </a:lnTo>
                  <a:lnTo>
                    <a:pt x="294" y="441"/>
                  </a:lnTo>
                  <a:lnTo>
                    <a:pt x="295" y="438"/>
                  </a:lnTo>
                  <a:lnTo>
                    <a:pt x="296" y="434"/>
                  </a:lnTo>
                  <a:lnTo>
                    <a:pt x="295" y="430"/>
                  </a:lnTo>
                  <a:lnTo>
                    <a:pt x="294" y="424"/>
                  </a:lnTo>
                  <a:lnTo>
                    <a:pt x="293" y="419"/>
                  </a:lnTo>
                  <a:lnTo>
                    <a:pt x="291" y="414"/>
                  </a:lnTo>
                  <a:lnTo>
                    <a:pt x="290" y="409"/>
                  </a:lnTo>
                  <a:lnTo>
                    <a:pt x="285" y="404"/>
                  </a:lnTo>
                  <a:lnTo>
                    <a:pt x="279" y="398"/>
                  </a:lnTo>
                  <a:lnTo>
                    <a:pt x="272" y="393"/>
                  </a:lnTo>
                  <a:lnTo>
                    <a:pt x="261" y="387"/>
                  </a:lnTo>
                  <a:lnTo>
                    <a:pt x="249" y="382"/>
                  </a:lnTo>
                  <a:lnTo>
                    <a:pt x="240" y="377"/>
                  </a:lnTo>
                  <a:lnTo>
                    <a:pt x="233" y="372"/>
                  </a:lnTo>
                  <a:lnTo>
                    <a:pt x="226" y="366"/>
                  </a:lnTo>
                  <a:lnTo>
                    <a:pt x="221" y="363"/>
                  </a:lnTo>
                  <a:lnTo>
                    <a:pt x="216" y="360"/>
                  </a:lnTo>
                  <a:lnTo>
                    <a:pt x="210" y="356"/>
                  </a:lnTo>
                  <a:lnTo>
                    <a:pt x="204" y="354"/>
                  </a:lnTo>
                  <a:lnTo>
                    <a:pt x="197" y="352"/>
                  </a:lnTo>
                  <a:lnTo>
                    <a:pt x="190" y="349"/>
                  </a:lnTo>
                  <a:lnTo>
                    <a:pt x="183" y="345"/>
                  </a:lnTo>
                  <a:lnTo>
                    <a:pt x="177" y="342"/>
                  </a:lnTo>
                  <a:lnTo>
                    <a:pt x="171" y="338"/>
                  </a:lnTo>
                  <a:lnTo>
                    <a:pt x="167" y="335"/>
                  </a:lnTo>
                  <a:lnTo>
                    <a:pt x="164" y="333"/>
                  </a:lnTo>
                  <a:lnTo>
                    <a:pt x="163" y="332"/>
                  </a:lnTo>
                  <a:lnTo>
                    <a:pt x="143" y="237"/>
                  </a:lnTo>
                </a:path>
              </a:pathLst>
            </a:custGeom>
            <a:solidFill>
              <a:srgbClr val="CCCCFF"/>
            </a:solidFill>
            <a:ln w="9525" cap="rnd">
              <a:noFill/>
              <a:round/>
              <a:headEnd type="none" w="sm" len="sm"/>
              <a:tailEnd type="none" w="sm" len="sm"/>
            </a:ln>
            <a:effectLst/>
          </p:spPr>
          <p:txBody>
            <a:bodyPr/>
            <a:lstStyle/>
            <a:p>
              <a:endParaRPr lang="en-US"/>
            </a:p>
          </p:txBody>
        </p:sp>
        <p:sp>
          <p:nvSpPr>
            <p:cNvPr id="21602" name="Freeform 98"/>
            <p:cNvSpPr>
              <a:spLocks/>
            </p:cNvSpPr>
            <p:nvPr/>
          </p:nvSpPr>
          <p:spPr bwMode="auto">
            <a:xfrm>
              <a:off x="464" y="1127"/>
              <a:ext cx="33" cy="136"/>
            </a:xfrm>
            <a:custGeom>
              <a:avLst/>
              <a:gdLst/>
              <a:ahLst/>
              <a:cxnLst>
                <a:cxn ang="0">
                  <a:pos x="15" y="112"/>
                </a:cxn>
                <a:cxn ang="0">
                  <a:pos x="13" y="102"/>
                </a:cxn>
                <a:cxn ang="0">
                  <a:pos x="12" y="88"/>
                </a:cxn>
                <a:cxn ang="0">
                  <a:pos x="13" y="72"/>
                </a:cxn>
                <a:cxn ang="0">
                  <a:pos x="17" y="58"/>
                </a:cxn>
                <a:cxn ang="0">
                  <a:pos x="18" y="49"/>
                </a:cxn>
                <a:cxn ang="0">
                  <a:pos x="18" y="39"/>
                </a:cxn>
                <a:cxn ang="0">
                  <a:pos x="15" y="29"/>
                </a:cxn>
                <a:cxn ang="0">
                  <a:pos x="12" y="22"/>
                </a:cxn>
                <a:cxn ang="0">
                  <a:pos x="10" y="17"/>
                </a:cxn>
                <a:cxn ang="0">
                  <a:pos x="6" y="10"/>
                </a:cxn>
                <a:cxn ang="0">
                  <a:pos x="2" y="3"/>
                </a:cxn>
                <a:cxn ang="0">
                  <a:pos x="1" y="6"/>
                </a:cxn>
                <a:cxn ang="0">
                  <a:pos x="5" y="14"/>
                </a:cxn>
                <a:cxn ang="0">
                  <a:pos x="7" y="22"/>
                </a:cxn>
                <a:cxn ang="0">
                  <a:pos x="8" y="35"/>
                </a:cxn>
                <a:cxn ang="0">
                  <a:pos x="9" y="55"/>
                </a:cxn>
                <a:cxn ang="0">
                  <a:pos x="8" y="71"/>
                </a:cxn>
                <a:cxn ang="0">
                  <a:pos x="6" y="82"/>
                </a:cxn>
                <a:cxn ang="0">
                  <a:pos x="6" y="93"/>
                </a:cxn>
                <a:cxn ang="0">
                  <a:pos x="7" y="107"/>
                </a:cxn>
                <a:cxn ang="0">
                  <a:pos x="10" y="117"/>
                </a:cxn>
                <a:cxn ang="0">
                  <a:pos x="12" y="124"/>
                </a:cxn>
                <a:cxn ang="0">
                  <a:pos x="16" y="128"/>
                </a:cxn>
                <a:cxn ang="0">
                  <a:pos x="20" y="130"/>
                </a:cxn>
                <a:cxn ang="0">
                  <a:pos x="25" y="133"/>
                </a:cxn>
                <a:cxn ang="0">
                  <a:pos x="28" y="134"/>
                </a:cxn>
                <a:cxn ang="0">
                  <a:pos x="31" y="135"/>
                </a:cxn>
                <a:cxn ang="0">
                  <a:pos x="29" y="132"/>
                </a:cxn>
                <a:cxn ang="0">
                  <a:pos x="24" y="128"/>
                </a:cxn>
                <a:cxn ang="0">
                  <a:pos x="19" y="122"/>
                </a:cxn>
                <a:cxn ang="0">
                  <a:pos x="16" y="117"/>
                </a:cxn>
              </a:cxnLst>
              <a:rect l="0" t="0" r="r" b="b"/>
              <a:pathLst>
                <a:path w="33" h="136">
                  <a:moveTo>
                    <a:pt x="16" y="115"/>
                  </a:moveTo>
                  <a:lnTo>
                    <a:pt x="15" y="112"/>
                  </a:lnTo>
                  <a:lnTo>
                    <a:pt x="14" y="108"/>
                  </a:lnTo>
                  <a:lnTo>
                    <a:pt x="13" y="102"/>
                  </a:lnTo>
                  <a:lnTo>
                    <a:pt x="12" y="96"/>
                  </a:lnTo>
                  <a:lnTo>
                    <a:pt x="12" y="88"/>
                  </a:lnTo>
                  <a:lnTo>
                    <a:pt x="12" y="80"/>
                  </a:lnTo>
                  <a:lnTo>
                    <a:pt x="13" y="72"/>
                  </a:lnTo>
                  <a:lnTo>
                    <a:pt x="15" y="63"/>
                  </a:lnTo>
                  <a:lnTo>
                    <a:pt x="17" y="58"/>
                  </a:lnTo>
                  <a:lnTo>
                    <a:pt x="18" y="54"/>
                  </a:lnTo>
                  <a:lnTo>
                    <a:pt x="18" y="49"/>
                  </a:lnTo>
                  <a:lnTo>
                    <a:pt x="18" y="43"/>
                  </a:lnTo>
                  <a:lnTo>
                    <a:pt x="18" y="39"/>
                  </a:lnTo>
                  <a:lnTo>
                    <a:pt x="17" y="34"/>
                  </a:lnTo>
                  <a:lnTo>
                    <a:pt x="15" y="29"/>
                  </a:lnTo>
                  <a:lnTo>
                    <a:pt x="13" y="24"/>
                  </a:lnTo>
                  <a:lnTo>
                    <a:pt x="12" y="22"/>
                  </a:lnTo>
                  <a:lnTo>
                    <a:pt x="12" y="19"/>
                  </a:lnTo>
                  <a:lnTo>
                    <a:pt x="10" y="17"/>
                  </a:lnTo>
                  <a:lnTo>
                    <a:pt x="8" y="13"/>
                  </a:lnTo>
                  <a:lnTo>
                    <a:pt x="6" y="10"/>
                  </a:lnTo>
                  <a:lnTo>
                    <a:pt x="4" y="6"/>
                  </a:lnTo>
                  <a:lnTo>
                    <a:pt x="2" y="3"/>
                  </a:lnTo>
                  <a:lnTo>
                    <a:pt x="0" y="0"/>
                  </a:lnTo>
                  <a:lnTo>
                    <a:pt x="1" y="6"/>
                  </a:lnTo>
                  <a:lnTo>
                    <a:pt x="4" y="10"/>
                  </a:lnTo>
                  <a:lnTo>
                    <a:pt x="5" y="14"/>
                  </a:lnTo>
                  <a:lnTo>
                    <a:pt x="6" y="18"/>
                  </a:lnTo>
                  <a:lnTo>
                    <a:pt x="7" y="22"/>
                  </a:lnTo>
                  <a:lnTo>
                    <a:pt x="8" y="28"/>
                  </a:lnTo>
                  <a:lnTo>
                    <a:pt x="8" y="35"/>
                  </a:lnTo>
                  <a:lnTo>
                    <a:pt x="9" y="44"/>
                  </a:lnTo>
                  <a:lnTo>
                    <a:pt x="9" y="55"/>
                  </a:lnTo>
                  <a:lnTo>
                    <a:pt x="9" y="64"/>
                  </a:lnTo>
                  <a:lnTo>
                    <a:pt x="8" y="71"/>
                  </a:lnTo>
                  <a:lnTo>
                    <a:pt x="7" y="77"/>
                  </a:lnTo>
                  <a:lnTo>
                    <a:pt x="6" y="82"/>
                  </a:lnTo>
                  <a:lnTo>
                    <a:pt x="6" y="87"/>
                  </a:lnTo>
                  <a:lnTo>
                    <a:pt x="6" y="93"/>
                  </a:lnTo>
                  <a:lnTo>
                    <a:pt x="6" y="100"/>
                  </a:lnTo>
                  <a:lnTo>
                    <a:pt x="7" y="107"/>
                  </a:lnTo>
                  <a:lnTo>
                    <a:pt x="8" y="113"/>
                  </a:lnTo>
                  <a:lnTo>
                    <a:pt x="10" y="117"/>
                  </a:lnTo>
                  <a:lnTo>
                    <a:pt x="11" y="121"/>
                  </a:lnTo>
                  <a:lnTo>
                    <a:pt x="12" y="124"/>
                  </a:lnTo>
                  <a:lnTo>
                    <a:pt x="14" y="126"/>
                  </a:lnTo>
                  <a:lnTo>
                    <a:pt x="16" y="128"/>
                  </a:lnTo>
                  <a:lnTo>
                    <a:pt x="19" y="129"/>
                  </a:lnTo>
                  <a:lnTo>
                    <a:pt x="20" y="130"/>
                  </a:lnTo>
                  <a:lnTo>
                    <a:pt x="22" y="132"/>
                  </a:lnTo>
                  <a:lnTo>
                    <a:pt x="25" y="133"/>
                  </a:lnTo>
                  <a:lnTo>
                    <a:pt x="26" y="133"/>
                  </a:lnTo>
                  <a:lnTo>
                    <a:pt x="28" y="134"/>
                  </a:lnTo>
                  <a:lnTo>
                    <a:pt x="30" y="134"/>
                  </a:lnTo>
                  <a:lnTo>
                    <a:pt x="31" y="135"/>
                  </a:lnTo>
                  <a:lnTo>
                    <a:pt x="32" y="135"/>
                  </a:lnTo>
                  <a:lnTo>
                    <a:pt x="29" y="132"/>
                  </a:lnTo>
                  <a:lnTo>
                    <a:pt x="26" y="130"/>
                  </a:lnTo>
                  <a:lnTo>
                    <a:pt x="24" y="128"/>
                  </a:lnTo>
                  <a:lnTo>
                    <a:pt x="21" y="124"/>
                  </a:lnTo>
                  <a:lnTo>
                    <a:pt x="19" y="122"/>
                  </a:lnTo>
                  <a:lnTo>
                    <a:pt x="18" y="119"/>
                  </a:lnTo>
                  <a:lnTo>
                    <a:pt x="16" y="117"/>
                  </a:lnTo>
                  <a:lnTo>
                    <a:pt x="16" y="115"/>
                  </a:lnTo>
                </a:path>
              </a:pathLst>
            </a:custGeom>
            <a:solidFill>
              <a:srgbClr val="008080"/>
            </a:solidFill>
            <a:ln w="9525" cap="rnd">
              <a:noFill/>
              <a:round/>
              <a:headEnd type="none" w="sm" len="sm"/>
              <a:tailEnd type="none" w="sm" len="sm"/>
            </a:ln>
            <a:effectLst/>
          </p:spPr>
          <p:txBody>
            <a:bodyPr/>
            <a:lstStyle/>
            <a:p>
              <a:endParaRPr lang="en-US"/>
            </a:p>
          </p:txBody>
        </p:sp>
        <p:sp>
          <p:nvSpPr>
            <p:cNvPr id="21603" name="Freeform 99"/>
            <p:cNvSpPr>
              <a:spLocks/>
            </p:cNvSpPr>
            <p:nvPr/>
          </p:nvSpPr>
          <p:spPr bwMode="auto">
            <a:xfrm>
              <a:off x="667" y="1314"/>
              <a:ext cx="447" cy="403"/>
            </a:xfrm>
            <a:custGeom>
              <a:avLst/>
              <a:gdLst/>
              <a:ahLst/>
              <a:cxnLst>
                <a:cxn ang="0">
                  <a:pos x="0" y="402"/>
                </a:cxn>
                <a:cxn ang="0">
                  <a:pos x="0" y="106"/>
                </a:cxn>
                <a:cxn ang="0">
                  <a:pos x="446" y="0"/>
                </a:cxn>
                <a:cxn ang="0">
                  <a:pos x="446" y="303"/>
                </a:cxn>
                <a:cxn ang="0">
                  <a:pos x="0" y="402"/>
                </a:cxn>
              </a:cxnLst>
              <a:rect l="0" t="0" r="r" b="b"/>
              <a:pathLst>
                <a:path w="447" h="403">
                  <a:moveTo>
                    <a:pt x="0" y="402"/>
                  </a:moveTo>
                  <a:lnTo>
                    <a:pt x="0" y="106"/>
                  </a:lnTo>
                  <a:lnTo>
                    <a:pt x="446" y="0"/>
                  </a:lnTo>
                  <a:lnTo>
                    <a:pt x="446" y="303"/>
                  </a:lnTo>
                  <a:lnTo>
                    <a:pt x="0" y="402"/>
                  </a:lnTo>
                </a:path>
              </a:pathLst>
            </a:custGeom>
            <a:solidFill>
              <a:srgbClr val="4C4C4C"/>
            </a:solidFill>
            <a:ln w="9525" cap="rnd">
              <a:noFill/>
              <a:round/>
              <a:headEnd type="none" w="sm" len="sm"/>
              <a:tailEnd type="none" w="sm" len="sm"/>
            </a:ln>
            <a:effectLst/>
          </p:spPr>
          <p:txBody>
            <a:bodyPr/>
            <a:lstStyle/>
            <a:p>
              <a:endParaRPr lang="en-US"/>
            </a:p>
          </p:txBody>
        </p:sp>
        <p:sp>
          <p:nvSpPr>
            <p:cNvPr id="21604" name="Freeform 100"/>
            <p:cNvSpPr>
              <a:spLocks/>
            </p:cNvSpPr>
            <p:nvPr/>
          </p:nvSpPr>
          <p:spPr bwMode="auto">
            <a:xfrm>
              <a:off x="626" y="1430"/>
              <a:ext cx="24" cy="24"/>
            </a:xfrm>
            <a:custGeom>
              <a:avLst/>
              <a:gdLst/>
              <a:ahLst/>
              <a:cxnLst>
                <a:cxn ang="0">
                  <a:pos x="11" y="23"/>
                </a:cxn>
                <a:cxn ang="0">
                  <a:pos x="13" y="23"/>
                </a:cxn>
                <a:cxn ang="0">
                  <a:pos x="15" y="22"/>
                </a:cxn>
                <a:cxn ang="0">
                  <a:pos x="17" y="22"/>
                </a:cxn>
                <a:cxn ang="0">
                  <a:pos x="19" y="20"/>
                </a:cxn>
                <a:cxn ang="0">
                  <a:pos x="20" y="19"/>
                </a:cxn>
                <a:cxn ang="0">
                  <a:pos x="22" y="17"/>
                </a:cxn>
                <a:cxn ang="0">
                  <a:pos x="22" y="15"/>
                </a:cxn>
                <a:cxn ang="0">
                  <a:pos x="23" y="12"/>
                </a:cxn>
                <a:cxn ang="0">
                  <a:pos x="22" y="11"/>
                </a:cxn>
                <a:cxn ang="0">
                  <a:pos x="22" y="8"/>
                </a:cxn>
                <a:cxn ang="0">
                  <a:pos x="20" y="6"/>
                </a:cxn>
                <a:cxn ang="0">
                  <a:pos x="19" y="4"/>
                </a:cxn>
                <a:cxn ang="0">
                  <a:pos x="17" y="2"/>
                </a:cxn>
                <a:cxn ang="0">
                  <a:pos x="15" y="1"/>
                </a:cxn>
                <a:cxn ang="0">
                  <a:pos x="13" y="0"/>
                </a:cxn>
                <a:cxn ang="0">
                  <a:pos x="11" y="0"/>
                </a:cxn>
                <a:cxn ang="0">
                  <a:pos x="9" y="0"/>
                </a:cxn>
                <a:cxn ang="0">
                  <a:pos x="6" y="0"/>
                </a:cxn>
                <a:cxn ang="0">
                  <a:pos x="5" y="0"/>
                </a:cxn>
                <a:cxn ang="0">
                  <a:pos x="3" y="1"/>
                </a:cxn>
                <a:cxn ang="0">
                  <a:pos x="1" y="3"/>
                </a:cxn>
                <a:cxn ang="0">
                  <a:pos x="0" y="5"/>
                </a:cxn>
                <a:cxn ang="0">
                  <a:pos x="0" y="6"/>
                </a:cxn>
                <a:cxn ang="0">
                  <a:pos x="0" y="9"/>
                </a:cxn>
                <a:cxn ang="0">
                  <a:pos x="0" y="11"/>
                </a:cxn>
                <a:cxn ang="0">
                  <a:pos x="0" y="13"/>
                </a:cxn>
                <a:cxn ang="0">
                  <a:pos x="1" y="16"/>
                </a:cxn>
                <a:cxn ang="0">
                  <a:pos x="3" y="17"/>
                </a:cxn>
                <a:cxn ang="0">
                  <a:pos x="5" y="19"/>
                </a:cxn>
                <a:cxn ang="0">
                  <a:pos x="6" y="21"/>
                </a:cxn>
                <a:cxn ang="0">
                  <a:pos x="9" y="22"/>
                </a:cxn>
                <a:cxn ang="0">
                  <a:pos x="11" y="23"/>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w="9525" cap="rnd">
              <a:noFill/>
              <a:round/>
              <a:headEnd type="none" w="sm" len="sm"/>
              <a:tailEnd type="none" w="sm" len="sm"/>
            </a:ln>
            <a:effectLst/>
          </p:spPr>
          <p:txBody>
            <a:bodyPr/>
            <a:lstStyle/>
            <a:p>
              <a:endParaRPr lang="en-US"/>
            </a:p>
          </p:txBody>
        </p:sp>
        <p:sp>
          <p:nvSpPr>
            <p:cNvPr id="21605" name="Freeform 101"/>
            <p:cNvSpPr>
              <a:spLocks/>
            </p:cNvSpPr>
            <p:nvPr/>
          </p:nvSpPr>
          <p:spPr bwMode="auto">
            <a:xfrm>
              <a:off x="538" y="1404"/>
              <a:ext cx="24" cy="24"/>
            </a:xfrm>
            <a:custGeom>
              <a:avLst/>
              <a:gdLst/>
              <a:ahLst/>
              <a:cxnLst>
                <a:cxn ang="0">
                  <a:pos x="11" y="23"/>
                </a:cxn>
                <a:cxn ang="0">
                  <a:pos x="13" y="23"/>
                </a:cxn>
                <a:cxn ang="0">
                  <a:pos x="16" y="23"/>
                </a:cxn>
                <a:cxn ang="0">
                  <a:pos x="17" y="22"/>
                </a:cxn>
                <a:cxn ang="0">
                  <a:pos x="19" y="21"/>
                </a:cxn>
                <a:cxn ang="0">
                  <a:pos x="21" y="19"/>
                </a:cxn>
                <a:cxn ang="0">
                  <a:pos x="22" y="17"/>
                </a:cxn>
                <a:cxn ang="0">
                  <a:pos x="23" y="16"/>
                </a:cxn>
                <a:cxn ang="0">
                  <a:pos x="23" y="13"/>
                </a:cxn>
                <a:cxn ang="0">
                  <a:pos x="23" y="11"/>
                </a:cxn>
                <a:cxn ang="0">
                  <a:pos x="22" y="9"/>
                </a:cxn>
                <a:cxn ang="0">
                  <a:pos x="21" y="6"/>
                </a:cxn>
                <a:cxn ang="0">
                  <a:pos x="19" y="5"/>
                </a:cxn>
                <a:cxn ang="0">
                  <a:pos x="17" y="3"/>
                </a:cxn>
                <a:cxn ang="0">
                  <a:pos x="16" y="1"/>
                </a:cxn>
                <a:cxn ang="0">
                  <a:pos x="13" y="0"/>
                </a:cxn>
                <a:cxn ang="0">
                  <a:pos x="11" y="0"/>
                </a:cxn>
                <a:cxn ang="0">
                  <a:pos x="9" y="0"/>
                </a:cxn>
                <a:cxn ang="0">
                  <a:pos x="6" y="0"/>
                </a:cxn>
                <a:cxn ang="0">
                  <a:pos x="5" y="0"/>
                </a:cxn>
                <a:cxn ang="0">
                  <a:pos x="3" y="2"/>
                </a:cxn>
                <a:cxn ang="0">
                  <a:pos x="1" y="3"/>
                </a:cxn>
                <a:cxn ang="0">
                  <a:pos x="0" y="5"/>
                </a:cxn>
                <a:cxn ang="0">
                  <a:pos x="0" y="7"/>
                </a:cxn>
                <a:cxn ang="0">
                  <a:pos x="0" y="9"/>
                </a:cxn>
                <a:cxn ang="0">
                  <a:pos x="0" y="11"/>
                </a:cxn>
                <a:cxn ang="0">
                  <a:pos x="0" y="14"/>
                </a:cxn>
                <a:cxn ang="0">
                  <a:pos x="1" y="16"/>
                </a:cxn>
                <a:cxn ang="0">
                  <a:pos x="3" y="17"/>
                </a:cxn>
                <a:cxn ang="0">
                  <a:pos x="5" y="19"/>
                </a:cxn>
                <a:cxn ang="0">
                  <a:pos x="6" y="21"/>
                </a:cxn>
                <a:cxn ang="0">
                  <a:pos x="9" y="22"/>
                </a:cxn>
                <a:cxn ang="0">
                  <a:pos x="11" y="23"/>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w="9525" cap="rnd">
              <a:noFill/>
              <a:round/>
              <a:headEnd type="none" w="sm" len="sm"/>
              <a:tailEnd type="none" w="sm" len="sm"/>
            </a:ln>
            <a:effectLst/>
          </p:spPr>
          <p:txBody>
            <a:bodyPr/>
            <a:lstStyle/>
            <a:p>
              <a:endParaRPr lang="en-US"/>
            </a:p>
          </p:txBody>
        </p:sp>
        <p:sp>
          <p:nvSpPr>
            <p:cNvPr id="21606" name="Freeform 102"/>
            <p:cNvSpPr>
              <a:spLocks/>
            </p:cNvSpPr>
            <p:nvPr/>
          </p:nvSpPr>
          <p:spPr bwMode="auto">
            <a:xfrm>
              <a:off x="575" y="1345"/>
              <a:ext cx="17" cy="99"/>
            </a:xfrm>
            <a:custGeom>
              <a:avLst/>
              <a:gdLst/>
              <a:ahLst/>
              <a:cxnLst>
                <a:cxn ang="0">
                  <a:pos x="16" y="98"/>
                </a:cxn>
                <a:cxn ang="0">
                  <a:pos x="16" y="2"/>
                </a:cxn>
                <a:cxn ang="0">
                  <a:pos x="0" y="0"/>
                </a:cxn>
                <a:cxn ang="0">
                  <a:pos x="0" y="95"/>
                </a:cxn>
                <a:cxn ang="0">
                  <a:pos x="16" y="98"/>
                </a:cxn>
              </a:cxnLst>
              <a:rect l="0" t="0" r="r" b="b"/>
              <a:pathLst>
                <a:path w="17" h="99">
                  <a:moveTo>
                    <a:pt x="16" y="98"/>
                  </a:moveTo>
                  <a:lnTo>
                    <a:pt x="16" y="2"/>
                  </a:lnTo>
                  <a:lnTo>
                    <a:pt x="0" y="0"/>
                  </a:lnTo>
                  <a:lnTo>
                    <a:pt x="0" y="95"/>
                  </a:lnTo>
                  <a:lnTo>
                    <a:pt x="16" y="98"/>
                  </a:lnTo>
                </a:path>
              </a:pathLst>
            </a:custGeom>
            <a:solidFill>
              <a:srgbClr val="000000"/>
            </a:solidFill>
            <a:ln w="9525" cap="rnd">
              <a:noFill/>
              <a:round/>
              <a:headEnd type="none" w="sm" len="sm"/>
              <a:tailEnd type="none" w="sm" len="sm"/>
            </a:ln>
            <a:effectLst/>
          </p:spPr>
          <p:txBody>
            <a:bodyPr/>
            <a:lstStyle/>
            <a:p>
              <a:endParaRPr lang="en-US"/>
            </a:p>
          </p:txBody>
        </p:sp>
        <p:sp>
          <p:nvSpPr>
            <p:cNvPr id="21607" name="Freeform 103"/>
            <p:cNvSpPr>
              <a:spLocks/>
            </p:cNvSpPr>
            <p:nvPr/>
          </p:nvSpPr>
          <p:spPr bwMode="auto">
            <a:xfrm>
              <a:off x="576" y="1430"/>
              <a:ext cx="69" cy="68"/>
            </a:xfrm>
            <a:custGeom>
              <a:avLst/>
              <a:gdLst/>
              <a:ahLst/>
              <a:cxnLst>
                <a:cxn ang="0">
                  <a:pos x="10" y="0"/>
                </a:cxn>
                <a:cxn ang="0">
                  <a:pos x="68" y="59"/>
                </a:cxn>
                <a:cxn ang="0">
                  <a:pos x="68" y="67"/>
                </a:cxn>
                <a:cxn ang="0">
                  <a:pos x="0" y="13"/>
                </a:cxn>
                <a:cxn ang="0">
                  <a:pos x="10" y="0"/>
                </a:cxn>
              </a:cxnLst>
              <a:rect l="0" t="0" r="r" b="b"/>
              <a:pathLst>
                <a:path w="69" h="68">
                  <a:moveTo>
                    <a:pt x="10" y="0"/>
                  </a:moveTo>
                  <a:lnTo>
                    <a:pt x="68" y="59"/>
                  </a:lnTo>
                  <a:lnTo>
                    <a:pt x="68" y="67"/>
                  </a:lnTo>
                  <a:lnTo>
                    <a:pt x="0" y="13"/>
                  </a:lnTo>
                  <a:lnTo>
                    <a:pt x="10" y="0"/>
                  </a:lnTo>
                </a:path>
              </a:pathLst>
            </a:custGeom>
            <a:solidFill>
              <a:srgbClr val="000000"/>
            </a:solidFill>
            <a:ln w="9525" cap="rnd">
              <a:noFill/>
              <a:round/>
              <a:headEnd type="none" w="sm" len="sm"/>
              <a:tailEnd type="none" w="sm" len="sm"/>
            </a:ln>
            <a:effectLst/>
          </p:spPr>
          <p:txBody>
            <a:bodyPr/>
            <a:lstStyle/>
            <a:p>
              <a:endParaRPr lang="en-US"/>
            </a:p>
          </p:txBody>
        </p:sp>
        <p:sp>
          <p:nvSpPr>
            <p:cNvPr id="21608" name="Freeform 104"/>
            <p:cNvSpPr>
              <a:spLocks/>
            </p:cNvSpPr>
            <p:nvPr/>
          </p:nvSpPr>
          <p:spPr bwMode="auto">
            <a:xfrm>
              <a:off x="539" y="1435"/>
              <a:ext cx="47" cy="65"/>
            </a:xfrm>
            <a:custGeom>
              <a:avLst/>
              <a:gdLst/>
              <a:ahLst/>
              <a:cxnLst>
                <a:cxn ang="0">
                  <a:pos x="36" y="0"/>
                </a:cxn>
                <a:cxn ang="0">
                  <a:pos x="0" y="51"/>
                </a:cxn>
                <a:cxn ang="0">
                  <a:pos x="0" y="64"/>
                </a:cxn>
                <a:cxn ang="0">
                  <a:pos x="46" y="13"/>
                </a:cxn>
                <a:cxn ang="0">
                  <a:pos x="36" y="0"/>
                </a:cxn>
              </a:cxnLst>
              <a:rect l="0" t="0" r="r" b="b"/>
              <a:pathLst>
                <a:path w="47" h="65">
                  <a:moveTo>
                    <a:pt x="36" y="0"/>
                  </a:moveTo>
                  <a:lnTo>
                    <a:pt x="0" y="51"/>
                  </a:lnTo>
                  <a:lnTo>
                    <a:pt x="0" y="64"/>
                  </a:lnTo>
                  <a:lnTo>
                    <a:pt x="46" y="13"/>
                  </a:lnTo>
                  <a:lnTo>
                    <a:pt x="36" y="0"/>
                  </a:lnTo>
                </a:path>
              </a:pathLst>
            </a:custGeom>
            <a:solidFill>
              <a:srgbClr val="000000"/>
            </a:solidFill>
            <a:ln w="9525" cap="rnd">
              <a:noFill/>
              <a:round/>
              <a:headEnd type="none" w="sm" len="sm"/>
              <a:tailEnd type="none" w="sm" len="sm"/>
            </a:ln>
            <a:effectLst/>
          </p:spPr>
          <p:txBody>
            <a:bodyPr/>
            <a:lstStyle/>
            <a:p>
              <a:endParaRPr lang="en-US"/>
            </a:p>
          </p:txBody>
        </p:sp>
        <p:sp>
          <p:nvSpPr>
            <p:cNvPr id="21609" name="Freeform 105"/>
            <p:cNvSpPr>
              <a:spLocks/>
            </p:cNvSpPr>
            <p:nvPr/>
          </p:nvSpPr>
          <p:spPr bwMode="auto">
            <a:xfrm>
              <a:off x="504" y="1431"/>
              <a:ext cx="74" cy="17"/>
            </a:xfrm>
            <a:custGeom>
              <a:avLst/>
              <a:gdLst/>
              <a:ahLst/>
              <a:cxnLst>
                <a:cxn ang="0">
                  <a:pos x="67" y="2"/>
                </a:cxn>
                <a:cxn ang="0">
                  <a:pos x="0" y="0"/>
                </a:cxn>
                <a:cxn ang="0">
                  <a:pos x="0" y="5"/>
                </a:cxn>
                <a:cxn ang="0">
                  <a:pos x="73" y="16"/>
                </a:cxn>
                <a:cxn ang="0">
                  <a:pos x="67" y="2"/>
                </a:cxn>
              </a:cxnLst>
              <a:rect l="0" t="0" r="r" b="b"/>
              <a:pathLst>
                <a:path w="74" h="17">
                  <a:moveTo>
                    <a:pt x="67" y="2"/>
                  </a:moveTo>
                  <a:lnTo>
                    <a:pt x="0" y="0"/>
                  </a:lnTo>
                  <a:lnTo>
                    <a:pt x="0" y="5"/>
                  </a:lnTo>
                  <a:lnTo>
                    <a:pt x="73" y="16"/>
                  </a:lnTo>
                  <a:lnTo>
                    <a:pt x="67" y="2"/>
                  </a:lnTo>
                </a:path>
              </a:pathLst>
            </a:custGeom>
            <a:solidFill>
              <a:srgbClr val="000000"/>
            </a:solidFill>
            <a:ln w="9525" cap="rnd">
              <a:noFill/>
              <a:round/>
              <a:headEnd type="none" w="sm" len="sm"/>
              <a:tailEnd type="none" w="sm" len="sm"/>
            </a:ln>
            <a:effectLst/>
          </p:spPr>
          <p:txBody>
            <a:bodyPr/>
            <a:lstStyle/>
            <a:p>
              <a:endParaRPr lang="en-US"/>
            </a:p>
          </p:txBody>
        </p:sp>
        <p:sp>
          <p:nvSpPr>
            <p:cNvPr id="21610" name="Freeform 106"/>
            <p:cNvSpPr>
              <a:spLocks/>
            </p:cNvSpPr>
            <p:nvPr/>
          </p:nvSpPr>
          <p:spPr bwMode="auto">
            <a:xfrm>
              <a:off x="585" y="1426"/>
              <a:ext cx="55" cy="18"/>
            </a:xfrm>
            <a:custGeom>
              <a:avLst/>
              <a:gdLst/>
              <a:ahLst/>
              <a:cxnLst>
                <a:cxn ang="0">
                  <a:pos x="0" y="8"/>
                </a:cxn>
                <a:cxn ang="0">
                  <a:pos x="54" y="0"/>
                </a:cxn>
                <a:cxn ang="0">
                  <a:pos x="54" y="4"/>
                </a:cxn>
                <a:cxn ang="0">
                  <a:pos x="0" y="17"/>
                </a:cxn>
                <a:cxn ang="0">
                  <a:pos x="0" y="8"/>
                </a:cxn>
              </a:cxnLst>
              <a:rect l="0" t="0" r="r" b="b"/>
              <a:pathLst>
                <a:path w="55" h="18">
                  <a:moveTo>
                    <a:pt x="0" y="8"/>
                  </a:moveTo>
                  <a:lnTo>
                    <a:pt x="54" y="0"/>
                  </a:lnTo>
                  <a:lnTo>
                    <a:pt x="54" y="4"/>
                  </a:lnTo>
                  <a:lnTo>
                    <a:pt x="0" y="17"/>
                  </a:lnTo>
                  <a:lnTo>
                    <a:pt x="0" y="8"/>
                  </a:lnTo>
                </a:path>
              </a:pathLst>
            </a:custGeom>
            <a:solidFill>
              <a:srgbClr val="000000"/>
            </a:solidFill>
            <a:ln w="9525" cap="rnd">
              <a:noFill/>
              <a:round/>
              <a:headEnd type="none" w="sm" len="sm"/>
              <a:tailEnd type="none" w="sm" len="sm"/>
            </a:ln>
            <a:effectLst/>
          </p:spPr>
          <p:txBody>
            <a:bodyPr/>
            <a:lstStyle/>
            <a:p>
              <a:endParaRPr lang="en-US"/>
            </a:p>
          </p:txBody>
        </p:sp>
        <p:sp>
          <p:nvSpPr>
            <p:cNvPr id="21611" name="Freeform 107"/>
            <p:cNvSpPr>
              <a:spLocks/>
            </p:cNvSpPr>
            <p:nvPr/>
          </p:nvSpPr>
          <p:spPr bwMode="auto">
            <a:xfrm>
              <a:off x="551" y="1398"/>
              <a:ext cx="29" cy="43"/>
            </a:xfrm>
            <a:custGeom>
              <a:avLst/>
              <a:gdLst/>
              <a:ahLst/>
              <a:cxnLst>
                <a:cxn ang="0">
                  <a:pos x="28" y="32"/>
                </a:cxn>
                <a:cxn ang="0">
                  <a:pos x="0" y="0"/>
                </a:cxn>
                <a:cxn ang="0">
                  <a:pos x="0" y="5"/>
                </a:cxn>
                <a:cxn ang="0">
                  <a:pos x="23" y="42"/>
                </a:cxn>
                <a:cxn ang="0">
                  <a:pos x="28" y="32"/>
                </a:cxn>
              </a:cxnLst>
              <a:rect l="0" t="0" r="r" b="b"/>
              <a:pathLst>
                <a:path w="29" h="43">
                  <a:moveTo>
                    <a:pt x="28" y="32"/>
                  </a:moveTo>
                  <a:lnTo>
                    <a:pt x="0" y="0"/>
                  </a:lnTo>
                  <a:lnTo>
                    <a:pt x="0" y="5"/>
                  </a:lnTo>
                  <a:lnTo>
                    <a:pt x="23" y="42"/>
                  </a:lnTo>
                  <a:lnTo>
                    <a:pt x="28" y="32"/>
                  </a:lnTo>
                </a:path>
              </a:pathLst>
            </a:custGeom>
            <a:solidFill>
              <a:srgbClr val="000000"/>
            </a:solidFill>
            <a:ln w="9525" cap="rnd">
              <a:noFill/>
              <a:round/>
              <a:headEnd type="none" w="sm" len="sm"/>
              <a:tailEnd type="none" w="sm" len="sm"/>
            </a:ln>
            <a:effectLst/>
          </p:spPr>
          <p:txBody>
            <a:bodyPr/>
            <a:lstStyle/>
            <a:p>
              <a:endParaRPr lang="en-US"/>
            </a:p>
          </p:txBody>
        </p:sp>
        <p:sp>
          <p:nvSpPr>
            <p:cNvPr id="21612" name="Freeform 108"/>
            <p:cNvSpPr>
              <a:spLocks/>
            </p:cNvSpPr>
            <p:nvPr/>
          </p:nvSpPr>
          <p:spPr bwMode="auto">
            <a:xfrm>
              <a:off x="528" y="1494"/>
              <a:ext cx="29" cy="29"/>
            </a:xfrm>
            <a:custGeom>
              <a:avLst/>
              <a:gdLst/>
              <a:ahLst/>
              <a:cxnLst>
                <a:cxn ang="0">
                  <a:pos x="13" y="28"/>
                </a:cxn>
                <a:cxn ang="0">
                  <a:pos x="16" y="28"/>
                </a:cxn>
                <a:cxn ang="0">
                  <a:pos x="19" y="28"/>
                </a:cxn>
                <a:cxn ang="0">
                  <a:pos x="22" y="27"/>
                </a:cxn>
                <a:cxn ang="0">
                  <a:pos x="23" y="25"/>
                </a:cxn>
                <a:cxn ang="0">
                  <a:pos x="25" y="23"/>
                </a:cxn>
                <a:cxn ang="0">
                  <a:pos x="27" y="21"/>
                </a:cxn>
                <a:cxn ang="0">
                  <a:pos x="28" y="18"/>
                </a:cxn>
                <a:cxn ang="0">
                  <a:pos x="28" y="16"/>
                </a:cxn>
                <a:cxn ang="0">
                  <a:pos x="28" y="13"/>
                </a:cxn>
                <a:cxn ang="0">
                  <a:pos x="27" y="11"/>
                </a:cxn>
                <a:cxn ang="0">
                  <a:pos x="25" y="7"/>
                </a:cxn>
                <a:cxn ang="0">
                  <a:pos x="23" y="5"/>
                </a:cxn>
                <a:cxn ang="0">
                  <a:pos x="22" y="3"/>
                </a:cxn>
                <a:cxn ang="0">
                  <a:pos x="19" y="1"/>
                </a:cxn>
                <a:cxn ang="0">
                  <a:pos x="16" y="0"/>
                </a:cxn>
                <a:cxn ang="0">
                  <a:pos x="13" y="0"/>
                </a:cxn>
                <a:cxn ang="0">
                  <a:pos x="11" y="0"/>
                </a:cxn>
                <a:cxn ang="0">
                  <a:pos x="8" y="0"/>
                </a:cxn>
                <a:cxn ang="0">
                  <a:pos x="5" y="0"/>
                </a:cxn>
                <a:cxn ang="0">
                  <a:pos x="4" y="2"/>
                </a:cxn>
                <a:cxn ang="0">
                  <a:pos x="2" y="4"/>
                </a:cxn>
                <a:cxn ang="0">
                  <a:pos x="0" y="5"/>
                </a:cxn>
                <a:cxn ang="0">
                  <a:pos x="0" y="8"/>
                </a:cxn>
                <a:cxn ang="0">
                  <a:pos x="0" y="11"/>
                </a:cxn>
                <a:cxn ang="0">
                  <a:pos x="0" y="14"/>
                </a:cxn>
                <a:cxn ang="0">
                  <a:pos x="0" y="16"/>
                </a:cxn>
                <a:cxn ang="0">
                  <a:pos x="2" y="19"/>
                </a:cxn>
                <a:cxn ang="0">
                  <a:pos x="4" y="22"/>
                </a:cxn>
                <a:cxn ang="0">
                  <a:pos x="5" y="23"/>
                </a:cxn>
                <a:cxn ang="0">
                  <a:pos x="8" y="25"/>
                </a:cxn>
                <a:cxn ang="0">
                  <a:pos x="11" y="27"/>
                </a:cxn>
                <a:cxn ang="0">
                  <a:pos x="13" y="28"/>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w="9525" cap="rnd">
              <a:noFill/>
              <a:round/>
              <a:headEnd type="none" w="sm" len="sm"/>
              <a:tailEnd type="none" w="sm" len="sm"/>
            </a:ln>
            <a:effectLst/>
          </p:spPr>
          <p:txBody>
            <a:bodyPr/>
            <a:lstStyle/>
            <a:p>
              <a:endParaRPr lang="en-US"/>
            </a:p>
          </p:txBody>
        </p:sp>
        <p:sp>
          <p:nvSpPr>
            <p:cNvPr id="21613" name="Freeform 109"/>
            <p:cNvSpPr>
              <a:spLocks/>
            </p:cNvSpPr>
            <p:nvPr/>
          </p:nvSpPr>
          <p:spPr bwMode="auto">
            <a:xfrm>
              <a:off x="489" y="1436"/>
              <a:ext cx="29" cy="29"/>
            </a:xfrm>
            <a:custGeom>
              <a:avLst/>
              <a:gdLst/>
              <a:ahLst/>
              <a:cxnLst>
                <a:cxn ang="0">
                  <a:pos x="14" y="28"/>
                </a:cxn>
                <a:cxn ang="0">
                  <a:pos x="16" y="28"/>
                </a:cxn>
                <a:cxn ang="0">
                  <a:pos x="19" y="28"/>
                </a:cxn>
                <a:cxn ang="0">
                  <a:pos x="22" y="27"/>
                </a:cxn>
                <a:cxn ang="0">
                  <a:pos x="23" y="25"/>
                </a:cxn>
                <a:cxn ang="0">
                  <a:pos x="25" y="23"/>
                </a:cxn>
                <a:cxn ang="0">
                  <a:pos x="27" y="22"/>
                </a:cxn>
                <a:cxn ang="0">
                  <a:pos x="28" y="19"/>
                </a:cxn>
                <a:cxn ang="0">
                  <a:pos x="28" y="16"/>
                </a:cxn>
                <a:cxn ang="0">
                  <a:pos x="28" y="13"/>
                </a:cxn>
                <a:cxn ang="0">
                  <a:pos x="27" y="11"/>
                </a:cxn>
                <a:cxn ang="0">
                  <a:pos x="25" y="8"/>
                </a:cxn>
                <a:cxn ang="0">
                  <a:pos x="23" y="5"/>
                </a:cxn>
                <a:cxn ang="0">
                  <a:pos x="22" y="3"/>
                </a:cxn>
                <a:cxn ang="0">
                  <a:pos x="19" y="1"/>
                </a:cxn>
                <a:cxn ang="0">
                  <a:pos x="16" y="0"/>
                </a:cxn>
                <a:cxn ang="0">
                  <a:pos x="14" y="0"/>
                </a:cxn>
                <a:cxn ang="0">
                  <a:pos x="11" y="0"/>
                </a:cxn>
                <a:cxn ang="0">
                  <a:pos x="8" y="0"/>
                </a:cxn>
                <a:cxn ang="0">
                  <a:pos x="5" y="0"/>
                </a:cxn>
                <a:cxn ang="0">
                  <a:pos x="4" y="2"/>
                </a:cxn>
                <a:cxn ang="0">
                  <a:pos x="2" y="4"/>
                </a:cxn>
                <a:cxn ang="0">
                  <a:pos x="0" y="5"/>
                </a:cxn>
                <a:cxn ang="0">
                  <a:pos x="0" y="8"/>
                </a:cxn>
                <a:cxn ang="0">
                  <a:pos x="0" y="11"/>
                </a:cxn>
                <a:cxn ang="0">
                  <a:pos x="0" y="14"/>
                </a:cxn>
                <a:cxn ang="0">
                  <a:pos x="0" y="16"/>
                </a:cxn>
                <a:cxn ang="0">
                  <a:pos x="2" y="19"/>
                </a:cxn>
                <a:cxn ang="0">
                  <a:pos x="4" y="22"/>
                </a:cxn>
                <a:cxn ang="0">
                  <a:pos x="5" y="24"/>
                </a:cxn>
                <a:cxn ang="0">
                  <a:pos x="8" y="26"/>
                </a:cxn>
                <a:cxn ang="0">
                  <a:pos x="11" y="27"/>
                </a:cxn>
                <a:cxn ang="0">
                  <a:pos x="14" y="28"/>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w="9525" cap="rnd">
              <a:noFill/>
              <a:round/>
              <a:headEnd type="none" w="sm" len="sm"/>
              <a:tailEnd type="none" w="sm" len="sm"/>
            </a:ln>
            <a:effectLst/>
          </p:spPr>
          <p:txBody>
            <a:bodyPr/>
            <a:lstStyle/>
            <a:p>
              <a:endParaRPr lang="en-US"/>
            </a:p>
          </p:txBody>
        </p:sp>
        <p:sp>
          <p:nvSpPr>
            <p:cNvPr id="21614" name="Freeform 110"/>
            <p:cNvSpPr>
              <a:spLocks/>
            </p:cNvSpPr>
            <p:nvPr/>
          </p:nvSpPr>
          <p:spPr bwMode="auto">
            <a:xfrm>
              <a:off x="631" y="1495"/>
              <a:ext cx="29" cy="29"/>
            </a:xfrm>
            <a:custGeom>
              <a:avLst/>
              <a:gdLst/>
              <a:ahLst/>
              <a:cxnLst>
                <a:cxn ang="0">
                  <a:pos x="14" y="28"/>
                </a:cxn>
                <a:cxn ang="0">
                  <a:pos x="16" y="28"/>
                </a:cxn>
                <a:cxn ang="0">
                  <a:pos x="19" y="28"/>
                </a:cxn>
                <a:cxn ang="0">
                  <a:pos x="22" y="27"/>
                </a:cxn>
                <a:cxn ang="0">
                  <a:pos x="23" y="25"/>
                </a:cxn>
                <a:cxn ang="0">
                  <a:pos x="25" y="23"/>
                </a:cxn>
                <a:cxn ang="0">
                  <a:pos x="27" y="22"/>
                </a:cxn>
                <a:cxn ang="0">
                  <a:pos x="28" y="19"/>
                </a:cxn>
                <a:cxn ang="0">
                  <a:pos x="28" y="16"/>
                </a:cxn>
                <a:cxn ang="0">
                  <a:pos x="28" y="13"/>
                </a:cxn>
                <a:cxn ang="0">
                  <a:pos x="27" y="11"/>
                </a:cxn>
                <a:cxn ang="0">
                  <a:pos x="25" y="8"/>
                </a:cxn>
                <a:cxn ang="0">
                  <a:pos x="23" y="5"/>
                </a:cxn>
                <a:cxn ang="0">
                  <a:pos x="22" y="4"/>
                </a:cxn>
                <a:cxn ang="0">
                  <a:pos x="19" y="2"/>
                </a:cxn>
                <a:cxn ang="0">
                  <a:pos x="16" y="0"/>
                </a:cxn>
                <a:cxn ang="0">
                  <a:pos x="14" y="0"/>
                </a:cxn>
                <a:cxn ang="0">
                  <a:pos x="11" y="0"/>
                </a:cxn>
                <a:cxn ang="0">
                  <a:pos x="8" y="0"/>
                </a:cxn>
                <a:cxn ang="0">
                  <a:pos x="5" y="0"/>
                </a:cxn>
                <a:cxn ang="0">
                  <a:pos x="4" y="2"/>
                </a:cxn>
                <a:cxn ang="0">
                  <a:pos x="2" y="4"/>
                </a:cxn>
                <a:cxn ang="0">
                  <a:pos x="0" y="6"/>
                </a:cxn>
                <a:cxn ang="0">
                  <a:pos x="0" y="8"/>
                </a:cxn>
                <a:cxn ang="0">
                  <a:pos x="0" y="11"/>
                </a:cxn>
                <a:cxn ang="0">
                  <a:pos x="0" y="14"/>
                </a:cxn>
                <a:cxn ang="0">
                  <a:pos x="0" y="16"/>
                </a:cxn>
                <a:cxn ang="0">
                  <a:pos x="2" y="19"/>
                </a:cxn>
                <a:cxn ang="0">
                  <a:pos x="4" y="22"/>
                </a:cxn>
                <a:cxn ang="0">
                  <a:pos x="5" y="24"/>
                </a:cxn>
                <a:cxn ang="0">
                  <a:pos x="8" y="26"/>
                </a:cxn>
                <a:cxn ang="0">
                  <a:pos x="11" y="27"/>
                </a:cxn>
                <a:cxn ang="0">
                  <a:pos x="14" y="28"/>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w="9525" cap="rnd">
              <a:noFill/>
              <a:round/>
              <a:headEnd type="none" w="sm" len="sm"/>
              <a:tailEnd type="none" w="sm" len="sm"/>
            </a:ln>
            <a:effectLst/>
          </p:spPr>
          <p:txBody>
            <a:bodyPr/>
            <a:lstStyle/>
            <a:p>
              <a:endParaRPr lang="en-US"/>
            </a:p>
          </p:txBody>
        </p:sp>
        <p:sp>
          <p:nvSpPr>
            <p:cNvPr id="21615" name="Freeform 111"/>
            <p:cNvSpPr>
              <a:spLocks/>
            </p:cNvSpPr>
            <p:nvPr/>
          </p:nvSpPr>
          <p:spPr bwMode="auto">
            <a:xfrm>
              <a:off x="626" y="1430"/>
              <a:ext cx="24" cy="24"/>
            </a:xfrm>
            <a:custGeom>
              <a:avLst/>
              <a:gdLst/>
              <a:ahLst/>
              <a:cxnLst>
                <a:cxn ang="0">
                  <a:pos x="11" y="23"/>
                </a:cxn>
                <a:cxn ang="0">
                  <a:pos x="13" y="23"/>
                </a:cxn>
                <a:cxn ang="0">
                  <a:pos x="15" y="22"/>
                </a:cxn>
                <a:cxn ang="0">
                  <a:pos x="17" y="22"/>
                </a:cxn>
                <a:cxn ang="0">
                  <a:pos x="19" y="20"/>
                </a:cxn>
                <a:cxn ang="0">
                  <a:pos x="20" y="19"/>
                </a:cxn>
                <a:cxn ang="0">
                  <a:pos x="22" y="17"/>
                </a:cxn>
                <a:cxn ang="0">
                  <a:pos x="22" y="15"/>
                </a:cxn>
                <a:cxn ang="0">
                  <a:pos x="23" y="12"/>
                </a:cxn>
                <a:cxn ang="0">
                  <a:pos x="22" y="11"/>
                </a:cxn>
                <a:cxn ang="0">
                  <a:pos x="22" y="8"/>
                </a:cxn>
                <a:cxn ang="0">
                  <a:pos x="20" y="6"/>
                </a:cxn>
                <a:cxn ang="0">
                  <a:pos x="19" y="4"/>
                </a:cxn>
                <a:cxn ang="0">
                  <a:pos x="17" y="2"/>
                </a:cxn>
                <a:cxn ang="0">
                  <a:pos x="15" y="1"/>
                </a:cxn>
                <a:cxn ang="0">
                  <a:pos x="13" y="0"/>
                </a:cxn>
                <a:cxn ang="0">
                  <a:pos x="11" y="0"/>
                </a:cxn>
                <a:cxn ang="0">
                  <a:pos x="9" y="0"/>
                </a:cxn>
                <a:cxn ang="0">
                  <a:pos x="6" y="0"/>
                </a:cxn>
                <a:cxn ang="0">
                  <a:pos x="5" y="0"/>
                </a:cxn>
                <a:cxn ang="0">
                  <a:pos x="3" y="1"/>
                </a:cxn>
                <a:cxn ang="0">
                  <a:pos x="1" y="3"/>
                </a:cxn>
                <a:cxn ang="0">
                  <a:pos x="0" y="5"/>
                </a:cxn>
                <a:cxn ang="0">
                  <a:pos x="0" y="6"/>
                </a:cxn>
                <a:cxn ang="0">
                  <a:pos x="0" y="9"/>
                </a:cxn>
                <a:cxn ang="0">
                  <a:pos x="0" y="11"/>
                </a:cxn>
                <a:cxn ang="0">
                  <a:pos x="0" y="13"/>
                </a:cxn>
                <a:cxn ang="0">
                  <a:pos x="1" y="16"/>
                </a:cxn>
                <a:cxn ang="0">
                  <a:pos x="3" y="17"/>
                </a:cxn>
                <a:cxn ang="0">
                  <a:pos x="5" y="19"/>
                </a:cxn>
                <a:cxn ang="0">
                  <a:pos x="6" y="21"/>
                </a:cxn>
                <a:cxn ang="0">
                  <a:pos x="9" y="22"/>
                </a:cxn>
                <a:cxn ang="0">
                  <a:pos x="11" y="23"/>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w="9525" cap="rnd">
              <a:noFill/>
              <a:round/>
              <a:headEnd type="none" w="sm" len="sm"/>
              <a:tailEnd type="none" w="sm" len="sm"/>
            </a:ln>
            <a:effectLst/>
          </p:spPr>
          <p:txBody>
            <a:bodyPr/>
            <a:lstStyle/>
            <a:p>
              <a:endParaRPr lang="en-US"/>
            </a:p>
          </p:txBody>
        </p:sp>
        <p:sp>
          <p:nvSpPr>
            <p:cNvPr id="21616" name="Freeform 112"/>
            <p:cNvSpPr>
              <a:spLocks/>
            </p:cNvSpPr>
            <p:nvPr/>
          </p:nvSpPr>
          <p:spPr bwMode="auto">
            <a:xfrm>
              <a:off x="538" y="1404"/>
              <a:ext cx="24" cy="24"/>
            </a:xfrm>
            <a:custGeom>
              <a:avLst/>
              <a:gdLst/>
              <a:ahLst/>
              <a:cxnLst>
                <a:cxn ang="0">
                  <a:pos x="11" y="23"/>
                </a:cxn>
                <a:cxn ang="0">
                  <a:pos x="13" y="23"/>
                </a:cxn>
                <a:cxn ang="0">
                  <a:pos x="16" y="23"/>
                </a:cxn>
                <a:cxn ang="0">
                  <a:pos x="17" y="22"/>
                </a:cxn>
                <a:cxn ang="0">
                  <a:pos x="19" y="21"/>
                </a:cxn>
                <a:cxn ang="0">
                  <a:pos x="21" y="19"/>
                </a:cxn>
                <a:cxn ang="0">
                  <a:pos x="22" y="17"/>
                </a:cxn>
                <a:cxn ang="0">
                  <a:pos x="23" y="16"/>
                </a:cxn>
                <a:cxn ang="0">
                  <a:pos x="23" y="13"/>
                </a:cxn>
                <a:cxn ang="0">
                  <a:pos x="23" y="11"/>
                </a:cxn>
                <a:cxn ang="0">
                  <a:pos x="22" y="9"/>
                </a:cxn>
                <a:cxn ang="0">
                  <a:pos x="21" y="6"/>
                </a:cxn>
                <a:cxn ang="0">
                  <a:pos x="19" y="5"/>
                </a:cxn>
                <a:cxn ang="0">
                  <a:pos x="17" y="3"/>
                </a:cxn>
                <a:cxn ang="0">
                  <a:pos x="16" y="1"/>
                </a:cxn>
                <a:cxn ang="0">
                  <a:pos x="13" y="0"/>
                </a:cxn>
                <a:cxn ang="0">
                  <a:pos x="11" y="0"/>
                </a:cxn>
                <a:cxn ang="0">
                  <a:pos x="9" y="0"/>
                </a:cxn>
                <a:cxn ang="0">
                  <a:pos x="6" y="0"/>
                </a:cxn>
                <a:cxn ang="0">
                  <a:pos x="5" y="0"/>
                </a:cxn>
                <a:cxn ang="0">
                  <a:pos x="3" y="2"/>
                </a:cxn>
                <a:cxn ang="0">
                  <a:pos x="1" y="3"/>
                </a:cxn>
                <a:cxn ang="0">
                  <a:pos x="0" y="5"/>
                </a:cxn>
                <a:cxn ang="0">
                  <a:pos x="0" y="7"/>
                </a:cxn>
                <a:cxn ang="0">
                  <a:pos x="0" y="9"/>
                </a:cxn>
                <a:cxn ang="0">
                  <a:pos x="0" y="11"/>
                </a:cxn>
                <a:cxn ang="0">
                  <a:pos x="0" y="14"/>
                </a:cxn>
                <a:cxn ang="0">
                  <a:pos x="1" y="16"/>
                </a:cxn>
                <a:cxn ang="0">
                  <a:pos x="3" y="17"/>
                </a:cxn>
                <a:cxn ang="0">
                  <a:pos x="5" y="19"/>
                </a:cxn>
                <a:cxn ang="0">
                  <a:pos x="6" y="21"/>
                </a:cxn>
                <a:cxn ang="0">
                  <a:pos x="9" y="22"/>
                </a:cxn>
                <a:cxn ang="0">
                  <a:pos x="11" y="23"/>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w="9525" cap="rnd">
              <a:noFill/>
              <a:round/>
              <a:headEnd type="none" w="sm" len="sm"/>
              <a:tailEnd type="none" w="sm" len="sm"/>
            </a:ln>
            <a:effectLst/>
          </p:spPr>
          <p:txBody>
            <a:bodyPr/>
            <a:lstStyle/>
            <a:p>
              <a:endParaRPr lang="en-US"/>
            </a:p>
          </p:txBody>
        </p:sp>
        <p:sp>
          <p:nvSpPr>
            <p:cNvPr id="21617" name="Freeform 113"/>
            <p:cNvSpPr>
              <a:spLocks/>
            </p:cNvSpPr>
            <p:nvPr/>
          </p:nvSpPr>
          <p:spPr bwMode="auto">
            <a:xfrm>
              <a:off x="575" y="1345"/>
              <a:ext cx="17" cy="99"/>
            </a:xfrm>
            <a:custGeom>
              <a:avLst/>
              <a:gdLst/>
              <a:ahLst/>
              <a:cxnLst>
                <a:cxn ang="0">
                  <a:pos x="16" y="98"/>
                </a:cxn>
                <a:cxn ang="0">
                  <a:pos x="16" y="2"/>
                </a:cxn>
                <a:cxn ang="0">
                  <a:pos x="0" y="0"/>
                </a:cxn>
                <a:cxn ang="0">
                  <a:pos x="0" y="95"/>
                </a:cxn>
                <a:cxn ang="0">
                  <a:pos x="16" y="98"/>
                </a:cxn>
              </a:cxnLst>
              <a:rect l="0" t="0" r="r" b="b"/>
              <a:pathLst>
                <a:path w="17" h="99">
                  <a:moveTo>
                    <a:pt x="16" y="98"/>
                  </a:moveTo>
                  <a:lnTo>
                    <a:pt x="16" y="2"/>
                  </a:lnTo>
                  <a:lnTo>
                    <a:pt x="0" y="0"/>
                  </a:lnTo>
                  <a:lnTo>
                    <a:pt x="0" y="95"/>
                  </a:lnTo>
                  <a:lnTo>
                    <a:pt x="16" y="98"/>
                  </a:lnTo>
                </a:path>
              </a:pathLst>
            </a:custGeom>
            <a:solidFill>
              <a:srgbClr val="000000"/>
            </a:solidFill>
            <a:ln w="9525" cap="rnd">
              <a:noFill/>
              <a:round/>
              <a:headEnd type="none" w="sm" len="sm"/>
              <a:tailEnd type="none" w="sm" len="sm"/>
            </a:ln>
            <a:effectLst/>
          </p:spPr>
          <p:txBody>
            <a:bodyPr/>
            <a:lstStyle/>
            <a:p>
              <a:endParaRPr lang="en-US"/>
            </a:p>
          </p:txBody>
        </p:sp>
        <p:sp>
          <p:nvSpPr>
            <p:cNvPr id="21618" name="Freeform 114"/>
            <p:cNvSpPr>
              <a:spLocks/>
            </p:cNvSpPr>
            <p:nvPr/>
          </p:nvSpPr>
          <p:spPr bwMode="auto">
            <a:xfrm>
              <a:off x="576" y="1430"/>
              <a:ext cx="69" cy="68"/>
            </a:xfrm>
            <a:custGeom>
              <a:avLst/>
              <a:gdLst/>
              <a:ahLst/>
              <a:cxnLst>
                <a:cxn ang="0">
                  <a:pos x="10" y="0"/>
                </a:cxn>
                <a:cxn ang="0">
                  <a:pos x="68" y="59"/>
                </a:cxn>
                <a:cxn ang="0">
                  <a:pos x="68" y="67"/>
                </a:cxn>
                <a:cxn ang="0">
                  <a:pos x="0" y="13"/>
                </a:cxn>
                <a:cxn ang="0">
                  <a:pos x="10" y="0"/>
                </a:cxn>
              </a:cxnLst>
              <a:rect l="0" t="0" r="r" b="b"/>
              <a:pathLst>
                <a:path w="69" h="68">
                  <a:moveTo>
                    <a:pt x="10" y="0"/>
                  </a:moveTo>
                  <a:lnTo>
                    <a:pt x="68" y="59"/>
                  </a:lnTo>
                  <a:lnTo>
                    <a:pt x="68" y="67"/>
                  </a:lnTo>
                  <a:lnTo>
                    <a:pt x="0" y="13"/>
                  </a:lnTo>
                  <a:lnTo>
                    <a:pt x="10" y="0"/>
                  </a:lnTo>
                </a:path>
              </a:pathLst>
            </a:custGeom>
            <a:solidFill>
              <a:srgbClr val="000000"/>
            </a:solidFill>
            <a:ln w="9525" cap="rnd">
              <a:noFill/>
              <a:round/>
              <a:headEnd type="none" w="sm" len="sm"/>
              <a:tailEnd type="none" w="sm" len="sm"/>
            </a:ln>
            <a:effectLst/>
          </p:spPr>
          <p:txBody>
            <a:bodyPr/>
            <a:lstStyle/>
            <a:p>
              <a:endParaRPr lang="en-US"/>
            </a:p>
          </p:txBody>
        </p:sp>
        <p:sp>
          <p:nvSpPr>
            <p:cNvPr id="21619" name="Freeform 115"/>
            <p:cNvSpPr>
              <a:spLocks/>
            </p:cNvSpPr>
            <p:nvPr/>
          </p:nvSpPr>
          <p:spPr bwMode="auto">
            <a:xfrm>
              <a:off x="539" y="1435"/>
              <a:ext cx="47" cy="65"/>
            </a:xfrm>
            <a:custGeom>
              <a:avLst/>
              <a:gdLst/>
              <a:ahLst/>
              <a:cxnLst>
                <a:cxn ang="0">
                  <a:pos x="36" y="0"/>
                </a:cxn>
                <a:cxn ang="0">
                  <a:pos x="0" y="51"/>
                </a:cxn>
                <a:cxn ang="0">
                  <a:pos x="0" y="64"/>
                </a:cxn>
                <a:cxn ang="0">
                  <a:pos x="46" y="13"/>
                </a:cxn>
                <a:cxn ang="0">
                  <a:pos x="36" y="0"/>
                </a:cxn>
              </a:cxnLst>
              <a:rect l="0" t="0" r="r" b="b"/>
              <a:pathLst>
                <a:path w="47" h="65">
                  <a:moveTo>
                    <a:pt x="36" y="0"/>
                  </a:moveTo>
                  <a:lnTo>
                    <a:pt x="0" y="51"/>
                  </a:lnTo>
                  <a:lnTo>
                    <a:pt x="0" y="64"/>
                  </a:lnTo>
                  <a:lnTo>
                    <a:pt x="46" y="13"/>
                  </a:lnTo>
                  <a:lnTo>
                    <a:pt x="36" y="0"/>
                  </a:lnTo>
                </a:path>
              </a:pathLst>
            </a:custGeom>
            <a:solidFill>
              <a:srgbClr val="000000"/>
            </a:solidFill>
            <a:ln w="9525" cap="rnd">
              <a:noFill/>
              <a:round/>
              <a:headEnd type="none" w="sm" len="sm"/>
              <a:tailEnd type="none" w="sm" len="sm"/>
            </a:ln>
            <a:effectLst/>
          </p:spPr>
          <p:txBody>
            <a:bodyPr/>
            <a:lstStyle/>
            <a:p>
              <a:endParaRPr lang="en-US"/>
            </a:p>
          </p:txBody>
        </p:sp>
        <p:sp>
          <p:nvSpPr>
            <p:cNvPr id="21620" name="Freeform 116"/>
            <p:cNvSpPr>
              <a:spLocks/>
            </p:cNvSpPr>
            <p:nvPr/>
          </p:nvSpPr>
          <p:spPr bwMode="auto">
            <a:xfrm>
              <a:off x="504" y="1431"/>
              <a:ext cx="74" cy="17"/>
            </a:xfrm>
            <a:custGeom>
              <a:avLst/>
              <a:gdLst/>
              <a:ahLst/>
              <a:cxnLst>
                <a:cxn ang="0">
                  <a:pos x="67" y="2"/>
                </a:cxn>
                <a:cxn ang="0">
                  <a:pos x="0" y="0"/>
                </a:cxn>
                <a:cxn ang="0">
                  <a:pos x="0" y="5"/>
                </a:cxn>
                <a:cxn ang="0">
                  <a:pos x="73" y="16"/>
                </a:cxn>
                <a:cxn ang="0">
                  <a:pos x="67" y="2"/>
                </a:cxn>
              </a:cxnLst>
              <a:rect l="0" t="0" r="r" b="b"/>
              <a:pathLst>
                <a:path w="74" h="17">
                  <a:moveTo>
                    <a:pt x="67" y="2"/>
                  </a:moveTo>
                  <a:lnTo>
                    <a:pt x="0" y="0"/>
                  </a:lnTo>
                  <a:lnTo>
                    <a:pt x="0" y="5"/>
                  </a:lnTo>
                  <a:lnTo>
                    <a:pt x="73" y="16"/>
                  </a:lnTo>
                  <a:lnTo>
                    <a:pt x="67" y="2"/>
                  </a:lnTo>
                </a:path>
              </a:pathLst>
            </a:custGeom>
            <a:solidFill>
              <a:srgbClr val="000000"/>
            </a:solidFill>
            <a:ln w="9525" cap="rnd">
              <a:noFill/>
              <a:round/>
              <a:headEnd type="none" w="sm" len="sm"/>
              <a:tailEnd type="none" w="sm" len="sm"/>
            </a:ln>
            <a:effectLst/>
          </p:spPr>
          <p:txBody>
            <a:bodyPr/>
            <a:lstStyle/>
            <a:p>
              <a:endParaRPr lang="en-US"/>
            </a:p>
          </p:txBody>
        </p:sp>
        <p:sp>
          <p:nvSpPr>
            <p:cNvPr id="21621" name="Freeform 117"/>
            <p:cNvSpPr>
              <a:spLocks/>
            </p:cNvSpPr>
            <p:nvPr/>
          </p:nvSpPr>
          <p:spPr bwMode="auto">
            <a:xfrm>
              <a:off x="585" y="1426"/>
              <a:ext cx="55" cy="18"/>
            </a:xfrm>
            <a:custGeom>
              <a:avLst/>
              <a:gdLst/>
              <a:ahLst/>
              <a:cxnLst>
                <a:cxn ang="0">
                  <a:pos x="0" y="8"/>
                </a:cxn>
                <a:cxn ang="0">
                  <a:pos x="54" y="0"/>
                </a:cxn>
                <a:cxn ang="0">
                  <a:pos x="54" y="4"/>
                </a:cxn>
                <a:cxn ang="0">
                  <a:pos x="0" y="17"/>
                </a:cxn>
                <a:cxn ang="0">
                  <a:pos x="0" y="8"/>
                </a:cxn>
              </a:cxnLst>
              <a:rect l="0" t="0" r="r" b="b"/>
              <a:pathLst>
                <a:path w="55" h="18">
                  <a:moveTo>
                    <a:pt x="0" y="8"/>
                  </a:moveTo>
                  <a:lnTo>
                    <a:pt x="54" y="0"/>
                  </a:lnTo>
                  <a:lnTo>
                    <a:pt x="54" y="4"/>
                  </a:lnTo>
                  <a:lnTo>
                    <a:pt x="0" y="17"/>
                  </a:lnTo>
                  <a:lnTo>
                    <a:pt x="0" y="8"/>
                  </a:lnTo>
                </a:path>
              </a:pathLst>
            </a:custGeom>
            <a:solidFill>
              <a:srgbClr val="000000"/>
            </a:solidFill>
            <a:ln w="9525" cap="rnd">
              <a:noFill/>
              <a:round/>
              <a:headEnd type="none" w="sm" len="sm"/>
              <a:tailEnd type="none" w="sm" len="sm"/>
            </a:ln>
            <a:effectLst/>
          </p:spPr>
          <p:txBody>
            <a:bodyPr/>
            <a:lstStyle/>
            <a:p>
              <a:endParaRPr lang="en-US"/>
            </a:p>
          </p:txBody>
        </p:sp>
        <p:sp>
          <p:nvSpPr>
            <p:cNvPr id="21622" name="Freeform 118"/>
            <p:cNvSpPr>
              <a:spLocks/>
            </p:cNvSpPr>
            <p:nvPr/>
          </p:nvSpPr>
          <p:spPr bwMode="auto">
            <a:xfrm>
              <a:off x="551" y="1398"/>
              <a:ext cx="29" cy="43"/>
            </a:xfrm>
            <a:custGeom>
              <a:avLst/>
              <a:gdLst/>
              <a:ahLst/>
              <a:cxnLst>
                <a:cxn ang="0">
                  <a:pos x="28" y="32"/>
                </a:cxn>
                <a:cxn ang="0">
                  <a:pos x="0" y="0"/>
                </a:cxn>
                <a:cxn ang="0">
                  <a:pos x="0" y="5"/>
                </a:cxn>
                <a:cxn ang="0">
                  <a:pos x="23" y="42"/>
                </a:cxn>
                <a:cxn ang="0">
                  <a:pos x="28" y="32"/>
                </a:cxn>
              </a:cxnLst>
              <a:rect l="0" t="0" r="r" b="b"/>
              <a:pathLst>
                <a:path w="29" h="43">
                  <a:moveTo>
                    <a:pt x="28" y="32"/>
                  </a:moveTo>
                  <a:lnTo>
                    <a:pt x="0" y="0"/>
                  </a:lnTo>
                  <a:lnTo>
                    <a:pt x="0" y="5"/>
                  </a:lnTo>
                  <a:lnTo>
                    <a:pt x="23" y="42"/>
                  </a:lnTo>
                  <a:lnTo>
                    <a:pt x="28" y="32"/>
                  </a:lnTo>
                </a:path>
              </a:pathLst>
            </a:custGeom>
            <a:solidFill>
              <a:srgbClr val="000000"/>
            </a:solidFill>
            <a:ln w="9525" cap="rnd">
              <a:noFill/>
              <a:round/>
              <a:headEnd type="none" w="sm" len="sm"/>
              <a:tailEnd type="none" w="sm" len="sm"/>
            </a:ln>
            <a:effectLst/>
          </p:spPr>
          <p:txBody>
            <a:bodyPr/>
            <a:lstStyle/>
            <a:p>
              <a:endParaRPr lang="en-US"/>
            </a:p>
          </p:txBody>
        </p:sp>
        <p:sp>
          <p:nvSpPr>
            <p:cNvPr id="21623" name="Freeform 119"/>
            <p:cNvSpPr>
              <a:spLocks/>
            </p:cNvSpPr>
            <p:nvPr/>
          </p:nvSpPr>
          <p:spPr bwMode="auto">
            <a:xfrm>
              <a:off x="528" y="1494"/>
              <a:ext cx="29" cy="29"/>
            </a:xfrm>
            <a:custGeom>
              <a:avLst/>
              <a:gdLst/>
              <a:ahLst/>
              <a:cxnLst>
                <a:cxn ang="0">
                  <a:pos x="13" y="28"/>
                </a:cxn>
                <a:cxn ang="0">
                  <a:pos x="16" y="28"/>
                </a:cxn>
                <a:cxn ang="0">
                  <a:pos x="19" y="28"/>
                </a:cxn>
                <a:cxn ang="0">
                  <a:pos x="22" y="27"/>
                </a:cxn>
                <a:cxn ang="0">
                  <a:pos x="23" y="25"/>
                </a:cxn>
                <a:cxn ang="0">
                  <a:pos x="25" y="23"/>
                </a:cxn>
                <a:cxn ang="0">
                  <a:pos x="27" y="21"/>
                </a:cxn>
                <a:cxn ang="0">
                  <a:pos x="28" y="18"/>
                </a:cxn>
                <a:cxn ang="0">
                  <a:pos x="28" y="16"/>
                </a:cxn>
                <a:cxn ang="0">
                  <a:pos x="28" y="13"/>
                </a:cxn>
                <a:cxn ang="0">
                  <a:pos x="27" y="11"/>
                </a:cxn>
                <a:cxn ang="0">
                  <a:pos x="25" y="7"/>
                </a:cxn>
                <a:cxn ang="0">
                  <a:pos x="23" y="5"/>
                </a:cxn>
                <a:cxn ang="0">
                  <a:pos x="22" y="3"/>
                </a:cxn>
                <a:cxn ang="0">
                  <a:pos x="19" y="1"/>
                </a:cxn>
                <a:cxn ang="0">
                  <a:pos x="16" y="0"/>
                </a:cxn>
                <a:cxn ang="0">
                  <a:pos x="13" y="0"/>
                </a:cxn>
                <a:cxn ang="0">
                  <a:pos x="11" y="0"/>
                </a:cxn>
                <a:cxn ang="0">
                  <a:pos x="8" y="0"/>
                </a:cxn>
                <a:cxn ang="0">
                  <a:pos x="5" y="0"/>
                </a:cxn>
                <a:cxn ang="0">
                  <a:pos x="4" y="2"/>
                </a:cxn>
                <a:cxn ang="0">
                  <a:pos x="2" y="4"/>
                </a:cxn>
                <a:cxn ang="0">
                  <a:pos x="0" y="5"/>
                </a:cxn>
                <a:cxn ang="0">
                  <a:pos x="0" y="8"/>
                </a:cxn>
                <a:cxn ang="0">
                  <a:pos x="0" y="11"/>
                </a:cxn>
                <a:cxn ang="0">
                  <a:pos x="0" y="14"/>
                </a:cxn>
                <a:cxn ang="0">
                  <a:pos x="0" y="16"/>
                </a:cxn>
                <a:cxn ang="0">
                  <a:pos x="2" y="19"/>
                </a:cxn>
                <a:cxn ang="0">
                  <a:pos x="4" y="22"/>
                </a:cxn>
                <a:cxn ang="0">
                  <a:pos x="5" y="23"/>
                </a:cxn>
                <a:cxn ang="0">
                  <a:pos x="8" y="25"/>
                </a:cxn>
                <a:cxn ang="0">
                  <a:pos x="11" y="27"/>
                </a:cxn>
                <a:cxn ang="0">
                  <a:pos x="13" y="28"/>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w="9525" cap="rnd">
              <a:noFill/>
              <a:round/>
              <a:headEnd type="none" w="sm" len="sm"/>
              <a:tailEnd type="none" w="sm" len="sm"/>
            </a:ln>
            <a:effectLst/>
          </p:spPr>
          <p:txBody>
            <a:bodyPr/>
            <a:lstStyle/>
            <a:p>
              <a:endParaRPr lang="en-US"/>
            </a:p>
          </p:txBody>
        </p:sp>
        <p:sp>
          <p:nvSpPr>
            <p:cNvPr id="21624" name="Freeform 120"/>
            <p:cNvSpPr>
              <a:spLocks/>
            </p:cNvSpPr>
            <p:nvPr/>
          </p:nvSpPr>
          <p:spPr bwMode="auto">
            <a:xfrm>
              <a:off x="489" y="1436"/>
              <a:ext cx="29" cy="29"/>
            </a:xfrm>
            <a:custGeom>
              <a:avLst/>
              <a:gdLst/>
              <a:ahLst/>
              <a:cxnLst>
                <a:cxn ang="0">
                  <a:pos x="14" y="28"/>
                </a:cxn>
                <a:cxn ang="0">
                  <a:pos x="16" y="28"/>
                </a:cxn>
                <a:cxn ang="0">
                  <a:pos x="19" y="28"/>
                </a:cxn>
                <a:cxn ang="0">
                  <a:pos x="22" y="27"/>
                </a:cxn>
                <a:cxn ang="0">
                  <a:pos x="23" y="25"/>
                </a:cxn>
                <a:cxn ang="0">
                  <a:pos x="25" y="23"/>
                </a:cxn>
                <a:cxn ang="0">
                  <a:pos x="27" y="22"/>
                </a:cxn>
                <a:cxn ang="0">
                  <a:pos x="28" y="19"/>
                </a:cxn>
                <a:cxn ang="0">
                  <a:pos x="28" y="16"/>
                </a:cxn>
                <a:cxn ang="0">
                  <a:pos x="28" y="13"/>
                </a:cxn>
                <a:cxn ang="0">
                  <a:pos x="27" y="11"/>
                </a:cxn>
                <a:cxn ang="0">
                  <a:pos x="25" y="8"/>
                </a:cxn>
                <a:cxn ang="0">
                  <a:pos x="23" y="5"/>
                </a:cxn>
                <a:cxn ang="0">
                  <a:pos x="22" y="3"/>
                </a:cxn>
                <a:cxn ang="0">
                  <a:pos x="19" y="1"/>
                </a:cxn>
                <a:cxn ang="0">
                  <a:pos x="16" y="0"/>
                </a:cxn>
                <a:cxn ang="0">
                  <a:pos x="14" y="0"/>
                </a:cxn>
                <a:cxn ang="0">
                  <a:pos x="11" y="0"/>
                </a:cxn>
                <a:cxn ang="0">
                  <a:pos x="8" y="0"/>
                </a:cxn>
                <a:cxn ang="0">
                  <a:pos x="5" y="0"/>
                </a:cxn>
                <a:cxn ang="0">
                  <a:pos x="4" y="2"/>
                </a:cxn>
                <a:cxn ang="0">
                  <a:pos x="2" y="4"/>
                </a:cxn>
                <a:cxn ang="0">
                  <a:pos x="0" y="5"/>
                </a:cxn>
                <a:cxn ang="0">
                  <a:pos x="0" y="8"/>
                </a:cxn>
                <a:cxn ang="0">
                  <a:pos x="0" y="11"/>
                </a:cxn>
                <a:cxn ang="0">
                  <a:pos x="0" y="14"/>
                </a:cxn>
                <a:cxn ang="0">
                  <a:pos x="0" y="16"/>
                </a:cxn>
                <a:cxn ang="0">
                  <a:pos x="2" y="19"/>
                </a:cxn>
                <a:cxn ang="0">
                  <a:pos x="4" y="22"/>
                </a:cxn>
                <a:cxn ang="0">
                  <a:pos x="5" y="24"/>
                </a:cxn>
                <a:cxn ang="0">
                  <a:pos x="8" y="26"/>
                </a:cxn>
                <a:cxn ang="0">
                  <a:pos x="11" y="27"/>
                </a:cxn>
                <a:cxn ang="0">
                  <a:pos x="14" y="28"/>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w="9525" cap="rnd">
              <a:noFill/>
              <a:round/>
              <a:headEnd type="none" w="sm" len="sm"/>
              <a:tailEnd type="none" w="sm" len="sm"/>
            </a:ln>
            <a:effectLst/>
          </p:spPr>
          <p:txBody>
            <a:bodyPr/>
            <a:lstStyle/>
            <a:p>
              <a:endParaRPr lang="en-US"/>
            </a:p>
          </p:txBody>
        </p:sp>
        <p:sp>
          <p:nvSpPr>
            <p:cNvPr id="21625" name="Freeform 121"/>
            <p:cNvSpPr>
              <a:spLocks/>
            </p:cNvSpPr>
            <p:nvPr/>
          </p:nvSpPr>
          <p:spPr bwMode="auto">
            <a:xfrm>
              <a:off x="631" y="1495"/>
              <a:ext cx="29" cy="29"/>
            </a:xfrm>
            <a:custGeom>
              <a:avLst/>
              <a:gdLst/>
              <a:ahLst/>
              <a:cxnLst>
                <a:cxn ang="0">
                  <a:pos x="14" y="28"/>
                </a:cxn>
                <a:cxn ang="0">
                  <a:pos x="16" y="28"/>
                </a:cxn>
                <a:cxn ang="0">
                  <a:pos x="19" y="28"/>
                </a:cxn>
                <a:cxn ang="0">
                  <a:pos x="22" y="27"/>
                </a:cxn>
                <a:cxn ang="0">
                  <a:pos x="23" y="25"/>
                </a:cxn>
                <a:cxn ang="0">
                  <a:pos x="25" y="23"/>
                </a:cxn>
                <a:cxn ang="0">
                  <a:pos x="27" y="22"/>
                </a:cxn>
                <a:cxn ang="0">
                  <a:pos x="28" y="19"/>
                </a:cxn>
                <a:cxn ang="0">
                  <a:pos x="28" y="16"/>
                </a:cxn>
                <a:cxn ang="0">
                  <a:pos x="28" y="13"/>
                </a:cxn>
                <a:cxn ang="0">
                  <a:pos x="27" y="11"/>
                </a:cxn>
                <a:cxn ang="0">
                  <a:pos x="25" y="8"/>
                </a:cxn>
                <a:cxn ang="0">
                  <a:pos x="23" y="5"/>
                </a:cxn>
                <a:cxn ang="0">
                  <a:pos x="22" y="4"/>
                </a:cxn>
                <a:cxn ang="0">
                  <a:pos x="19" y="2"/>
                </a:cxn>
                <a:cxn ang="0">
                  <a:pos x="16" y="0"/>
                </a:cxn>
                <a:cxn ang="0">
                  <a:pos x="14" y="0"/>
                </a:cxn>
                <a:cxn ang="0">
                  <a:pos x="11" y="0"/>
                </a:cxn>
                <a:cxn ang="0">
                  <a:pos x="8" y="0"/>
                </a:cxn>
                <a:cxn ang="0">
                  <a:pos x="5" y="0"/>
                </a:cxn>
                <a:cxn ang="0">
                  <a:pos x="4" y="2"/>
                </a:cxn>
                <a:cxn ang="0">
                  <a:pos x="2" y="4"/>
                </a:cxn>
                <a:cxn ang="0">
                  <a:pos x="0" y="6"/>
                </a:cxn>
                <a:cxn ang="0">
                  <a:pos x="0" y="8"/>
                </a:cxn>
                <a:cxn ang="0">
                  <a:pos x="0" y="11"/>
                </a:cxn>
                <a:cxn ang="0">
                  <a:pos x="0" y="14"/>
                </a:cxn>
                <a:cxn ang="0">
                  <a:pos x="0" y="16"/>
                </a:cxn>
                <a:cxn ang="0">
                  <a:pos x="2" y="19"/>
                </a:cxn>
                <a:cxn ang="0">
                  <a:pos x="4" y="22"/>
                </a:cxn>
                <a:cxn ang="0">
                  <a:pos x="5" y="24"/>
                </a:cxn>
                <a:cxn ang="0">
                  <a:pos x="8" y="26"/>
                </a:cxn>
                <a:cxn ang="0">
                  <a:pos x="11" y="27"/>
                </a:cxn>
                <a:cxn ang="0">
                  <a:pos x="14" y="28"/>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w="9525" cap="rnd">
              <a:noFill/>
              <a:round/>
              <a:headEnd type="none" w="sm" len="sm"/>
              <a:tailEnd type="none" w="sm" len="sm"/>
            </a:ln>
            <a:effectLst/>
          </p:spPr>
          <p:txBody>
            <a:bodyPr/>
            <a:lstStyle/>
            <a:p>
              <a:endParaRPr lang="en-US"/>
            </a:p>
          </p:txBody>
        </p:sp>
        <p:sp>
          <p:nvSpPr>
            <p:cNvPr id="21626" name="Freeform 122"/>
            <p:cNvSpPr>
              <a:spLocks/>
            </p:cNvSpPr>
            <p:nvPr/>
          </p:nvSpPr>
          <p:spPr bwMode="auto">
            <a:xfrm>
              <a:off x="501" y="1247"/>
              <a:ext cx="52" cy="95"/>
            </a:xfrm>
            <a:custGeom>
              <a:avLst/>
              <a:gdLst/>
              <a:ahLst/>
              <a:cxnLst>
                <a:cxn ang="0">
                  <a:pos x="9" y="0"/>
                </a:cxn>
                <a:cxn ang="0">
                  <a:pos x="8" y="0"/>
                </a:cxn>
                <a:cxn ang="0">
                  <a:pos x="7" y="3"/>
                </a:cxn>
                <a:cxn ang="0">
                  <a:pos x="6" y="7"/>
                </a:cxn>
                <a:cxn ang="0">
                  <a:pos x="5" y="12"/>
                </a:cxn>
                <a:cxn ang="0">
                  <a:pos x="3" y="18"/>
                </a:cxn>
                <a:cxn ang="0">
                  <a:pos x="1" y="25"/>
                </a:cxn>
                <a:cxn ang="0">
                  <a:pos x="0" y="33"/>
                </a:cxn>
                <a:cxn ang="0">
                  <a:pos x="0" y="39"/>
                </a:cxn>
                <a:cxn ang="0">
                  <a:pos x="0" y="47"/>
                </a:cxn>
                <a:cxn ang="0">
                  <a:pos x="1" y="54"/>
                </a:cxn>
                <a:cxn ang="0">
                  <a:pos x="5" y="60"/>
                </a:cxn>
                <a:cxn ang="0">
                  <a:pos x="9" y="67"/>
                </a:cxn>
                <a:cxn ang="0">
                  <a:pos x="13" y="73"/>
                </a:cxn>
                <a:cxn ang="0">
                  <a:pos x="17" y="78"/>
                </a:cxn>
                <a:cxn ang="0">
                  <a:pos x="20" y="83"/>
                </a:cxn>
                <a:cxn ang="0">
                  <a:pos x="22" y="88"/>
                </a:cxn>
                <a:cxn ang="0">
                  <a:pos x="24" y="91"/>
                </a:cxn>
                <a:cxn ang="0">
                  <a:pos x="28" y="93"/>
                </a:cxn>
                <a:cxn ang="0">
                  <a:pos x="33" y="94"/>
                </a:cxn>
                <a:cxn ang="0">
                  <a:pos x="38" y="94"/>
                </a:cxn>
                <a:cxn ang="0">
                  <a:pos x="43" y="93"/>
                </a:cxn>
                <a:cxn ang="0">
                  <a:pos x="46" y="92"/>
                </a:cxn>
                <a:cxn ang="0">
                  <a:pos x="50" y="91"/>
                </a:cxn>
                <a:cxn ang="0">
                  <a:pos x="51" y="90"/>
                </a:cxn>
                <a:cxn ang="0">
                  <a:pos x="50" y="90"/>
                </a:cxn>
                <a:cxn ang="0">
                  <a:pos x="48" y="90"/>
                </a:cxn>
                <a:cxn ang="0">
                  <a:pos x="46" y="90"/>
                </a:cxn>
                <a:cxn ang="0">
                  <a:pos x="44" y="89"/>
                </a:cxn>
                <a:cxn ang="0">
                  <a:pos x="40" y="88"/>
                </a:cxn>
                <a:cxn ang="0">
                  <a:pos x="38" y="87"/>
                </a:cxn>
                <a:cxn ang="0">
                  <a:pos x="35" y="84"/>
                </a:cxn>
                <a:cxn ang="0">
                  <a:pos x="34" y="82"/>
                </a:cxn>
                <a:cxn ang="0">
                  <a:pos x="30" y="77"/>
                </a:cxn>
                <a:cxn ang="0">
                  <a:pos x="27" y="73"/>
                </a:cxn>
                <a:cxn ang="0">
                  <a:pos x="22" y="67"/>
                </a:cxn>
                <a:cxn ang="0">
                  <a:pos x="17" y="60"/>
                </a:cxn>
                <a:cxn ang="0">
                  <a:pos x="11" y="53"/>
                </a:cxn>
                <a:cxn ang="0">
                  <a:pos x="8" y="45"/>
                </a:cxn>
                <a:cxn ang="0">
                  <a:pos x="5" y="36"/>
                </a:cxn>
                <a:cxn ang="0">
                  <a:pos x="6" y="27"/>
                </a:cxn>
                <a:cxn ang="0">
                  <a:pos x="8" y="22"/>
                </a:cxn>
                <a:cxn ang="0">
                  <a:pos x="10" y="16"/>
                </a:cxn>
                <a:cxn ang="0">
                  <a:pos x="11" y="13"/>
                </a:cxn>
                <a:cxn ang="0">
                  <a:pos x="12" y="10"/>
                </a:cxn>
                <a:cxn ang="0">
                  <a:pos x="13" y="7"/>
                </a:cxn>
                <a:cxn ang="0">
                  <a:pos x="14" y="5"/>
                </a:cxn>
                <a:cxn ang="0">
                  <a:pos x="14" y="4"/>
                </a:cxn>
                <a:cxn ang="0">
                  <a:pos x="15" y="4"/>
                </a:cxn>
                <a:cxn ang="0">
                  <a:pos x="9" y="0"/>
                </a:cxn>
              </a:cxnLst>
              <a:rect l="0" t="0" r="r" b="b"/>
              <a:pathLst>
                <a:path w="52" h="95">
                  <a:moveTo>
                    <a:pt x="9" y="0"/>
                  </a:moveTo>
                  <a:lnTo>
                    <a:pt x="8" y="0"/>
                  </a:lnTo>
                  <a:lnTo>
                    <a:pt x="7" y="3"/>
                  </a:lnTo>
                  <a:lnTo>
                    <a:pt x="6" y="7"/>
                  </a:lnTo>
                  <a:lnTo>
                    <a:pt x="5" y="12"/>
                  </a:lnTo>
                  <a:lnTo>
                    <a:pt x="3" y="18"/>
                  </a:lnTo>
                  <a:lnTo>
                    <a:pt x="1" y="25"/>
                  </a:lnTo>
                  <a:lnTo>
                    <a:pt x="0" y="33"/>
                  </a:lnTo>
                  <a:lnTo>
                    <a:pt x="0" y="39"/>
                  </a:lnTo>
                  <a:lnTo>
                    <a:pt x="0" y="47"/>
                  </a:lnTo>
                  <a:lnTo>
                    <a:pt x="1" y="54"/>
                  </a:lnTo>
                  <a:lnTo>
                    <a:pt x="5" y="60"/>
                  </a:lnTo>
                  <a:lnTo>
                    <a:pt x="9" y="67"/>
                  </a:lnTo>
                  <a:lnTo>
                    <a:pt x="13" y="73"/>
                  </a:lnTo>
                  <a:lnTo>
                    <a:pt x="17" y="78"/>
                  </a:lnTo>
                  <a:lnTo>
                    <a:pt x="20" y="83"/>
                  </a:lnTo>
                  <a:lnTo>
                    <a:pt x="22" y="88"/>
                  </a:lnTo>
                  <a:lnTo>
                    <a:pt x="24" y="91"/>
                  </a:lnTo>
                  <a:lnTo>
                    <a:pt x="28" y="93"/>
                  </a:lnTo>
                  <a:lnTo>
                    <a:pt x="33" y="94"/>
                  </a:lnTo>
                  <a:lnTo>
                    <a:pt x="38" y="94"/>
                  </a:lnTo>
                  <a:lnTo>
                    <a:pt x="43" y="93"/>
                  </a:lnTo>
                  <a:lnTo>
                    <a:pt x="46" y="92"/>
                  </a:lnTo>
                  <a:lnTo>
                    <a:pt x="50" y="91"/>
                  </a:lnTo>
                  <a:lnTo>
                    <a:pt x="51" y="90"/>
                  </a:lnTo>
                  <a:lnTo>
                    <a:pt x="50" y="90"/>
                  </a:lnTo>
                  <a:lnTo>
                    <a:pt x="48" y="90"/>
                  </a:lnTo>
                  <a:lnTo>
                    <a:pt x="46" y="90"/>
                  </a:lnTo>
                  <a:lnTo>
                    <a:pt x="44" y="89"/>
                  </a:lnTo>
                  <a:lnTo>
                    <a:pt x="40" y="88"/>
                  </a:lnTo>
                  <a:lnTo>
                    <a:pt x="38" y="87"/>
                  </a:lnTo>
                  <a:lnTo>
                    <a:pt x="35" y="84"/>
                  </a:lnTo>
                  <a:lnTo>
                    <a:pt x="34" y="82"/>
                  </a:lnTo>
                  <a:lnTo>
                    <a:pt x="30" y="77"/>
                  </a:lnTo>
                  <a:lnTo>
                    <a:pt x="27" y="73"/>
                  </a:lnTo>
                  <a:lnTo>
                    <a:pt x="22" y="67"/>
                  </a:lnTo>
                  <a:lnTo>
                    <a:pt x="17" y="60"/>
                  </a:lnTo>
                  <a:lnTo>
                    <a:pt x="11" y="53"/>
                  </a:lnTo>
                  <a:lnTo>
                    <a:pt x="8" y="45"/>
                  </a:lnTo>
                  <a:lnTo>
                    <a:pt x="5" y="36"/>
                  </a:lnTo>
                  <a:lnTo>
                    <a:pt x="6" y="27"/>
                  </a:lnTo>
                  <a:lnTo>
                    <a:pt x="8" y="22"/>
                  </a:lnTo>
                  <a:lnTo>
                    <a:pt x="10" y="16"/>
                  </a:lnTo>
                  <a:lnTo>
                    <a:pt x="11" y="13"/>
                  </a:lnTo>
                  <a:lnTo>
                    <a:pt x="12" y="10"/>
                  </a:lnTo>
                  <a:lnTo>
                    <a:pt x="13" y="7"/>
                  </a:lnTo>
                  <a:lnTo>
                    <a:pt x="14" y="5"/>
                  </a:lnTo>
                  <a:lnTo>
                    <a:pt x="14" y="4"/>
                  </a:lnTo>
                  <a:lnTo>
                    <a:pt x="15" y="4"/>
                  </a:lnTo>
                  <a:lnTo>
                    <a:pt x="9" y="0"/>
                  </a:lnTo>
                </a:path>
              </a:pathLst>
            </a:custGeom>
            <a:solidFill>
              <a:srgbClr val="000000"/>
            </a:solidFill>
            <a:ln w="9525" cap="rnd">
              <a:noFill/>
              <a:round/>
              <a:headEnd type="none" w="sm" len="sm"/>
              <a:tailEnd type="none" w="sm" len="sm"/>
            </a:ln>
            <a:effectLst/>
          </p:spPr>
          <p:txBody>
            <a:bodyPr/>
            <a:lstStyle/>
            <a:p>
              <a:endParaRPr lang="en-US"/>
            </a:p>
          </p:txBody>
        </p:sp>
        <p:sp>
          <p:nvSpPr>
            <p:cNvPr id="21627" name="Freeform 123"/>
            <p:cNvSpPr>
              <a:spLocks/>
            </p:cNvSpPr>
            <p:nvPr/>
          </p:nvSpPr>
          <p:spPr bwMode="auto">
            <a:xfrm>
              <a:off x="487" y="1304"/>
              <a:ext cx="183" cy="104"/>
            </a:xfrm>
            <a:custGeom>
              <a:avLst/>
              <a:gdLst/>
              <a:ahLst/>
              <a:cxnLst>
                <a:cxn ang="0">
                  <a:pos x="22" y="78"/>
                </a:cxn>
                <a:cxn ang="0">
                  <a:pos x="155" y="103"/>
                </a:cxn>
                <a:cxn ang="0">
                  <a:pos x="156" y="102"/>
                </a:cxn>
                <a:cxn ang="0">
                  <a:pos x="159" y="99"/>
                </a:cxn>
                <a:cxn ang="0">
                  <a:pos x="164" y="96"/>
                </a:cxn>
                <a:cxn ang="0">
                  <a:pos x="170" y="91"/>
                </a:cxn>
                <a:cxn ang="0">
                  <a:pos x="175" y="86"/>
                </a:cxn>
                <a:cxn ang="0">
                  <a:pos x="179" y="81"/>
                </a:cxn>
                <a:cxn ang="0">
                  <a:pos x="182" y="76"/>
                </a:cxn>
                <a:cxn ang="0">
                  <a:pos x="182" y="72"/>
                </a:cxn>
                <a:cxn ang="0">
                  <a:pos x="181" y="66"/>
                </a:cxn>
                <a:cxn ang="0">
                  <a:pos x="180" y="61"/>
                </a:cxn>
                <a:cxn ang="0">
                  <a:pos x="179" y="57"/>
                </a:cxn>
                <a:cxn ang="0">
                  <a:pos x="177" y="54"/>
                </a:cxn>
                <a:cxn ang="0">
                  <a:pos x="176" y="51"/>
                </a:cxn>
                <a:cxn ang="0">
                  <a:pos x="172" y="48"/>
                </a:cxn>
                <a:cxn ang="0">
                  <a:pos x="166" y="47"/>
                </a:cxn>
                <a:cxn ang="0">
                  <a:pos x="158" y="44"/>
                </a:cxn>
                <a:cxn ang="0">
                  <a:pos x="150" y="42"/>
                </a:cxn>
                <a:cxn ang="0">
                  <a:pos x="142" y="36"/>
                </a:cxn>
                <a:cxn ang="0">
                  <a:pos x="135" y="28"/>
                </a:cxn>
                <a:cxn ang="0">
                  <a:pos x="126" y="20"/>
                </a:cxn>
                <a:cxn ang="0">
                  <a:pos x="117" y="12"/>
                </a:cxn>
                <a:cxn ang="0">
                  <a:pos x="109" y="6"/>
                </a:cxn>
                <a:cxn ang="0">
                  <a:pos x="99" y="1"/>
                </a:cxn>
                <a:cxn ang="0">
                  <a:pos x="88" y="0"/>
                </a:cxn>
                <a:cxn ang="0">
                  <a:pos x="76" y="0"/>
                </a:cxn>
                <a:cxn ang="0">
                  <a:pos x="63" y="4"/>
                </a:cxn>
                <a:cxn ang="0">
                  <a:pos x="49" y="8"/>
                </a:cxn>
                <a:cxn ang="0">
                  <a:pos x="36" y="14"/>
                </a:cxn>
                <a:cxn ang="0">
                  <a:pos x="25" y="20"/>
                </a:cxn>
                <a:cxn ang="0">
                  <a:pos x="15" y="26"/>
                </a:cxn>
                <a:cxn ang="0">
                  <a:pos x="8" y="32"/>
                </a:cxn>
                <a:cxn ang="0">
                  <a:pos x="5" y="36"/>
                </a:cxn>
                <a:cxn ang="0">
                  <a:pos x="3" y="40"/>
                </a:cxn>
                <a:cxn ang="0">
                  <a:pos x="2" y="43"/>
                </a:cxn>
                <a:cxn ang="0">
                  <a:pos x="0" y="47"/>
                </a:cxn>
                <a:cxn ang="0">
                  <a:pos x="0" y="50"/>
                </a:cxn>
                <a:cxn ang="0">
                  <a:pos x="0" y="53"/>
                </a:cxn>
                <a:cxn ang="0">
                  <a:pos x="0" y="55"/>
                </a:cxn>
                <a:cxn ang="0">
                  <a:pos x="1" y="58"/>
                </a:cxn>
                <a:cxn ang="0">
                  <a:pos x="3" y="60"/>
                </a:cxn>
                <a:cxn ang="0">
                  <a:pos x="5" y="64"/>
                </a:cxn>
                <a:cxn ang="0">
                  <a:pos x="8" y="66"/>
                </a:cxn>
                <a:cxn ang="0">
                  <a:pos x="11" y="69"/>
                </a:cxn>
                <a:cxn ang="0">
                  <a:pos x="14" y="72"/>
                </a:cxn>
                <a:cxn ang="0">
                  <a:pos x="17" y="75"/>
                </a:cxn>
                <a:cxn ang="0">
                  <a:pos x="19" y="77"/>
                </a:cxn>
                <a:cxn ang="0">
                  <a:pos x="21" y="78"/>
                </a:cxn>
                <a:cxn ang="0">
                  <a:pos x="22" y="78"/>
                </a:cxn>
              </a:cxnLst>
              <a:rect l="0" t="0" r="r" b="b"/>
              <a:pathLst>
                <a:path w="183" h="104">
                  <a:moveTo>
                    <a:pt x="22" y="78"/>
                  </a:moveTo>
                  <a:lnTo>
                    <a:pt x="155" y="103"/>
                  </a:lnTo>
                  <a:lnTo>
                    <a:pt x="156" y="102"/>
                  </a:lnTo>
                  <a:lnTo>
                    <a:pt x="159" y="99"/>
                  </a:lnTo>
                  <a:lnTo>
                    <a:pt x="164" y="96"/>
                  </a:lnTo>
                  <a:lnTo>
                    <a:pt x="170" y="91"/>
                  </a:lnTo>
                  <a:lnTo>
                    <a:pt x="175" y="86"/>
                  </a:lnTo>
                  <a:lnTo>
                    <a:pt x="179" y="81"/>
                  </a:lnTo>
                  <a:lnTo>
                    <a:pt x="182" y="76"/>
                  </a:lnTo>
                  <a:lnTo>
                    <a:pt x="182" y="72"/>
                  </a:lnTo>
                  <a:lnTo>
                    <a:pt x="181" y="66"/>
                  </a:lnTo>
                  <a:lnTo>
                    <a:pt x="180" y="61"/>
                  </a:lnTo>
                  <a:lnTo>
                    <a:pt x="179" y="57"/>
                  </a:lnTo>
                  <a:lnTo>
                    <a:pt x="177" y="54"/>
                  </a:lnTo>
                  <a:lnTo>
                    <a:pt x="176" y="51"/>
                  </a:lnTo>
                  <a:lnTo>
                    <a:pt x="172" y="48"/>
                  </a:lnTo>
                  <a:lnTo>
                    <a:pt x="166" y="47"/>
                  </a:lnTo>
                  <a:lnTo>
                    <a:pt x="158" y="44"/>
                  </a:lnTo>
                  <a:lnTo>
                    <a:pt x="150" y="42"/>
                  </a:lnTo>
                  <a:lnTo>
                    <a:pt x="142" y="36"/>
                  </a:lnTo>
                  <a:lnTo>
                    <a:pt x="135" y="28"/>
                  </a:lnTo>
                  <a:lnTo>
                    <a:pt x="126" y="20"/>
                  </a:lnTo>
                  <a:lnTo>
                    <a:pt x="117" y="12"/>
                  </a:lnTo>
                  <a:lnTo>
                    <a:pt x="109" y="6"/>
                  </a:lnTo>
                  <a:lnTo>
                    <a:pt x="99" y="1"/>
                  </a:lnTo>
                  <a:lnTo>
                    <a:pt x="88" y="0"/>
                  </a:lnTo>
                  <a:lnTo>
                    <a:pt x="76" y="0"/>
                  </a:lnTo>
                  <a:lnTo>
                    <a:pt x="63" y="4"/>
                  </a:lnTo>
                  <a:lnTo>
                    <a:pt x="49" y="8"/>
                  </a:lnTo>
                  <a:lnTo>
                    <a:pt x="36" y="14"/>
                  </a:lnTo>
                  <a:lnTo>
                    <a:pt x="25" y="20"/>
                  </a:lnTo>
                  <a:lnTo>
                    <a:pt x="15" y="26"/>
                  </a:lnTo>
                  <a:lnTo>
                    <a:pt x="8" y="32"/>
                  </a:lnTo>
                  <a:lnTo>
                    <a:pt x="5" y="36"/>
                  </a:lnTo>
                  <a:lnTo>
                    <a:pt x="3" y="40"/>
                  </a:lnTo>
                  <a:lnTo>
                    <a:pt x="2" y="43"/>
                  </a:lnTo>
                  <a:lnTo>
                    <a:pt x="0" y="47"/>
                  </a:lnTo>
                  <a:lnTo>
                    <a:pt x="0" y="50"/>
                  </a:lnTo>
                  <a:lnTo>
                    <a:pt x="0" y="53"/>
                  </a:lnTo>
                  <a:lnTo>
                    <a:pt x="0" y="55"/>
                  </a:lnTo>
                  <a:lnTo>
                    <a:pt x="1" y="58"/>
                  </a:lnTo>
                  <a:lnTo>
                    <a:pt x="3" y="60"/>
                  </a:lnTo>
                  <a:lnTo>
                    <a:pt x="5" y="64"/>
                  </a:lnTo>
                  <a:lnTo>
                    <a:pt x="8" y="66"/>
                  </a:lnTo>
                  <a:lnTo>
                    <a:pt x="11" y="69"/>
                  </a:lnTo>
                  <a:lnTo>
                    <a:pt x="14" y="72"/>
                  </a:lnTo>
                  <a:lnTo>
                    <a:pt x="17" y="75"/>
                  </a:lnTo>
                  <a:lnTo>
                    <a:pt x="19" y="77"/>
                  </a:lnTo>
                  <a:lnTo>
                    <a:pt x="21" y="78"/>
                  </a:lnTo>
                  <a:lnTo>
                    <a:pt x="22" y="78"/>
                  </a:lnTo>
                </a:path>
              </a:pathLst>
            </a:custGeom>
            <a:solidFill>
              <a:srgbClr val="B2B2B2"/>
            </a:solidFill>
            <a:ln w="9525" cap="rnd">
              <a:noFill/>
              <a:round/>
              <a:headEnd type="none" w="sm" len="sm"/>
              <a:tailEnd type="none" w="sm" len="sm"/>
            </a:ln>
            <a:effectLst/>
          </p:spPr>
          <p:txBody>
            <a:bodyPr/>
            <a:lstStyle/>
            <a:p>
              <a:endParaRPr lang="en-US"/>
            </a:p>
          </p:txBody>
        </p:sp>
        <p:sp>
          <p:nvSpPr>
            <p:cNvPr id="21628" name="Freeform 124"/>
            <p:cNvSpPr>
              <a:spLocks/>
            </p:cNvSpPr>
            <p:nvPr/>
          </p:nvSpPr>
          <p:spPr bwMode="auto">
            <a:xfrm>
              <a:off x="424" y="1181"/>
              <a:ext cx="691" cy="242"/>
            </a:xfrm>
            <a:custGeom>
              <a:avLst/>
              <a:gdLst/>
              <a:ahLst/>
              <a:cxnLst>
                <a:cxn ang="0">
                  <a:pos x="485" y="0"/>
                </a:cxn>
                <a:cxn ang="0">
                  <a:pos x="0" y="133"/>
                </a:cxn>
                <a:cxn ang="0">
                  <a:pos x="245" y="241"/>
                </a:cxn>
                <a:cxn ang="0">
                  <a:pos x="690" y="129"/>
                </a:cxn>
                <a:cxn ang="0">
                  <a:pos x="485" y="0"/>
                </a:cxn>
              </a:cxnLst>
              <a:rect l="0" t="0" r="r" b="b"/>
              <a:pathLst>
                <a:path w="691" h="242">
                  <a:moveTo>
                    <a:pt x="485" y="0"/>
                  </a:moveTo>
                  <a:lnTo>
                    <a:pt x="0" y="133"/>
                  </a:lnTo>
                  <a:lnTo>
                    <a:pt x="245" y="241"/>
                  </a:lnTo>
                  <a:lnTo>
                    <a:pt x="690" y="129"/>
                  </a:lnTo>
                  <a:lnTo>
                    <a:pt x="485" y="0"/>
                  </a:lnTo>
                </a:path>
              </a:pathLst>
            </a:custGeom>
            <a:solidFill>
              <a:srgbClr val="FFCC00"/>
            </a:solidFill>
            <a:ln w="9525" cap="rnd">
              <a:noFill/>
              <a:round/>
              <a:headEnd type="none" w="sm" len="sm"/>
              <a:tailEnd type="none" w="sm" len="sm"/>
            </a:ln>
            <a:effectLst/>
          </p:spPr>
          <p:txBody>
            <a:bodyPr/>
            <a:lstStyle/>
            <a:p>
              <a:endParaRPr lang="en-US"/>
            </a:p>
          </p:txBody>
        </p:sp>
        <p:sp>
          <p:nvSpPr>
            <p:cNvPr id="21629" name="Freeform 125"/>
            <p:cNvSpPr>
              <a:spLocks/>
            </p:cNvSpPr>
            <p:nvPr/>
          </p:nvSpPr>
          <p:spPr bwMode="auto">
            <a:xfrm>
              <a:off x="519" y="1062"/>
              <a:ext cx="199" cy="215"/>
            </a:xfrm>
            <a:custGeom>
              <a:avLst/>
              <a:gdLst/>
              <a:ahLst/>
              <a:cxnLst>
                <a:cxn ang="0">
                  <a:pos x="29" y="20"/>
                </a:cxn>
                <a:cxn ang="0">
                  <a:pos x="36" y="34"/>
                </a:cxn>
                <a:cxn ang="0">
                  <a:pos x="46" y="54"/>
                </a:cxn>
                <a:cxn ang="0">
                  <a:pos x="54" y="74"/>
                </a:cxn>
                <a:cxn ang="0">
                  <a:pos x="58" y="89"/>
                </a:cxn>
                <a:cxn ang="0">
                  <a:pos x="64" y="104"/>
                </a:cxn>
                <a:cxn ang="0">
                  <a:pos x="70" y="118"/>
                </a:cxn>
                <a:cxn ang="0">
                  <a:pos x="77" y="129"/>
                </a:cxn>
                <a:cxn ang="0">
                  <a:pos x="85" y="134"/>
                </a:cxn>
                <a:cxn ang="0">
                  <a:pos x="105" y="149"/>
                </a:cxn>
                <a:cxn ang="0">
                  <a:pos x="129" y="168"/>
                </a:cxn>
                <a:cxn ang="0">
                  <a:pos x="147" y="183"/>
                </a:cxn>
                <a:cxn ang="0">
                  <a:pos x="151" y="184"/>
                </a:cxn>
                <a:cxn ang="0">
                  <a:pos x="156" y="184"/>
                </a:cxn>
                <a:cxn ang="0">
                  <a:pos x="161" y="184"/>
                </a:cxn>
                <a:cxn ang="0">
                  <a:pos x="167" y="185"/>
                </a:cxn>
                <a:cxn ang="0">
                  <a:pos x="174" y="189"/>
                </a:cxn>
                <a:cxn ang="0">
                  <a:pos x="184" y="194"/>
                </a:cxn>
                <a:cxn ang="0">
                  <a:pos x="192" y="200"/>
                </a:cxn>
                <a:cxn ang="0">
                  <a:pos x="198" y="207"/>
                </a:cxn>
                <a:cxn ang="0">
                  <a:pos x="197" y="211"/>
                </a:cxn>
                <a:cxn ang="0">
                  <a:pos x="190" y="213"/>
                </a:cxn>
                <a:cxn ang="0">
                  <a:pos x="180" y="214"/>
                </a:cxn>
                <a:cxn ang="0">
                  <a:pos x="168" y="211"/>
                </a:cxn>
                <a:cxn ang="0">
                  <a:pos x="157" y="208"/>
                </a:cxn>
                <a:cxn ang="0">
                  <a:pos x="151" y="205"/>
                </a:cxn>
                <a:cxn ang="0">
                  <a:pos x="147" y="204"/>
                </a:cxn>
                <a:cxn ang="0">
                  <a:pos x="144" y="204"/>
                </a:cxn>
                <a:cxn ang="0">
                  <a:pos x="134" y="202"/>
                </a:cxn>
                <a:cxn ang="0">
                  <a:pos x="117" y="195"/>
                </a:cxn>
                <a:cxn ang="0">
                  <a:pos x="98" y="185"/>
                </a:cxn>
                <a:cxn ang="0">
                  <a:pos x="83" y="177"/>
                </a:cxn>
                <a:cxn ang="0">
                  <a:pos x="69" y="166"/>
                </a:cxn>
                <a:cxn ang="0">
                  <a:pos x="53" y="150"/>
                </a:cxn>
                <a:cxn ang="0">
                  <a:pos x="36" y="130"/>
                </a:cxn>
                <a:cxn ang="0">
                  <a:pos x="23" y="110"/>
                </a:cxn>
                <a:cxn ang="0">
                  <a:pos x="15" y="89"/>
                </a:cxn>
                <a:cxn ang="0">
                  <a:pos x="10" y="69"/>
                </a:cxn>
                <a:cxn ang="0">
                  <a:pos x="7" y="51"/>
                </a:cxn>
                <a:cxn ang="0">
                  <a:pos x="7" y="38"/>
                </a:cxn>
                <a:cxn ang="0">
                  <a:pos x="5" y="28"/>
                </a:cxn>
                <a:cxn ang="0">
                  <a:pos x="2" y="16"/>
                </a:cxn>
                <a:cxn ang="0">
                  <a:pos x="0" y="6"/>
                </a:cxn>
                <a:cxn ang="0">
                  <a:pos x="0" y="0"/>
                </a:cxn>
              </a:cxnLst>
              <a:rect l="0" t="0" r="r" b="b"/>
              <a:pathLst>
                <a:path w="199" h="215">
                  <a:moveTo>
                    <a:pt x="29" y="17"/>
                  </a:moveTo>
                  <a:lnTo>
                    <a:pt x="29" y="20"/>
                  </a:lnTo>
                  <a:lnTo>
                    <a:pt x="32" y="25"/>
                  </a:lnTo>
                  <a:lnTo>
                    <a:pt x="36" y="34"/>
                  </a:lnTo>
                  <a:lnTo>
                    <a:pt x="40" y="43"/>
                  </a:lnTo>
                  <a:lnTo>
                    <a:pt x="46" y="54"/>
                  </a:lnTo>
                  <a:lnTo>
                    <a:pt x="50" y="65"/>
                  </a:lnTo>
                  <a:lnTo>
                    <a:pt x="54" y="74"/>
                  </a:lnTo>
                  <a:lnTo>
                    <a:pt x="57" y="82"/>
                  </a:lnTo>
                  <a:lnTo>
                    <a:pt x="58" y="89"/>
                  </a:lnTo>
                  <a:lnTo>
                    <a:pt x="61" y="95"/>
                  </a:lnTo>
                  <a:lnTo>
                    <a:pt x="64" y="104"/>
                  </a:lnTo>
                  <a:lnTo>
                    <a:pt x="68" y="112"/>
                  </a:lnTo>
                  <a:lnTo>
                    <a:pt x="70" y="118"/>
                  </a:lnTo>
                  <a:lnTo>
                    <a:pt x="74" y="124"/>
                  </a:lnTo>
                  <a:lnTo>
                    <a:pt x="77" y="129"/>
                  </a:lnTo>
                  <a:lnTo>
                    <a:pt x="80" y="130"/>
                  </a:lnTo>
                  <a:lnTo>
                    <a:pt x="85" y="134"/>
                  </a:lnTo>
                  <a:lnTo>
                    <a:pt x="94" y="141"/>
                  </a:lnTo>
                  <a:lnTo>
                    <a:pt x="105" y="149"/>
                  </a:lnTo>
                  <a:lnTo>
                    <a:pt x="117" y="159"/>
                  </a:lnTo>
                  <a:lnTo>
                    <a:pt x="129" y="168"/>
                  </a:lnTo>
                  <a:lnTo>
                    <a:pt x="139" y="177"/>
                  </a:lnTo>
                  <a:lnTo>
                    <a:pt x="147" y="183"/>
                  </a:lnTo>
                  <a:lnTo>
                    <a:pt x="150" y="185"/>
                  </a:lnTo>
                  <a:lnTo>
                    <a:pt x="151" y="184"/>
                  </a:lnTo>
                  <a:lnTo>
                    <a:pt x="153" y="184"/>
                  </a:lnTo>
                  <a:lnTo>
                    <a:pt x="156" y="184"/>
                  </a:lnTo>
                  <a:lnTo>
                    <a:pt x="158" y="184"/>
                  </a:lnTo>
                  <a:lnTo>
                    <a:pt x="161" y="184"/>
                  </a:lnTo>
                  <a:lnTo>
                    <a:pt x="164" y="184"/>
                  </a:lnTo>
                  <a:lnTo>
                    <a:pt x="167" y="185"/>
                  </a:lnTo>
                  <a:lnTo>
                    <a:pt x="170" y="187"/>
                  </a:lnTo>
                  <a:lnTo>
                    <a:pt x="174" y="189"/>
                  </a:lnTo>
                  <a:lnTo>
                    <a:pt x="179" y="191"/>
                  </a:lnTo>
                  <a:lnTo>
                    <a:pt x="184" y="194"/>
                  </a:lnTo>
                  <a:lnTo>
                    <a:pt x="188" y="197"/>
                  </a:lnTo>
                  <a:lnTo>
                    <a:pt x="192" y="200"/>
                  </a:lnTo>
                  <a:lnTo>
                    <a:pt x="196" y="203"/>
                  </a:lnTo>
                  <a:lnTo>
                    <a:pt x="198" y="207"/>
                  </a:lnTo>
                  <a:lnTo>
                    <a:pt x="198" y="208"/>
                  </a:lnTo>
                  <a:lnTo>
                    <a:pt x="197" y="211"/>
                  </a:lnTo>
                  <a:lnTo>
                    <a:pt x="194" y="212"/>
                  </a:lnTo>
                  <a:lnTo>
                    <a:pt x="190" y="213"/>
                  </a:lnTo>
                  <a:lnTo>
                    <a:pt x="185" y="214"/>
                  </a:lnTo>
                  <a:lnTo>
                    <a:pt x="180" y="214"/>
                  </a:lnTo>
                  <a:lnTo>
                    <a:pt x="174" y="213"/>
                  </a:lnTo>
                  <a:lnTo>
                    <a:pt x="168" y="211"/>
                  </a:lnTo>
                  <a:lnTo>
                    <a:pt x="162" y="209"/>
                  </a:lnTo>
                  <a:lnTo>
                    <a:pt x="157" y="208"/>
                  </a:lnTo>
                  <a:lnTo>
                    <a:pt x="154" y="206"/>
                  </a:lnTo>
                  <a:lnTo>
                    <a:pt x="151" y="205"/>
                  </a:lnTo>
                  <a:lnTo>
                    <a:pt x="149" y="204"/>
                  </a:lnTo>
                  <a:lnTo>
                    <a:pt x="147" y="204"/>
                  </a:lnTo>
                  <a:lnTo>
                    <a:pt x="145" y="204"/>
                  </a:lnTo>
                  <a:lnTo>
                    <a:pt x="144" y="204"/>
                  </a:lnTo>
                  <a:lnTo>
                    <a:pt x="140" y="204"/>
                  </a:lnTo>
                  <a:lnTo>
                    <a:pt x="134" y="202"/>
                  </a:lnTo>
                  <a:lnTo>
                    <a:pt x="127" y="199"/>
                  </a:lnTo>
                  <a:lnTo>
                    <a:pt x="117" y="195"/>
                  </a:lnTo>
                  <a:lnTo>
                    <a:pt x="107" y="190"/>
                  </a:lnTo>
                  <a:lnTo>
                    <a:pt x="98" y="185"/>
                  </a:lnTo>
                  <a:lnTo>
                    <a:pt x="89" y="181"/>
                  </a:lnTo>
                  <a:lnTo>
                    <a:pt x="83" y="177"/>
                  </a:lnTo>
                  <a:lnTo>
                    <a:pt x="77" y="172"/>
                  </a:lnTo>
                  <a:lnTo>
                    <a:pt x="69" y="166"/>
                  </a:lnTo>
                  <a:lnTo>
                    <a:pt x="62" y="159"/>
                  </a:lnTo>
                  <a:lnTo>
                    <a:pt x="53" y="150"/>
                  </a:lnTo>
                  <a:lnTo>
                    <a:pt x="45" y="141"/>
                  </a:lnTo>
                  <a:lnTo>
                    <a:pt x="36" y="130"/>
                  </a:lnTo>
                  <a:lnTo>
                    <a:pt x="29" y="120"/>
                  </a:lnTo>
                  <a:lnTo>
                    <a:pt x="23" y="110"/>
                  </a:lnTo>
                  <a:lnTo>
                    <a:pt x="18" y="100"/>
                  </a:lnTo>
                  <a:lnTo>
                    <a:pt x="15" y="89"/>
                  </a:lnTo>
                  <a:lnTo>
                    <a:pt x="12" y="78"/>
                  </a:lnTo>
                  <a:lnTo>
                    <a:pt x="10" y="69"/>
                  </a:lnTo>
                  <a:lnTo>
                    <a:pt x="9" y="59"/>
                  </a:lnTo>
                  <a:lnTo>
                    <a:pt x="7" y="51"/>
                  </a:lnTo>
                  <a:lnTo>
                    <a:pt x="7" y="44"/>
                  </a:lnTo>
                  <a:lnTo>
                    <a:pt x="7" y="38"/>
                  </a:lnTo>
                  <a:lnTo>
                    <a:pt x="6" y="33"/>
                  </a:lnTo>
                  <a:lnTo>
                    <a:pt x="5" y="28"/>
                  </a:lnTo>
                  <a:lnTo>
                    <a:pt x="4" y="22"/>
                  </a:lnTo>
                  <a:lnTo>
                    <a:pt x="2" y="16"/>
                  </a:lnTo>
                  <a:lnTo>
                    <a:pt x="1" y="11"/>
                  </a:lnTo>
                  <a:lnTo>
                    <a:pt x="0" y="6"/>
                  </a:lnTo>
                  <a:lnTo>
                    <a:pt x="0" y="2"/>
                  </a:lnTo>
                  <a:lnTo>
                    <a:pt x="0" y="0"/>
                  </a:lnTo>
                  <a:lnTo>
                    <a:pt x="29" y="17"/>
                  </a:lnTo>
                </a:path>
              </a:pathLst>
            </a:custGeom>
            <a:solidFill>
              <a:srgbClr val="4C4C4C"/>
            </a:solidFill>
            <a:ln w="9525" cap="rnd">
              <a:noFill/>
              <a:round/>
              <a:headEnd type="none" w="sm" len="sm"/>
              <a:tailEnd type="none" w="sm" len="sm"/>
            </a:ln>
            <a:effectLst/>
          </p:spPr>
          <p:txBody>
            <a:bodyPr/>
            <a:lstStyle/>
            <a:p>
              <a:endParaRPr lang="en-US"/>
            </a:p>
          </p:txBody>
        </p:sp>
        <p:sp>
          <p:nvSpPr>
            <p:cNvPr id="21630" name="Freeform 126"/>
            <p:cNvSpPr>
              <a:spLocks/>
            </p:cNvSpPr>
            <p:nvPr/>
          </p:nvSpPr>
          <p:spPr bwMode="auto">
            <a:xfrm>
              <a:off x="509" y="1061"/>
              <a:ext cx="214" cy="212"/>
            </a:xfrm>
            <a:custGeom>
              <a:avLst/>
              <a:gdLst/>
              <a:ahLst/>
              <a:cxnLst>
                <a:cxn ang="0">
                  <a:pos x="39" y="19"/>
                </a:cxn>
                <a:cxn ang="0">
                  <a:pos x="44" y="32"/>
                </a:cxn>
                <a:cxn ang="0">
                  <a:pos x="51" y="52"/>
                </a:cxn>
                <a:cxn ang="0">
                  <a:pos x="58" y="71"/>
                </a:cxn>
                <a:cxn ang="0">
                  <a:pos x="62" y="86"/>
                </a:cxn>
                <a:cxn ang="0">
                  <a:pos x="71" y="101"/>
                </a:cxn>
                <a:cxn ang="0">
                  <a:pos x="82" y="116"/>
                </a:cxn>
                <a:cxn ang="0">
                  <a:pos x="91" y="126"/>
                </a:cxn>
                <a:cxn ang="0">
                  <a:pos x="100" y="131"/>
                </a:cxn>
                <a:cxn ang="0">
                  <a:pos x="120" y="146"/>
                </a:cxn>
                <a:cxn ang="0">
                  <a:pos x="144" y="166"/>
                </a:cxn>
                <a:cxn ang="0">
                  <a:pos x="161" y="181"/>
                </a:cxn>
                <a:cxn ang="0">
                  <a:pos x="166" y="182"/>
                </a:cxn>
                <a:cxn ang="0">
                  <a:pos x="170" y="181"/>
                </a:cxn>
                <a:cxn ang="0">
                  <a:pos x="176" y="181"/>
                </a:cxn>
                <a:cxn ang="0">
                  <a:pos x="182" y="182"/>
                </a:cxn>
                <a:cxn ang="0">
                  <a:pos x="189" y="187"/>
                </a:cxn>
                <a:cxn ang="0">
                  <a:pos x="199" y="192"/>
                </a:cxn>
                <a:cxn ang="0">
                  <a:pos x="207" y="198"/>
                </a:cxn>
                <a:cxn ang="0">
                  <a:pos x="213" y="204"/>
                </a:cxn>
                <a:cxn ang="0">
                  <a:pos x="211" y="208"/>
                </a:cxn>
                <a:cxn ang="0">
                  <a:pos x="205" y="211"/>
                </a:cxn>
                <a:cxn ang="0">
                  <a:pos x="195" y="211"/>
                </a:cxn>
                <a:cxn ang="0">
                  <a:pos x="183" y="208"/>
                </a:cxn>
                <a:cxn ang="0">
                  <a:pos x="172" y="205"/>
                </a:cxn>
                <a:cxn ang="0">
                  <a:pos x="165" y="202"/>
                </a:cxn>
                <a:cxn ang="0">
                  <a:pos x="161" y="201"/>
                </a:cxn>
                <a:cxn ang="0">
                  <a:pos x="159" y="202"/>
                </a:cxn>
                <a:cxn ang="0">
                  <a:pos x="149" y="199"/>
                </a:cxn>
                <a:cxn ang="0">
                  <a:pos x="132" y="193"/>
                </a:cxn>
                <a:cxn ang="0">
                  <a:pos x="112" y="183"/>
                </a:cxn>
                <a:cxn ang="0">
                  <a:pos x="98" y="175"/>
                </a:cxn>
                <a:cxn ang="0">
                  <a:pos x="84" y="164"/>
                </a:cxn>
                <a:cxn ang="0">
                  <a:pos x="68" y="147"/>
                </a:cxn>
                <a:cxn ang="0">
                  <a:pos x="51" y="128"/>
                </a:cxn>
                <a:cxn ang="0">
                  <a:pos x="38" y="107"/>
                </a:cxn>
                <a:cxn ang="0">
                  <a:pos x="26" y="83"/>
                </a:cxn>
                <a:cxn ang="0">
                  <a:pos x="13" y="54"/>
                </a:cxn>
                <a:cxn ang="0">
                  <a:pos x="4" y="29"/>
                </a:cxn>
                <a:cxn ang="0">
                  <a:pos x="0" y="12"/>
                </a:cxn>
                <a:cxn ang="0">
                  <a:pos x="1" y="5"/>
                </a:cxn>
                <a:cxn ang="0">
                  <a:pos x="4" y="3"/>
                </a:cxn>
                <a:cxn ang="0">
                  <a:pos x="8" y="1"/>
                </a:cxn>
                <a:cxn ang="0">
                  <a:pos x="12" y="0"/>
                </a:cxn>
              </a:cxnLst>
              <a:rect l="0" t="0" r="r" b="b"/>
              <a:pathLst>
                <a:path w="214" h="212">
                  <a:moveTo>
                    <a:pt x="38" y="17"/>
                  </a:moveTo>
                  <a:lnTo>
                    <a:pt x="39" y="19"/>
                  </a:lnTo>
                  <a:lnTo>
                    <a:pt x="41" y="24"/>
                  </a:lnTo>
                  <a:lnTo>
                    <a:pt x="44" y="32"/>
                  </a:lnTo>
                  <a:lnTo>
                    <a:pt x="47" y="41"/>
                  </a:lnTo>
                  <a:lnTo>
                    <a:pt x="51" y="52"/>
                  </a:lnTo>
                  <a:lnTo>
                    <a:pt x="54" y="62"/>
                  </a:lnTo>
                  <a:lnTo>
                    <a:pt x="58" y="71"/>
                  </a:lnTo>
                  <a:lnTo>
                    <a:pt x="59" y="79"/>
                  </a:lnTo>
                  <a:lnTo>
                    <a:pt x="62" y="86"/>
                  </a:lnTo>
                  <a:lnTo>
                    <a:pt x="66" y="93"/>
                  </a:lnTo>
                  <a:lnTo>
                    <a:pt x="71" y="101"/>
                  </a:lnTo>
                  <a:lnTo>
                    <a:pt x="76" y="109"/>
                  </a:lnTo>
                  <a:lnTo>
                    <a:pt x="82" y="116"/>
                  </a:lnTo>
                  <a:lnTo>
                    <a:pt x="87" y="122"/>
                  </a:lnTo>
                  <a:lnTo>
                    <a:pt x="91" y="126"/>
                  </a:lnTo>
                  <a:lnTo>
                    <a:pt x="94" y="128"/>
                  </a:lnTo>
                  <a:lnTo>
                    <a:pt x="100" y="131"/>
                  </a:lnTo>
                  <a:lnTo>
                    <a:pt x="108" y="138"/>
                  </a:lnTo>
                  <a:lnTo>
                    <a:pt x="120" y="146"/>
                  </a:lnTo>
                  <a:lnTo>
                    <a:pt x="132" y="157"/>
                  </a:lnTo>
                  <a:lnTo>
                    <a:pt x="144" y="166"/>
                  </a:lnTo>
                  <a:lnTo>
                    <a:pt x="154" y="175"/>
                  </a:lnTo>
                  <a:lnTo>
                    <a:pt x="161" y="181"/>
                  </a:lnTo>
                  <a:lnTo>
                    <a:pt x="165" y="182"/>
                  </a:lnTo>
                  <a:lnTo>
                    <a:pt x="166" y="182"/>
                  </a:lnTo>
                  <a:lnTo>
                    <a:pt x="168" y="181"/>
                  </a:lnTo>
                  <a:lnTo>
                    <a:pt x="170" y="181"/>
                  </a:lnTo>
                  <a:lnTo>
                    <a:pt x="173" y="181"/>
                  </a:lnTo>
                  <a:lnTo>
                    <a:pt x="176" y="181"/>
                  </a:lnTo>
                  <a:lnTo>
                    <a:pt x="178" y="181"/>
                  </a:lnTo>
                  <a:lnTo>
                    <a:pt x="182" y="182"/>
                  </a:lnTo>
                  <a:lnTo>
                    <a:pt x="185" y="184"/>
                  </a:lnTo>
                  <a:lnTo>
                    <a:pt x="189" y="187"/>
                  </a:lnTo>
                  <a:lnTo>
                    <a:pt x="194" y="188"/>
                  </a:lnTo>
                  <a:lnTo>
                    <a:pt x="199" y="192"/>
                  </a:lnTo>
                  <a:lnTo>
                    <a:pt x="203" y="194"/>
                  </a:lnTo>
                  <a:lnTo>
                    <a:pt x="207" y="198"/>
                  </a:lnTo>
                  <a:lnTo>
                    <a:pt x="211" y="200"/>
                  </a:lnTo>
                  <a:lnTo>
                    <a:pt x="213" y="204"/>
                  </a:lnTo>
                  <a:lnTo>
                    <a:pt x="213" y="206"/>
                  </a:lnTo>
                  <a:lnTo>
                    <a:pt x="211" y="208"/>
                  </a:lnTo>
                  <a:lnTo>
                    <a:pt x="208" y="210"/>
                  </a:lnTo>
                  <a:lnTo>
                    <a:pt x="205" y="211"/>
                  </a:lnTo>
                  <a:lnTo>
                    <a:pt x="200" y="211"/>
                  </a:lnTo>
                  <a:lnTo>
                    <a:pt x="195" y="211"/>
                  </a:lnTo>
                  <a:lnTo>
                    <a:pt x="189" y="210"/>
                  </a:lnTo>
                  <a:lnTo>
                    <a:pt x="183" y="208"/>
                  </a:lnTo>
                  <a:lnTo>
                    <a:pt x="177" y="206"/>
                  </a:lnTo>
                  <a:lnTo>
                    <a:pt x="172" y="205"/>
                  </a:lnTo>
                  <a:lnTo>
                    <a:pt x="169" y="203"/>
                  </a:lnTo>
                  <a:lnTo>
                    <a:pt x="165" y="202"/>
                  </a:lnTo>
                  <a:lnTo>
                    <a:pt x="164" y="201"/>
                  </a:lnTo>
                  <a:lnTo>
                    <a:pt x="161" y="201"/>
                  </a:lnTo>
                  <a:lnTo>
                    <a:pt x="160" y="201"/>
                  </a:lnTo>
                  <a:lnTo>
                    <a:pt x="159" y="202"/>
                  </a:lnTo>
                  <a:lnTo>
                    <a:pt x="155" y="201"/>
                  </a:lnTo>
                  <a:lnTo>
                    <a:pt x="149" y="199"/>
                  </a:lnTo>
                  <a:lnTo>
                    <a:pt x="142" y="197"/>
                  </a:lnTo>
                  <a:lnTo>
                    <a:pt x="132" y="193"/>
                  </a:lnTo>
                  <a:lnTo>
                    <a:pt x="122" y="187"/>
                  </a:lnTo>
                  <a:lnTo>
                    <a:pt x="112" y="183"/>
                  </a:lnTo>
                  <a:lnTo>
                    <a:pt x="104" y="179"/>
                  </a:lnTo>
                  <a:lnTo>
                    <a:pt x="98" y="175"/>
                  </a:lnTo>
                  <a:lnTo>
                    <a:pt x="92" y="170"/>
                  </a:lnTo>
                  <a:lnTo>
                    <a:pt x="84" y="164"/>
                  </a:lnTo>
                  <a:lnTo>
                    <a:pt x="76" y="157"/>
                  </a:lnTo>
                  <a:lnTo>
                    <a:pt x="68" y="147"/>
                  </a:lnTo>
                  <a:lnTo>
                    <a:pt x="59" y="138"/>
                  </a:lnTo>
                  <a:lnTo>
                    <a:pt x="51" y="128"/>
                  </a:lnTo>
                  <a:lnTo>
                    <a:pt x="44" y="118"/>
                  </a:lnTo>
                  <a:lnTo>
                    <a:pt x="38" y="107"/>
                  </a:lnTo>
                  <a:lnTo>
                    <a:pt x="32" y="96"/>
                  </a:lnTo>
                  <a:lnTo>
                    <a:pt x="26" y="83"/>
                  </a:lnTo>
                  <a:lnTo>
                    <a:pt x="19" y="69"/>
                  </a:lnTo>
                  <a:lnTo>
                    <a:pt x="13" y="54"/>
                  </a:lnTo>
                  <a:lnTo>
                    <a:pt x="8" y="41"/>
                  </a:lnTo>
                  <a:lnTo>
                    <a:pt x="4" y="29"/>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w="9525" cap="rnd">
              <a:noFill/>
              <a:round/>
              <a:headEnd type="none" w="sm" len="sm"/>
              <a:tailEnd type="none" w="sm" len="sm"/>
            </a:ln>
            <a:effectLst/>
          </p:spPr>
          <p:txBody>
            <a:bodyPr/>
            <a:lstStyle/>
            <a:p>
              <a:endParaRPr lang="en-US"/>
            </a:p>
          </p:txBody>
        </p:sp>
        <p:sp>
          <p:nvSpPr>
            <p:cNvPr id="21631" name="Freeform 127"/>
            <p:cNvSpPr>
              <a:spLocks/>
            </p:cNvSpPr>
            <p:nvPr/>
          </p:nvSpPr>
          <p:spPr bwMode="auto">
            <a:xfrm>
              <a:off x="449" y="1325"/>
              <a:ext cx="221" cy="406"/>
            </a:xfrm>
            <a:custGeom>
              <a:avLst/>
              <a:gdLst/>
              <a:ahLst/>
              <a:cxnLst>
                <a:cxn ang="0">
                  <a:pos x="220" y="405"/>
                </a:cxn>
                <a:cxn ang="0">
                  <a:pos x="220" y="109"/>
                </a:cxn>
                <a:cxn ang="0">
                  <a:pos x="0" y="0"/>
                </a:cxn>
                <a:cxn ang="0">
                  <a:pos x="0" y="276"/>
                </a:cxn>
                <a:cxn ang="0">
                  <a:pos x="220" y="405"/>
                </a:cxn>
              </a:cxnLst>
              <a:rect l="0" t="0" r="r" b="b"/>
              <a:pathLst>
                <a:path w="221" h="406">
                  <a:moveTo>
                    <a:pt x="220" y="405"/>
                  </a:moveTo>
                  <a:lnTo>
                    <a:pt x="220" y="109"/>
                  </a:lnTo>
                  <a:lnTo>
                    <a:pt x="0" y="0"/>
                  </a:lnTo>
                  <a:lnTo>
                    <a:pt x="0" y="276"/>
                  </a:lnTo>
                  <a:lnTo>
                    <a:pt x="220" y="405"/>
                  </a:lnTo>
                </a:path>
              </a:pathLst>
            </a:custGeom>
            <a:solidFill>
              <a:srgbClr val="4C4C4C"/>
            </a:solidFill>
            <a:ln w="9525" cap="rnd">
              <a:noFill/>
              <a:round/>
              <a:headEnd type="none" w="sm" len="sm"/>
              <a:tailEnd type="none" w="sm" len="sm"/>
            </a:ln>
            <a:effectLst/>
          </p:spPr>
          <p:txBody>
            <a:bodyPr/>
            <a:lstStyle/>
            <a:p>
              <a:endParaRPr lang="en-US"/>
            </a:p>
          </p:txBody>
        </p:sp>
        <p:sp>
          <p:nvSpPr>
            <p:cNvPr id="21632" name="Freeform 128"/>
            <p:cNvSpPr>
              <a:spLocks/>
            </p:cNvSpPr>
            <p:nvPr/>
          </p:nvSpPr>
          <p:spPr bwMode="auto">
            <a:xfrm>
              <a:off x="431" y="1576"/>
              <a:ext cx="239" cy="162"/>
            </a:xfrm>
            <a:custGeom>
              <a:avLst/>
              <a:gdLst/>
              <a:ahLst/>
              <a:cxnLst>
                <a:cxn ang="0">
                  <a:pos x="238" y="161"/>
                </a:cxn>
                <a:cxn ang="0">
                  <a:pos x="238" y="130"/>
                </a:cxn>
                <a:cxn ang="0">
                  <a:pos x="0" y="0"/>
                </a:cxn>
                <a:cxn ang="0">
                  <a:pos x="0" y="28"/>
                </a:cxn>
                <a:cxn ang="0">
                  <a:pos x="238" y="161"/>
                </a:cxn>
              </a:cxnLst>
              <a:rect l="0" t="0" r="r" b="b"/>
              <a:pathLst>
                <a:path w="239" h="162">
                  <a:moveTo>
                    <a:pt x="238" y="161"/>
                  </a:moveTo>
                  <a:lnTo>
                    <a:pt x="238" y="130"/>
                  </a:lnTo>
                  <a:lnTo>
                    <a:pt x="0" y="0"/>
                  </a:lnTo>
                  <a:lnTo>
                    <a:pt x="0" y="28"/>
                  </a:lnTo>
                  <a:lnTo>
                    <a:pt x="238" y="161"/>
                  </a:lnTo>
                </a:path>
              </a:pathLst>
            </a:custGeom>
            <a:solidFill>
              <a:srgbClr val="CC9900"/>
            </a:solidFill>
            <a:ln w="9525" cap="rnd">
              <a:noFill/>
              <a:round/>
              <a:headEnd type="none" w="sm" len="sm"/>
              <a:tailEnd type="none" w="sm" len="sm"/>
            </a:ln>
            <a:effectLst/>
          </p:spPr>
          <p:txBody>
            <a:bodyPr/>
            <a:lstStyle/>
            <a:p>
              <a:endParaRPr lang="en-US"/>
            </a:p>
          </p:txBody>
        </p:sp>
        <p:sp>
          <p:nvSpPr>
            <p:cNvPr id="21633" name="Freeform 129"/>
            <p:cNvSpPr>
              <a:spLocks/>
            </p:cNvSpPr>
            <p:nvPr/>
          </p:nvSpPr>
          <p:spPr bwMode="auto">
            <a:xfrm>
              <a:off x="427" y="1309"/>
              <a:ext cx="243" cy="144"/>
            </a:xfrm>
            <a:custGeom>
              <a:avLst/>
              <a:gdLst/>
              <a:ahLst/>
              <a:cxnLst>
                <a:cxn ang="0">
                  <a:pos x="242" y="143"/>
                </a:cxn>
                <a:cxn ang="0">
                  <a:pos x="242" y="113"/>
                </a:cxn>
                <a:cxn ang="0">
                  <a:pos x="0" y="0"/>
                </a:cxn>
                <a:cxn ang="0">
                  <a:pos x="0" y="29"/>
                </a:cxn>
                <a:cxn ang="0">
                  <a:pos x="242" y="143"/>
                </a:cxn>
              </a:cxnLst>
              <a:rect l="0" t="0" r="r" b="b"/>
              <a:pathLst>
                <a:path w="243" h="144">
                  <a:moveTo>
                    <a:pt x="242" y="143"/>
                  </a:moveTo>
                  <a:lnTo>
                    <a:pt x="242" y="113"/>
                  </a:lnTo>
                  <a:lnTo>
                    <a:pt x="0" y="0"/>
                  </a:lnTo>
                  <a:lnTo>
                    <a:pt x="0" y="29"/>
                  </a:lnTo>
                  <a:lnTo>
                    <a:pt x="242" y="143"/>
                  </a:lnTo>
                </a:path>
              </a:pathLst>
            </a:custGeom>
            <a:solidFill>
              <a:srgbClr val="CC9900"/>
            </a:solidFill>
            <a:ln w="9525" cap="rnd">
              <a:noFill/>
              <a:round/>
              <a:headEnd type="none" w="sm" len="sm"/>
              <a:tailEnd type="none" w="sm" len="sm"/>
            </a:ln>
            <a:effectLst/>
          </p:spPr>
          <p:txBody>
            <a:bodyPr/>
            <a:lstStyle/>
            <a:p>
              <a:endParaRPr lang="en-US"/>
            </a:p>
          </p:txBody>
        </p:sp>
        <p:sp>
          <p:nvSpPr>
            <p:cNvPr id="21634" name="Freeform 130"/>
            <p:cNvSpPr>
              <a:spLocks/>
            </p:cNvSpPr>
            <p:nvPr/>
          </p:nvSpPr>
          <p:spPr bwMode="auto">
            <a:xfrm>
              <a:off x="669" y="1589"/>
              <a:ext cx="452" cy="149"/>
            </a:xfrm>
            <a:custGeom>
              <a:avLst/>
              <a:gdLst/>
              <a:ahLst/>
              <a:cxnLst>
                <a:cxn ang="0">
                  <a:pos x="0" y="148"/>
                </a:cxn>
                <a:cxn ang="0">
                  <a:pos x="0" y="117"/>
                </a:cxn>
                <a:cxn ang="0">
                  <a:pos x="451" y="0"/>
                </a:cxn>
                <a:cxn ang="0">
                  <a:pos x="451" y="28"/>
                </a:cxn>
                <a:cxn ang="0">
                  <a:pos x="0" y="148"/>
                </a:cxn>
              </a:cxnLst>
              <a:rect l="0" t="0" r="r" b="b"/>
              <a:pathLst>
                <a:path w="452" h="149">
                  <a:moveTo>
                    <a:pt x="0" y="148"/>
                  </a:moveTo>
                  <a:lnTo>
                    <a:pt x="0" y="117"/>
                  </a:lnTo>
                  <a:lnTo>
                    <a:pt x="451" y="0"/>
                  </a:lnTo>
                  <a:lnTo>
                    <a:pt x="451" y="28"/>
                  </a:lnTo>
                  <a:lnTo>
                    <a:pt x="0" y="148"/>
                  </a:lnTo>
                </a:path>
              </a:pathLst>
            </a:custGeom>
            <a:solidFill>
              <a:srgbClr val="FFFF99"/>
            </a:solidFill>
            <a:ln w="9525" cap="rnd">
              <a:noFill/>
              <a:round/>
              <a:headEnd type="none" w="sm" len="sm"/>
              <a:tailEnd type="none" w="sm" len="sm"/>
            </a:ln>
            <a:effectLst/>
          </p:spPr>
          <p:txBody>
            <a:bodyPr/>
            <a:lstStyle/>
            <a:p>
              <a:endParaRPr lang="en-US"/>
            </a:p>
          </p:txBody>
        </p:sp>
        <p:sp>
          <p:nvSpPr>
            <p:cNvPr id="21635" name="Freeform 131"/>
            <p:cNvSpPr>
              <a:spLocks/>
            </p:cNvSpPr>
            <p:nvPr/>
          </p:nvSpPr>
          <p:spPr bwMode="auto">
            <a:xfrm>
              <a:off x="667" y="1306"/>
              <a:ext cx="451" cy="148"/>
            </a:xfrm>
            <a:custGeom>
              <a:avLst/>
              <a:gdLst/>
              <a:ahLst/>
              <a:cxnLst>
                <a:cxn ang="0">
                  <a:pos x="0" y="147"/>
                </a:cxn>
                <a:cxn ang="0">
                  <a:pos x="0" y="117"/>
                </a:cxn>
                <a:cxn ang="0">
                  <a:pos x="450" y="0"/>
                </a:cxn>
                <a:cxn ang="0">
                  <a:pos x="450" y="27"/>
                </a:cxn>
                <a:cxn ang="0">
                  <a:pos x="0" y="147"/>
                </a:cxn>
              </a:cxnLst>
              <a:rect l="0" t="0" r="r" b="b"/>
              <a:pathLst>
                <a:path w="451" h="148">
                  <a:moveTo>
                    <a:pt x="0" y="147"/>
                  </a:moveTo>
                  <a:lnTo>
                    <a:pt x="0" y="117"/>
                  </a:lnTo>
                  <a:lnTo>
                    <a:pt x="450" y="0"/>
                  </a:lnTo>
                  <a:lnTo>
                    <a:pt x="450" y="27"/>
                  </a:lnTo>
                  <a:lnTo>
                    <a:pt x="0" y="147"/>
                  </a:lnTo>
                </a:path>
              </a:pathLst>
            </a:custGeom>
            <a:solidFill>
              <a:srgbClr val="FFFF99"/>
            </a:solidFill>
            <a:ln w="9525" cap="rnd">
              <a:noFill/>
              <a:round/>
              <a:headEnd type="none" w="sm" len="sm"/>
              <a:tailEnd type="none" w="sm" len="sm"/>
            </a:ln>
            <a:effectLst/>
          </p:spPr>
          <p:txBody>
            <a:bodyPr/>
            <a:lstStyle/>
            <a:p>
              <a:endParaRPr lang="en-US"/>
            </a:p>
          </p:txBody>
        </p:sp>
        <p:sp>
          <p:nvSpPr>
            <p:cNvPr id="21636" name="Freeform 132"/>
            <p:cNvSpPr>
              <a:spLocks/>
            </p:cNvSpPr>
            <p:nvPr/>
          </p:nvSpPr>
          <p:spPr bwMode="auto">
            <a:xfrm>
              <a:off x="667" y="1340"/>
              <a:ext cx="454" cy="355"/>
            </a:xfrm>
            <a:custGeom>
              <a:avLst/>
              <a:gdLst/>
              <a:ahLst/>
              <a:cxnLst>
                <a:cxn ang="0">
                  <a:pos x="0" y="354"/>
                </a:cxn>
                <a:cxn ang="0">
                  <a:pos x="0" y="122"/>
                </a:cxn>
                <a:cxn ang="0">
                  <a:pos x="453" y="0"/>
                </a:cxn>
                <a:cxn ang="0">
                  <a:pos x="453" y="243"/>
                </a:cxn>
                <a:cxn ang="0">
                  <a:pos x="0" y="354"/>
                </a:cxn>
              </a:cxnLst>
              <a:rect l="0" t="0" r="r" b="b"/>
              <a:pathLst>
                <a:path w="454" h="355">
                  <a:moveTo>
                    <a:pt x="0" y="354"/>
                  </a:moveTo>
                  <a:lnTo>
                    <a:pt x="0" y="122"/>
                  </a:lnTo>
                  <a:lnTo>
                    <a:pt x="453" y="0"/>
                  </a:lnTo>
                  <a:lnTo>
                    <a:pt x="453" y="243"/>
                  </a:lnTo>
                  <a:lnTo>
                    <a:pt x="0" y="354"/>
                  </a:lnTo>
                </a:path>
              </a:pathLst>
            </a:custGeom>
            <a:solidFill>
              <a:srgbClr val="FFFF99"/>
            </a:solidFill>
            <a:ln w="9525" cap="rnd">
              <a:noFill/>
              <a:round/>
              <a:headEnd type="none" w="sm" len="sm"/>
              <a:tailEnd type="none" w="sm" len="sm"/>
            </a:ln>
            <a:effectLst/>
          </p:spPr>
          <p:txBody>
            <a:bodyPr/>
            <a:lstStyle/>
            <a:p>
              <a:endParaRPr lang="en-US"/>
            </a:p>
          </p:txBody>
        </p:sp>
        <p:sp>
          <p:nvSpPr>
            <p:cNvPr id="21637" name="Freeform 133"/>
            <p:cNvSpPr>
              <a:spLocks/>
            </p:cNvSpPr>
            <p:nvPr/>
          </p:nvSpPr>
          <p:spPr bwMode="auto">
            <a:xfrm>
              <a:off x="610" y="1076"/>
              <a:ext cx="130" cy="174"/>
            </a:xfrm>
            <a:custGeom>
              <a:avLst/>
              <a:gdLst/>
              <a:ahLst/>
              <a:cxnLst>
                <a:cxn ang="0">
                  <a:pos x="31" y="17"/>
                </a:cxn>
                <a:cxn ang="0">
                  <a:pos x="34" y="26"/>
                </a:cxn>
                <a:cxn ang="0">
                  <a:pos x="39" y="40"/>
                </a:cxn>
                <a:cxn ang="0">
                  <a:pos x="42" y="53"/>
                </a:cxn>
                <a:cxn ang="0">
                  <a:pos x="43" y="64"/>
                </a:cxn>
                <a:cxn ang="0">
                  <a:pos x="47" y="78"/>
                </a:cxn>
                <a:cxn ang="0">
                  <a:pos x="53" y="93"/>
                </a:cxn>
                <a:cxn ang="0">
                  <a:pos x="59" y="104"/>
                </a:cxn>
                <a:cxn ang="0">
                  <a:pos x="64" y="109"/>
                </a:cxn>
                <a:cxn ang="0">
                  <a:pos x="71" y="122"/>
                </a:cxn>
                <a:cxn ang="0">
                  <a:pos x="79" y="137"/>
                </a:cxn>
                <a:cxn ang="0">
                  <a:pos x="84" y="149"/>
                </a:cxn>
                <a:cxn ang="0">
                  <a:pos x="86" y="150"/>
                </a:cxn>
                <a:cxn ang="0">
                  <a:pos x="89" y="149"/>
                </a:cxn>
                <a:cxn ang="0">
                  <a:pos x="95" y="149"/>
                </a:cxn>
                <a:cxn ang="0">
                  <a:pos x="101" y="149"/>
                </a:cxn>
                <a:cxn ang="0">
                  <a:pos x="106" y="150"/>
                </a:cxn>
                <a:cxn ang="0">
                  <a:pos x="113" y="154"/>
                </a:cxn>
                <a:cxn ang="0">
                  <a:pos x="121" y="159"/>
                </a:cxn>
                <a:cxn ang="0">
                  <a:pos x="127" y="164"/>
                </a:cxn>
                <a:cxn ang="0">
                  <a:pos x="128" y="168"/>
                </a:cxn>
                <a:cxn ang="0">
                  <a:pos x="123" y="171"/>
                </a:cxn>
                <a:cxn ang="0">
                  <a:pos x="115" y="173"/>
                </a:cxn>
                <a:cxn ang="0">
                  <a:pos x="106" y="173"/>
                </a:cxn>
                <a:cxn ang="0">
                  <a:pos x="96" y="171"/>
                </a:cxn>
                <a:cxn ang="0">
                  <a:pos x="90" y="169"/>
                </a:cxn>
                <a:cxn ang="0">
                  <a:pos x="87" y="168"/>
                </a:cxn>
                <a:cxn ang="0">
                  <a:pos x="84" y="167"/>
                </a:cxn>
                <a:cxn ang="0">
                  <a:pos x="81" y="167"/>
                </a:cxn>
                <a:cxn ang="0">
                  <a:pos x="70" y="158"/>
                </a:cxn>
                <a:cxn ang="0">
                  <a:pos x="56" y="143"/>
                </a:cxn>
                <a:cxn ang="0">
                  <a:pos x="43" y="130"/>
                </a:cxn>
                <a:cxn ang="0">
                  <a:pos x="36" y="122"/>
                </a:cxn>
                <a:cxn ang="0">
                  <a:pos x="33" y="115"/>
                </a:cxn>
                <a:cxn ang="0">
                  <a:pos x="32" y="107"/>
                </a:cxn>
                <a:cxn ang="0">
                  <a:pos x="30" y="96"/>
                </a:cxn>
                <a:cxn ang="0">
                  <a:pos x="25" y="80"/>
                </a:cxn>
                <a:cxn ang="0">
                  <a:pos x="16" y="56"/>
                </a:cxn>
                <a:cxn ang="0">
                  <a:pos x="5" y="32"/>
                </a:cxn>
                <a:cxn ang="0">
                  <a:pos x="0" y="13"/>
                </a:cxn>
                <a:cxn ang="0">
                  <a:pos x="0" y="5"/>
                </a:cxn>
                <a:cxn ang="0">
                  <a:pos x="4" y="3"/>
                </a:cxn>
                <a:cxn ang="0">
                  <a:pos x="8" y="1"/>
                </a:cxn>
                <a:cxn ang="0">
                  <a:pos x="12" y="0"/>
                </a:cxn>
                <a:cxn ang="0">
                  <a:pos x="31" y="15"/>
                </a:cxn>
              </a:cxnLst>
              <a:rect l="0" t="0" r="r" b="b"/>
              <a:pathLst>
                <a:path w="130" h="174">
                  <a:moveTo>
                    <a:pt x="31" y="15"/>
                  </a:moveTo>
                  <a:lnTo>
                    <a:pt x="31" y="17"/>
                  </a:lnTo>
                  <a:lnTo>
                    <a:pt x="33" y="20"/>
                  </a:lnTo>
                  <a:lnTo>
                    <a:pt x="34" y="26"/>
                  </a:lnTo>
                  <a:lnTo>
                    <a:pt x="36" y="32"/>
                  </a:lnTo>
                  <a:lnTo>
                    <a:pt x="39" y="40"/>
                  </a:lnTo>
                  <a:lnTo>
                    <a:pt x="40" y="47"/>
                  </a:lnTo>
                  <a:lnTo>
                    <a:pt x="42" y="53"/>
                  </a:lnTo>
                  <a:lnTo>
                    <a:pt x="43" y="58"/>
                  </a:lnTo>
                  <a:lnTo>
                    <a:pt x="43" y="64"/>
                  </a:lnTo>
                  <a:lnTo>
                    <a:pt x="45" y="71"/>
                  </a:lnTo>
                  <a:lnTo>
                    <a:pt x="47" y="78"/>
                  </a:lnTo>
                  <a:lnTo>
                    <a:pt x="50" y="86"/>
                  </a:lnTo>
                  <a:lnTo>
                    <a:pt x="53" y="93"/>
                  </a:lnTo>
                  <a:lnTo>
                    <a:pt x="56" y="100"/>
                  </a:lnTo>
                  <a:lnTo>
                    <a:pt x="59" y="104"/>
                  </a:lnTo>
                  <a:lnTo>
                    <a:pt x="61" y="107"/>
                  </a:lnTo>
                  <a:lnTo>
                    <a:pt x="64" y="109"/>
                  </a:lnTo>
                  <a:lnTo>
                    <a:pt x="67" y="114"/>
                  </a:lnTo>
                  <a:lnTo>
                    <a:pt x="71" y="122"/>
                  </a:lnTo>
                  <a:lnTo>
                    <a:pt x="75" y="130"/>
                  </a:lnTo>
                  <a:lnTo>
                    <a:pt x="79" y="137"/>
                  </a:lnTo>
                  <a:lnTo>
                    <a:pt x="82" y="143"/>
                  </a:lnTo>
                  <a:lnTo>
                    <a:pt x="84" y="149"/>
                  </a:lnTo>
                  <a:lnTo>
                    <a:pt x="85" y="150"/>
                  </a:lnTo>
                  <a:lnTo>
                    <a:pt x="86" y="150"/>
                  </a:lnTo>
                  <a:lnTo>
                    <a:pt x="87" y="149"/>
                  </a:lnTo>
                  <a:lnTo>
                    <a:pt x="89" y="149"/>
                  </a:lnTo>
                  <a:lnTo>
                    <a:pt x="92" y="149"/>
                  </a:lnTo>
                  <a:lnTo>
                    <a:pt x="95" y="149"/>
                  </a:lnTo>
                  <a:lnTo>
                    <a:pt x="98" y="149"/>
                  </a:lnTo>
                  <a:lnTo>
                    <a:pt x="101" y="149"/>
                  </a:lnTo>
                  <a:lnTo>
                    <a:pt x="103" y="149"/>
                  </a:lnTo>
                  <a:lnTo>
                    <a:pt x="106" y="150"/>
                  </a:lnTo>
                  <a:lnTo>
                    <a:pt x="109" y="152"/>
                  </a:lnTo>
                  <a:lnTo>
                    <a:pt x="113" y="154"/>
                  </a:lnTo>
                  <a:lnTo>
                    <a:pt x="117" y="156"/>
                  </a:lnTo>
                  <a:lnTo>
                    <a:pt x="121" y="159"/>
                  </a:lnTo>
                  <a:lnTo>
                    <a:pt x="123" y="161"/>
                  </a:lnTo>
                  <a:lnTo>
                    <a:pt x="127" y="164"/>
                  </a:lnTo>
                  <a:lnTo>
                    <a:pt x="129" y="167"/>
                  </a:lnTo>
                  <a:lnTo>
                    <a:pt x="128" y="168"/>
                  </a:lnTo>
                  <a:lnTo>
                    <a:pt x="127" y="170"/>
                  </a:lnTo>
                  <a:lnTo>
                    <a:pt x="123" y="171"/>
                  </a:lnTo>
                  <a:lnTo>
                    <a:pt x="120" y="172"/>
                  </a:lnTo>
                  <a:lnTo>
                    <a:pt x="115" y="173"/>
                  </a:lnTo>
                  <a:lnTo>
                    <a:pt x="111" y="173"/>
                  </a:lnTo>
                  <a:lnTo>
                    <a:pt x="106" y="173"/>
                  </a:lnTo>
                  <a:lnTo>
                    <a:pt x="100" y="172"/>
                  </a:lnTo>
                  <a:lnTo>
                    <a:pt x="96" y="171"/>
                  </a:lnTo>
                  <a:lnTo>
                    <a:pt x="93" y="170"/>
                  </a:lnTo>
                  <a:lnTo>
                    <a:pt x="90" y="169"/>
                  </a:lnTo>
                  <a:lnTo>
                    <a:pt x="89" y="168"/>
                  </a:lnTo>
                  <a:lnTo>
                    <a:pt x="87" y="168"/>
                  </a:lnTo>
                  <a:lnTo>
                    <a:pt x="85" y="167"/>
                  </a:lnTo>
                  <a:lnTo>
                    <a:pt x="84" y="167"/>
                  </a:lnTo>
                  <a:lnTo>
                    <a:pt x="84" y="168"/>
                  </a:lnTo>
                  <a:lnTo>
                    <a:pt x="81" y="167"/>
                  </a:lnTo>
                  <a:lnTo>
                    <a:pt x="77" y="163"/>
                  </a:lnTo>
                  <a:lnTo>
                    <a:pt x="70" y="158"/>
                  </a:lnTo>
                  <a:lnTo>
                    <a:pt x="63" y="151"/>
                  </a:lnTo>
                  <a:lnTo>
                    <a:pt x="56" y="143"/>
                  </a:lnTo>
                  <a:lnTo>
                    <a:pt x="49" y="136"/>
                  </a:lnTo>
                  <a:lnTo>
                    <a:pt x="43" y="130"/>
                  </a:lnTo>
                  <a:lnTo>
                    <a:pt x="39" y="125"/>
                  </a:lnTo>
                  <a:lnTo>
                    <a:pt x="36" y="122"/>
                  </a:lnTo>
                  <a:lnTo>
                    <a:pt x="34" y="119"/>
                  </a:lnTo>
                  <a:lnTo>
                    <a:pt x="33" y="115"/>
                  </a:lnTo>
                  <a:lnTo>
                    <a:pt x="33" y="112"/>
                  </a:lnTo>
                  <a:lnTo>
                    <a:pt x="32" y="107"/>
                  </a:lnTo>
                  <a:lnTo>
                    <a:pt x="31" y="102"/>
                  </a:lnTo>
                  <a:lnTo>
                    <a:pt x="30" y="96"/>
                  </a:lnTo>
                  <a:lnTo>
                    <a:pt x="28" y="89"/>
                  </a:lnTo>
                  <a:lnTo>
                    <a:pt x="25" y="80"/>
                  </a:lnTo>
                  <a:lnTo>
                    <a:pt x="21" y="69"/>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w="9525" cap="rnd">
              <a:noFill/>
              <a:round/>
              <a:headEnd type="none" w="sm" len="sm"/>
              <a:tailEnd type="none" w="sm" len="sm"/>
            </a:ln>
            <a:effectLst/>
          </p:spPr>
          <p:txBody>
            <a:bodyPr/>
            <a:lstStyle/>
            <a:p>
              <a:endParaRPr lang="en-US"/>
            </a:p>
          </p:txBody>
        </p:sp>
        <p:sp>
          <p:nvSpPr>
            <p:cNvPr id="21638" name="Freeform 134"/>
            <p:cNvSpPr>
              <a:spLocks/>
            </p:cNvSpPr>
            <p:nvPr/>
          </p:nvSpPr>
          <p:spPr bwMode="auto">
            <a:xfrm>
              <a:off x="609" y="1076"/>
              <a:ext cx="134" cy="170"/>
            </a:xfrm>
            <a:custGeom>
              <a:avLst/>
              <a:gdLst/>
              <a:ahLst/>
              <a:cxnLst>
                <a:cxn ang="0">
                  <a:pos x="35" y="15"/>
                </a:cxn>
                <a:cxn ang="0">
                  <a:pos x="38" y="24"/>
                </a:cxn>
                <a:cxn ang="0">
                  <a:pos x="43" y="36"/>
                </a:cxn>
                <a:cxn ang="0">
                  <a:pos x="46" y="48"/>
                </a:cxn>
                <a:cxn ang="0">
                  <a:pos x="48" y="60"/>
                </a:cxn>
                <a:cxn ang="0">
                  <a:pos x="52" y="74"/>
                </a:cxn>
                <a:cxn ang="0">
                  <a:pos x="58" y="89"/>
                </a:cxn>
                <a:cxn ang="0">
                  <a:pos x="64" y="100"/>
                </a:cxn>
                <a:cxn ang="0">
                  <a:pos x="68" y="105"/>
                </a:cxn>
                <a:cxn ang="0">
                  <a:pos x="76" y="118"/>
                </a:cxn>
                <a:cxn ang="0">
                  <a:pos x="83" y="133"/>
                </a:cxn>
                <a:cxn ang="0">
                  <a:pos x="88" y="144"/>
                </a:cxn>
                <a:cxn ang="0">
                  <a:pos x="92" y="146"/>
                </a:cxn>
                <a:cxn ang="0">
                  <a:pos x="97" y="144"/>
                </a:cxn>
                <a:cxn ang="0">
                  <a:pos x="103" y="144"/>
                </a:cxn>
                <a:cxn ang="0">
                  <a:pos x="108" y="145"/>
                </a:cxn>
                <a:cxn ang="0">
                  <a:pos x="114" y="148"/>
                </a:cxn>
                <a:cxn ang="0">
                  <a:pos x="121" y="152"/>
                </a:cxn>
                <a:cxn ang="0">
                  <a:pos x="128" y="157"/>
                </a:cxn>
                <a:cxn ang="0">
                  <a:pos x="133" y="162"/>
                </a:cxn>
                <a:cxn ang="0">
                  <a:pos x="131" y="166"/>
                </a:cxn>
                <a:cxn ang="0">
                  <a:pos x="124" y="168"/>
                </a:cxn>
                <a:cxn ang="0">
                  <a:pos x="115" y="169"/>
                </a:cxn>
                <a:cxn ang="0">
                  <a:pos x="105" y="168"/>
                </a:cxn>
                <a:cxn ang="0">
                  <a:pos x="98" y="166"/>
                </a:cxn>
                <a:cxn ang="0">
                  <a:pos x="94" y="164"/>
                </a:cxn>
                <a:cxn ang="0">
                  <a:pos x="90" y="163"/>
                </a:cxn>
                <a:cxn ang="0">
                  <a:pos x="88" y="164"/>
                </a:cxn>
                <a:cxn ang="0">
                  <a:pos x="81" y="160"/>
                </a:cxn>
                <a:cxn ang="0">
                  <a:pos x="68" y="147"/>
                </a:cxn>
                <a:cxn ang="0">
                  <a:pos x="54" y="132"/>
                </a:cxn>
                <a:cxn ang="0">
                  <a:pos x="44" y="121"/>
                </a:cxn>
                <a:cxn ang="0">
                  <a:pos x="35" y="112"/>
                </a:cxn>
                <a:cxn ang="0">
                  <a:pos x="24" y="99"/>
                </a:cxn>
                <a:cxn ang="0">
                  <a:pos x="14" y="84"/>
                </a:cxn>
                <a:cxn ang="0">
                  <a:pos x="7" y="67"/>
                </a:cxn>
                <a:cxn ang="0">
                  <a:pos x="4" y="49"/>
                </a:cxn>
                <a:cxn ang="0">
                  <a:pos x="1" y="30"/>
                </a:cxn>
                <a:cxn ang="0">
                  <a:pos x="0" y="13"/>
                </a:cxn>
                <a:cxn ang="0">
                  <a:pos x="0" y="3"/>
                </a:cxn>
                <a:cxn ang="0">
                  <a:pos x="3" y="0"/>
                </a:cxn>
                <a:cxn ang="0">
                  <a:pos x="6" y="1"/>
                </a:cxn>
                <a:cxn ang="0">
                  <a:pos x="10" y="4"/>
                </a:cxn>
                <a:cxn ang="0">
                  <a:pos x="12" y="5"/>
                </a:cxn>
              </a:cxnLst>
              <a:rect l="0" t="0" r="r" b="b"/>
              <a:pathLst>
                <a:path w="134" h="170">
                  <a:moveTo>
                    <a:pt x="35" y="14"/>
                  </a:moveTo>
                  <a:lnTo>
                    <a:pt x="35" y="15"/>
                  </a:lnTo>
                  <a:lnTo>
                    <a:pt x="37" y="18"/>
                  </a:lnTo>
                  <a:lnTo>
                    <a:pt x="38" y="24"/>
                  </a:lnTo>
                  <a:lnTo>
                    <a:pt x="41" y="30"/>
                  </a:lnTo>
                  <a:lnTo>
                    <a:pt x="43" y="36"/>
                  </a:lnTo>
                  <a:lnTo>
                    <a:pt x="44" y="42"/>
                  </a:lnTo>
                  <a:lnTo>
                    <a:pt x="46" y="48"/>
                  </a:lnTo>
                  <a:lnTo>
                    <a:pt x="47" y="54"/>
                  </a:lnTo>
                  <a:lnTo>
                    <a:pt x="48" y="60"/>
                  </a:lnTo>
                  <a:lnTo>
                    <a:pt x="49" y="66"/>
                  </a:lnTo>
                  <a:lnTo>
                    <a:pt x="52" y="74"/>
                  </a:lnTo>
                  <a:lnTo>
                    <a:pt x="55" y="82"/>
                  </a:lnTo>
                  <a:lnTo>
                    <a:pt x="58" y="89"/>
                  </a:lnTo>
                  <a:lnTo>
                    <a:pt x="60" y="96"/>
                  </a:lnTo>
                  <a:lnTo>
                    <a:pt x="64" y="100"/>
                  </a:lnTo>
                  <a:lnTo>
                    <a:pt x="66" y="102"/>
                  </a:lnTo>
                  <a:lnTo>
                    <a:pt x="68" y="105"/>
                  </a:lnTo>
                  <a:lnTo>
                    <a:pt x="72" y="110"/>
                  </a:lnTo>
                  <a:lnTo>
                    <a:pt x="76" y="118"/>
                  </a:lnTo>
                  <a:lnTo>
                    <a:pt x="80" y="126"/>
                  </a:lnTo>
                  <a:lnTo>
                    <a:pt x="83" y="133"/>
                  </a:lnTo>
                  <a:lnTo>
                    <a:pt x="87" y="139"/>
                  </a:lnTo>
                  <a:lnTo>
                    <a:pt x="88" y="144"/>
                  </a:lnTo>
                  <a:lnTo>
                    <a:pt x="90" y="146"/>
                  </a:lnTo>
                  <a:lnTo>
                    <a:pt x="92" y="146"/>
                  </a:lnTo>
                  <a:lnTo>
                    <a:pt x="94" y="145"/>
                  </a:lnTo>
                  <a:lnTo>
                    <a:pt x="97" y="144"/>
                  </a:lnTo>
                  <a:lnTo>
                    <a:pt x="99" y="144"/>
                  </a:lnTo>
                  <a:lnTo>
                    <a:pt x="103" y="144"/>
                  </a:lnTo>
                  <a:lnTo>
                    <a:pt x="105" y="144"/>
                  </a:lnTo>
                  <a:lnTo>
                    <a:pt x="108" y="145"/>
                  </a:lnTo>
                  <a:lnTo>
                    <a:pt x="110" y="146"/>
                  </a:lnTo>
                  <a:lnTo>
                    <a:pt x="114" y="148"/>
                  </a:lnTo>
                  <a:lnTo>
                    <a:pt x="117" y="150"/>
                  </a:lnTo>
                  <a:lnTo>
                    <a:pt x="121" y="152"/>
                  </a:lnTo>
                  <a:lnTo>
                    <a:pt x="125" y="155"/>
                  </a:lnTo>
                  <a:lnTo>
                    <a:pt x="128" y="157"/>
                  </a:lnTo>
                  <a:lnTo>
                    <a:pt x="131" y="160"/>
                  </a:lnTo>
                  <a:lnTo>
                    <a:pt x="133" y="162"/>
                  </a:lnTo>
                  <a:lnTo>
                    <a:pt x="133" y="164"/>
                  </a:lnTo>
                  <a:lnTo>
                    <a:pt x="131" y="166"/>
                  </a:lnTo>
                  <a:lnTo>
                    <a:pt x="128" y="167"/>
                  </a:lnTo>
                  <a:lnTo>
                    <a:pt x="124" y="168"/>
                  </a:lnTo>
                  <a:lnTo>
                    <a:pt x="120" y="169"/>
                  </a:lnTo>
                  <a:lnTo>
                    <a:pt x="115" y="169"/>
                  </a:lnTo>
                  <a:lnTo>
                    <a:pt x="110" y="169"/>
                  </a:lnTo>
                  <a:lnTo>
                    <a:pt x="105" y="168"/>
                  </a:lnTo>
                  <a:lnTo>
                    <a:pt x="101" y="167"/>
                  </a:lnTo>
                  <a:lnTo>
                    <a:pt x="98" y="166"/>
                  </a:lnTo>
                  <a:lnTo>
                    <a:pt x="95" y="165"/>
                  </a:lnTo>
                  <a:lnTo>
                    <a:pt x="94" y="164"/>
                  </a:lnTo>
                  <a:lnTo>
                    <a:pt x="92" y="164"/>
                  </a:lnTo>
                  <a:lnTo>
                    <a:pt x="90" y="163"/>
                  </a:lnTo>
                  <a:lnTo>
                    <a:pt x="89" y="164"/>
                  </a:lnTo>
                  <a:lnTo>
                    <a:pt x="88" y="164"/>
                  </a:lnTo>
                  <a:lnTo>
                    <a:pt x="86" y="163"/>
                  </a:lnTo>
                  <a:lnTo>
                    <a:pt x="81" y="160"/>
                  </a:lnTo>
                  <a:lnTo>
                    <a:pt x="75" y="154"/>
                  </a:lnTo>
                  <a:lnTo>
                    <a:pt x="68" y="147"/>
                  </a:lnTo>
                  <a:lnTo>
                    <a:pt x="60" y="139"/>
                  </a:lnTo>
                  <a:lnTo>
                    <a:pt x="54" y="132"/>
                  </a:lnTo>
                  <a:lnTo>
                    <a:pt x="48" y="126"/>
                  </a:lnTo>
                  <a:lnTo>
                    <a:pt x="44" y="121"/>
                  </a:lnTo>
                  <a:lnTo>
                    <a:pt x="39" y="117"/>
                  </a:lnTo>
                  <a:lnTo>
                    <a:pt x="35" y="112"/>
                  </a:lnTo>
                  <a:lnTo>
                    <a:pt x="30" y="106"/>
                  </a:lnTo>
                  <a:lnTo>
                    <a:pt x="24" y="99"/>
                  </a:lnTo>
                  <a:lnTo>
                    <a:pt x="19" y="91"/>
                  </a:lnTo>
                  <a:lnTo>
                    <a:pt x="14" y="84"/>
                  </a:lnTo>
                  <a:lnTo>
                    <a:pt x="11" y="76"/>
                  </a:lnTo>
                  <a:lnTo>
                    <a:pt x="7" y="67"/>
                  </a:lnTo>
                  <a:lnTo>
                    <a:pt x="5" y="59"/>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w="9525" cap="rnd">
              <a:noFill/>
              <a:round/>
              <a:headEnd type="none" w="sm" len="sm"/>
              <a:tailEnd type="none" w="sm" len="sm"/>
            </a:ln>
            <a:effectLst/>
          </p:spPr>
          <p:txBody>
            <a:bodyPr/>
            <a:lstStyle/>
            <a:p>
              <a:endParaRPr lang="en-US"/>
            </a:p>
          </p:txBody>
        </p:sp>
        <p:sp>
          <p:nvSpPr>
            <p:cNvPr id="21639" name="Freeform 135"/>
            <p:cNvSpPr>
              <a:spLocks/>
            </p:cNvSpPr>
            <p:nvPr/>
          </p:nvSpPr>
          <p:spPr bwMode="auto">
            <a:xfrm>
              <a:off x="430" y="1348"/>
              <a:ext cx="240" cy="347"/>
            </a:xfrm>
            <a:custGeom>
              <a:avLst/>
              <a:gdLst/>
              <a:ahLst/>
              <a:cxnLst>
                <a:cxn ang="0">
                  <a:pos x="239" y="346"/>
                </a:cxn>
                <a:cxn ang="0">
                  <a:pos x="239" y="113"/>
                </a:cxn>
                <a:cxn ang="0">
                  <a:pos x="0" y="0"/>
                </a:cxn>
                <a:cxn ang="0">
                  <a:pos x="0" y="216"/>
                </a:cxn>
                <a:cxn ang="0">
                  <a:pos x="239" y="346"/>
                </a:cxn>
              </a:cxnLst>
              <a:rect l="0" t="0" r="r" b="b"/>
              <a:pathLst>
                <a:path w="240" h="347">
                  <a:moveTo>
                    <a:pt x="239" y="346"/>
                  </a:moveTo>
                  <a:lnTo>
                    <a:pt x="239" y="113"/>
                  </a:lnTo>
                  <a:lnTo>
                    <a:pt x="0" y="0"/>
                  </a:lnTo>
                  <a:lnTo>
                    <a:pt x="0" y="216"/>
                  </a:lnTo>
                  <a:lnTo>
                    <a:pt x="239" y="346"/>
                  </a:lnTo>
                </a:path>
              </a:pathLst>
            </a:custGeom>
            <a:solidFill>
              <a:srgbClr val="CC9900"/>
            </a:solidFill>
            <a:ln w="9525" cap="rnd">
              <a:noFill/>
              <a:round/>
              <a:headEnd type="none" w="sm" len="sm"/>
              <a:tailEnd type="none" w="sm" len="sm"/>
            </a:ln>
            <a:effectLst/>
          </p:spPr>
          <p:txBody>
            <a:bodyPr/>
            <a:lstStyle/>
            <a:p>
              <a:endParaRPr lang="en-US"/>
            </a:p>
          </p:txBody>
        </p:sp>
        <p:sp>
          <p:nvSpPr>
            <p:cNvPr id="21640" name="Freeform 136"/>
            <p:cNvSpPr>
              <a:spLocks/>
            </p:cNvSpPr>
            <p:nvPr/>
          </p:nvSpPr>
          <p:spPr bwMode="auto">
            <a:xfrm>
              <a:off x="593" y="1226"/>
              <a:ext cx="194" cy="83"/>
            </a:xfrm>
            <a:custGeom>
              <a:avLst/>
              <a:gdLst/>
              <a:ahLst/>
              <a:cxnLst>
                <a:cxn ang="0">
                  <a:pos x="193" y="14"/>
                </a:cxn>
                <a:cxn ang="0">
                  <a:pos x="67" y="82"/>
                </a:cxn>
                <a:cxn ang="0">
                  <a:pos x="0" y="67"/>
                </a:cxn>
                <a:cxn ang="0">
                  <a:pos x="125" y="0"/>
                </a:cxn>
                <a:cxn ang="0">
                  <a:pos x="193" y="14"/>
                </a:cxn>
              </a:cxnLst>
              <a:rect l="0" t="0" r="r" b="b"/>
              <a:pathLst>
                <a:path w="194" h="83">
                  <a:moveTo>
                    <a:pt x="193" y="14"/>
                  </a:moveTo>
                  <a:lnTo>
                    <a:pt x="67" y="82"/>
                  </a:lnTo>
                  <a:lnTo>
                    <a:pt x="0" y="67"/>
                  </a:lnTo>
                  <a:lnTo>
                    <a:pt x="125" y="0"/>
                  </a:lnTo>
                  <a:lnTo>
                    <a:pt x="193" y="14"/>
                  </a:lnTo>
                </a:path>
              </a:pathLst>
            </a:custGeom>
            <a:solidFill>
              <a:srgbClr val="B2B2B2"/>
            </a:solidFill>
            <a:ln w="9525" cap="rnd">
              <a:noFill/>
              <a:round/>
              <a:headEnd type="none" w="sm" len="sm"/>
              <a:tailEnd type="none" w="sm" len="sm"/>
            </a:ln>
            <a:effectLst/>
          </p:spPr>
          <p:txBody>
            <a:bodyPr/>
            <a:lstStyle/>
            <a:p>
              <a:endParaRPr lang="en-US"/>
            </a:p>
          </p:txBody>
        </p:sp>
        <p:sp>
          <p:nvSpPr>
            <p:cNvPr id="21641" name="Freeform 137"/>
            <p:cNvSpPr>
              <a:spLocks/>
            </p:cNvSpPr>
            <p:nvPr/>
          </p:nvSpPr>
          <p:spPr bwMode="auto">
            <a:xfrm>
              <a:off x="508" y="1060"/>
              <a:ext cx="215" cy="214"/>
            </a:xfrm>
            <a:custGeom>
              <a:avLst/>
              <a:gdLst/>
              <a:ahLst/>
              <a:cxnLst>
                <a:cxn ang="0">
                  <a:pos x="44" y="20"/>
                </a:cxn>
                <a:cxn ang="0">
                  <a:pos x="50" y="34"/>
                </a:cxn>
                <a:cxn ang="0">
                  <a:pos x="60" y="54"/>
                </a:cxn>
                <a:cxn ang="0">
                  <a:pos x="68" y="74"/>
                </a:cxn>
                <a:cxn ang="0">
                  <a:pos x="73" y="88"/>
                </a:cxn>
                <a:cxn ang="0">
                  <a:pos x="79" y="103"/>
                </a:cxn>
                <a:cxn ang="0">
                  <a:pos x="85" y="119"/>
                </a:cxn>
                <a:cxn ang="0">
                  <a:pos x="91" y="129"/>
                </a:cxn>
                <a:cxn ang="0">
                  <a:pos x="100" y="134"/>
                </a:cxn>
                <a:cxn ang="0">
                  <a:pos x="121" y="149"/>
                </a:cxn>
                <a:cxn ang="0">
                  <a:pos x="145" y="168"/>
                </a:cxn>
                <a:cxn ang="0">
                  <a:pos x="162" y="183"/>
                </a:cxn>
                <a:cxn ang="0">
                  <a:pos x="166" y="184"/>
                </a:cxn>
                <a:cxn ang="0">
                  <a:pos x="171" y="184"/>
                </a:cxn>
                <a:cxn ang="0">
                  <a:pos x="177" y="184"/>
                </a:cxn>
                <a:cxn ang="0">
                  <a:pos x="183" y="184"/>
                </a:cxn>
                <a:cxn ang="0">
                  <a:pos x="190" y="189"/>
                </a:cxn>
                <a:cxn ang="0">
                  <a:pos x="200" y="194"/>
                </a:cxn>
                <a:cxn ang="0">
                  <a:pos x="208" y="200"/>
                </a:cxn>
                <a:cxn ang="0">
                  <a:pos x="214" y="206"/>
                </a:cxn>
                <a:cxn ang="0">
                  <a:pos x="212" y="210"/>
                </a:cxn>
                <a:cxn ang="0">
                  <a:pos x="206" y="213"/>
                </a:cxn>
                <a:cxn ang="0">
                  <a:pos x="195" y="213"/>
                </a:cxn>
                <a:cxn ang="0">
                  <a:pos x="183" y="210"/>
                </a:cxn>
                <a:cxn ang="0">
                  <a:pos x="173" y="207"/>
                </a:cxn>
                <a:cxn ang="0">
                  <a:pos x="166" y="204"/>
                </a:cxn>
                <a:cxn ang="0">
                  <a:pos x="162" y="203"/>
                </a:cxn>
                <a:cxn ang="0">
                  <a:pos x="159" y="204"/>
                </a:cxn>
                <a:cxn ang="0">
                  <a:pos x="150" y="201"/>
                </a:cxn>
                <a:cxn ang="0">
                  <a:pos x="133" y="195"/>
                </a:cxn>
                <a:cxn ang="0">
                  <a:pos x="113" y="185"/>
                </a:cxn>
                <a:cxn ang="0">
                  <a:pos x="97" y="177"/>
                </a:cxn>
                <a:cxn ang="0">
                  <a:pos x="85" y="166"/>
                </a:cxn>
                <a:cxn ang="0">
                  <a:pos x="67" y="150"/>
                </a:cxn>
                <a:cxn ang="0">
                  <a:pos x="51" y="131"/>
                </a:cxn>
                <a:cxn ang="0">
                  <a:pos x="38" y="110"/>
                </a:cxn>
                <a:cxn ang="0">
                  <a:pos x="26" y="86"/>
                </a:cxn>
                <a:cxn ang="0">
                  <a:pos x="13" y="57"/>
                </a:cxn>
                <a:cxn ang="0">
                  <a:pos x="4" y="31"/>
                </a:cxn>
                <a:cxn ang="0">
                  <a:pos x="0" y="15"/>
                </a:cxn>
                <a:cxn ang="0">
                  <a:pos x="1" y="8"/>
                </a:cxn>
                <a:cxn ang="0">
                  <a:pos x="4" y="4"/>
                </a:cxn>
                <a:cxn ang="0">
                  <a:pos x="8" y="2"/>
                </a:cxn>
                <a:cxn ang="0">
                  <a:pos x="13" y="0"/>
                </a:cxn>
              </a:cxnLst>
              <a:rect l="0" t="0" r="r" b="b"/>
              <a:pathLst>
                <a:path w="215" h="214">
                  <a:moveTo>
                    <a:pt x="42" y="18"/>
                  </a:moveTo>
                  <a:lnTo>
                    <a:pt x="44" y="20"/>
                  </a:lnTo>
                  <a:lnTo>
                    <a:pt x="47" y="26"/>
                  </a:lnTo>
                  <a:lnTo>
                    <a:pt x="50" y="34"/>
                  </a:lnTo>
                  <a:lnTo>
                    <a:pt x="55" y="44"/>
                  </a:lnTo>
                  <a:lnTo>
                    <a:pt x="60" y="54"/>
                  </a:lnTo>
                  <a:lnTo>
                    <a:pt x="65" y="65"/>
                  </a:lnTo>
                  <a:lnTo>
                    <a:pt x="68" y="74"/>
                  </a:lnTo>
                  <a:lnTo>
                    <a:pt x="72" y="81"/>
                  </a:lnTo>
                  <a:lnTo>
                    <a:pt x="73" y="88"/>
                  </a:lnTo>
                  <a:lnTo>
                    <a:pt x="76" y="96"/>
                  </a:lnTo>
                  <a:lnTo>
                    <a:pt x="79" y="103"/>
                  </a:lnTo>
                  <a:lnTo>
                    <a:pt x="82" y="111"/>
                  </a:lnTo>
                  <a:lnTo>
                    <a:pt x="85" y="119"/>
                  </a:lnTo>
                  <a:lnTo>
                    <a:pt x="89" y="125"/>
                  </a:lnTo>
                  <a:lnTo>
                    <a:pt x="91" y="129"/>
                  </a:lnTo>
                  <a:lnTo>
                    <a:pt x="95" y="131"/>
                  </a:lnTo>
                  <a:lnTo>
                    <a:pt x="100" y="134"/>
                  </a:lnTo>
                  <a:lnTo>
                    <a:pt x="109" y="140"/>
                  </a:lnTo>
                  <a:lnTo>
                    <a:pt x="121" y="149"/>
                  </a:lnTo>
                  <a:lnTo>
                    <a:pt x="133" y="159"/>
                  </a:lnTo>
                  <a:lnTo>
                    <a:pt x="145" y="168"/>
                  </a:lnTo>
                  <a:lnTo>
                    <a:pt x="155" y="177"/>
                  </a:lnTo>
                  <a:lnTo>
                    <a:pt x="162" y="183"/>
                  </a:lnTo>
                  <a:lnTo>
                    <a:pt x="165" y="184"/>
                  </a:lnTo>
                  <a:lnTo>
                    <a:pt x="166" y="184"/>
                  </a:lnTo>
                  <a:lnTo>
                    <a:pt x="169" y="184"/>
                  </a:lnTo>
                  <a:lnTo>
                    <a:pt x="171" y="184"/>
                  </a:lnTo>
                  <a:lnTo>
                    <a:pt x="173" y="184"/>
                  </a:lnTo>
                  <a:lnTo>
                    <a:pt x="177" y="184"/>
                  </a:lnTo>
                  <a:lnTo>
                    <a:pt x="179" y="184"/>
                  </a:lnTo>
                  <a:lnTo>
                    <a:pt x="183" y="184"/>
                  </a:lnTo>
                  <a:lnTo>
                    <a:pt x="186" y="186"/>
                  </a:lnTo>
                  <a:lnTo>
                    <a:pt x="190" y="189"/>
                  </a:lnTo>
                  <a:lnTo>
                    <a:pt x="195" y="190"/>
                  </a:lnTo>
                  <a:lnTo>
                    <a:pt x="200" y="194"/>
                  </a:lnTo>
                  <a:lnTo>
                    <a:pt x="204" y="196"/>
                  </a:lnTo>
                  <a:lnTo>
                    <a:pt x="208" y="200"/>
                  </a:lnTo>
                  <a:lnTo>
                    <a:pt x="211" y="202"/>
                  </a:lnTo>
                  <a:lnTo>
                    <a:pt x="214" y="206"/>
                  </a:lnTo>
                  <a:lnTo>
                    <a:pt x="214" y="208"/>
                  </a:lnTo>
                  <a:lnTo>
                    <a:pt x="212" y="210"/>
                  </a:lnTo>
                  <a:lnTo>
                    <a:pt x="209" y="212"/>
                  </a:lnTo>
                  <a:lnTo>
                    <a:pt x="206" y="213"/>
                  </a:lnTo>
                  <a:lnTo>
                    <a:pt x="201" y="213"/>
                  </a:lnTo>
                  <a:lnTo>
                    <a:pt x="195" y="213"/>
                  </a:lnTo>
                  <a:lnTo>
                    <a:pt x="189" y="212"/>
                  </a:lnTo>
                  <a:lnTo>
                    <a:pt x="183" y="210"/>
                  </a:lnTo>
                  <a:lnTo>
                    <a:pt x="177" y="208"/>
                  </a:lnTo>
                  <a:lnTo>
                    <a:pt x="173" y="207"/>
                  </a:lnTo>
                  <a:lnTo>
                    <a:pt x="170" y="206"/>
                  </a:lnTo>
                  <a:lnTo>
                    <a:pt x="166" y="204"/>
                  </a:lnTo>
                  <a:lnTo>
                    <a:pt x="165" y="204"/>
                  </a:lnTo>
                  <a:lnTo>
                    <a:pt x="162" y="203"/>
                  </a:lnTo>
                  <a:lnTo>
                    <a:pt x="161" y="203"/>
                  </a:lnTo>
                  <a:lnTo>
                    <a:pt x="159" y="204"/>
                  </a:lnTo>
                  <a:lnTo>
                    <a:pt x="156" y="203"/>
                  </a:lnTo>
                  <a:lnTo>
                    <a:pt x="150" y="201"/>
                  </a:lnTo>
                  <a:lnTo>
                    <a:pt x="141" y="199"/>
                  </a:lnTo>
                  <a:lnTo>
                    <a:pt x="133" y="195"/>
                  </a:lnTo>
                  <a:lnTo>
                    <a:pt x="122" y="190"/>
                  </a:lnTo>
                  <a:lnTo>
                    <a:pt x="113" y="185"/>
                  </a:lnTo>
                  <a:lnTo>
                    <a:pt x="104" y="181"/>
                  </a:lnTo>
                  <a:lnTo>
                    <a:pt x="97" y="177"/>
                  </a:lnTo>
                  <a:lnTo>
                    <a:pt x="91" y="172"/>
                  </a:lnTo>
                  <a:lnTo>
                    <a:pt x="85" y="166"/>
                  </a:lnTo>
                  <a:lnTo>
                    <a:pt x="76" y="159"/>
                  </a:lnTo>
                  <a:lnTo>
                    <a:pt x="67" y="150"/>
                  </a:lnTo>
                  <a:lnTo>
                    <a:pt x="59" y="141"/>
                  </a:lnTo>
                  <a:lnTo>
                    <a:pt x="51" y="131"/>
                  </a:lnTo>
                  <a:lnTo>
                    <a:pt x="44" y="120"/>
                  </a:lnTo>
                  <a:lnTo>
                    <a:pt x="38" y="110"/>
                  </a:lnTo>
                  <a:lnTo>
                    <a:pt x="32" y="98"/>
                  </a:lnTo>
                  <a:lnTo>
                    <a:pt x="26" y="86"/>
                  </a:lnTo>
                  <a:lnTo>
                    <a:pt x="19" y="71"/>
                  </a:lnTo>
                  <a:lnTo>
                    <a:pt x="13" y="57"/>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CCCCFF"/>
            </a:solidFill>
            <a:ln w="9525" cap="rnd">
              <a:noFill/>
              <a:round/>
              <a:headEnd type="none" w="sm" len="sm"/>
              <a:tailEnd type="none" w="sm" len="sm"/>
            </a:ln>
            <a:effectLst/>
          </p:spPr>
          <p:txBody>
            <a:bodyPr/>
            <a:lstStyle/>
            <a:p>
              <a:endParaRPr lang="en-US"/>
            </a:p>
          </p:txBody>
        </p:sp>
        <p:sp>
          <p:nvSpPr>
            <p:cNvPr id="21642" name="Freeform 138"/>
            <p:cNvSpPr>
              <a:spLocks/>
            </p:cNvSpPr>
            <p:nvPr/>
          </p:nvSpPr>
          <p:spPr bwMode="auto">
            <a:xfrm>
              <a:off x="606" y="1074"/>
              <a:ext cx="135" cy="174"/>
            </a:xfrm>
            <a:custGeom>
              <a:avLst/>
              <a:gdLst/>
              <a:ahLst/>
              <a:cxnLst>
                <a:cxn ang="0">
                  <a:pos x="36" y="16"/>
                </a:cxn>
                <a:cxn ang="0">
                  <a:pos x="39" y="25"/>
                </a:cxn>
                <a:cxn ang="0">
                  <a:pos x="43" y="39"/>
                </a:cxn>
                <a:cxn ang="0">
                  <a:pos x="46" y="53"/>
                </a:cxn>
                <a:cxn ang="0">
                  <a:pos x="48" y="63"/>
                </a:cxn>
                <a:cxn ang="0">
                  <a:pos x="52" y="77"/>
                </a:cxn>
                <a:cxn ang="0">
                  <a:pos x="58" y="93"/>
                </a:cxn>
                <a:cxn ang="0">
                  <a:pos x="64" y="104"/>
                </a:cxn>
                <a:cxn ang="0">
                  <a:pos x="69" y="109"/>
                </a:cxn>
                <a:cxn ang="0">
                  <a:pos x="76" y="121"/>
                </a:cxn>
                <a:cxn ang="0">
                  <a:pos x="84" y="137"/>
                </a:cxn>
                <a:cxn ang="0">
                  <a:pos x="89" y="148"/>
                </a:cxn>
                <a:cxn ang="0">
                  <a:pos x="91" y="149"/>
                </a:cxn>
                <a:cxn ang="0">
                  <a:pos x="95" y="149"/>
                </a:cxn>
                <a:cxn ang="0">
                  <a:pos x="100" y="149"/>
                </a:cxn>
                <a:cxn ang="0">
                  <a:pos x="106" y="149"/>
                </a:cxn>
                <a:cxn ang="0">
                  <a:pos x="111" y="150"/>
                </a:cxn>
                <a:cxn ang="0">
                  <a:pos x="118" y="154"/>
                </a:cxn>
                <a:cxn ang="0">
                  <a:pos x="126" y="159"/>
                </a:cxn>
                <a:cxn ang="0">
                  <a:pos x="132" y="164"/>
                </a:cxn>
                <a:cxn ang="0">
                  <a:pos x="134" y="168"/>
                </a:cxn>
                <a:cxn ang="0">
                  <a:pos x="129" y="171"/>
                </a:cxn>
                <a:cxn ang="0">
                  <a:pos x="121" y="173"/>
                </a:cxn>
                <a:cxn ang="0">
                  <a:pos x="110" y="172"/>
                </a:cxn>
                <a:cxn ang="0">
                  <a:pos x="102" y="170"/>
                </a:cxn>
                <a:cxn ang="0">
                  <a:pos x="96" y="168"/>
                </a:cxn>
                <a:cxn ang="0">
                  <a:pos x="92" y="167"/>
                </a:cxn>
                <a:cxn ang="0">
                  <a:pos x="90" y="167"/>
                </a:cxn>
                <a:cxn ang="0">
                  <a:pos x="87" y="167"/>
                </a:cxn>
                <a:cxn ang="0">
                  <a:pos x="75" y="157"/>
                </a:cxn>
                <a:cxn ang="0">
                  <a:pos x="61" y="143"/>
                </a:cxn>
                <a:cxn ang="0">
                  <a:pos x="48" y="130"/>
                </a:cxn>
                <a:cxn ang="0">
                  <a:pos x="40" y="121"/>
                </a:cxn>
                <a:cxn ang="0">
                  <a:pos x="29" y="109"/>
                </a:cxn>
                <a:cxn ang="0">
                  <a:pos x="19" y="95"/>
                </a:cxn>
                <a:cxn ang="0">
                  <a:pos x="10" y="79"/>
                </a:cxn>
                <a:cxn ang="0">
                  <a:pos x="5" y="63"/>
                </a:cxn>
                <a:cxn ang="0">
                  <a:pos x="2" y="43"/>
                </a:cxn>
                <a:cxn ang="0">
                  <a:pos x="0" y="25"/>
                </a:cxn>
                <a:cxn ang="0">
                  <a:pos x="0" y="11"/>
                </a:cxn>
                <a:cxn ang="0">
                  <a:pos x="2" y="4"/>
                </a:cxn>
                <a:cxn ang="0">
                  <a:pos x="6" y="1"/>
                </a:cxn>
                <a:cxn ang="0">
                  <a:pos x="11" y="0"/>
                </a:cxn>
                <a:cxn ang="0">
                  <a:pos x="17" y="0"/>
                </a:cxn>
                <a:cxn ang="0">
                  <a:pos x="35" y="15"/>
                </a:cxn>
              </a:cxnLst>
              <a:rect l="0" t="0" r="r" b="b"/>
              <a:pathLst>
                <a:path w="135" h="174">
                  <a:moveTo>
                    <a:pt x="35" y="15"/>
                  </a:moveTo>
                  <a:lnTo>
                    <a:pt x="36" y="16"/>
                  </a:lnTo>
                  <a:lnTo>
                    <a:pt x="37" y="20"/>
                  </a:lnTo>
                  <a:lnTo>
                    <a:pt x="39" y="25"/>
                  </a:lnTo>
                  <a:lnTo>
                    <a:pt x="41" y="32"/>
                  </a:lnTo>
                  <a:lnTo>
                    <a:pt x="43" y="39"/>
                  </a:lnTo>
                  <a:lnTo>
                    <a:pt x="45" y="46"/>
                  </a:lnTo>
                  <a:lnTo>
                    <a:pt x="46" y="53"/>
                  </a:lnTo>
                  <a:lnTo>
                    <a:pt x="47" y="58"/>
                  </a:lnTo>
                  <a:lnTo>
                    <a:pt x="48" y="63"/>
                  </a:lnTo>
                  <a:lnTo>
                    <a:pt x="50" y="70"/>
                  </a:lnTo>
                  <a:lnTo>
                    <a:pt x="52" y="77"/>
                  </a:lnTo>
                  <a:lnTo>
                    <a:pt x="55" y="85"/>
                  </a:lnTo>
                  <a:lnTo>
                    <a:pt x="58" y="93"/>
                  </a:lnTo>
                  <a:lnTo>
                    <a:pt x="61" y="99"/>
                  </a:lnTo>
                  <a:lnTo>
                    <a:pt x="64" y="104"/>
                  </a:lnTo>
                  <a:lnTo>
                    <a:pt x="66" y="106"/>
                  </a:lnTo>
                  <a:lnTo>
                    <a:pt x="69" y="109"/>
                  </a:lnTo>
                  <a:lnTo>
                    <a:pt x="72" y="114"/>
                  </a:lnTo>
                  <a:lnTo>
                    <a:pt x="76" y="121"/>
                  </a:lnTo>
                  <a:lnTo>
                    <a:pt x="81" y="129"/>
                  </a:lnTo>
                  <a:lnTo>
                    <a:pt x="84" y="137"/>
                  </a:lnTo>
                  <a:lnTo>
                    <a:pt x="87" y="143"/>
                  </a:lnTo>
                  <a:lnTo>
                    <a:pt x="89" y="148"/>
                  </a:lnTo>
                  <a:lnTo>
                    <a:pt x="90" y="149"/>
                  </a:lnTo>
                  <a:lnTo>
                    <a:pt x="91" y="149"/>
                  </a:lnTo>
                  <a:lnTo>
                    <a:pt x="93" y="149"/>
                  </a:lnTo>
                  <a:lnTo>
                    <a:pt x="95" y="149"/>
                  </a:lnTo>
                  <a:lnTo>
                    <a:pt x="98" y="149"/>
                  </a:lnTo>
                  <a:lnTo>
                    <a:pt x="100" y="149"/>
                  </a:lnTo>
                  <a:lnTo>
                    <a:pt x="104" y="148"/>
                  </a:lnTo>
                  <a:lnTo>
                    <a:pt x="106" y="149"/>
                  </a:lnTo>
                  <a:lnTo>
                    <a:pt x="109" y="149"/>
                  </a:lnTo>
                  <a:lnTo>
                    <a:pt x="111" y="150"/>
                  </a:lnTo>
                  <a:lnTo>
                    <a:pt x="115" y="151"/>
                  </a:lnTo>
                  <a:lnTo>
                    <a:pt x="118" y="154"/>
                  </a:lnTo>
                  <a:lnTo>
                    <a:pt x="122" y="156"/>
                  </a:lnTo>
                  <a:lnTo>
                    <a:pt x="126" y="159"/>
                  </a:lnTo>
                  <a:lnTo>
                    <a:pt x="129" y="161"/>
                  </a:lnTo>
                  <a:lnTo>
                    <a:pt x="132" y="164"/>
                  </a:lnTo>
                  <a:lnTo>
                    <a:pt x="134" y="167"/>
                  </a:lnTo>
                  <a:lnTo>
                    <a:pt x="134" y="168"/>
                  </a:lnTo>
                  <a:lnTo>
                    <a:pt x="132" y="169"/>
                  </a:lnTo>
                  <a:lnTo>
                    <a:pt x="129" y="171"/>
                  </a:lnTo>
                  <a:lnTo>
                    <a:pt x="125" y="172"/>
                  </a:lnTo>
                  <a:lnTo>
                    <a:pt x="121" y="173"/>
                  </a:lnTo>
                  <a:lnTo>
                    <a:pt x="116" y="173"/>
                  </a:lnTo>
                  <a:lnTo>
                    <a:pt x="110" y="172"/>
                  </a:lnTo>
                  <a:lnTo>
                    <a:pt x="106" y="172"/>
                  </a:lnTo>
                  <a:lnTo>
                    <a:pt x="102" y="170"/>
                  </a:lnTo>
                  <a:lnTo>
                    <a:pt x="99" y="169"/>
                  </a:lnTo>
                  <a:lnTo>
                    <a:pt x="96" y="168"/>
                  </a:lnTo>
                  <a:lnTo>
                    <a:pt x="93" y="168"/>
                  </a:lnTo>
                  <a:lnTo>
                    <a:pt x="92" y="167"/>
                  </a:lnTo>
                  <a:lnTo>
                    <a:pt x="91" y="167"/>
                  </a:lnTo>
                  <a:lnTo>
                    <a:pt x="90" y="167"/>
                  </a:lnTo>
                  <a:lnTo>
                    <a:pt x="88" y="168"/>
                  </a:lnTo>
                  <a:lnTo>
                    <a:pt x="87" y="167"/>
                  </a:lnTo>
                  <a:lnTo>
                    <a:pt x="81" y="163"/>
                  </a:lnTo>
                  <a:lnTo>
                    <a:pt x="75" y="157"/>
                  </a:lnTo>
                  <a:lnTo>
                    <a:pt x="69" y="150"/>
                  </a:lnTo>
                  <a:lnTo>
                    <a:pt x="61" y="143"/>
                  </a:lnTo>
                  <a:lnTo>
                    <a:pt x="54" y="136"/>
                  </a:lnTo>
                  <a:lnTo>
                    <a:pt x="48" y="130"/>
                  </a:lnTo>
                  <a:lnTo>
                    <a:pt x="44" y="125"/>
                  </a:lnTo>
                  <a:lnTo>
                    <a:pt x="40" y="121"/>
                  </a:lnTo>
                  <a:lnTo>
                    <a:pt x="35" y="115"/>
                  </a:lnTo>
                  <a:lnTo>
                    <a:pt x="29" y="109"/>
                  </a:lnTo>
                  <a:lnTo>
                    <a:pt x="24" y="102"/>
                  </a:lnTo>
                  <a:lnTo>
                    <a:pt x="19" y="95"/>
                  </a:lnTo>
                  <a:lnTo>
                    <a:pt x="14" y="87"/>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CCCCFF"/>
            </a:solidFill>
            <a:ln w="9525" cap="rnd">
              <a:noFill/>
              <a:round/>
              <a:headEnd type="none" w="sm" len="sm"/>
              <a:tailEnd type="none" w="sm" len="sm"/>
            </a:ln>
            <a:effectLst/>
          </p:spPr>
          <p:txBody>
            <a:bodyPr/>
            <a:lstStyle/>
            <a:p>
              <a:endParaRPr lang="en-US"/>
            </a:p>
          </p:txBody>
        </p:sp>
        <p:sp>
          <p:nvSpPr>
            <p:cNvPr id="21643" name="Freeform 139"/>
            <p:cNvSpPr>
              <a:spLocks/>
            </p:cNvSpPr>
            <p:nvPr/>
          </p:nvSpPr>
          <p:spPr bwMode="auto">
            <a:xfrm>
              <a:off x="701" y="1258"/>
              <a:ext cx="192" cy="92"/>
            </a:xfrm>
            <a:custGeom>
              <a:avLst/>
              <a:gdLst/>
              <a:ahLst/>
              <a:cxnLst>
                <a:cxn ang="0">
                  <a:pos x="0" y="0"/>
                </a:cxn>
                <a:cxn ang="0">
                  <a:pos x="0" y="50"/>
                </a:cxn>
                <a:cxn ang="0">
                  <a:pos x="191" y="91"/>
                </a:cxn>
                <a:cxn ang="0">
                  <a:pos x="191" y="40"/>
                </a:cxn>
                <a:cxn ang="0">
                  <a:pos x="0" y="0"/>
                </a:cxn>
              </a:cxnLst>
              <a:rect l="0" t="0" r="r" b="b"/>
              <a:pathLst>
                <a:path w="192" h="92">
                  <a:moveTo>
                    <a:pt x="0" y="0"/>
                  </a:moveTo>
                  <a:lnTo>
                    <a:pt x="0" y="50"/>
                  </a:lnTo>
                  <a:lnTo>
                    <a:pt x="191" y="91"/>
                  </a:lnTo>
                  <a:lnTo>
                    <a:pt x="191" y="40"/>
                  </a:lnTo>
                  <a:lnTo>
                    <a:pt x="0" y="0"/>
                  </a:lnTo>
                </a:path>
              </a:pathLst>
            </a:custGeom>
            <a:solidFill>
              <a:srgbClr val="B2B2B2"/>
            </a:solidFill>
            <a:ln w="9525" cap="rnd">
              <a:noFill/>
              <a:round/>
              <a:headEnd type="none" w="sm" len="sm"/>
              <a:tailEnd type="none" w="sm" len="sm"/>
            </a:ln>
            <a:effectLst/>
          </p:spPr>
          <p:txBody>
            <a:bodyPr/>
            <a:lstStyle/>
            <a:p>
              <a:endParaRPr lang="en-US"/>
            </a:p>
          </p:txBody>
        </p:sp>
        <p:sp>
          <p:nvSpPr>
            <p:cNvPr id="21644" name="Freeform 140"/>
            <p:cNvSpPr>
              <a:spLocks/>
            </p:cNvSpPr>
            <p:nvPr/>
          </p:nvSpPr>
          <p:spPr bwMode="auto">
            <a:xfrm>
              <a:off x="892" y="1251"/>
              <a:ext cx="60" cy="99"/>
            </a:xfrm>
            <a:custGeom>
              <a:avLst/>
              <a:gdLst/>
              <a:ahLst/>
              <a:cxnLst>
                <a:cxn ang="0">
                  <a:pos x="0" y="47"/>
                </a:cxn>
                <a:cxn ang="0">
                  <a:pos x="0" y="98"/>
                </a:cxn>
                <a:cxn ang="0">
                  <a:pos x="59" y="43"/>
                </a:cxn>
                <a:cxn ang="0">
                  <a:pos x="59" y="0"/>
                </a:cxn>
                <a:cxn ang="0">
                  <a:pos x="0" y="47"/>
                </a:cxn>
              </a:cxnLst>
              <a:rect l="0" t="0" r="r" b="b"/>
              <a:pathLst>
                <a:path w="60" h="99">
                  <a:moveTo>
                    <a:pt x="0" y="47"/>
                  </a:moveTo>
                  <a:lnTo>
                    <a:pt x="0" y="98"/>
                  </a:lnTo>
                  <a:lnTo>
                    <a:pt x="59" y="43"/>
                  </a:lnTo>
                  <a:lnTo>
                    <a:pt x="59" y="0"/>
                  </a:lnTo>
                  <a:lnTo>
                    <a:pt x="0" y="47"/>
                  </a:lnTo>
                </a:path>
              </a:pathLst>
            </a:custGeom>
            <a:solidFill>
              <a:srgbClr val="7F7F7F"/>
            </a:solidFill>
            <a:ln w="9525" cap="rnd">
              <a:noFill/>
              <a:round/>
              <a:headEnd type="none" w="sm" len="sm"/>
              <a:tailEnd type="none" w="sm" len="sm"/>
            </a:ln>
            <a:effectLst/>
          </p:spPr>
          <p:txBody>
            <a:bodyPr/>
            <a:lstStyle/>
            <a:p>
              <a:endParaRPr lang="en-US"/>
            </a:p>
          </p:txBody>
        </p:sp>
        <p:sp>
          <p:nvSpPr>
            <p:cNvPr id="21645" name="Freeform 141"/>
            <p:cNvSpPr>
              <a:spLocks/>
            </p:cNvSpPr>
            <p:nvPr/>
          </p:nvSpPr>
          <p:spPr bwMode="auto">
            <a:xfrm>
              <a:off x="701" y="1212"/>
              <a:ext cx="250" cy="87"/>
            </a:xfrm>
            <a:custGeom>
              <a:avLst/>
              <a:gdLst/>
              <a:ahLst/>
              <a:cxnLst>
                <a:cxn ang="0">
                  <a:pos x="79" y="0"/>
                </a:cxn>
                <a:cxn ang="0">
                  <a:pos x="0" y="45"/>
                </a:cxn>
                <a:cxn ang="0">
                  <a:pos x="191" y="86"/>
                </a:cxn>
                <a:cxn ang="0">
                  <a:pos x="249" y="39"/>
                </a:cxn>
                <a:cxn ang="0">
                  <a:pos x="79" y="0"/>
                </a:cxn>
              </a:cxnLst>
              <a:rect l="0" t="0" r="r" b="b"/>
              <a:pathLst>
                <a:path w="250" h="87">
                  <a:moveTo>
                    <a:pt x="79" y="0"/>
                  </a:moveTo>
                  <a:lnTo>
                    <a:pt x="0" y="45"/>
                  </a:lnTo>
                  <a:lnTo>
                    <a:pt x="191" y="86"/>
                  </a:lnTo>
                  <a:lnTo>
                    <a:pt x="249" y="39"/>
                  </a:lnTo>
                  <a:lnTo>
                    <a:pt x="79" y="0"/>
                  </a:lnTo>
                </a:path>
              </a:pathLst>
            </a:custGeom>
            <a:solidFill>
              <a:srgbClr val="E5E5E5"/>
            </a:solidFill>
            <a:ln w="9525" cap="rnd">
              <a:noFill/>
              <a:round/>
              <a:headEnd type="none" w="sm" len="sm"/>
              <a:tailEnd type="none" w="sm" len="sm"/>
            </a:ln>
            <a:effectLst/>
          </p:spPr>
          <p:txBody>
            <a:bodyPr/>
            <a:lstStyle/>
            <a:p>
              <a:endParaRPr lang="en-US"/>
            </a:p>
          </p:txBody>
        </p:sp>
        <p:sp>
          <p:nvSpPr>
            <p:cNvPr id="21646" name="Freeform 142"/>
            <p:cNvSpPr>
              <a:spLocks/>
            </p:cNvSpPr>
            <p:nvPr/>
          </p:nvSpPr>
          <p:spPr bwMode="auto">
            <a:xfrm>
              <a:off x="735" y="1093"/>
              <a:ext cx="31" cy="134"/>
            </a:xfrm>
            <a:custGeom>
              <a:avLst/>
              <a:gdLst/>
              <a:ahLst/>
              <a:cxnLst>
                <a:cxn ang="0">
                  <a:pos x="30" y="0"/>
                </a:cxn>
                <a:cxn ang="0">
                  <a:pos x="29" y="0"/>
                </a:cxn>
                <a:cxn ang="0">
                  <a:pos x="27" y="3"/>
                </a:cxn>
                <a:cxn ang="0">
                  <a:pos x="24" y="6"/>
                </a:cxn>
                <a:cxn ang="0">
                  <a:pos x="21" y="12"/>
                </a:cxn>
                <a:cxn ang="0">
                  <a:pos x="17" y="21"/>
                </a:cxn>
                <a:cxn ang="0">
                  <a:pos x="13" y="31"/>
                </a:cxn>
                <a:cxn ang="0">
                  <a:pos x="9" y="44"/>
                </a:cxn>
                <a:cxn ang="0">
                  <a:pos x="6" y="60"/>
                </a:cxn>
                <a:cxn ang="0">
                  <a:pos x="2" y="76"/>
                </a:cxn>
                <a:cxn ang="0">
                  <a:pos x="0" y="91"/>
                </a:cxn>
                <a:cxn ang="0">
                  <a:pos x="0" y="104"/>
                </a:cxn>
                <a:cxn ang="0">
                  <a:pos x="0" y="114"/>
                </a:cxn>
                <a:cxn ang="0">
                  <a:pos x="0" y="122"/>
                </a:cxn>
                <a:cxn ang="0">
                  <a:pos x="1" y="128"/>
                </a:cxn>
                <a:cxn ang="0">
                  <a:pos x="2" y="132"/>
                </a:cxn>
                <a:cxn ang="0">
                  <a:pos x="2" y="133"/>
                </a:cxn>
                <a:cxn ang="0">
                  <a:pos x="30" y="0"/>
                </a:cxn>
              </a:cxnLst>
              <a:rect l="0" t="0" r="r" b="b"/>
              <a:pathLst>
                <a:path w="31" h="134">
                  <a:moveTo>
                    <a:pt x="30" y="0"/>
                  </a:moveTo>
                  <a:lnTo>
                    <a:pt x="29" y="0"/>
                  </a:lnTo>
                  <a:lnTo>
                    <a:pt x="27" y="3"/>
                  </a:lnTo>
                  <a:lnTo>
                    <a:pt x="24" y="6"/>
                  </a:lnTo>
                  <a:lnTo>
                    <a:pt x="21" y="12"/>
                  </a:lnTo>
                  <a:lnTo>
                    <a:pt x="17" y="21"/>
                  </a:lnTo>
                  <a:lnTo>
                    <a:pt x="13" y="31"/>
                  </a:lnTo>
                  <a:lnTo>
                    <a:pt x="9" y="44"/>
                  </a:lnTo>
                  <a:lnTo>
                    <a:pt x="6" y="60"/>
                  </a:lnTo>
                  <a:lnTo>
                    <a:pt x="2" y="76"/>
                  </a:lnTo>
                  <a:lnTo>
                    <a:pt x="0" y="91"/>
                  </a:lnTo>
                  <a:lnTo>
                    <a:pt x="0" y="104"/>
                  </a:lnTo>
                  <a:lnTo>
                    <a:pt x="0" y="114"/>
                  </a:lnTo>
                  <a:lnTo>
                    <a:pt x="0" y="122"/>
                  </a:lnTo>
                  <a:lnTo>
                    <a:pt x="1" y="128"/>
                  </a:lnTo>
                  <a:lnTo>
                    <a:pt x="2" y="132"/>
                  </a:lnTo>
                  <a:lnTo>
                    <a:pt x="2" y="133"/>
                  </a:lnTo>
                  <a:lnTo>
                    <a:pt x="30" y="0"/>
                  </a:lnTo>
                </a:path>
              </a:pathLst>
            </a:custGeom>
            <a:solidFill>
              <a:srgbClr val="000000"/>
            </a:solidFill>
            <a:ln w="9525" cap="rnd">
              <a:noFill/>
              <a:round/>
              <a:headEnd type="none" w="sm" len="sm"/>
              <a:tailEnd type="none" w="sm" len="sm"/>
            </a:ln>
            <a:effectLst/>
          </p:spPr>
          <p:txBody>
            <a:bodyPr/>
            <a:lstStyle/>
            <a:p>
              <a:endParaRPr lang="en-US"/>
            </a:p>
          </p:txBody>
        </p:sp>
        <p:sp>
          <p:nvSpPr>
            <p:cNvPr id="21647" name="Freeform 143"/>
            <p:cNvSpPr>
              <a:spLocks/>
            </p:cNvSpPr>
            <p:nvPr/>
          </p:nvSpPr>
          <p:spPr bwMode="auto">
            <a:xfrm>
              <a:off x="764" y="1156"/>
              <a:ext cx="117" cy="117"/>
            </a:xfrm>
            <a:custGeom>
              <a:avLst/>
              <a:gdLst/>
              <a:ahLst/>
              <a:cxnLst>
                <a:cxn ang="0">
                  <a:pos x="58" y="116"/>
                </a:cxn>
                <a:cxn ang="0">
                  <a:pos x="69" y="116"/>
                </a:cxn>
                <a:cxn ang="0">
                  <a:pos x="81" y="113"/>
                </a:cxn>
                <a:cxn ang="0">
                  <a:pos x="90" y="109"/>
                </a:cxn>
                <a:cxn ang="0">
                  <a:pos x="98" y="102"/>
                </a:cxn>
                <a:cxn ang="0">
                  <a:pos x="105" y="94"/>
                </a:cxn>
                <a:cxn ang="0">
                  <a:pos x="111" y="85"/>
                </a:cxn>
                <a:cxn ang="0">
                  <a:pos x="115" y="74"/>
                </a:cxn>
                <a:cxn ang="0">
                  <a:pos x="116" y="63"/>
                </a:cxn>
                <a:cxn ang="0">
                  <a:pos x="115" y="51"/>
                </a:cxn>
                <a:cxn ang="0">
                  <a:pos x="111" y="40"/>
                </a:cxn>
                <a:cxn ang="0">
                  <a:pos x="105" y="29"/>
                </a:cxn>
                <a:cxn ang="0">
                  <a:pos x="98" y="20"/>
                </a:cxn>
                <a:cxn ang="0">
                  <a:pos x="90" y="12"/>
                </a:cxn>
                <a:cxn ang="0">
                  <a:pos x="81" y="6"/>
                </a:cxn>
                <a:cxn ang="0">
                  <a:pos x="69" y="2"/>
                </a:cxn>
                <a:cxn ang="0">
                  <a:pos x="58" y="0"/>
                </a:cxn>
                <a:cxn ang="0">
                  <a:pos x="46" y="0"/>
                </a:cxn>
                <a:cxn ang="0">
                  <a:pos x="35" y="2"/>
                </a:cxn>
                <a:cxn ang="0">
                  <a:pos x="25" y="6"/>
                </a:cxn>
                <a:cxn ang="0">
                  <a:pos x="17" y="13"/>
                </a:cxn>
                <a:cxn ang="0">
                  <a:pos x="10" y="21"/>
                </a:cxn>
                <a:cxn ang="0">
                  <a:pos x="5" y="30"/>
                </a:cxn>
                <a:cxn ang="0">
                  <a:pos x="1" y="41"/>
                </a:cxn>
                <a:cxn ang="0">
                  <a:pos x="0" y="52"/>
                </a:cxn>
                <a:cxn ang="0">
                  <a:pos x="1" y="64"/>
                </a:cxn>
                <a:cxn ang="0">
                  <a:pos x="5" y="75"/>
                </a:cxn>
                <a:cxn ang="0">
                  <a:pos x="10" y="86"/>
                </a:cxn>
                <a:cxn ang="0">
                  <a:pos x="17" y="95"/>
                </a:cxn>
                <a:cxn ang="0">
                  <a:pos x="25" y="103"/>
                </a:cxn>
                <a:cxn ang="0">
                  <a:pos x="35" y="109"/>
                </a:cxn>
                <a:cxn ang="0">
                  <a:pos x="46" y="113"/>
                </a:cxn>
                <a:cxn ang="0">
                  <a:pos x="58" y="116"/>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w="9525" cap="rnd">
              <a:noFill/>
              <a:round/>
              <a:headEnd type="none" w="sm" len="sm"/>
              <a:tailEnd type="none" w="sm" len="sm"/>
            </a:ln>
            <a:effectLst/>
          </p:spPr>
          <p:txBody>
            <a:bodyPr/>
            <a:lstStyle/>
            <a:p>
              <a:endParaRPr lang="en-US"/>
            </a:p>
          </p:txBody>
        </p:sp>
        <p:sp>
          <p:nvSpPr>
            <p:cNvPr id="21648" name="Freeform 144"/>
            <p:cNvSpPr>
              <a:spLocks/>
            </p:cNvSpPr>
            <p:nvPr/>
          </p:nvSpPr>
          <p:spPr bwMode="auto">
            <a:xfrm>
              <a:off x="732" y="1078"/>
              <a:ext cx="164" cy="191"/>
            </a:xfrm>
            <a:custGeom>
              <a:avLst/>
              <a:gdLst/>
              <a:ahLst/>
              <a:cxnLst>
                <a:cxn ang="0">
                  <a:pos x="124" y="47"/>
                </a:cxn>
                <a:cxn ang="0">
                  <a:pos x="73" y="11"/>
                </a:cxn>
                <a:cxn ang="0">
                  <a:pos x="35" y="0"/>
                </a:cxn>
                <a:cxn ang="0">
                  <a:pos x="0" y="178"/>
                </a:cxn>
                <a:cxn ang="0">
                  <a:pos x="38" y="190"/>
                </a:cxn>
                <a:cxn ang="0">
                  <a:pos x="98" y="174"/>
                </a:cxn>
                <a:cxn ang="0">
                  <a:pos x="138" y="185"/>
                </a:cxn>
                <a:cxn ang="0">
                  <a:pos x="163" y="60"/>
                </a:cxn>
                <a:cxn ang="0">
                  <a:pos x="124" y="47"/>
                </a:cxn>
              </a:cxnLst>
              <a:rect l="0" t="0" r="r" b="b"/>
              <a:pathLst>
                <a:path w="164" h="191">
                  <a:moveTo>
                    <a:pt x="124" y="47"/>
                  </a:moveTo>
                  <a:lnTo>
                    <a:pt x="73" y="11"/>
                  </a:lnTo>
                  <a:lnTo>
                    <a:pt x="35" y="0"/>
                  </a:lnTo>
                  <a:lnTo>
                    <a:pt x="0" y="178"/>
                  </a:lnTo>
                  <a:lnTo>
                    <a:pt x="38" y="190"/>
                  </a:lnTo>
                  <a:lnTo>
                    <a:pt x="98" y="174"/>
                  </a:lnTo>
                  <a:lnTo>
                    <a:pt x="138" y="185"/>
                  </a:lnTo>
                  <a:lnTo>
                    <a:pt x="163" y="60"/>
                  </a:lnTo>
                  <a:lnTo>
                    <a:pt x="124" y="47"/>
                  </a:lnTo>
                </a:path>
              </a:pathLst>
            </a:custGeom>
            <a:solidFill>
              <a:srgbClr val="B2B2B2"/>
            </a:solidFill>
            <a:ln w="9525" cap="rnd">
              <a:noFill/>
              <a:round/>
              <a:headEnd type="none" w="sm" len="sm"/>
              <a:tailEnd type="none" w="sm" len="sm"/>
            </a:ln>
            <a:effectLst/>
          </p:spPr>
          <p:txBody>
            <a:bodyPr/>
            <a:lstStyle/>
            <a:p>
              <a:endParaRPr lang="en-US"/>
            </a:p>
          </p:txBody>
        </p:sp>
        <p:sp>
          <p:nvSpPr>
            <p:cNvPr id="21649" name="Freeform 145"/>
            <p:cNvSpPr>
              <a:spLocks/>
            </p:cNvSpPr>
            <p:nvPr/>
          </p:nvSpPr>
          <p:spPr bwMode="auto">
            <a:xfrm>
              <a:off x="870" y="1125"/>
              <a:ext cx="60" cy="139"/>
            </a:xfrm>
            <a:custGeom>
              <a:avLst/>
              <a:gdLst/>
              <a:ahLst/>
              <a:cxnLst>
                <a:cxn ang="0">
                  <a:pos x="24" y="13"/>
                </a:cxn>
                <a:cxn ang="0">
                  <a:pos x="0" y="138"/>
                </a:cxn>
                <a:cxn ang="0">
                  <a:pos x="40" y="109"/>
                </a:cxn>
                <a:cxn ang="0">
                  <a:pos x="59" y="0"/>
                </a:cxn>
                <a:cxn ang="0">
                  <a:pos x="24" y="13"/>
                </a:cxn>
              </a:cxnLst>
              <a:rect l="0" t="0" r="r" b="b"/>
              <a:pathLst>
                <a:path w="60" h="139">
                  <a:moveTo>
                    <a:pt x="24" y="13"/>
                  </a:moveTo>
                  <a:lnTo>
                    <a:pt x="0" y="138"/>
                  </a:lnTo>
                  <a:lnTo>
                    <a:pt x="40" y="109"/>
                  </a:lnTo>
                  <a:lnTo>
                    <a:pt x="59" y="0"/>
                  </a:lnTo>
                  <a:lnTo>
                    <a:pt x="24" y="13"/>
                  </a:lnTo>
                </a:path>
              </a:pathLst>
            </a:custGeom>
            <a:solidFill>
              <a:srgbClr val="7F7F7F"/>
            </a:solidFill>
            <a:ln w="9525" cap="rnd">
              <a:noFill/>
              <a:round/>
              <a:headEnd type="none" w="sm" len="sm"/>
              <a:tailEnd type="none" w="sm" len="sm"/>
            </a:ln>
            <a:effectLst/>
          </p:spPr>
          <p:txBody>
            <a:bodyPr/>
            <a:lstStyle/>
            <a:p>
              <a:endParaRPr lang="en-US"/>
            </a:p>
          </p:txBody>
        </p:sp>
        <p:sp>
          <p:nvSpPr>
            <p:cNvPr id="21650" name="Freeform 146"/>
            <p:cNvSpPr>
              <a:spLocks/>
            </p:cNvSpPr>
            <p:nvPr/>
          </p:nvSpPr>
          <p:spPr bwMode="auto">
            <a:xfrm>
              <a:off x="832" y="1135"/>
              <a:ext cx="54" cy="123"/>
            </a:xfrm>
            <a:custGeom>
              <a:avLst/>
              <a:gdLst/>
              <a:ahLst/>
              <a:cxnLst>
                <a:cxn ang="0">
                  <a:pos x="53" y="7"/>
                </a:cxn>
                <a:cxn ang="0">
                  <a:pos x="24" y="0"/>
                </a:cxn>
                <a:cxn ang="0">
                  <a:pos x="0" y="111"/>
                </a:cxn>
                <a:cxn ang="0">
                  <a:pos x="32" y="122"/>
                </a:cxn>
                <a:cxn ang="0">
                  <a:pos x="53" y="7"/>
                </a:cxn>
              </a:cxnLst>
              <a:rect l="0" t="0" r="r" b="b"/>
              <a:pathLst>
                <a:path w="54" h="123">
                  <a:moveTo>
                    <a:pt x="53" y="7"/>
                  </a:moveTo>
                  <a:lnTo>
                    <a:pt x="24" y="0"/>
                  </a:lnTo>
                  <a:lnTo>
                    <a:pt x="0" y="111"/>
                  </a:lnTo>
                  <a:lnTo>
                    <a:pt x="32" y="122"/>
                  </a:lnTo>
                  <a:lnTo>
                    <a:pt x="53" y="7"/>
                  </a:lnTo>
                </a:path>
              </a:pathLst>
            </a:custGeom>
            <a:solidFill>
              <a:srgbClr val="7F7F7F"/>
            </a:solidFill>
            <a:ln w="9525" cap="rnd">
              <a:noFill/>
              <a:round/>
              <a:headEnd type="none" w="sm" len="sm"/>
              <a:tailEnd type="none" w="sm" len="sm"/>
            </a:ln>
            <a:effectLst/>
          </p:spPr>
          <p:txBody>
            <a:bodyPr/>
            <a:lstStyle/>
            <a:p>
              <a:endParaRPr lang="en-US"/>
            </a:p>
          </p:txBody>
        </p:sp>
        <p:sp>
          <p:nvSpPr>
            <p:cNvPr id="21651" name="Freeform 147"/>
            <p:cNvSpPr>
              <a:spLocks/>
            </p:cNvSpPr>
            <p:nvPr/>
          </p:nvSpPr>
          <p:spPr bwMode="auto">
            <a:xfrm>
              <a:off x="771" y="1099"/>
              <a:ext cx="79" cy="160"/>
            </a:xfrm>
            <a:custGeom>
              <a:avLst/>
              <a:gdLst/>
              <a:ahLst/>
              <a:cxnLst>
                <a:cxn ang="0">
                  <a:pos x="78" y="30"/>
                </a:cxn>
                <a:cxn ang="0">
                  <a:pos x="35" y="0"/>
                </a:cxn>
                <a:cxn ang="0">
                  <a:pos x="0" y="159"/>
                </a:cxn>
                <a:cxn ang="0">
                  <a:pos x="54" y="146"/>
                </a:cxn>
                <a:cxn ang="0">
                  <a:pos x="78" y="30"/>
                </a:cxn>
              </a:cxnLst>
              <a:rect l="0" t="0" r="r" b="b"/>
              <a:pathLst>
                <a:path w="79" h="160">
                  <a:moveTo>
                    <a:pt x="78" y="30"/>
                  </a:moveTo>
                  <a:lnTo>
                    <a:pt x="35" y="0"/>
                  </a:lnTo>
                  <a:lnTo>
                    <a:pt x="0" y="159"/>
                  </a:lnTo>
                  <a:lnTo>
                    <a:pt x="54" y="146"/>
                  </a:lnTo>
                  <a:lnTo>
                    <a:pt x="78" y="30"/>
                  </a:lnTo>
                </a:path>
              </a:pathLst>
            </a:custGeom>
            <a:solidFill>
              <a:srgbClr val="7F7F7F"/>
            </a:solidFill>
            <a:ln w="9525" cap="rnd">
              <a:noFill/>
              <a:round/>
              <a:headEnd type="none" w="sm" len="sm"/>
              <a:tailEnd type="none" w="sm" len="sm"/>
            </a:ln>
            <a:effectLst/>
          </p:spPr>
          <p:txBody>
            <a:bodyPr/>
            <a:lstStyle/>
            <a:p>
              <a:endParaRPr lang="en-US"/>
            </a:p>
          </p:txBody>
        </p:sp>
        <p:sp>
          <p:nvSpPr>
            <p:cNvPr id="21652" name="Freeform 148"/>
            <p:cNvSpPr>
              <a:spLocks/>
            </p:cNvSpPr>
            <p:nvPr/>
          </p:nvSpPr>
          <p:spPr bwMode="auto">
            <a:xfrm>
              <a:off x="738" y="1086"/>
              <a:ext cx="60" cy="172"/>
            </a:xfrm>
            <a:custGeom>
              <a:avLst/>
              <a:gdLst/>
              <a:ahLst/>
              <a:cxnLst>
                <a:cxn ang="0">
                  <a:pos x="59" y="7"/>
                </a:cxn>
                <a:cxn ang="0">
                  <a:pos x="32" y="0"/>
                </a:cxn>
                <a:cxn ang="0">
                  <a:pos x="0" y="163"/>
                </a:cxn>
                <a:cxn ang="0">
                  <a:pos x="26" y="171"/>
                </a:cxn>
                <a:cxn ang="0">
                  <a:pos x="59" y="7"/>
                </a:cxn>
              </a:cxnLst>
              <a:rect l="0" t="0" r="r" b="b"/>
              <a:pathLst>
                <a:path w="60" h="172">
                  <a:moveTo>
                    <a:pt x="59" y="7"/>
                  </a:moveTo>
                  <a:lnTo>
                    <a:pt x="32" y="0"/>
                  </a:lnTo>
                  <a:lnTo>
                    <a:pt x="0" y="163"/>
                  </a:lnTo>
                  <a:lnTo>
                    <a:pt x="26" y="171"/>
                  </a:lnTo>
                  <a:lnTo>
                    <a:pt x="59" y="7"/>
                  </a:lnTo>
                </a:path>
              </a:pathLst>
            </a:custGeom>
            <a:solidFill>
              <a:srgbClr val="7F7F7F"/>
            </a:solidFill>
            <a:ln w="9525" cap="rnd">
              <a:noFill/>
              <a:round/>
              <a:headEnd type="none" w="sm" len="sm"/>
              <a:tailEnd type="none" w="sm" len="sm"/>
            </a:ln>
            <a:effectLst/>
          </p:spPr>
          <p:txBody>
            <a:bodyPr/>
            <a:lstStyle/>
            <a:p>
              <a:endParaRPr lang="en-US"/>
            </a:p>
          </p:txBody>
        </p:sp>
        <p:sp>
          <p:nvSpPr>
            <p:cNvPr id="21653" name="Freeform 149"/>
            <p:cNvSpPr>
              <a:spLocks/>
            </p:cNvSpPr>
            <p:nvPr/>
          </p:nvSpPr>
          <p:spPr bwMode="auto">
            <a:xfrm>
              <a:off x="768" y="1059"/>
              <a:ext cx="162" cy="79"/>
            </a:xfrm>
            <a:custGeom>
              <a:avLst/>
              <a:gdLst/>
              <a:ahLst/>
              <a:cxnLst>
                <a:cxn ang="0">
                  <a:pos x="0" y="18"/>
                </a:cxn>
                <a:cxn ang="0">
                  <a:pos x="41" y="0"/>
                </a:cxn>
                <a:cxn ang="0">
                  <a:pos x="74" y="11"/>
                </a:cxn>
                <a:cxn ang="0">
                  <a:pos x="115" y="49"/>
                </a:cxn>
                <a:cxn ang="0">
                  <a:pos x="161" y="66"/>
                </a:cxn>
                <a:cxn ang="0">
                  <a:pos x="126" y="78"/>
                </a:cxn>
                <a:cxn ang="0">
                  <a:pos x="88" y="66"/>
                </a:cxn>
                <a:cxn ang="0">
                  <a:pos x="38" y="29"/>
                </a:cxn>
                <a:cxn ang="0">
                  <a:pos x="0" y="18"/>
                </a:cxn>
              </a:cxnLst>
              <a:rect l="0" t="0" r="r" b="b"/>
              <a:pathLst>
                <a:path w="162" h="79">
                  <a:moveTo>
                    <a:pt x="0" y="18"/>
                  </a:moveTo>
                  <a:lnTo>
                    <a:pt x="41" y="0"/>
                  </a:lnTo>
                  <a:lnTo>
                    <a:pt x="74" y="11"/>
                  </a:lnTo>
                  <a:lnTo>
                    <a:pt x="115" y="49"/>
                  </a:lnTo>
                  <a:lnTo>
                    <a:pt x="161" y="66"/>
                  </a:lnTo>
                  <a:lnTo>
                    <a:pt x="126" y="78"/>
                  </a:lnTo>
                  <a:lnTo>
                    <a:pt x="88" y="66"/>
                  </a:lnTo>
                  <a:lnTo>
                    <a:pt x="38" y="29"/>
                  </a:lnTo>
                  <a:lnTo>
                    <a:pt x="0" y="18"/>
                  </a:lnTo>
                </a:path>
              </a:pathLst>
            </a:custGeom>
            <a:solidFill>
              <a:srgbClr val="E5E5E5"/>
            </a:solidFill>
            <a:ln w="9525" cap="rnd">
              <a:noFill/>
              <a:round/>
              <a:headEnd type="none" w="sm" len="sm"/>
              <a:tailEnd type="none" w="sm" len="sm"/>
            </a:ln>
            <a:effectLst/>
          </p:spPr>
          <p:txBody>
            <a:bodyPr/>
            <a:lstStyle/>
            <a:p>
              <a:endParaRPr lang="en-US"/>
            </a:p>
          </p:txBody>
        </p:sp>
      </p:grpSp>
      <p:grpSp>
        <p:nvGrpSpPr>
          <p:cNvPr id="4" name="Group 209"/>
          <p:cNvGrpSpPr>
            <a:grpSpLocks/>
          </p:cNvGrpSpPr>
          <p:nvPr/>
        </p:nvGrpSpPr>
        <p:grpSpPr bwMode="auto">
          <a:xfrm>
            <a:off x="3001963" y="1489075"/>
            <a:ext cx="1098550" cy="1277938"/>
            <a:chOff x="1891" y="938"/>
            <a:chExt cx="692" cy="805"/>
          </a:xfrm>
        </p:grpSpPr>
        <p:sp>
          <p:nvSpPr>
            <p:cNvPr id="21655" name="Freeform 151"/>
            <p:cNvSpPr>
              <a:spLocks/>
            </p:cNvSpPr>
            <p:nvPr/>
          </p:nvSpPr>
          <p:spPr bwMode="auto">
            <a:xfrm>
              <a:off x="1959" y="938"/>
              <a:ext cx="332" cy="622"/>
            </a:xfrm>
            <a:custGeom>
              <a:avLst/>
              <a:gdLst/>
              <a:ahLst/>
              <a:cxnLst>
                <a:cxn ang="0">
                  <a:pos x="145" y="207"/>
                </a:cxn>
                <a:cxn ang="0">
                  <a:pos x="147" y="153"/>
                </a:cxn>
                <a:cxn ang="0">
                  <a:pos x="127" y="134"/>
                </a:cxn>
                <a:cxn ang="0">
                  <a:pos x="107" y="123"/>
                </a:cxn>
                <a:cxn ang="0">
                  <a:pos x="109" y="117"/>
                </a:cxn>
                <a:cxn ang="0">
                  <a:pos x="110" y="115"/>
                </a:cxn>
                <a:cxn ang="0">
                  <a:pos x="118" y="115"/>
                </a:cxn>
                <a:cxn ang="0">
                  <a:pos x="126" y="108"/>
                </a:cxn>
                <a:cxn ang="0">
                  <a:pos x="130" y="92"/>
                </a:cxn>
                <a:cxn ang="0">
                  <a:pos x="133" y="86"/>
                </a:cxn>
                <a:cxn ang="0">
                  <a:pos x="137" y="84"/>
                </a:cxn>
                <a:cxn ang="0">
                  <a:pos x="136" y="74"/>
                </a:cxn>
                <a:cxn ang="0">
                  <a:pos x="130" y="57"/>
                </a:cxn>
                <a:cxn ang="0">
                  <a:pos x="126" y="42"/>
                </a:cxn>
                <a:cxn ang="0">
                  <a:pos x="116" y="19"/>
                </a:cxn>
                <a:cxn ang="0">
                  <a:pos x="98" y="5"/>
                </a:cxn>
                <a:cxn ang="0">
                  <a:pos x="75" y="0"/>
                </a:cxn>
                <a:cxn ang="0">
                  <a:pos x="52" y="7"/>
                </a:cxn>
                <a:cxn ang="0">
                  <a:pos x="41" y="20"/>
                </a:cxn>
                <a:cxn ang="0">
                  <a:pos x="40" y="44"/>
                </a:cxn>
                <a:cxn ang="0">
                  <a:pos x="42" y="64"/>
                </a:cxn>
                <a:cxn ang="0">
                  <a:pos x="49" y="81"/>
                </a:cxn>
                <a:cxn ang="0">
                  <a:pos x="53" y="104"/>
                </a:cxn>
                <a:cxn ang="0">
                  <a:pos x="40" y="120"/>
                </a:cxn>
                <a:cxn ang="0">
                  <a:pos x="9" y="138"/>
                </a:cxn>
                <a:cxn ang="0">
                  <a:pos x="2" y="153"/>
                </a:cxn>
                <a:cxn ang="0">
                  <a:pos x="1" y="180"/>
                </a:cxn>
                <a:cxn ang="0">
                  <a:pos x="16" y="236"/>
                </a:cxn>
                <a:cxn ang="0">
                  <a:pos x="18" y="290"/>
                </a:cxn>
                <a:cxn ang="0">
                  <a:pos x="17" y="320"/>
                </a:cxn>
                <a:cxn ang="0">
                  <a:pos x="26" y="364"/>
                </a:cxn>
                <a:cxn ang="0">
                  <a:pos x="53" y="396"/>
                </a:cxn>
                <a:cxn ang="0">
                  <a:pos x="85" y="402"/>
                </a:cxn>
                <a:cxn ang="0">
                  <a:pos x="118" y="405"/>
                </a:cxn>
                <a:cxn ang="0">
                  <a:pos x="162" y="408"/>
                </a:cxn>
                <a:cxn ang="0">
                  <a:pos x="197" y="417"/>
                </a:cxn>
                <a:cxn ang="0">
                  <a:pos x="231" y="431"/>
                </a:cxn>
                <a:cxn ang="0">
                  <a:pos x="232" y="444"/>
                </a:cxn>
                <a:cxn ang="0">
                  <a:pos x="228" y="481"/>
                </a:cxn>
                <a:cxn ang="0">
                  <a:pos x="232" y="518"/>
                </a:cxn>
                <a:cxn ang="0">
                  <a:pos x="237" y="562"/>
                </a:cxn>
                <a:cxn ang="0">
                  <a:pos x="232" y="581"/>
                </a:cxn>
                <a:cxn ang="0">
                  <a:pos x="232" y="592"/>
                </a:cxn>
                <a:cxn ang="0">
                  <a:pos x="248" y="609"/>
                </a:cxn>
                <a:cxn ang="0">
                  <a:pos x="273" y="610"/>
                </a:cxn>
                <a:cxn ang="0">
                  <a:pos x="294" y="616"/>
                </a:cxn>
                <a:cxn ang="0">
                  <a:pos x="316" y="621"/>
                </a:cxn>
                <a:cxn ang="0">
                  <a:pos x="327" y="615"/>
                </a:cxn>
                <a:cxn ang="0">
                  <a:pos x="328" y="607"/>
                </a:cxn>
                <a:cxn ang="0">
                  <a:pos x="301" y="594"/>
                </a:cxn>
                <a:cxn ang="0">
                  <a:pos x="273" y="576"/>
                </a:cxn>
                <a:cxn ang="0">
                  <a:pos x="272" y="557"/>
                </a:cxn>
                <a:cxn ang="0">
                  <a:pos x="277" y="528"/>
                </a:cxn>
                <a:cxn ang="0">
                  <a:pos x="284" y="491"/>
                </a:cxn>
                <a:cxn ang="0">
                  <a:pos x="287" y="458"/>
                </a:cxn>
                <a:cxn ang="0">
                  <a:pos x="290" y="448"/>
                </a:cxn>
                <a:cxn ang="0">
                  <a:pos x="296" y="433"/>
                </a:cxn>
                <a:cxn ang="0">
                  <a:pos x="291" y="414"/>
                </a:cxn>
                <a:cxn ang="0">
                  <a:pos x="272" y="391"/>
                </a:cxn>
                <a:cxn ang="0">
                  <a:pos x="232" y="371"/>
                </a:cxn>
                <a:cxn ang="0">
                  <a:pos x="210" y="356"/>
                </a:cxn>
                <a:cxn ang="0">
                  <a:pos x="183" y="345"/>
                </a:cxn>
                <a:cxn ang="0">
                  <a:pos x="164" y="333"/>
                </a:cxn>
              </a:cxnLst>
              <a:rect l="0" t="0" r="r" b="b"/>
              <a:pathLst>
                <a:path w="332" h="622">
                  <a:moveTo>
                    <a:pt x="142" y="231"/>
                  </a:moveTo>
                  <a:lnTo>
                    <a:pt x="143" y="229"/>
                  </a:lnTo>
                  <a:lnTo>
                    <a:pt x="144" y="220"/>
                  </a:lnTo>
                  <a:lnTo>
                    <a:pt x="145" y="207"/>
                  </a:lnTo>
                  <a:lnTo>
                    <a:pt x="147" y="193"/>
                  </a:lnTo>
                  <a:lnTo>
                    <a:pt x="148" y="178"/>
                  </a:lnTo>
                  <a:lnTo>
                    <a:pt x="148" y="165"/>
                  </a:lnTo>
                  <a:lnTo>
                    <a:pt x="147" y="153"/>
                  </a:lnTo>
                  <a:lnTo>
                    <a:pt x="145" y="146"/>
                  </a:lnTo>
                  <a:lnTo>
                    <a:pt x="139" y="142"/>
                  </a:lnTo>
                  <a:lnTo>
                    <a:pt x="133" y="138"/>
                  </a:lnTo>
                  <a:lnTo>
                    <a:pt x="127" y="134"/>
                  </a:lnTo>
                  <a:lnTo>
                    <a:pt x="121" y="131"/>
                  </a:lnTo>
                  <a:lnTo>
                    <a:pt x="115" y="128"/>
                  </a:lnTo>
                  <a:lnTo>
                    <a:pt x="110" y="126"/>
                  </a:lnTo>
                  <a:lnTo>
                    <a:pt x="107" y="123"/>
                  </a:lnTo>
                  <a:lnTo>
                    <a:pt x="106" y="121"/>
                  </a:lnTo>
                  <a:lnTo>
                    <a:pt x="107" y="120"/>
                  </a:lnTo>
                  <a:lnTo>
                    <a:pt x="108" y="118"/>
                  </a:lnTo>
                  <a:lnTo>
                    <a:pt x="109" y="117"/>
                  </a:lnTo>
                  <a:lnTo>
                    <a:pt x="110" y="116"/>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3"/>
                  </a:lnTo>
                  <a:lnTo>
                    <a:pt x="128" y="99"/>
                  </a:lnTo>
                  <a:lnTo>
                    <a:pt x="129" y="95"/>
                  </a:lnTo>
                  <a:lnTo>
                    <a:pt x="130" y="92"/>
                  </a:lnTo>
                  <a:lnTo>
                    <a:pt x="131" y="88"/>
                  </a:lnTo>
                  <a:lnTo>
                    <a:pt x="131" y="86"/>
                  </a:lnTo>
                  <a:lnTo>
                    <a:pt x="132" y="86"/>
                  </a:lnTo>
                  <a:lnTo>
                    <a:pt x="133" y="86"/>
                  </a:lnTo>
                  <a:lnTo>
                    <a:pt x="134" y="86"/>
                  </a:lnTo>
                  <a:lnTo>
                    <a:pt x="135" y="86"/>
                  </a:lnTo>
                  <a:lnTo>
                    <a:pt x="136" y="85"/>
                  </a:lnTo>
                  <a:lnTo>
                    <a:pt x="137" y="84"/>
                  </a:lnTo>
                  <a:lnTo>
                    <a:pt x="138" y="83"/>
                  </a:lnTo>
                  <a:lnTo>
                    <a:pt x="138" y="80"/>
                  </a:lnTo>
                  <a:lnTo>
                    <a:pt x="137" y="77"/>
                  </a:lnTo>
                  <a:lnTo>
                    <a:pt x="136" y="74"/>
                  </a:lnTo>
                  <a:lnTo>
                    <a:pt x="134" y="69"/>
                  </a:lnTo>
                  <a:lnTo>
                    <a:pt x="133" y="65"/>
                  </a:lnTo>
                  <a:lnTo>
                    <a:pt x="131" y="61"/>
                  </a:lnTo>
                  <a:lnTo>
                    <a:pt x="130" y="57"/>
                  </a:lnTo>
                  <a:lnTo>
                    <a:pt x="129" y="55"/>
                  </a:lnTo>
                  <a:lnTo>
                    <a:pt x="128" y="51"/>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1"/>
                  </a:lnTo>
                  <a:lnTo>
                    <a:pt x="51" y="87"/>
                  </a:lnTo>
                  <a:lnTo>
                    <a:pt x="52" y="94"/>
                  </a:lnTo>
                  <a:lnTo>
                    <a:pt x="52" y="99"/>
                  </a:lnTo>
                  <a:lnTo>
                    <a:pt x="53" y="104"/>
                  </a:lnTo>
                  <a:lnTo>
                    <a:pt x="54" y="108"/>
                  </a:lnTo>
                  <a:lnTo>
                    <a:pt x="52" y="111"/>
                  </a:lnTo>
                  <a:lnTo>
                    <a:pt x="47" y="115"/>
                  </a:lnTo>
                  <a:lnTo>
                    <a:pt x="40" y="120"/>
                  </a:lnTo>
                  <a:lnTo>
                    <a:pt x="31" y="124"/>
                  </a:lnTo>
                  <a:lnTo>
                    <a:pt x="23" y="129"/>
                  </a:lnTo>
                  <a:lnTo>
                    <a:pt x="15" y="133"/>
                  </a:lnTo>
                  <a:lnTo>
                    <a:pt x="9" y="138"/>
                  </a:lnTo>
                  <a:lnTo>
                    <a:pt x="7" y="142"/>
                  </a:lnTo>
                  <a:lnTo>
                    <a:pt x="5" y="145"/>
                  </a:lnTo>
                  <a:lnTo>
                    <a:pt x="4" y="149"/>
                  </a:lnTo>
                  <a:lnTo>
                    <a:pt x="2" y="153"/>
                  </a:lnTo>
                  <a:lnTo>
                    <a:pt x="0" y="157"/>
                  </a:lnTo>
                  <a:lnTo>
                    <a:pt x="0" y="163"/>
                  </a:lnTo>
                  <a:lnTo>
                    <a:pt x="0" y="171"/>
                  </a:lnTo>
                  <a:lnTo>
                    <a:pt x="1" y="180"/>
                  </a:lnTo>
                  <a:lnTo>
                    <a:pt x="5" y="192"/>
                  </a:lnTo>
                  <a:lnTo>
                    <a:pt x="10" y="206"/>
                  </a:lnTo>
                  <a:lnTo>
                    <a:pt x="13" y="221"/>
                  </a:lnTo>
                  <a:lnTo>
                    <a:pt x="16" y="236"/>
                  </a:lnTo>
                  <a:lnTo>
                    <a:pt x="17" y="253"/>
                  </a:lnTo>
                  <a:lnTo>
                    <a:pt x="18" y="267"/>
                  </a:lnTo>
                  <a:lnTo>
                    <a:pt x="18" y="280"/>
                  </a:lnTo>
                  <a:lnTo>
                    <a:pt x="18" y="290"/>
                  </a:lnTo>
                  <a:lnTo>
                    <a:pt x="17" y="297"/>
                  </a:lnTo>
                  <a:lnTo>
                    <a:pt x="17" y="304"/>
                  </a:lnTo>
                  <a:lnTo>
                    <a:pt x="17" y="311"/>
                  </a:lnTo>
                  <a:lnTo>
                    <a:pt x="17" y="320"/>
                  </a:lnTo>
                  <a:lnTo>
                    <a:pt x="18" y="330"/>
                  </a:lnTo>
                  <a:lnTo>
                    <a:pt x="20" y="341"/>
                  </a:lnTo>
                  <a:lnTo>
                    <a:pt x="23" y="352"/>
                  </a:lnTo>
                  <a:lnTo>
                    <a:pt x="26" y="364"/>
                  </a:lnTo>
                  <a:lnTo>
                    <a:pt x="31" y="376"/>
                  </a:lnTo>
                  <a:lnTo>
                    <a:pt x="37" y="385"/>
                  </a:lnTo>
                  <a:lnTo>
                    <a:pt x="45" y="391"/>
                  </a:lnTo>
                  <a:lnTo>
                    <a:pt x="53" y="396"/>
                  </a:lnTo>
                  <a:lnTo>
                    <a:pt x="63" y="398"/>
                  </a:lnTo>
                  <a:lnTo>
                    <a:pt x="71" y="401"/>
                  </a:lnTo>
                  <a:lnTo>
                    <a:pt x="79" y="402"/>
                  </a:lnTo>
                  <a:lnTo>
                    <a:pt x="85" y="402"/>
                  </a:lnTo>
                  <a:lnTo>
                    <a:pt x="89" y="402"/>
                  </a:lnTo>
                  <a:lnTo>
                    <a:pt x="97" y="403"/>
                  </a:lnTo>
                  <a:lnTo>
                    <a:pt x="107" y="404"/>
                  </a:lnTo>
                  <a:lnTo>
                    <a:pt x="118" y="405"/>
                  </a:lnTo>
                  <a:lnTo>
                    <a:pt x="130" y="406"/>
                  </a:lnTo>
                  <a:lnTo>
                    <a:pt x="142" y="406"/>
                  </a:lnTo>
                  <a:lnTo>
                    <a:pt x="153" y="407"/>
                  </a:lnTo>
                  <a:lnTo>
                    <a:pt x="162" y="408"/>
                  </a:lnTo>
                  <a:lnTo>
                    <a:pt x="170" y="408"/>
                  </a:lnTo>
                  <a:lnTo>
                    <a:pt x="178" y="410"/>
                  </a:lnTo>
                  <a:lnTo>
                    <a:pt x="187" y="414"/>
                  </a:lnTo>
                  <a:lnTo>
                    <a:pt x="197" y="417"/>
                  </a:lnTo>
                  <a:lnTo>
                    <a:pt x="208" y="421"/>
                  </a:lnTo>
                  <a:lnTo>
                    <a:pt x="217" y="425"/>
                  </a:lnTo>
                  <a:lnTo>
                    <a:pt x="226" y="428"/>
                  </a:lnTo>
                  <a:lnTo>
                    <a:pt x="231" y="431"/>
                  </a:lnTo>
                  <a:lnTo>
                    <a:pt x="233" y="431"/>
                  </a:lnTo>
                  <a:lnTo>
                    <a:pt x="232" y="433"/>
                  </a:lnTo>
                  <a:lnTo>
                    <a:pt x="232" y="437"/>
                  </a:lnTo>
                  <a:lnTo>
                    <a:pt x="232" y="444"/>
                  </a:lnTo>
                  <a:lnTo>
                    <a:pt x="231" y="453"/>
                  </a:lnTo>
                  <a:lnTo>
                    <a:pt x="230" y="462"/>
                  </a:lnTo>
                  <a:lnTo>
                    <a:pt x="229" y="471"/>
                  </a:lnTo>
                  <a:lnTo>
                    <a:pt x="228" y="481"/>
                  </a:lnTo>
                  <a:lnTo>
                    <a:pt x="228" y="488"/>
                  </a:lnTo>
                  <a:lnTo>
                    <a:pt x="229" y="496"/>
                  </a:lnTo>
                  <a:lnTo>
                    <a:pt x="230" y="507"/>
                  </a:lnTo>
                  <a:lnTo>
                    <a:pt x="232" y="518"/>
                  </a:lnTo>
                  <a:lnTo>
                    <a:pt x="234" y="530"/>
                  </a:lnTo>
                  <a:lnTo>
                    <a:pt x="236" y="542"/>
                  </a:lnTo>
                  <a:lnTo>
                    <a:pt x="237" y="552"/>
                  </a:lnTo>
                  <a:lnTo>
                    <a:pt x="237" y="562"/>
                  </a:lnTo>
                  <a:lnTo>
                    <a:pt x="236" y="568"/>
                  </a:lnTo>
                  <a:lnTo>
                    <a:pt x="234" y="573"/>
                  </a:lnTo>
                  <a:lnTo>
                    <a:pt x="233" y="577"/>
                  </a:lnTo>
                  <a:lnTo>
                    <a:pt x="232" y="581"/>
                  </a:lnTo>
                  <a:lnTo>
                    <a:pt x="232" y="585"/>
                  </a:lnTo>
                  <a:lnTo>
                    <a:pt x="232" y="587"/>
                  </a:lnTo>
                  <a:lnTo>
                    <a:pt x="232" y="590"/>
                  </a:lnTo>
                  <a:lnTo>
                    <a:pt x="232" y="592"/>
                  </a:lnTo>
                  <a:lnTo>
                    <a:pt x="238" y="609"/>
                  </a:lnTo>
                  <a:lnTo>
                    <a:pt x="239" y="609"/>
                  </a:lnTo>
                  <a:lnTo>
                    <a:pt x="243" y="609"/>
                  </a:lnTo>
                  <a:lnTo>
                    <a:pt x="248" y="609"/>
                  </a:lnTo>
                  <a:lnTo>
                    <a:pt x="255" y="609"/>
                  </a:lnTo>
                  <a:lnTo>
                    <a:pt x="261" y="609"/>
                  </a:lnTo>
                  <a:lnTo>
                    <a:pt x="267" y="609"/>
                  </a:lnTo>
                  <a:lnTo>
                    <a:pt x="273" y="610"/>
                  </a:lnTo>
                  <a:lnTo>
                    <a:pt x="278" y="612"/>
                  </a:lnTo>
                  <a:lnTo>
                    <a:pt x="283" y="613"/>
                  </a:lnTo>
                  <a:lnTo>
                    <a:pt x="288" y="615"/>
                  </a:lnTo>
                  <a:lnTo>
                    <a:pt x="294" y="616"/>
                  </a:lnTo>
                  <a:lnTo>
                    <a:pt x="300" y="618"/>
                  </a:lnTo>
                  <a:lnTo>
                    <a:pt x="306" y="619"/>
                  </a:lnTo>
                  <a:lnTo>
                    <a:pt x="312" y="620"/>
                  </a:lnTo>
                  <a:lnTo>
                    <a:pt x="316" y="621"/>
                  </a:lnTo>
                  <a:lnTo>
                    <a:pt x="319" y="620"/>
                  </a:lnTo>
                  <a:lnTo>
                    <a:pt x="322" y="619"/>
                  </a:lnTo>
                  <a:lnTo>
                    <a:pt x="325" y="617"/>
                  </a:lnTo>
                  <a:lnTo>
                    <a:pt x="327" y="615"/>
                  </a:lnTo>
                  <a:lnTo>
                    <a:pt x="330" y="614"/>
                  </a:lnTo>
                  <a:lnTo>
                    <a:pt x="331" y="611"/>
                  </a:lnTo>
                  <a:lnTo>
                    <a:pt x="331" y="609"/>
                  </a:lnTo>
                  <a:lnTo>
                    <a:pt x="328" y="607"/>
                  </a:lnTo>
                  <a:lnTo>
                    <a:pt x="324" y="604"/>
                  </a:lnTo>
                  <a:lnTo>
                    <a:pt x="318" y="601"/>
                  </a:lnTo>
                  <a:lnTo>
                    <a:pt x="309" y="598"/>
                  </a:lnTo>
                  <a:lnTo>
                    <a:pt x="301" y="594"/>
                  </a:lnTo>
                  <a:lnTo>
                    <a:pt x="292" y="590"/>
                  </a:lnTo>
                  <a:lnTo>
                    <a:pt x="284" y="586"/>
                  </a:lnTo>
                  <a:lnTo>
                    <a:pt x="278" y="581"/>
                  </a:lnTo>
                  <a:lnTo>
                    <a:pt x="273" y="576"/>
                  </a:lnTo>
                  <a:lnTo>
                    <a:pt x="272" y="572"/>
                  </a:lnTo>
                  <a:lnTo>
                    <a:pt x="272" y="568"/>
                  </a:lnTo>
                  <a:lnTo>
                    <a:pt x="272" y="563"/>
                  </a:lnTo>
                  <a:lnTo>
                    <a:pt x="272" y="557"/>
                  </a:lnTo>
                  <a:lnTo>
                    <a:pt x="273" y="550"/>
                  </a:lnTo>
                  <a:lnTo>
                    <a:pt x="274" y="542"/>
                  </a:lnTo>
                  <a:lnTo>
                    <a:pt x="275" y="535"/>
                  </a:lnTo>
                  <a:lnTo>
                    <a:pt x="277" y="528"/>
                  </a:lnTo>
                  <a:lnTo>
                    <a:pt x="278" y="519"/>
                  </a:lnTo>
                  <a:lnTo>
                    <a:pt x="280" y="511"/>
                  </a:lnTo>
                  <a:lnTo>
                    <a:pt x="282" y="501"/>
                  </a:lnTo>
                  <a:lnTo>
                    <a:pt x="284" y="491"/>
                  </a:lnTo>
                  <a:lnTo>
                    <a:pt x="284" y="481"/>
                  </a:lnTo>
                  <a:lnTo>
                    <a:pt x="286" y="471"/>
                  </a:lnTo>
                  <a:lnTo>
                    <a:pt x="286" y="464"/>
                  </a:lnTo>
                  <a:lnTo>
                    <a:pt x="287" y="458"/>
                  </a:lnTo>
                  <a:lnTo>
                    <a:pt x="287" y="454"/>
                  </a:lnTo>
                  <a:lnTo>
                    <a:pt x="287" y="453"/>
                  </a:lnTo>
                  <a:lnTo>
                    <a:pt x="288" y="450"/>
                  </a:lnTo>
                  <a:lnTo>
                    <a:pt x="290" y="448"/>
                  </a:lnTo>
                  <a:lnTo>
                    <a:pt x="291" y="444"/>
                  </a:lnTo>
                  <a:lnTo>
                    <a:pt x="293" y="441"/>
                  </a:lnTo>
                  <a:lnTo>
                    <a:pt x="295" y="437"/>
                  </a:lnTo>
                  <a:lnTo>
                    <a:pt x="296" y="433"/>
                  </a:lnTo>
                  <a:lnTo>
                    <a:pt x="295" y="429"/>
                  </a:lnTo>
                  <a:lnTo>
                    <a:pt x="294" y="424"/>
                  </a:lnTo>
                  <a:lnTo>
                    <a:pt x="293" y="419"/>
                  </a:lnTo>
                  <a:lnTo>
                    <a:pt x="291" y="414"/>
                  </a:lnTo>
                  <a:lnTo>
                    <a:pt x="289" y="408"/>
                  </a:lnTo>
                  <a:lnTo>
                    <a:pt x="285" y="402"/>
                  </a:lnTo>
                  <a:lnTo>
                    <a:pt x="279" y="397"/>
                  </a:lnTo>
                  <a:lnTo>
                    <a:pt x="272" y="391"/>
                  </a:lnTo>
                  <a:lnTo>
                    <a:pt x="261" y="386"/>
                  </a:lnTo>
                  <a:lnTo>
                    <a:pt x="249" y="381"/>
                  </a:lnTo>
                  <a:lnTo>
                    <a:pt x="240" y="375"/>
                  </a:lnTo>
                  <a:lnTo>
                    <a:pt x="232" y="371"/>
                  </a:lnTo>
                  <a:lnTo>
                    <a:pt x="226" y="366"/>
                  </a:lnTo>
                  <a:lnTo>
                    <a:pt x="220" y="362"/>
                  </a:lnTo>
                  <a:lnTo>
                    <a:pt x="215" y="358"/>
                  </a:lnTo>
                  <a:lnTo>
                    <a:pt x="210" y="356"/>
                  </a:lnTo>
                  <a:lnTo>
                    <a:pt x="203" y="354"/>
                  </a:lnTo>
                  <a:lnTo>
                    <a:pt x="197" y="351"/>
                  </a:lnTo>
                  <a:lnTo>
                    <a:pt x="190" y="349"/>
                  </a:lnTo>
                  <a:lnTo>
                    <a:pt x="183" y="345"/>
                  </a:lnTo>
                  <a:lnTo>
                    <a:pt x="176" y="341"/>
                  </a:lnTo>
                  <a:lnTo>
                    <a:pt x="171" y="338"/>
                  </a:lnTo>
                  <a:lnTo>
                    <a:pt x="167" y="335"/>
                  </a:lnTo>
                  <a:lnTo>
                    <a:pt x="164" y="333"/>
                  </a:lnTo>
                  <a:lnTo>
                    <a:pt x="163" y="332"/>
                  </a:lnTo>
                  <a:lnTo>
                    <a:pt x="142" y="231"/>
                  </a:lnTo>
                </a:path>
              </a:pathLst>
            </a:custGeom>
            <a:solidFill>
              <a:srgbClr val="4C4C4C"/>
            </a:solidFill>
            <a:ln w="9525" cap="rnd">
              <a:noFill/>
              <a:round/>
              <a:headEnd type="none" w="sm" len="sm"/>
              <a:tailEnd type="none" w="sm" len="sm"/>
            </a:ln>
            <a:effectLst/>
          </p:spPr>
          <p:txBody>
            <a:bodyPr/>
            <a:lstStyle/>
            <a:p>
              <a:endParaRPr lang="en-US"/>
            </a:p>
          </p:txBody>
        </p:sp>
        <p:sp>
          <p:nvSpPr>
            <p:cNvPr id="21656" name="Freeform 152"/>
            <p:cNvSpPr>
              <a:spLocks/>
            </p:cNvSpPr>
            <p:nvPr/>
          </p:nvSpPr>
          <p:spPr bwMode="auto">
            <a:xfrm>
              <a:off x="1912" y="1081"/>
              <a:ext cx="117" cy="201"/>
            </a:xfrm>
            <a:custGeom>
              <a:avLst/>
              <a:gdLst/>
              <a:ahLst/>
              <a:cxnLst>
                <a:cxn ang="0">
                  <a:pos x="49" y="200"/>
                </a:cxn>
                <a:cxn ang="0">
                  <a:pos x="64" y="199"/>
                </a:cxn>
                <a:cxn ang="0">
                  <a:pos x="87" y="194"/>
                </a:cxn>
                <a:cxn ang="0">
                  <a:pos x="107" y="183"/>
                </a:cxn>
                <a:cxn ang="0">
                  <a:pos x="116" y="166"/>
                </a:cxn>
                <a:cxn ang="0">
                  <a:pos x="110" y="146"/>
                </a:cxn>
                <a:cxn ang="0">
                  <a:pos x="95" y="124"/>
                </a:cxn>
                <a:cxn ang="0">
                  <a:pos x="80" y="100"/>
                </a:cxn>
                <a:cxn ang="0">
                  <a:pos x="73" y="72"/>
                </a:cxn>
                <a:cxn ang="0">
                  <a:pos x="80" y="45"/>
                </a:cxn>
                <a:cxn ang="0">
                  <a:pos x="92" y="25"/>
                </a:cxn>
                <a:cxn ang="0">
                  <a:pos x="98" y="11"/>
                </a:cxn>
                <a:cxn ang="0">
                  <a:pos x="88" y="4"/>
                </a:cxn>
                <a:cxn ang="0">
                  <a:pos x="63" y="0"/>
                </a:cxn>
                <a:cxn ang="0">
                  <a:pos x="35" y="0"/>
                </a:cxn>
                <a:cxn ang="0">
                  <a:pos x="13" y="4"/>
                </a:cxn>
                <a:cxn ang="0">
                  <a:pos x="5" y="11"/>
                </a:cxn>
                <a:cxn ang="0">
                  <a:pos x="1" y="18"/>
                </a:cxn>
                <a:cxn ang="0">
                  <a:pos x="0" y="26"/>
                </a:cxn>
                <a:cxn ang="0">
                  <a:pos x="2" y="39"/>
                </a:cxn>
                <a:cxn ang="0">
                  <a:pos x="9" y="57"/>
                </a:cxn>
                <a:cxn ang="0">
                  <a:pos x="14" y="70"/>
                </a:cxn>
                <a:cxn ang="0">
                  <a:pos x="17" y="80"/>
                </a:cxn>
                <a:cxn ang="0">
                  <a:pos x="19" y="94"/>
                </a:cxn>
                <a:cxn ang="0">
                  <a:pos x="20" y="116"/>
                </a:cxn>
                <a:cxn ang="0">
                  <a:pos x="19" y="132"/>
                </a:cxn>
                <a:cxn ang="0">
                  <a:pos x="17" y="144"/>
                </a:cxn>
                <a:cxn ang="0">
                  <a:pos x="17" y="155"/>
                </a:cxn>
                <a:cxn ang="0">
                  <a:pos x="17" y="171"/>
                </a:cxn>
                <a:cxn ang="0">
                  <a:pos x="21" y="182"/>
                </a:cxn>
                <a:cxn ang="0">
                  <a:pos x="24" y="188"/>
                </a:cxn>
                <a:cxn ang="0">
                  <a:pos x="29" y="192"/>
                </a:cxn>
                <a:cxn ang="0">
                  <a:pos x="33" y="195"/>
                </a:cxn>
                <a:cxn ang="0">
                  <a:pos x="38" y="197"/>
                </a:cxn>
                <a:cxn ang="0">
                  <a:pos x="43" y="199"/>
                </a:cxn>
                <a:cxn ang="0">
                  <a:pos x="46" y="200"/>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path>
              </a:pathLst>
            </a:custGeom>
            <a:solidFill>
              <a:srgbClr val="00CCCC"/>
            </a:solidFill>
            <a:ln w="9525" cap="rnd">
              <a:noFill/>
              <a:round/>
              <a:headEnd type="none" w="sm" len="sm"/>
              <a:tailEnd type="none" w="sm" len="sm"/>
            </a:ln>
            <a:effectLst/>
          </p:spPr>
          <p:txBody>
            <a:bodyPr/>
            <a:lstStyle/>
            <a:p>
              <a:endParaRPr lang="en-US"/>
            </a:p>
          </p:txBody>
        </p:sp>
        <p:sp>
          <p:nvSpPr>
            <p:cNvPr id="21657" name="Freeform 153"/>
            <p:cNvSpPr>
              <a:spLocks/>
            </p:cNvSpPr>
            <p:nvPr/>
          </p:nvSpPr>
          <p:spPr bwMode="auto">
            <a:xfrm>
              <a:off x="1957" y="940"/>
              <a:ext cx="332" cy="622"/>
            </a:xfrm>
            <a:custGeom>
              <a:avLst/>
              <a:gdLst/>
              <a:ahLst/>
              <a:cxnLst>
                <a:cxn ang="0">
                  <a:pos x="145" y="212"/>
                </a:cxn>
                <a:cxn ang="0">
                  <a:pos x="147" y="154"/>
                </a:cxn>
                <a:cxn ang="0">
                  <a:pos x="127" y="134"/>
                </a:cxn>
                <a:cxn ang="0">
                  <a:pos x="107" y="123"/>
                </a:cxn>
                <a:cxn ang="0">
                  <a:pos x="109" y="117"/>
                </a:cxn>
                <a:cxn ang="0">
                  <a:pos x="114" y="115"/>
                </a:cxn>
                <a:cxn ang="0">
                  <a:pos x="123" y="114"/>
                </a:cxn>
                <a:cxn ang="0">
                  <a:pos x="129" y="100"/>
                </a:cxn>
                <a:cxn ang="0">
                  <a:pos x="131" y="86"/>
                </a:cxn>
                <a:cxn ang="0">
                  <a:pos x="135" y="86"/>
                </a:cxn>
                <a:cxn ang="0">
                  <a:pos x="138" y="80"/>
                </a:cxn>
                <a:cxn ang="0">
                  <a:pos x="133" y="65"/>
                </a:cxn>
                <a:cxn ang="0">
                  <a:pos x="128" y="51"/>
                </a:cxn>
                <a:cxn ang="0">
                  <a:pos x="122" y="30"/>
                </a:cxn>
                <a:cxn ang="0">
                  <a:pos x="107" y="12"/>
                </a:cxn>
                <a:cxn ang="0">
                  <a:pos x="87" y="0"/>
                </a:cxn>
                <a:cxn ang="0">
                  <a:pos x="63" y="4"/>
                </a:cxn>
                <a:cxn ang="0">
                  <a:pos x="46" y="12"/>
                </a:cxn>
                <a:cxn ang="0">
                  <a:pos x="40" y="32"/>
                </a:cxn>
                <a:cxn ang="0">
                  <a:pos x="40" y="55"/>
                </a:cxn>
                <a:cxn ang="0">
                  <a:pos x="46" y="71"/>
                </a:cxn>
                <a:cxn ang="0">
                  <a:pos x="52" y="94"/>
                </a:cxn>
                <a:cxn ang="0">
                  <a:pos x="52" y="111"/>
                </a:cxn>
                <a:cxn ang="0">
                  <a:pos x="23" y="129"/>
                </a:cxn>
                <a:cxn ang="0">
                  <a:pos x="6" y="145"/>
                </a:cxn>
                <a:cxn ang="0">
                  <a:pos x="0" y="163"/>
                </a:cxn>
                <a:cxn ang="0">
                  <a:pos x="10" y="206"/>
                </a:cxn>
                <a:cxn ang="0">
                  <a:pos x="18" y="267"/>
                </a:cxn>
                <a:cxn ang="0">
                  <a:pos x="17" y="304"/>
                </a:cxn>
                <a:cxn ang="0">
                  <a:pos x="20" y="341"/>
                </a:cxn>
                <a:cxn ang="0">
                  <a:pos x="38" y="385"/>
                </a:cxn>
                <a:cxn ang="0">
                  <a:pos x="72" y="409"/>
                </a:cxn>
                <a:cxn ang="0">
                  <a:pos x="98" y="416"/>
                </a:cxn>
                <a:cxn ang="0">
                  <a:pos x="143" y="410"/>
                </a:cxn>
                <a:cxn ang="0">
                  <a:pos x="178" y="411"/>
                </a:cxn>
                <a:cxn ang="0">
                  <a:pos x="218" y="425"/>
                </a:cxn>
                <a:cxn ang="0">
                  <a:pos x="233" y="433"/>
                </a:cxn>
                <a:cxn ang="0">
                  <a:pos x="230" y="462"/>
                </a:cxn>
                <a:cxn ang="0">
                  <a:pos x="229" y="497"/>
                </a:cxn>
                <a:cxn ang="0">
                  <a:pos x="236" y="542"/>
                </a:cxn>
                <a:cxn ang="0">
                  <a:pos x="234" y="573"/>
                </a:cxn>
                <a:cxn ang="0">
                  <a:pos x="232" y="588"/>
                </a:cxn>
                <a:cxn ang="0">
                  <a:pos x="239" y="609"/>
                </a:cxn>
                <a:cxn ang="0">
                  <a:pos x="261" y="609"/>
                </a:cxn>
                <a:cxn ang="0">
                  <a:pos x="283" y="613"/>
                </a:cxn>
                <a:cxn ang="0">
                  <a:pos x="307" y="619"/>
                </a:cxn>
                <a:cxn ang="0">
                  <a:pos x="322" y="619"/>
                </a:cxn>
                <a:cxn ang="0">
                  <a:pos x="331" y="611"/>
                </a:cxn>
                <a:cxn ang="0">
                  <a:pos x="318" y="602"/>
                </a:cxn>
                <a:cxn ang="0">
                  <a:pos x="285" y="586"/>
                </a:cxn>
                <a:cxn ang="0">
                  <a:pos x="272" y="568"/>
                </a:cxn>
                <a:cxn ang="0">
                  <a:pos x="274" y="543"/>
                </a:cxn>
                <a:cxn ang="0">
                  <a:pos x="280" y="511"/>
                </a:cxn>
                <a:cxn ang="0">
                  <a:pos x="286" y="471"/>
                </a:cxn>
                <a:cxn ang="0">
                  <a:pos x="287" y="453"/>
                </a:cxn>
                <a:cxn ang="0">
                  <a:pos x="294" y="441"/>
                </a:cxn>
                <a:cxn ang="0">
                  <a:pos x="294" y="424"/>
                </a:cxn>
                <a:cxn ang="0">
                  <a:pos x="285" y="403"/>
                </a:cxn>
                <a:cxn ang="0">
                  <a:pos x="249" y="381"/>
                </a:cxn>
                <a:cxn ang="0">
                  <a:pos x="221" y="362"/>
                </a:cxn>
                <a:cxn ang="0">
                  <a:pos x="197" y="351"/>
                </a:cxn>
                <a:cxn ang="0">
                  <a:pos x="171" y="338"/>
                </a:cxn>
                <a:cxn ang="0">
                  <a:pos x="143" y="236"/>
                </a:cxn>
              </a:cxnLst>
              <a:rect l="0" t="0" r="r" b="b"/>
              <a:pathLst>
                <a:path w="332" h="622">
                  <a:moveTo>
                    <a:pt x="143" y="236"/>
                  </a:moveTo>
                  <a:lnTo>
                    <a:pt x="143" y="233"/>
                  </a:lnTo>
                  <a:lnTo>
                    <a:pt x="145" y="224"/>
                  </a:lnTo>
                  <a:lnTo>
                    <a:pt x="145" y="212"/>
                  </a:lnTo>
                  <a:lnTo>
                    <a:pt x="147" y="196"/>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1"/>
                  </a:lnTo>
                  <a:lnTo>
                    <a:pt x="108" y="120"/>
                  </a:lnTo>
                  <a:lnTo>
                    <a:pt x="109" y="119"/>
                  </a:lnTo>
                  <a:lnTo>
                    <a:pt x="109" y="117"/>
                  </a:lnTo>
                  <a:lnTo>
                    <a:pt x="110" y="116"/>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6"/>
                  </a:lnTo>
                  <a:lnTo>
                    <a:pt x="132" y="86"/>
                  </a:lnTo>
                  <a:lnTo>
                    <a:pt x="133" y="86"/>
                  </a:lnTo>
                  <a:lnTo>
                    <a:pt x="134" y="86"/>
                  </a:lnTo>
                  <a:lnTo>
                    <a:pt x="135" y="86"/>
                  </a:lnTo>
                  <a:lnTo>
                    <a:pt x="137" y="86"/>
                  </a:lnTo>
                  <a:lnTo>
                    <a:pt x="138" y="85"/>
                  </a:lnTo>
                  <a:lnTo>
                    <a:pt x="139" y="83"/>
                  </a:lnTo>
                  <a:lnTo>
                    <a:pt x="138" y="80"/>
                  </a:lnTo>
                  <a:lnTo>
                    <a:pt x="137" y="77"/>
                  </a:lnTo>
                  <a:lnTo>
                    <a:pt x="136" y="74"/>
                  </a:lnTo>
                  <a:lnTo>
                    <a:pt x="134" y="69"/>
                  </a:lnTo>
                  <a:lnTo>
                    <a:pt x="133" y="65"/>
                  </a:lnTo>
                  <a:lnTo>
                    <a:pt x="131" y="61"/>
                  </a:lnTo>
                  <a:lnTo>
                    <a:pt x="130" y="57"/>
                  </a:lnTo>
                  <a:lnTo>
                    <a:pt x="129" y="55"/>
                  </a:lnTo>
                  <a:lnTo>
                    <a:pt x="128" y="51"/>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5"/>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7"/>
                  </a:lnTo>
                  <a:lnTo>
                    <a:pt x="17" y="253"/>
                  </a:lnTo>
                  <a:lnTo>
                    <a:pt x="18" y="267"/>
                  </a:lnTo>
                  <a:lnTo>
                    <a:pt x="19" y="280"/>
                  </a:lnTo>
                  <a:lnTo>
                    <a:pt x="18" y="290"/>
                  </a:lnTo>
                  <a:lnTo>
                    <a:pt x="18" y="297"/>
                  </a:lnTo>
                  <a:lnTo>
                    <a:pt x="17" y="304"/>
                  </a:lnTo>
                  <a:lnTo>
                    <a:pt x="17" y="311"/>
                  </a:lnTo>
                  <a:lnTo>
                    <a:pt x="17" y="320"/>
                  </a:lnTo>
                  <a:lnTo>
                    <a:pt x="18" y="330"/>
                  </a:lnTo>
                  <a:lnTo>
                    <a:pt x="20" y="341"/>
                  </a:lnTo>
                  <a:lnTo>
                    <a:pt x="23" y="352"/>
                  </a:lnTo>
                  <a:lnTo>
                    <a:pt x="27" y="364"/>
                  </a:lnTo>
                  <a:lnTo>
                    <a:pt x="32" y="376"/>
                  </a:lnTo>
                  <a:lnTo>
                    <a:pt x="38" y="385"/>
                  </a:lnTo>
                  <a:lnTo>
                    <a:pt x="46" y="393"/>
                  </a:lnTo>
                  <a:lnTo>
                    <a:pt x="54" y="400"/>
                  </a:lnTo>
                  <a:lnTo>
                    <a:pt x="63" y="405"/>
                  </a:lnTo>
                  <a:lnTo>
                    <a:pt x="72" y="409"/>
                  </a:lnTo>
                  <a:lnTo>
                    <a:pt x="80" y="413"/>
                  </a:lnTo>
                  <a:lnTo>
                    <a:pt x="86" y="414"/>
                  </a:lnTo>
                  <a:lnTo>
                    <a:pt x="90" y="415"/>
                  </a:lnTo>
                  <a:lnTo>
                    <a:pt x="98" y="416"/>
                  </a:lnTo>
                  <a:lnTo>
                    <a:pt x="108" y="415"/>
                  </a:lnTo>
                  <a:lnTo>
                    <a:pt x="119" y="414"/>
                  </a:lnTo>
                  <a:lnTo>
                    <a:pt x="131" y="412"/>
                  </a:lnTo>
                  <a:lnTo>
                    <a:pt x="143" y="410"/>
                  </a:lnTo>
                  <a:lnTo>
                    <a:pt x="154" y="409"/>
                  </a:lnTo>
                  <a:lnTo>
                    <a:pt x="163" y="408"/>
                  </a:lnTo>
                  <a:lnTo>
                    <a:pt x="170" y="408"/>
                  </a:lnTo>
                  <a:lnTo>
                    <a:pt x="178" y="411"/>
                  </a:lnTo>
                  <a:lnTo>
                    <a:pt x="187" y="414"/>
                  </a:lnTo>
                  <a:lnTo>
                    <a:pt x="197" y="417"/>
                  </a:lnTo>
                  <a:lnTo>
                    <a:pt x="209" y="421"/>
                  </a:lnTo>
                  <a:lnTo>
                    <a:pt x="218" y="425"/>
                  </a:lnTo>
                  <a:lnTo>
                    <a:pt x="226" y="428"/>
                  </a:lnTo>
                  <a:lnTo>
                    <a:pt x="232" y="431"/>
                  </a:lnTo>
                  <a:lnTo>
                    <a:pt x="233" y="431"/>
                  </a:lnTo>
                  <a:lnTo>
                    <a:pt x="233" y="433"/>
                  </a:lnTo>
                  <a:lnTo>
                    <a:pt x="232" y="438"/>
                  </a:lnTo>
                  <a:lnTo>
                    <a:pt x="232" y="445"/>
                  </a:lnTo>
                  <a:lnTo>
                    <a:pt x="231" y="453"/>
                  </a:lnTo>
                  <a:lnTo>
                    <a:pt x="230" y="462"/>
                  </a:lnTo>
                  <a:lnTo>
                    <a:pt x="229" y="471"/>
                  </a:lnTo>
                  <a:lnTo>
                    <a:pt x="228" y="481"/>
                  </a:lnTo>
                  <a:lnTo>
                    <a:pt x="228" y="488"/>
                  </a:lnTo>
                  <a:lnTo>
                    <a:pt x="229" y="497"/>
                  </a:lnTo>
                  <a:lnTo>
                    <a:pt x="230" y="507"/>
                  </a:lnTo>
                  <a:lnTo>
                    <a:pt x="232" y="518"/>
                  </a:lnTo>
                  <a:lnTo>
                    <a:pt x="234" y="530"/>
                  </a:lnTo>
                  <a:lnTo>
                    <a:pt x="236" y="542"/>
                  </a:lnTo>
                  <a:lnTo>
                    <a:pt x="238" y="553"/>
                  </a:lnTo>
                  <a:lnTo>
                    <a:pt x="238" y="562"/>
                  </a:lnTo>
                  <a:lnTo>
                    <a:pt x="236" y="569"/>
                  </a:lnTo>
                  <a:lnTo>
                    <a:pt x="234" y="573"/>
                  </a:lnTo>
                  <a:lnTo>
                    <a:pt x="233" y="577"/>
                  </a:lnTo>
                  <a:lnTo>
                    <a:pt x="232" y="581"/>
                  </a:lnTo>
                  <a:lnTo>
                    <a:pt x="232" y="585"/>
                  </a:lnTo>
                  <a:lnTo>
                    <a:pt x="232" y="588"/>
                  </a:lnTo>
                  <a:lnTo>
                    <a:pt x="232" y="590"/>
                  </a:lnTo>
                  <a:lnTo>
                    <a:pt x="232" y="592"/>
                  </a:lnTo>
                  <a:lnTo>
                    <a:pt x="238" y="609"/>
                  </a:lnTo>
                  <a:lnTo>
                    <a:pt x="239" y="609"/>
                  </a:lnTo>
                  <a:lnTo>
                    <a:pt x="243" y="609"/>
                  </a:lnTo>
                  <a:lnTo>
                    <a:pt x="249" y="609"/>
                  </a:lnTo>
                  <a:lnTo>
                    <a:pt x="255" y="609"/>
                  </a:lnTo>
                  <a:lnTo>
                    <a:pt x="261" y="609"/>
                  </a:lnTo>
                  <a:lnTo>
                    <a:pt x="268" y="609"/>
                  </a:lnTo>
                  <a:lnTo>
                    <a:pt x="274" y="610"/>
                  </a:lnTo>
                  <a:lnTo>
                    <a:pt x="278" y="612"/>
                  </a:lnTo>
                  <a:lnTo>
                    <a:pt x="283" y="613"/>
                  </a:lnTo>
                  <a:lnTo>
                    <a:pt x="288" y="615"/>
                  </a:lnTo>
                  <a:lnTo>
                    <a:pt x="294" y="616"/>
                  </a:lnTo>
                  <a:lnTo>
                    <a:pt x="301" y="618"/>
                  </a:lnTo>
                  <a:lnTo>
                    <a:pt x="307" y="619"/>
                  </a:lnTo>
                  <a:lnTo>
                    <a:pt x="312" y="620"/>
                  </a:lnTo>
                  <a:lnTo>
                    <a:pt x="317" y="621"/>
                  </a:lnTo>
                  <a:lnTo>
                    <a:pt x="319" y="620"/>
                  </a:lnTo>
                  <a:lnTo>
                    <a:pt x="322" y="619"/>
                  </a:lnTo>
                  <a:lnTo>
                    <a:pt x="325" y="618"/>
                  </a:lnTo>
                  <a:lnTo>
                    <a:pt x="327" y="616"/>
                  </a:lnTo>
                  <a:lnTo>
                    <a:pt x="330" y="614"/>
                  </a:lnTo>
                  <a:lnTo>
                    <a:pt x="331" y="611"/>
                  </a:lnTo>
                  <a:lnTo>
                    <a:pt x="331" y="609"/>
                  </a:lnTo>
                  <a:lnTo>
                    <a:pt x="329" y="607"/>
                  </a:lnTo>
                  <a:lnTo>
                    <a:pt x="325" y="604"/>
                  </a:lnTo>
                  <a:lnTo>
                    <a:pt x="318" y="602"/>
                  </a:lnTo>
                  <a:lnTo>
                    <a:pt x="310" y="598"/>
                  </a:lnTo>
                  <a:lnTo>
                    <a:pt x="301" y="594"/>
                  </a:lnTo>
                  <a:lnTo>
                    <a:pt x="293" y="590"/>
                  </a:lnTo>
                  <a:lnTo>
                    <a:pt x="285" y="586"/>
                  </a:lnTo>
                  <a:lnTo>
                    <a:pt x="278" y="581"/>
                  </a:lnTo>
                  <a:lnTo>
                    <a:pt x="274" y="577"/>
                  </a:lnTo>
                  <a:lnTo>
                    <a:pt x="272" y="573"/>
                  </a:lnTo>
                  <a:lnTo>
                    <a:pt x="272" y="568"/>
                  </a:lnTo>
                  <a:lnTo>
                    <a:pt x="272" y="563"/>
                  </a:lnTo>
                  <a:lnTo>
                    <a:pt x="273" y="557"/>
                  </a:lnTo>
                  <a:lnTo>
                    <a:pt x="273" y="550"/>
                  </a:lnTo>
                  <a:lnTo>
                    <a:pt x="274" y="543"/>
                  </a:lnTo>
                  <a:lnTo>
                    <a:pt x="275" y="535"/>
                  </a:lnTo>
                  <a:lnTo>
                    <a:pt x="277" y="528"/>
                  </a:lnTo>
                  <a:lnTo>
                    <a:pt x="278" y="520"/>
                  </a:lnTo>
                  <a:lnTo>
                    <a:pt x="280" y="511"/>
                  </a:lnTo>
                  <a:lnTo>
                    <a:pt x="282" y="501"/>
                  </a:lnTo>
                  <a:lnTo>
                    <a:pt x="284" y="491"/>
                  </a:lnTo>
                  <a:lnTo>
                    <a:pt x="285" y="481"/>
                  </a:lnTo>
                  <a:lnTo>
                    <a:pt x="286" y="471"/>
                  </a:lnTo>
                  <a:lnTo>
                    <a:pt x="287" y="464"/>
                  </a:lnTo>
                  <a:lnTo>
                    <a:pt x="287" y="458"/>
                  </a:lnTo>
                  <a:lnTo>
                    <a:pt x="287" y="454"/>
                  </a:lnTo>
                  <a:lnTo>
                    <a:pt x="287" y="453"/>
                  </a:lnTo>
                  <a:lnTo>
                    <a:pt x="289" y="451"/>
                  </a:lnTo>
                  <a:lnTo>
                    <a:pt x="290" y="448"/>
                  </a:lnTo>
                  <a:lnTo>
                    <a:pt x="292" y="445"/>
                  </a:lnTo>
                  <a:lnTo>
                    <a:pt x="294" y="441"/>
                  </a:lnTo>
                  <a:lnTo>
                    <a:pt x="295" y="437"/>
                  </a:lnTo>
                  <a:lnTo>
                    <a:pt x="296" y="433"/>
                  </a:lnTo>
                  <a:lnTo>
                    <a:pt x="295" y="429"/>
                  </a:lnTo>
                  <a:lnTo>
                    <a:pt x="294" y="424"/>
                  </a:lnTo>
                  <a:lnTo>
                    <a:pt x="293" y="419"/>
                  </a:lnTo>
                  <a:lnTo>
                    <a:pt x="291" y="414"/>
                  </a:lnTo>
                  <a:lnTo>
                    <a:pt x="290" y="408"/>
                  </a:lnTo>
                  <a:lnTo>
                    <a:pt x="285" y="403"/>
                  </a:lnTo>
                  <a:lnTo>
                    <a:pt x="279" y="397"/>
                  </a:lnTo>
                  <a:lnTo>
                    <a:pt x="272" y="392"/>
                  </a:lnTo>
                  <a:lnTo>
                    <a:pt x="261" y="386"/>
                  </a:lnTo>
                  <a:lnTo>
                    <a:pt x="249" y="381"/>
                  </a:lnTo>
                  <a:lnTo>
                    <a:pt x="240" y="376"/>
                  </a:lnTo>
                  <a:lnTo>
                    <a:pt x="233" y="371"/>
                  </a:lnTo>
                  <a:lnTo>
                    <a:pt x="226" y="366"/>
                  </a:lnTo>
                  <a:lnTo>
                    <a:pt x="221" y="362"/>
                  </a:lnTo>
                  <a:lnTo>
                    <a:pt x="216" y="359"/>
                  </a:lnTo>
                  <a:lnTo>
                    <a:pt x="210" y="356"/>
                  </a:lnTo>
                  <a:lnTo>
                    <a:pt x="204" y="354"/>
                  </a:lnTo>
                  <a:lnTo>
                    <a:pt x="197" y="351"/>
                  </a:lnTo>
                  <a:lnTo>
                    <a:pt x="190" y="349"/>
                  </a:lnTo>
                  <a:lnTo>
                    <a:pt x="183" y="345"/>
                  </a:lnTo>
                  <a:lnTo>
                    <a:pt x="177" y="341"/>
                  </a:lnTo>
                  <a:lnTo>
                    <a:pt x="171" y="338"/>
                  </a:lnTo>
                  <a:lnTo>
                    <a:pt x="167" y="334"/>
                  </a:lnTo>
                  <a:lnTo>
                    <a:pt x="164" y="333"/>
                  </a:lnTo>
                  <a:lnTo>
                    <a:pt x="163" y="332"/>
                  </a:lnTo>
                  <a:lnTo>
                    <a:pt x="143" y="236"/>
                  </a:lnTo>
                </a:path>
              </a:pathLst>
            </a:custGeom>
            <a:solidFill>
              <a:srgbClr val="99FF99"/>
            </a:solidFill>
            <a:ln w="9525" cap="rnd">
              <a:noFill/>
              <a:round/>
              <a:headEnd type="none" w="sm" len="sm"/>
              <a:tailEnd type="none" w="sm" len="sm"/>
            </a:ln>
            <a:effectLst/>
          </p:spPr>
          <p:txBody>
            <a:bodyPr/>
            <a:lstStyle/>
            <a:p>
              <a:endParaRPr lang="en-US"/>
            </a:p>
          </p:txBody>
        </p:sp>
        <p:sp>
          <p:nvSpPr>
            <p:cNvPr id="21658" name="Freeform 154"/>
            <p:cNvSpPr>
              <a:spLocks/>
            </p:cNvSpPr>
            <p:nvPr/>
          </p:nvSpPr>
          <p:spPr bwMode="auto">
            <a:xfrm>
              <a:off x="1928" y="1134"/>
              <a:ext cx="32" cy="135"/>
            </a:xfrm>
            <a:custGeom>
              <a:avLst/>
              <a:gdLst/>
              <a:ahLst/>
              <a:cxnLst>
                <a:cxn ang="0">
                  <a:pos x="15" y="111"/>
                </a:cxn>
                <a:cxn ang="0">
                  <a:pos x="13" y="101"/>
                </a:cxn>
                <a:cxn ang="0">
                  <a:pos x="12" y="87"/>
                </a:cxn>
                <a:cxn ang="0">
                  <a:pos x="13" y="71"/>
                </a:cxn>
                <a:cxn ang="0">
                  <a:pos x="16" y="58"/>
                </a:cxn>
                <a:cxn ang="0">
                  <a:pos x="17" y="48"/>
                </a:cxn>
                <a:cxn ang="0">
                  <a:pos x="17" y="39"/>
                </a:cxn>
                <a:cxn ang="0">
                  <a:pos x="15" y="29"/>
                </a:cxn>
                <a:cxn ang="0">
                  <a:pos x="12" y="22"/>
                </a:cxn>
                <a:cxn ang="0">
                  <a:pos x="10" y="17"/>
                </a:cxn>
                <a:cxn ang="0">
                  <a:pos x="6" y="10"/>
                </a:cxn>
                <a:cxn ang="0">
                  <a:pos x="2" y="3"/>
                </a:cxn>
                <a:cxn ang="0">
                  <a:pos x="1" y="5"/>
                </a:cxn>
                <a:cxn ang="0">
                  <a:pos x="5" y="14"/>
                </a:cxn>
                <a:cxn ang="0">
                  <a:pos x="7" y="22"/>
                </a:cxn>
                <a:cxn ang="0">
                  <a:pos x="8" y="34"/>
                </a:cxn>
                <a:cxn ang="0">
                  <a:pos x="9" y="55"/>
                </a:cxn>
                <a:cxn ang="0">
                  <a:pos x="8" y="70"/>
                </a:cxn>
                <a:cxn ang="0">
                  <a:pos x="6" y="81"/>
                </a:cxn>
                <a:cxn ang="0">
                  <a:pos x="6" y="93"/>
                </a:cxn>
                <a:cxn ang="0">
                  <a:pos x="7" y="106"/>
                </a:cxn>
                <a:cxn ang="0">
                  <a:pos x="10" y="116"/>
                </a:cxn>
                <a:cxn ang="0">
                  <a:pos x="12" y="123"/>
                </a:cxn>
                <a:cxn ang="0">
                  <a:pos x="15" y="127"/>
                </a:cxn>
                <a:cxn ang="0">
                  <a:pos x="20" y="129"/>
                </a:cxn>
                <a:cxn ang="0">
                  <a:pos x="24" y="132"/>
                </a:cxn>
                <a:cxn ang="0">
                  <a:pos x="27" y="133"/>
                </a:cxn>
                <a:cxn ang="0">
                  <a:pos x="30" y="134"/>
                </a:cxn>
                <a:cxn ang="0">
                  <a:pos x="28" y="131"/>
                </a:cxn>
                <a:cxn ang="0">
                  <a:pos x="23" y="127"/>
                </a:cxn>
                <a:cxn ang="0">
                  <a:pos x="19" y="121"/>
                </a:cxn>
                <a:cxn ang="0">
                  <a:pos x="15" y="116"/>
                </a:cxn>
              </a:cxnLst>
              <a:rect l="0" t="0" r="r" b="b"/>
              <a:pathLst>
                <a:path w="32" h="135">
                  <a:moveTo>
                    <a:pt x="15" y="114"/>
                  </a:moveTo>
                  <a:lnTo>
                    <a:pt x="15" y="111"/>
                  </a:lnTo>
                  <a:lnTo>
                    <a:pt x="14" y="107"/>
                  </a:lnTo>
                  <a:lnTo>
                    <a:pt x="13" y="101"/>
                  </a:lnTo>
                  <a:lnTo>
                    <a:pt x="12" y="95"/>
                  </a:lnTo>
                  <a:lnTo>
                    <a:pt x="12" y="87"/>
                  </a:lnTo>
                  <a:lnTo>
                    <a:pt x="12" y="80"/>
                  </a:lnTo>
                  <a:lnTo>
                    <a:pt x="13" y="71"/>
                  </a:lnTo>
                  <a:lnTo>
                    <a:pt x="15" y="63"/>
                  </a:lnTo>
                  <a:lnTo>
                    <a:pt x="16" y="58"/>
                  </a:lnTo>
                  <a:lnTo>
                    <a:pt x="17" y="53"/>
                  </a:lnTo>
                  <a:lnTo>
                    <a:pt x="17" y="48"/>
                  </a:lnTo>
                  <a:lnTo>
                    <a:pt x="17" y="43"/>
                  </a:lnTo>
                  <a:lnTo>
                    <a:pt x="17" y="39"/>
                  </a:lnTo>
                  <a:lnTo>
                    <a:pt x="16" y="34"/>
                  </a:lnTo>
                  <a:lnTo>
                    <a:pt x="15" y="29"/>
                  </a:lnTo>
                  <a:lnTo>
                    <a:pt x="13" y="23"/>
                  </a:lnTo>
                  <a:lnTo>
                    <a:pt x="12" y="22"/>
                  </a:lnTo>
                  <a:lnTo>
                    <a:pt x="11" y="19"/>
                  </a:lnTo>
                  <a:lnTo>
                    <a:pt x="10" y="17"/>
                  </a:lnTo>
                  <a:lnTo>
                    <a:pt x="8" y="13"/>
                  </a:lnTo>
                  <a:lnTo>
                    <a:pt x="6" y="10"/>
                  </a:lnTo>
                  <a:lnTo>
                    <a:pt x="4" y="6"/>
                  </a:lnTo>
                  <a:lnTo>
                    <a:pt x="2" y="3"/>
                  </a:lnTo>
                  <a:lnTo>
                    <a:pt x="0" y="0"/>
                  </a:lnTo>
                  <a:lnTo>
                    <a:pt x="1" y="5"/>
                  </a:lnTo>
                  <a:lnTo>
                    <a:pt x="4" y="10"/>
                  </a:lnTo>
                  <a:lnTo>
                    <a:pt x="5" y="14"/>
                  </a:lnTo>
                  <a:lnTo>
                    <a:pt x="6" y="17"/>
                  </a:lnTo>
                  <a:lnTo>
                    <a:pt x="7" y="22"/>
                  </a:lnTo>
                  <a:lnTo>
                    <a:pt x="8" y="28"/>
                  </a:lnTo>
                  <a:lnTo>
                    <a:pt x="8" y="34"/>
                  </a:lnTo>
                  <a:lnTo>
                    <a:pt x="9" y="44"/>
                  </a:lnTo>
                  <a:lnTo>
                    <a:pt x="9" y="55"/>
                  </a:lnTo>
                  <a:lnTo>
                    <a:pt x="9" y="64"/>
                  </a:lnTo>
                  <a:lnTo>
                    <a:pt x="8" y="70"/>
                  </a:lnTo>
                  <a:lnTo>
                    <a:pt x="7" y="76"/>
                  </a:lnTo>
                  <a:lnTo>
                    <a:pt x="6" y="81"/>
                  </a:lnTo>
                  <a:lnTo>
                    <a:pt x="6" y="87"/>
                  </a:lnTo>
                  <a:lnTo>
                    <a:pt x="6" y="93"/>
                  </a:lnTo>
                  <a:lnTo>
                    <a:pt x="6" y="99"/>
                  </a:lnTo>
                  <a:lnTo>
                    <a:pt x="7" y="106"/>
                  </a:lnTo>
                  <a:lnTo>
                    <a:pt x="8" y="112"/>
                  </a:lnTo>
                  <a:lnTo>
                    <a:pt x="10" y="116"/>
                  </a:lnTo>
                  <a:lnTo>
                    <a:pt x="10" y="120"/>
                  </a:lnTo>
                  <a:lnTo>
                    <a:pt x="12" y="123"/>
                  </a:lnTo>
                  <a:lnTo>
                    <a:pt x="14" y="125"/>
                  </a:lnTo>
                  <a:lnTo>
                    <a:pt x="15" y="127"/>
                  </a:lnTo>
                  <a:lnTo>
                    <a:pt x="18" y="128"/>
                  </a:lnTo>
                  <a:lnTo>
                    <a:pt x="20" y="129"/>
                  </a:lnTo>
                  <a:lnTo>
                    <a:pt x="21" y="131"/>
                  </a:lnTo>
                  <a:lnTo>
                    <a:pt x="24" y="132"/>
                  </a:lnTo>
                  <a:lnTo>
                    <a:pt x="25" y="132"/>
                  </a:lnTo>
                  <a:lnTo>
                    <a:pt x="27" y="133"/>
                  </a:lnTo>
                  <a:lnTo>
                    <a:pt x="29" y="133"/>
                  </a:lnTo>
                  <a:lnTo>
                    <a:pt x="30" y="134"/>
                  </a:lnTo>
                  <a:lnTo>
                    <a:pt x="31" y="134"/>
                  </a:lnTo>
                  <a:lnTo>
                    <a:pt x="28" y="131"/>
                  </a:lnTo>
                  <a:lnTo>
                    <a:pt x="25" y="129"/>
                  </a:lnTo>
                  <a:lnTo>
                    <a:pt x="23" y="127"/>
                  </a:lnTo>
                  <a:lnTo>
                    <a:pt x="20" y="123"/>
                  </a:lnTo>
                  <a:lnTo>
                    <a:pt x="19" y="121"/>
                  </a:lnTo>
                  <a:lnTo>
                    <a:pt x="17" y="118"/>
                  </a:lnTo>
                  <a:lnTo>
                    <a:pt x="15" y="116"/>
                  </a:lnTo>
                  <a:lnTo>
                    <a:pt x="15" y="114"/>
                  </a:lnTo>
                </a:path>
              </a:pathLst>
            </a:custGeom>
            <a:solidFill>
              <a:srgbClr val="008080"/>
            </a:solidFill>
            <a:ln w="9525" cap="rnd">
              <a:noFill/>
              <a:round/>
              <a:headEnd type="none" w="sm" len="sm"/>
              <a:tailEnd type="none" w="sm" len="sm"/>
            </a:ln>
            <a:effectLst/>
          </p:spPr>
          <p:txBody>
            <a:bodyPr/>
            <a:lstStyle/>
            <a:p>
              <a:endParaRPr lang="en-US"/>
            </a:p>
          </p:txBody>
        </p:sp>
        <p:sp>
          <p:nvSpPr>
            <p:cNvPr id="21659" name="Freeform 155"/>
            <p:cNvSpPr>
              <a:spLocks/>
            </p:cNvSpPr>
            <p:nvPr/>
          </p:nvSpPr>
          <p:spPr bwMode="auto">
            <a:xfrm>
              <a:off x="2006" y="940"/>
              <a:ext cx="28" cy="68"/>
            </a:xfrm>
            <a:custGeom>
              <a:avLst/>
              <a:gdLst/>
              <a:ahLst/>
              <a:cxnLst>
                <a:cxn ang="0">
                  <a:pos x="21" y="0"/>
                </a:cxn>
                <a:cxn ang="0">
                  <a:pos x="21" y="0"/>
                </a:cxn>
                <a:cxn ang="0">
                  <a:pos x="20" y="2"/>
                </a:cxn>
                <a:cxn ang="0">
                  <a:pos x="18" y="5"/>
                </a:cxn>
                <a:cxn ang="0">
                  <a:pos x="16" y="9"/>
                </a:cxn>
                <a:cxn ang="0">
                  <a:pos x="14" y="14"/>
                </a:cxn>
                <a:cxn ang="0">
                  <a:pos x="13" y="19"/>
                </a:cxn>
                <a:cxn ang="0">
                  <a:pos x="13" y="26"/>
                </a:cxn>
                <a:cxn ang="0">
                  <a:pos x="14" y="32"/>
                </a:cxn>
                <a:cxn ang="0">
                  <a:pos x="16" y="39"/>
                </a:cxn>
                <a:cxn ang="0">
                  <a:pos x="18" y="44"/>
                </a:cxn>
                <a:cxn ang="0">
                  <a:pos x="20" y="50"/>
                </a:cxn>
                <a:cxn ang="0">
                  <a:pos x="22" y="55"/>
                </a:cxn>
                <a:cxn ang="0">
                  <a:pos x="24" y="59"/>
                </a:cxn>
                <a:cxn ang="0">
                  <a:pos x="25" y="61"/>
                </a:cxn>
                <a:cxn ang="0">
                  <a:pos x="26" y="63"/>
                </a:cxn>
                <a:cxn ang="0">
                  <a:pos x="27" y="64"/>
                </a:cxn>
                <a:cxn ang="0">
                  <a:pos x="18" y="67"/>
                </a:cxn>
                <a:cxn ang="0">
                  <a:pos x="17" y="66"/>
                </a:cxn>
                <a:cxn ang="0">
                  <a:pos x="16" y="64"/>
                </a:cxn>
                <a:cxn ang="0">
                  <a:pos x="13" y="61"/>
                </a:cxn>
                <a:cxn ang="0">
                  <a:pos x="11" y="58"/>
                </a:cxn>
                <a:cxn ang="0">
                  <a:pos x="8" y="54"/>
                </a:cxn>
                <a:cxn ang="0">
                  <a:pos x="6" y="49"/>
                </a:cxn>
                <a:cxn ang="0">
                  <a:pos x="4" y="44"/>
                </a:cxn>
                <a:cxn ang="0">
                  <a:pos x="2" y="38"/>
                </a:cxn>
                <a:cxn ang="0">
                  <a:pos x="1" y="31"/>
                </a:cxn>
                <a:cxn ang="0">
                  <a:pos x="0" y="26"/>
                </a:cxn>
                <a:cxn ang="0">
                  <a:pos x="0" y="21"/>
                </a:cxn>
                <a:cxn ang="0">
                  <a:pos x="0" y="17"/>
                </a:cxn>
                <a:cxn ang="0">
                  <a:pos x="0" y="13"/>
                </a:cxn>
                <a:cxn ang="0">
                  <a:pos x="1" y="11"/>
                </a:cxn>
                <a:cxn ang="0">
                  <a:pos x="2" y="8"/>
                </a:cxn>
                <a:cxn ang="0">
                  <a:pos x="3" y="6"/>
                </a:cxn>
                <a:cxn ang="0">
                  <a:pos x="6" y="4"/>
                </a:cxn>
                <a:cxn ang="0">
                  <a:pos x="8" y="1"/>
                </a:cxn>
                <a:cxn ang="0">
                  <a:pos x="12" y="0"/>
                </a:cxn>
                <a:cxn ang="0">
                  <a:pos x="14" y="0"/>
                </a:cxn>
                <a:cxn ang="0">
                  <a:pos x="17" y="0"/>
                </a:cxn>
                <a:cxn ang="0">
                  <a:pos x="20" y="0"/>
                </a:cxn>
                <a:cxn ang="0">
                  <a:pos x="21" y="0"/>
                </a:cxn>
              </a:cxnLst>
              <a:rect l="0" t="0" r="r" b="b"/>
              <a:pathLst>
                <a:path w="28" h="68">
                  <a:moveTo>
                    <a:pt x="21" y="0"/>
                  </a:moveTo>
                  <a:lnTo>
                    <a:pt x="21" y="0"/>
                  </a:lnTo>
                  <a:lnTo>
                    <a:pt x="20" y="2"/>
                  </a:lnTo>
                  <a:lnTo>
                    <a:pt x="18" y="5"/>
                  </a:lnTo>
                  <a:lnTo>
                    <a:pt x="16" y="9"/>
                  </a:lnTo>
                  <a:lnTo>
                    <a:pt x="14" y="14"/>
                  </a:lnTo>
                  <a:lnTo>
                    <a:pt x="13" y="19"/>
                  </a:lnTo>
                  <a:lnTo>
                    <a:pt x="13" y="26"/>
                  </a:lnTo>
                  <a:lnTo>
                    <a:pt x="14" y="32"/>
                  </a:lnTo>
                  <a:lnTo>
                    <a:pt x="16" y="39"/>
                  </a:lnTo>
                  <a:lnTo>
                    <a:pt x="18" y="44"/>
                  </a:lnTo>
                  <a:lnTo>
                    <a:pt x="20" y="50"/>
                  </a:lnTo>
                  <a:lnTo>
                    <a:pt x="22" y="55"/>
                  </a:lnTo>
                  <a:lnTo>
                    <a:pt x="24" y="59"/>
                  </a:lnTo>
                  <a:lnTo>
                    <a:pt x="25" y="61"/>
                  </a:lnTo>
                  <a:lnTo>
                    <a:pt x="26" y="63"/>
                  </a:lnTo>
                  <a:lnTo>
                    <a:pt x="27" y="64"/>
                  </a:lnTo>
                  <a:lnTo>
                    <a:pt x="18" y="67"/>
                  </a:lnTo>
                  <a:lnTo>
                    <a:pt x="17" y="66"/>
                  </a:lnTo>
                  <a:lnTo>
                    <a:pt x="16" y="64"/>
                  </a:lnTo>
                  <a:lnTo>
                    <a:pt x="13" y="61"/>
                  </a:lnTo>
                  <a:lnTo>
                    <a:pt x="11" y="58"/>
                  </a:lnTo>
                  <a:lnTo>
                    <a:pt x="8" y="54"/>
                  </a:lnTo>
                  <a:lnTo>
                    <a:pt x="6" y="49"/>
                  </a:lnTo>
                  <a:lnTo>
                    <a:pt x="4" y="44"/>
                  </a:lnTo>
                  <a:lnTo>
                    <a:pt x="2" y="38"/>
                  </a:lnTo>
                  <a:lnTo>
                    <a:pt x="1" y="31"/>
                  </a:lnTo>
                  <a:lnTo>
                    <a:pt x="0" y="26"/>
                  </a:lnTo>
                  <a:lnTo>
                    <a:pt x="0" y="21"/>
                  </a:lnTo>
                  <a:lnTo>
                    <a:pt x="0" y="17"/>
                  </a:lnTo>
                  <a:lnTo>
                    <a:pt x="0" y="13"/>
                  </a:lnTo>
                  <a:lnTo>
                    <a:pt x="1" y="11"/>
                  </a:lnTo>
                  <a:lnTo>
                    <a:pt x="2" y="8"/>
                  </a:lnTo>
                  <a:lnTo>
                    <a:pt x="3" y="6"/>
                  </a:lnTo>
                  <a:lnTo>
                    <a:pt x="6" y="4"/>
                  </a:lnTo>
                  <a:lnTo>
                    <a:pt x="8" y="1"/>
                  </a:lnTo>
                  <a:lnTo>
                    <a:pt x="12" y="0"/>
                  </a:lnTo>
                  <a:lnTo>
                    <a:pt x="14" y="0"/>
                  </a:lnTo>
                  <a:lnTo>
                    <a:pt x="17" y="0"/>
                  </a:lnTo>
                  <a:lnTo>
                    <a:pt x="20" y="0"/>
                  </a:lnTo>
                  <a:lnTo>
                    <a:pt x="21" y="0"/>
                  </a:lnTo>
                </a:path>
              </a:pathLst>
            </a:custGeom>
            <a:solidFill>
              <a:srgbClr val="000000"/>
            </a:solidFill>
            <a:ln w="9525" cap="rnd">
              <a:noFill/>
              <a:round/>
              <a:headEnd type="none" w="sm" len="sm"/>
              <a:tailEnd type="none" w="sm" len="sm"/>
            </a:ln>
            <a:effectLst/>
          </p:spPr>
          <p:txBody>
            <a:bodyPr/>
            <a:lstStyle/>
            <a:p>
              <a:endParaRPr lang="en-US"/>
            </a:p>
          </p:txBody>
        </p:sp>
        <p:sp>
          <p:nvSpPr>
            <p:cNvPr id="21660" name="Freeform 156"/>
            <p:cNvSpPr>
              <a:spLocks/>
            </p:cNvSpPr>
            <p:nvPr/>
          </p:nvSpPr>
          <p:spPr bwMode="auto">
            <a:xfrm>
              <a:off x="2026" y="1006"/>
              <a:ext cx="67" cy="50"/>
            </a:xfrm>
            <a:custGeom>
              <a:avLst/>
              <a:gdLst/>
              <a:ahLst/>
              <a:cxnLst>
                <a:cxn ang="0">
                  <a:pos x="66" y="49"/>
                </a:cxn>
                <a:cxn ang="0">
                  <a:pos x="64" y="49"/>
                </a:cxn>
                <a:cxn ang="0">
                  <a:pos x="62" y="49"/>
                </a:cxn>
                <a:cxn ang="0">
                  <a:pos x="59" y="49"/>
                </a:cxn>
                <a:cxn ang="0">
                  <a:pos x="55" y="49"/>
                </a:cxn>
                <a:cxn ang="0">
                  <a:pos x="49" y="47"/>
                </a:cxn>
                <a:cxn ang="0">
                  <a:pos x="44" y="45"/>
                </a:cxn>
                <a:cxn ang="0">
                  <a:pos x="37" y="42"/>
                </a:cxn>
                <a:cxn ang="0">
                  <a:pos x="30" y="40"/>
                </a:cxn>
                <a:cxn ang="0">
                  <a:pos x="23" y="35"/>
                </a:cxn>
                <a:cxn ang="0">
                  <a:pos x="17" y="29"/>
                </a:cxn>
                <a:cxn ang="0">
                  <a:pos x="12" y="23"/>
                </a:cxn>
                <a:cxn ang="0">
                  <a:pos x="8" y="16"/>
                </a:cxn>
                <a:cxn ang="0">
                  <a:pos x="5" y="10"/>
                </a:cxn>
                <a:cxn ang="0">
                  <a:pos x="2" y="5"/>
                </a:cxn>
                <a:cxn ang="0">
                  <a:pos x="0" y="1"/>
                </a:cxn>
                <a:cxn ang="0">
                  <a:pos x="0" y="0"/>
                </a:cxn>
                <a:cxn ang="0">
                  <a:pos x="1" y="0"/>
                </a:cxn>
                <a:cxn ang="0">
                  <a:pos x="2" y="0"/>
                </a:cxn>
                <a:cxn ang="0">
                  <a:pos x="4" y="4"/>
                </a:cxn>
                <a:cxn ang="0">
                  <a:pos x="5" y="9"/>
                </a:cxn>
                <a:cxn ang="0">
                  <a:pos x="9" y="15"/>
                </a:cxn>
                <a:cxn ang="0">
                  <a:pos x="13" y="22"/>
                </a:cxn>
                <a:cxn ang="0">
                  <a:pos x="18" y="28"/>
                </a:cxn>
                <a:cxn ang="0">
                  <a:pos x="24" y="34"/>
                </a:cxn>
                <a:cxn ang="0">
                  <a:pos x="31" y="38"/>
                </a:cxn>
                <a:cxn ang="0">
                  <a:pos x="38" y="42"/>
                </a:cxn>
                <a:cxn ang="0">
                  <a:pos x="44" y="44"/>
                </a:cxn>
                <a:cxn ang="0">
                  <a:pos x="49" y="45"/>
                </a:cxn>
                <a:cxn ang="0">
                  <a:pos x="55" y="47"/>
                </a:cxn>
                <a:cxn ang="0">
                  <a:pos x="59" y="47"/>
                </a:cxn>
                <a:cxn ang="0">
                  <a:pos x="61" y="47"/>
                </a:cxn>
                <a:cxn ang="0">
                  <a:pos x="64" y="47"/>
                </a:cxn>
                <a:cxn ang="0">
                  <a:pos x="65" y="47"/>
                </a:cxn>
                <a:cxn ang="0">
                  <a:pos x="66" y="49"/>
                </a:cxn>
              </a:cxnLst>
              <a:rect l="0" t="0" r="r" b="b"/>
              <a:pathLst>
                <a:path w="67" h="50">
                  <a:moveTo>
                    <a:pt x="66" y="49"/>
                  </a:moveTo>
                  <a:lnTo>
                    <a:pt x="64" y="49"/>
                  </a:lnTo>
                  <a:lnTo>
                    <a:pt x="62" y="49"/>
                  </a:lnTo>
                  <a:lnTo>
                    <a:pt x="59" y="49"/>
                  </a:lnTo>
                  <a:lnTo>
                    <a:pt x="55" y="49"/>
                  </a:lnTo>
                  <a:lnTo>
                    <a:pt x="49" y="47"/>
                  </a:lnTo>
                  <a:lnTo>
                    <a:pt x="44" y="45"/>
                  </a:lnTo>
                  <a:lnTo>
                    <a:pt x="37" y="42"/>
                  </a:lnTo>
                  <a:lnTo>
                    <a:pt x="30" y="40"/>
                  </a:lnTo>
                  <a:lnTo>
                    <a:pt x="23" y="35"/>
                  </a:lnTo>
                  <a:lnTo>
                    <a:pt x="17" y="29"/>
                  </a:lnTo>
                  <a:lnTo>
                    <a:pt x="12" y="23"/>
                  </a:lnTo>
                  <a:lnTo>
                    <a:pt x="8" y="16"/>
                  </a:lnTo>
                  <a:lnTo>
                    <a:pt x="5" y="10"/>
                  </a:lnTo>
                  <a:lnTo>
                    <a:pt x="2" y="5"/>
                  </a:lnTo>
                  <a:lnTo>
                    <a:pt x="0" y="1"/>
                  </a:lnTo>
                  <a:lnTo>
                    <a:pt x="0" y="0"/>
                  </a:lnTo>
                  <a:lnTo>
                    <a:pt x="1" y="0"/>
                  </a:lnTo>
                  <a:lnTo>
                    <a:pt x="2" y="0"/>
                  </a:lnTo>
                  <a:lnTo>
                    <a:pt x="4" y="4"/>
                  </a:lnTo>
                  <a:lnTo>
                    <a:pt x="5" y="9"/>
                  </a:lnTo>
                  <a:lnTo>
                    <a:pt x="9" y="15"/>
                  </a:lnTo>
                  <a:lnTo>
                    <a:pt x="13" y="22"/>
                  </a:lnTo>
                  <a:lnTo>
                    <a:pt x="18" y="28"/>
                  </a:lnTo>
                  <a:lnTo>
                    <a:pt x="24" y="34"/>
                  </a:lnTo>
                  <a:lnTo>
                    <a:pt x="31" y="38"/>
                  </a:lnTo>
                  <a:lnTo>
                    <a:pt x="38" y="42"/>
                  </a:lnTo>
                  <a:lnTo>
                    <a:pt x="44" y="44"/>
                  </a:lnTo>
                  <a:lnTo>
                    <a:pt x="49" y="45"/>
                  </a:lnTo>
                  <a:lnTo>
                    <a:pt x="55" y="47"/>
                  </a:lnTo>
                  <a:lnTo>
                    <a:pt x="59" y="47"/>
                  </a:lnTo>
                  <a:lnTo>
                    <a:pt x="61" y="47"/>
                  </a:lnTo>
                  <a:lnTo>
                    <a:pt x="64" y="47"/>
                  </a:lnTo>
                  <a:lnTo>
                    <a:pt x="65" y="47"/>
                  </a:lnTo>
                  <a:lnTo>
                    <a:pt x="66" y="49"/>
                  </a:lnTo>
                </a:path>
              </a:pathLst>
            </a:custGeom>
            <a:solidFill>
              <a:srgbClr val="000000"/>
            </a:solidFill>
            <a:ln w="9525" cap="rnd">
              <a:noFill/>
              <a:round/>
              <a:headEnd type="none" w="sm" len="sm"/>
              <a:tailEnd type="none" w="sm" len="sm"/>
            </a:ln>
            <a:effectLst/>
          </p:spPr>
          <p:txBody>
            <a:bodyPr/>
            <a:lstStyle/>
            <a:p>
              <a:endParaRPr lang="en-US"/>
            </a:p>
          </p:txBody>
        </p:sp>
        <p:sp>
          <p:nvSpPr>
            <p:cNvPr id="21661" name="Freeform 157"/>
            <p:cNvSpPr>
              <a:spLocks/>
            </p:cNvSpPr>
            <p:nvPr/>
          </p:nvSpPr>
          <p:spPr bwMode="auto">
            <a:xfrm>
              <a:off x="2088" y="1050"/>
              <a:ext cx="17" cy="17"/>
            </a:xfrm>
            <a:custGeom>
              <a:avLst/>
              <a:gdLst/>
              <a:ahLst/>
              <a:cxnLst>
                <a:cxn ang="0">
                  <a:pos x="3" y="2"/>
                </a:cxn>
                <a:cxn ang="0">
                  <a:pos x="3" y="2"/>
                </a:cxn>
                <a:cxn ang="0">
                  <a:pos x="4" y="2"/>
                </a:cxn>
                <a:cxn ang="0">
                  <a:pos x="6" y="2"/>
                </a:cxn>
                <a:cxn ang="0">
                  <a:pos x="8" y="2"/>
                </a:cxn>
                <a:cxn ang="0">
                  <a:pos x="9" y="0"/>
                </a:cxn>
                <a:cxn ang="0">
                  <a:pos x="11" y="0"/>
                </a:cxn>
                <a:cxn ang="0">
                  <a:pos x="11" y="2"/>
                </a:cxn>
                <a:cxn ang="0">
                  <a:pos x="12" y="2"/>
                </a:cxn>
                <a:cxn ang="0">
                  <a:pos x="14" y="2"/>
                </a:cxn>
                <a:cxn ang="0">
                  <a:pos x="14" y="4"/>
                </a:cxn>
                <a:cxn ang="0">
                  <a:pos x="14" y="6"/>
                </a:cxn>
                <a:cxn ang="0">
                  <a:pos x="16" y="8"/>
                </a:cxn>
                <a:cxn ang="0">
                  <a:pos x="16" y="10"/>
                </a:cxn>
                <a:cxn ang="0">
                  <a:pos x="14" y="10"/>
                </a:cxn>
                <a:cxn ang="0">
                  <a:pos x="14" y="12"/>
                </a:cxn>
                <a:cxn ang="0">
                  <a:pos x="12" y="12"/>
                </a:cxn>
                <a:cxn ang="0">
                  <a:pos x="12" y="14"/>
                </a:cxn>
                <a:cxn ang="0">
                  <a:pos x="11" y="14"/>
                </a:cxn>
                <a:cxn ang="0">
                  <a:pos x="9" y="14"/>
                </a:cxn>
                <a:cxn ang="0">
                  <a:pos x="8" y="16"/>
                </a:cxn>
                <a:cxn ang="0">
                  <a:pos x="6" y="16"/>
                </a:cxn>
                <a:cxn ang="0">
                  <a:pos x="4" y="14"/>
                </a:cxn>
                <a:cxn ang="0">
                  <a:pos x="3" y="14"/>
                </a:cxn>
                <a:cxn ang="0">
                  <a:pos x="1" y="12"/>
                </a:cxn>
                <a:cxn ang="0">
                  <a:pos x="1" y="10"/>
                </a:cxn>
                <a:cxn ang="0">
                  <a:pos x="1" y="8"/>
                </a:cxn>
                <a:cxn ang="0">
                  <a:pos x="0" y="8"/>
                </a:cxn>
                <a:cxn ang="0">
                  <a:pos x="0" y="6"/>
                </a:cxn>
                <a:cxn ang="0">
                  <a:pos x="3" y="2"/>
                </a:cxn>
              </a:cxnLst>
              <a:rect l="0" t="0" r="r" b="b"/>
              <a:pathLst>
                <a:path w="17" h="17">
                  <a:moveTo>
                    <a:pt x="3" y="2"/>
                  </a:moveTo>
                  <a:lnTo>
                    <a:pt x="3" y="2"/>
                  </a:lnTo>
                  <a:lnTo>
                    <a:pt x="4" y="2"/>
                  </a:lnTo>
                  <a:lnTo>
                    <a:pt x="6" y="2"/>
                  </a:lnTo>
                  <a:lnTo>
                    <a:pt x="8" y="2"/>
                  </a:lnTo>
                  <a:lnTo>
                    <a:pt x="9" y="0"/>
                  </a:lnTo>
                  <a:lnTo>
                    <a:pt x="11" y="0"/>
                  </a:lnTo>
                  <a:lnTo>
                    <a:pt x="11" y="2"/>
                  </a:lnTo>
                  <a:lnTo>
                    <a:pt x="12" y="2"/>
                  </a:lnTo>
                  <a:lnTo>
                    <a:pt x="14" y="2"/>
                  </a:lnTo>
                  <a:lnTo>
                    <a:pt x="14" y="4"/>
                  </a:lnTo>
                  <a:lnTo>
                    <a:pt x="14" y="6"/>
                  </a:lnTo>
                  <a:lnTo>
                    <a:pt x="16" y="8"/>
                  </a:lnTo>
                  <a:lnTo>
                    <a:pt x="16" y="10"/>
                  </a:lnTo>
                  <a:lnTo>
                    <a:pt x="14" y="10"/>
                  </a:lnTo>
                  <a:lnTo>
                    <a:pt x="14" y="12"/>
                  </a:lnTo>
                  <a:lnTo>
                    <a:pt x="12" y="12"/>
                  </a:lnTo>
                  <a:lnTo>
                    <a:pt x="12" y="14"/>
                  </a:lnTo>
                  <a:lnTo>
                    <a:pt x="11" y="14"/>
                  </a:lnTo>
                  <a:lnTo>
                    <a:pt x="9" y="14"/>
                  </a:lnTo>
                  <a:lnTo>
                    <a:pt x="8" y="16"/>
                  </a:lnTo>
                  <a:lnTo>
                    <a:pt x="6" y="16"/>
                  </a:lnTo>
                  <a:lnTo>
                    <a:pt x="4" y="14"/>
                  </a:lnTo>
                  <a:lnTo>
                    <a:pt x="3" y="14"/>
                  </a:lnTo>
                  <a:lnTo>
                    <a:pt x="1" y="12"/>
                  </a:lnTo>
                  <a:lnTo>
                    <a:pt x="1" y="10"/>
                  </a:lnTo>
                  <a:lnTo>
                    <a:pt x="1" y="8"/>
                  </a:lnTo>
                  <a:lnTo>
                    <a:pt x="0" y="8"/>
                  </a:lnTo>
                  <a:lnTo>
                    <a:pt x="0" y="6"/>
                  </a:lnTo>
                  <a:lnTo>
                    <a:pt x="3" y="2"/>
                  </a:lnTo>
                </a:path>
              </a:pathLst>
            </a:custGeom>
            <a:solidFill>
              <a:srgbClr val="000000"/>
            </a:solidFill>
            <a:ln w="9525" cap="rnd">
              <a:noFill/>
              <a:round/>
              <a:headEnd type="none" w="sm" len="sm"/>
              <a:tailEnd type="none" w="sm" len="sm"/>
            </a:ln>
            <a:effectLst/>
          </p:spPr>
          <p:txBody>
            <a:bodyPr/>
            <a:lstStyle/>
            <a:p>
              <a:endParaRPr lang="en-US"/>
            </a:p>
          </p:txBody>
        </p:sp>
        <p:sp>
          <p:nvSpPr>
            <p:cNvPr id="21662" name="Freeform 158"/>
            <p:cNvSpPr>
              <a:spLocks/>
            </p:cNvSpPr>
            <p:nvPr/>
          </p:nvSpPr>
          <p:spPr bwMode="auto">
            <a:xfrm>
              <a:off x="2130" y="1320"/>
              <a:ext cx="446" cy="402"/>
            </a:xfrm>
            <a:custGeom>
              <a:avLst/>
              <a:gdLst/>
              <a:ahLst/>
              <a:cxnLst>
                <a:cxn ang="0">
                  <a:pos x="0" y="401"/>
                </a:cxn>
                <a:cxn ang="0">
                  <a:pos x="0" y="106"/>
                </a:cxn>
                <a:cxn ang="0">
                  <a:pos x="445" y="0"/>
                </a:cxn>
                <a:cxn ang="0">
                  <a:pos x="445" y="303"/>
                </a:cxn>
                <a:cxn ang="0">
                  <a:pos x="0" y="401"/>
                </a:cxn>
              </a:cxnLst>
              <a:rect l="0" t="0" r="r" b="b"/>
              <a:pathLst>
                <a:path w="446" h="402">
                  <a:moveTo>
                    <a:pt x="0" y="401"/>
                  </a:moveTo>
                  <a:lnTo>
                    <a:pt x="0" y="106"/>
                  </a:lnTo>
                  <a:lnTo>
                    <a:pt x="445" y="0"/>
                  </a:lnTo>
                  <a:lnTo>
                    <a:pt x="445" y="303"/>
                  </a:lnTo>
                  <a:lnTo>
                    <a:pt x="0" y="401"/>
                  </a:lnTo>
                </a:path>
              </a:pathLst>
            </a:custGeom>
            <a:solidFill>
              <a:srgbClr val="4C4C4C"/>
            </a:solidFill>
            <a:ln w="9525" cap="rnd">
              <a:noFill/>
              <a:round/>
              <a:headEnd type="none" w="sm" len="sm"/>
              <a:tailEnd type="none" w="sm" len="sm"/>
            </a:ln>
            <a:effectLst/>
          </p:spPr>
          <p:txBody>
            <a:bodyPr/>
            <a:lstStyle/>
            <a:p>
              <a:endParaRPr lang="en-US"/>
            </a:p>
          </p:txBody>
        </p:sp>
        <p:sp>
          <p:nvSpPr>
            <p:cNvPr id="21663" name="Freeform 159"/>
            <p:cNvSpPr>
              <a:spLocks/>
            </p:cNvSpPr>
            <p:nvPr/>
          </p:nvSpPr>
          <p:spPr bwMode="auto">
            <a:xfrm>
              <a:off x="2088" y="1437"/>
              <a:ext cx="24" cy="24"/>
            </a:xfrm>
            <a:custGeom>
              <a:avLst/>
              <a:gdLst/>
              <a:ahLst/>
              <a:cxnLst>
                <a:cxn ang="0">
                  <a:pos x="11" y="23"/>
                </a:cxn>
                <a:cxn ang="0">
                  <a:pos x="13" y="23"/>
                </a:cxn>
                <a:cxn ang="0">
                  <a:pos x="15" y="22"/>
                </a:cxn>
                <a:cxn ang="0">
                  <a:pos x="17" y="22"/>
                </a:cxn>
                <a:cxn ang="0">
                  <a:pos x="19" y="20"/>
                </a:cxn>
                <a:cxn ang="0">
                  <a:pos x="20" y="19"/>
                </a:cxn>
                <a:cxn ang="0">
                  <a:pos x="22" y="17"/>
                </a:cxn>
                <a:cxn ang="0">
                  <a:pos x="22" y="15"/>
                </a:cxn>
                <a:cxn ang="0">
                  <a:pos x="23" y="12"/>
                </a:cxn>
                <a:cxn ang="0">
                  <a:pos x="22" y="11"/>
                </a:cxn>
                <a:cxn ang="0">
                  <a:pos x="22" y="8"/>
                </a:cxn>
                <a:cxn ang="0">
                  <a:pos x="20" y="6"/>
                </a:cxn>
                <a:cxn ang="0">
                  <a:pos x="19" y="4"/>
                </a:cxn>
                <a:cxn ang="0">
                  <a:pos x="17" y="2"/>
                </a:cxn>
                <a:cxn ang="0">
                  <a:pos x="15" y="1"/>
                </a:cxn>
                <a:cxn ang="0">
                  <a:pos x="13" y="0"/>
                </a:cxn>
                <a:cxn ang="0">
                  <a:pos x="11" y="0"/>
                </a:cxn>
                <a:cxn ang="0">
                  <a:pos x="9" y="0"/>
                </a:cxn>
                <a:cxn ang="0">
                  <a:pos x="6" y="0"/>
                </a:cxn>
                <a:cxn ang="0">
                  <a:pos x="5" y="0"/>
                </a:cxn>
                <a:cxn ang="0">
                  <a:pos x="3" y="1"/>
                </a:cxn>
                <a:cxn ang="0">
                  <a:pos x="1" y="3"/>
                </a:cxn>
                <a:cxn ang="0">
                  <a:pos x="0" y="5"/>
                </a:cxn>
                <a:cxn ang="0">
                  <a:pos x="0" y="6"/>
                </a:cxn>
                <a:cxn ang="0">
                  <a:pos x="0" y="9"/>
                </a:cxn>
                <a:cxn ang="0">
                  <a:pos x="0" y="11"/>
                </a:cxn>
                <a:cxn ang="0">
                  <a:pos x="0" y="13"/>
                </a:cxn>
                <a:cxn ang="0">
                  <a:pos x="1" y="16"/>
                </a:cxn>
                <a:cxn ang="0">
                  <a:pos x="3" y="17"/>
                </a:cxn>
                <a:cxn ang="0">
                  <a:pos x="5" y="19"/>
                </a:cxn>
                <a:cxn ang="0">
                  <a:pos x="6" y="21"/>
                </a:cxn>
                <a:cxn ang="0">
                  <a:pos x="9" y="22"/>
                </a:cxn>
                <a:cxn ang="0">
                  <a:pos x="11" y="23"/>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w="9525" cap="rnd">
              <a:noFill/>
              <a:round/>
              <a:headEnd type="none" w="sm" len="sm"/>
              <a:tailEnd type="none" w="sm" len="sm"/>
            </a:ln>
            <a:effectLst/>
          </p:spPr>
          <p:txBody>
            <a:bodyPr/>
            <a:lstStyle/>
            <a:p>
              <a:endParaRPr lang="en-US"/>
            </a:p>
          </p:txBody>
        </p:sp>
        <p:sp>
          <p:nvSpPr>
            <p:cNvPr id="21664" name="Freeform 160"/>
            <p:cNvSpPr>
              <a:spLocks/>
            </p:cNvSpPr>
            <p:nvPr/>
          </p:nvSpPr>
          <p:spPr bwMode="auto">
            <a:xfrm>
              <a:off x="2002" y="1411"/>
              <a:ext cx="24" cy="24"/>
            </a:xfrm>
            <a:custGeom>
              <a:avLst/>
              <a:gdLst/>
              <a:ahLst/>
              <a:cxnLst>
                <a:cxn ang="0">
                  <a:pos x="11" y="23"/>
                </a:cxn>
                <a:cxn ang="0">
                  <a:pos x="13" y="23"/>
                </a:cxn>
                <a:cxn ang="0">
                  <a:pos x="16" y="23"/>
                </a:cxn>
                <a:cxn ang="0">
                  <a:pos x="17" y="22"/>
                </a:cxn>
                <a:cxn ang="0">
                  <a:pos x="19" y="21"/>
                </a:cxn>
                <a:cxn ang="0">
                  <a:pos x="21" y="19"/>
                </a:cxn>
                <a:cxn ang="0">
                  <a:pos x="22" y="17"/>
                </a:cxn>
                <a:cxn ang="0">
                  <a:pos x="23" y="16"/>
                </a:cxn>
                <a:cxn ang="0">
                  <a:pos x="23" y="13"/>
                </a:cxn>
                <a:cxn ang="0">
                  <a:pos x="23" y="11"/>
                </a:cxn>
                <a:cxn ang="0">
                  <a:pos x="22" y="9"/>
                </a:cxn>
                <a:cxn ang="0">
                  <a:pos x="21" y="6"/>
                </a:cxn>
                <a:cxn ang="0">
                  <a:pos x="19" y="5"/>
                </a:cxn>
                <a:cxn ang="0">
                  <a:pos x="17" y="3"/>
                </a:cxn>
                <a:cxn ang="0">
                  <a:pos x="16" y="1"/>
                </a:cxn>
                <a:cxn ang="0">
                  <a:pos x="13" y="0"/>
                </a:cxn>
                <a:cxn ang="0">
                  <a:pos x="11" y="0"/>
                </a:cxn>
                <a:cxn ang="0">
                  <a:pos x="9" y="0"/>
                </a:cxn>
                <a:cxn ang="0">
                  <a:pos x="6" y="0"/>
                </a:cxn>
                <a:cxn ang="0">
                  <a:pos x="5" y="0"/>
                </a:cxn>
                <a:cxn ang="0">
                  <a:pos x="3" y="2"/>
                </a:cxn>
                <a:cxn ang="0">
                  <a:pos x="1" y="3"/>
                </a:cxn>
                <a:cxn ang="0">
                  <a:pos x="0" y="5"/>
                </a:cxn>
                <a:cxn ang="0">
                  <a:pos x="0" y="7"/>
                </a:cxn>
                <a:cxn ang="0">
                  <a:pos x="0" y="9"/>
                </a:cxn>
                <a:cxn ang="0">
                  <a:pos x="0" y="11"/>
                </a:cxn>
                <a:cxn ang="0">
                  <a:pos x="0" y="14"/>
                </a:cxn>
                <a:cxn ang="0">
                  <a:pos x="1" y="16"/>
                </a:cxn>
                <a:cxn ang="0">
                  <a:pos x="3" y="17"/>
                </a:cxn>
                <a:cxn ang="0">
                  <a:pos x="5" y="19"/>
                </a:cxn>
                <a:cxn ang="0">
                  <a:pos x="6" y="21"/>
                </a:cxn>
                <a:cxn ang="0">
                  <a:pos x="9" y="22"/>
                </a:cxn>
                <a:cxn ang="0">
                  <a:pos x="11" y="23"/>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w="9525" cap="rnd">
              <a:noFill/>
              <a:round/>
              <a:headEnd type="none" w="sm" len="sm"/>
              <a:tailEnd type="none" w="sm" len="sm"/>
            </a:ln>
            <a:effectLst/>
          </p:spPr>
          <p:txBody>
            <a:bodyPr/>
            <a:lstStyle/>
            <a:p>
              <a:endParaRPr lang="en-US"/>
            </a:p>
          </p:txBody>
        </p:sp>
        <p:sp>
          <p:nvSpPr>
            <p:cNvPr id="21665" name="Freeform 161"/>
            <p:cNvSpPr>
              <a:spLocks/>
            </p:cNvSpPr>
            <p:nvPr/>
          </p:nvSpPr>
          <p:spPr bwMode="auto">
            <a:xfrm>
              <a:off x="2039" y="1351"/>
              <a:ext cx="17" cy="99"/>
            </a:xfrm>
            <a:custGeom>
              <a:avLst/>
              <a:gdLst/>
              <a:ahLst/>
              <a:cxnLst>
                <a:cxn ang="0">
                  <a:pos x="16" y="98"/>
                </a:cxn>
                <a:cxn ang="0">
                  <a:pos x="16" y="2"/>
                </a:cxn>
                <a:cxn ang="0">
                  <a:pos x="0" y="0"/>
                </a:cxn>
                <a:cxn ang="0">
                  <a:pos x="0" y="95"/>
                </a:cxn>
                <a:cxn ang="0">
                  <a:pos x="16" y="98"/>
                </a:cxn>
              </a:cxnLst>
              <a:rect l="0" t="0" r="r" b="b"/>
              <a:pathLst>
                <a:path w="17" h="99">
                  <a:moveTo>
                    <a:pt x="16" y="98"/>
                  </a:moveTo>
                  <a:lnTo>
                    <a:pt x="16" y="2"/>
                  </a:lnTo>
                  <a:lnTo>
                    <a:pt x="0" y="0"/>
                  </a:lnTo>
                  <a:lnTo>
                    <a:pt x="0" y="95"/>
                  </a:lnTo>
                  <a:lnTo>
                    <a:pt x="16" y="98"/>
                  </a:lnTo>
                </a:path>
              </a:pathLst>
            </a:custGeom>
            <a:solidFill>
              <a:srgbClr val="000000"/>
            </a:solidFill>
            <a:ln w="9525" cap="rnd">
              <a:noFill/>
              <a:round/>
              <a:headEnd type="none" w="sm" len="sm"/>
              <a:tailEnd type="none" w="sm" len="sm"/>
            </a:ln>
            <a:effectLst/>
          </p:spPr>
          <p:txBody>
            <a:bodyPr/>
            <a:lstStyle/>
            <a:p>
              <a:endParaRPr lang="en-US"/>
            </a:p>
          </p:txBody>
        </p:sp>
        <p:sp>
          <p:nvSpPr>
            <p:cNvPr id="21666" name="Freeform 162"/>
            <p:cNvSpPr>
              <a:spLocks/>
            </p:cNvSpPr>
            <p:nvPr/>
          </p:nvSpPr>
          <p:spPr bwMode="auto">
            <a:xfrm>
              <a:off x="2040" y="1437"/>
              <a:ext cx="68" cy="67"/>
            </a:xfrm>
            <a:custGeom>
              <a:avLst/>
              <a:gdLst/>
              <a:ahLst/>
              <a:cxnLst>
                <a:cxn ang="0">
                  <a:pos x="10" y="0"/>
                </a:cxn>
                <a:cxn ang="0">
                  <a:pos x="67" y="58"/>
                </a:cxn>
                <a:cxn ang="0">
                  <a:pos x="67" y="66"/>
                </a:cxn>
                <a:cxn ang="0">
                  <a:pos x="0" y="13"/>
                </a:cxn>
                <a:cxn ang="0">
                  <a:pos x="10" y="0"/>
                </a:cxn>
              </a:cxnLst>
              <a:rect l="0" t="0" r="r" b="b"/>
              <a:pathLst>
                <a:path w="68" h="67">
                  <a:moveTo>
                    <a:pt x="10" y="0"/>
                  </a:moveTo>
                  <a:lnTo>
                    <a:pt x="67" y="58"/>
                  </a:lnTo>
                  <a:lnTo>
                    <a:pt x="67" y="66"/>
                  </a:lnTo>
                  <a:lnTo>
                    <a:pt x="0" y="13"/>
                  </a:lnTo>
                  <a:lnTo>
                    <a:pt x="10" y="0"/>
                  </a:lnTo>
                </a:path>
              </a:pathLst>
            </a:custGeom>
            <a:solidFill>
              <a:srgbClr val="000000"/>
            </a:solidFill>
            <a:ln w="9525" cap="rnd">
              <a:noFill/>
              <a:round/>
              <a:headEnd type="none" w="sm" len="sm"/>
              <a:tailEnd type="none" w="sm" len="sm"/>
            </a:ln>
            <a:effectLst/>
          </p:spPr>
          <p:txBody>
            <a:bodyPr/>
            <a:lstStyle/>
            <a:p>
              <a:endParaRPr lang="en-US"/>
            </a:p>
          </p:txBody>
        </p:sp>
        <p:sp>
          <p:nvSpPr>
            <p:cNvPr id="21667" name="Freeform 163"/>
            <p:cNvSpPr>
              <a:spLocks/>
            </p:cNvSpPr>
            <p:nvPr/>
          </p:nvSpPr>
          <p:spPr bwMode="auto">
            <a:xfrm>
              <a:off x="2003" y="1441"/>
              <a:ext cx="47" cy="66"/>
            </a:xfrm>
            <a:custGeom>
              <a:avLst/>
              <a:gdLst/>
              <a:ahLst/>
              <a:cxnLst>
                <a:cxn ang="0">
                  <a:pos x="36" y="0"/>
                </a:cxn>
                <a:cxn ang="0">
                  <a:pos x="0" y="52"/>
                </a:cxn>
                <a:cxn ang="0">
                  <a:pos x="0" y="65"/>
                </a:cxn>
                <a:cxn ang="0">
                  <a:pos x="46" y="13"/>
                </a:cxn>
                <a:cxn ang="0">
                  <a:pos x="36" y="0"/>
                </a:cxn>
              </a:cxnLst>
              <a:rect l="0" t="0" r="r" b="b"/>
              <a:pathLst>
                <a:path w="47" h="66">
                  <a:moveTo>
                    <a:pt x="36" y="0"/>
                  </a:moveTo>
                  <a:lnTo>
                    <a:pt x="0" y="52"/>
                  </a:lnTo>
                  <a:lnTo>
                    <a:pt x="0" y="65"/>
                  </a:lnTo>
                  <a:lnTo>
                    <a:pt x="46" y="13"/>
                  </a:lnTo>
                  <a:lnTo>
                    <a:pt x="36" y="0"/>
                  </a:lnTo>
                </a:path>
              </a:pathLst>
            </a:custGeom>
            <a:solidFill>
              <a:srgbClr val="000000"/>
            </a:solidFill>
            <a:ln w="9525" cap="rnd">
              <a:noFill/>
              <a:round/>
              <a:headEnd type="none" w="sm" len="sm"/>
              <a:tailEnd type="none" w="sm" len="sm"/>
            </a:ln>
            <a:effectLst/>
          </p:spPr>
          <p:txBody>
            <a:bodyPr/>
            <a:lstStyle/>
            <a:p>
              <a:endParaRPr lang="en-US"/>
            </a:p>
          </p:txBody>
        </p:sp>
        <p:sp>
          <p:nvSpPr>
            <p:cNvPr id="21668" name="Freeform 164"/>
            <p:cNvSpPr>
              <a:spLocks/>
            </p:cNvSpPr>
            <p:nvPr/>
          </p:nvSpPr>
          <p:spPr bwMode="auto">
            <a:xfrm>
              <a:off x="1967" y="1438"/>
              <a:ext cx="75" cy="17"/>
            </a:xfrm>
            <a:custGeom>
              <a:avLst/>
              <a:gdLst/>
              <a:ahLst/>
              <a:cxnLst>
                <a:cxn ang="0">
                  <a:pos x="68" y="2"/>
                </a:cxn>
                <a:cxn ang="0">
                  <a:pos x="0" y="0"/>
                </a:cxn>
                <a:cxn ang="0">
                  <a:pos x="0" y="5"/>
                </a:cxn>
                <a:cxn ang="0">
                  <a:pos x="74" y="16"/>
                </a:cxn>
                <a:cxn ang="0">
                  <a:pos x="68" y="2"/>
                </a:cxn>
              </a:cxnLst>
              <a:rect l="0" t="0" r="r" b="b"/>
              <a:pathLst>
                <a:path w="75" h="17">
                  <a:moveTo>
                    <a:pt x="68" y="2"/>
                  </a:moveTo>
                  <a:lnTo>
                    <a:pt x="0" y="0"/>
                  </a:lnTo>
                  <a:lnTo>
                    <a:pt x="0" y="5"/>
                  </a:lnTo>
                  <a:lnTo>
                    <a:pt x="74" y="16"/>
                  </a:lnTo>
                  <a:lnTo>
                    <a:pt x="68" y="2"/>
                  </a:lnTo>
                </a:path>
              </a:pathLst>
            </a:custGeom>
            <a:solidFill>
              <a:srgbClr val="000000"/>
            </a:solidFill>
            <a:ln w="9525" cap="rnd">
              <a:noFill/>
              <a:round/>
              <a:headEnd type="none" w="sm" len="sm"/>
              <a:tailEnd type="none" w="sm" len="sm"/>
            </a:ln>
            <a:effectLst/>
          </p:spPr>
          <p:txBody>
            <a:bodyPr/>
            <a:lstStyle/>
            <a:p>
              <a:endParaRPr lang="en-US"/>
            </a:p>
          </p:txBody>
        </p:sp>
        <p:sp>
          <p:nvSpPr>
            <p:cNvPr id="21669" name="Freeform 165"/>
            <p:cNvSpPr>
              <a:spLocks/>
            </p:cNvSpPr>
            <p:nvPr/>
          </p:nvSpPr>
          <p:spPr bwMode="auto">
            <a:xfrm>
              <a:off x="2049" y="1432"/>
              <a:ext cx="53" cy="19"/>
            </a:xfrm>
            <a:custGeom>
              <a:avLst/>
              <a:gdLst/>
              <a:ahLst/>
              <a:cxnLst>
                <a:cxn ang="0">
                  <a:pos x="0" y="8"/>
                </a:cxn>
                <a:cxn ang="0">
                  <a:pos x="52" y="0"/>
                </a:cxn>
                <a:cxn ang="0">
                  <a:pos x="52" y="4"/>
                </a:cxn>
                <a:cxn ang="0">
                  <a:pos x="0" y="18"/>
                </a:cxn>
                <a:cxn ang="0">
                  <a:pos x="0" y="8"/>
                </a:cxn>
              </a:cxnLst>
              <a:rect l="0" t="0" r="r" b="b"/>
              <a:pathLst>
                <a:path w="53" h="19">
                  <a:moveTo>
                    <a:pt x="0" y="8"/>
                  </a:moveTo>
                  <a:lnTo>
                    <a:pt x="52" y="0"/>
                  </a:lnTo>
                  <a:lnTo>
                    <a:pt x="52" y="4"/>
                  </a:lnTo>
                  <a:lnTo>
                    <a:pt x="0" y="18"/>
                  </a:lnTo>
                  <a:lnTo>
                    <a:pt x="0" y="8"/>
                  </a:lnTo>
                </a:path>
              </a:pathLst>
            </a:custGeom>
            <a:solidFill>
              <a:srgbClr val="000000"/>
            </a:solidFill>
            <a:ln w="9525" cap="rnd">
              <a:noFill/>
              <a:round/>
              <a:headEnd type="none" w="sm" len="sm"/>
              <a:tailEnd type="none" w="sm" len="sm"/>
            </a:ln>
            <a:effectLst/>
          </p:spPr>
          <p:txBody>
            <a:bodyPr/>
            <a:lstStyle/>
            <a:p>
              <a:endParaRPr lang="en-US"/>
            </a:p>
          </p:txBody>
        </p:sp>
        <p:sp>
          <p:nvSpPr>
            <p:cNvPr id="21670" name="Freeform 166"/>
            <p:cNvSpPr>
              <a:spLocks/>
            </p:cNvSpPr>
            <p:nvPr/>
          </p:nvSpPr>
          <p:spPr bwMode="auto">
            <a:xfrm>
              <a:off x="2014" y="1404"/>
              <a:ext cx="29" cy="44"/>
            </a:xfrm>
            <a:custGeom>
              <a:avLst/>
              <a:gdLst/>
              <a:ahLst/>
              <a:cxnLst>
                <a:cxn ang="0">
                  <a:pos x="28" y="33"/>
                </a:cxn>
                <a:cxn ang="0">
                  <a:pos x="0" y="0"/>
                </a:cxn>
                <a:cxn ang="0">
                  <a:pos x="0" y="5"/>
                </a:cxn>
                <a:cxn ang="0">
                  <a:pos x="23" y="43"/>
                </a:cxn>
                <a:cxn ang="0">
                  <a:pos x="28" y="33"/>
                </a:cxn>
              </a:cxnLst>
              <a:rect l="0" t="0" r="r" b="b"/>
              <a:pathLst>
                <a:path w="29" h="44">
                  <a:moveTo>
                    <a:pt x="28" y="33"/>
                  </a:moveTo>
                  <a:lnTo>
                    <a:pt x="0" y="0"/>
                  </a:lnTo>
                  <a:lnTo>
                    <a:pt x="0" y="5"/>
                  </a:lnTo>
                  <a:lnTo>
                    <a:pt x="23" y="43"/>
                  </a:lnTo>
                  <a:lnTo>
                    <a:pt x="28" y="33"/>
                  </a:lnTo>
                </a:path>
              </a:pathLst>
            </a:custGeom>
            <a:solidFill>
              <a:srgbClr val="000000"/>
            </a:solidFill>
            <a:ln w="9525" cap="rnd">
              <a:noFill/>
              <a:round/>
              <a:headEnd type="none" w="sm" len="sm"/>
              <a:tailEnd type="none" w="sm" len="sm"/>
            </a:ln>
            <a:effectLst/>
          </p:spPr>
          <p:txBody>
            <a:bodyPr/>
            <a:lstStyle/>
            <a:p>
              <a:endParaRPr lang="en-US"/>
            </a:p>
          </p:txBody>
        </p:sp>
        <p:sp>
          <p:nvSpPr>
            <p:cNvPr id="21671" name="Freeform 167"/>
            <p:cNvSpPr>
              <a:spLocks/>
            </p:cNvSpPr>
            <p:nvPr/>
          </p:nvSpPr>
          <p:spPr bwMode="auto">
            <a:xfrm>
              <a:off x="1991" y="1500"/>
              <a:ext cx="29" cy="30"/>
            </a:xfrm>
            <a:custGeom>
              <a:avLst/>
              <a:gdLst/>
              <a:ahLst/>
              <a:cxnLst>
                <a:cxn ang="0">
                  <a:pos x="13" y="29"/>
                </a:cxn>
                <a:cxn ang="0">
                  <a:pos x="16" y="29"/>
                </a:cxn>
                <a:cxn ang="0">
                  <a:pos x="19" y="29"/>
                </a:cxn>
                <a:cxn ang="0">
                  <a:pos x="22" y="28"/>
                </a:cxn>
                <a:cxn ang="0">
                  <a:pos x="23" y="26"/>
                </a:cxn>
                <a:cxn ang="0">
                  <a:pos x="25" y="24"/>
                </a:cxn>
                <a:cxn ang="0">
                  <a:pos x="27" y="21"/>
                </a:cxn>
                <a:cxn ang="0">
                  <a:pos x="28" y="19"/>
                </a:cxn>
                <a:cxn ang="0">
                  <a:pos x="28" y="16"/>
                </a:cxn>
                <a:cxn ang="0">
                  <a:pos x="28" y="14"/>
                </a:cxn>
                <a:cxn ang="0">
                  <a:pos x="27" y="11"/>
                </a:cxn>
                <a:cxn ang="0">
                  <a:pos x="25" y="7"/>
                </a:cxn>
                <a:cxn ang="0">
                  <a:pos x="23" y="6"/>
                </a:cxn>
                <a:cxn ang="0">
                  <a:pos x="22" y="3"/>
                </a:cxn>
                <a:cxn ang="0">
                  <a:pos x="19" y="1"/>
                </a:cxn>
                <a:cxn ang="0">
                  <a:pos x="16" y="0"/>
                </a:cxn>
                <a:cxn ang="0">
                  <a:pos x="13" y="0"/>
                </a:cxn>
                <a:cxn ang="0">
                  <a:pos x="11" y="0"/>
                </a:cxn>
                <a:cxn ang="0">
                  <a:pos x="8" y="0"/>
                </a:cxn>
                <a:cxn ang="0">
                  <a:pos x="5" y="0"/>
                </a:cxn>
                <a:cxn ang="0">
                  <a:pos x="4" y="2"/>
                </a:cxn>
                <a:cxn ang="0">
                  <a:pos x="2" y="4"/>
                </a:cxn>
                <a:cxn ang="0">
                  <a:pos x="0" y="6"/>
                </a:cxn>
                <a:cxn ang="0">
                  <a:pos x="0" y="8"/>
                </a:cxn>
                <a:cxn ang="0">
                  <a:pos x="0" y="11"/>
                </a:cxn>
                <a:cxn ang="0">
                  <a:pos x="0" y="14"/>
                </a:cxn>
                <a:cxn ang="0">
                  <a:pos x="0" y="17"/>
                </a:cxn>
                <a:cxn ang="0">
                  <a:pos x="2" y="20"/>
                </a:cxn>
                <a:cxn ang="0">
                  <a:pos x="4" y="22"/>
                </a:cxn>
                <a:cxn ang="0">
                  <a:pos x="5" y="24"/>
                </a:cxn>
                <a:cxn ang="0">
                  <a:pos x="8" y="26"/>
                </a:cxn>
                <a:cxn ang="0">
                  <a:pos x="11" y="28"/>
                </a:cxn>
                <a:cxn ang="0">
                  <a:pos x="13" y="29"/>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w="9525" cap="rnd">
              <a:noFill/>
              <a:round/>
              <a:headEnd type="none" w="sm" len="sm"/>
              <a:tailEnd type="none" w="sm" len="sm"/>
            </a:ln>
            <a:effectLst/>
          </p:spPr>
          <p:txBody>
            <a:bodyPr/>
            <a:lstStyle/>
            <a:p>
              <a:endParaRPr lang="en-US"/>
            </a:p>
          </p:txBody>
        </p:sp>
        <p:sp>
          <p:nvSpPr>
            <p:cNvPr id="21672" name="Freeform 168"/>
            <p:cNvSpPr>
              <a:spLocks/>
            </p:cNvSpPr>
            <p:nvPr/>
          </p:nvSpPr>
          <p:spPr bwMode="auto">
            <a:xfrm>
              <a:off x="1952" y="1442"/>
              <a:ext cx="30" cy="29"/>
            </a:xfrm>
            <a:custGeom>
              <a:avLst/>
              <a:gdLst/>
              <a:ahLst/>
              <a:cxnLst>
                <a:cxn ang="0">
                  <a:pos x="14" y="28"/>
                </a:cxn>
                <a:cxn ang="0">
                  <a:pos x="17" y="28"/>
                </a:cxn>
                <a:cxn ang="0">
                  <a:pos x="20" y="28"/>
                </a:cxn>
                <a:cxn ang="0">
                  <a:pos x="22" y="27"/>
                </a:cxn>
                <a:cxn ang="0">
                  <a:pos x="24" y="25"/>
                </a:cxn>
                <a:cxn ang="0">
                  <a:pos x="26" y="23"/>
                </a:cxn>
                <a:cxn ang="0">
                  <a:pos x="28" y="22"/>
                </a:cxn>
                <a:cxn ang="0">
                  <a:pos x="29" y="19"/>
                </a:cxn>
                <a:cxn ang="0">
                  <a:pos x="29" y="16"/>
                </a:cxn>
                <a:cxn ang="0">
                  <a:pos x="29" y="13"/>
                </a:cxn>
                <a:cxn ang="0">
                  <a:pos x="28" y="11"/>
                </a:cxn>
                <a:cxn ang="0">
                  <a:pos x="26" y="8"/>
                </a:cxn>
                <a:cxn ang="0">
                  <a:pos x="24" y="5"/>
                </a:cxn>
                <a:cxn ang="0">
                  <a:pos x="22" y="3"/>
                </a:cxn>
                <a:cxn ang="0">
                  <a:pos x="20" y="1"/>
                </a:cxn>
                <a:cxn ang="0">
                  <a:pos x="17" y="0"/>
                </a:cxn>
                <a:cxn ang="0">
                  <a:pos x="14" y="0"/>
                </a:cxn>
                <a:cxn ang="0">
                  <a:pos x="11" y="0"/>
                </a:cxn>
                <a:cxn ang="0">
                  <a:pos x="8" y="0"/>
                </a:cxn>
                <a:cxn ang="0">
                  <a:pos x="6" y="0"/>
                </a:cxn>
                <a:cxn ang="0">
                  <a:pos x="4" y="2"/>
                </a:cxn>
                <a:cxn ang="0">
                  <a:pos x="2" y="4"/>
                </a:cxn>
                <a:cxn ang="0">
                  <a:pos x="0" y="5"/>
                </a:cxn>
                <a:cxn ang="0">
                  <a:pos x="0" y="8"/>
                </a:cxn>
                <a:cxn ang="0">
                  <a:pos x="0" y="11"/>
                </a:cxn>
                <a:cxn ang="0">
                  <a:pos x="0" y="14"/>
                </a:cxn>
                <a:cxn ang="0">
                  <a:pos x="0" y="16"/>
                </a:cxn>
                <a:cxn ang="0">
                  <a:pos x="2" y="19"/>
                </a:cxn>
                <a:cxn ang="0">
                  <a:pos x="4" y="22"/>
                </a:cxn>
                <a:cxn ang="0">
                  <a:pos x="6" y="24"/>
                </a:cxn>
                <a:cxn ang="0">
                  <a:pos x="8" y="26"/>
                </a:cxn>
                <a:cxn ang="0">
                  <a:pos x="11" y="27"/>
                </a:cxn>
                <a:cxn ang="0">
                  <a:pos x="14" y="28"/>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w="9525" cap="rnd">
              <a:noFill/>
              <a:round/>
              <a:headEnd type="none" w="sm" len="sm"/>
              <a:tailEnd type="none" w="sm" len="sm"/>
            </a:ln>
            <a:effectLst/>
          </p:spPr>
          <p:txBody>
            <a:bodyPr/>
            <a:lstStyle/>
            <a:p>
              <a:endParaRPr lang="en-US"/>
            </a:p>
          </p:txBody>
        </p:sp>
        <p:sp>
          <p:nvSpPr>
            <p:cNvPr id="21673" name="Freeform 169"/>
            <p:cNvSpPr>
              <a:spLocks/>
            </p:cNvSpPr>
            <p:nvPr/>
          </p:nvSpPr>
          <p:spPr bwMode="auto">
            <a:xfrm>
              <a:off x="2093" y="1501"/>
              <a:ext cx="30" cy="29"/>
            </a:xfrm>
            <a:custGeom>
              <a:avLst/>
              <a:gdLst/>
              <a:ahLst/>
              <a:cxnLst>
                <a:cxn ang="0">
                  <a:pos x="14" y="28"/>
                </a:cxn>
                <a:cxn ang="0">
                  <a:pos x="17" y="28"/>
                </a:cxn>
                <a:cxn ang="0">
                  <a:pos x="20" y="28"/>
                </a:cxn>
                <a:cxn ang="0">
                  <a:pos x="22" y="27"/>
                </a:cxn>
                <a:cxn ang="0">
                  <a:pos x="24" y="25"/>
                </a:cxn>
                <a:cxn ang="0">
                  <a:pos x="26" y="23"/>
                </a:cxn>
                <a:cxn ang="0">
                  <a:pos x="28" y="22"/>
                </a:cxn>
                <a:cxn ang="0">
                  <a:pos x="29" y="19"/>
                </a:cxn>
                <a:cxn ang="0">
                  <a:pos x="29" y="16"/>
                </a:cxn>
                <a:cxn ang="0">
                  <a:pos x="29" y="13"/>
                </a:cxn>
                <a:cxn ang="0">
                  <a:pos x="28" y="11"/>
                </a:cxn>
                <a:cxn ang="0">
                  <a:pos x="26" y="8"/>
                </a:cxn>
                <a:cxn ang="0">
                  <a:pos x="24" y="5"/>
                </a:cxn>
                <a:cxn ang="0">
                  <a:pos x="22" y="4"/>
                </a:cxn>
                <a:cxn ang="0">
                  <a:pos x="20" y="2"/>
                </a:cxn>
                <a:cxn ang="0">
                  <a:pos x="17" y="0"/>
                </a:cxn>
                <a:cxn ang="0">
                  <a:pos x="14" y="0"/>
                </a:cxn>
                <a:cxn ang="0">
                  <a:pos x="11" y="0"/>
                </a:cxn>
                <a:cxn ang="0">
                  <a:pos x="8" y="0"/>
                </a:cxn>
                <a:cxn ang="0">
                  <a:pos x="6" y="0"/>
                </a:cxn>
                <a:cxn ang="0">
                  <a:pos x="4" y="2"/>
                </a:cxn>
                <a:cxn ang="0">
                  <a:pos x="2" y="4"/>
                </a:cxn>
                <a:cxn ang="0">
                  <a:pos x="0" y="6"/>
                </a:cxn>
                <a:cxn ang="0">
                  <a:pos x="0" y="8"/>
                </a:cxn>
                <a:cxn ang="0">
                  <a:pos x="0" y="11"/>
                </a:cxn>
                <a:cxn ang="0">
                  <a:pos x="0" y="14"/>
                </a:cxn>
                <a:cxn ang="0">
                  <a:pos x="0" y="16"/>
                </a:cxn>
                <a:cxn ang="0">
                  <a:pos x="2" y="19"/>
                </a:cxn>
                <a:cxn ang="0">
                  <a:pos x="4" y="22"/>
                </a:cxn>
                <a:cxn ang="0">
                  <a:pos x="6" y="24"/>
                </a:cxn>
                <a:cxn ang="0">
                  <a:pos x="8" y="26"/>
                </a:cxn>
                <a:cxn ang="0">
                  <a:pos x="11" y="27"/>
                </a:cxn>
                <a:cxn ang="0">
                  <a:pos x="14" y="28"/>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w="9525" cap="rnd">
              <a:noFill/>
              <a:round/>
              <a:headEnd type="none" w="sm" len="sm"/>
              <a:tailEnd type="none" w="sm" len="sm"/>
            </a:ln>
            <a:effectLst/>
          </p:spPr>
          <p:txBody>
            <a:bodyPr/>
            <a:lstStyle/>
            <a:p>
              <a:endParaRPr lang="en-US"/>
            </a:p>
          </p:txBody>
        </p:sp>
        <p:sp>
          <p:nvSpPr>
            <p:cNvPr id="21674" name="Freeform 170"/>
            <p:cNvSpPr>
              <a:spLocks/>
            </p:cNvSpPr>
            <p:nvPr/>
          </p:nvSpPr>
          <p:spPr bwMode="auto">
            <a:xfrm>
              <a:off x="2088" y="1437"/>
              <a:ext cx="24" cy="24"/>
            </a:xfrm>
            <a:custGeom>
              <a:avLst/>
              <a:gdLst/>
              <a:ahLst/>
              <a:cxnLst>
                <a:cxn ang="0">
                  <a:pos x="11" y="23"/>
                </a:cxn>
                <a:cxn ang="0">
                  <a:pos x="13" y="23"/>
                </a:cxn>
                <a:cxn ang="0">
                  <a:pos x="15" y="22"/>
                </a:cxn>
                <a:cxn ang="0">
                  <a:pos x="17" y="22"/>
                </a:cxn>
                <a:cxn ang="0">
                  <a:pos x="19" y="20"/>
                </a:cxn>
                <a:cxn ang="0">
                  <a:pos x="20" y="19"/>
                </a:cxn>
                <a:cxn ang="0">
                  <a:pos x="22" y="17"/>
                </a:cxn>
                <a:cxn ang="0">
                  <a:pos x="22" y="15"/>
                </a:cxn>
                <a:cxn ang="0">
                  <a:pos x="23" y="12"/>
                </a:cxn>
                <a:cxn ang="0">
                  <a:pos x="22" y="11"/>
                </a:cxn>
                <a:cxn ang="0">
                  <a:pos x="22" y="8"/>
                </a:cxn>
                <a:cxn ang="0">
                  <a:pos x="20" y="6"/>
                </a:cxn>
                <a:cxn ang="0">
                  <a:pos x="19" y="4"/>
                </a:cxn>
                <a:cxn ang="0">
                  <a:pos x="17" y="2"/>
                </a:cxn>
                <a:cxn ang="0">
                  <a:pos x="15" y="1"/>
                </a:cxn>
                <a:cxn ang="0">
                  <a:pos x="13" y="0"/>
                </a:cxn>
                <a:cxn ang="0">
                  <a:pos x="11" y="0"/>
                </a:cxn>
                <a:cxn ang="0">
                  <a:pos x="9" y="0"/>
                </a:cxn>
                <a:cxn ang="0">
                  <a:pos x="6" y="0"/>
                </a:cxn>
                <a:cxn ang="0">
                  <a:pos x="5" y="0"/>
                </a:cxn>
                <a:cxn ang="0">
                  <a:pos x="3" y="1"/>
                </a:cxn>
                <a:cxn ang="0">
                  <a:pos x="1" y="3"/>
                </a:cxn>
                <a:cxn ang="0">
                  <a:pos x="0" y="5"/>
                </a:cxn>
                <a:cxn ang="0">
                  <a:pos x="0" y="6"/>
                </a:cxn>
                <a:cxn ang="0">
                  <a:pos x="0" y="9"/>
                </a:cxn>
                <a:cxn ang="0">
                  <a:pos x="0" y="11"/>
                </a:cxn>
                <a:cxn ang="0">
                  <a:pos x="0" y="13"/>
                </a:cxn>
                <a:cxn ang="0">
                  <a:pos x="1" y="16"/>
                </a:cxn>
                <a:cxn ang="0">
                  <a:pos x="3" y="17"/>
                </a:cxn>
                <a:cxn ang="0">
                  <a:pos x="5" y="19"/>
                </a:cxn>
                <a:cxn ang="0">
                  <a:pos x="6" y="21"/>
                </a:cxn>
                <a:cxn ang="0">
                  <a:pos x="9" y="22"/>
                </a:cxn>
                <a:cxn ang="0">
                  <a:pos x="11" y="23"/>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w="9525" cap="rnd">
              <a:noFill/>
              <a:round/>
              <a:headEnd type="none" w="sm" len="sm"/>
              <a:tailEnd type="none" w="sm" len="sm"/>
            </a:ln>
            <a:effectLst/>
          </p:spPr>
          <p:txBody>
            <a:bodyPr/>
            <a:lstStyle/>
            <a:p>
              <a:endParaRPr lang="en-US"/>
            </a:p>
          </p:txBody>
        </p:sp>
        <p:sp>
          <p:nvSpPr>
            <p:cNvPr id="21675" name="Freeform 171"/>
            <p:cNvSpPr>
              <a:spLocks/>
            </p:cNvSpPr>
            <p:nvPr/>
          </p:nvSpPr>
          <p:spPr bwMode="auto">
            <a:xfrm>
              <a:off x="2002" y="1411"/>
              <a:ext cx="24" cy="24"/>
            </a:xfrm>
            <a:custGeom>
              <a:avLst/>
              <a:gdLst/>
              <a:ahLst/>
              <a:cxnLst>
                <a:cxn ang="0">
                  <a:pos x="11" y="23"/>
                </a:cxn>
                <a:cxn ang="0">
                  <a:pos x="13" y="23"/>
                </a:cxn>
                <a:cxn ang="0">
                  <a:pos x="16" y="23"/>
                </a:cxn>
                <a:cxn ang="0">
                  <a:pos x="17" y="22"/>
                </a:cxn>
                <a:cxn ang="0">
                  <a:pos x="19" y="21"/>
                </a:cxn>
                <a:cxn ang="0">
                  <a:pos x="21" y="19"/>
                </a:cxn>
                <a:cxn ang="0">
                  <a:pos x="22" y="17"/>
                </a:cxn>
                <a:cxn ang="0">
                  <a:pos x="23" y="16"/>
                </a:cxn>
                <a:cxn ang="0">
                  <a:pos x="23" y="13"/>
                </a:cxn>
                <a:cxn ang="0">
                  <a:pos x="23" y="11"/>
                </a:cxn>
                <a:cxn ang="0">
                  <a:pos x="22" y="9"/>
                </a:cxn>
                <a:cxn ang="0">
                  <a:pos x="21" y="6"/>
                </a:cxn>
                <a:cxn ang="0">
                  <a:pos x="19" y="5"/>
                </a:cxn>
                <a:cxn ang="0">
                  <a:pos x="17" y="3"/>
                </a:cxn>
                <a:cxn ang="0">
                  <a:pos x="16" y="1"/>
                </a:cxn>
                <a:cxn ang="0">
                  <a:pos x="13" y="0"/>
                </a:cxn>
                <a:cxn ang="0">
                  <a:pos x="11" y="0"/>
                </a:cxn>
                <a:cxn ang="0">
                  <a:pos x="9" y="0"/>
                </a:cxn>
                <a:cxn ang="0">
                  <a:pos x="6" y="0"/>
                </a:cxn>
                <a:cxn ang="0">
                  <a:pos x="5" y="0"/>
                </a:cxn>
                <a:cxn ang="0">
                  <a:pos x="3" y="2"/>
                </a:cxn>
                <a:cxn ang="0">
                  <a:pos x="1" y="3"/>
                </a:cxn>
                <a:cxn ang="0">
                  <a:pos x="0" y="5"/>
                </a:cxn>
                <a:cxn ang="0">
                  <a:pos x="0" y="7"/>
                </a:cxn>
                <a:cxn ang="0">
                  <a:pos x="0" y="9"/>
                </a:cxn>
                <a:cxn ang="0">
                  <a:pos x="0" y="11"/>
                </a:cxn>
                <a:cxn ang="0">
                  <a:pos x="0" y="14"/>
                </a:cxn>
                <a:cxn ang="0">
                  <a:pos x="1" y="16"/>
                </a:cxn>
                <a:cxn ang="0">
                  <a:pos x="3" y="17"/>
                </a:cxn>
                <a:cxn ang="0">
                  <a:pos x="5" y="19"/>
                </a:cxn>
                <a:cxn ang="0">
                  <a:pos x="6" y="21"/>
                </a:cxn>
                <a:cxn ang="0">
                  <a:pos x="9" y="22"/>
                </a:cxn>
                <a:cxn ang="0">
                  <a:pos x="11" y="23"/>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w="9525" cap="rnd">
              <a:noFill/>
              <a:round/>
              <a:headEnd type="none" w="sm" len="sm"/>
              <a:tailEnd type="none" w="sm" len="sm"/>
            </a:ln>
            <a:effectLst/>
          </p:spPr>
          <p:txBody>
            <a:bodyPr/>
            <a:lstStyle/>
            <a:p>
              <a:endParaRPr lang="en-US"/>
            </a:p>
          </p:txBody>
        </p:sp>
        <p:sp>
          <p:nvSpPr>
            <p:cNvPr id="21676" name="Freeform 172"/>
            <p:cNvSpPr>
              <a:spLocks/>
            </p:cNvSpPr>
            <p:nvPr/>
          </p:nvSpPr>
          <p:spPr bwMode="auto">
            <a:xfrm>
              <a:off x="2039" y="1351"/>
              <a:ext cx="17" cy="99"/>
            </a:xfrm>
            <a:custGeom>
              <a:avLst/>
              <a:gdLst/>
              <a:ahLst/>
              <a:cxnLst>
                <a:cxn ang="0">
                  <a:pos x="16" y="98"/>
                </a:cxn>
                <a:cxn ang="0">
                  <a:pos x="16" y="2"/>
                </a:cxn>
                <a:cxn ang="0">
                  <a:pos x="0" y="0"/>
                </a:cxn>
                <a:cxn ang="0">
                  <a:pos x="0" y="95"/>
                </a:cxn>
                <a:cxn ang="0">
                  <a:pos x="16" y="98"/>
                </a:cxn>
              </a:cxnLst>
              <a:rect l="0" t="0" r="r" b="b"/>
              <a:pathLst>
                <a:path w="17" h="99">
                  <a:moveTo>
                    <a:pt x="16" y="98"/>
                  </a:moveTo>
                  <a:lnTo>
                    <a:pt x="16" y="2"/>
                  </a:lnTo>
                  <a:lnTo>
                    <a:pt x="0" y="0"/>
                  </a:lnTo>
                  <a:lnTo>
                    <a:pt x="0" y="95"/>
                  </a:lnTo>
                  <a:lnTo>
                    <a:pt x="16" y="98"/>
                  </a:lnTo>
                </a:path>
              </a:pathLst>
            </a:custGeom>
            <a:solidFill>
              <a:srgbClr val="000000"/>
            </a:solidFill>
            <a:ln w="9525" cap="rnd">
              <a:noFill/>
              <a:round/>
              <a:headEnd type="none" w="sm" len="sm"/>
              <a:tailEnd type="none" w="sm" len="sm"/>
            </a:ln>
            <a:effectLst/>
          </p:spPr>
          <p:txBody>
            <a:bodyPr/>
            <a:lstStyle/>
            <a:p>
              <a:endParaRPr lang="en-US"/>
            </a:p>
          </p:txBody>
        </p:sp>
        <p:sp>
          <p:nvSpPr>
            <p:cNvPr id="21677" name="Freeform 173"/>
            <p:cNvSpPr>
              <a:spLocks/>
            </p:cNvSpPr>
            <p:nvPr/>
          </p:nvSpPr>
          <p:spPr bwMode="auto">
            <a:xfrm>
              <a:off x="2040" y="1437"/>
              <a:ext cx="68" cy="67"/>
            </a:xfrm>
            <a:custGeom>
              <a:avLst/>
              <a:gdLst/>
              <a:ahLst/>
              <a:cxnLst>
                <a:cxn ang="0">
                  <a:pos x="10" y="0"/>
                </a:cxn>
                <a:cxn ang="0">
                  <a:pos x="67" y="58"/>
                </a:cxn>
                <a:cxn ang="0">
                  <a:pos x="67" y="66"/>
                </a:cxn>
                <a:cxn ang="0">
                  <a:pos x="0" y="13"/>
                </a:cxn>
                <a:cxn ang="0">
                  <a:pos x="10" y="0"/>
                </a:cxn>
              </a:cxnLst>
              <a:rect l="0" t="0" r="r" b="b"/>
              <a:pathLst>
                <a:path w="68" h="67">
                  <a:moveTo>
                    <a:pt x="10" y="0"/>
                  </a:moveTo>
                  <a:lnTo>
                    <a:pt x="67" y="58"/>
                  </a:lnTo>
                  <a:lnTo>
                    <a:pt x="67" y="66"/>
                  </a:lnTo>
                  <a:lnTo>
                    <a:pt x="0" y="13"/>
                  </a:lnTo>
                  <a:lnTo>
                    <a:pt x="10" y="0"/>
                  </a:lnTo>
                </a:path>
              </a:pathLst>
            </a:custGeom>
            <a:solidFill>
              <a:srgbClr val="000000"/>
            </a:solidFill>
            <a:ln w="9525" cap="rnd">
              <a:noFill/>
              <a:round/>
              <a:headEnd type="none" w="sm" len="sm"/>
              <a:tailEnd type="none" w="sm" len="sm"/>
            </a:ln>
            <a:effectLst/>
          </p:spPr>
          <p:txBody>
            <a:bodyPr/>
            <a:lstStyle/>
            <a:p>
              <a:endParaRPr lang="en-US"/>
            </a:p>
          </p:txBody>
        </p:sp>
        <p:sp>
          <p:nvSpPr>
            <p:cNvPr id="21678" name="Freeform 174"/>
            <p:cNvSpPr>
              <a:spLocks/>
            </p:cNvSpPr>
            <p:nvPr/>
          </p:nvSpPr>
          <p:spPr bwMode="auto">
            <a:xfrm>
              <a:off x="2003" y="1441"/>
              <a:ext cx="47" cy="66"/>
            </a:xfrm>
            <a:custGeom>
              <a:avLst/>
              <a:gdLst/>
              <a:ahLst/>
              <a:cxnLst>
                <a:cxn ang="0">
                  <a:pos x="36" y="0"/>
                </a:cxn>
                <a:cxn ang="0">
                  <a:pos x="0" y="52"/>
                </a:cxn>
                <a:cxn ang="0">
                  <a:pos x="0" y="65"/>
                </a:cxn>
                <a:cxn ang="0">
                  <a:pos x="46" y="13"/>
                </a:cxn>
                <a:cxn ang="0">
                  <a:pos x="36" y="0"/>
                </a:cxn>
              </a:cxnLst>
              <a:rect l="0" t="0" r="r" b="b"/>
              <a:pathLst>
                <a:path w="47" h="66">
                  <a:moveTo>
                    <a:pt x="36" y="0"/>
                  </a:moveTo>
                  <a:lnTo>
                    <a:pt x="0" y="52"/>
                  </a:lnTo>
                  <a:lnTo>
                    <a:pt x="0" y="65"/>
                  </a:lnTo>
                  <a:lnTo>
                    <a:pt x="46" y="13"/>
                  </a:lnTo>
                  <a:lnTo>
                    <a:pt x="36" y="0"/>
                  </a:lnTo>
                </a:path>
              </a:pathLst>
            </a:custGeom>
            <a:solidFill>
              <a:srgbClr val="000000"/>
            </a:solidFill>
            <a:ln w="9525" cap="rnd">
              <a:noFill/>
              <a:round/>
              <a:headEnd type="none" w="sm" len="sm"/>
              <a:tailEnd type="none" w="sm" len="sm"/>
            </a:ln>
            <a:effectLst/>
          </p:spPr>
          <p:txBody>
            <a:bodyPr/>
            <a:lstStyle/>
            <a:p>
              <a:endParaRPr lang="en-US"/>
            </a:p>
          </p:txBody>
        </p:sp>
        <p:sp>
          <p:nvSpPr>
            <p:cNvPr id="21679" name="Freeform 175"/>
            <p:cNvSpPr>
              <a:spLocks/>
            </p:cNvSpPr>
            <p:nvPr/>
          </p:nvSpPr>
          <p:spPr bwMode="auto">
            <a:xfrm>
              <a:off x="1967" y="1438"/>
              <a:ext cx="75" cy="17"/>
            </a:xfrm>
            <a:custGeom>
              <a:avLst/>
              <a:gdLst/>
              <a:ahLst/>
              <a:cxnLst>
                <a:cxn ang="0">
                  <a:pos x="68" y="2"/>
                </a:cxn>
                <a:cxn ang="0">
                  <a:pos x="0" y="0"/>
                </a:cxn>
                <a:cxn ang="0">
                  <a:pos x="0" y="5"/>
                </a:cxn>
                <a:cxn ang="0">
                  <a:pos x="74" y="16"/>
                </a:cxn>
                <a:cxn ang="0">
                  <a:pos x="68" y="2"/>
                </a:cxn>
              </a:cxnLst>
              <a:rect l="0" t="0" r="r" b="b"/>
              <a:pathLst>
                <a:path w="75" h="17">
                  <a:moveTo>
                    <a:pt x="68" y="2"/>
                  </a:moveTo>
                  <a:lnTo>
                    <a:pt x="0" y="0"/>
                  </a:lnTo>
                  <a:lnTo>
                    <a:pt x="0" y="5"/>
                  </a:lnTo>
                  <a:lnTo>
                    <a:pt x="74" y="16"/>
                  </a:lnTo>
                  <a:lnTo>
                    <a:pt x="68" y="2"/>
                  </a:lnTo>
                </a:path>
              </a:pathLst>
            </a:custGeom>
            <a:solidFill>
              <a:srgbClr val="000000"/>
            </a:solidFill>
            <a:ln w="9525" cap="rnd">
              <a:noFill/>
              <a:round/>
              <a:headEnd type="none" w="sm" len="sm"/>
              <a:tailEnd type="none" w="sm" len="sm"/>
            </a:ln>
            <a:effectLst/>
          </p:spPr>
          <p:txBody>
            <a:bodyPr/>
            <a:lstStyle/>
            <a:p>
              <a:endParaRPr lang="en-US"/>
            </a:p>
          </p:txBody>
        </p:sp>
        <p:sp>
          <p:nvSpPr>
            <p:cNvPr id="21680" name="Freeform 176"/>
            <p:cNvSpPr>
              <a:spLocks/>
            </p:cNvSpPr>
            <p:nvPr/>
          </p:nvSpPr>
          <p:spPr bwMode="auto">
            <a:xfrm>
              <a:off x="2049" y="1432"/>
              <a:ext cx="53" cy="19"/>
            </a:xfrm>
            <a:custGeom>
              <a:avLst/>
              <a:gdLst/>
              <a:ahLst/>
              <a:cxnLst>
                <a:cxn ang="0">
                  <a:pos x="0" y="8"/>
                </a:cxn>
                <a:cxn ang="0">
                  <a:pos x="52" y="0"/>
                </a:cxn>
                <a:cxn ang="0">
                  <a:pos x="52" y="4"/>
                </a:cxn>
                <a:cxn ang="0">
                  <a:pos x="0" y="18"/>
                </a:cxn>
                <a:cxn ang="0">
                  <a:pos x="0" y="8"/>
                </a:cxn>
              </a:cxnLst>
              <a:rect l="0" t="0" r="r" b="b"/>
              <a:pathLst>
                <a:path w="53" h="19">
                  <a:moveTo>
                    <a:pt x="0" y="8"/>
                  </a:moveTo>
                  <a:lnTo>
                    <a:pt x="52" y="0"/>
                  </a:lnTo>
                  <a:lnTo>
                    <a:pt x="52" y="4"/>
                  </a:lnTo>
                  <a:lnTo>
                    <a:pt x="0" y="18"/>
                  </a:lnTo>
                  <a:lnTo>
                    <a:pt x="0" y="8"/>
                  </a:lnTo>
                </a:path>
              </a:pathLst>
            </a:custGeom>
            <a:solidFill>
              <a:srgbClr val="000000"/>
            </a:solidFill>
            <a:ln w="9525" cap="rnd">
              <a:noFill/>
              <a:round/>
              <a:headEnd type="none" w="sm" len="sm"/>
              <a:tailEnd type="none" w="sm" len="sm"/>
            </a:ln>
            <a:effectLst/>
          </p:spPr>
          <p:txBody>
            <a:bodyPr/>
            <a:lstStyle/>
            <a:p>
              <a:endParaRPr lang="en-US"/>
            </a:p>
          </p:txBody>
        </p:sp>
        <p:sp>
          <p:nvSpPr>
            <p:cNvPr id="21681" name="Freeform 177"/>
            <p:cNvSpPr>
              <a:spLocks/>
            </p:cNvSpPr>
            <p:nvPr/>
          </p:nvSpPr>
          <p:spPr bwMode="auto">
            <a:xfrm>
              <a:off x="2014" y="1404"/>
              <a:ext cx="29" cy="44"/>
            </a:xfrm>
            <a:custGeom>
              <a:avLst/>
              <a:gdLst/>
              <a:ahLst/>
              <a:cxnLst>
                <a:cxn ang="0">
                  <a:pos x="28" y="33"/>
                </a:cxn>
                <a:cxn ang="0">
                  <a:pos x="0" y="0"/>
                </a:cxn>
                <a:cxn ang="0">
                  <a:pos x="0" y="5"/>
                </a:cxn>
                <a:cxn ang="0">
                  <a:pos x="23" y="43"/>
                </a:cxn>
                <a:cxn ang="0">
                  <a:pos x="28" y="33"/>
                </a:cxn>
              </a:cxnLst>
              <a:rect l="0" t="0" r="r" b="b"/>
              <a:pathLst>
                <a:path w="29" h="44">
                  <a:moveTo>
                    <a:pt x="28" y="33"/>
                  </a:moveTo>
                  <a:lnTo>
                    <a:pt x="0" y="0"/>
                  </a:lnTo>
                  <a:lnTo>
                    <a:pt x="0" y="5"/>
                  </a:lnTo>
                  <a:lnTo>
                    <a:pt x="23" y="43"/>
                  </a:lnTo>
                  <a:lnTo>
                    <a:pt x="28" y="33"/>
                  </a:lnTo>
                </a:path>
              </a:pathLst>
            </a:custGeom>
            <a:solidFill>
              <a:srgbClr val="000000"/>
            </a:solidFill>
            <a:ln w="9525" cap="rnd">
              <a:noFill/>
              <a:round/>
              <a:headEnd type="none" w="sm" len="sm"/>
              <a:tailEnd type="none" w="sm" len="sm"/>
            </a:ln>
            <a:effectLst/>
          </p:spPr>
          <p:txBody>
            <a:bodyPr/>
            <a:lstStyle/>
            <a:p>
              <a:endParaRPr lang="en-US"/>
            </a:p>
          </p:txBody>
        </p:sp>
        <p:sp>
          <p:nvSpPr>
            <p:cNvPr id="21682" name="Freeform 178"/>
            <p:cNvSpPr>
              <a:spLocks/>
            </p:cNvSpPr>
            <p:nvPr/>
          </p:nvSpPr>
          <p:spPr bwMode="auto">
            <a:xfrm>
              <a:off x="1991" y="1500"/>
              <a:ext cx="29" cy="30"/>
            </a:xfrm>
            <a:custGeom>
              <a:avLst/>
              <a:gdLst/>
              <a:ahLst/>
              <a:cxnLst>
                <a:cxn ang="0">
                  <a:pos x="13" y="29"/>
                </a:cxn>
                <a:cxn ang="0">
                  <a:pos x="16" y="29"/>
                </a:cxn>
                <a:cxn ang="0">
                  <a:pos x="19" y="29"/>
                </a:cxn>
                <a:cxn ang="0">
                  <a:pos x="22" y="28"/>
                </a:cxn>
                <a:cxn ang="0">
                  <a:pos x="23" y="26"/>
                </a:cxn>
                <a:cxn ang="0">
                  <a:pos x="25" y="24"/>
                </a:cxn>
                <a:cxn ang="0">
                  <a:pos x="27" y="21"/>
                </a:cxn>
                <a:cxn ang="0">
                  <a:pos x="28" y="19"/>
                </a:cxn>
                <a:cxn ang="0">
                  <a:pos x="28" y="16"/>
                </a:cxn>
                <a:cxn ang="0">
                  <a:pos x="28" y="14"/>
                </a:cxn>
                <a:cxn ang="0">
                  <a:pos x="27" y="11"/>
                </a:cxn>
                <a:cxn ang="0">
                  <a:pos x="25" y="7"/>
                </a:cxn>
                <a:cxn ang="0">
                  <a:pos x="23" y="6"/>
                </a:cxn>
                <a:cxn ang="0">
                  <a:pos x="22" y="3"/>
                </a:cxn>
                <a:cxn ang="0">
                  <a:pos x="19" y="1"/>
                </a:cxn>
                <a:cxn ang="0">
                  <a:pos x="16" y="0"/>
                </a:cxn>
                <a:cxn ang="0">
                  <a:pos x="13" y="0"/>
                </a:cxn>
                <a:cxn ang="0">
                  <a:pos x="11" y="0"/>
                </a:cxn>
                <a:cxn ang="0">
                  <a:pos x="8" y="0"/>
                </a:cxn>
                <a:cxn ang="0">
                  <a:pos x="5" y="0"/>
                </a:cxn>
                <a:cxn ang="0">
                  <a:pos x="4" y="2"/>
                </a:cxn>
                <a:cxn ang="0">
                  <a:pos x="2" y="4"/>
                </a:cxn>
                <a:cxn ang="0">
                  <a:pos x="0" y="6"/>
                </a:cxn>
                <a:cxn ang="0">
                  <a:pos x="0" y="8"/>
                </a:cxn>
                <a:cxn ang="0">
                  <a:pos x="0" y="11"/>
                </a:cxn>
                <a:cxn ang="0">
                  <a:pos x="0" y="14"/>
                </a:cxn>
                <a:cxn ang="0">
                  <a:pos x="0" y="17"/>
                </a:cxn>
                <a:cxn ang="0">
                  <a:pos x="2" y="20"/>
                </a:cxn>
                <a:cxn ang="0">
                  <a:pos x="4" y="22"/>
                </a:cxn>
                <a:cxn ang="0">
                  <a:pos x="5" y="24"/>
                </a:cxn>
                <a:cxn ang="0">
                  <a:pos x="8" y="26"/>
                </a:cxn>
                <a:cxn ang="0">
                  <a:pos x="11" y="28"/>
                </a:cxn>
                <a:cxn ang="0">
                  <a:pos x="13" y="29"/>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w="9525" cap="rnd">
              <a:noFill/>
              <a:round/>
              <a:headEnd type="none" w="sm" len="sm"/>
              <a:tailEnd type="none" w="sm" len="sm"/>
            </a:ln>
            <a:effectLst/>
          </p:spPr>
          <p:txBody>
            <a:bodyPr/>
            <a:lstStyle/>
            <a:p>
              <a:endParaRPr lang="en-US"/>
            </a:p>
          </p:txBody>
        </p:sp>
        <p:sp>
          <p:nvSpPr>
            <p:cNvPr id="21683" name="Freeform 179"/>
            <p:cNvSpPr>
              <a:spLocks/>
            </p:cNvSpPr>
            <p:nvPr/>
          </p:nvSpPr>
          <p:spPr bwMode="auto">
            <a:xfrm>
              <a:off x="1952" y="1442"/>
              <a:ext cx="30" cy="29"/>
            </a:xfrm>
            <a:custGeom>
              <a:avLst/>
              <a:gdLst/>
              <a:ahLst/>
              <a:cxnLst>
                <a:cxn ang="0">
                  <a:pos x="14" y="28"/>
                </a:cxn>
                <a:cxn ang="0">
                  <a:pos x="17" y="28"/>
                </a:cxn>
                <a:cxn ang="0">
                  <a:pos x="20" y="28"/>
                </a:cxn>
                <a:cxn ang="0">
                  <a:pos x="22" y="27"/>
                </a:cxn>
                <a:cxn ang="0">
                  <a:pos x="24" y="25"/>
                </a:cxn>
                <a:cxn ang="0">
                  <a:pos x="26" y="23"/>
                </a:cxn>
                <a:cxn ang="0">
                  <a:pos x="28" y="22"/>
                </a:cxn>
                <a:cxn ang="0">
                  <a:pos x="29" y="19"/>
                </a:cxn>
                <a:cxn ang="0">
                  <a:pos x="29" y="16"/>
                </a:cxn>
                <a:cxn ang="0">
                  <a:pos x="29" y="13"/>
                </a:cxn>
                <a:cxn ang="0">
                  <a:pos x="28" y="11"/>
                </a:cxn>
                <a:cxn ang="0">
                  <a:pos x="26" y="8"/>
                </a:cxn>
                <a:cxn ang="0">
                  <a:pos x="24" y="5"/>
                </a:cxn>
                <a:cxn ang="0">
                  <a:pos x="22" y="3"/>
                </a:cxn>
                <a:cxn ang="0">
                  <a:pos x="20" y="1"/>
                </a:cxn>
                <a:cxn ang="0">
                  <a:pos x="17" y="0"/>
                </a:cxn>
                <a:cxn ang="0">
                  <a:pos x="14" y="0"/>
                </a:cxn>
                <a:cxn ang="0">
                  <a:pos x="11" y="0"/>
                </a:cxn>
                <a:cxn ang="0">
                  <a:pos x="8" y="0"/>
                </a:cxn>
                <a:cxn ang="0">
                  <a:pos x="6" y="0"/>
                </a:cxn>
                <a:cxn ang="0">
                  <a:pos x="4" y="2"/>
                </a:cxn>
                <a:cxn ang="0">
                  <a:pos x="2" y="4"/>
                </a:cxn>
                <a:cxn ang="0">
                  <a:pos x="0" y="5"/>
                </a:cxn>
                <a:cxn ang="0">
                  <a:pos x="0" y="8"/>
                </a:cxn>
                <a:cxn ang="0">
                  <a:pos x="0" y="11"/>
                </a:cxn>
                <a:cxn ang="0">
                  <a:pos x="0" y="14"/>
                </a:cxn>
                <a:cxn ang="0">
                  <a:pos x="0" y="16"/>
                </a:cxn>
                <a:cxn ang="0">
                  <a:pos x="2" y="19"/>
                </a:cxn>
                <a:cxn ang="0">
                  <a:pos x="4" y="22"/>
                </a:cxn>
                <a:cxn ang="0">
                  <a:pos x="6" y="24"/>
                </a:cxn>
                <a:cxn ang="0">
                  <a:pos x="8" y="26"/>
                </a:cxn>
                <a:cxn ang="0">
                  <a:pos x="11" y="27"/>
                </a:cxn>
                <a:cxn ang="0">
                  <a:pos x="14" y="28"/>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w="9525" cap="rnd">
              <a:noFill/>
              <a:round/>
              <a:headEnd type="none" w="sm" len="sm"/>
              <a:tailEnd type="none" w="sm" len="sm"/>
            </a:ln>
            <a:effectLst/>
          </p:spPr>
          <p:txBody>
            <a:bodyPr/>
            <a:lstStyle/>
            <a:p>
              <a:endParaRPr lang="en-US"/>
            </a:p>
          </p:txBody>
        </p:sp>
        <p:sp>
          <p:nvSpPr>
            <p:cNvPr id="21684" name="Freeform 180"/>
            <p:cNvSpPr>
              <a:spLocks/>
            </p:cNvSpPr>
            <p:nvPr/>
          </p:nvSpPr>
          <p:spPr bwMode="auto">
            <a:xfrm>
              <a:off x="2093" y="1501"/>
              <a:ext cx="30" cy="29"/>
            </a:xfrm>
            <a:custGeom>
              <a:avLst/>
              <a:gdLst/>
              <a:ahLst/>
              <a:cxnLst>
                <a:cxn ang="0">
                  <a:pos x="14" y="28"/>
                </a:cxn>
                <a:cxn ang="0">
                  <a:pos x="17" y="28"/>
                </a:cxn>
                <a:cxn ang="0">
                  <a:pos x="20" y="28"/>
                </a:cxn>
                <a:cxn ang="0">
                  <a:pos x="22" y="27"/>
                </a:cxn>
                <a:cxn ang="0">
                  <a:pos x="24" y="25"/>
                </a:cxn>
                <a:cxn ang="0">
                  <a:pos x="26" y="23"/>
                </a:cxn>
                <a:cxn ang="0">
                  <a:pos x="28" y="22"/>
                </a:cxn>
                <a:cxn ang="0">
                  <a:pos x="29" y="19"/>
                </a:cxn>
                <a:cxn ang="0">
                  <a:pos x="29" y="16"/>
                </a:cxn>
                <a:cxn ang="0">
                  <a:pos x="29" y="13"/>
                </a:cxn>
                <a:cxn ang="0">
                  <a:pos x="28" y="11"/>
                </a:cxn>
                <a:cxn ang="0">
                  <a:pos x="26" y="8"/>
                </a:cxn>
                <a:cxn ang="0">
                  <a:pos x="24" y="5"/>
                </a:cxn>
                <a:cxn ang="0">
                  <a:pos x="22" y="4"/>
                </a:cxn>
                <a:cxn ang="0">
                  <a:pos x="20" y="2"/>
                </a:cxn>
                <a:cxn ang="0">
                  <a:pos x="17" y="0"/>
                </a:cxn>
                <a:cxn ang="0">
                  <a:pos x="14" y="0"/>
                </a:cxn>
                <a:cxn ang="0">
                  <a:pos x="11" y="0"/>
                </a:cxn>
                <a:cxn ang="0">
                  <a:pos x="8" y="0"/>
                </a:cxn>
                <a:cxn ang="0">
                  <a:pos x="6" y="0"/>
                </a:cxn>
                <a:cxn ang="0">
                  <a:pos x="4" y="2"/>
                </a:cxn>
                <a:cxn ang="0">
                  <a:pos x="2" y="4"/>
                </a:cxn>
                <a:cxn ang="0">
                  <a:pos x="0" y="6"/>
                </a:cxn>
                <a:cxn ang="0">
                  <a:pos x="0" y="8"/>
                </a:cxn>
                <a:cxn ang="0">
                  <a:pos x="0" y="11"/>
                </a:cxn>
                <a:cxn ang="0">
                  <a:pos x="0" y="14"/>
                </a:cxn>
                <a:cxn ang="0">
                  <a:pos x="0" y="16"/>
                </a:cxn>
                <a:cxn ang="0">
                  <a:pos x="2" y="19"/>
                </a:cxn>
                <a:cxn ang="0">
                  <a:pos x="4" y="22"/>
                </a:cxn>
                <a:cxn ang="0">
                  <a:pos x="6" y="24"/>
                </a:cxn>
                <a:cxn ang="0">
                  <a:pos x="8" y="26"/>
                </a:cxn>
                <a:cxn ang="0">
                  <a:pos x="11" y="27"/>
                </a:cxn>
                <a:cxn ang="0">
                  <a:pos x="14" y="28"/>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w="9525" cap="rnd">
              <a:noFill/>
              <a:round/>
              <a:headEnd type="none" w="sm" len="sm"/>
              <a:tailEnd type="none" w="sm" len="sm"/>
            </a:ln>
            <a:effectLst/>
          </p:spPr>
          <p:txBody>
            <a:bodyPr/>
            <a:lstStyle/>
            <a:p>
              <a:endParaRPr lang="en-US"/>
            </a:p>
          </p:txBody>
        </p:sp>
        <p:sp>
          <p:nvSpPr>
            <p:cNvPr id="21685" name="Freeform 181"/>
            <p:cNvSpPr>
              <a:spLocks/>
            </p:cNvSpPr>
            <p:nvPr/>
          </p:nvSpPr>
          <p:spPr bwMode="auto">
            <a:xfrm>
              <a:off x="1965" y="1253"/>
              <a:ext cx="52" cy="96"/>
            </a:xfrm>
            <a:custGeom>
              <a:avLst/>
              <a:gdLst/>
              <a:ahLst/>
              <a:cxnLst>
                <a:cxn ang="0">
                  <a:pos x="9" y="0"/>
                </a:cxn>
                <a:cxn ang="0">
                  <a:pos x="8" y="0"/>
                </a:cxn>
                <a:cxn ang="0">
                  <a:pos x="7" y="3"/>
                </a:cxn>
                <a:cxn ang="0">
                  <a:pos x="6" y="7"/>
                </a:cxn>
                <a:cxn ang="0">
                  <a:pos x="5" y="12"/>
                </a:cxn>
                <a:cxn ang="0">
                  <a:pos x="3" y="18"/>
                </a:cxn>
                <a:cxn ang="0">
                  <a:pos x="1" y="25"/>
                </a:cxn>
                <a:cxn ang="0">
                  <a:pos x="0" y="33"/>
                </a:cxn>
                <a:cxn ang="0">
                  <a:pos x="0" y="40"/>
                </a:cxn>
                <a:cxn ang="0">
                  <a:pos x="0" y="47"/>
                </a:cxn>
                <a:cxn ang="0">
                  <a:pos x="1" y="54"/>
                </a:cxn>
                <a:cxn ang="0">
                  <a:pos x="5" y="61"/>
                </a:cxn>
                <a:cxn ang="0">
                  <a:pos x="9" y="68"/>
                </a:cxn>
                <a:cxn ang="0">
                  <a:pos x="13" y="74"/>
                </a:cxn>
                <a:cxn ang="0">
                  <a:pos x="17" y="79"/>
                </a:cxn>
                <a:cxn ang="0">
                  <a:pos x="20" y="84"/>
                </a:cxn>
                <a:cxn ang="0">
                  <a:pos x="22" y="89"/>
                </a:cxn>
                <a:cxn ang="0">
                  <a:pos x="24" y="92"/>
                </a:cxn>
                <a:cxn ang="0">
                  <a:pos x="28" y="94"/>
                </a:cxn>
                <a:cxn ang="0">
                  <a:pos x="33" y="95"/>
                </a:cxn>
                <a:cxn ang="0">
                  <a:pos x="38" y="95"/>
                </a:cxn>
                <a:cxn ang="0">
                  <a:pos x="43" y="94"/>
                </a:cxn>
                <a:cxn ang="0">
                  <a:pos x="46" y="93"/>
                </a:cxn>
                <a:cxn ang="0">
                  <a:pos x="50" y="92"/>
                </a:cxn>
                <a:cxn ang="0">
                  <a:pos x="51" y="91"/>
                </a:cxn>
                <a:cxn ang="0">
                  <a:pos x="50" y="91"/>
                </a:cxn>
                <a:cxn ang="0">
                  <a:pos x="48" y="91"/>
                </a:cxn>
                <a:cxn ang="0">
                  <a:pos x="46" y="91"/>
                </a:cxn>
                <a:cxn ang="0">
                  <a:pos x="44" y="90"/>
                </a:cxn>
                <a:cxn ang="0">
                  <a:pos x="40" y="89"/>
                </a:cxn>
                <a:cxn ang="0">
                  <a:pos x="38" y="88"/>
                </a:cxn>
                <a:cxn ang="0">
                  <a:pos x="35" y="85"/>
                </a:cxn>
                <a:cxn ang="0">
                  <a:pos x="34" y="83"/>
                </a:cxn>
                <a:cxn ang="0">
                  <a:pos x="30" y="78"/>
                </a:cxn>
                <a:cxn ang="0">
                  <a:pos x="27" y="74"/>
                </a:cxn>
                <a:cxn ang="0">
                  <a:pos x="22" y="68"/>
                </a:cxn>
                <a:cxn ang="0">
                  <a:pos x="17" y="61"/>
                </a:cxn>
                <a:cxn ang="0">
                  <a:pos x="11" y="53"/>
                </a:cxn>
                <a:cxn ang="0">
                  <a:pos x="8" y="46"/>
                </a:cxn>
                <a:cxn ang="0">
                  <a:pos x="5" y="36"/>
                </a:cxn>
                <a:cxn ang="0">
                  <a:pos x="6" y="28"/>
                </a:cxn>
                <a:cxn ang="0">
                  <a:pos x="8" y="22"/>
                </a:cxn>
                <a:cxn ang="0">
                  <a:pos x="10" y="17"/>
                </a:cxn>
                <a:cxn ang="0">
                  <a:pos x="11" y="13"/>
                </a:cxn>
                <a:cxn ang="0">
                  <a:pos x="12" y="10"/>
                </a:cxn>
                <a:cxn ang="0">
                  <a:pos x="13" y="7"/>
                </a:cxn>
                <a:cxn ang="0">
                  <a:pos x="14" y="5"/>
                </a:cxn>
                <a:cxn ang="0">
                  <a:pos x="14" y="4"/>
                </a:cxn>
                <a:cxn ang="0">
                  <a:pos x="15" y="4"/>
                </a:cxn>
                <a:cxn ang="0">
                  <a:pos x="9" y="0"/>
                </a:cxn>
              </a:cxnLst>
              <a:rect l="0" t="0" r="r" b="b"/>
              <a:pathLst>
                <a:path w="52" h="96">
                  <a:moveTo>
                    <a:pt x="9" y="0"/>
                  </a:moveTo>
                  <a:lnTo>
                    <a:pt x="8" y="0"/>
                  </a:lnTo>
                  <a:lnTo>
                    <a:pt x="7" y="3"/>
                  </a:lnTo>
                  <a:lnTo>
                    <a:pt x="6" y="7"/>
                  </a:lnTo>
                  <a:lnTo>
                    <a:pt x="5" y="12"/>
                  </a:lnTo>
                  <a:lnTo>
                    <a:pt x="3" y="18"/>
                  </a:lnTo>
                  <a:lnTo>
                    <a:pt x="1" y="25"/>
                  </a:lnTo>
                  <a:lnTo>
                    <a:pt x="0" y="33"/>
                  </a:lnTo>
                  <a:lnTo>
                    <a:pt x="0" y="40"/>
                  </a:lnTo>
                  <a:lnTo>
                    <a:pt x="0" y="47"/>
                  </a:lnTo>
                  <a:lnTo>
                    <a:pt x="1" y="54"/>
                  </a:lnTo>
                  <a:lnTo>
                    <a:pt x="5" y="61"/>
                  </a:lnTo>
                  <a:lnTo>
                    <a:pt x="9" y="68"/>
                  </a:lnTo>
                  <a:lnTo>
                    <a:pt x="13" y="74"/>
                  </a:lnTo>
                  <a:lnTo>
                    <a:pt x="17" y="79"/>
                  </a:lnTo>
                  <a:lnTo>
                    <a:pt x="20" y="84"/>
                  </a:lnTo>
                  <a:lnTo>
                    <a:pt x="22" y="89"/>
                  </a:lnTo>
                  <a:lnTo>
                    <a:pt x="24" y="92"/>
                  </a:lnTo>
                  <a:lnTo>
                    <a:pt x="28" y="94"/>
                  </a:lnTo>
                  <a:lnTo>
                    <a:pt x="33" y="95"/>
                  </a:lnTo>
                  <a:lnTo>
                    <a:pt x="38" y="95"/>
                  </a:lnTo>
                  <a:lnTo>
                    <a:pt x="43" y="94"/>
                  </a:lnTo>
                  <a:lnTo>
                    <a:pt x="46" y="93"/>
                  </a:lnTo>
                  <a:lnTo>
                    <a:pt x="50" y="92"/>
                  </a:lnTo>
                  <a:lnTo>
                    <a:pt x="51" y="91"/>
                  </a:lnTo>
                  <a:lnTo>
                    <a:pt x="50" y="91"/>
                  </a:lnTo>
                  <a:lnTo>
                    <a:pt x="48" y="91"/>
                  </a:lnTo>
                  <a:lnTo>
                    <a:pt x="46" y="91"/>
                  </a:lnTo>
                  <a:lnTo>
                    <a:pt x="44" y="90"/>
                  </a:lnTo>
                  <a:lnTo>
                    <a:pt x="40" y="89"/>
                  </a:lnTo>
                  <a:lnTo>
                    <a:pt x="38" y="88"/>
                  </a:lnTo>
                  <a:lnTo>
                    <a:pt x="35" y="85"/>
                  </a:lnTo>
                  <a:lnTo>
                    <a:pt x="34" y="83"/>
                  </a:lnTo>
                  <a:lnTo>
                    <a:pt x="30" y="78"/>
                  </a:lnTo>
                  <a:lnTo>
                    <a:pt x="27" y="74"/>
                  </a:lnTo>
                  <a:lnTo>
                    <a:pt x="22" y="68"/>
                  </a:lnTo>
                  <a:lnTo>
                    <a:pt x="17" y="61"/>
                  </a:lnTo>
                  <a:lnTo>
                    <a:pt x="11" y="53"/>
                  </a:lnTo>
                  <a:lnTo>
                    <a:pt x="8" y="46"/>
                  </a:lnTo>
                  <a:lnTo>
                    <a:pt x="5" y="36"/>
                  </a:lnTo>
                  <a:lnTo>
                    <a:pt x="6" y="28"/>
                  </a:lnTo>
                  <a:lnTo>
                    <a:pt x="8" y="22"/>
                  </a:lnTo>
                  <a:lnTo>
                    <a:pt x="10" y="17"/>
                  </a:lnTo>
                  <a:lnTo>
                    <a:pt x="11" y="13"/>
                  </a:lnTo>
                  <a:lnTo>
                    <a:pt x="12" y="10"/>
                  </a:lnTo>
                  <a:lnTo>
                    <a:pt x="13" y="7"/>
                  </a:lnTo>
                  <a:lnTo>
                    <a:pt x="14" y="5"/>
                  </a:lnTo>
                  <a:lnTo>
                    <a:pt x="14" y="4"/>
                  </a:lnTo>
                  <a:lnTo>
                    <a:pt x="15" y="4"/>
                  </a:lnTo>
                  <a:lnTo>
                    <a:pt x="9" y="0"/>
                  </a:lnTo>
                </a:path>
              </a:pathLst>
            </a:custGeom>
            <a:solidFill>
              <a:srgbClr val="000000"/>
            </a:solidFill>
            <a:ln w="9525" cap="rnd">
              <a:noFill/>
              <a:round/>
              <a:headEnd type="none" w="sm" len="sm"/>
              <a:tailEnd type="none" w="sm" len="sm"/>
            </a:ln>
            <a:effectLst/>
          </p:spPr>
          <p:txBody>
            <a:bodyPr/>
            <a:lstStyle/>
            <a:p>
              <a:endParaRPr lang="en-US"/>
            </a:p>
          </p:txBody>
        </p:sp>
        <p:sp>
          <p:nvSpPr>
            <p:cNvPr id="21686" name="Freeform 182"/>
            <p:cNvSpPr>
              <a:spLocks/>
            </p:cNvSpPr>
            <p:nvPr/>
          </p:nvSpPr>
          <p:spPr bwMode="auto">
            <a:xfrm>
              <a:off x="1951" y="1311"/>
              <a:ext cx="182" cy="103"/>
            </a:xfrm>
            <a:custGeom>
              <a:avLst/>
              <a:gdLst/>
              <a:ahLst/>
              <a:cxnLst>
                <a:cxn ang="0">
                  <a:pos x="22" y="78"/>
                </a:cxn>
                <a:cxn ang="0">
                  <a:pos x="154" y="102"/>
                </a:cxn>
                <a:cxn ang="0">
                  <a:pos x="155" y="101"/>
                </a:cxn>
                <a:cxn ang="0">
                  <a:pos x="158" y="98"/>
                </a:cxn>
                <a:cxn ang="0">
                  <a:pos x="164" y="95"/>
                </a:cxn>
                <a:cxn ang="0">
                  <a:pos x="169" y="90"/>
                </a:cxn>
                <a:cxn ang="0">
                  <a:pos x="174" y="85"/>
                </a:cxn>
                <a:cxn ang="0">
                  <a:pos x="178" y="80"/>
                </a:cxn>
                <a:cxn ang="0">
                  <a:pos x="181" y="75"/>
                </a:cxn>
                <a:cxn ang="0">
                  <a:pos x="181" y="71"/>
                </a:cxn>
                <a:cxn ang="0">
                  <a:pos x="180" y="65"/>
                </a:cxn>
                <a:cxn ang="0">
                  <a:pos x="179" y="61"/>
                </a:cxn>
                <a:cxn ang="0">
                  <a:pos x="178" y="56"/>
                </a:cxn>
                <a:cxn ang="0">
                  <a:pos x="176" y="53"/>
                </a:cxn>
                <a:cxn ang="0">
                  <a:pos x="175" y="51"/>
                </a:cxn>
                <a:cxn ang="0">
                  <a:pos x="171" y="48"/>
                </a:cxn>
                <a:cxn ang="0">
                  <a:pos x="165" y="46"/>
                </a:cxn>
                <a:cxn ang="0">
                  <a:pos x="158" y="44"/>
                </a:cxn>
                <a:cxn ang="0">
                  <a:pos x="149" y="41"/>
                </a:cxn>
                <a:cxn ang="0">
                  <a:pos x="141" y="35"/>
                </a:cxn>
                <a:cxn ang="0">
                  <a:pos x="134" y="28"/>
                </a:cxn>
                <a:cxn ang="0">
                  <a:pos x="125" y="20"/>
                </a:cxn>
                <a:cxn ang="0">
                  <a:pos x="117" y="12"/>
                </a:cxn>
                <a:cxn ang="0">
                  <a:pos x="108" y="6"/>
                </a:cxn>
                <a:cxn ang="0">
                  <a:pos x="99" y="1"/>
                </a:cxn>
                <a:cxn ang="0">
                  <a:pos x="88" y="0"/>
                </a:cxn>
                <a:cxn ang="0">
                  <a:pos x="76" y="0"/>
                </a:cxn>
                <a:cxn ang="0">
                  <a:pos x="62" y="4"/>
                </a:cxn>
                <a:cxn ang="0">
                  <a:pos x="49" y="8"/>
                </a:cxn>
                <a:cxn ang="0">
                  <a:pos x="36" y="14"/>
                </a:cxn>
                <a:cxn ang="0">
                  <a:pos x="25" y="20"/>
                </a:cxn>
                <a:cxn ang="0">
                  <a:pos x="15" y="26"/>
                </a:cxn>
                <a:cxn ang="0">
                  <a:pos x="8" y="32"/>
                </a:cxn>
                <a:cxn ang="0">
                  <a:pos x="5" y="36"/>
                </a:cxn>
                <a:cxn ang="0">
                  <a:pos x="3" y="39"/>
                </a:cxn>
                <a:cxn ang="0">
                  <a:pos x="2" y="43"/>
                </a:cxn>
                <a:cxn ang="0">
                  <a:pos x="0" y="46"/>
                </a:cxn>
                <a:cxn ang="0">
                  <a:pos x="0" y="50"/>
                </a:cxn>
                <a:cxn ang="0">
                  <a:pos x="0" y="52"/>
                </a:cxn>
                <a:cxn ang="0">
                  <a:pos x="0" y="55"/>
                </a:cxn>
                <a:cxn ang="0">
                  <a:pos x="1" y="57"/>
                </a:cxn>
                <a:cxn ang="0">
                  <a:pos x="3" y="60"/>
                </a:cxn>
                <a:cxn ang="0">
                  <a:pos x="5" y="63"/>
                </a:cxn>
                <a:cxn ang="0">
                  <a:pos x="8" y="66"/>
                </a:cxn>
                <a:cxn ang="0">
                  <a:pos x="11" y="68"/>
                </a:cxn>
                <a:cxn ang="0">
                  <a:pos x="14" y="72"/>
                </a:cxn>
                <a:cxn ang="0">
                  <a:pos x="16" y="74"/>
                </a:cxn>
                <a:cxn ang="0">
                  <a:pos x="19" y="76"/>
                </a:cxn>
                <a:cxn ang="0">
                  <a:pos x="21" y="78"/>
                </a:cxn>
                <a:cxn ang="0">
                  <a:pos x="22" y="78"/>
                </a:cxn>
              </a:cxnLst>
              <a:rect l="0" t="0" r="r" b="b"/>
              <a:pathLst>
                <a:path w="182" h="103">
                  <a:moveTo>
                    <a:pt x="22" y="78"/>
                  </a:moveTo>
                  <a:lnTo>
                    <a:pt x="154" y="102"/>
                  </a:lnTo>
                  <a:lnTo>
                    <a:pt x="155" y="101"/>
                  </a:lnTo>
                  <a:lnTo>
                    <a:pt x="158" y="98"/>
                  </a:lnTo>
                  <a:lnTo>
                    <a:pt x="164" y="95"/>
                  </a:lnTo>
                  <a:lnTo>
                    <a:pt x="169" y="90"/>
                  </a:lnTo>
                  <a:lnTo>
                    <a:pt x="174" y="85"/>
                  </a:lnTo>
                  <a:lnTo>
                    <a:pt x="178" y="80"/>
                  </a:lnTo>
                  <a:lnTo>
                    <a:pt x="181" y="75"/>
                  </a:lnTo>
                  <a:lnTo>
                    <a:pt x="181" y="71"/>
                  </a:lnTo>
                  <a:lnTo>
                    <a:pt x="180" y="65"/>
                  </a:lnTo>
                  <a:lnTo>
                    <a:pt x="179" y="61"/>
                  </a:lnTo>
                  <a:lnTo>
                    <a:pt x="178" y="56"/>
                  </a:lnTo>
                  <a:lnTo>
                    <a:pt x="176" y="53"/>
                  </a:lnTo>
                  <a:lnTo>
                    <a:pt x="175" y="51"/>
                  </a:lnTo>
                  <a:lnTo>
                    <a:pt x="171" y="48"/>
                  </a:lnTo>
                  <a:lnTo>
                    <a:pt x="165" y="46"/>
                  </a:lnTo>
                  <a:lnTo>
                    <a:pt x="158" y="44"/>
                  </a:lnTo>
                  <a:lnTo>
                    <a:pt x="149" y="41"/>
                  </a:lnTo>
                  <a:lnTo>
                    <a:pt x="141" y="35"/>
                  </a:lnTo>
                  <a:lnTo>
                    <a:pt x="134" y="28"/>
                  </a:lnTo>
                  <a:lnTo>
                    <a:pt x="125" y="20"/>
                  </a:lnTo>
                  <a:lnTo>
                    <a:pt x="117" y="12"/>
                  </a:lnTo>
                  <a:lnTo>
                    <a:pt x="108" y="6"/>
                  </a:lnTo>
                  <a:lnTo>
                    <a:pt x="99" y="1"/>
                  </a:lnTo>
                  <a:lnTo>
                    <a:pt x="88" y="0"/>
                  </a:lnTo>
                  <a:lnTo>
                    <a:pt x="76" y="0"/>
                  </a:lnTo>
                  <a:lnTo>
                    <a:pt x="62" y="4"/>
                  </a:lnTo>
                  <a:lnTo>
                    <a:pt x="49" y="8"/>
                  </a:lnTo>
                  <a:lnTo>
                    <a:pt x="36" y="14"/>
                  </a:lnTo>
                  <a:lnTo>
                    <a:pt x="25" y="20"/>
                  </a:lnTo>
                  <a:lnTo>
                    <a:pt x="15" y="26"/>
                  </a:lnTo>
                  <a:lnTo>
                    <a:pt x="8" y="32"/>
                  </a:lnTo>
                  <a:lnTo>
                    <a:pt x="5" y="36"/>
                  </a:lnTo>
                  <a:lnTo>
                    <a:pt x="3" y="39"/>
                  </a:lnTo>
                  <a:lnTo>
                    <a:pt x="2" y="43"/>
                  </a:lnTo>
                  <a:lnTo>
                    <a:pt x="0" y="46"/>
                  </a:lnTo>
                  <a:lnTo>
                    <a:pt x="0" y="50"/>
                  </a:lnTo>
                  <a:lnTo>
                    <a:pt x="0" y="52"/>
                  </a:lnTo>
                  <a:lnTo>
                    <a:pt x="0" y="55"/>
                  </a:lnTo>
                  <a:lnTo>
                    <a:pt x="1" y="57"/>
                  </a:lnTo>
                  <a:lnTo>
                    <a:pt x="3" y="60"/>
                  </a:lnTo>
                  <a:lnTo>
                    <a:pt x="5" y="63"/>
                  </a:lnTo>
                  <a:lnTo>
                    <a:pt x="8" y="66"/>
                  </a:lnTo>
                  <a:lnTo>
                    <a:pt x="11" y="68"/>
                  </a:lnTo>
                  <a:lnTo>
                    <a:pt x="14" y="72"/>
                  </a:lnTo>
                  <a:lnTo>
                    <a:pt x="16" y="74"/>
                  </a:lnTo>
                  <a:lnTo>
                    <a:pt x="19" y="76"/>
                  </a:lnTo>
                  <a:lnTo>
                    <a:pt x="21" y="78"/>
                  </a:lnTo>
                  <a:lnTo>
                    <a:pt x="22" y="78"/>
                  </a:lnTo>
                </a:path>
              </a:pathLst>
            </a:custGeom>
            <a:solidFill>
              <a:srgbClr val="B2B2B2"/>
            </a:solidFill>
            <a:ln w="9525" cap="rnd">
              <a:noFill/>
              <a:round/>
              <a:headEnd type="none" w="sm" len="sm"/>
              <a:tailEnd type="none" w="sm" len="sm"/>
            </a:ln>
            <a:effectLst/>
          </p:spPr>
          <p:txBody>
            <a:bodyPr/>
            <a:lstStyle/>
            <a:p>
              <a:endParaRPr lang="en-US"/>
            </a:p>
          </p:txBody>
        </p:sp>
        <p:sp>
          <p:nvSpPr>
            <p:cNvPr id="21687" name="Freeform 183"/>
            <p:cNvSpPr>
              <a:spLocks/>
            </p:cNvSpPr>
            <p:nvPr/>
          </p:nvSpPr>
          <p:spPr bwMode="auto">
            <a:xfrm>
              <a:off x="1896" y="1187"/>
              <a:ext cx="682" cy="242"/>
            </a:xfrm>
            <a:custGeom>
              <a:avLst/>
              <a:gdLst/>
              <a:ahLst/>
              <a:cxnLst>
                <a:cxn ang="0">
                  <a:pos x="475" y="0"/>
                </a:cxn>
                <a:cxn ang="0">
                  <a:pos x="0" y="129"/>
                </a:cxn>
                <a:cxn ang="0">
                  <a:pos x="236" y="241"/>
                </a:cxn>
                <a:cxn ang="0">
                  <a:pos x="681" y="129"/>
                </a:cxn>
                <a:cxn ang="0">
                  <a:pos x="475" y="0"/>
                </a:cxn>
              </a:cxnLst>
              <a:rect l="0" t="0" r="r" b="b"/>
              <a:pathLst>
                <a:path w="682" h="242">
                  <a:moveTo>
                    <a:pt x="475" y="0"/>
                  </a:moveTo>
                  <a:lnTo>
                    <a:pt x="0" y="129"/>
                  </a:lnTo>
                  <a:lnTo>
                    <a:pt x="236" y="241"/>
                  </a:lnTo>
                  <a:lnTo>
                    <a:pt x="681" y="129"/>
                  </a:lnTo>
                  <a:lnTo>
                    <a:pt x="475" y="0"/>
                  </a:lnTo>
                </a:path>
              </a:pathLst>
            </a:custGeom>
            <a:solidFill>
              <a:srgbClr val="FFCC00"/>
            </a:solidFill>
            <a:ln w="9525" cap="rnd">
              <a:noFill/>
              <a:round/>
              <a:headEnd type="none" w="sm" len="sm"/>
              <a:tailEnd type="none" w="sm" len="sm"/>
            </a:ln>
            <a:effectLst/>
          </p:spPr>
          <p:txBody>
            <a:bodyPr/>
            <a:lstStyle/>
            <a:p>
              <a:endParaRPr lang="en-US"/>
            </a:p>
          </p:txBody>
        </p:sp>
        <p:sp>
          <p:nvSpPr>
            <p:cNvPr id="21688" name="Freeform 184"/>
            <p:cNvSpPr>
              <a:spLocks/>
            </p:cNvSpPr>
            <p:nvPr/>
          </p:nvSpPr>
          <p:spPr bwMode="auto">
            <a:xfrm>
              <a:off x="1982" y="1070"/>
              <a:ext cx="198" cy="213"/>
            </a:xfrm>
            <a:custGeom>
              <a:avLst/>
              <a:gdLst/>
              <a:ahLst/>
              <a:cxnLst>
                <a:cxn ang="0">
                  <a:pos x="29" y="20"/>
                </a:cxn>
                <a:cxn ang="0">
                  <a:pos x="36" y="33"/>
                </a:cxn>
                <a:cxn ang="0">
                  <a:pos x="45" y="54"/>
                </a:cxn>
                <a:cxn ang="0">
                  <a:pos x="54" y="73"/>
                </a:cxn>
                <a:cxn ang="0">
                  <a:pos x="58" y="88"/>
                </a:cxn>
                <a:cxn ang="0">
                  <a:pos x="64" y="103"/>
                </a:cxn>
                <a:cxn ang="0">
                  <a:pos x="70" y="117"/>
                </a:cxn>
                <a:cxn ang="0">
                  <a:pos x="77" y="128"/>
                </a:cxn>
                <a:cxn ang="0">
                  <a:pos x="84" y="133"/>
                </a:cxn>
                <a:cxn ang="0">
                  <a:pos x="105" y="148"/>
                </a:cxn>
                <a:cxn ang="0">
                  <a:pos x="129" y="167"/>
                </a:cxn>
                <a:cxn ang="0">
                  <a:pos x="146" y="181"/>
                </a:cxn>
                <a:cxn ang="0">
                  <a:pos x="151" y="183"/>
                </a:cxn>
                <a:cxn ang="0">
                  <a:pos x="155" y="182"/>
                </a:cxn>
                <a:cxn ang="0">
                  <a:pos x="160" y="182"/>
                </a:cxn>
                <a:cxn ang="0">
                  <a:pos x="166" y="184"/>
                </a:cxn>
                <a:cxn ang="0">
                  <a:pos x="174" y="187"/>
                </a:cxn>
                <a:cxn ang="0">
                  <a:pos x="183" y="192"/>
                </a:cxn>
                <a:cxn ang="0">
                  <a:pos x="191" y="198"/>
                </a:cxn>
                <a:cxn ang="0">
                  <a:pos x="197" y="205"/>
                </a:cxn>
                <a:cxn ang="0">
                  <a:pos x="196" y="209"/>
                </a:cxn>
                <a:cxn ang="0">
                  <a:pos x="189" y="211"/>
                </a:cxn>
                <a:cxn ang="0">
                  <a:pos x="179" y="212"/>
                </a:cxn>
                <a:cxn ang="0">
                  <a:pos x="167" y="209"/>
                </a:cxn>
                <a:cxn ang="0">
                  <a:pos x="157" y="206"/>
                </a:cxn>
                <a:cxn ang="0">
                  <a:pos x="151" y="203"/>
                </a:cxn>
                <a:cxn ang="0">
                  <a:pos x="146" y="202"/>
                </a:cxn>
                <a:cxn ang="0">
                  <a:pos x="143" y="202"/>
                </a:cxn>
                <a:cxn ang="0">
                  <a:pos x="134" y="200"/>
                </a:cxn>
                <a:cxn ang="0">
                  <a:pos x="117" y="193"/>
                </a:cxn>
                <a:cxn ang="0">
                  <a:pos x="97" y="184"/>
                </a:cxn>
                <a:cxn ang="0">
                  <a:pos x="83" y="175"/>
                </a:cxn>
                <a:cxn ang="0">
                  <a:pos x="69" y="165"/>
                </a:cxn>
                <a:cxn ang="0">
                  <a:pos x="53" y="149"/>
                </a:cxn>
                <a:cxn ang="0">
                  <a:pos x="36" y="129"/>
                </a:cxn>
                <a:cxn ang="0">
                  <a:pos x="23" y="109"/>
                </a:cxn>
                <a:cxn ang="0">
                  <a:pos x="15" y="88"/>
                </a:cxn>
                <a:cxn ang="0">
                  <a:pos x="10" y="68"/>
                </a:cxn>
                <a:cxn ang="0">
                  <a:pos x="7" y="50"/>
                </a:cxn>
                <a:cxn ang="0">
                  <a:pos x="7" y="38"/>
                </a:cxn>
                <a:cxn ang="0">
                  <a:pos x="5" y="27"/>
                </a:cxn>
                <a:cxn ang="0">
                  <a:pos x="2" y="16"/>
                </a:cxn>
                <a:cxn ang="0">
                  <a:pos x="0" y="6"/>
                </a:cxn>
                <a:cxn ang="0">
                  <a:pos x="0" y="0"/>
                </a:cxn>
              </a:cxnLst>
              <a:rect l="0" t="0" r="r" b="b"/>
              <a:pathLst>
                <a:path w="198" h="213">
                  <a:moveTo>
                    <a:pt x="28" y="17"/>
                  </a:moveTo>
                  <a:lnTo>
                    <a:pt x="29" y="20"/>
                  </a:lnTo>
                  <a:lnTo>
                    <a:pt x="32" y="25"/>
                  </a:lnTo>
                  <a:lnTo>
                    <a:pt x="36" y="33"/>
                  </a:lnTo>
                  <a:lnTo>
                    <a:pt x="40" y="43"/>
                  </a:lnTo>
                  <a:lnTo>
                    <a:pt x="45" y="54"/>
                  </a:lnTo>
                  <a:lnTo>
                    <a:pt x="50" y="64"/>
                  </a:lnTo>
                  <a:lnTo>
                    <a:pt x="54" y="73"/>
                  </a:lnTo>
                  <a:lnTo>
                    <a:pt x="56" y="81"/>
                  </a:lnTo>
                  <a:lnTo>
                    <a:pt x="58" y="88"/>
                  </a:lnTo>
                  <a:lnTo>
                    <a:pt x="61" y="94"/>
                  </a:lnTo>
                  <a:lnTo>
                    <a:pt x="64" y="103"/>
                  </a:lnTo>
                  <a:lnTo>
                    <a:pt x="67" y="111"/>
                  </a:lnTo>
                  <a:lnTo>
                    <a:pt x="70" y="117"/>
                  </a:lnTo>
                  <a:lnTo>
                    <a:pt x="73" y="123"/>
                  </a:lnTo>
                  <a:lnTo>
                    <a:pt x="77" y="128"/>
                  </a:lnTo>
                  <a:lnTo>
                    <a:pt x="79" y="129"/>
                  </a:lnTo>
                  <a:lnTo>
                    <a:pt x="84" y="133"/>
                  </a:lnTo>
                  <a:lnTo>
                    <a:pt x="94" y="139"/>
                  </a:lnTo>
                  <a:lnTo>
                    <a:pt x="105" y="148"/>
                  </a:lnTo>
                  <a:lnTo>
                    <a:pt x="117" y="157"/>
                  </a:lnTo>
                  <a:lnTo>
                    <a:pt x="129" y="167"/>
                  </a:lnTo>
                  <a:lnTo>
                    <a:pt x="139" y="175"/>
                  </a:lnTo>
                  <a:lnTo>
                    <a:pt x="146" y="181"/>
                  </a:lnTo>
                  <a:lnTo>
                    <a:pt x="149" y="184"/>
                  </a:lnTo>
                  <a:lnTo>
                    <a:pt x="151" y="183"/>
                  </a:lnTo>
                  <a:lnTo>
                    <a:pt x="152" y="183"/>
                  </a:lnTo>
                  <a:lnTo>
                    <a:pt x="155" y="182"/>
                  </a:lnTo>
                  <a:lnTo>
                    <a:pt x="157" y="182"/>
                  </a:lnTo>
                  <a:lnTo>
                    <a:pt x="160" y="182"/>
                  </a:lnTo>
                  <a:lnTo>
                    <a:pt x="163" y="183"/>
                  </a:lnTo>
                  <a:lnTo>
                    <a:pt x="166" y="184"/>
                  </a:lnTo>
                  <a:lnTo>
                    <a:pt x="169" y="185"/>
                  </a:lnTo>
                  <a:lnTo>
                    <a:pt x="174" y="187"/>
                  </a:lnTo>
                  <a:lnTo>
                    <a:pt x="178" y="189"/>
                  </a:lnTo>
                  <a:lnTo>
                    <a:pt x="183" y="192"/>
                  </a:lnTo>
                  <a:lnTo>
                    <a:pt x="187" y="195"/>
                  </a:lnTo>
                  <a:lnTo>
                    <a:pt x="191" y="198"/>
                  </a:lnTo>
                  <a:lnTo>
                    <a:pt x="195" y="201"/>
                  </a:lnTo>
                  <a:lnTo>
                    <a:pt x="197" y="205"/>
                  </a:lnTo>
                  <a:lnTo>
                    <a:pt x="197" y="206"/>
                  </a:lnTo>
                  <a:lnTo>
                    <a:pt x="196" y="209"/>
                  </a:lnTo>
                  <a:lnTo>
                    <a:pt x="193" y="210"/>
                  </a:lnTo>
                  <a:lnTo>
                    <a:pt x="189" y="211"/>
                  </a:lnTo>
                  <a:lnTo>
                    <a:pt x="184" y="212"/>
                  </a:lnTo>
                  <a:lnTo>
                    <a:pt x="179" y="212"/>
                  </a:lnTo>
                  <a:lnTo>
                    <a:pt x="173" y="211"/>
                  </a:lnTo>
                  <a:lnTo>
                    <a:pt x="167" y="209"/>
                  </a:lnTo>
                  <a:lnTo>
                    <a:pt x="161" y="207"/>
                  </a:lnTo>
                  <a:lnTo>
                    <a:pt x="157" y="206"/>
                  </a:lnTo>
                  <a:lnTo>
                    <a:pt x="153" y="204"/>
                  </a:lnTo>
                  <a:lnTo>
                    <a:pt x="151" y="203"/>
                  </a:lnTo>
                  <a:lnTo>
                    <a:pt x="148" y="202"/>
                  </a:lnTo>
                  <a:lnTo>
                    <a:pt x="146" y="202"/>
                  </a:lnTo>
                  <a:lnTo>
                    <a:pt x="145" y="202"/>
                  </a:lnTo>
                  <a:lnTo>
                    <a:pt x="143" y="202"/>
                  </a:lnTo>
                  <a:lnTo>
                    <a:pt x="140" y="202"/>
                  </a:lnTo>
                  <a:lnTo>
                    <a:pt x="134" y="200"/>
                  </a:lnTo>
                  <a:lnTo>
                    <a:pt x="126" y="197"/>
                  </a:lnTo>
                  <a:lnTo>
                    <a:pt x="117" y="193"/>
                  </a:lnTo>
                  <a:lnTo>
                    <a:pt x="106" y="189"/>
                  </a:lnTo>
                  <a:lnTo>
                    <a:pt x="97" y="184"/>
                  </a:lnTo>
                  <a:lnTo>
                    <a:pt x="89" y="179"/>
                  </a:lnTo>
                  <a:lnTo>
                    <a:pt x="83" y="175"/>
                  </a:lnTo>
                  <a:lnTo>
                    <a:pt x="77" y="171"/>
                  </a:lnTo>
                  <a:lnTo>
                    <a:pt x="69" y="165"/>
                  </a:lnTo>
                  <a:lnTo>
                    <a:pt x="61" y="157"/>
                  </a:lnTo>
                  <a:lnTo>
                    <a:pt x="53" y="149"/>
                  </a:lnTo>
                  <a:lnTo>
                    <a:pt x="45" y="139"/>
                  </a:lnTo>
                  <a:lnTo>
                    <a:pt x="36" y="129"/>
                  </a:lnTo>
                  <a:lnTo>
                    <a:pt x="29" y="119"/>
                  </a:lnTo>
                  <a:lnTo>
                    <a:pt x="23" y="109"/>
                  </a:lnTo>
                  <a:lnTo>
                    <a:pt x="18" y="99"/>
                  </a:lnTo>
                  <a:lnTo>
                    <a:pt x="15" y="88"/>
                  </a:lnTo>
                  <a:lnTo>
                    <a:pt x="12" y="78"/>
                  </a:lnTo>
                  <a:lnTo>
                    <a:pt x="10" y="68"/>
                  </a:lnTo>
                  <a:lnTo>
                    <a:pt x="9" y="59"/>
                  </a:lnTo>
                  <a:lnTo>
                    <a:pt x="7" y="50"/>
                  </a:lnTo>
                  <a:lnTo>
                    <a:pt x="7" y="44"/>
                  </a:lnTo>
                  <a:lnTo>
                    <a:pt x="7" y="38"/>
                  </a:lnTo>
                  <a:lnTo>
                    <a:pt x="6" y="33"/>
                  </a:lnTo>
                  <a:lnTo>
                    <a:pt x="5" y="27"/>
                  </a:lnTo>
                  <a:lnTo>
                    <a:pt x="4" y="22"/>
                  </a:lnTo>
                  <a:lnTo>
                    <a:pt x="2" y="16"/>
                  </a:lnTo>
                  <a:lnTo>
                    <a:pt x="1" y="11"/>
                  </a:lnTo>
                  <a:lnTo>
                    <a:pt x="0" y="6"/>
                  </a:lnTo>
                  <a:lnTo>
                    <a:pt x="0" y="2"/>
                  </a:lnTo>
                  <a:lnTo>
                    <a:pt x="0" y="0"/>
                  </a:lnTo>
                  <a:lnTo>
                    <a:pt x="28" y="17"/>
                  </a:lnTo>
                </a:path>
              </a:pathLst>
            </a:custGeom>
            <a:solidFill>
              <a:srgbClr val="4C4C4C"/>
            </a:solidFill>
            <a:ln w="9525" cap="rnd">
              <a:noFill/>
              <a:round/>
              <a:headEnd type="none" w="sm" len="sm"/>
              <a:tailEnd type="none" w="sm" len="sm"/>
            </a:ln>
            <a:effectLst/>
          </p:spPr>
          <p:txBody>
            <a:bodyPr/>
            <a:lstStyle/>
            <a:p>
              <a:endParaRPr lang="en-US"/>
            </a:p>
          </p:txBody>
        </p:sp>
        <p:sp>
          <p:nvSpPr>
            <p:cNvPr id="21689" name="Freeform 185"/>
            <p:cNvSpPr>
              <a:spLocks/>
            </p:cNvSpPr>
            <p:nvPr/>
          </p:nvSpPr>
          <p:spPr bwMode="auto">
            <a:xfrm>
              <a:off x="1973" y="1068"/>
              <a:ext cx="213" cy="211"/>
            </a:xfrm>
            <a:custGeom>
              <a:avLst/>
              <a:gdLst/>
              <a:ahLst/>
              <a:cxnLst>
                <a:cxn ang="0">
                  <a:pos x="39" y="19"/>
                </a:cxn>
                <a:cxn ang="0">
                  <a:pos x="44" y="32"/>
                </a:cxn>
                <a:cxn ang="0">
                  <a:pos x="51" y="51"/>
                </a:cxn>
                <a:cxn ang="0">
                  <a:pos x="57" y="71"/>
                </a:cxn>
                <a:cxn ang="0">
                  <a:pos x="62" y="85"/>
                </a:cxn>
                <a:cxn ang="0">
                  <a:pos x="70" y="101"/>
                </a:cxn>
                <a:cxn ang="0">
                  <a:pos x="81" y="115"/>
                </a:cxn>
                <a:cxn ang="0">
                  <a:pos x="91" y="125"/>
                </a:cxn>
                <a:cxn ang="0">
                  <a:pos x="99" y="130"/>
                </a:cxn>
                <a:cxn ang="0">
                  <a:pos x="120" y="146"/>
                </a:cxn>
                <a:cxn ang="0">
                  <a:pos x="143" y="165"/>
                </a:cxn>
                <a:cxn ang="0">
                  <a:pos x="160" y="180"/>
                </a:cxn>
                <a:cxn ang="0">
                  <a:pos x="166" y="181"/>
                </a:cxn>
                <a:cxn ang="0">
                  <a:pos x="169" y="181"/>
                </a:cxn>
                <a:cxn ang="0">
                  <a:pos x="175" y="181"/>
                </a:cxn>
                <a:cxn ang="0">
                  <a:pos x="181" y="181"/>
                </a:cxn>
                <a:cxn ang="0">
                  <a:pos x="189" y="186"/>
                </a:cxn>
                <a:cxn ang="0">
                  <a:pos x="198" y="191"/>
                </a:cxn>
                <a:cxn ang="0">
                  <a:pos x="206" y="197"/>
                </a:cxn>
                <a:cxn ang="0">
                  <a:pos x="212" y="203"/>
                </a:cxn>
                <a:cxn ang="0">
                  <a:pos x="210" y="207"/>
                </a:cxn>
                <a:cxn ang="0">
                  <a:pos x="204" y="210"/>
                </a:cxn>
                <a:cxn ang="0">
                  <a:pos x="194" y="210"/>
                </a:cxn>
                <a:cxn ang="0">
                  <a:pos x="182" y="207"/>
                </a:cxn>
                <a:cxn ang="0">
                  <a:pos x="171" y="204"/>
                </a:cxn>
                <a:cxn ang="0">
                  <a:pos x="165" y="201"/>
                </a:cxn>
                <a:cxn ang="0">
                  <a:pos x="160" y="200"/>
                </a:cxn>
                <a:cxn ang="0">
                  <a:pos x="154" y="200"/>
                </a:cxn>
                <a:cxn ang="0">
                  <a:pos x="141" y="196"/>
                </a:cxn>
                <a:cxn ang="0">
                  <a:pos x="121" y="187"/>
                </a:cxn>
                <a:cxn ang="0">
                  <a:pos x="103" y="178"/>
                </a:cxn>
                <a:cxn ang="0">
                  <a:pos x="91" y="170"/>
                </a:cxn>
                <a:cxn ang="0">
                  <a:pos x="76" y="156"/>
                </a:cxn>
                <a:cxn ang="0">
                  <a:pos x="59" y="137"/>
                </a:cxn>
                <a:cxn ang="0">
                  <a:pos x="44" y="118"/>
                </a:cxn>
                <a:cxn ang="0">
                  <a:pos x="32" y="96"/>
                </a:cxn>
                <a:cxn ang="0">
                  <a:pos x="19" y="68"/>
                </a:cxn>
                <a:cxn ang="0">
                  <a:pos x="8" y="40"/>
                </a:cxn>
                <a:cxn ang="0">
                  <a:pos x="1" y="19"/>
                </a:cxn>
                <a:cxn ang="0">
                  <a:pos x="0" y="8"/>
                </a:cxn>
                <a:cxn ang="0">
                  <a:pos x="2" y="4"/>
                </a:cxn>
                <a:cxn ang="0">
                  <a:pos x="5" y="2"/>
                </a:cxn>
                <a:cxn ang="0">
                  <a:pos x="10" y="1"/>
                </a:cxn>
                <a:cxn ang="0">
                  <a:pos x="38" y="17"/>
                </a:cxn>
              </a:cxnLst>
              <a:rect l="0" t="0" r="r" b="b"/>
              <a:pathLst>
                <a:path w="213" h="211">
                  <a:moveTo>
                    <a:pt x="38" y="17"/>
                  </a:moveTo>
                  <a:lnTo>
                    <a:pt x="39" y="19"/>
                  </a:lnTo>
                  <a:lnTo>
                    <a:pt x="40" y="24"/>
                  </a:lnTo>
                  <a:lnTo>
                    <a:pt x="44" y="32"/>
                  </a:lnTo>
                  <a:lnTo>
                    <a:pt x="47" y="41"/>
                  </a:lnTo>
                  <a:lnTo>
                    <a:pt x="51" y="51"/>
                  </a:lnTo>
                  <a:lnTo>
                    <a:pt x="54" y="62"/>
                  </a:lnTo>
                  <a:lnTo>
                    <a:pt x="57" y="71"/>
                  </a:lnTo>
                  <a:lnTo>
                    <a:pt x="59" y="79"/>
                  </a:lnTo>
                  <a:lnTo>
                    <a:pt x="62" y="85"/>
                  </a:lnTo>
                  <a:lnTo>
                    <a:pt x="66" y="92"/>
                  </a:lnTo>
                  <a:lnTo>
                    <a:pt x="70" y="101"/>
                  </a:lnTo>
                  <a:lnTo>
                    <a:pt x="76" y="108"/>
                  </a:lnTo>
                  <a:lnTo>
                    <a:pt x="81" y="115"/>
                  </a:lnTo>
                  <a:lnTo>
                    <a:pt x="86" y="121"/>
                  </a:lnTo>
                  <a:lnTo>
                    <a:pt x="91" y="125"/>
                  </a:lnTo>
                  <a:lnTo>
                    <a:pt x="94" y="128"/>
                  </a:lnTo>
                  <a:lnTo>
                    <a:pt x="99" y="130"/>
                  </a:lnTo>
                  <a:lnTo>
                    <a:pt x="108" y="137"/>
                  </a:lnTo>
                  <a:lnTo>
                    <a:pt x="120" y="146"/>
                  </a:lnTo>
                  <a:lnTo>
                    <a:pt x="131" y="156"/>
                  </a:lnTo>
                  <a:lnTo>
                    <a:pt x="143" y="165"/>
                  </a:lnTo>
                  <a:lnTo>
                    <a:pt x="154" y="174"/>
                  </a:lnTo>
                  <a:lnTo>
                    <a:pt x="160" y="180"/>
                  </a:lnTo>
                  <a:lnTo>
                    <a:pt x="164" y="181"/>
                  </a:lnTo>
                  <a:lnTo>
                    <a:pt x="166" y="181"/>
                  </a:lnTo>
                  <a:lnTo>
                    <a:pt x="167" y="181"/>
                  </a:lnTo>
                  <a:lnTo>
                    <a:pt x="169" y="181"/>
                  </a:lnTo>
                  <a:lnTo>
                    <a:pt x="172" y="181"/>
                  </a:lnTo>
                  <a:lnTo>
                    <a:pt x="175" y="181"/>
                  </a:lnTo>
                  <a:lnTo>
                    <a:pt x="177" y="181"/>
                  </a:lnTo>
                  <a:lnTo>
                    <a:pt x="181" y="181"/>
                  </a:lnTo>
                  <a:lnTo>
                    <a:pt x="184" y="183"/>
                  </a:lnTo>
                  <a:lnTo>
                    <a:pt x="189" y="186"/>
                  </a:lnTo>
                  <a:lnTo>
                    <a:pt x="193" y="187"/>
                  </a:lnTo>
                  <a:lnTo>
                    <a:pt x="198" y="191"/>
                  </a:lnTo>
                  <a:lnTo>
                    <a:pt x="202" y="193"/>
                  </a:lnTo>
                  <a:lnTo>
                    <a:pt x="206" y="197"/>
                  </a:lnTo>
                  <a:lnTo>
                    <a:pt x="210" y="199"/>
                  </a:lnTo>
                  <a:lnTo>
                    <a:pt x="212" y="203"/>
                  </a:lnTo>
                  <a:lnTo>
                    <a:pt x="212" y="205"/>
                  </a:lnTo>
                  <a:lnTo>
                    <a:pt x="210" y="207"/>
                  </a:lnTo>
                  <a:lnTo>
                    <a:pt x="207" y="209"/>
                  </a:lnTo>
                  <a:lnTo>
                    <a:pt x="204" y="210"/>
                  </a:lnTo>
                  <a:lnTo>
                    <a:pt x="199" y="210"/>
                  </a:lnTo>
                  <a:lnTo>
                    <a:pt x="194" y="210"/>
                  </a:lnTo>
                  <a:lnTo>
                    <a:pt x="188" y="209"/>
                  </a:lnTo>
                  <a:lnTo>
                    <a:pt x="182" y="207"/>
                  </a:lnTo>
                  <a:lnTo>
                    <a:pt x="176" y="205"/>
                  </a:lnTo>
                  <a:lnTo>
                    <a:pt x="171" y="204"/>
                  </a:lnTo>
                  <a:lnTo>
                    <a:pt x="168" y="202"/>
                  </a:lnTo>
                  <a:lnTo>
                    <a:pt x="165" y="201"/>
                  </a:lnTo>
                  <a:lnTo>
                    <a:pt x="163" y="200"/>
                  </a:lnTo>
                  <a:lnTo>
                    <a:pt x="160" y="200"/>
                  </a:lnTo>
                  <a:lnTo>
                    <a:pt x="158" y="201"/>
                  </a:lnTo>
                  <a:lnTo>
                    <a:pt x="154" y="200"/>
                  </a:lnTo>
                  <a:lnTo>
                    <a:pt x="148" y="198"/>
                  </a:lnTo>
                  <a:lnTo>
                    <a:pt x="141" y="196"/>
                  </a:lnTo>
                  <a:lnTo>
                    <a:pt x="131" y="192"/>
                  </a:lnTo>
                  <a:lnTo>
                    <a:pt x="121" y="187"/>
                  </a:lnTo>
                  <a:lnTo>
                    <a:pt x="112" y="182"/>
                  </a:lnTo>
                  <a:lnTo>
                    <a:pt x="103" y="178"/>
                  </a:lnTo>
                  <a:lnTo>
                    <a:pt x="97" y="174"/>
                  </a:lnTo>
                  <a:lnTo>
                    <a:pt x="91" y="170"/>
                  </a:lnTo>
                  <a:lnTo>
                    <a:pt x="84" y="163"/>
                  </a:lnTo>
                  <a:lnTo>
                    <a:pt x="76" y="156"/>
                  </a:lnTo>
                  <a:lnTo>
                    <a:pt x="68" y="147"/>
                  </a:lnTo>
                  <a:lnTo>
                    <a:pt x="59" y="137"/>
                  </a:lnTo>
                  <a:lnTo>
                    <a:pt x="51" y="128"/>
                  </a:lnTo>
                  <a:lnTo>
                    <a:pt x="44" y="118"/>
                  </a:lnTo>
                  <a:lnTo>
                    <a:pt x="38" y="107"/>
                  </a:lnTo>
                  <a:lnTo>
                    <a:pt x="32" y="96"/>
                  </a:lnTo>
                  <a:lnTo>
                    <a:pt x="26" y="83"/>
                  </a:lnTo>
                  <a:lnTo>
                    <a:pt x="19" y="68"/>
                  </a:lnTo>
                  <a:lnTo>
                    <a:pt x="13" y="54"/>
                  </a:lnTo>
                  <a:lnTo>
                    <a:pt x="8" y="40"/>
                  </a:lnTo>
                  <a:lnTo>
                    <a:pt x="4" y="28"/>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w="9525" cap="rnd">
              <a:noFill/>
              <a:round/>
              <a:headEnd type="none" w="sm" len="sm"/>
              <a:tailEnd type="none" w="sm" len="sm"/>
            </a:ln>
            <a:effectLst/>
          </p:spPr>
          <p:txBody>
            <a:bodyPr/>
            <a:lstStyle/>
            <a:p>
              <a:endParaRPr lang="en-US"/>
            </a:p>
          </p:txBody>
        </p:sp>
        <p:sp>
          <p:nvSpPr>
            <p:cNvPr id="21690" name="Freeform 186"/>
            <p:cNvSpPr>
              <a:spLocks/>
            </p:cNvSpPr>
            <p:nvPr/>
          </p:nvSpPr>
          <p:spPr bwMode="auto">
            <a:xfrm>
              <a:off x="1912" y="1331"/>
              <a:ext cx="220" cy="406"/>
            </a:xfrm>
            <a:custGeom>
              <a:avLst/>
              <a:gdLst/>
              <a:ahLst/>
              <a:cxnLst>
                <a:cxn ang="0">
                  <a:pos x="219" y="405"/>
                </a:cxn>
                <a:cxn ang="0">
                  <a:pos x="219" y="109"/>
                </a:cxn>
                <a:cxn ang="0">
                  <a:pos x="0" y="0"/>
                </a:cxn>
                <a:cxn ang="0">
                  <a:pos x="0" y="276"/>
                </a:cxn>
                <a:cxn ang="0">
                  <a:pos x="219" y="405"/>
                </a:cxn>
              </a:cxnLst>
              <a:rect l="0" t="0" r="r" b="b"/>
              <a:pathLst>
                <a:path w="220" h="406">
                  <a:moveTo>
                    <a:pt x="219" y="405"/>
                  </a:moveTo>
                  <a:lnTo>
                    <a:pt x="219" y="109"/>
                  </a:lnTo>
                  <a:lnTo>
                    <a:pt x="0" y="0"/>
                  </a:lnTo>
                  <a:lnTo>
                    <a:pt x="0" y="276"/>
                  </a:lnTo>
                  <a:lnTo>
                    <a:pt x="219" y="405"/>
                  </a:lnTo>
                </a:path>
              </a:pathLst>
            </a:custGeom>
            <a:solidFill>
              <a:srgbClr val="4C4C4C"/>
            </a:solidFill>
            <a:ln w="9525" cap="rnd">
              <a:noFill/>
              <a:round/>
              <a:headEnd type="none" w="sm" len="sm"/>
              <a:tailEnd type="none" w="sm" len="sm"/>
            </a:ln>
            <a:effectLst/>
          </p:spPr>
          <p:txBody>
            <a:bodyPr/>
            <a:lstStyle/>
            <a:p>
              <a:endParaRPr lang="en-US"/>
            </a:p>
          </p:txBody>
        </p:sp>
        <p:sp>
          <p:nvSpPr>
            <p:cNvPr id="21691" name="Freeform 187"/>
            <p:cNvSpPr>
              <a:spLocks/>
            </p:cNvSpPr>
            <p:nvPr/>
          </p:nvSpPr>
          <p:spPr bwMode="auto">
            <a:xfrm>
              <a:off x="1894" y="1582"/>
              <a:ext cx="239" cy="161"/>
            </a:xfrm>
            <a:custGeom>
              <a:avLst/>
              <a:gdLst/>
              <a:ahLst/>
              <a:cxnLst>
                <a:cxn ang="0">
                  <a:pos x="238" y="160"/>
                </a:cxn>
                <a:cxn ang="0">
                  <a:pos x="238" y="129"/>
                </a:cxn>
                <a:cxn ang="0">
                  <a:pos x="0" y="0"/>
                </a:cxn>
                <a:cxn ang="0">
                  <a:pos x="0" y="28"/>
                </a:cxn>
                <a:cxn ang="0">
                  <a:pos x="238" y="160"/>
                </a:cxn>
              </a:cxnLst>
              <a:rect l="0" t="0" r="r" b="b"/>
              <a:pathLst>
                <a:path w="239" h="161">
                  <a:moveTo>
                    <a:pt x="238" y="160"/>
                  </a:moveTo>
                  <a:lnTo>
                    <a:pt x="238" y="129"/>
                  </a:lnTo>
                  <a:lnTo>
                    <a:pt x="0" y="0"/>
                  </a:lnTo>
                  <a:lnTo>
                    <a:pt x="0" y="28"/>
                  </a:lnTo>
                  <a:lnTo>
                    <a:pt x="238" y="160"/>
                  </a:lnTo>
                </a:path>
              </a:pathLst>
            </a:custGeom>
            <a:solidFill>
              <a:srgbClr val="CC9900"/>
            </a:solidFill>
            <a:ln w="9525" cap="rnd">
              <a:noFill/>
              <a:round/>
              <a:headEnd type="none" w="sm" len="sm"/>
              <a:tailEnd type="none" w="sm" len="sm"/>
            </a:ln>
            <a:effectLst/>
          </p:spPr>
          <p:txBody>
            <a:bodyPr/>
            <a:lstStyle/>
            <a:p>
              <a:endParaRPr lang="en-US"/>
            </a:p>
          </p:txBody>
        </p:sp>
        <p:sp>
          <p:nvSpPr>
            <p:cNvPr id="21692" name="Freeform 188"/>
            <p:cNvSpPr>
              <a:spLocks/>
            </p:cNvSpPr>
            <p:nvPr/>
          </p:nvSpPr>
          <p:spPr bwMode="auto">
            <a:xfrm>
              <a:off x="1891" y="1315"/>
              <a:ext cx="242" cy="144"/>
            </a:xfrm>
            <a:custGeom>
              <a:avLst/>
              <a:gdLst/>
              <a:ahLst/>
              <a:cxnLst>
                <a:cxn ang="0">
                  <a:pos x="241" y="143"/>
                </a:cxn>
                <a:cxn ang="0">
                  <a:pos x="241" y="113"/>
                </a:cxn>
                <a:cxn ang="0">
                  <a:pos x="0" y="0"/>
                </a:cxn>
                <a:cxn ang="0">
                  <a:pos x="0" y="29"/>
                </a:cxn>
                <a:cxn ang="0">
                  <a:pos x="241" y="143"/>
                </a:cxn>
              </a:cxnLst>
              <a:rect l="0" t="0" r="r" b="b"/>
              <a:pathLst>
                <a:path w="242" h="144">
                  <a:moveTo>
                    <a:pt x="241" y="143"/>
                  </a:moveTo>
                  <a:lnTo>
                    <a:pt x="241" y="113"/>
                  </a:lnTo>
                  <a:lnTo>
                    <a:pt x="0" y="0"/>
                  </a:lnTo>
                  <a:lnTo>
                    <a:pt x="0" y="29"/>
                  </a:lnTo>
                  <a:lnTo>
                    <a:pt x="241" y="143"/>
                  </a:lnTo>
                </a:path>
              </a:pathLst>
            </a:custGeom>
            <a:solidFill>
              <a:srgbClr val="CC9900"/>
            </a:solidFill>
            <a:ln w="9525" cap="rnd">
              <a:noFill/>
              <a:round/>
              <a:headEnd type="none" w="sm" len="sm"/>
              <a:tailEnd type="none" w="sm" len="sm"/>
            </a:ln>
            <a:effectLst/>
          </p:spPr>
          <p:txBody>
            <a:bodyPr/>
            <a:lstStyle/>
            <a:p>
              <a:endParaRPr lang="en-US"/>
            </a:p>
          </p:txBody>
        </p:sp>
        <p:sp>
          <p:nvSpPr>
            <p:cNvPr id="21693" name="Freeform 189"/>
            <p:cNvSpPr>
              <a:spLocks/>
            </p:cNvSpPr>
            <p:nvPr/>
          </p:nvSpPr>
          <p:spPr bwMode="auto">
            <a:xfrm>
              <a:off x="2132" y="1595"/>
              <a:ext cx="451" cy="148"/>
            </a:xfrm>
            <a:custGeom>
              <a:avLst/>
              <a:gdLst/>
              <a:ahLst/>
              <a:cxnLst>
                <a:cxn ang="0">
                  <a:pos x="0" y="147"/>
                </a:cxn>
                <a:cxn ang="0">
                  <a:pos x="0" y="116"/>
                </a:cxn>
                <a:cxn ang="0">
                  <a:pos x="450" y="0"/>
                </a:cxn>
                <a:cxn ang="0">
                  <a:pos x="450" y="28"/>
                </a:cxn>
                <a:cxn ang="0">
                  <a:pos x="0" y="147"/>
                </a:cxn>
              </a:cxnLst>
              <a:rect l="0" t="0" r="r" b="b"/>
              <a:pathLst>
                <a:path w="451" h="148">
                  <a:moveTo>
                    <a:pt x="0" y="147"/>
                  </a:moveTo>
                  <a:lnTo>
                    <a:pt x="0" y="116"/>
                  </a:lnTo>
                  <a:lnTo>
                    <a:pt x="450" y="0"/>
                  </a:lnTo>
                  <a:lnTo>
                    <a:pt x="450" y="28"/>
                  </a:lnTo>
                  <a:lnTo>
                    <a:pt x="0" y="147"/>
                  </a:lnTo>
                </a:path>
              </a:pathLst>
            </a:custGeom>
            <a:solidFill>
              <a:srgbClr val="FFFF99"/>
            </a:solidFill>
            <a:ln w="9525" cap="rnd">
              <a:noFill/>
              <a:round/>
              <a:headEnd type="none" w="sm" len="sm"/>
              <a:tailEnd type="none" w="sm" len="sm"/>
            </a:ln>
            <a:effectLst/>
          </p:spPr>
          <p:txBody>
            <a:bodyPr/>
            <a:lstStyle/>
            <a:p>
              <a:endParaRPr lang="en-US"/>
            </a:p>
          </p:txBody>
        </p:sp>
        <p:sp>
          <p:nvSpPr>
            <p:cNvPr id="21694" name="Freeform 190"/>
            <p:cNvSpPr>
              <a:spLocks/>
            </p:cNvSpPr>
            <p:nvPr/>
          </p:nvSpPr>
          <p:spPr bwMode="auto">
            <a:xfrm>
              <a:off x="2130" y="1312"/>
              <a:ext cx="451" cy="149"/>
            </a:xfrm>
            <a:custGeom>
              <a:avLst/>
              <a:gdLst/>
              <a:ahLst/>
              <a:cxnLst>
                <a:cxn ang="0">
                  <a:pos x="0" y="148"/>
                </a:cxn>
                <a:cxn ang="0">
                  <a:pos x="0" y="118"/>
                </a:cxn>
                <a:cxn ang="0">
                  <a:pos x="450" y="0"/>
                </a:cxn>
                <a:cxn ang="0">
                  <a:pos x="450" y="27"/>
                </a:cxn>
                <a:cxn ang="0">
                  <a:pos x="0" y="148"/>
                </a:cxn>
              </a:cxnLst>
              <a:rect l="0" t="0" r="r" b="b"/>
              <a:pathLst>
                <a:path w="451" h="149">
                  <a:moveTo>
                    <a:pt x="0" y="148"/>
                  </a:moveTo>
                  <a:lnTo>
                    <a:pt x="0" y="118"/>
                  </a:lnTo>
                  <a:lnTo>
                    <a:pt x="450" y="0"/>
                  </a:lnTo>
                  <a:lnTo>
                    <a:pt x="450" y="27"/>
                  </a:lnTo>
                  <a:lnTo>
                    <a:pt x="0" y="148"/>
                  </a:lnTo>
                </a:path>
              </a:pathLst>
            </a:custGeom>
            <a:solidFill>
              <a:srgbClr val="FFFF99"/>
            </a:solidFill>
            <a:ln w="9525" cap="rnd">
              <a:noFill/>
              <a:round/>
              <a:headEnd type="none" w="sm" len="sm"/>
              <a:tailEnd type="none" w="sm" len="sm"/>
            </a:ln>
            <a:effectLst/>
          </p:spPr>
          <p:txBody>
            <a:bodyPr/>
            <a:lstStyle/>
            <a:p>
              <a:endParaRPr lang="en-US"/>
            </a:p>
          </p:txBody>
        </p:sp>
        <p:sp>
          <p:nvSpPr>
            <p:cNvPr id="21695" name="Freeform 191"/>
            <p:cNvSpPr>
              <a:spLocks/>
            </p:cNvSpPr>
            <p:nvPr/>
          </p:nvSpPr>
          <p:spPr bwMode="auto">
            <a:xfrm>
              <a:off x="2130" y="1346"/>
              <a:ext cx="452" cy="355"/>
            </a:xfrm>
            <a:custGeom>
              <a:avLst/>
              <a:gdLst/>
              <a:ahLst/>
              <a:cxnLst>
                <a:cxn ang="0">
                  <a:pos x="0" y="354"/>
                </a:cxn>
                <a:cxn ang="0">
                  <a:pos x="0" y="122"/>
                </a:cxn>
                <a:cxn ang="0">
                  <a:pos x="451" y="0"/>
                </a:cxn>
                <a:cxn ang="0">
                  <a:pos x="451" y="243"/>
                </a:cxn>
                <a:cxn ang="0">
                  <a:pos x="0" y="354"/>
                </a:cxn>
              </a:cxnLst>
              <a:rect l="0" t="0" r="r" b="b"/>
              <a:pathLst>
                <a:path w="452" h="355">
                  <a:moveTo>
                    <a:pt x="0" y="354"/>
                  </a:moveTo>
                  <a:lnTo>
                    <a:pt x="0" y="122"/>
                  </a:lnTo>
                  <a:lnTo>
                    <a:pt x="451" y="0"/>
                  </a:lnTo>
                  <a:lnTo>
                    <a:pt x="451" y="243"/>
                  </a:lnTo>
                  <a:lnTo>
                    <a:pt x="0" y="354"/>
                  </a:lnTo>
                </a:path>
              </a:pathLst>
            </a:custGeom>
            <a:solidFill>
              <a:srgbClr val="FFFF99"/>
            </a:solidFill>
            <a:ln w="9525" cap="rnd">
              <a:noFill/>
              <a:round/>
              <a:headEnd type="none" w="sm" len="sm"/>
              <a:tailEnd type="none" w="sm" len="sm"/>
            </a:ln>
            <a:effectLst/>
          </p:spPr>
          <p:txBody>
            <a:bodyPr/>
            <a:lstStyle/>
            <a:p>
              <a:endParaRPr lang="en-US"/>
            </a:p>
          </p:txBody>
        </p:sp>
        <p:sp>
          <p:nvSpPr>
            <p:cNvPr id="21696" name="Freeform 192"/>
            <p:cNvSpPr>
              <a:spLocks/>
            </p:cNvSpPr>
            <p:nvPr/>
          </p:nvSpPr>
          <p:spPr bwMode="auto">
            <a:xfrm>
              <a:off x="2072" y="1083"/>
              <a:ext cx="131" cy="173"/>
            </a:xfrm>
            <a:custGeom>
              <a:avLst/>
              <a:gdLst/>
              <a:ahLst/>
              <a:cxnLst>
                <a:cxn ang="0">
                  <a:pos x="31" y="17"/>
                </a:cxn>
                <a:cxn ang="0">
                  <a:pos x="35" y="26"/>
                </a:cxn>
                <a:cxn ang="0">
                  <a:pos x="39" y="40"/>
                </a:cxn>
                <a:cxn ang="0">
                  <a:pos x="42" y="52"/>
                </a:cxn>
                <a:cxn ang="0">
                  <a:pos x="43" y="63"/>
                </a:cxn>
                <a:cxn ang="0">
                  <a:pos x="47" y="78"/>
                </a:cxn>
                <a:cxn ang="0">
                  <a:pos x="53" y="92"/>
                </a:cxn>
                <a:cxn ang="0">
                  <a:pos x="59" y="103"/>
                </a:cxn>
                <a:cxn ang="0">
                  <a:pos x="65" y="108"/>
                </a:cxn>
                <a:cxn ang="0">
                  <a:pos x="71" y="121"/>
                </a:cxn>
                <a:cxn ang="0">
                  <a:pos x="80" y="137"/>
                </a:cxn>
                <a:cxn ang="0">
                  <a:pos x="85" y="148"/>
                </a:cxn>
                <a:cxn ang="0">
                  <a:pos x="87" y="149"/>
                </a:cxn>
                <a:cxn ang="0">
                  <a:pos x="90" y="149"/>
                </a:cxn>
                <a:cxn ang="0">
                  <a:pos x="96" y="148"/>
                </a:cxn>
                <a:cxn ang="0">
                  <a:pos x="102" y="148"/>
                </a:cxn>
                <a:cxn ang="0">
                  <a:pos x="106" y="149"/>
                </a:cxn>
                <a:cxn ang="0">
                  <a:pos x="114" y="153"/>
                </a:cxn>
                <a:cxn ang="0">
                  <a:pos x="122" y="158"/>
                </a:cxn>
                <a:cxn ang="0">
                  <a:pos x="128" y="163"/>
                </a:cxn>
                <a:cxn ang="0">
                  <a:pos x="129" y="167"/>
                </a:cxn>
                <a:cxn ang="0">
                  <a:pos x="124" y="170"/>
                </a:cxn>
                <a:cxn ang="0">
                  <a:pos x="116" y="172"/>
                </a:cxn>
                <a:cxn ang="0">
                  <a:pos x="106" y="172"/>
                </a:cxn>
                <a:cxn ang="0">
                  <a:pos x="97" y="170"/>
                </a:cxn>
                <a:cxn ang="0">
                  <a:pos x="91" y="168"/>
                </a:cxn>
                <a:cxn ang="0">
                  <a:pos x="88" y="167"/>
                </a:cxn>
                <a:cxn ang="0">
                  <a:pos x="85" y="166"/>
                </a:cxn>
                <a:cxn ang="0">
                  <a:pos x="82" y="166"/>
                </a:cxn>
                <a:cxn ang="0">
                  <a:pos x="70" y="157"/>
                </a:cxn>
                <a:cxn ang="0">
                  <a:pos x="56" y="143"/>
                </a:cxn>
                <a:cxn ang="0">
                  <a:pos x="43" y="129"/>
                </a:cxn>
                <a:cxn ang="0">
                  <a:pos x="36" y="121"/>
                </a:cxn>
                <a:cxn ang="0">
                  <a:pos x="33" y="114"/>
                </a:cxn>
                <a:cxn ang="0">
                  <a:pos x="32" y="107"/>
                </a:cxn>
                <a:cxn ang="0">
                  <a:pos x="30" y="96"/>
                </a:cxn>
                <a:cxn ang="0">
                  <a:pos x="25" y="80"/>
                </a:cxn>
                <a:cxn ang="0">
                  <a:pos x="16" y="56"/>
                </a:cxn>
                <a:cxn ang="0">
                  <a:pos x="5" y="32"/>
                </a:cxn>
                <a:cxn ang="0">
                  <a:pos x="0" y="13"/>
                </a:cxn>
                <a:cxn ang="0">
                  <a:pos x="0" y="5"/>
                </a:cxn>
                <a:cxn ang="0">
                  <a:pos x="4" y="3"/>
                </a:cxn>
                <a:cxn ang="0">
                  <a:pos x="8" y="1"/>
                </a:cxn>
                <a:cxn ang="0">
                  <a:pos x="12" y="0"/>
                </a:cxn>
                <a:cxn ang="0">
                  <a:pos x="31" y="15"/>
                </a:cxn>
              </a:cxnLst>
              <a:rect l="0" t="0" r="r" b="b"/>
              <a:pathLst>
                <a:path w="131" h="173">
                  <a:moveTo>
                    <a:pt x="31" y="15"/>
                  </a:moveTo>
                  <a:lnTo>
                    <a:pt x="31" y="17"/>
                  </a:lnTo>
                  <a:lnTo>
                    <a:pt x="33" y="20"/>
                  </a:lnTo>
                  <a:lnTo>
                    <a:pt x="35" y="26"/>
                  </a:lnTo>
                  <a:lnTo>
                    <a:pt x="36" y="32"/>
                  </a:lnTo>
                  <a:lnTo>
                    <a:pt x="39" y="40"/>
                  </a:lnTo>
                  <a:lnTo>
                    <a:pt x="41" y="46"/>
                  </a:lnTo>
                  <a:lnTo>
                    <a:pt x="42" y="52"/>
                  </a:lnTo>
                  <a:lnTo>
                    <a:pt x="43" y="57"/>
                  </a:lnTo>
                  <a:lnTo>
                    <a:pt x="43" y="63"/>
                  </a:lnTo>
                  <a:lnTo>
                    <a:pt x="46" y="70"/>
                  </a:lnTo>
                  <a:lnTo>
                    <a:pt x="47" y="78"/>
                  </a:lnTo>
                  <a:lnTo>
                    <a:pt x="51" y="86"/>
                  </a:lnTo>
                  <a:lnTo>
                    <a:pt x="53" y="92"/>
                  </a:lnTo>
                  <a:lnTo>
                    <a:pt x="57" y="99"/>
                  </a:lnTo>
                  <a:lnTo>
                    <a:pt x="59" y="103"/>
                  </a:lnTo>
                  <a:lnTo>
                    <a:pt x="62" y="106"/>
                  </a:lnTo>
                  <a:lnTo>
                    <a:pt x="65" y="108"/>
                  </a:lnTo>
                  <a:lnTo>
                    <a:pt x="68" y="114"/>
                  </a:lnTo>
                  <a:lnTo>
                    <a:pt x="71" y="121"/>
                  </a:lnTo>
                  <a:lnTo>
                    <a:pt x="76" y="129"/>
                  </a:lnTo>
                  <a:lnTo>
                    <a:pt x="80" y="137"/>
                  </a:lnTo>
                  <a:lnTo>
                    <a:pt x="82" y="143"/>
                  </a:lnTo>
                  <a:lnTo>
                    <a:pt x="85" y="148"/>
                  </a:lnTo>
                  <a:lnTo>
                    <a:pt x="86" y="149"/>
                  </a:lnTo>
                  <a:lnTo>
                    <a:pt x="87" y="149"/>
                  </a:lnTo>
                  <a:lnTo>
                    <a:pt x="88" y="149"/>
                  </a:lnTo>
                  <a:lnTo>
                    <a:pt x="90" y="149"/>
                  </a:lnTo>
                  <a:lnTo>
                    <a:pt x="93" y="148"/>
                  </a:lnTo>
                  <a:lnTo>
                    <a:pt x="96" y="148"/>
                  </a:lnTo>
                  <a:lnTo>
                    <a:pt x="99" y="148"/>
                  </a:lnTo>
                  <a:lnTo>
                    <a:pt x="102" y="148"/>
                  </a:lnTo>
                  <a:lnTo>
                    <a:pt x="104" y="149"/>
                  </a:lnTo>
                  <a:lnTo>
                    <a:pt x="106" y="149"/>
                  </a:lnTo>
                  <a:lnTo>
                    <a:pt x="110" y="151"/>
                  </a:lnTo>
                  <a:lnTo>
                    <a:pt x="114" y="153"/>
                  </a:lnTo>
                  <a:lnTo>
                    <a:pt x="118" y="155"/>
                  </a:lnTo>
                  <a:lnTo>
                    <a:pt x="122" y="158"/>
                  </a:lnTo>
                  <a:lnTo>
                    <a:pt x="124" y="160"/>
                  </a:lnTo>
                  <a:lnTo>
                    <a:pt x="128" y="163"/>
                  </a:lnTo>
                  <a:lnTo>
                    <a:pt x="130" y="166"/>
                  </a:lnTo>
                  <a:lnTo>
                    <a:pt x="129" y="167"/>
                  </a:lnTo>
                  <a:lnTo>
                    <a:pt x="128" y="169"/>
                  </a:lnTo>
                  <a:lnTo>
                    <a:pt x="124" y="170"/>
                  </a:lnTo>
                  <a:lnTo>
                    <a:pt x="121" y="171"/>
                  </a:lnTo>
                  <a:lnTo>
                    <a:pt x="116" y="172"/>
                  </a:lnTo>
                  <a:lnTo>
                    <a:pt x="112" y="172"/>
                  </a:lnTo>
                  <a:lnTo>
                    <a:pt x="106" y="172"/>
                  </a:lnTo>
                  <a:lnTo>
                    <a:pt x="101" y="171"/>
                  </a:lnTo>
                  <a:lnTo>
                    <a:pt x="97" y="170"/>
                  </a:lnTo>
                  <a:lnTo>
                    <a:pt x="94" y="169"/>
                  </a:lnTo>
                  <a:lnTo>
                    <a:pt x="91" y="168"/>
                  </a:lnTo>
                  <a:lnTo>
                    <a:pt x="89" y="167"/>
                  </a:lnTo>
                  <a:lnTo>
                    <a:pt x="88" y="167"/>
                  </a:lnTo>
                  <a:lnTo>
                    <a:pt x="86" y="166"/>
                  </a:lnTo>
                  <a:lnTo>
                    <a:pt x="85" y="166"/>
                  </a:lnTo>
                  <a:lnTo>
                    <a:pt x="84" y="167"/>
                  </a:lnTo>
                  <a:lnTo>
                    <a:pt x="82" y="166"/>
                  </a:lnTo>
                  <a:lnTo>
                    <a:pt x="77" y="162"/>
                  </a:lnTo>
                  <a:lnTo>
                    <a:pt x="70" y="157"/>
                  </a:lnTo>
                  <a:lnTo>
                    <a:pt x="64" y="150"/>
                  </a:lnTo>
                  <a:lnTo>
                    <a:pt x="56" y="143"/>
                  </a:lnTo>
                  <a:lnTo>
                    <a:pt x="49" y="135"/>
                  </a:lnTo>
                  <a:lnTo>
                    <a:pt x="43" y="129"/>
                  </a:lnTo>
                  <a:lnTo>
                    <a:pt x="39" y="125"/>
                  </a:lnTo>
                  <a:lnTo>
                    <a:pt x="36" y="121"/>
                  </a:lnTo>
                  <a:lnTo>
                    <a:pt x="35" y="118"/>
                  </a:lnTo>
                  <a:lnTo>
                    <a:pt x="33" y="114"/>
                  </a:lnTo>
                  <a:lnTo>
                    <a:pt x="33" y="111"/>
                  </a:lnTo>
                  <a:lnTo>
                    <a:pt x="32" y="107"/>
                  </a:lnTo>
                  <a:lnTo>
                    <a:pt x="31" y="102"/>
                  </a:lnTo>
                  <a:lnTo>
                    <a:pt x="30" y="96"/>
                  </a:lnTo>
                  <a:lnTo>
                    <a:pt x="29" y="88"/>
                  </a:lnTo>
                  <a:lnTo>
                    <a:pt x="25" y="80"/>
                  </a:lnTo>
                  <a:lnTo>
                    <a:pt x="21" y="68"/>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w="9525" cap="rnd">
              <a:noFill/>
              <a:round/>
              <a:headEnd type="none" w="sm" len="sm"/>
              <a:tailEnd type="none" w="sm" len="sm"/>
            </a:ln>
            <a:effectLst/>
          </p:spPr>
          <p:txBody>
            <a:bodyPr/>
            <a:lstStyle/>
            <a:p>
              <a:endParaRPr lang="en-US"/>
            </a:p>
          </p:txBody>
        </p:sp>
        <p:sp>
          <p:nvSpPr>
            <p:cNvPr id="21697" name="Freeform 193"/>
            <p:cNvSpPr>
              <a:spLocks/>
            </p:cNvSpPr>
            <p:nvPr/>
          </p:nvSpPr>
          <p:spPr bwMode="auto">
            <a:xfrm>
              <a:off x="2071" y="1083"/>
              <a:ext cx="135" cy="169"/>
            </a:xfrm>
            <a:custGeom>
              <a:avLst/>
              <a:gdLst/>
              <a:ahLst/>
              <a:cxnLst>
                <a:cxn ang="0">
                  <a:pos x="35" y="15"/>
                </a:cxn>
                <a:cxn ang="0">
                  <a:pos x="39" y="23"/>
                </a:cxn>
                <a:cxn ang="0">
                  <a:pos x="43" y="36"/>
                </a:cxn>
                <a:cxn ang="0">
                  <a:pos x="46" y="48"/>
                </a:cxn>
                <a:cxn ang="0">
                  <a:pos x="48" y="59"/>
                </a:cxn>
                <a:cxn ang="0">
                  <a:pos x="52" y="74"/>
                </a:cxn>
                <a:cxn ang="0">
                  <a:pos x="58" y="88"/>
                </a:cxn>
                <a:cxn ang="0">
                  <a:pos x="64" y="99"/>
                </a:cxn>
                <a:cxn ang="0">
                  <a:pos x="69" y="104"/>
                </a:cxn>
                <a:cxn ang="0">
                  <a:pos x="76" y="117"/>
                </a:cxn>
                <a:cxn ang="0">
                  <a:pos x="84" y="133"/>
                </a:cxn>
                <a:cxn ang="0">
                  <a:pos x="89" y="144"/>
                </a:cxn>
                <a:cxn ang="0">
                  <a:pos x="93" y="145"/>
                </a:cxn>
                <a:cxn ang="0">
                  <a:pos x="98" y="144"/>
                </a:cxn>
                <a:cxn ang="0">
                  <a:pos x="104" y="144"/>
                </a:cxn>
                <a:cxn ang="0">
                  <a:pos x="109" y="144"/>
                </a:cxn>
                <a:cxn ang="0">
                  <a:pos x="115" y="147"/>
                </a:cxn>
                <a:cxn ang="0">
                  <a:pos x="122" y="151"/>
                </a:cxn>
                <a:cxn ang="0">
                  <a:pos x="129" y="156"/>
                </a:cxn>
                <a:cxn ang="0">
                  <a:pos x="134" y="162"/>
                </a:cxn>
                <a:cxn ang="0">
                  <a:pos x="132" y="165"/>
                </a:cxn>
                <a:cxn ang="0">
                  <a:pos x="125" y="167"/>
                </a:cxn>
                <a:cxn ang="0">
                  <a:pos x="116" y="168"/>
                </a:cxn>
                <a:cxn ang="0">
                  <a:pos x="106" y="167"/>
                </a:cxn>
                <a:cxn ang="0">
                  <a:pos x="99" y="165"/>
                </a:cxn>
                <a:cxn ang="0">
                  <a:pos x="94" y="163"/>
                </a:cxn>
                <a:cxn ang="0">
                  <a:pos x="91" y="162"/>
                </a:cxn>
                <a:cxn ang="0">
                  <a:pos x="89" y="163"/>
                </a:cxn>
                <a:cxn ang="0">
                  <a:pos x="81" y="159"/>
                </a:cxn>
                <a:cxn ang="0">
                  <a:pos x="69" y="146"/>
                </a:cxn>
                <a:cxn ang="0">
                  <a:pos x="54" y="131"/>
                </a:cxn>
                <a:cxn ang="0">
                  <a:pos x="44" y="121"/>
                </a:cxn>
                <a:cxn ang="0">
                  <a:pos x="35" y="111"/>
                </a:cxn>
                <a:cxn ang="0">
                  <a:pos x="24" y="98"/>
                </a:cxn>
                <a:cxn ang="0">
                  <a:pos x="14" y="83"/>
                </a:cxn>
                <a:cxn ang="0">
                  <a:pos x="7" y="67"/>
                </a:cxn>
                <a:cxn ang="0">
                  <a:pos x="4" y="49"/>
                </a:cxn>
                <a:cxn ang="0">
                  <a:pos x="1" y="30"/>
                </a:cxn>
                <a:cxn ang="0">
                  <a:pos x="0" y="13"/>
                </a:cxn>
                <a:cxn ang="0">
                  <a:pos x="0" y="3"/>
                </a:cxn>
                <a:cxn ang="0">
                  <a:pos x="3" y="0"/>
                </a:cxn>
                <a:cxn ang="0">
                  <a:pos x="6" y="1"/>
                </a:cxn>
                <a:cxn ang="0">
                  <a:pos x="10" y="4"/>
                </a:cxn>
                <a:cxn ang="0">
                  <a:pos x="12" y="5"/>
                </a:cxn>
              </a:cxnLst>
              <a:rect l="0" t="0" r="r" b="b"/>
              <a:pathLst>
                <a:path w="135" h="169">
                  <a:moveTo>
                    <a:pt x="35" y="14"/>
                  </a:moveTo>
                  <a:lnTo>
                    <a:pt x="35" y="15"/>
                  </a:lnTo>
                  <a:lnTo>
                    <a:pt x="37" y="18"/>
                  </a:lnTo>
                  <a:lnTo>
                    <a:pt x="39" y="23"/>
                  </a:lnTo>
                  <a:lnTo>
                    <a:pt x="41" y="29"/>
                  </a:lnTo>
                  <a:lnTo>
                    <a:pt x="43" y="36"/>
                  </a:lnTo>
                  <a:lnTo>
                    <a:pt x="45" y="42"/>
                  </a:lnTo>
                  <a:lnTo>
                    <a:pt x="46" y="48"/>
                  </a:lnTo>
                  <a:lnTo>
                    <a:pt x="47" y="54"/>
                  </a:lnTo>
                  <a:lnTo>
                    <a:pt x="48" y="59"/>
                  </a:lnTo>
                  <a:lnTo>
                    <a:pt x="50" y="66"/>
                  </a:lnTo>
                  <a:lnTo>
                    <a:pt x="52" y="74"/>
                  </a:lnTo>
                  <a:lnTo>
                    <a:pt x="55" y="81"/>
                  </a:lnTo>
                  <a:lnTo>
                    <a:pt x="58" y="88"/>
                  </a:lnTo>
                  <a:lnTo>
                    <a:pt x="61" y="95"/>
                  </a:lnTo>
                  <a:lnTo>
                    <a:pt x="64" y="99"/>
                  </a:lnTo>
                  <a:lnTo>
                    <a:pt x="66" y="102"/>
                  </a:lnTo>
                  <a:lnTo>
                    <a:pt x="69" y="104"/>
                  </a:lnTo>
                  <a:lnTo>
                    <a:pt x="72" y="110"/>
                  </a:lnTo>
                  <a:lnTo>
                    <a:pt x="76" y="117"/>
                  </a:lnTo>
                  <a:lnTo>
                    <a:pt x="81" y="125"/>
                  </a:lnTo>
                  <a:lnTo>
                    <a:pt x="84" y="133"/>
                  </a:lnTo>
                  <a:lnTo>
                    <a:pt x="87" y="139"/>
                  </a:lnTo>
                  <a:lnTo>
                    <a:pt x="89" y="144"/>
                  </a:lnTo>
                  <a:lnTo>
                    <a:pt x="91" y="145"/>
                  </a:lnTo>
                  <a:lnTo>
                    <a:pt x="93" y="145"/>
                  </a:lnTo>
                  <a:lnTo>
                    <a:pt x="95" y="144"/>
                  </a:lnTo>
                  <a:lnTo>
                    <a:pt x="98" y="144"/>
                  </a:lnTo>
                  <a:lnTo>
                    <a:pt x="100" y="144"/>
                  </a:lnTo>
                  <a:lnTo>
                    <a:pt x="104" y="144"/>
                  </a:lnTo>
                  <a:lnTo>
                    <a:pt x="106" y="144"/>
                  </a:lnTo>
                  <a:lnTo>
                    <a:pt x="109" y="144"/>
                  </a:lnTo>
                  <a:lnTo>
                    <a:pt x="111" y="145"/>
                  </a:lnTo>
                  <a:lnTo>
                    <a:pt x="115" y="147"/>
                  </a:lnTo>
                  <a:lnTo>
                    <a:pt x="118" y="149"/>
                  </a:lnTo>
                  <a:lnTo>
                    <a:pt x="122" y="151"/>
                  </a:lnTo>
                  <a:lnTo>
                    <a:pt x="126" y="154"/>
                  </a:lnTo>
                  <a:lnTo>
                    <a:pt x="129" y="156"/>
                  </a:lnTo>
                  <a:lnTo>
                    <a:pt x="132" y="159"/>
                  </a:lnTo>
                  <a:lnTo>
                    <a:pt x="134" y="162"/>
                  </a:lnTo>
                  <a:lnTo>
                    <a:pt x="134" y="163"/>
                  </a:lnTo>
                  <a:lnTo>
                    <a:pt x="132" y="165"/>
                  </a:lnTo>
                  <a:lnTo>
                    <a:pt x="129" y="166"/>
                  </a:lnTo>
                  <a:lnTo>
                    <a:pt x="125" y="167"/>
                  </a:lnTo>
                  <a:lnTo>
                    <a:pt x="121" y="168"/>
                  </a:lnTo>
                  <a:lnTo>
                    <a:pt x="116" y="168"/>
                  </a:lnTo>
                  <a:lnTo>
                    <a:pt x="110" y="168"/>
                  </a:lnTo>
                  <a:lnTo>
                    <a:pt x="106" y="167"/>
                  </a:lnTo>
                  <a:lnTo>
                    <a:pt x="102" y="166"/>
                  </a:lnTo>
                  <a:lnTo>
                    <a:pt x="99" y="165"/>
                  </a:lnTo>
                  <a:lnTo>
                    <a:pt x="96" y="164"/>
                  </a:lnTo>
                  <a:lnTo>
                    <a:pt x="94" y="163"/>
                  </a:lnTo>
                  <a:lnTo>
                    <a:pt x="93" y="163"/>
                  </a:lnTo>
                  <a:lnTo>
                    <a:pt x="91" y="162"/>
                  </a:lnTo>
                  <a:lnTo>
                    <a:pt x="90" y="163"/>
                  </a:lnTo>
                  <a:lnTo>
                    <a:pt x="89" y="163"/>
                  </a:lnTo>
                  <a:lnTo>
                    <a:pt x="87" y="162"/>
                  </a:lnTo>
                  <a:lnTo>
                    <a:pt x="81" y="159"/>
                  </a:lnTo>
                  <a:lnTo>
                    <a:pt x="75" y="153"/>
                  </a:lnTo>
                  <a:lnTo>
                    <a:pt x="69" y="146"/>
                  </a:lnTo>
                  <a:lnTo>
                    <a:pt x="61" y="139"/>
                  </a:lnTo>
                  <a:lnTo>
                    <a:pt x="54" y="131"/>
                  </a:lnTo>
                  <a:lnTo>
                    <a:pt x="48" y="125"/>
                  </a:lnTo>
                  <a:lnTo>
                    <a:pt x="44" y="121"/>
                  </a:lnTo>
                  <a:lnTo>
                    <a:pt x="40" y="116"/>
                  </a:lnTo>
                  <a:lnTo>
                    <a:pt x="35" y="111"/>
                  </a:lnTo>
                  <a:lnTo>
                    <a:pt x="30" y="105"/>
                  </a:lnTo>
                  <a:lnTo>
                    <a:pt x="24" y="98"/>
                  </a:lnTo>
                  <a:lnTo>
                    <a:pt x="19" y="91"/>
                  </a:lnTo>
                  <a:lnTo>
                    <a:pt x="14" y="83"/>
                  </a:lnTo>
                  <a:lnTo>
                    <a:pt x="11" y="75"/>
                  </a:lnTo>
                  <a:lnTo>
                    <a:pt x="7" y="67"/>
                  </a:lnTo>
                  <a:lnTo>
                    <a:pt x="5" y="58"/>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w="9525" cap="rnd">
              <a:noFill/>
              <a:round/>
              <a:headEnd type="none" w="sm" len="sm"/>
              <a:tailEnd type="none" w="sm" len="sm"/>
            </a:ln>
            <a:effectLst/>
          </p:spPr>
          <p:txBody>
            <a:bodyPr/>
            <a:lstStyle/>
            <a:p>
              <a:endParaRPr lang="en-US"/>
            </a:p>
          </p:txBody>
        </p:sp>
        <p:sp>
          <p:nvSpPr>
            <p:cNvPr id="21698" name="Freeform 194"/>
            <p:cNvSpPr>
              <a:spLocks/>
            </p:cNvSpPr>
            <p:nvPr/>
          </p:nvSpPr>
          <p:spPr bwMode="auto">
            <a:xfrm>
              <a:off x="1893" y="1355"/>
              <a:ext cx="239" cy="345"/>
            </a:xfrm>
            <a:custGeom>
              <a:avLst/>
              <a:gdLst/>
              <a:ahLst/>
              <a:cxnLst>
                <a:cxn ang="0">
                  <a:pos x="238" y="344"/>
                </a:cxn>
                <a:cxn ang="0">
                  <a:pos x="238" y="113"/>
                </a:cxn>
                <a:cxn ang="0">
                  <a:pos x="0" y="0"/>
                </a:cxn>
                <a:cxn ang="0">
                  <a:pos x="0" y="215"/>
                </a:cxn>
                <a:cxn ang="0">
                  <a:pos x="238" y="344"/>
                </a:cxn>
              </a:cxnLst>
              <a:rect l="0" t="0" r="r" b="b"/>
              <a:pathLst>
                <a:path w="239" h="345">
                  <a:moveTo>
                    <a:pt x="238" y="344"/>
                  </a:moveTo>
                  <a:lnTo>
                    <a:pt x="238" y="113"/>
                  </a:lnTo>
                  <a:lnTo>
                    <a:pt x="0" y="0"/>
                  </a:lnTo>
                  <a:lnTo>
                    <a:pt x="0" y="215"/>
                  </a:lnTo>
                  <a:lnTo>
                    <a:pt x="238" y="344"/>
                  </a:lnTo>
                </a:path>
              </a:pathLst>
            </a:custGeom>
            <a:solidFill>
              <a:srgbClr val="CC9900"/>
            </a:solidFill>
            <a:ln w="9525" cap="rnd">
              <a:noFill/>
              <a:round/>
              <a:headEnd type="none" w="sm" len="sm"/>
              <a:tailEnd type="none" w="sm" len="sm"/>
            </a:ln>
            <a:effectLst/>
          </p:spPr>
          <p:txBody>
            <a:bodyPr/>
            <a:lstStyle/>
            <a:p>
              <a:endParaRPr lang="en-US"/>
            </a:p>
          </p:txBody>
        </p:sp>
        <p:sp>
          <p:nvSpPr>
            <p:cNvPr id="21699" name="Freeform 195"/>
            <p:cNvSpPr>
              <a:spLocks/>
            </p:cNvSpPr>
            <p:nvPr/>
          </p:nvSpPr>
          <p:spPr bwMode="auto">
            <a:xfrm>
              <a:off x="2057" y="1233"/>
              <a:ext cx="193" cy="82"/>
            </a:xfrm>
            <a:custGeom>
              <a:avLst/>
              <a:gdLst/>
              <a:ahLst/>
              <a:cxnLst>
                <a:cxn ang="0">
                  <a:pos x="192" y="14"/>
                </a:cxn>
                <a:cxn ang="0">
                  <a:pos x="67" y="81"/>
                </a:cxn>
                <a:cxn ang="0">
                  <a:pos x="0" y="66"/>
                </a:cxn>
                <a:cxn ang="0">
                  <a:pos x="124" y="0"/>
                </a:cxn>
                <a:cxn ang="0">
                  <a:pos x="192" y="14"/>
                </a:cxn>
              </a:cxnLst>
              <a:rect l="0" t="0" r="r" b="b"/>
              <a:pathLst>
                <a:path w="193" h="82">
                  <a:moveTo>
                    <a:pt x="192" y="14"/>
                  </a:moveTo>
                  <a:lnTo>
                    <a:pt x="67" y="81"/>
                  </a:lnTo>
                  <a:lnTo>
                    <a:pt x="0" y="66"/>
                  </a:lnTo>
                  <a:lnTo>
                    <a:pt x="124" y="0"/>
                  </a:lnTo>
                  <a:lnTo>
                    <a:pt x="192" y="14"/>
                  </a:lnTo>
                </a:path>
              </a:pathLst>
            </a:custGeom>
            <a:solidFill>
              <a:srgbClr val="B2B2B2"/>
            </a:solidFill>
            <a:ln w="9525" cap="rnd">
              <a:noFill/>
              <a:round/>
              <a:headEnd type="none" w="sm" len="sm"/>
              <a:tailEnd type="none" w="sm" len="sm"/>
            </a:ln>
            <a:effectLst/>
          </p:spPr>
          <p:txBody>
            <a:bodyPr/>
            <a:lstStyle/>
            <a:p>
              <a:endParaRPr lang="en-US"/>
            </a:p>
          </p:txBody>
        </p:sp>
        <p:sp>
          <p:nvSpPr>
            <p:cNvPr id="21700" name="Freeform 196"/>
            <p:cNvSpPr>
              <a:spLocks/>
            </p:cNvSpPr>
            <p:nvPr/>
          </p:nvSpPr>
          <p:spPr bwMode="auto">
            <a:xfrm>
              <a:off x="1972" y="1067"/>
              <a:ext cx="213" cy="213"/>
            </a:xfrm>
            <a:custGeom>
              <a:avLst/>
              <a:gdLst/>
              <a:ahLst/>
              <a:cxnLst>
                <a:cxn ang="0">
                  <a:pos x="44" y="20"/>
                </a:cxn>
                <a:cxn ang="0">
                  <a:pos x="50" y="33"/>
                </a:cxn>
                <a:cxn ang="0">
                  <a:pos x="59" y="54"/>
                </a:cxn>
                <a:cxn ang="0">
                  <a:pos x="68" y="74"/>
                </a:cxn>
                <a:cxn ang="0">
                  <a:pos x="73" y="88"/>
                </a:cxn>
                <a:cxn ang="0">
                  <a:pos x="78" y="103"/>
                </a:cxn>
                <a:cxn ang="0">
                  <a:pos x="85" y="118"/>
                </a:cxn>
                <a:cxn ang="0">
                  <a:pos x="91" y="128"/>
                </a:cxn>
                <a:cxn ang="0">
                  <a:pos x="99" y="133"/>
                </a:cxn>
                <a:cxn ang="0">
                  <a:pos x="120" y="148"/>
                </a:cxn>
                <a:cxn ang="0">
                  <a:pos x="143" y="167"/>
                </a:cxn>
                <a:cxn ang="0">
                  <a:pos x="160" y="182"/>
                </a:cxn>
                <a:cxn ang="0">
                  <a:pos x="165" y="184"/>
                </a:cxn>
                <a:cxn ang="0">
                  <a:pos x="169" y="183"/>
                </a:cxn>
                <a:cxn ang="0">
                  <a:pos x="175" y="183"/>
                </a:cxn>
                <a:cxn ang="0">
                  <a:pos x="181" y="184"/>
                </a:cxn>
                <a:cxn ang="0">
                  <a:pos x="189" y="188"/>
                </a:cxn>
                <a:cxn ang="0">
                  <a:pos x="198" y="193"/>
                </a:cxn>
                <a:cxn ang="0">
                  <a:pos x="206" y="199"/>
                </a:cxn>
                <a:cxn ang="0">
                  <a:pos x="212" y="205"/>
                </a:cxn>
                <a:cxn ang="0">
                  <a:pos x="210" y="209"/>
                </a:cxn>
                <a:cxn ang="0">
                  <a:pos x="204" y="212"/>
                </a:cxn>
                <a:cxn ang="0">
                  <a:pos x="194" y="212"/>
                </a:cxn>
                <a:cxn ang="0">
                  <a:pos x="182" y="209"/>
                </a:cxn>
                <a:cxn ang="0">
                  <a:pos x="171" y="206"/>
                </a:cxn>
                <a:cxn ang="0">
                  <a:pos x="165" y="203"/>
                </a:cxn>
                <a:cxn ang="0">
                  <a:pos x="160" y="202"/>
                </a:cxn>
                <a:cxn ang="0">
                  <a:pos x="154" y="202"/>
                </a:cxn>
                <a:cxn ang="0">
                  <a:pos x="140" y="198"/>
                </a:cxn>
                <a:cxn ang="0">
                  <a:pos x="121" y="189"/>
                </a:cxn>
                <a:cxn ang="0">
                  <a:pos x="103" y="180"/>
                </a:cxn>
                <a:cxn ang="0">
                  <a:pos x="91" y="172"/>
                </a:cxn>
                <a:cxn ang="0">
                  <a:pos x="75" y="158"/>
                </a:cxn>
                <a:cxn ang="0">
                  <a:pos x="58" y="140"/>
                </a:cxn>
                <a:cxn ang="0">
                  <a:pos x="44" y="120"/>
                </a:cxn>
                <a:cxn ang="0">
                  <a:pos x="32" y="98"/>
                </a:cxn>
                <a:cxn ang="0">
                  <a:pos x="19" y="71"/>
                </a:cxn>
                <a:cxn ang="0">
                  <a:pos x="8" y="43"/>
                </a:cxn>
                <a:cxn ang="0">
                  <a:pos x="0" y="22"/>
                </a:cxn>
                <a:cxn ang="0">
                  <a:pos x="0" y="11"/>
                </a:cxn>
                <a:cxn ang="0">
                  <a:pos x="2" y="5"/>
                </a:cxn>
                <a:cxn ang="0">
                  <a:pos x="6" y="3"/>
                </a:cxn>
                <a:cxn ang="0">
                  <a:pos x="11" y="1"/>
                </a:cxn>
                <a:cxn ang="0">
                  <a:pos x="42" y="18"/>
                </a:cxn>
              </a:cxnLst>
              <a:rect l="0" t="0" r="r" b="b"/>
              <a:pathLst>
                <a:path w="213" h="213">
                  <a:moveTo>
                    <a:pt x="42" y="18"/>
                  </a:moveTo>
                  <a:lnTo>
                    <a:pt x="44" y="20"/>
                  </a:lnTo>
                  <a:lnTo>
                    <a:pt x="46" y="26"/>
                  </a:lnTo>
                  <a:lnTo>
                    <a:pt x="50" y="33"/>
                  </a:lnTo>
                  <a:lnTo>
                    <a:pt x="55" y="44"/>
                  </a:lnTo>
                  <a:lnTo>
                    <a:pt x="59" y="54"/>
                  </a:lnTo>
                  <a:lnTo>
                    <a:pt x="64" y="65"/>
                  </a:lnTo>
                  <a:lnTo>
                    <a:pt x="68" y="74"/>
                  </a:lnTo>
                  <a:lnTo>
                    <a:pt x="71" y="81"/>
                  </a:lnTo>
                  <a:lnTo>
                    <a:pt x="73" y="88"/>
                  </a:lnTo>
                  <a:lnTo>
                    <a:pt x="75" y="95"/>
                  </a:lnTo>
                  <a:lnTo>
                    <a:pt x="78" y="103"/>
                  </a:lnTo>
                  <a:lnTo>
                    <a:pt x="81" y="111"/>
                  </a:lnTo>
                  <a:lnTo>
                    <a:pt x="85" y="118"/>
                  </a:lnTo>
                  <a:lnTo>
                    <a:pt x="88" y="124"/>
                  </a:lnTo>
                  <a:lnTo>
                    <a:pt x="91" y="128"/>
                  </a:lnTo>
                  <a:lnTo>
                    <a:pt x="94" y="130"/>
                  </a:lnTo>
                  <a:lnTo>
                    <a:pt x="99" y="133"/>
                  </a:lnTo>
                  <a:lnTo>
                    <a:pt x="108" y="139"/>
                  </a:lnTo>
                  <a:lnTo>
                    <a:pt x="120" y="148"/>
                  </a:lnTo>
                  <a:lnTo>
                    <a:pt x="131" y="158"/>
                  </a:lnTo>
                  <a:lnTo>
                    <a:pt x="143" y="167"/>
                  </a:lnTo>
                  <a:lnTo>
                    <a:pt x="154" y="176"/>
                  </a:lnTo>
                  <a:lnTo>
                    <a:pt x="160" y="182"/>
                  </a:lnTo>
                  <a:lnTo>
                    <a:pt x="164" y="184"/>
                  </a:lnTo>
                  <a:lnTo>
                    <a:pt x="165" y="184"/>
                  </a:lnTo>
                  <a:lnTo>
                    <a:pt x="167" y="183"/>
                  </a:lnTo>
                  <a:lnTo>
                    <a:pt x="169" y="183"/>
                  </a:lnTo>
                  <a:lnTo>
                    <a:pt x="171" y="183"/>
                  </a:lnTo>
                  <a:lnTo>
                    <a:pt x="175" y="183"/>
                  </a:lnTo>
                  <a:lnTo>
                    <a:pt x="177" y="183"/>
                  </a:lnTo>
                  <a:lnTo>
                    <a:pt x="181" y="184"/>
                  </a:lnTo>
                  <a:lnTo>
                    <a:pt x="184" y="185"/>
                  </a:lnTo>
                  <a:lnTo>
                    <a:pt x="189" y="188"/>
                  </a:lnTo>
                  <a:lnTo>
                    <a:pt x="193" y="189"/>
                  </a:lnTo>
                  <a:lnTo>
                    <a:pt x="198" y="193"/>
                  </a:lnTo>
                  <a:lnTo>
                    <a:pt x="202" y="195"/>
                  </a:lnTo>
                  <a:lnTo>
                    <a:pt x="206" y="199"/>
                  </a:lnTo>
                  <a:lnTo>
                    <a:pt x="209" y="201"/>
                  </a:lnTo>
                  <a:lnTo>
                    <a:pt x="212" y="205"/>
                  </a:lnTo>
                  <a:lnTo>
                    <a:pt x="212" y="207"/>
                  </a:lnTo>
                  <a:lnTo>
                    <a:pt x="210" y="209"/>
                  </a:lnTo>
                  <a:lnTo>
                    <a:pt x="207" y="211"/>
                  </a:lnTo>
                  <a:lnTo>
                    <a:pt x="204" y="212"/>
                  </a:lnTo>
                  <a:lnTo>
                    <a:pt x="199" y="212"/>
                  </a:lnTo>
                  <a:lnTo>
                    <a:pt x="194" y="212"/>
                  </a:lnTo>
                  <a:lnTo>
                    <a:pt x="188" y="211"/>
                  </a:lnTo>
                  <a:lnTo>
                    <a:pt x="182" y="209"/>
                  </a:lnTo>
                  <a:lnTo>
                    <a:pt x="176" y="207"/>
                  </a:lnTo>
                  <a:lnTo>
                    <a:pt x="171" y="206"/>
                  </a:lnTo>
                  <a:lnTo>
                    <a:pt x="168" y="205"/>
                  </a:lnTo>
                  <a:lnTo>
                    <a:pt x="165" y="203"/>
                  </a:lnTo>
                  <a:lnTo>
                    <a:pt x="163" y="203"/>
                  </a:lnTo>
                  <a:lnTo>
                    <a:pt x="160" y="202"/>
                  </a:lnTo>
                  <a:lnTo>
                    <a:pt x="158" y="203"/>
                  </a:lnTo>
                  <a:lnTo>
                    <a:pt x="154" y="202"/>
                  </a:lnTo>
                  <a:lnTo>
                    <a:pt x="148" y="200"/>
                  </a:lnTo>
                  <a:lnTo>
                    <a:pt x="140" y="198"/>
                  </a:lnTo>
                  <a:lnTo>
                    <a:pt x="131" y="194"/>
                  </a:lnTo>
                  <a:lnTo>
                    <a:pt x="121" y="189"/>
                  </a:lnTo>
                  <a:lnTo>
                    <a:pt x="112" y="184"/>
                  </a:lnTo>
                  <a:lnTo>
                    <a:pt x="103" y="180"/>
                  </a:lnTo>
                  <a:lnTo>
                    <a:pt x="97" y="176"/>
                  </a:lnTo>
                  <a:lnTo>
                    <a:pt x="91" y="172"/>
                  </a:lnTo>
                  <a:lnTo>
                    <a:pt x="84" y="165"/>
                  </a:lnTo>
                  <a:lnTo>
                    <a:pt x="75" y="158"/>
                  </a:lnTo>
                  <a:lnTo>
                    <a:pt x="67" y="150"/>
                  </a:lnTo>
                  <a:lnTo>
                    <a:pt x="58" y="140"/>
                  </a:lnTo>
                  <a:lnTo>
                    <a:pt x="51" y="130"/>
                  </a:lnTo>
                  <a:lnTo>
                    <a:pt x="44" y="120"/>
                  </a:lnTo>
                  <a:lnTo>
                    <a:pt x="38" y="110"/>
                  </a:lnTo>
                  <a:lnTo>
                    <a:pt x="32" y="98"/>
                  </a:lnTo>
                  <a:lnTo>
                    <a:pt x="26" y="85"/>
                  </a:lnTo>
                  <a:lnTo>
                    <a:pt x="19" y="71"/>
                  </a:lnTo>
                  <a:lnTo>
                    <a:pt x="13" y="56"/>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99FF99"/>
            </a:solidFill>
            <a:ln w="9525" cap="rnd">
              <a:noFill/>
              <a:round/>
              <a:headEnd type="none" w="sm" len="sm"/>
              <a:tailEnd type="none" w="sm" len="sm"/>
            </a:ln>
            <a:effectLst/>
          </p:spPr>
          <p:txBody>
            <a:bodyPr/>
            <a:lstStyle/>
            <a:p>
              <a:endParaRPr lang="en-US"/>
            </a:p>
          </p:txBody>
        </p:sp>
        <p:sp>
          <p:nvSpPr>
            <p:cNvPr id="21701" name="Freeform 197"/>
            <p:cNvSpPr>
              <a:spLocks/>
            </p:cNvSpPr>
            <p:nvPr/>
          </p:nvSpPr>
          <p:spPr bwMode="auto">
            <a:xfrm>
              <a:off x="2069" y="1081"/>
              <a:ext cx="135" cy="173"/>
            </a:xfrm>
            <a:custGeom>
              <a:avLst/>
              <a:gdLst/>
              <a:ahLst/>
              <a:cxnLst>
                <a:cxn ang="0">
                  <a:pos x="36" y="16"/>
                </a:cxn>
                <a:cxn ang="0">
                  <a:pos x="39" y="25"/>
                </a:cxn>
                <a:cxn ang="0">
                  <a:pos x="43" y="39"/>
                </a:cxn>
                <a:cxn ang="0">
                  <a:pos x="46" y="52"/>
                </a:cxn>
                <a:cxn ang="0">
                  <a:pos x="48" y="63"/>
                </a:cxn>
                <a:cxn ang="0">
                  <a:pos x="52" y="77"/>
                </a:cxn>
                <a:cxn ang="0">
                  <a:pos x="58" y="92"/>
                </a:cxn>
                <a:cxn ang="0">
                  <a:pos x="64" y="103"/>
                </a:cxn>
                <a:cxn ang="0">
                  <a:pos x="69" y="108"/>
                </a:cxn>
                <a:cxn ang="0">
                  <a:pos x="76" y="120"/>
                </a:cxn>
                <a:cxn ang="0">
                  <a:pos x="84" y="136"/>
                </a:cxn>
                <a:cxn ang="0">
                  <a:pos x="89" y="147"/>
                </a:cxn>
                <a:cxn ang="0">
                  <a:pos x="91" y="149"/>
                </a:cxn>
                <a:cxn ang="0">
                  <a:pos x="95" y="148"/>
                </a:cxn>
                <a:cxn ang="0">
                  <a:pos x="100" y="148"/>
                </a:cxn>
                <a:cxn ang="0">
                  <a:pos x="106" y="148"/>
                </a:cxn>
                <a:cxn ang="0">
                  <a:pos x="111" y="149"/>
                </a:cxn>
                <a:cxn ang="0">
                  <a:pos x="118" y="153"/>
                </a:cxn>
                <a:cxn ang="0">
                  <a:pos x="126" y="158"/>
                </a:cxn>
                <a:cxn ang="0">
                  <a:pos x="132" y="163"/>
                </a:cxn>
                <a:cxn ang="0">
                  <a:pos x="134" y="167"/>
                </a:cxn>
                <a:cxn ang="0">
                  <a:pos x="129" y="170"/>
                </a:cxn>
                <a:cxn ang="0">
                  <a:pos x="121" y="172"/>
                </a:cxn>
                <a:cxn ang="0">
                  <a:pos x="110" y="171"/>
                </a:cxn>
                <a:cxn ang="0">
                  <a:pos x="102" y="169"/>
                </a:cxn>
                <a:cxn ang="0">
                  <a:pos x="96" y="167"/>
                </a:cxn>
                <a:cxn ang="0">
                  <a:pos x="92" y="166"/>
                </a:cxn>
                <a:cxn ang="0">
                  <a:pos x="90" y="166"/>
                </a:cxn>
                <a:cxn ang="0">
                  <a:pos x="87" y="166"/>
                </a:cxn>
                <a:cxn ang="0">
                  <a:pos x="75" y="156"/>
                </a:cxn>
                <a:cxn ang="0">
                  <a:pos x="61" y="142"/>
                </a:cxn>
                <a:cxn ang="0">
                  <a:pos x="48" y="129"/>
                </a:cxn>
                <a:cxn ang="0">
                  <a:pos x="40" y="120"/>
                </a:cxn>
                <a:cxn ang="0">
                  <a:pos x="29" y="108"/>
                </a:cxn>
                <a:cxn ang="0">
                  <a:pos x="19" y="95"/>
                </a:cxn>
                <a:cxn ang="0">
                  <a:pos x="10" y="79"/>
                </a:cxn>
                <a:cxn ang="0">
                  <a:pos x="5" y="63"/>
                </a:cxn>
                <a:cxn ang="0">
                  <a:pos x="2" y="43"/>
                </a:cxn>
                <a:cxn ang="0">
                  <a:pos x="0" y="25"/>
                </a:cxn>
                <a:cxn ang="0">
                  <a:pos x="0" y="11"/>
                </a:cxn>
                <a:cxn ang="0">
                  <a:pos x="2" y="4"/>
                </a:cxn>
                <a:cxn ang="0">
                  <a:pos x="6" y="1"/>
                </a:cxn>
                <a:cxn ang="0">
                  <a:pos x="11" y="0"/>
                </a:cxn>
                <a:cxn ang="0">
                  <a:pos x="17" y="0"/>
                </a:cxn>
                <a:cxn ang="0">
                  <a:pos x="35" y="15"/>
                </a:cxn>
              </a:cxnLst>
              <a:rect l="0" t="0" r="r" b="b"/>
              <a:pathLst>
                <a:path w="135" h="173">
                  <a:moveTo>
                    <a:pt x="35" y="15"/>
                  </a:moveTo>
                  <a:lnTo>
                    <a:pt x="36" y="16"/>
                  </a:lnTo>
                  <a:lnTo>
                    <a:pt x="37" y="20"/>
                  </a:lnTo>
                  <a:lnTo>
                    <a:pt x="39" y="25"/>
                  </a:lnTo>
                  <a:lnTo>
                    <a:pt x="41" y="32"/>
                  </a:lnTo>
                  <a:lnTo>
                    <a:pt x="43" y="39"/>
                  </a:lnTo>
                  <a:lnTo>
                    <a:pt x="45" y="45"/>
                  </a:lnTo>
                  <a:lnTo>
                    <a:pt x="46" y="52"/>
                  </a:lnTo>
                  <a:lnTo>
                    <a:pt x="47" y="57"/>
                  </a:lnTo>
                  <a:lnTo>
                    <a:pt x="48" y="63"/>
                  </a:lnTo>
                  <a:lnTo>
                    <a:pt x="50" y="69"/>
                  </a:lnTo>
                  <a:lnTo>
                    <a:pt x="52" y="77"/>
                  </a:lnTo>
                  <a:lnTo>
                    <a:pt x="55" y="85"/>
                  </a:lnTo>
                  <a:lnTo>
                    <a:pt x="58" y="92"/>
                  </a:lnTo>
                  <a:lnTo>
                    <a:pt x="61" y="98"/>
                  </a:lnTo>
                  <a:lnTo>
                    <a:pt x="64" y="103"/>
                  </a:lnTo>
                  <a:lnTo>
                    <a:pt x="66" y="105"/>
                  </a:lnTo>
                  <a:lnTo>
                    <a:pt x="69" y="108"/>
                  </a:lnTo>
                  <a:lnTo>
                    <a:pt x="72" y="114"/>
                  </a:lnTo>
                  <a:lnTo>
                    <a:pt x="76" y="120"/>
                  </a:lnTo>
                  <a:lnTo>
                    <a:pt x="81" y="128"/>
                  </a:lnTo>
                  <a:lnTo>
                    <a:pt x="84" y="136"/>
                  </a:lnTo>
                  <a:lnTo>
                    <a:pt x="87" y="143"/>
                  </a:lnTo>
                  <a:lnTo>
                    <a:pt x="89" y="147"/>
                  </a:lnTo>
                  <a:lnTo>
                    <a:pt x="90" y="149"/>
                  </a:lnTo>
                  <a:lnTo>
                    <a:pt x="91" y="149"/>
                  </a:lnTo>
                  <a:lnTo>
                    <a:pt x="93" y="149"/>
                  </a:lnTo>
                  <a:lnTo>
                    <a:pt x="95" y="148"/>
                  </a:lnTo>
                  <a:lnTo>
                    <a:pt x="98" y="148"/>
                  </a:lnTo>
                  <a:lnTo>
                    <a:pt x="100" y="148"/>
                  </a:lnTo>
                  <a:lnTo>
                    <a:pt x="104" y="147"/>
                  </a:lnTo>
                  <a:lnTo>
                    <a:pt x="106" y="148"/>
                  </a:lnTo>
                  <a:lnTo>
                    <a:pt x="109" y="148"/>
                  </a:lnTo>
                  <a:lnTo>
                    <a:pt x="111" y="149"/>
                  </a:lnTo>
                  <a:lnTo>
                    <a:pt x="115" y="150"/>
                  </a:lnTo>
                  <a:lnTo>
                    <a:pt x="118" y="153"/>
                  </a:lnTo>
                  <a:lnTo>
                    <a:pt x="122" y="155"/>
                  </a:lnTo>
                  <a:lnTo>
                    <a:pt x="126" y="158"/>
                  </a:lnTo>
                  <a:lnTo>
                    <a:pt x="129" y="160"/>
                  </a:lnTo>
                  <a:lnTo>
                    <a:pt x="132" y="163"/>
                  </a:lnTo>
                  <a:lnTo>
                    <a:pt x="134" y="166"/>
                  </a:lnTo>
                  <a:lnTo>
                    <a:pt x="134" y="167"/>
                  </a:lnTo>
                  <a:lnTo>
                    <a:pt x="132" y="168"/>
                  </a:lnTo>
                  <a:lnTo>
                    <a:pt x="129" y="170"/>
                  </a:lnTo>
                  <a:lnTo>
                    <a:pt x="125" y="171"/>
                  </a:lnTo>
                  <a:lnTo>
                    <a:pt x="121" y="172"/>
                  </a:lnTo>
                  <a:lnTo>
                    <a:pt x="116" y="172"/>
                  </a:lnTo>
                  <a:lnTo>
                    <a:pt x="110" y="171"/>
                  </a:lnTo>
                  <a:lnTo>
                    <a:pt x="106" y="171"/>
                  </a:lnTo>
                  <a:lnTo>
                    <a:pt x="102" y="169"/>
                  </a:lnTo>
                  <a:lnTo>
                    <a:pt x="99" y="168"/>
                  </a:lnTo>
                  <a:lnTo>
                    <a:pt x="96" y="167"/>
                  </a:lnTo>
                  <a:lnTo>
                    <a:pt x="93" y="167"/>
                  </a:lnTo>
                  <a:lnTo>
                    <a:pt x="92" y="166"/>
                  </a:lnTo>
                  <a:lnTo>
                    <a:pt x="91" y="166"/>
                  </a:lnTo>
                  <a:lnTo>
                    <a:pt x="90" y="166"/>
                  </a:lnTo>
                  <a:lnTo>
                    <a:pt x="88" y="167"/>
                  </a:lnTo>
                  <a:lnTo>
                    <a:pt x="87" y="166"/>
                  </a:lnTo>
                  <a:lnTo>
                    <a:pt x="81" y="162"/>
                  </a:lnTo>
                  <a:lnTo>
                    <a:pt x="75" y="156"/>
                  </a:lnTo>
                  <a:lnTo>
                    <a:pt x="69" y="149"/>
                  </a:lnTo>
                  <a:lnTo>
                    <a:pt x="61" y="142"/>
                  </a:lnTo>
                  <a:lnTo>
                    <a:pt x="54" y="135"/>
                  </a:lnTo>
                  <a:lnTo>
                    <a:pt x="48" y="129"/>
                  </a:lnTo>
                  <a:lnTo>
                    <a:pt x="44" y="124"/>
                  </a:lnTo>
                  <a:lnTo>
                    <a:pt x="40" y="120"/>
                  </a:lnTo>
                  <a:lnTo>
                    <a:pt x="35" y="114"/>
                  </a:lnTo>
                  <a:lnTo>
                    <a:pt x="29" y="108"/>
                  </a:lnTo>
                  <a:lnTo>
                    <a:pt x="24" y="102"/>
                  </a:lnTo>
                  <a:lnTo>
                    <a:pt x="19" y="95"/>
                  </a:lnTo>
                  <a:lnTo>
                    <a:pt x="14" y="86"/>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99FF99"/>
            </a:solidFill>
            <a:ln w="9525" cap="rnd">
              <a:noFill/>
              <a:round/>
              <a:headEnd type="none" w="sm" len="sm"/>
              <a:tailEnd type="none" w="sm" len="sm"/>
            </a:ln>
            <a:effectLst/>
          </p:spPr>
          <p:txBody>
            <a:bodyPr/>
            <a:lstStyle/>
            <a:p>
              <a:endParaRPr lang="en-US"/>
            </a:p>
          </p:txBody>
        </p:sp>
        <p:sp>
          <p:nvSpPr>
            <p:cNvPr id="21702" name="Freeform 198"/>
            <p:cNvSpPr>
              <a:spLocks/>
            </p:cNvSpPr>
            <p:nvPr/>
          </p:nvSpPr>
          <p:spPr bwMode="auto">
            <a:xfrm>
              <a:off x="2163" y="1264"/>
              <a:ext cx="193" cy="93"/>
            </a:xfrm>
            <a:custGeom>
              <a:avLst/>
              <a:gdLst/>
              <a:ahLst/>
              <a:cxnLst>
                <a:cxn ang="0">
                  <a:pos x="0" y="0"/>
                </a:cxn>
                <a:cxn ang="0">
                  <a:pos x="0" y="50"/>
                </a:cxn>
                <a:cxn ang="0">
                  <a:pos x="192" y="92"/>
                </a:cxn>
                <a:cxn ang="0">
                  <a:pos x="192" y="41"/>
                </a:cxn>
                <a:cxn ang="0">
                  <a:pos x="0" y="0"/>
                </a:cxn>
              </a:cxnLst>
              <a:rect l="0" t="0" r="r" b="b"/>
              <a:pathLst>
                <a:path w="193" h="93">
                  <a:moveTo>
                    <a:pt x="0" y="0"/>
                  </a:moveTo>
                  <a:lnTo>
                    <a:pt x="0" y="50"/>
                  </a:lnTo>
                  <a:lnTo>
                    <a:pt x="192" y="92"/>
                  </a:lnTo>
                  <a:lnTo>
                    <a:pt x="192" y="41"/>
                  </a:lnTo>
                  <a:lnTo>
                    <a:pt x="0" y="0"/>
                  </a:lnTo>
                </a:path>
              </a:pathLst>
            </a:custGeom>
            <a:solidFill>
              <a:srgbClr val="B2B2B2"/>
            </a:solidFill>
            <a:ln w="9525" cap="rnd">
              <a:noFill/>
              <a:round/>
              <a:headEnd type="none" w="sm" len="sm"/>
              <a:tailEnd type="none" w="sm" len="sm"/>
            </a:ln>
            <a:effectLst/>
          </p:spPr>
          <p:txBody>
            <a:bodyPr/>
            <a:lstStyle/>
            <a:p>
              <a:endParaRPr lang="en-US"/>
            </a:p>
          </p:txBody>
        </p:sp>
        <p:sp>
          <p:nvSpPr>
            <p:cNvPr id="21703" name="Freeform 199"/>
            <p:cNvSpPr>
              <a:spLocks/>
            </p:cNvSpPr>
            <p:nvPr/>
          </p:nvSpPr>
          <p:spPr bwMode="auto">
            <a:xfrm>
              <a:off x="2355" y="1258"/>
              <a:ext cx="59" cy="99"/>
            </a:xfrm>
            <a:custGeom>
              <a:avLst/>
              <a:gdLst/>
              <a:ahLst/>
              <a:cxnLst>
                <a:cxn ang="0">
                  <a:pos x="0" y="47"/>
                </a:cxn>
                <a:cxn ang="0">
                  <a:pos x="0" y="98"/>
                </a:cxn>
                <a:cxn ang="0">
                  <a:pos x="58" y="43"/>
                </a:cxn>
                <a:cxn ang="0">
                  <a:pos x="58" y="0"/>
                </a:cxn>
                <a:cxn ang="0">
                  <a:pos x="0" y="47"/>
                </a:cxn>
              </a:cxnLst>
              <a:rect l="0" t="0" r="r" b="b"/>
              <a:pathLst>
                <a:path w="59" h="99">
                  <a:moveTo>
                    <a:pt x="0" y="47"/>
                  </a:moveTo>
                  <a:lnTo>
                    <a:pt x="0" y="98"/>
                  </a:lnTo>
                  <a:lnTo>
                    <a:pt x="58" y="43"/>
                  </a:lnTo>
                  <a:lnTo>
                    <a:pt x="58" y="0"/>
                  </a:lnTo>
                  <a:lnTo>
                    <a:pt x="0" y="47"/>
                  </a:lnTo>
                </a:path>
              </a:pathLst>
            </a:custGeom>
            <a:solidFill>
              <a:srgbClr val="7F7F7F"/>
            </a:solidFill>
            <a:ln w="9525" cap="rnd">
              <a:noFill/>
              <a:round/>
              <a:headEnd type="none" w="sm" len="sm"/>
              <a:tailEnd type="none" w="sm" len="sm"/>
            </a:ln>
            <a:effectLst/>
          </p:spPr>
          <p:txBody>
            <a:bodyPr/>
            <a:lstStyle/>
            <a:p>
              <a:endParaRPr lang="en-US"/>
            </a:p>
          </p:txBody>
        </p:sp>
        <p:sp>
          <p:nvSpPr>
            <p:cNvPr id="21704" name="Freeform 200"/>
            <p:cNvSpPr>
              <a:spLocks/>
            </p:cNvSpPr>
            <p:nvPr/>
          </p:nvSpPr>
          <p:spPr bwMode="auto">
            <a:xfrm>
              <a:off x="2163" y="1218"/>
              <a:ext cx="250" cy="88"/>
            </a:xfrm>
            <a:custGeom>
              <a:avLst/>
              <a:gdLst/>
              <a:ahLst/>
              <a:cxnLst>
                <a:cxn ang="0">
                  <a:pos x="79" y="0"/>
                </a:cxn>
                <a:cxn ang="0">
                  <a:pos x="0" y="46"/>
                </a:cxn>
                <a:cxn ang="0">
                  <a:pos x="191" y="87"/>
                </a:cxn>
                <a:cxn ang="0">
                  <a:pos x="249" y="39"/>
                </a:cxn>
                <a:cxn ang="0">
                  <a:pos x="79" y="0"/>
                </a:cxn>
              </a:cxnLst>
              <a:rect l="0" t="0" r="r" b="b"/>
              <a:pathLst>
                <a:path w="250" h="88">
                  <a:moveTo>
                    <a:pt x="79" y="0"/>
                  </a:moveTo>
                  <a:lnTo>
                    <a:pt x="0" y="46"/>
                  </a:lnTo>
                  <a:lnTo>
                    <a:pt x="191" y="87"/>
                  </a:lnTo>
                  <a:lnTo>
                    <a:pt x="249" y="39"/>
                  </a:lnTo>
                  <a:lnTo>
                    <a:pt x="79" y="0"/>
                  </a:lnTo>
                </a:path>
              </a:pathLst>
            </a:custGeom>
            <a:solidFill>
              <a:srgbClr val="E5E5E5"/>
            </a:solidFill>
            <a:ln w="9525" cap="rnd">
              <a:noFill/>
              <a:round/>
              <a:headEnd type="none" w="sm" len="sm"/>
              <a:tailEnd type="none" w="sm" len="sm"/>
            </a:ln>
            <a:effectLst/>
          </p:spPr>
          <p:txBody>
            <a:bodyPr/>
            <a:lstStyle/>
            <a:p>
              <a:endParaRPr lang="en-US"/>
            </a:p>
          </p:txBody>
        </p:sp>
        <p:sp>
          <p:nvSpPr>
            <p:cNvPr id="21705" name="Freeform 201"/>
            <p:cNvSpPr>
              <a:spLocks/>
            </p:cNvSpPr>
            <p:nvPr/>
          </p:nvSpPr>
          <p:spPr bwMode="auto">
            <a:xfrm>
              <a:off x="2198" y="1101"/>
              <a:ext cx="31" cy="133"/>
            </a:xfrm>
            <a:custGeom>
              <a:avLst/>
              <a:gdLst/>
              <a:ahLst/>
              <a:cxnLst>
                <a:cxn ang="0">
                  <a:pos x="30" y="0"/>
                </a:cxn>
                <a:cxn ang="0">
                  <a:pos x="29" y="0"/>
                </a:cxn>
                <a:cxn ang="0">
                  <a:pos x="27" y="3"/>
                </a:cxn>
                <a:cxn ang="0">
                  <a:pos x="24" y="6"/>
                </a:cxn>
                <a:cxn ang="0">
                  <a:pos x="21" y="12"/>
                </a:cxn>
                <a:cxn ang="0">
                  <a:pos x="17" y="21"/>
                </a:cxn>
                <a:cxn ang="0">
                  <a:pos x="13" y="31"/>
                </a:cxn>
                <a:cxn ang="0">
                  <a:pos x="9" y="44"/>
                </a:cxn>
                <a:cxn ang="0">
                  <a:pos x="6" y="60"/>
                </a:cxn>
                <a:cxn ang="0">
                  <a:pos x="2" y="76"/>
                </a:cxn>
                <a:cxn ang="0">
                  <a:pos x="0" y="90"/>
                </a:cxn>
                <a:cxn ang="0">
                  <a:pos x="0" y="103"/>
                </a:cxn>
                <a:cxn ang="0">
                  <a:pos x="0" y="113"/>
                </a:cxn>
                <a:cxn ang="0">
                  <a:pos x="0" y="121"/>
                </a:cxn>
                <a:cxn ang="0">
                  <a:pos x="1" y="127"/>
                </a:cxn>
                <a:cxn ang="0">
                  <a:pos x="2" y="131"/>
                </a:cxn>
                <a:cxn ang="0">
                  <a:pos x="2" y="132"/>
                </a:cxn>
                <a:cxn ang="0">
                  <a:pos x="30" y="0"/>
                </a:cxn>
              </a:cxnLst>
              <a:rect l="0" t="0" r="r" b="b"/>
              <a:pathLst>
                <a:path w="31" h="133">
                  <a:moveTo>
                    <a:pt x="30" y="0"/>
                  </a:moveTo>
                  <a:lnTo>
                    <a:pt x="29" y="0"/>
                  </a:lnTo>
                  <a:lnTo>
                    <a:pt x="27" y="3"/>
                  </a:lnTo>
                  <a:lnTo>
                    <a:pt x="24" y="6"/>
                  </a:lnTo>
                  <a:lnTo>
                    <a:pt x="21" y="12"/>
                  </a:lnTo>
                  <a:lnTo>
                    <a:pt x="17" y="21"/>
                  </a:lnTo>
                  <a:lnTo>
                    <a:pt x="13" y="31"/>
                  </a:lnTo>
                  <a:lnTo>
                    <a:pt x="9" y="44"/>
                  </a:lnTo>
                  <a:lnTo>
                    <a:pt x="6" y="60"/>
                  </a:lnTo>
                  <a:lnTo>
                    <a:pt x="2" y="76"/>
                  </a:lnTo>
                  <a:lnTo>
                    <a:pt x="0" y="90"/>
                  </a:lnTo>
                  <a:lnTo>
                    <a:pt x="0" y="103"/>
                  </a:lnTo>
                  <a:lnTo>
                    <a:pt x="0" y="113"/>
                  </a:lnTo>
                  <a:lnTo>
                    <a:pt x="0" y="121"/>
                  </a:lnTo>
                  <a:lnTo>
                    <a:pt x="1" y="127"/>
                  </a:lnTo>
                  <a:lnTo>
                    <a:pt x="2" y="131"/>
                  </a:lnTo>
                  <a:lnTo>
                    <a:pt x="2" y="132"/>
                  </a:lnTo>
                  <a:lnTo>
                    <a:pt x="30" y="0"/>
                  </a:lnTo>
                </a:path>
              </a:pathLst>
            </a:custGeom>
            <a:solidFill>
              <a:srgbClr val="000000"/>
            </a:solidFill>
            <a:ln w="9525" cap="rnd">
              <a:noFill/>
              <a:round/>
              <a:headEnd type="none" w="sm" len="sm"/>
              <a:tailEnd type="none" w="sm" len="sm"/>
            </a:ln>
            <a:effectLst/>
          </p:spPr>
          <p:txBody>
            <a:bodyPr/>
            <a:lstStyle/>
            <a:p>
              <a:endParaRPr lang="en-US"/>
            </a:p>
          </p:txBody>
        </p:sp>
        <p:sp>
          <p:nvSpPr>
            <p:cNvPr id="21706" name="Freeform 202"/>
            <p:cNvSpPr>
              <a:spLocks/>
            </p:cNvSpPr>
            <p:nvPr/>
          </p:nvSpPr>
          <p:spPr bwMode="auto">
            <a:xfrm>
              <a:off x="2227" y="1162"/>
              <a:ext cx="117" cy="117"/>
            </a:xfrm>
            <a:custGeom>
              <a:avLst/>
              <a:gdLst/>
              <a:ahLst/>
              <a:cxnLst>
                <a:cxn ang="0">
                  <a:pos x="58" y="116"/>
                </a:cxn>
                <a:cxn ang="0">
                  <a:pos x="69" y="116"/>
                </a:cxn>
                <a:cxn ang="0">
                  <a:pos x="81" y="113"/>
                </a:cxn>
                <a:cxn ang="0">
                  <a:pos x="90" y="109"/>
                </a:cxn>
                <a:cxn ang="0">
                  <a:pos x="98" y="102"/>
                </a:cxn>
                <a:cxn ang="0">
                  <a:pos x="105" y="94"/>
                </a:cxn>
                <a:cxn ang="0">
                  <a:pos x="111" y="85"/>
                </a:cxn>
                <a:cxn ang="0">
                  <a:pos x="115" y="74"/>
                </a:cxn>
                <a:cxn ang="0">
                  <a:pos x="116" y="63"/>
                </a:cxn>
                <a:cxn ang="0">
                  <a:pos x="115" y="51"/>
                </a:cxn>
                <a:cxn ang="0">
                  <a:pos x="111" y="40"/>
                </a:cxn>
                <a:cxn ang="0">
                  <a:pos x="105" y="29"/>
                </a:cxn>
                <a:cxn ang="0">
                  <a:pos x="98" y="20"/>
                </a:cxn>
                <a:cxn ang="0">
                  <a:pos x="90" y="12"/>
                </a:cxn>
                <a:cxn ang="0">
                  <a:pos x="81" y="6"/>
                </a:cxn>
                <a:cxn ang="0">
                  <a:pos x="69" y="2"/>
                </a:cxn>
                <a:cxn ang="0">
                  <a:pos x="58" y="0"/>
                </a:cxn>
                <a:cxn ang="0">
                  <a:pos x="46" y="0"/>
                </a:cxn>
                <a:cxn ang="0">
                  <a:pos x="35" y="2"/>
                </a:cxn>
                <a:cxn ang="0">
                  <a:pos x="25" y="6"/>
                </a:cxn>
                <a:cxn ang="0">
                  <a:pos x="17" y="13"/>
                </a:cxn>
                <a:cxn ang="0">
                  <a:pos x="10" y="21"/>
                </a:cxn>
                <a:cxn ang="0">
                  <a:pos x="5" y="30"/>
                </a:cxn>
                <a:cxn ang="0">
                  <a:pos x="1" y="41"/>
                </a:cxn>
                <a:cxn ang="0">
                  <a:pos x="0" y="52"/>
                </a:cxn>
                <a:cxn ang="0">
                  <a:pos x="1" y="64"/>
                </a:cxn>
                <a:cxn ang="0">
                  <a:pos x="5" y="75"/>
                </a:cxn>
                <a:cxn ang="0">
                  <a:pos x="10" y="86"/>
                </a:cxn>
                <a:cxn ang="0">
                  <a:pos x="17" y="95"/>
                </a:cxn>
                <a:cxn ang="0">
                  <a:pos x="25" y="103"/>
                </a:cxn>
                <a:cxn ang="0">
                  <a:pos x="35" y="109"/>
                </a:cxn>
                <a:cxn ang="0">
                  <a:pos x="46" y="113"/>
                </a:cxn>
                <a:cxn ang="0">
                  <a:pos x="58" y="116"/>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w="9525" cap="rnd">
              <a:noFill/>
              <a:round/>
              <a:headEnd type="none" w="sm" len="sm"/>
              <a:tailEnd type="none" w="sm" len="sm"/>
            </a:ln>
            <a:effectLst/>
          </p:spPr>
          <p:txBody>
            <a:bodyPr/>
            <a:lstStyle/>
            <a:p>
              <a:endParaRPr lang="en-US"/>
            </a:p>
          </p:txBody>
        </p:sp>
        <p:sp>
          <p:nvSpPr>
            <p:cNvPr id="21707" name="Freeform 203"/>
            <p:cNvSpPr>
              <a:spLocks/>
            </p:cNvSpPr>
            <p:nvPr/>
          </p:nvSpPr>
          <p:spPr bwMode="auto">
            <a:xfrm>
              <a:off x="2194" y="1085"/>
              <a:ext cx="164" cy="190"/>
            </a:xfrm>
            <a:custGeom>
              <a:avLst/>
              <a:gdLst/>
              <a:ahLst/>
              <a:cxnLst>
                <a:cxn ang="0">
                  <a:pos x="124" y="47"/>
                </a:cxn>
                <a:cxn ang="0">
                  <a:pos x="73" y="11"/>
                </a:cxn>
                <a:cxn ang="0">
                  <a:pos x="35" y="0"/>
                </a:cxn>
                <a:cxn ang="0">
                  <a:pos x="0" y="177"/>
                </a:cxn>
                <a:cxn ang="0">
                  <a:pos x="38" y="189"/>
                </a:cxn>
                <a:cxn ang="0">
                  <a:pos x="98" y="173"/>
                </a:cxn>
                <a:cxn ang="0">
                  <a:pos x="138" y="184"/>
                </a:cxn>
                <a:cxn ang="0">
                  <a:pos x="163" y="60"/>
                </a:cxn>
                <a:cxn ang="0">
                  <a:pos x="124" y="47"/>
                </a:cxn>
              </a:cxnLst>
              <a:rect l="0" t="0" r="r" b="b"/>
              <a:pathLst>
                <a:path w="164" h="190">
                  <a:moveTo>
                    <a:pt x="124" y="47"/>
                  </a:moveTo>
                  <a:lnTo>
                    <a:pt x="73" y="11"/>
                  </a:lnTo>
                  <a:lnTo>
                    <a:pt x="35" y="0"/>
                  </a:lnTo>
                  <a:lnTo>
                    <a:pt x="0" y="177"/>
                  </a:lnTo>
                  <a:lnTo>
                    <a:pt x="38" y="189"/>
                  </a:lnTo>
                  <a:lnTo>
                    <a:pt x="98" y="173"/>
                  </a:lnTo>
                  <a:lnTo>
                    <a:pt x="138" y="184"/>
                  </a:lnTo>
                  <a:lnTo>
                    <a:pt x="163" y="60"/>
                  </a:lnTo>
                  <a:lnTo>
                    <a:pt x="124" y="47"/>
                  </a:lnTo>
                </a:path>
              </a:pathLst>
            </a:custGeom>
            <a:solidFill>
              <a:srgbClr val="B2B2B2"/>
            </a:solidFill>
            <a:ln w="9525" cap="rnd">
              <a:noFill/>
              <a:round/>
              <a:headEnd type="none" w="sm" len="sm"/>
              <a:tailEnd type="none" w="sm" len="sm"/>
            </a:ln>
            <a:effectLst/>
          </p:spPr>
          <p:txBody>
            <a:bodyPr/>
            <a:lstStyle/>
            <a:p>
              <a:endParaRPr lang="en-US"/>
            </a:p>
          </p:txBody>
        </p:sp>
        <p:sp>
          <p:nvSpPr>
            <p:cNvPr id="21708" name="Freeform 204"/>
            <p:cNvSpPr>
              <a:spLocks/>
            </p:cNvSpPr>
            <p:nvPr/>
          </p:nvSpPr>
          <p:spPr bwMode="auto">
            <a:xfrm>
              <a:off x="2333" y="1132"/>
              <a:ext cx="61" cy="138"/>
            </a:xfrm>
            <a:custGeom>
              <a:avLst/>
              <a:gdLst/>
              <a:ahLst/>
              <a:cxnLst>
                <a:cxn ang="0">
                  <a:pos x="24" y="13"/>
                </a:cxn>
                <a:cxn ang="0">
                  <a:pos x="0" y="137"/>
                </a:cxn>
                <a:cxn ang="0">
                  <a:pos x="41" y="109"/>
                </a:cxn>
                <a:cxn ang="0">
                  <a:pos x="60" y="0"/>
                </a:cxn>
                <a:cxn ang="0">
                  <a:pos x="24" y="13"/>
                </a:cxn>
              </a:cxnLst>
              <a:rect l="0" t="0" r="r" b="b"/>
              <a:pathLst>
                <a:path w="61" h="138">
                  <a:moveTo>
                    <a:pt x="24" y="13"/>
                  </a:moveTo>
                  <a:lnTo>
                    <a:pt x="0" y="137"/>
                  </a:lnTo>
                  <a:lnTo>
                    <a:pt x="41" y="109"/>
                  </a:lnTo>
                  <a:lnTo>
                    <a:pt x="60" y="0"/>
                  </a:lnTo>
                  <a:lnTo>
                    <a:pt x="24" y="13"/>
                  </a:lnTo>
                </a:path>
              </a:pathLst>
            </a:custGeom>
            <a:solidFill>
              <a:srgbClr val="7F7F7F"/>
            </a:solidFill>
            <a:ln w="9525" cap="rnd">
              <a:noFill/>
              <a:round/>
              <a:headEnd type="none" w="sm" len="sm"/>
              <a:tailEnd type="none" w="sm" len="sm"/>
            </a:ln>
            <a:effectLst/>
          </p:spPr>
          <p:txBody>
            <a:bodyPr/>
            <a:lstStyle/>
            <a:p>
              <a:endParaRPr lang="en-US"/>
            </a:p>
          </p:txBody>
        </p:sp>
        <p:sp>
          <p:nvSpPr>
            <p:cNvPr id="21709" name="Freeform 205"/>
            <p:cNvSpPr>
              <a:spLocks/>
            </p:cNvSpPr>
            <p:nvPr/>
          </p:nvSpPr>
          <p:spPr bwMode="auto">
            <a:xfrm>
              <a:off x="2295" y="1141"/>
              <a:ext cx="54" cy="123"/>
            </a:xfrm>
            <a:custGeom>
              <a:avLst/>
              <a:gdLst/>
              <a:ahLst/>
              <a:cxnLst>
                <a:cxn ang="0">
                  <a:pos x="53" y="7"/>
                </a:cxn>
                <a:cxn ang="0">
                  <a:pos x="24" y="0"/>
                </a:cxn>
                <a:cxn ang="0">
                  <a:pos x="0" y="111"/>
                </a:cxn>
                <a:cxn ang="0">
                  <a:pos x="32" y="122"/>
                </a:cxn>
                <a:cxn ang="0">
                  <a:pos x="53" y="7"/>
                </a:cxn>
              </a:cxnLst>
              <a:rect l="0" t="0" r="r" b="b"/>
              <a:pathLst>
                <a:path w="54" h="123">
                  <a:moveTo>
                    <a:pt x="53" y="7"/>
                  </a:moveTo>
                  <a:lnTo>
                    <a:pt x="24" y="0"/>
                  </a:lnTo>
                  <a:lnTo>
                    <a:pt x="0" y="111"/>
                  </a:lnTo>
                  <a:lnTo>
                    <a:pt x="32" y="122"/>
                  </a:lnTo>
                  <a:lnTo>
                    <a:pt x="53" y="7"/>
                  </a:lnTo>
                </a:path>
              </a:pathLst>
            </a:custGeom>
            <a:solidFill>
              <a:srgbClr val="7F7F7F"/>
            </a:solidFill>
            <a:ln w="9525" cap="rnd">
              <a:noFill/>
              <a:round/>
              <a:headEnd type="none" w="sm" len="sm"/>
              <a:tailEnd type="none" w="sm" len="sm"/>
            </a:ln>
            <a:effectLst/>
          </p:spPr>
          <p:txBody>
            <a:bodyPr/>
            <a:lstStyle/>
            <a:p>
              <a:endParaRPr lang="en-US"/>
            </a:p>
          </p:txBody>
        </p:sp>
        <p:sp>
          <p:nvSpPr>
            <p:cNvPr id="21710" name="Freeform 206"/>
            <p:cNvSpPr>
              <a:spLocks/>
            </p:cNvSpPr>
            <p:nvPr/>
          </p:nvSpPr>
          <p:spPr bwMode="auto">
            <a:xfrm>
              <a:off x="2234" y="1106"/>
              <a:ext cx="78" cy="159"/>
            </a:xfrm>
            <a:custGeom>
              <a:avLst/>
              <a:gdLst/>
              <a:ahLst/>
              <a:cxnLst>
                <a:cxn ang="0">
                  <a:pos x="77" y="30"/>
                </a:cxn>
                <a:cxn ang="0">
                  <a:pos x="34" y="0"/>
                </a:cxn>
                <a:cxn ang="0">
                  <a:pos x="0" y="158"/>
                </a:cxn>
                <a:cxn ang="0">
                  <a:pos x="54" y="145"/>
                </a:cxn>
                <a:cxn ang="0">
                  <a:pos x="77" y="30"/>
                </a:cxn>
              </a:cxnLst>
              <a:rect l="0" t="0" r="r" b="b"/>
              <a:pathLst>
                <a:path w="78" h="159">
                  <a:moveTo>
                    <a:pt x="77" y="30"/>
                  </a:moveTo>
                  <a:lnTo>
                    <a:pt x="34" y="0"/>
                  </a:lnTo>
                  <a:lnTo>
                    <a:pt x="0" y="158"/>
                  </a:lnTo>
                  <a:lnTo>
                    <a:pt x="54" y="145"/>
                  </a:lnTo>
                  <a:lnTo>
                    <a:pt x="77" y="30"/>
                  </a:lnTo>
                </a:path>
              </a:pathLst>
            </a:custGeom>
            <a:solidFill>
              <a:srgbClr val="7F7F7F"/>
            </a:solidFill>
            <a:ln w="9525" cap="rnd">
              <a:noFill/>
              <a:round/>
              <a:headEnd type="none" w="sm" len="sm"/>
              <a:tailEnd type="none" w="sm" len="sm"/>
            </a:ln>
            <a:effectLst/>
          </p:spPr>
          <p:txBody>
            <a:bodyPr/>
            <a:lstStyle/>
            <a:p>
              <a:endParaRPr lang="en-US"/>
            </a:p>
          </p:txBody>
        </p:sp>
        <p:sp>
          <p:nvSpPr>
            <p:cNvPr id="21711" name="Freeform 207"/>
            <p:cNvSpPr>
              <a:spLocks/>
            </p:cNvSpPr>
            <p:nvPr/>
          </p:nvSpPr>
          <p:spPr bwMode="auto">
            <a:xfrm>
              <a:off x="2200" y="1094"/>
              <a:ext cx="61" cy="170"/>
            </a:xfrm>
            <a:custGeom>
              <a:avLst/>
              <a:gdLst/>
              <a:ahLst/>
              <a:cxnLst>
                <a:cxn ang="0">
                  <a:pos x="60" y="7"/>
                </a:cxn>
                <a:cxn ang="0">
                  <a:pos x="32" y="0"/>
                </a:cxn>
                <a:cxn ang="0">
                  <a:pos x="0" y="161"/>
                </a:cxn>
                <a:cxn ang="0">
                  <a:pos x="26" y="169"/>
                </a:cxn>
                <a:cxn ang="0">
                  <a:pos x="60" y="7"/>
                </a:cxn>
              </a:cxnLst>
              <a:rect l="0" t="0" r="r" b="b"/>
              <a:pathLst>
                <a:path w="61" h="170">
                  <a:moveTo>
                    <a:pt x="60" y="7"/>
                  </a:moveTo>
                  <a:lnTo>
                    <a:pt x="32" y="0"/>
                  </a:lnTo>
                  <a:lnTo>
                    <a:pt x="0" y="161"/>
                  </a:lnTo>
                  <a:lnTo>
                    <a:pt x="26" y="169"/>
                  </a:lnTo>
                  <a:lnTo>
                    <a:pt x="60" y="7"/>
                  </a:lnTo>
                </a:path>
              </a:pathLst>
            </a:custGeom>
            <a:solidFill>
              <a:srgbClr val="7F7F7F"/>
            </a:solidFill>
            <a:ln w="9525" cap="rnd">
              <a:noFill/>
              <a:round/>
              <a:headEnd type="none" w="sm" len="sm"/>
              <a:tailEnd type="none" w="sm" len="sm"/>
            </a:ln>
            <a:effectLst/>
          </p:spPr>
          <p:txBody>
            <a:bodyPr/>
            <a:lstStyle/>
            <a:p>
              <a:endParaRPr lang="en-US"/>
            </a:p>
          </p:txBody>
        </p:sp>
        <p:sp>
          <p:nvSpPr>
            <p:cNvPr id="21712" name="Freeform 208"/>
            <p:cNvSpPr>
              <a:spLocks/>
            </p:cNvSpPr>
            <p:nvPr/>
          </p:nvSpPr>
          <p:spPr bwMode="auto">
            <a:xfrm>
              <a:off x="2230" y="1066"/>
              <a:ext cx="164" cy="78"/>
            </a:xfrm>
            <a:custGeom>
              <a:avLst/>
              <a:gdLst/>
              <a:ahLst/>
              <a:cxnLst>
                <a:cxn ang="0">
                  <a:pos x="0" y="18"/>
                </a:cxn>
                <a:cxn ang="0">
                  <a:pos x="42" y="0"/>
                </a:cxn>
                <a:cxn ang="0">
                  <a:pos x="75" y="11"/>
                </a:cxn>
                <a:cxn ang="0">
                  <a:pos x="116" y="49"/>
                </a:cxn>
                <a:cxn ang="0">
                  <a:pos x="163" y="65"/>
                </a:cxn>
                <a:cxn ang="0">
                  <a:pos x="127" y="77"/>
                </a:cxn>
                <a:cxn ang="0">
                  <a:pos x="89" y="66"/>
                </a:cxn>
                <a:cxn ang="0">
                  <a:pos x="39" y="28"/>
                </a:cxn>
                <a:cxn ang="0">
                  <a:pos x="0" y="18"/>
                </a:cxn>
              </a:cxnLst>
              <a:rect l="0" t="0" r="r" b="b"/>
              <a:pathLst>
                <a:path w="164" h="78">
                  <a:moveTo>
                    <a:pt x="0" y="18"/>
                  </a:moveTo>
                  <a:lnTo>
                    <a:pt x="42" y="0"/>
                  </a:lnTo>
                  <a:lnTo>
                    <a:pt x="75" y="11"/>
                  </a:lnTo>
                  <a:lnTo>
                    <a:pt x="116" y="49"/>
                  </a:lnTo>
                  <a:lnTo>
                    <a:pt x="163" y="65"/>
                  </a:lnTo>
                  <a:lnTo>
                    <a:pt x="127" y="77"/>
                  </a:lnTo>
                  <a:lnTo>
                    <a:pt x="89" y="66"/>
                  </a:lnTo>
                  <a:lnTo>
                    <a:pt x="39" y="28"/>
                  </a:lnTo>
                  <a:lnTo>
                    <a:pt x="0" y="18"/>
                  </a:lnTo>
                </a:path>
              </a:pathLst>
            </a:custGeom>
            <a:solidFill>
              <a:srgbClr val="E5E5E5"/>
            </a:solidFill>
            <a:ln w="9525" cap="rnd">
              <a:noFill/>
              <a:round/>
              <a:headEnd type="none" w="sm" len="sm"/>
              <a:tailEnd type="none" w="sm" len="sm"/>
            </a:ln>
            <a:effectLst/>
          </p:spPr>
          <p:txBody>
            <a:bodyPr/>
            <a:lstStyle/>
            <a:p>
              <a:endParaRPr lang="en-US"/>
            </a:p>
          </p:txBody>
        </p:sp>
      </p:grpSp>
      <p:grpSp>
        <p:nvGrpSpPr>
          <p:cNvPr id="5" name="Group 268"/>
          <p:cNvGrpSpPr>
            <a:grpSpLocks/>
          </p:cNvGrpSpPr>
          <p:nvPr/>
        </p:nvGrpSpPr>
        <p:grpSpPr bwMode="auto">
          <a:xfrm>
            <a:off x="6373813" y="1489075"/>
            <a:ext cx="1098550" cy="1277938"/>
            <a:chOff x="4015" y="938"/>
            <a:chExt cx="692" cy="805"/>
          </a:xfrm>
        </p:grpSpPr>
        <p:sp>
          <p:nvSpPr>
            <p:cNvPr id="21714" name="Freeform 210"/>
            <p:cNvSpPr>
              <a:spLocks/>
            </p:cNvSpPr>
            <p:nvPr/>
          </p:nvSpPr>
          <p:spPr bwMode="auto">
            <a:xfrm>
              <a:off x="4083" y="938"/>
              <a:ext cx="332" cy="622"/>
            </a:xfrm>
            <a:custGeom>
              <a:avLst/>
              <a:gdLst/>
              <a:ahLst/>
              <a:cxnLst>
                <a:cxn ang="0">
                  <a:pos x="145" y="207"/>
                </a:cxn>
                <a:cxn ang="0">
                  <a:pos x="147" y="153"/>
                </a:cxn>
                <a:cxn ang="0">
                  <a:pos x="127" y="134"/>
                </a:cxn>
                <a:cxn ang="0">
                  <a:pos x="107" y="123"/>
                </a:cxn>
                <a:cxn ang="0">
                  <a:pos x="109" y="117"/>
                </a:cxn>
                <a:cxn ang="0">
                  <a:pos x="110" y="115"/>
                </a:cxn>
                <a:cxn ang="0">
                  <a:pos x="118" y="115"/>
                </a:cxn>
                <a:cxn ang="0">
                  <a:pos x="126" y="108"/>
                </a:cxn>
                <a:cxn ang="0">
                  <a:pos x="130" y="92"/>
                </a:cxn>
                <a:cxn ang="0">
                  <a:pos x="133" y="86"/>
                </a:cxn>
                <a:cxn ang="0">
                  <a:pos x="137" y="84"/>
                </a:cxn>
                <a:cxn ang="0">
                  <a:pos x="136" y="74"/>
                </a:cxn>
                <a:cxn ang="0">
                  <a:pos x="130" y="57"/>
                </a:cxn>
                <a:cxn ang="0">
                  <a:pos x="126" y="42"/>
                </a:cxn>
                <a:cxn ang="0">
                  <a:pos x="116" y="19"/>
                </a:cxn>
                <a:cxn ang="0">
                  <a:pos x="98" y="5"/>
                </a:cxn>
                <a:cxn ang="0">
                  <a:pos x="75" y="0"/>
                </a:cxn>
                <a:cxn ang="0">
                  <a:pos x="52" y="7"/>
                </a:cxn>
                <a:cxn ang="0">
                  <a:pos x="41" y="20"/>
                </a:cxn>
                <a:cxn ang="0">
                  <a:pos x="40" y="44"/>
                </a:cxn>
                <a:cxn ang="0">
                  <a:pos x="42" y="64"/>
                </a:cxn>
                <a:cxn ang="0">
                  <a:pos x="49" y="81"/>
                </a:cxn>
                <a:cxn ang="0">
                  <a:pos x="53" y="104"/>
                </a:cxn>
                <a:cxn ang="0">
                  <a:pos x="40" y="120"/>
                </a:cxn>
                <a:cxn ang="0">
                  <a:pos x="9" y="138"/>
                </a:cxn>
                <a:cxn ang="0">
                  <a:pos x="2" y="153"/>
                </a:cxn>
                <a:cxn ang="0">
                  <a:pos x="1" y="180"/>
                </a:cxn>
                <a:cxn ang="0">
                  <a:pos x="16" y="236"/>
                </a:cxn>
                <a:cxn ang="0">
                  <a:pos x="18" y="290"/>
                </a:cxn>
                <a:cxn ang="0">
                  <a:pos x="17" y="320"/>
                </a:cxn>
                <a:cxn ang="0">
                  <a:pos x="26" y="364"/>
                </a:cxn>
                <a:cxn ang="0">
                  <a:pos x="53" y="396"/>
                </a:cxn>
                <a:cxn ang="0">
                  <a:pos x="85" y="402"/>
                </a:cxn>
                <a:cxn ang="0">
                  <a:pos x="118" y="405"/>
                </a:cxn>
                <a:cxn ang="0">
                  <a:pos x="162" y="408"/>
                </a:cxn>
                <a:cxn ang="0">
                  <a:pos x="197" y="417"/>
                </a:cxn>
                <a:cxn ang="0">
                  <a:pos x="231" y="431"/>
                </a:cxn>
                <a:cxn ang="0">
                  <a:pos x="232" y="444"/>
                </a:cxn>
                <a:cxn ang="0">
                  <a:pos x="228" y="481"/>
                </a:cxn>
                <a:cxn ang="0">
                  <a:pos x="232" y="518"/>
                </a:cxn>
                <a:cxn ang="0">
                  <a:pos x="237" y="562"/>
                </a:cxn>
                <a:cxn ang="0">
                  <a:pos x="232" y="581"/>
                </a:cxn>
                <a:cxn ang="0">
                  <a:pos x="232" y="592"/>
                </a:cxn>
                <a:cxn ang="0">
                  <a:pos x="248" y="609"/>
                </a:cxn>
                <a:cxn ang="0">
                  <a:pos x="273" y="610"/>
                </a:cxn>
                <a:cxn ang="0">
                  <a:pos x="294" y="616"/>
                </a:cxn>
                <a:cxn ang="0">
                  <a:pos x="316" y="621"/>
                </a:cxn>
                <a:cxn ang="0">
                  <a:pos x="327" y="615"/>
                </a:cxn>
                <a:cxn ang="0">
                  <a:pos x="328" y="607"/>
                </a:cxn>
                <a:cxn ang="0">
                  <a:pos x="301" y="594"/>
                </a:cxn>
                <a:cxn ang="0">
                  <a:pos x="273" y="576"/>
                </a:cxn>
                <a:cxn ang="0">
                  <a:pos x="272" y="557"/>
                </a:cxn>
                <a:cxn ang="0">
                  <a:pos x="277" y="528"/>
                </a:cxn>
                <a:cxn ang="0">
                  <a:pos x="284" y="491"/>
                </a:cxn>
                <a:cxn ang="0">
                  <a:pos x="287" y="458"/>
                </a:cxn>
                <a:cxn ang="0">
                  <a:pos x="290" y="448"/>
                </a:cxn>
                <a:cxn ang="0">
                  <a:pos x="296" y="433"/>
                </a:cxn>
                <a:cxn ang="0">
                  <a:pos x="291" y="414"/>
                </a:cxn>
                <a:cxn ang="0">
                  <a:pos x="272" y="391"/>
                </a:cxn>
                <a:cxn ang="0">
                  <a:pos x="232" y="371"/>
                </a:cxn>
                <a:cxn ang="0">
                  <a:pos x="210" y="356"/>
                </a:cxn>
                <a:cxn ang="0">
                  <a:pos x="183" y="345"/>
                </a:cxn>
                <a:cxn ang="0">
                  <a:pos x="164" y="333"/>
                </a:cxn>
              </a:cxnLst>
              <a:rect l="0" t="0" r="r" b="b"/>
              <a:pathLst>
                <a:path w="332" h="622">
                  <a:moveTo>
                    <a:pt x="142" y="231"/>
                  </a:moveTo>
                  <a:lnTo>
                    <a:pt x="143" y="229"/>
                  </a:lnTo>
                  <a:lnTo>
                    <a:pt x="144" y="220"/>
                  </a:lnTo>
                  <a:lnTo>
                    <a:pt x="145" y="207"/>
                  </a:lnTo>
                  <a:lnTo>
                    <a:pt x="147" y="193"/>
                  </a:lnTo>
                  <a:lnTo>
                    <a:pt x="148" y="178"/>
                  </a:lnTo>
                  <a:lnTo>
                    <a:pt x="148" y="165"/>
                  </a:lnTo>
                  <a:lnTo>
                    <a:pt x="147" y="153"/>
                  </a:lnTo>
                  <a:lnTo>
                    <a:pt x="145" y="146"/>
                  </a:lnTo>
                  <a:lnTo>
                    <a:pt x="139" y="142"/>
                  </a:lnTo>
                  <a:lnTo>
                    <a:pt x="133" y="138"/>
                  </a:lnTo>
                  <a:lnTo>
                    <a:pt x="127" y="134"/>
                  </a:lnTo>
                  <a:lnTo>
                    <a:pt x="121" y="131"/>
                  </a:lnTo>
                  <a:lnTo>
                    <a:pt x="115" y="128"/>
                  </a:lnTo>
                  <a:lnTo>
                    <a:pt x="110" y="126"/>
                  </a:lnTo>
                  <a:lnTo>
                    <a:pt x="107" y="123"/>
                  </a:lnTo>
                  <a:lnTo>
                    <a:pt x="106" y="121"/>
                  </a:lnTo>
                  <a:lnTo>
                    <a:pt x="107" y="120"/>
                  </a:lnTo>
                  <a:lnTo>
                    <a:pt x="108" y="118"/>
                  </a:lnTo>
                  <a:lnTo>
                    <a:pt x="109" y="117"/>
                  </a:lnTo>
                  <a:lnTo>
                    <a:pt x="110" y="116"/>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3"/>
                  </a:lnTo>
                  <a:lnTo>
                    <a:pt x="128" y="99"/>
                  </a:lnTo>
                  <a:lnTo>
                    <a:pt x="129" y="95"/>
                  </a:lnTo>
                  <a:lnTo>
                    <a:pt x="130" y="92"/>
                  </a:lnTo>
                  <a:lnTo>
                    <a:pt x="131" y="88"/>
                  </a:lnTo>
                  <a:lnTo>
                    <a:pt x="131" y="86"/>
                  </a:lnTo>
                  <a:lnTo>
                    <a:pt x="132" y="86"/>
                  </a:lnTo>
                  <a:lnTo>
                    <a:pt x="133" y="86"/>
                  </a:lnTo>
                  <a:lnTo>
                    <a:pt x="134" y="86"/>
                  </a:lnTo>
                  <a:lnTo>
                    <a:pt x="135" y="86"/>
                  </a:lnTo>
                  <a:lnTo>
                    <a:pt x="136" y="85"/>
                  </a:lnTo>
                  <a:lnTo>
                    <a:pt x="137" y="84"/>
                  </a:lnTo>
                  <a:lnTo>
                    <a:pt x="138" y="83"/>
                  </a:lnTo>
                  <a:lnTo>
                    <a:pt x="138" y="80"/>
                  </a:lnTo>
                  <a:lnTo>
                    <a:pt x="137" y="77"/>
                  </a:lnTo>
                  <a:lnTo>
                    <a:pt x="136" y="74"/>
                  </a:lnTo>
                  <a:lnTo>
                    <a:pt x="134" y="69"/>
                  </a:lnTo>
                  <a:lnTo>
                    <a:pt x="133" y="65"/>
                  </a:lnTo>
                  <a:lnTo>
                    <a:pt x="131" y="61"/>
                  </a:lnTo>
                  <a:lnTo>
                    <a:pt x="130" y="57"/>
                  </a:lnTo>
                  <a:lnTo>
                    <a:pt x="129" y="55"/>
                  </a:lnTo>
                  <a:lnTo>
                    <a:pt x="128" y="51"/>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1"/>
                  </a:lnTo>
                  <a:lnTo>
                    <a:pt x="51" y="87"/>
                  </a:lnTo>
                  <a:lnTo>
                    <a:pt x="52" y="94"/>
                  </a:lnTo>
                  <a:lnTo>
                    <a:pt x="52" y="99"/>
                  </a:lnTo>
                  <a:lnTo>
                    <a:pt x="53" y="104"/>
                  </a:lnTo>
                  <a:lnTo>
                    <a:pt x="54" y="108"/>
                  </a:lnTo>
                  <a:lnTo>
                    <a:pt x="52" y="111"/>
                  </a:lnTo>
                  <a:lnTo>
                    <a:pt x="47" y="115"/>
                  </a:lnTo>
                  <a:lnTo>
                    <a:pt x="40" y="120"/>
                  </a:lnTo>
                  <a:lnTo>
                    <a:pt x="31" y="124"/>
                  </a:lnTo>
                  <a:lnTo>
                    <a:pt x="23" y="129"/>
                  </a:lnTo>
                  <a:lnTo>
                    <a:pt x="15" y="133"/>
                  </a:lnTo>
                  <a:lnTo>
                    <a:pt x="9" y="138"/>
                  </a:lnTo>
                  <a:lnTo>
                    <a:pt x="7" y="142"/>
                  </a:lnTo>
                  <a:lnTo>
                    <a:pt x="5" y="145"/>
                  </a:lnTo>
                  <a:lnTo>
                    <a:pt x="4" y="149"/>
                  </a:lnTo>
                  <a:lnTo>
                    <a:pt x="2" y="153"/>
                  </a:lnTo>
                  <a:lnTo>
                    <a:pt x="0" y="157"/>
                  </a:lnTo>
                  <a:lnTo>
                    <a:pt x="0" y="163"/>
                  </a:lnTo>
                  <a:lnTo>
                    <a:pt x="0" y="171"/>
                  </a:lnTo>
                  <a:lnTo>
                    <a:pt x="1" y="180"/>
                  </a:lnTo>
                  <a:lnTo>
                    <a:pt x="5" y="192"/>
                  </a:lnTo>
                  <a:lnTo>
                    <a:pt x="10" y="206"/>
                  </a:lnTo>
                  <a:lnTo>
                    <a:pt x="13" y="221"/>
                  </a:lnTo>
                  <a:lnTo>
                    <a:pt x="16" y="236"/>
                  </a:lnTo>
                  <a:lnTo>
                    <a:pt x="17" y="253"/>
                  </a:lnTo>
                  <a:lnTo>
                    <a:pt x="18" y="267"/>
                  </a:lnTo>
                  <a:lnTo>
                    <a:pt x="18" y="280"/>
                  </a:lnTo>
                  <a:lnTo>
                    <a:pt x="18" y="290"/>
                  </a:lnTo>
                  <a:lnTo>
                    <a:pt x="17" y="297"/>
                  </a:lnTo>
                  <a:lnTo>
                    <a:pt x="17" y="304"/>
                  </a:lnTo>
                  <a:lnTo>
                    <a:pt x="17" y="311"/>
                  </a:lnTo>
                  <a:lnTo>
                    <a:pt x="17" y="320"/>
                  </a:lnTo>
                  <a:lnTo>
                    <a:pt x="18" y="330"/>
                  </a:lnTo>
                  <a:lnTo>
                    <a:pt x="20" y="341"/>
                  </a:lnTo>
                  <a:lnTo>
                    <a:pt x="23" y="352"/>
                  </a:lnTo>
                  <a:lnTo>
                    <a:pt x="26" y="364"/>
                  </a:lnTo>
                  <a:lnTo>
                    <a:pt x="31" y="376"/>
                  </a:lnTo>
                  <a:lnTo>
                    <a:pt x="37" y="385"/>
                  </a:lnTo>
                  <a:lnTo>
                    <a:pt x="45" y="391"/>
                  </a:lnTo>
                  <a:lnTo>
                    <a:pt x="53" y="396"/>
                  </a:lnTo>
                  <a:lnTo>
                    <a:pt x="63" y="398"/>
                  </a:lnTo>
                  <a:lnTo>
                    <a:pt x="71" y="401"/>
                  </a:lnTo>
                  <a:lnTo>
                    <a:pt x="79" y="402"/>
                  </a:lnTo>
                  <a:lnTo>
                    <a:pt x="85" y="402"/>
                  </a:lnTo>
                  <a:lnTo>
                    <a:pt x="89" y="402"/>
                  </a:lnTo>
                  <a:lnTo>
                    <a:pt x="97" y="403"/>
                  </a:lnTo>
                  <a:lnTo>
                    <a:pt x="107" y="404"/>
                  </a:lnTo>
                  <a:lnTo>
                    <a:pt x="118" y="405"/>
                  </a:lnTo>
                  <a:lnTo>
                    <a:pt x="130" y="406"/>
                  </a:lnTo>
                  <a:lnTo>
                    <a:pt x="142" y="406"/>
                  </a:lnTo>
                  <a:lnTo>
                    <a:pt x="153" y="407"/>
                  </a:lnTo>
                  <a:lnTo>
                    <a:pt x="162" y="408"/>
                  </a:lnTo>
                  <a:lnTo>
                    <a:pt x="170" y="408"/>
                  </a:lnTo>
                  <a:lnTo>
                    <a:pt x="178" y="410"/>
                  </a:lnTo>
                  <a:lnTo>
                    <a:pt x="187" y="414"/>
                  </a:lnTo>
                  <a:lnTo>
                    <a:pt x="197" y="417"/>
                  </a:lnTo>
                  <a:lnTo>
                    <a:pt x="208" y="421"/>
                  </a:lnTo>
                  <a:lnTo>
                    <a:pt x="217" y="425"/>
                  </a:lnTo>
                  <a:lnTo>
                    <a:pt x="226" y="428"/>
                  </a:lnTo>
                  <a:lnTo>
                    <a:pt x="231" y="431"/>
                  </a:lnTo>
                  <a:lnTo>
                    <a:pt x="233" y="431"/>
                  </a:lnTo>
                  <a:lnTo>
                    <a:pt x="232" y="433"/>
                  </a:lnTo>
                  <a:lnTo>
                    <a:pt x="232" y="437"/>
                  </a:lnTo>
                  <a:lnTo>
                    <a:pt x="232" y="444"/>
                  </a:lnTo>
                  <a:lnTo>
                    <a:pt x="231" y="453"/>
                  </a:lnTo>
                  <a:lnTo>
                    <a:pt x="230" y="462"/>
                  </a:lnTo>
                  <a:lnTo>
                    <a:pt x="229" y="471"/>
                  </a:lnTo>
                  <a:lnTo>
                    <a:pt x="228" y="481"/>
                  </a:lnTo>
                  <a:lnTo>
                    <a:pt x="228" y="488"/>
                  </a:lnTo>
                  <a:lnTo>
                    <a:pt x="229" y="496"/>
                  </a:lnTo>
                  <a:lnTo>
                    <a:pt x="230" y="507"/>
                  </a:lnTo>
                  <a:lnTo>
                    <a:pt x="232" y="518"/>
                  </a:lnTo>
                  <a:lnTo>
                    <a:pt x="234" y="530"/>
                  </a:lnTo>
                  <a:lnTo>
                    <a:pt x="236" y="542"/>
                  </a:lnTo>
                  <a:lnTo>
                    <a:pt x="237" y="552"/>
                  </a:lnTo>
                  <a:lnTo>
                    <a:pt x="237" y="562"/>
                  </a:lnTo>
                  <a:lnTo>
                    <a:pt x="236" y="568"/>
                  </a:lnTo>
                  <a:lnTo>
                    <a:pt x="234" y="573"/>
                  </a:lnTo>
                  <a:lnTo>
                    <a:pt x="233" y="577"/>
                  </a:lnTo>
                  <a:lnTo>
                    <a:pt x="232" y="581"/>
                  </a:lnTo>
                  <a:lnTo>
                    <a:pt x="232" y="585"/>
                  </a:lnTo>
                  <a:lnTo>
                    <a:pt x="232" y="587"/>
                  </a:lnTo>
                  <a:lnTo>
                    <a:pt x="232" y="590"/>
                  </a:lnTo>
                  <a:lnTo>
                    <a:pt x="232" y="592"/>
                  </a:lnTo>
                  <a:lnTo>
                    <a:pt x="238" y="609"/>
                  </a:lnTo>
                  <a:lnTo>
                    <a:pt x="239" y="609"/>
                  </a:lnTo>
                  <a:lnTo>
                    <a:pt x="243" y="609"/>
                  </a:lnTo>
                  <a:lnTo>
                    <a:pt x="248" y="609"/>
                  </a:lnTo>
                  <a:lnTo>
                    <a:pt x="255" y="609"/>
                  </a:lnTo>
                  <a:lnTo>
                    <a:pt x="261" y="609"/>
                  </a:lnTo>
                  <a:lnTo>
                    <a:pt x="267" y="609"/>
                  </a:lnTo>
                  <a:lnTo>
                    <a:pt x="273" y="610"/>
                  </a:lnTo>
                  <a:lnTo>
                    <a:pt x="278" y="612"/>
                  </a:lnTo>
                  <a:lnTo>
                    <a:pt x="283" y="613"/>
                  </a:lnTo>
                  <a:lnTo>
                    <a:pt x="288" y="615"/>
                  </a:lnTo>
                  <a:lnTo>
                    <a:pt x="294" y="616"/>
                  </a:lnTo>
                  <a:lnTo>
                    <a:pt x="300" y="618"/>
                  </a:lnTo>
                  <a:lnTo>
                    <a:pt x="306" y="619"/>
                  </a:lnTo>
                  <a:lnTo>
                    <a:pt x="312" y="620"/>
                  </a:lnTo>
                  <a:lnTo>
                    <a:pt x="316" y="621"/>
                  </a:lnTo>
                  <a:lnTo>
                    <a:pt x="319" y="620"/>
                  </a:lnTo>
                  <a:lnTo>
                    <a:pt x="322" y="619"/>
                  </a:lnTo>
                  <a:lnTo>
                    <a:pt x="325" y="617"/>
                  </a:lnTo>
                  <a:lnTo>
                    <a:pt x="327" y="615"/>
                  </a:lnTo>
                  <a:lnTo>
                    <a:pt x="330" y="614"/>
                  </a:lnTo>
                  <a:lnTo>
                    <a:pt x="331" y="611"/>
                  </a:lnTo>
                  <a:lnTo>
                    <a:pt x="331" y="609"/>
                  </a:lnTo>
                  <a:lnTo>
                    <a:pt x="328" y="607"/>
                  </a:lnTo>
                  <a:lnTo>
                    <a:pt x="324" y="604"/>
                  </a:lnTo>
                  <a:lnTo>
                    <a:pt x="318" y="601"/>
                  </a:lnTo>
                  <a:lnTo>
                    <a:pt x="309" y="598"/>
                  </a:lnTo>
                  <a:lnTo>
                    <a:pt x="301" y="594"/>
                  </a:lnTo>
                  <a:lnTo>
                    <a:pt x="292" y="590"/>
                  </a:lnTo>
                  <a:lnTo>
                    <a:pt x="284" y="586"/>
                  </a:lnTo>
                  <a:lnTo>
                    <a:pt x="278" y="581"/>
                  </a:lnTo>
                  <a:lnTo>
                    <a:pt x="273" y="576"/>
                  </a:lnTo>
                  <a:lnTo>
                    <a:pt x="272" y="572"/>
                  </a:lnTo>
                  <a:lnTo>
                    <a:pt x="272" y="568"/>
                  </a:lnTo>
                  <a:lnTo>
                    <a:pt x="272" y="563"/>
                  </a:lnTo>
                  <a:lnTo>
                    <a:pt x="272" y="557"/>
                  </a:lnTo>
                  <a:lnTo>
                    <a:pt x="273" y="550"/>
                  </a:lnTo>
                  <a:lnTo>
                    <a:pt x="274" y="542"/>
                  </a:lnTo>
                  <a:lnTo>
                    <a:pt x="275" y="535"/>
                  </a:lnTo>
                  <a:lnTo>
                    <a:pt x="277" y="528"/>
                  </a:lnTo>
                  <a:lnTo>
                    <a:pt x="278" y="519"/>
                  </a:lnTo>
                  <a:lnTo>
                    <a:pt x="280" y="511"/>
                  </a:lnTo>
                  <a:lnTo>
                    <a:pt x="282" y="501"/>
                  </a:lnTo>
                  <a:lnTo>
                    <a:pt x="284" y="491"/>
                  </a:lnTo>
                  <a:lnTo>
                    <a:pt x="284" y="481"/>
                  </a:lnTo>
                  <a:lnTo>
                    <a:pt x="286" y="471"/>
                  </a:lnTo>
                  <a:lnTo>
                    <a:pt x="286" y="464"/>
                  </a:lnTo>
                  <a:lnTo>
                    <a:pt x="287" y="458"/>
                  </a:lnTo>
                  <a:lnTo>
                    <a:pt x="287" y="454"/>
                  </a:lnTo>
                  <a:lnTo>
                    <a:pt x="287" y="453"/>
                  </a:lnTo>
                  <a:lnTo>
                    <a:pt x="288" y="450"/>
                  </a:lnTo>
                  <a:lnTo>
                    <a:pt x="290" y="448"/>
                  </a:lnTo>
                  <a:lnTo>
                    <a:pt x="291" y="444"/>
                  </a:lnTo>
                  <a:lnTo>
                    <a:pt x="293" y="441"/>
                  </a:lnTo>
                  <a:lnTo>
                    <a:pt x="295" y="437"/>
                  </a:lnTo>
                  <a:lnTo>
                    <a:pt x="296" y="433"/>
                  </a:lnTo>
                  <a:lnTo>
                    <a:pt x="295" y="429"/>
                  </a:lnTo>
                  <a:lnTo>
                    <a:pt x="294" y="424"/>
                  </a:lnTo>
                  <a:lnTo>
                    <a:pt x="293" y="419"/>
                  </a:lnTo>
                  <a:lnTo>
                    <a:pt x="291" y="414"/>
                  </a:lnTo>
                  <a:lnTo>
                    <a:pt x="289" y="408"/>
                  </a:lnTo>
                  <a:lnTo>
                    <a:pt x="285" y="402"/>
                  </a:lnTo>
                  <a:lnTo>
                    <a:pt x="279" y="397"/>
                  </a:lnTo>
                  <a:lnTo>
                    <a:pt x="272" y="391"/>
                  </a:lnTo>
                  <a:lnTo>
                    <a:pt x="261" y="386"/>
                  </a:lnTo>
                  <a:lnTo>
                    <a:pt x="249" y="381"/>
                  </a:lnTo>
                  <a:lnTo>
                    <a:pt x="240" y="375"/>
                  </a:lnTo>
                  <a:lnTo>
                    <a:pt x="232" y="371"/>
                  </a:lnTo>
                  <a:lnTo>
                    <a:pt x="226" y="366"/>
                  </a:lnTo>
                  <a:lnTo>
                    <a:pt x="220" y="362"/>
                  </a:lnTo>
                  <a:lnTo>
                    <a:pt x="215" y="358"/>
                  </a:lnTo>
                  <a:lnTo>
                    <a:pt x="210" y="356"/>
                  </a:lnTo>
                  <a:lnTo>
                    <a:pt x="203" y="354"/>
                  </a:lnTo>
                  <a:lnTo>
                    <a:pt x="197" y="351"/>
                  </a:lnTo>
                  <a:lnTo>
                    <a:pt x="190" y="349"/>
                  </a:lnTo>
                  <a:lnTo>
                    <a:pt x="183" y="345"/>
                  </a:lnTo>
                  <a:lnTo>
                    <a:pt x="176" y="341"/>
                  </a:lnTo>
                  <a:lnTo>
                    <a:pt x="171" y="338"/>
                  </a:lnTo>
                  <a:lnTo>
                    <a:pt x="167" y="335"/>
                  </a:lnTo>
                  <a:lnTo>
                    <a:pt x="164" y="333"/>
                  </a:lnTo>
                  <a:lnTo>
                    <a:pt x="163" y="332"/>
                  </a:lnTo>
                  <a:lnTo>
                    <a:pt x="142" y="231"/>
                  </a:lnTo>
                </a:path>
              </a:pathLst>
            </a:custGeom>
            <a:solidFill>
              <a:srgbClr val="4C4C4C"/>
            </a:solidFill>
            <a:ln w="9525" cap="rnd">
              <a:noFill/>
              <a:round/>
              <a:headEnd type="none" w="sm" len="sm"/>
              <a:tailEnd type="none" w="sm" len="sm"/>
            </a:ln>
            <a:effectLst/>
          </p:spPr>
          <p:txBody>
            <a:bodyPr/>
            <a:lstStyle/>
            <a:p>
              <a:endParaRPr lang="en-US"/>
            </a:p>
          </p:txBody>
        </p:sp>
        <p:sp>
          <p:nvSpPr>
            <p:cNvPr id="21715" name="Freeform 211"/>
            <p:cNvSpPr>
              <a:spLocks/>
            </p:cNvSpPr>
            <p:nvPr/>
          </p:nvSpPr>
          <p:spPr bwMode="auto">
            <a:xfrm>
              <a:off x="4036" y="1081"/>
              <a:ext cx="117" cy="201"/>
            </a:xfrm>
            <a:custGeom>
              <a:avLst/>
              <a:gdLst/>
              <a:ahLst/>
              <a:cxnLst>
                <a:cxn ang="0">
                  <a:pos x="49" y="200"/>
                </a:cxn>
                <a:cxn ang="0">
                  <a:pos x="64" y="199"/>
                </a:cxn>
                <a:cxn ang="0">
                  <a:pos x="87" y="194"/>
                </a:cxn>
                <a:cxn ang="0">
                  <a:pos x="107" y="183"/>
                </a:cxn>
                <a:cxn ang="0">
                  <a:pos x="116" y="166"/>
                </a:cxn>
                <a:cxn ang="0">
                  <a:pos x="110" y="146"/>
                </a:cxn>
                <a:cxn ang="0">
                  <a:pos x="95" y="124"/>
                </a:cxn>
                <a:cxn ang="0">
                  <a:pos x="80" y="100"/>
                </a:cxn>
                <a:cxn ang="0">
                  <a:pos x="73" y="72"/>
                </a:cxn>
                <a:cxn ang="0">
                  <a:pos x="80" y="45"/>
                </a:cxn>
                <a:cxn ang="0">
                  <a:pos x="92" y="25"/>
                </a:cxn>
                <a:cxn ang="0">
                  <a:pos x="98" y="11"/>
                </a:cxn>
                <a:cxn ang="0">
                  <a:pos x="88" y="4"/>
                </a:cxn>
                <a:cxn ang="0">
                  <a:pos x="63" y="0"/>
                </a:cxn>
                <a:cxn ang="0">
                  <a:pos x="35" y="0"/>
                </a:cxn>
                <a:cxn ang="0">
                  <a:pos x="13" y="4"/>
                </a:cxn>
                <a:cxn ang="0">
                  <a:pos x="5" y="11"/>
                </a:cxn>
                <a:cxn ang="0">
                  <a:pos x="1" y="18"/>
                </a:cxn>
                <a:cxn ang="0">
                  <a:pos x="0" y="26"/>
                </a:cxn>
                <a:cxn ang="0">
                  <a:pos x="2" y="39"/>
                </a:cxn>
                <a:cxn ang="0">
                  <a:pos x="9" y="57"/>
                </a:cxn>
                <a:cxn ang="0">
                  <a:pos x="14" y="70"/>
                </a:cxn>
                <a:cxn ang="0">
                  <a:pos x="17" y="80"/>
                </a:cxn>
                <a:cxn ang="0">
                  <a:pos x="19" y="94"/>
                </a:cxn>
                <a:cxn ang="0">
                  <a:pos x="20" y="116"/>
                </a:cxn>
                <a:cxn ang="0">
                  <a:pos x="19" y="132"/>
                </a:cxn>
                <a:cxn ang="0">
                  <a:pos x="17" y="144"/>
                </a:cxn>
                <a:cxn ang="0">
                  <a:pos x="17" y="155"/>
                </a:cxn>
                <a:cxn ang="0">
                  <a:pos x="17" y="171"/>
                </a:cxn>
                <a:cxn ang="0">
                  <a:pos x="21" y="182"/>
                </a:cxn>
                <a:cxn ang="0">
                  <a:pos x="24" y="188"/>
                </a:cxn>
                <a:cxn ang="0">
                  <a:pos x="29" y="192"/>
                </a:cxn>
                <a:cxn ang="0">
                  <a:pos x="33" y="195"/>
                </a:cxn>
                <a:cxn ang="0">
                  <a:pos x="38" y="197"/>
                </a:cxn>
                <a:cxn ang="0">
                  <a:pos x="43" y="199"/>
                </a:cxn>
                <a:cxn ang="0">
                  <a:pos x="46" y="200"/>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path>
              </a:pathLst>
            </a:custGeom>
            <a:solidFill>
              <a:srgbClr val="00CCCC"/>
            </a:solidFill>
            <a:ln w="9525" cap="rnd">
              <a:noFill/>
              <a:round/>
              <a:headEnd type="none" w="sm" len="sm"/>
              <a:tailEnd type="none" w="sm" len="sm"/>
            </a:ln>
            <a:effectLst/>
          </p:spPr>
          <p:txBody>
            <a:bodyPr/>
            <a:lstStyle/>
            <a:p>
              <a:endParaRPr lang="en-US"/>
            </a:p>
          </p:txBody>
        </p:sp>
        <p:sp>
          <p:nvSpPr>
            <p:cNvPr id="21716" name="Freeform 212"/>
            <p:cNvSpPr>
              <a:spLocks/>
            </p:cNvSpPr>
            <p:nvPr/>
          </p:nvSpPr>
          <p:spPr bwMode="auto">
            <a:xfrm>
              <a:off x="4081" y="940"/>
              <a:ext cx="332" cy="622"/>
            </a:xfrm>
            <a:custGeom>
              <a:avLst/>
              <a:gdLst/>
              <a:ahLst/>
              <a:cxnLst>
                <a:cxn ang="0">
                  <a:pos x="145" y="212"/>
                </a:cxn>
                <a:cxn ang="0">
                  <a:pos x="147" y="154"/>
                </a:cxn>
                <a:cxn ang="0">
                  <a:pos x="127" y="134"/>
                </a:cxn>
                <a:cxn ang="0">
                  <a:pos x="107" y="123"/>
                </a:cxn>
                <a:cxn ang="0">
                  <a:pos x="109" y="117"/>
                </a:cxn>
                <a:cxn ang="0">
                  <a:pos x="114" y="115"/>
                </a:cxn>
                <a:cxn ang="0">
                  <a:pos x="123" y="114"/>
                </a:cxn>
                <a:cxn ang="0">
                  <a:pos x="129" y="100"/>
                </a:cxn>
                <a:cxn ang="0">
                  <a:pos x="131" y="86"/>
                </a:cxn>
                <a:cxn ang="0">
                  <a:pos x="135" y="86"/>
                </a:cxn>
                <a:cxn ang="0">
                  <a:pos x="138" y="80"/>
                </a:cxn>
                <a:cxn ang="0">
                  <a:pos x="133" y="65"/>
                </a:cxn>
                <a:cxn ang="0">
                  <a:pos x="128" y="51"/>
                </a:cxn>
                <a:cxn ang="0">
                  <a:pos x="122" y="30"/>
                </a:cxn>
                <a:cxn ang="0">
                  <a:pos x="107" y="12"/>
                </a:cxn>
                <a:cxn ang="0">
                  <a:pos x="87" y="0"/>
                </a:cxn>
                <a:cxn ang="0">
                  <a:pos x="63" y="4"/>
                </a:cxn>
                <a:cxn ang="0">
                  <a:pos x="46" y="12"/>
                </a:cxn>
                <a:cxn ang="0">
                  <a:pos x="40" y="32"/>
                </a:cxn>
                <a:cxn ang="0">
                  <a:pos x="40" y="55"/>
                </a:cxn>
                <a:cxn ang="0">
                  <a:pos x="46" y="71"/>
                </a:cxn>
                <a:cxn ang="0">
                  <a:pos x="52" y="94"/>
                </a:cxn>
                <a:cxn ang="0">
                  <a:pos x="52" y="111"/>
                </a:cxn>
                <a:cxn ang="0">
                  <a:pos x="23" y="129"/>
                </a:cxn>
                <a:cxn ang="0">
                  <a:pos x="6" y="145"/>
                </a:cxn>
                <a:cxn ang="0">
                  <a:pos x="0" y="163"/>
                </a:cxn>
                <a:cxn ang="0">
                  <a:pos x="10" y="206"/>
                </a:cxn>
                <a:cxn ang="0">
                  <a:pos x="18" y="267"/>
                </a:cxn>
                <a:cxn ang="0">
                  <a:pos x="17" y="304"/>
                </a:cxn>
                <a:cxn ang="0">
                  <a:pos x="20" y="341"/>
                </a:cxn>
                <a:cxn ang="0">
                  <a:pos x="38" y="385"/>
                </a:cxn>
                <a:cxn ang="0">
                  <a:pos x="72" y="409"/>
                </a:cxn>
                <a:cxn ang="0">
                  <a:pos x="98" y="416"/>
                </a:cxn>
                <a:cxn ang="0">
                  <a:pos x="143" y="410"/>
                </a:cxn>
                <a:cxn ang="0">
                  <a:pos x="178" y="411"/>
                </a:cxn>
                <a:cxn ang="0">
                  <a:pos x="218" y="425"/>
                </a:cxn>
                <a:cxn ang="0">
                  <a:pos x="233" y="433"/>
                </a:cxn>
                <a:cxn ang="0">
                  <a:pos x="230" y="462"/>
                </a:cxn>
                <a:cxn ang="0">
                  <a:pos x="229" y="497"/>
                </a:cxn>
                <a:cxn ang="0">
                  <a:pos x="236" y="542"/>
                </a:cxn>
                <a:cxn ang="0">
                  <a:pos x="234" y="573"/>
                </a:cxn>
                <a:cxn ang="0">
                  <a:pos x="232" y="588"/>
                </a:cxn>
                <a:cxn ang="0">
                  <a:pos x="239" y="609"/>
                </a:cxn>
                <a:cxn ang="0">
                  <a:pos x="261" y="609"/>
                </a:cxn>
                <a:cxn ang="0">
                  <a:pos x="283" y="613"/>
                </a:cxn>
                <a:cxn ang="0">
                  <a:pos x="307" y="619"/>
                </a:cxn>
                <a:cxn ang="0">
                  <a:pos x="322" y="619"/>
                </a:cxn>
                <a:cxn ang="0">
                  <a:pos x="331" y="611"/>
                </a:cxn>
                <a:cxn ang="0">
                  <a:pos x="318" y="602"/>
                </a:cxn>
                <a:cxn ang="0">
                  <a:pos x="285" y="586"/>
                </a:cxn>
                <a:cxn ang="0">
                  <a:pos x="272" y="568"/>
                </a:cxn>
                <a:cxn ang="0">
                  <a:pos x="274" y="543"/>
                </a:cxn>
                <a:cxn ang="0">
                  <a:pos x="280" y="511"/>
                </a:cxn>
                <a:cxn ang="0">
                  <a:pos x="286" y="471"/>
                </a:cxn>
                <a:cxn ang="0">
                  <a:pos x="287" y="453"/>
                </a:cxn>
                <a:cxn ang="0">
                  <a:pos x="294" y="441"/>
                </a:cxn>
                <a:cxn ang="0">
                  <a:pos x="294" y="424"/>
                </a:cxn>
                <a:cxn ang="0">
                  <a:pos x="285" y="403"/>
                </a:cxn>
                <a:cxn ang="0">
                  <a:pos x="249" y="381"/>
                </a:cxn>
                <a:cxn ang="0">
                  <a:pos x="221" y="362"/>
                </a:cxn>
                <a:cxn ang="0">
                  <a:pos x="197" y="351"/>
                </a:cxn>
                <a:cxn ang="0">
                  <a:pos x="171" y="338"/>
                </a:cxn>
                <a:cxn ang="0">
                  <a:pos x="143" y="236"/>
                </a:cxn>
              </a:cxnLst>
              <a:rect l="0" t="0" r="r" b="b"/>
              <a:pathLst>
                <a:path w="332" h="622">
                  <a:moveTo>
                    <a:pt x="143" y="236"/>
                  </a:moveTo>
                  <a:lnTo>
                    <a:pt x="143" y="233"/>
                  </a:lnTo>
                  <a:lnTo>
                    <a:pt x="145" y="224"/>
                  </a:lnTo>
                  <a:lnTo>
                    <a:pt x="145" y="212"/>
                  </a:lnTo>
                  <a:lnTo>
                    <a:pt x="147" y="196"/>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1"/>
                  </a:lnTo>
                  <a:lnTo>
                    <a:pt x="108" y="120"/>
                  </a:lnTo>
                  <a:lnTo>
                    <a:pt x="109" y="119"/>
                  </a:lnTo>
                  <a:lnTo>
                    <a:pt x="109" y="117"/>
                  </a:lnTo>
                  <a:lnTo>
                    <a:pt x="110" y="116"/>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6"/>
                  </a:lnTo>
                  <a:lnTo>
                    <a:pt x="132" y="86"/>
                  </a:lnTo>
                  <a:lnTo>
                    <a:pt x="133" y="86"/>
                  </a:lnTo>
                  <a:lnTo>
                    <a:pt x="134" y="86"/>
                  </a:lnTo>
                  <a:lnTo>
                    <a:pt x="135" y="86"/>
                  </a:lnTo>
                  <a:lnTo>
                    <a:pt x="137" y="86"/>
                  </a:lnTo>
                  <a:lnTo>
                    <a:pt x="138" y="85"/>
                  </a:lnTo>
                  <a:lnTo>
                    <a:pt x="139" y="83"/>
                  </a:lnTo>
                  <a:lnTo>
                    <a:pt x="138" y="80"/>
                  </a:lnTo>
                  <a:lnTo>
                    <a:pt x="137" y="77"/>
                  </a:lnTo>
                  <a:lnTo>
                    <a:pt x="136" y="74"/>
                  </a:lnTo>
                  <a:lnTo>
                    <a:pt x="134" y="69"/>
                  </a:lnTo>
                  <a:lnTo>
                    <a:pt x="133" y="65"/>
                  </a:lnTo>
                  <a:lnTo>
                    <a:pt x="131" y="61"/>
                  </a:lnTo>
                  <a:lnTo>
                    <a:pt x="130" y="57"/>
                  </a:lnTo>
                  <a:lnTo>
                    <a:pt x="129" y="55"/>
                  </a:lnTo>
                  <a:lnTo>
                    <a:pt x="128" y="51"/>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5"/>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7"/>
                  </a:lnTo>
                  <a:lnTo>
                    <a:pt x="17" y="253"/>
                  </a:lnTo>
                  <a:lnTo>
                    <a:pt x="18" y="267"/>
                  </a:lnTo>
                  <a:lnTo>
                    <a:pt x="19" y="280"/>
                  </a:lnTo>
                  <a:lnTo>
                    <a:pt x="18" y="290"/>
                  </a:lnTo>
                  <a:lnTo>
                    <a:pt x="18" y="297"/>
                  </a:lnTo>
                  <a:lnTo>
                    <a:pt x="17" y="304"/>
                  </a:lnTo>
                  <a:lnTo>
                    <a:pt x="17" y="311"/>
                  </a:lnTo>
                  <a:lnTo>
                    <a:pt x="17" y="320"/>
                  </a:lnTo>
                  <a:lnTo>
                    <a:pt x="18" y="330"/>
                  </a:lnTo>
                  <a:lnTo>
                    <a:pt x="20" y="341"/>
                  </a:lnTo>
                  <a:lnTo>
                    <a:pt x="23" y="352"/>
                  </a:lnTo>
                  <a:lnTo>
                    <a:pt x="27" y="364"/>
                  </a:lnTo>
                  <a:lnTo>
                    <a:pt x="32" y="376"/>
                  </a:lnTo>
                  <a:lnTo>
                    <a:pt x="38" y="385"/>
                  </a:lnTo>
                  <a:lnTo>
                    <a:pt x="46" y="393"/>
                  </a:lnTo>
                  <a:lnTo>
                    <a:pt x="54" y="400"/>
                  </a:lnTo>
                  <a:lnTo>
                    <a:pt x="63" y="405"/>
                  </a:lnTo>
                  <a:lnTo>
                    <a:pt x="72" y="409"/>
                  </a:lnTo>
                  <a:lnTo>
                    <a:pt x="80" y="413"/>
                  </a:lnTo>
                  <a:lnTo>
                    <a:pt x="86" y="414"/>
                  </a:lnTo>
                  <a:lnTo>
                    <a:pt x="90" y="415"/>
                  </a:lnTo>
                  <a:lnTo>
                    <a:pt x="98" y="416"/>
                  </a:lnTo>
                  <a:lnTo>
                    <a:pt x="108" y="415"/>
                  </a:lnTo>
                  <a:lnTo>
                    <a:pt x="119" y="414"/>
                  </a:lnTo>
                  <a:lnTo>
                    <a:pt x="131" y="412"/>
                  </a:lnTo>
                  <a:lnTo>
                    <a:pt x="143" y="410"/>
                  </a:lnTo>
                  <a:lnTo>
                    <a:pt x="154" y="409"/>
                  </a:lnTo>
                  <a:lnTo>
                    <a:pt x="163" y="408"/>
                  </a:lnTo>
                  <a:lnTo>
                    <a:pt x="170" y="408"/>
                  </a:lnTo>
                  <a:lnTo>
                    <a:pt x="178" y="411"/>
                  </a:lnTo>
                  <a:lnTo>
                    <a:pt x="187" y="414"/>
                  </a:lnTo>
                  <a:lnTo>
                    <a:pt x="197" y="417"/>
                  </a:lnTo>
                  <a:lnTo>
                    <a:pt x="209" y="421"/>
                  </a:lnTo>
                  <a:lnTo>
                    <a:pt x="218" y="425"/>
                  </a:lnTo>
                  <a:lnTo>
                    <a:pt x="226" y="428"/>
                  </a:lnTo>
                  <a:lnTo>
                    <a:pt x="232" y="431"/>
                  </a:lnTo>
                  <a:lnTo>
                    <a:pt x="233" y="431"/>
                  </a:lnTo>
                  <a:lnTo>
                    <a:pt x="233" y="433"/>
                  </a:lnTo>
                  <a:lnTo>
                    <a:pt x="232" y="438"/>
                  </a:lnTo>
                  <a:lnTo>
                    <a:pt x="232" y="445"/>
                  </a:lnTo>
                  <a:lnTo>
                    <a:pt x="231" y="453"/>
                  </a:lnTo>
                  <a:lnTo>
                    <a:pt x="230" y="462"/>
                  </a:lnTo>
                  <a:lnTo>
                    <a:pt x="229" y="471"/>
                  </a:lnTo>
                  <a:lnTo>
                    <a:pt x="228" y="481"/>
                  </a:lnTo>
                  <a:lnTo>
                    <a:pt x="228" y="488"/>
                  </a:lnTo>
                  <a:lnTo>
                    <a:pt x="229" y="497"/>
                  </a:lnTo>
                  <a:lnTo>
                    <a:pt x="230" y="507"/>
                  </a:lnTo>
                  <a:lnTo>
                    <a:pt x="232" y="518"/>
                  </a:lnTo>
                  <a:lnTo>
                    <a:pt x="234" y="530"/>
                  </a:lnTo>
                  <a:lnTo>
                    <a:pt x="236" y="542"/>
                  </a:lnTo>
                  <a:lnTo>
                    <a:pt x="238" y="553"/>
                  </a:lnTo>
                  <a:lnTo>
                    <a:pt x="238" y="562"/>
                  </a:lnTo>
                  <a:lnTo>
                    <a:pt x="236" y="569"/>
                  </a:lnTo>
                  <a:lnTo>
                    <a:pt x="234" y="573"/>
                  </a:lnTo>
                  <a:lnTo>
                    <a:pt x="233" y="577"/>
                  </a:lnTo>
                  <a:lnTo>
                    <a:pt x="232" y="581"/>
                  </a:lnTo>
                  <a:lnTo>
                    <a:pt x="232" y="585"/>
                  </a:lnTo>
                  <a:lnTo>
                    <a:pt x="232" y="588"/>
                  </a:lnTo>
                  <a:lnTo>
                    <a:pt x="232" y="590"/>
                  </a:lnTo>
                  <a:lnTo>
                    <a:pt x="232" y="592"/>
                  </a:lnTo>
                  <a:lnTo>
                    <a:pt x="238" y="609"/>
                  </a:lnTo>
                  <a:lnTo>
                    <a:pt x="239" y="609"/>
                  </a:lnTo>
                  <a:lnTo>
                    <a:pt x="243" y="609"/>
                  </a:lnTo>
                  <a:lnTo>
                    <a:pt x="249" y="609"/>
                  </a:lnTo>
                  <a:lnTo>
                    <a:pt x="255" y="609"/>
                  </a:lnTo>
                  <a:lnTo>
                    <a:pt x="261" y="609"/>
                  </a:lnTo>
                  <a:lnTo>
                    <a:pt x="268" y="609"/>
                  </a:lnTo>
                  <a:lnTo>
                    <a:pt x="274" y="610"/>
                  </a:lnTo>
                  <a:lnTo>
                    <a:pt x="278" y="612"/>
                  </a:lnTo>
                  <a:lnTo>
                    <a:pt x="283" y="613"/>
                  </a:lnTo>
                  <a:lnTo>
                    <a:pt x="288" y="615"/>
                  </a:lnTo>
                  <a:lnTo>
                    <a:pt x="294" y="616"/>
                  </a:lnTo>
                  <a:lnTo>
                    <a:pt x="301" y="618"/>
                  </a:lnTo>
                  <a:lnTo>
                    <a:pt x="307" y="619"/>
                  </a:lnTo>
                  <a:lnTo>
                    <a:pt x="312" y="620"/>
                  </a:lnTo>
                  <a:lnTo>
                    <a:pt x="317" y="621"/>
                  </a:lnTo>
                  <a:lnTo>
                    <a:pt x="319" y="620"/>
                  </a:lnTo>
                  <a:lnTo>
                    <a:pt x="322" y="619"/>
                  </a:lnTo>
                  <a:lnTo>
                    <a:pt x="325" y="618"/>
                  </a:lnTo>
                  <a:lnTo>
                    <a:pt x="327" y="616"/>
                  </a:lnTo>
                  <a:lnTo>
                    <a:pt x="330" y="614"/>
                  </a:lnTo>
                  <a:lnTo>
                    <a:pt x="331" y="611"/>
                  </a:lnTo>
                  <a:lnTo>
                    <a:pt x="331" y="609"/>
                  </a:lnTo>
                  <a:lnTo>
                    <a:pt x="329" y="607"/>
                  </a:lnTo>
                  <a:lnTo>
                    <a:pt x="325" y="604"/>
                  </a:lnTo>
                  <a:lnTo>
                    <a:pt x="318" y="602"/>
                  </a:lnTo>
                  <a:lnTo>
                    <a:pt x="310" y="598"/>
                  </a:lnTo>
                  <a:lnTo>
                    <a:pt x="301" y="594"/>
                  </a:lnTo>
                  <a:lnTo>
                    <a:pt x="293" y="590"/>
                  </a:lnTo>
                  <a:lnTo>
                    <a:pt x="285" y="586"/>
                  </a:lnTo>
                  <a:lnTo>
                    <a:pt x="278" y="581"/>
                  </a:lnTo>
                  <a:lnTo>
                    <a:pt x="274" y="577"/>
                  </a:lnTo>
                  <a:lnTo>
                    <a:pt x="272" y="573"/>
                  </a:lnTo>
                  <a:lnTo>
                    <a:pt x="272" y="568"/>
                  </a:lnTo>
                  <a:lnTo>
                    <a:pt x="272" y="563"/>
                  </a:lnTo>
                  <a:lnTo>
                    <a:pt x="273" y="557"/>
                  </a:lnTo>
                  <a:lnTo>
                    <a:pt x="273" y="550"/>
                  </a:lnTo>
                  <a:lnTo>
                    <a:pt x="274" y="543"/>
                  </a:lnTo>
                  <a:lnTo>
                    <a:pt x="275" y="535"/>
                  </a:lnTo>
                  <a:lnTo>
                    <a:pt x="277" y="528"/>
                  </a:lnTo>
                  <a:lnTo>
                    <a:pt x="278" y="520"/>
                  </a:lnTo>
                  <a:lnTo>
                    <a:pt x="280" y="511"/>
                  </a:lnTo>
                  <a:lnTo>
                    <a:pt x="282" y="501"/>
                  </a:lnTo>
                  <a:lnTo>
                    <a:pt x="284" y="491"/>
                  </a:lnTo>
                  <a:lnTo>
                    <a:pt x="285" y="481"/>
                  </a:lnTo>
                  <a:lnTo>
                    <a:pt x="286" y="471"/>
                  </a:lnTo>
                  <a:lnTo>
                    <a:pt x="287" y="464"/>
                  </a:lnTo>
                  <a:lnTo>
                    <a:pt x="287" y="458"/>
                  </a:lnTo>
                  <a:lnTo>
                    <a:pt x="287" y="454"/>
                  </a:lnTo>
                  <a:lnTo>
                    <a:pt x="287" y="453"/>
                  </a:lnTo>
                  <a:lnTo>
                    <a:pt x="289" y="451"/>
                  </a:lnTo>
                  <a:lnTo>
                    <a:pt x="290" y="448"/>
                  </a:lnTo>
                  <a:lnTo>
                    <a:pt x="292" y="445"/>
                  </a:lnTo>
                  <a:lnTo>
                    <a:pt x="294" y="441"/>
                  </a:lnTo>
                  <a:lnTo>
                    <a:pt x="295" y="437"/>
                  </a:lnTo>
                  <a:lnTo>
                    <a:pt x="296" y="433"/>
                  </a:lnTo>
                  <a:lnTo>
                    <a:pt x="295" y="429"/>
                  </a:lnTo>
                  <a:lnTo>
                    <a:pt x="294" y="424"/>
                  </a:lnTo>
                  <a:lnTo>
                    <a:pt x="293" y="419"/>
                  </a:lnTo>
                  <a:lnTo>
                    <a:pt x="291" y="414"/>
                  </a:lnTo>
                  <a:lnTo>
                    <a:pt x="290" y="408"/>
                  </a:lnTo>
                  <a:lnTo>
                    <a:pt x="285" y="403"/>
                  </a:lnTo>
                  <a:lnTo>
                    <a:pt x="279" y="397"/>
                  </a:lnTo>
                  <a:lnTo>
                    <a:pt x="272" y="392"/>
                  </a:lnTo>
                  <a:lnTo>
                    <a:pt x="261" y="386"/>
                  </a:lnTo>
                  <a:lnTo>
                    <a:pt x="249" y="381"/>
                  </a:lnTo>
                  <a:lnTo>
                    <a:pt x="240" y="376"/>
                  </a:lnTo>
                  <a:lnTo>
                    <a:pt x="233" y="371"/>
                  </a:lnTo>
                  <a:lnTo>
                    <a:pt x="226" y="366"/>
                  </a:lnTo>
                  <a:lnTo>
                    <a:pt x="221" y="362"/>
                  </a:lnTo>
                  <a:lnTo>
                    <a:pt x="216" y="359"/>
                  </a:lnTo>
                  <a:lnTo>
                    <a:pt x="210" y="356"/>
                  </a:lnTo>
                  <a:lnTo>
                    <a:pt x="204" y="354"/>
                  </a:lnTo>
                  <a:lnTo>
                    <a:pt x="197" y="351"/>
                  </a:lnTo>
                  <a:lnTo>
                    <a:pt x="190" y="349"/>
                  </a:lnTo>
                  <a:lnTo>
                    <a:pt x="183" y="345"/>
                  </a:lnTo>
                  <a:lnTo>
                    <a:pt x="177" y="341"/>
                  </a:lnTo>
                  <a:lnTo>
                    <a:pt x="171" y="338"/>
                  </a:lnTo>
                  <a:lnTo>
                    <a:pt x="167" y="334"/>
                  </a:lnTo>
                  <a:lnTo>
                    <a:pt x="164" y="333"/>
                  </a:lnTo>
                  <a:lnTo>
                    <a:pt x="163" y="332"/>
                  </a:lnTo>
                  <a:lnTo>
                    <a:pt x="143" y="236"/>
                  </a:lnTo>
                </a:path>
              </a:pathLst>
            </a:custGeom>
            <a:solidFill>
              <a:srgbClr val="99FF99"/>
            </a:solidFill>
            <a:ln w="9525" cap="rnd">
              <a:noFill/>
              <a:round/>
              <a:headEnd type="none" w="sm" len="sm"/>
              <a:tailEnd type="none" w="sm" len="sm"/>
            </a:ln>
            <a:effectLst/>
          </p:spPr>
          <p:txBody>
            <a:bodyPr/>
            <a:lstStyle/>
            <a:p>
              <a:endParaRPr lang="en-US"/>
            </a:p>
          </p:txBody>
        </p:sp>
        <p:sp>
          <p:nvSpPr>
            <p:cNvPr id="21717" name="Freeform 213"/>
            <p:cNvSpPr>
              <a:spLocks/>
            </p:cNvSpPr>
            <p:nvPr/>
          </p:nvSpPr>
          <p:spPr bwMode="auto">
            <a:xfrm>
              <a:off x="4052" y="1134"/>
              <a:ext cx="32" cy="135"/>
            </a:xfrm>
            <a:custGeom>
              <a:avLst/>
              <a:gdLst/>
              <a:ahLst/>
              <a:cxnLst>
                <a:cxn ang="0">
                  <a:pos x="15" y="111"/>
                </a:cxn>
                <a:cxn ang="0">
                  <a:pos x="13" y="101"/>
                </a:cxn>
                <a:cxn ang="0">
                  <a:pos x="12" y="87"/>
                </a:cxn>
                <a:cxn ang="0">
                  <a:pos x="13" y="71"/>
                </a:cxn>
                <a:cxn ang="0">
                  <a:pos x="16" y="58"/>
                </a:cxn>
                <a:cxn ang="0">
                  <a:pos x="17" y="48"/>
                </a:cxn>
                <a:cxn ang="0">
                  <a:pos x="17" y="39"/>
                </a:cxn>
                <a:cxn ang="0">
                  <a:pos x="15" y="29"/>
                </a:cxn>
                <a:cxn ang="0">
                  <a:pos x="12" y="22"/>
                </a:cxn>
                <a:cxn ang="0">
                  <a:pos x="10" y="17"/>
                </a:cxn>
                <a:cxn ang="0">
                  <a:pos x="6" y="10"/>
                </a:cxn>
                <a:cxn ang="0">
                  <a:pos x="2" y="3"/>
                </a:cxn>
                <a:cxn ang="0">
                  <a:pos x="1" y="5"/>
                </a:cxn>
                <a:cxn ang="0">
                  <a:pos x="5" y="14"/>
                </a:cxn>
                <a:cxn ang="0">
                  <a:pos x="7" y="22"/>
                </a:cxn>
                <a:cxn ang="0">
                  <a:pos x="8" y="34"/>
                </a:cxn>
                <a:cxn ang="0">
                  <a:pos x="9" y="55"/>
                </a:cxn>
                <a:cxn ang="0">
                  <a:pos x="8" y="70"/>
                </a:cxn>
                <a:cxn ang="0">
                  <a:pos x="6" y="81"/>
                </a:cxn>
                <a:cxn ang="0">
                  <a:pos x="6" y="93"/>
                </a:cxn>
                <a:cxn ang="0">
                  <a:pos x="7" y="106"/>
                </a:cxn>
                <a:cxn ang="0">
                  <a:pos x="10" y="116"/>
                </a:cxn>
                <a:cxn ang="0">
                  <a:pos x="12" y="123"/>
                </a:cxn>
                <a:cxn ang="0">
                  <a:pos x="15" y="127"/>
                </a:cxn>
                <a:cxn ang="0">
                  <a:pos x="20" y="129"/>
                </a:cxn>
                <a:cxn ang="0">
                  <a:pos x="24" y="132"/>
                </a:cxn>
                <a:cxn ang="0">
                  <a:pos x="27" y="133"/>
                </a:cxn>
                <a:cxn ang="0">
                  <a:pos x="30" y="134"/>
                </a:cxn>
                <a:cxn ang="0">
                  <a:pos x="28" y="131"/>
                </a:cxn>
                <a:cxn ang="0">
                  <a:pos x="23" y="127"/>
                </a:cxn>
                <a:cxn ang="0">
                  <a:pos x="19" y="121"/>
                </a:cxn>
                <a:cxn ang="0">
                  <a:pos x="15" y="116"/>
                </a:cxn>
              </a:cxnLst>
              <a:rect l="0" t="0" r="r" b="b"/>
              <a:pathLst>
                <a:path w="32" h="135">
                  <a:moveTo>
                    <a:pt x="15" y="114"/>
                  </a:moveTo>
                  <a:lnTo>
                    <a:pt x="15" y="111"/>
                  </a:lnTo>
                  <a:lnTo>
                    <a:pt x="14" y="107"/>
                  </a:lnTo>
                  <a:lnTo>
                    <a:pt x="13" y="101"/>
                  </a:lnTo>
                  <a:lnTo>
                    <a:pt x="12" y="95"/>
                  </a:lnTo>
                  <a:lnTo>
                    <a:pt x="12" y="87"/>
                  </a:lnTo>
                  <a:lnTo>
                    <a:pt x="12" y="80"/>
                  </a:lnTo>
                  <a:lnTo>
                    <a:pt x="13" y="71"/>
                  </a:lnTo>
                  <a:lnTo>
                    <a:pt x="15" y="63"/>
                  </a:lnTo>
                  <a:lnTo>
                    <a:pt x="16" y="58"/>
                  </a:lnTo>
                  <a:lnTo>
                    <a:pt x="17" y="53"/>
                  </a:lnTo>
                  <a:lnTo>
                    <a:pt x="17" y="48"/>
                  </a:lnTo>
                  <a:lnTo>
                    <a:pt x="17" y="43"/>
                  </a:lnTo>
                  <a:lnTo>
                    <a:pt x="17" y="39"/>
                  </a:lnTo>
                  <a:lnTo>
                    <a:pt x="16" y="34"/>
                  </a:lnTo>
                  <a:lnTo>
                    <a:pt x="15" y="29"/>
                  </a:lnTo>
                  <a:lnTo>
                    <a:pt x="13" y="23"/>
                  </a:lnTo>
                  <a:lnTo>
                    <a:pt x="12" y="22"/>
                  </a:lnTo>
                  <a:lnTo>
                    <a:pt x="11" y="19"/>
                  </a:lnTo>
                  <a:lnTo>
                    <a:pt x="10" y="17"/>
                  </a:lnTo>
                  <a:lnTo>
                    <a:pt x="8" y="13"/>
                  </a:lnTo>
                  <a:lnTo>
                    <a:pt x="6" y="10"/>
                  </a:lnTo>
                  <a:lnTo>
                    <a:pt x="4" y="6"/>
                  </a:lnTo>
                  <a:lnTo>
                    <a:pt x="2" y="3"/>
                  </a:lnTo>
                  <a:lnTo>
                    <a:pt x="0" y="0"/>
                  </a:lnTo>
                  <a:lnTo>
                    <a:pt x="1" y="5"/>
                  </a:lnTo>
                  <a:lnTo>
                    <a:pt x="4" y="10"/>
                  </a:lnTo>
                  <a:lnTo>
                    <a:pt x="5" y="14"/>
                  </a:lnTo>
                  <a:lnTo>
                    <a:pt x="6" y="17"/>
                  </a:lnTo>
                  <a:lnTo>
                    <a:pt x="7" y="22"/>
                  </a:lnTo>
                  <a:lnTo>
                    <a:pt x="8" y="28"/>
                  </a:lnTo>
                  <a:lnTo>
                    <a:pt x="8" y="34"/>
                  </a:lnTo>
                  <a:lnTo>
                    <a:pt x="9" y="44"/>
                  </a:lnTo>
                  <a:lnTo>
                    <a:pt x="9" y="55"/>
                  </a:lnTo>
                  <a:lnTo>
                    <a:pt x="9" y="64"/>
                  </a:lnTo>
                  <a:lnTo>
                    <a:pt x="8" y="70"/>
                  </a:lnTo>
                  <a:lnTo>
                    <a:pt x="7" y="76"/>
                  </a:lnTo>
                  <a:lnTo>
                    <a:pt x="6" y="81"/>
                  </a:lnTo>
                  <a:lnTo>
                    <a:pt x="6" y="87"/>
                  </a:lnTo>
                  <a:lnTo>
                    <a:pt x="6" y="93"/>
                  </a:lnTo>
                  <a:lnTo>
                    <a:pt x="6" y="99"/>
                  </a:lnTo>
                  <a:lnTo>
                    <a:pt x="7" y="106"/>
                  </a:lnTo>
                  <a:lnTo>
                    <a:pt x="8" y="112"/>
                  </a:lnTo>
                  <a:lnTo>
                    <a:pt x="10" y="116"/>
                  </a:lnTo>
                  <a:lnTo>
                    <a:pt x="10" y="120"/>
                  </a:lnTo>
                  <a:lnTo>
                    <a:pt x="12" y="123"/>
                  </a:lnTo>
                  <a:lnTo>
                    <a:pt x="14" y="125"/>
                  </a:lnTo>
                  <a:lnTo>
                    <a:pt x="15" y="127"/>
                  </a:lnTo>
                  <a:lnTo>
                    <a:pt x="18" y="128"/>
                  </a:lnTo>
                  <a:lnTo>
                    <a:pt x="20" y="129"/>
                  </a:lnTo>
                  <a:lnTo>
                    <a:pt x="21" y="131"/>
                  </a:lnTo>
                  <a:lnTo>
                    <a:pt x="24" y="132"/>
                  </a:lnTo>
                  <a:lnTo>
                    <a:pt x="25" y="132"/>
                  </a:lnTo>
                  <a:lnTo>
                    <a:pt x="27" y="133"/>
                  </a:lnTo>
                  <a:lnTo>
                    <a:pt x="29" y="133"/>
                  </a:lnTo>
                  <a:lnTo>
                    <a:pt x="30" y="134"/>
                  </a:lnTo>
                  <a:lnTo>
                    <a:pt x="31" y="134"/>
                  </a:lnTo>
                  <a:lnTo>
                    <a:pt x="28" y="131"/>
                  </a:lnTo>
                  <a:lnTo>
                    <a:pt x="25" y="129"/>
                  </a:lnTo>
                  <a:lnTo>
                    <a:pt x="23" y="127"/>
                  </a:lnTo>
                  <a:lnTo>
                    <a:pt x="20" y="123"/>
                  </a:lnTo>
                  <a:lnTo>
                    <a:pt x="19" y="121"/>
                  </a:lnTo>
                  <a:lnTo>
                    <a:pt x="17" y="118"/>
                  </a:lnTo>
                  <a:lnTo>
                    <a:pt x="15" y="116"/>
                  </a:lnTo>
                  <a:lnTo>
                    <a:pt x="15" y="114"/>
                  </a:lnTo>
                </a:path>
              </a:pathLst>
            </a:custGeom>
            <a:solidFill>
              <a:srgbClr val="008080"/>
            </a:solidFill>
            <a:ln w="9525" cap="rnd">
              <a:noFill/>
              <a:round/>
              <a:headEnd type="none" w="sm" len="sm"/>
              <a:tailEnd type="none" w="sm" len="sm"/>
            </a:ln>
            <a:effectLst/>
          </p:spPr>
          <p:txBody>
            <a:bodyPr/>
            <a:lstStyle/>
            <a:p>
              <a:endParaRPr lang="en-US"/>
            </a:p>
          </p:txBody>
        </p:sp>
        <p:sp>
          <p:nvSpPr>
            <p:cNvPr id="21718" name="Freeform 214"/>
            <p:cNvSpPr>
              <a:spLocks/>
            </p:cNvSpPr>
            <p:nvPr/>
          </p:nvSpPr>
          <p:spPr bwMode="auto">
            <a:xfrm>
              <a:off x="4130" y="940"/>
              <a:ext cx="28" cy="68"/>
            </a:xfrm>
            <a:custGeom>
              <a:avLst/>
              <a:gdLst/>
              <a:ahLst/>
              <a:cxnLst>
                <a:cxn ang="0">
                  <a:pos x="21" y="0"/>
                </a:cxn>
                <a:cxn ang="0">
                  <a:pos x="21" y="0"/>
                </a:cxn>
                <a:cxn ang="0">
                  <a:pos x="20" y="2"/>
                </a:cxn>
                <a:cxn ang="0">
                  <a:pos x="18" y="5"/>
                </a:cxn>
                <a:cxn ang="0">
                  <a:pos x="16" y="9"/>
                </a:cxn>
                <a:cxn ang="0">
                  <a:pos x="14" y="14"/>
                </a:cxn>
                <a:cxn ang="0">
                  <a:pos x="13" y="19"/>
                </a:cxn>
                <a:cxn ang="0">
                  <a:pos x="13" y="26"/>
                </a:cxn>
                <a:cxn ang="0">
                  <a:pos x="14" y="32"/>
                </a:cxn>
                <a:cxn ang="0">
                  <a:pos x="16" y="39"/>
                </a:cxn>
                <a:cxn ang="0">
                  <a:pos x="18" y="44"/>
                </a:cxn>
                <a:cxn ang="0">
                  <a:pos x="20" y="50"/>
                </a:cxn>
                <a:cxn ang="0">
                  <a:pos x="22" y="55"/>
                </a:cxn>
                <a:cxn ang="0">
                  <a:pos x="24" y="59"/>
                </a:cxn>
                <a:cxn ang="0">
                  <a:pos x="25" y="61"/>
                </a:cxn>
                <a:cxn ang="0">
                  <a:pos x="26" y="63"/>
                </a:cxn>
                <a:cxn ang="0">
                  <a:pos x="27" y="64"/>
                </a:cxn>
                <a:cxn ang="0">
                  <a:pos x="18" y="67"/>
                </a:cxn>
                <a:cxn ang="0">
                  <a:pos x="17" y="66"/>
                </a:cxn>
                <a:cxn ang="0">
                  <a:pos x="16" y="64"/>
                </a:cxn>
                <a:cxn ang="0">
                  <a:pos x="13" y="61"/>
                </a:cxn>
                <a:cxn ang="0">
                  <a:pos x="11" y="58"/>
                </a:cxn>
                <a:cxn ang="0">
                  <a:pos x="8" y="54"/>
                </a:cxn>
                <a:cxn ang="0">
                  <a:pos x="6" y="49"/>
                </a:cxn>
                <a:cxn ang="0">
                  <a:pos x="4" y="44"/>
                </a:cxn>
                <a:cxn ang="0">
                  <a:pos x="2" y="38"/>
                </a:cxn>
                <a:cxn ang="0">
                  <a:pos x="1" y="31"/>
                </a:cxn>
                <a:cxn ang="0">
                  <a:pos x="0" y="26"/>
                </a:cxn>
                <a:cxn ang="0">
                  <a:pos x="0" y="21"/>
                </a:cxn>
                <a:cxn ang="0">
                  <a:pos x="0" y="17"/>
                </a:cxn>
                <a:cxn ang="0">
                  <a:pos x="0" y="13"/>
                </a:cxn>
                <a:cxn ang="0">
                  <a:pos x="1" y="11"/>
                </a:cxn>
                <a:cxn ang="0">
                  <a:pos x="2" y="8"/>
                </a:cxn>
                <a:cxn ang="0">
                  <a:pos x="3" y="6"/>
                </a:cxn>
                <a:cxn ang="0">
                  <a:pos x="6" y="4"/>
                </a:cxn>
                <a:cxn ang="0">
                  <a:pos x="8" y="1"/>
                </a:cxn>
                <a:cxn ang="0">
                  <a:pos x="12" y="0"/>
                </a:cxn>
                <a:cxn ang="0">
                  <a:pos x="14" y="0"/>
                </a:cxn>
                <a:cxn ang="0">
                  <a:pos x="17" y="0"/>
                </a:cxn>
                <a:cxn ang="0">
                  <a:pos x="20" y="0"/>
                </a:cxn>
                <a:cxn ang="0">
                  <a:pos x="21" y="0"/>
                </a:cxn>
              </a:cxnLst>
              <a:rect l="0" t="0" r="r" b="b"/>
              <a:pathLst>
                <a:path w="28" h="68">
                  <a:moveTo>
                    <a:pt x="21" y="0"/>
                  </a:moveTo>
                  <a:lnTo>
                    <a:pt x="21" y="0"/>
                  </a:lnTo>
                  <a:lnTo>
                    <a:pt x="20" y="2"/>
                  </a:lnTo>
                  <a:lnTo>
                    <a:pt x="18" y="5"/>
                  </a:lnTo>
                  <a:lnTo>
                    <a:pt x="16" y="9"/>
                  </a:lnTo>
                  <a:lnTo>
                    <a:pt x="14" y="14"/>
                  </a:lnTo>
                  <a:lnTo>
                    <a:pt x="13" y="19"/>
                  </a:lnTo>
                  <a:lnTo>
                    <a:pt x="13" y="26"/>
                  </a:lnTo>
                  <a:lnTo>
                    <a:pt x="14" y="32"/>
                  </a:lnTo>
                  <a:lnTo>
                    <a:pt x="16" y="39"/>
                  </a:lnTo>
                  <a:lnTo>
                    <a:pt x="18" y="44"/>
                  </a:lnTo>
                  <a:lnTo>
                    <a:pt x="20" y="50"/>
                  </a:lnTo>
                  <a:lnTo>
                    <a:pt x="22" y="55"/>
                  </a:lnTo>
                  <a:lnTo>
                    <a:pt x="24" y="59"/>
                  </a:lnTo>
                  <a:lnTo>
                    <a:pt x="25" y="61"/>
                  </a:lnTo>
                  <a:lnTo>
                    <a:pt x="26" y="63"/>
                  </a:lnTo>
                  <a:lnTo>
                    <a:pt x="27" y="64"/>
                  </a:lnTo>
                  <a:lnTo>
                    <a:pt x="18" y="67"/>
                  </a:lnTo>
                  <a:lnTo>
                    <a:pt x="17" y="66"/>
                  </a:lnTo>
                  <a:lnTo>
                    <a:pt x="16" y="64"/>
                  </a:lnTo>
                  <a:lnTo>
                    <a:pt x="13" y="61"/>
                  </a:lnTo>
                  <a:lnTo>
                    <a:pt x="11" y="58"/>
                  </a:lnTo>
                  <a:lnTo>
                    <a:pt x="8" y="54"/>
                  </a:lnTo>
                  <a:lnTo>
                    <a:pt x="6" y="49"/>
                  </a:lnTo>
                  <a:lnTo>
                    <a:pt x="4" y="44"/>
                  </a:lnTo>
                  <a:lnTo>
                    <a:pt x="2" y="38"/>
                  </a:lnTo>
                  <a:lnTo>
                    <a:pt x="1" y="31"/>
                  </a:lnTo>
                  <a:lnTo>
                    <a:pt x="0" y="26"/>
                  </a:lnTo>
                  <a:lnTo>
                    <a:pt x="0" y="21"/>
                  </a:lnTo>
                  <a:lnTo>
                    <a:pt x="0" y="17"/>
                  </a:lnTo>
                  <a:lnTo>
                    <a:pt x="0" y="13"/>
                  </a:lnTo>
                  <a:lnTo>
                    <a:pt x="1" y="11"/>
                  </a:lnTo>
                  <a:lnTo>
                    <a:pt x="2" y="8"/>
                  </a:lnTo>
                  <a:lnTo>
                    <a:pt x="3" y="6"/>
                  </a:lnTo>
                  <a:lnTo>
                    <a:pt x="6" y="4"/>
                  </a:lnTo>
                  <a:lnTo>
                    <a:pt x="8" y="1"/>
                  </a:lnTo>
                  <a:lnTo>
                    <a:pt x="12" y="0"/>
                  </a:lnTo>
                  <a:lnTo>
                    <a:pt x="14" y="0"/>
                  </a:lnTo>
                  <a:lnTo>
                    <a:pt x="17" y="0"/>
                  </a:lnTo>
                  <a:lnTo>
                    <a:pt x="20" y="0"/>
                  </a:lnTo>
                  <a:lnTo>
                    <a:pt x="21" y="0"/>
                  </a:lnTo>
                </a:path>
              </a:pathLst>
            </a:custGeom>
            <a:solidFill>
              <a:srgbClr val="000000"/>
            </a:solidFill>
            <a:ln w="9525" cap="rnd">
              <a:noFill/>
              <a:round/>
              <a:headEnd type="none" w="sm" len="sm"/>
              <a:tailEnd type="none" w="sm" len="sm"/>
            </a:ln>
            <a:effectLst/>
          </p:spPr>
          <p:txBody>
            <a:bodyPr/>
            <a:lstStyle/>
            <a:p>
              <a:endParaRPr lang="en-US"/>
            </a:p>
          </p:txBody>
        </p:sp>
        <p:sp>
          <p:nvSpPr>
            <p:cNvPr id="21719" name="Freeform 215"/>
            <p:cNvSpPr>
              <a:spLocks/>
            </p:cNvSpPr>
            <p:nvPr/>
          </p:nvSpPr>
          <p:spPr bwMode="auto">
            <a:xfrm>
              <a:off x="4150" y="1006"/>
              <a:ext cx="67" cy="50"/>
            </a:xfrm>
            <a:custGeom>
              <a:avLst/>
              <a:gdLst/>
              <a:ahLst/>
              <a:cxnLst>
                <a:cxn ang="0">
                  <a:pos x="66" y="49"/>
                </a:cxn>
                <a:cxn ang="0">
                  <a:pos x="64" y="49"/>
                </a:cxn>
                <a:cxn ang="0">
                  <a:pos x="62" y="49"/>
                </a:cxn>
                <a:cxn ang="0">
                  <a:pos x="59" y="49"/>
                </a:cxn>
                <a:cxn ang="0">
                  <a:pos x="55" y="49"/>
                </a:cxn>
                <a:cxn ang="0">
                  <a:pos x="49" y="47"/>
                </a:cxn>
                <a:cxn ang="0">
                  <a:pos x="44" y="45"/>
                </a:cxn>
                <a:cxn ang="0">
                  <a:pos x="37" y="42"/>
                </a:cxn>
                <a:cxn ang="0">
                  <a:pos x="30" y="40"/>
                </a:cxn>
                <a:cxn ang="0">
                  <a:pos x="23" y="35"/>
                </a:cxn>
                <a:cxn ang="0">
                  <a:pos x="17" y="29"/>
                </a:cxn>
                <a:cxn ang="0">
                  <a:pos x="12" y="23"/>
                </a:cxn>
                <a:cxn ang="0">
                  <a:pos x="8" y="16"/>
                </a:cxn>
                <a:cxn ang="0">
                  <a:pos x="5" y="10"/>
                </a:cxn>
                <a:cxn ang="0">
                  <a:pos x="2" y="5"/>
                </a:cxn>
                <a:cxn ang="0">
                  <a:pos x="0" y="1"/>
                </a:cxn>
                <a:cxn ang="0">
                  <a:pos x="0" y="0"/>
                </a:cxn>
                <a:cxn ang="0">
                  <a:pos x="1" y="0"/>
                </a:cxn>
                <a:cxn ang="0">
                  <a:pos x="2" y="0"/>
                </a:cxn>
                <a:cxn ang="0">
                  <a:pos x="4" y="4"/>
                </a:cxn>
                <a:cxn ang="0">
                  <a:pos x="5" y="9"/>
                </a:cxn>
                <a:cxn ang="0">
                  <a:pos x="9" y="15"/>
                </a:cxn>
                <a:cxn ang="0">
                  <a:pos x="13" y="22"/>
                </a:cxn>
                <a:cxn ang="0">
                  <a:pos x="18" y="28"/>
                </a:cxn>
                <a:cxn ang="0">
                  <a:pos x="24" y="34"/>
                </a:cxn>
                <a:cxn ang="0">
                  <a:pos x="31" y="38"/>
                </a:cxn>
                <a:cxn ang="0">
                  <a:pos x="38" y="42"/>
                </a:cxn>
                <a:cxn ang="0">
                  <a:pos x="44" y="44"/>
                </a:cxn>
                <a:cxn ang="0">
                  <a:pos x="49" y="45"/>
                </a:cxn>
                <a:cxn ang="0">
                  <a:pos x="55" y="47"/>
                </a:cxn>
                <a:cxn ang="0">
                  <a:pos x="59" y="47"/>
                </a:cxn>
                <a:cxn ang="0">
                  <a:pos x="61" y="47"/>
                </a:cxn>
                <a:cxn ang="0">
                  <a:pos x="64" y="47"/>
                </a:cxn>
                <a:cxn ang="0">
                  <a:pos x="65" y="47"/>
                </a:cxn>
                <a:cxn ang="0">
                  <a:pos x="66" y="49"/>
                </a:cxn>
              </a:cxnLst>
              <a:rect l="0" t="0" r="r" b="b"/>
              <a:pathLst>
                <a:path w="67" h="50">
                  <a:moveTo>
                    <a:pt x="66" y="49"/>
                  </a:moveTo>
                  <a:lnTo>
                    <a:pt x="64" y="49"/>
                  </a:lnTo>
                  <a:lnTo>
                    <a:pt x="62" y="49"/>
                  </a:lnTo>
                  <a:lnTo>
                    <a:pt x="59" y="49"/>
                  </a:lnTo>
                  <a:lnTo>
                    <a:pt x="55" y="49"/>
                  </a:lnTo>
                  <a:lnTo>
                    <a:pt x="49" y="47"/>
                  </a:lnTo>
                  <a:lnTo>
                    <a:pt x="44" y="45"/>
                  </a:lnTo>
                  <a:lnTo>
                    <a:pt x="37" y="42"/>
                  </a:lnTo>
                  <a:lnTo>
                    <a:pt x="30" y="40"/>
                  </a:lnTo>
                  <a:lnTo>
                    <a:pt x="23" y="35"/>
                  </a:lnTo>
                  <a:lnTo>
                    <a:pt x="17" y="29"/>
                  </a:lnTo>
                  <a:lnTo>
                    <a:pt x="12" y="23"/>
                  </a:lnTo>
                  <a:lnTo>
                    <a:pt x="8" y="16"/>
                  </a:lnTo>
                  <a:lnTo>
                    <a:pt x="5" y="10"/>
                  </a:lnTo>
                  <a:lnTo>
                    <a:pt x="2" y="5"/>
                  </a:lnTo>
                  <a:lnTo>
                    <a:pt x="0" y="1"/>
                  </a:lnTo>
                  <a:lnTo>
                    <a:pt x="0" y="0"/>
                  </a:lnTo>
                  <a:lnTo>
                    <a:pt x="1" y="0"/>
                  </a:lnTo>
                  <a:lnTo>
                    <a:pt x="2" y="0"/>
                  </a:lnTo>
                  <a:lnTo>
                    <a:pt x="4" y="4"/>
                  </a:lnTo>
                  <a:lnTo>
                    <a:pt x="5" y="9"/>
                  </a:lnTo>
                  <a:lnTo>
                    <a:pt x="9" y="15"/>
                  </a:lnTo>
                  <a:lnTo>
                    <a:pt x="13" y="22"/>
                  </a:lnTo>
                  <a:lnTo>
                    <a:pt x="18" y="28"/>
                  </a:lnTo>
                  <a:lnTo>
                    <a:pt x="24" y="34"/>
                  </a:lnTo>
                  <a:lnTo>
                    <a:pt x="31" y="38"/>
                  </a:lnTo>
                  <a:lnTo>
                    <a:pt x="38" y="42"/>
                  </a:lnTo>
                  <a:lnTo>
                    <a:pt x="44" y="44"/>
                  </a:lnTo>
                  <a:lnTo>
                    <a:pt x="49" y="45"/>
                  </a:lnTo>
                  <a:lnTo>
                    <a:pt x="55" y="47"/>
                  </a:lnTo>
                  <a:lnTo>
                    <a:pt x="59" y="47"/>
                  </a:lnTo>
                  <a:lnTo>
                    <a:pt x="61" y="47"/>
                  </a:lnTo>
                  <a:lnTo>
                    <a:pt x="64" y="47"/>
                  </a:lnTo>
                  <a:lnTo>
                    <a:pt x="65" y="47"/>
                  </a:lnTo>
                  <a:lnTo>
                    <a:pt x="66" y="49"/>
                  </a:lnTo>
                </a:path>
              </a:pathLst>
            </a:custGeom>
            <a:solidFill>
              <a:srgbClr val="000000"/>
            </a:solidFill>
            <a:ln w="9525" cap="rnd">
              <a:noFill/>
              <a:round/>
              <a:headEnd type="none" w="sm" len="sm"/>
              <a:tailEnd type="none" w="sm" len="sm"/>
            </a:ln>
            <a:effectLst/>
          </p:spPr>
          <p:txBody>
            <a:bodyPr/>
            <a:lstStyle/>
            <a:p>
              <a:endParaRPr lang="en-US"/>
            </a:p>
          </p:txBody>
        </p:sp>
        <p:sp>
          <p:nvSpPr>
            <p:cNvPr id="21720" name="Freeform 216"/>
            <p:cNvSpPr>
              <a:spLocks/>
            </p:cNvSpPr>
            <p:nvPr/>
          </p:nvSpPr>
          <p:spPr bwMode="auto">
            <a:xfrm>
              <a:off x="4212" y="1050"/>
              <a:ext cx="17" cy="17"/>
            </a:xfrm>
            <a:custGeom>
              <a:avLst/>
              <a:gdLst/>
              <a:ahLst/>
              <a:cxnLst>
                <a:cxn ang="0">
                  <a:pos x="3" y="2"/>
                </a:cxn>
                <a:cxn ang="0">
                  <a:pos x="3" y="2"/>
                </a:cxn>
                <a:cxn ang="0">
                  <a:pos x="4" y="2"/>
                </a:cxn>
                <a:cxn ang="0">
                  <a:pos x="6" y="2"/>
                </a:cxn>
                <a:cxn ang="0">
                  <a:pos x="8" y="2"/>
                </a:cxn>
                <a:cxn ang="0">
                  <a:pos x="9" y="0"/>
                </a:cxn>
                <a:cxn ang="0">
                  <a:pos x="11" y="0"/>
                </a:cxn>
                <a:cxn ang="0">
                  <a:pos x="11" y="2"/>
                </a:cxn>
                <a:cxn ang="0">
                  <a:pos x="12" y="2"/>
                </a:cxn>
                <a:cxn ang="0">
                  <a:pos x="14" y="2"/>
                </a:cxn>
                <a:cxn ang="0">
                  <a:pos x="14" y="4"/>
                </a:cxn>
                <a:cxn ang="0">
                  <a:pos x="14" y="6"/>
                </a:cxn>
                <a:cxn ang="0">
                  <a:pos x="16" y="8"/>
                </a:cxn>
                <a:cxn ang="0">
                  <a:pos x="16" y="10"/>
                </a:cxn>
                <a:cxn ang="0">
                  <a:pos x="14" y="10"/>
                </a:cxn>
                <a:cxn ang="0">
                  <a:pos x="14" y="12"/>
                </a:cxn>
                <a:cxn ang="0">
                  <a:pos x="12" y="12"/>
                </a:cxn>
                <a:cxn ang="0">
                  <a:pos x="12" y="14"/>
                </a:cxn>
                <a:cxn ang="0">
                  <a:pos x="11" y="14"/>
                </a:cxn>
                <a:cxn ang="0">
                  <a:pos x="9" y="14"/>
                </a:cxn>
                <a:cxn ang="0">
                  <a:pos x="8" y="16"/>
                </a:cxn>
                <a:cxn ang="0">
                  <a:pos x="6" y="16"/>
                </a:cxn>
                <a:cxn ang="0">
                  <a:pos x="4" y="14"/>
                </a:cxn>
                <a:cxn ang="0">
                  <a:pos x="3" y="14"/>
                </a:cxn>
                <a:cxn ang="0">
                  <a:pos x="1" y="12"/>
                </a:cxn>
                <a:cxn ang="0">
                  <a:pos x="1" y="10"/>
                </a:cxn>
                <a:cxn ang="0">
                  <a:pos x="1" y="8"/>
                </a:cxn>
                <a:cxn ang="0">
                  <a:pos x="0" y="8"/>
                </a:cxn>
                <a:cxn ang="0">
                  <a:pos x="0" y="6"/>
                </a:cxn>
                <a:cxn ang="0">
                  <a:pos x="3" y="2"/>
                </a:cxn>
              </a:cxnLst>
              <a:rect l="0" t="0" r="r" b="b"/>
              <a:pathLst>
                <a:path w="17" h="17">
                  <a:moveTo>
                    <a:pt x="3" y="2"/>
                  </a:moveTo>
                  <a:lnTo>
                    <a:pt x="3" y="2"/>
                  </a:lnTo>
                  <a:lnTo>
                    <a:pt x="4" y="2"/>
                  </a:lnTo>
                  <a:lnTo>
                    <a:pt x="6" y="2"/>
                  </a:lnTo>
                  <a:lnTo>
                    <a:pt x="8" y="2"/>
                  </a:lnTo>
                  <a:lnTo>
                    <a:pt x="9" y="0"/>
                  </a:lnTo>
                  <a:lnTo>
                    <a:pt x="11" y="0"/>
                  </a:lnTo>
                  <a:lnTo>
                    <a:pt x="11" y="2"/>
                  </a:lnTo>
                  <a:lnTo>
                    <a:pt x="12" y="2"/>
                  </a:lnTo>
                  <a:lnTo>
                    <a:pt x="14" y="2"/>
                  </a:lnTo>
                  <a:lnTo>
                    <a:pt x="14" y="4"/>
                  </a:lnTo>
                  <a:lnTo>
                    <a:pt x="14" y="6"/>
                  </a:lnTo>
                  <a:lnTo>
                    <a:pt x="16" y="8"/>
                  </a:lnTo>
                  <a:lnTo>
                    <a:pt x="16" y="10"/>
                  </a:lnTo>
                  <a:lnTo>
                    <a:pt x="14" y="10"/>
                  </a:lnTo>
                  <a:lnTo>
                    <a:pt x="14" y="12"/>
                  </a:lnTo>
                  <a:lnTo>
                    <a:pt x="12" y="12"/>
                  </a:lnTo>
                  <a:lnTo>
                    <a:pt x="12" y="14"/>
                  </a:lnTo>
                  <a:lnTo>
                    <a:pt x="11" y="14"/>
                  </a:lnTo>
                  <a:lnTo>
                    <a:pt x="9" y="14"/>
                  </a:lnTo>
                  <a:lnTo>
                    <a:pt x="8" y="16"/>
                  </a:lnTo>
                  <a:lnTo>
                    <a:pt x="6" y="16"/>
                  </a:lnTo>
                  <a:lnTo>
                    <a:pt x="4" y="14"/>
                  </a:lnTo>
                  <a:lnTo>
                    <a:pt x="3" y="14"/>
                  </a:lnTo>
                  <a:lnTo>
                    <a:pt x="1" y="12"/>
                  </a:lnTo>
                  <a:lnTo>
                    <a:pt x="1" y="10"/>
                  </a:lnTo>
                  <a:lnTo>
                    <a:pt x="1" y="8"/>
                  </a:lnTo>
                  <a:lnTo>
                    <a:pt x="0" y="8"/>
                  </a:lnTo>
                  <a:lnTo>
                    <a:pt x="0" y="6"/>
                  </a:lnTo>
                  <a:lnTo>
                    <a:pt x="3" y="2"/>
                  </a:lnTo>
                </a:path>
              </a:pathLst>
            </a:custGeom>
            <a:solidFill>
              <a:srgbClr val="000000"/>
            </a:solidFill>
            <a:ln w="9525" cap="rnd">
              <a:noFill/>
              <a:round/>
              <a:headEnd type="none" w="sm" len="sm"/>
              <a:tailEnd type="none" w="sm" len="sm"/>
            </a:ln>
            <a:effectLst/>
          </p:spPr>
          <p:txBody>
            <a:bodyPr/>
            <a:lstStyle/>
            <a:p>
              <a:endParaRPr lang="en-US"/>
            </a:p>
          </p:txBody>
        </p:sp>
        <p:sp>
          <p:nvSpPr>
            <p:cNvPr id="21721" name="Freeform 217"/>
            <p:cNvSpPr>
              <a:spLocks/>
            </p:cNvSpPr>
            <p:nvPr/>
          </p:nvSpPr>
          <p:spPr bwMode="auto">
            <a:xfrm>
              <a:off x="4254" y="1320"/>
              <a:ext cx="446" cy="402"/>
            </a:xfrm>
            <a:custGeom>
              <a:avLst/>
              <a:gdLst/>
              <a:ahLst/>
              <a:cxnLst>
                <a:cxn ang="0">
                  <a:pos x="0" y="401"/>
                </a:cxn>
                <a:cxn ang="0">
                  <a:pos x="0" y="106"/>
                </a:cxn>
                <a:cxn ang="0">
                  <a:pos x="445" y="0"/>
                </a:cxn>
                <a:cxn ang="0">
                  <a:pos x="445" y="303"/>
                </a:cxn>
                <a:cxn ang="0">
                  <a:pos x="0" y="401"/>
                </a:cxn>
              </a:cxnLst>
              <a:rect l="0" t="0" r="r" b="b"/>
              <a:pathLst>
                <a:path w="446" h="402">
                  <a:moveTo>
                    <a:pt x="0" y="401"/>
                  </a:moveTo>
                  <a:lnTo>
                    <a:pt x="0" y="106"/>
                  </a:lnTo>
                  <a:lnTo>
                    <a:pt x="445" y="0"/>
                  </a:lnTo>
                  <a:lnTo>
                    <a:pt x="445" y="303"/>
                  </a:lnTo>
                  <a:lnTo>
                    <a:pt x="0" y="401"/>
                  </a:lnTo>
                </a:path>
              </a:pathLst>
            </a:custGeom>
            <a:solidFill>
              <a:srgbClr val="4C4C4C"/>
            </a:solidFill>
            <a:ln w="9525" cap="rnd">
              <a:noFill/>
              <a:round/>
              <a:headEnd type="none" w="sm" len="sm"/>
              <a:tailEnd type="none" w="sm" len="sm"/>
            </a:ln>
            <a:effectLst/>
          </p:spPr>
          <p:txBody>
            <a:bodyPr/>
            <a:lstStyle/>
            <a:p>
              <a:endParaRPr lang="en-US"/>
            </a:p>
          </p:txBody>
        </p:sp>
        <p:sp>
          <p:nvSpPr>
            <p:cNvPr id="21722" name="Freeform 218"/>
            <p:cNvSpPr>
              <a:spLocks/>
            </p:cNvSpPr>
            <p:nvPr/>
          </p:nvSpPr>
          <p:spPr bwMode="auto">
            <a:xfrm>
              <a:off x="4212" y="1437"/>
              <a:ext cx="24" cy="24"/>
            </a:xfrm>
            <a:custGeom>
              <a:avLst/>
              <a:gdLst/>
              <a:ahLst/>
              <a:cxnLst>
                <a:cxn ang="0">
                  <a:pos x="11" y="23"/>
                </a:cxn>
                <a:cxn ang="0">
                  <a:pos x="13" y="23"/>
                </a:cxn>
                <a:cxn ang="0">
                  <a:pos x="15" y="22"/>
                </a:cxn>
                <a:cxn ang="0">
                  <a:pos x="17" y="22"/>
                </a:cxn>
                <a:cxn ang="0">
                  <a:pos x="19" y="20"/>
                </a:cxn>
                <a:cxn ang="0">
                  <a:pos x="20" y="19"/>
                </a:cxn>
                <a:cxn ang="0">
                  <a:pos x="22" y="17"/>
                </a:cxn>
                <a:cxn ang="0">
                  <a:pos x="22" y="15"/>
                </a:cxn>
                <a:cxn ang="0">
                  <a:pos x="23" y="12"/>
                </a:cxn>
                <a:cxn ang="0">
                  <a:pos x="22" y="11"/>
                </a:cxn>
                <a:cxn ang="0">
                  <a:pos x="22" y="8"/>
                </a:cxn>
                <a:cxn ang="0">
                  <a:pos x="20" y="6"/>
                </a:cxn>
                <a:cxn ang="0">
                  <a:pos x="19" y="4"/>
                </a:cxn>
                <a:cxn ang="0">
                  <a:pos x="17" y="2"/>
                </a:cxn>
                <a:cxn ang="0">
                  <a:pos x="15" y="1"/>
                </a:cxn>
                <a:cxn ang="0">
                  <a:pos x="13" y="0"/>
                </a:cxn>
                <a:cxn ang="0">
                  <a:pos x="11" y="0"/>
                </a:cxn>
                <a:cxn ang="0">
                  <a:pos x="9" y="0"/>
                </a:cxn>
                <a:cxn ang="0">
                  <a:pos x="6" y="0"/>
                </a:cxn>
                <a:cxn ang="0">
                  <a:pos x="5" y="0"/>
                </a:cxn>
                <a:cxn ang="0">
                  <a:pos x="3" y="1"/>
                </a:cxn>
                <a:cxn ang="0">
                  <a:pos x="1" y="3"/>
                </a:cxn>
                <a:cxn ang="0">
                  <a:pos x="0" y="5"/>
                </a:cxn>
                <a:cxn ang="0">
                  <a:pos x="0" y="6"/>
                </a:cxn>
                <a:cxn ang="0">
                  <a:pos x="0" y="9"/>
                </a:cxn>
                <a:cxn ang="0">
                  <a:pos x="0" y="11"/>
                </a:cxn>
                <a:cxn ang="0">
                  <a:pos x="0" y="13"/>
                </a:cxn>
                <a:cxn ang="0">
                  <a:pos x="1" y="16"/>
                </a:cxn>
                <a:cxn ang="0">
                  <a:pos x="3" y="17"/>
                </a:cxn>
                <a:cxn ang="0">
                  <a:pos x="5" y="19"/>
                </a:cxn>
                <a:cxn ang="0">
                  <a:pos x="6" y="21"/>
                </a:cxn>
                <a:cxn ang="0">
                  <a:pos x="9" y="22"/>
                </a:cxn>
                <a:cxn ang="0">
                  <a:pos x="11" y="23"/>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w="9525" cap="rnd">
              <a:noFill/>
              <a:round/>
              <a:headEnd type="none" w="sm" len="sm"/>
              <a:tailEnd type="none" w="sm" len="sm"/>
            </a:ln>
            <a:effectLst/>
          </p:spPr>
          <p:txBody>
            <a:bodyPr/>
            <a:lstStyle/>
            <a:p>
              <a:endParaRPr lang="en-US"/>
            </a:p>
          </p:txBody>
        </p:sp>
        <p:sp>
          <p:nvSpPr>
            <p:cNvPr id="21723" name="Freeform 219"/>
            <p:cNvSpPr>
              <a:spLocks/>
            </p:cNvSpPr>
            <p:nvPr/>
          </p:nvSpPr>
          <p:spPr bwMode="auto">
            <a:xfrm>
              <a:off x="4126" y="1411"/>
              <a:ext cx="24" cy="24"/>
            </a:xfrm>
            <a:custGeom>
              <a:avLst/>
              <a:gdLst/>
              <a:ahLst/>
              <a:cxnLst>
                <a:cxn ang="0">
                  <a:pos x="11" y="23"/>
                </a:cxn>
                <a:cxn ang="0">
                  <a:pos x="13" y="23"/>
                </a:cxn>
                <a:cxn ang="0">
                  <a:pos x="16" y="23"/>
                </a:cxn>
                <a:cxn ang="0">
                  <a:pos x="17" y="22"/>
                </a:cxn>
                <a:cxn ang="0">
                  <a:pos x="19" y="21"/>
                </a:cxn>
                <a:cxn ang="0">
                  <a:pos x="21" y="19"/>
                </a:cxn>
                <a:cxn ang="0">
                  <a:pos x="22" y="17"/>
                </a:cxn>
                <a:cxn ang="0">
                  <a:pos x="23" y="16"/>
                </a:cxn>
                <a:cxn ang="0">
                  <a:pos x="23" y="13"/>
                </a:cxn>
                <a:cxn ang="0">
                  <a:pos x="23" y="11"/>
                </a:cxn>
                <a:cxn ang="0">
                  <a:pos x="22" y="9"/>
                </a:cxn>
                <a:cxn ang="0">
                  <a:pos x="21" y="6"/>
                </a:cxn>
                <a:cxn ang="0">
                  <a:pos x="19" y="5"/>
                </a:cxn>
                <a:cxn ang="0">
                  <a:pos x="17" y="3"/>
                </a:cxn>
                <a:cxn ang="0">
                  <a:pos x="16" y="1"/>
                </a:cxn>
                <a:cxn ang="0">
                  <a:pos x="13" y="0"/>
                </a:cxn>
                <a:cxn ang="0">
                  <a:pos x="11" y="0"/>
                </a:cxn>
                <a:cxn ang="0">
                  <a:pos x="9" y="0"/>
                </a:cxn>
                <a:cxn ang="0">
                  <a:pos x="6" y="0"/>
                </a:cxn>
                <a:cxn ang="0">
                  <a:pos x="5" y="0"/>
                </a:cxn>
                <a:cxn ang="0">
                  <a:pos x="3" y="2"/>
                </a:cxn>
                <a:cxn ang="0">
                  <a:pos x="1" y="3"/>
                </a:cxn>
                <a:cxn ang="0">
                  <a:pos x="0" y="5"/>
                </a:cxn>
                <a:cxn ang="0">
                  <a:pos x="0" y="7"/>
                </a:cxn>
                <a:cxn ang="0">
                  <a:pos x="0" y="9"/>
                </a:cxn>
                <a:cxn ang="0">
                  <a:pos x="0" y="11"/>
                </a:cxn>
                <a:cxn ang="0">
                  <a:pos x="0" y="14"/>
                </a:cxn>
                <a:cxn ang="0">
                  <a:pos x="1" y="16"/>
                </a:cxn>
                <a:cxn ang="0">
                  <a:pos x="3" y="17"/>
                </a:cxn>
                <a:cxn ang="0">
                  <a:pos x="5" y="19"/>
                </a:cxn>
                <a:cxn ang="0">
                  <a:pos x="6" y="21"/>
                </a:cxn>
                <a:cxn ang="0">
                  <a:pos x="9" y="22"/>
                </a:cxn>
                <a:cxn ang="0">
                  <a:pos x="11" y="23"/>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w="9525" cap="rnd">
              <a:noFill/>
              <a:round/>
              <a:headEnd type="none" w="sm" len="sm"/>
              <a:tailEnd type="none" w="sm" len="sm"/>
            </a:ln>
            <a:effectLst/>
          </p:spPr>
          <p:txBody>
            <a:bodyPr/>
            <a:lstStyle/>
            <a:p>
              <a:endParaRPr lang="en-US"/>
            </a:p>
          </p:txBody>
        </p:sp>
        <p:sp>
          <p:nvSpPr>
            <p:cNvPr id="21724" name="Freeform 220"/>
            <p:cNvSpPr>
              <a:spLocks/>
            </p:cNvSpPr>
            <p:nvPr/>
          </p:nvSpPr>
          <p:spPr bwMode="auto">
            <a:xfrm>
              <a:off x="4163" y="1351"/>
              <a:ext cx="17" cy="99"/>
            </a:xfrm>
            <a:custGeom>
              <a:avLst/>
              <a:gdLst/>
              <a:ahLst/>
              <a:cxnLst>
                <a:cxn ang="0">
                  <a:pos x="16" y="98"/>
                </a:cxn>
                <a:cxn ang="0">
                  <a:pos x="16" y="2"/>
                </a:cxn>
                <a:cxn ang="0">
                  <a:pos x="0" y="0"/>
                </a:cxn>
                <a:cxn ang="0">
                  <a:pos x="0" y="95"/>
                </a:cxn>
                <a:cxn ang="0">
                  <a:pos x="16" y="98"/>
                </a:cxn>
              </a:cxnLst>
              <a:rect l="0" t="0" r="r" b="b"/>
              <a:pathLst>
                <a:path w="17" h="99">
                  <a:moveTo>
                    <a:pt x="16" y="98"/>
                  </a:moveTo>
                  <a:lnTo>
                    <a:pt x="16" y="2"/>
                  </a:lnTo>
                  <a:lnTo>
                    <a:pt x="0" y="0"/>
                  </a:lnTo>
                  <a:lnTo>
                    <a:pt x="0" y="95"/>
                  </a:lnTo>
                  <a:lnTo>
                    <a:pt x="16" y="98"/>
                  </a:lnTo>
                </a:path>
              </a:pathLst>
            </a:custGeom>
            <a:solidFill>
              <a:srgbClr val="000000"/>
            </a:solidFill>
            <a:ln w="9525" cap="rnd">
              <a:noFill/>
              <a:round/>
              <a:headEnd type="none" w="sm" len="sm"/>
              <a:tailEnd type="none" w="sm" len="sm"/>
            </a:ln>
            <a:effectLst/>
          </p:spPr>
          <p:txBody>
            <a:bodyPr/>
            <a:lstStyle/>
            <a:p>
              <a:endParaRPr lang="en-US"/>
            </a:p>
          </p:txBody>
        </p:sp>
        <p:sp>
          <p:nvSpPr>
            <p:cNvPr id="21725" name="Freeform 221"/>
            <p:cNvSpPr>
              <a:spLocks/>
            </p:cNvSpPr>
            <p:nvPr/>
          </p:nvSpPr>
          <p:spPr bwMode="auto">
            <a:xfrm>
              <a:off x="4164" y="1437"/>
              <a:ext cx="68" cy="67"/>
            </a:xfrm>
            <a:custGeom>
              <a:avLst/>
              <a:gdLst/>
              <a:ahLst/>
              <a:cxnLst>
                <a:cxn ang="0">
                  <a:pos x="10" y="0"/>
                </a:cxn>
                <a:cxn ang="0">
                  <a:pos x="67" y="58"/>
                </a:cxn>
                <a:cxn ang="0">
                  <a:pos x="67" y="66"/>
                </a:cxn>
                <a:cxn ang="0">
                  <a:pos x="0" y="13"/>
                </a:cxn>
                <a:cxn ang="0">
                  <a:pos x="10" y="0"/>
                </a:cxn>
              </a:cxnLst>
              <a:rect l="0" t="0" r="r" b="b"/>
              <a:pathLst>
                <a:path w="68" h="67">
                  <a:moveTo>
                    <a:pt x="10" y="0"/>
                  </a:moveTo>
                  <a:lnTo>
                    <a:pt x="67" y="58"/>
                  </a:lnTo>
                  <a:lnTo>
                    <a:pt x="67" y="66"/>
                  </a:lnTo>
                  <a:lnTo>
                    <a:pt x="0" y="13"/>
                  </a:lnTo>
                  <a:lnTo>
                    <a:pt x="10" y="0"/>
                  </a:lnTo>
                </a:path>
              </a:pathLst>
            </a:custGeom>
            <a:solidFill>
              <a:srgbClr val="000000"/>
            </a:solidFill>
            <a:ln w="9525" cap="rnd">
              <a:noFill/>
              <a:round/>
              <a:headEnd type="none" w="sm" len="sm"/>
              <a:tailEnd type="none" w="sm" len="sm"/>
            </a:ln>
            <a:effectLst/>
          </p:spPr>
          <p:txBody>
            <a:bodyPr/>
            <a:lstStyle/>
            <a:p>
              <a:endParaRPr lang="en-US"/>
            </a:p>
          </p:txBody>
        </p:sp>
        <p:sp>
          <p:nvSpPr>
            <p:cNvPr id="21726" name="Freeform 222"/>
            <p:cNvSpPr>
              <a:spLocks/>
            </p:cNvSpPr>
            <p:nvPr/>
          </p:nvSpPr>
          <p:spPr bwMode="auto">
            <a:xfrm>
              <a:off x="4127" y="1441"/>
              <a:ext cx="47" cy="66"/>
            </a:xfrm>
            <a:custGeom>
              <a:avLst/>
              <a:gdLst/>
              <a:ahLst/>
              <a:cxnLst>
                <a:cxn ang="0">
                  <a:pos x="36" y="0"/>
                </a:cxn>
                <a:cxn ang="0">
                  <a:pos x="0" y="52"/>
                </a:cxn>
                <a:cxn ang="0">
                  <a:pos x="0" y="65"/>
                </a:cxn>
                <a:cxn ang="0">
                  <a:pos x="46" y="13"/>
                </a:cxn>
                <a:cxn ang="0">
                  <a:pos x="36" y="0"/>
                </a:cxn>
              </a:cxnLst>
              <a:rect l="0" t="0" r="r" b="b"/>
              <a:pathLst>
                <a:path w="47" h="66">
                  <a:moveTo>
                    <a:pt x="36" y="0"/>
                  </a:moveTo>
                  <a:lnTo>
                    <a:pt x="0" y="52"/>
                  </a:lnTo>
                  <a:lnTo>
                    <a:pt x="0" y="65"/>
                  </a:lnTo>
                  <a:lnTo>
                    <a:pt x="46" y="13"/>
                  </a:lnTo>
                  <a:lnTo>
                    <a:pt x="36" y="0"/>
                  </a:lnTo>
                </a:path>
              </a:pathLst>
            </a:custGeom>
            <a:solidFill>
              <a:srgbClr val="000000"/>
            </a:solidFill>
            <a:ln w="9525" cap="rnd">
              <a:noFill/>
              <a:round/>
              <a:headEnd type="none" w="sm" len="sm"/>
              <a:tailEnd type="none" w="sm" len="sm"/>
            </a:ln>
            <a:effectLst/>
          </p:spPr>
          <p:txBody>
            <a:bodyPr/>
            <a:lstStyle/>
            <a:p>
              <a:endParaRPr lang="en-US"/>
            </a:p>
          </p:txBody>
        </p:sp>
        <p:sp>
          <p:nvSpPr>
            <p:cNvPr id="21727" name="Freeform 223"/>
            <p:cNvSpPr>
              <a:spLocks/>
            </p:cNvSpPr>
            <p:nvPr/>
          </p:nvSpPr>
          <p:spPr bwMode="auto">
            <a:xfrm>
              <a:off x="4091" y="1438"/>
              <a:ext cx="75" cy="17"/>
            </a:xfrm>
            <a:custGeom>
              <a:avLst/>
              <a:gdLst/>
              <a:ahLst/>
              <a:cxnLst>
                <a:cxn ang="0">
                  <a:pos x="68" y="2"/>
                </a:cxn>
                <a:cxn ang="0">
                  <a:pos x="0" y="0"/>
                </a:cxn>
                <a:cxn ang="0">
                  <a:pos x="0" y="5"/>
                </a:cxn>
                <a:cxn ang="0">
                  <a:pos x="74" y="16"/>
                </a:cxn>
                <a:cxn ang="0">
                  <a:pos x="68" y="2"/>
                </a:cxn>
              </a:cxnLst>
              <a:rect l="0" t="0" r="r" b="b"/>
              <a:pathLst>
                <a:path w="75" h="17">
                  <a:moveTo>
                    <a:pt x="68" y="2"/>
                  </a:moveTo>
                  <a:lnTo>
                    <a:pt x="0" y="0"/>
                  </a:lnTo>
                  <a:lnTo>
                    <a:pt x="0" y="5"/>
                  </a:lnTo>
                  <a:lnTo>
                    <a:pt x="74" y="16"/>
                  </a:lnTo>
                  <a:lnTo>
                    <a:pt x="68" y="2"/>
                  </a:lnTo>
                </a:path>
              </a:pathLst>
            </a:custGeom>
            <a:solidFill>
              <a:srgbClr val="000000"/>
            </a:solidFill>
            <a:ln w="9525" cap="rnd">
              <a:noFill/>
              <a:round/>
              <a:headEnd type="none" w="sm" len="sm"/>
              <a:tailEnd type="none" w="sm" len="sm"/>
            </a:ln>
            <a:effectLst/>
          </p:spPr>
          <p:txBody>
            <a:bodyPr/>
            <a:lstStyle/>
            <a:p>
              <a:endParaRPr lang="en-US"/>
            </a:p>
          </p:txBody>
        </p:sp>
        <p:sp>
          <p:nvSpPr>
            <p:cNvPr id="21728" name="Freeform 224"/>
            <p:cNvSpPr>
              <a:spLocks/>
            </p:cNvSpPr>
            <p:nvPr/>
          </p:nvSpPr>
          <p:spPr bwMode="auto">
            <a:xfrm>
              <a:off x="4173" y="1432"/>
              <a:ext cx="53" cy="19"/>
            </a:xfrm>
            <a:custGeom>
              <a:avLst/>
              <a:gdLst/>
              <a:ahLst/>
              <a:cxnLst>
                <a:cxn ang="0">
                  <a:pos x="0" y="8"/>
                </a:cxn>
                <a:cxn ang="0">
                  <a:pos x="52" y="0"/>
                </a:cxn>
                <a:cxn ang="0">
                  <a:pos x="52" y="4"/>
                </a:cxn>
                <a:cxn ang="0">
                  <a:pos x="0" y="18"/>
                </a:cxn>
                <a:cxn ang="0">
                  <a:pos x="0" y="8"/>
                </a:cxn>
              </a:cxnLst>
              <a:rect l="0" t="0" r="r" b="b"/>
              <a:pathLst>
                <a:path w="53" h="19">
                  <a:moveTo>
                    <a:pt x="0" y="8"/>
                  </a:moveTo>
                  <a:lnTo>
                    <a:pt x="52" y="0"/>
                  </a:lnTo>
                  <a:lnTo>
                    <a:pt x="52" y="4"/>
                  </a:lnTo>
                  <a:lnTo>
                    <a:pt x="0" y="18"/>
                  </a:lnTo>
                  <a:lnTo>
                    <a:pt x="0" y="8"/>
                  </a:lnTo>
                </a:path>
              </a:pathLst>
            </a:custGeom>
            <a:solidFill>
              <a:srgbClr val="000000"/>
            </a:solidFill>
            <a:ln w="9525" cap="rnd">
              <a:noFill/>
              <a:round/>
              <a:headEnd type="none" w="sm" len="sm"/>
              <a:tailEnd type="none" w="sm" len="sm"/>
            </a:ln>
            <a:effectLst/>
          </p:spPr>
          <p:txBody>
            <a:bodyPr/>
            <a:lstStyle/>
            <a:p>
              <a:endParaRPr lang="en-US"/>
            </a:p>
          </p:txBody>
        </p:sp>
        <p:sp>
          <p:nvSpPr>
            <p:cNvPr id="21729" name="Freeform 225"/>
            <p:cNvSpPr>
              <a:spLocks/>
            </p:cNvSpPr>
            <p:nvPr/>
          </p:nvSpPr>
          <p:spPr bwMode="auto">
            <a:xfrm>
              <a:off x="4138" y="1404"/>
              <a:ext cx="29" cy="44"/>
            </a:xfrm>
            <a:custGeom>
              <a:avLst/>
              <a:gdLst/>
              <a:ahLst/>
              <a:cxnLst>
                <a:cxn ang="0">
                  <a:pos x="28" y="33"/>
                </a:cxn>
                <a:cxn ang="0">
                  <a:pos x="0" y="0"/>
                </a:cxn>
                <a:cxn ang="0">
                  <a:pos x="0" y="5"/>
                </a:cxn>
                <a:cxn ang="0">
                  <a:pos x="23" y="43"/>
                </a:cxn>
                <a:cxn ang="0">
                  <a:pos x="28" y="33"/>
                </a:cxn>
              </a:cxnLst>
              <a:rect l="0" t="0" r="r" b="b"/>
              <a:pathLst>
                <a:path w="29" h="44">
                  <a:moveTo>
                    <a:pt x="28" y="33"/>
                  </a:moveTo>
                  <a:lnTo>
                    <a:pt x="0" y="0"/>
                  </a:lnTo>
                  <a:lnTo>
                    <a:pt x="0" y="5"/>
                  </a:lnTo>
                  <a:lnTo>
                    <a:pt x="23" y="43"/>
                  </a:lnTo>
                  <a:lnTo>
                    <a:pt x="28" y="33"/>
                  </a:lnTo>
                </a:path>
              </a:pathLst>
            </a:custGeom>
            <a:solidFill>
              <a:srgbClr val="000000"/>
            </a:solidFill>
            <a:ln w="9525" cap="rnd">
              <a:noFill/>
              <a:round/>
              <a:headEnd type="none" w="sm" len="sm"/>
              <a:tailEnd type="none" w="sm" len="sm"/>
            </a:ln>
            <a:effectLst/>
          </p:spPr>
          <p:txBody>
            <a:bodyPr/>
            <a:lstStyle/>
            <a:p>
              <a:endParaRPr lang="en-US"/>
            </a:p>
          </p:txBody>
        </p:sp>
        <p:sp>
          <p:nvSpPr>
            <p:cNvPr id="21730" name="Freeform 226"/>
            <p:cNvSpPr>
              <a:spLocks/>
            </p:cNvSpPr>
            <p:nvPr/>
          </p:nvSpPr>
          <p:spPr bwMode="auto">
            <a:xfrm>
              <a:off x="4115" y="1500"/>
              <a:ext cx="29" cy="30"/>
            </a:xfrm>
            <a:custGeom>
              <a:avLst/>
              <a:gdLst/>
              <a:ahLst/>
              <a:cxnLst>
                <a:cxn ang="0">
                  <a:pos x="13" y="29"/>
                </a:cxn>
                <a:cxn ang="0">
                  <a:pos x="16" y="29"/>
                </a:cxn>
                <a:cxn ang="0">
                  <a:pos x="19" y="29"/>
                </a:cxn>
                <a:cxn ang="0">
                  <a:pos x="22" y="28"/>
                </a:cxn>
                <a:cxn ang="0">
                  <a:pos x="23" y="26"/>
                </a:cxn>
                <a:cxn ang="0">
                  <a:pos x="25" y="24"/>
                </a:cxn>
                <a:cxn ang="0">
                  <a:pos x="27" y="21"/>
                </a:cxn>
                <a:cxn ang="0">
                  <a:pos x="28" y="19"/>
                </a:cxn>
                <a:cxn ang="0">
                  <a:pos x="28" y="16"/>
                </a:cxn>
                <a:cxn ang="0">
                  <a:pos x="28" y="14"/>
                </a:cxn>
                <a:cxn ang="0">
                  <a:pos x="27" y="11"/>
                </a:cxn>
                <a:cxn ang="0">
                  <a:pos x="25" y="7"/>
                </a:cxn>
                <a:cxn ang="0">
                  <a:pos x="23" y="6"/>
                </a:cxn>
                <a:cxn ang="0">
                  <a:pos x="22" y="3"/>
                </a:cxn>
                <a:cxn ang="0">
                  <a:pos x="19" y="1"/>
                </a:cxn>
                <a:cxn ang="0">
                  <a:pos x="16" y="0"/>
                </a:cxn>
                <a:cxn ang="0">
                  <a:pos x="13" y="0"/>
                </a:cxn>
                <a:cxn ang="0">
                  <a:pos x="11" y="0"/>
                </a:cxn>
                <a:cxn ang="0">
                  <a:pos x="8" y="0"/>
                </a:cxn>
                <a:cxn ang="0">
                  <a:pos x="5" y="0"/>
                </a:cxn>
                <a:cxn ang="0">
                  <a:pos x="4" y="2"/>
                </a:cxn>
                <a:cxn ang="0">
                  <a:pos x="2" y="4"/>
                </a:cxn>
                <a:cxn ang="0">
                  <a:pos x="0" y="6"/>
                </a:cxn>
                <a:cxn ang="0">
                  <a:pos x="0" y="8"/>
                </a:cxn>
                <a:cxn ang="0">
                  <a:pos x="0" y="11"/>
                </a:cxn>
                <a:cxn ang="0">
                  <a:pos x="0" y="14"/>
                </a:cxn>
                <a:cxn ang="0">
                  <a:pos x="0" y="17"/>
                </a:cxn>
                <a:cxn ang="0">
                  <a:pos x="2" y="20"/>
                </a:cxn>
                <a:cxn ang="0">
                  <a:pos x="4" y="22"/>
                </a:cxn>
                <a:cxn ang="0">
                  <a:pos x="5" y="24"/>
                </a:cxn>
                <a:cxn ang="0">
                  <a:pos x="8" y="26"/>
                </a:cxn>
                <a:cxn ang="0">
                  <a:pos x="11" y="28"/>
                </a:cxn>
                <a:cxn ang="0">
                  <a:pos x="13" y="29"/>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w="9525" cap="rnd">
              <a:noFill/>
              <a:round/>
              <a:headEnd type="none" w="sm" len="sm"/>
              <a:tailEnd type="none" w="sm" len="sm"/>
            </a:ln>
            <a:effectLst/>
          </p:spPr>
          <p:txBody>
            <a:bodyPr/>
            <a:lstStyle/>
            <a:p>
              <a:endParaRPr lang="en-US"/>
            </a:p>
          </p:txBody>
        </p:sp>
        <p:sp>
          <p:nvSpPr>
            <p:cNvPr id="21731" name="Freeform 227"/>
            <p:cNvSpPr>
              <a:spLocks/>
            </p:cNvSpPr>
            <p:nvPr/>
          </p:nvSpPr>
          <p:spPr bwMode="auto">
            <a:xfrm>
              <a:off x="4076" y="1442"/>
              <a:ext cx="30" cy="29"/>
            </a:xfrm>
            <a:custGeom>
              <a:avLst/>
              <a:gdLst/>
              <a:ahLst/>
              <a:cxnLst>
                <a:cxn ang="0">
                  <a:pos x="14" y="28"/>
                </a:cxn>
                <a:cxn ang="0">
                  <a:pos x="17" y="28"/>
                </a:cxn>
                <a:cxn ang="0">
                  <a:pos x="20" y="28"/>
                </a:cxn>
                <a:cxn ang="0">
                  <a:pos x="22" y="27"/>
                </a:cxn>
                <a:cxn ang="0">
                  <a:pos x="24" y="25"/>
                </a:cxn>
                <a:cxn ang="0">
                  <a:pos x="26" y="23"/>
                </a:cxn>
                <a:cxn ang="0">
                  <a:pos x="28" y="22"/>
                </a:cxn>
                <a:cxn ang="0">
                  <a:pos x="29" y="19"/>
                </a:cxn>
                <a:cxn ang="0">
                  <a:pos x="29" y="16"/>
                </a:cxn>
                <a:cxn ang="0">
                  <a:pos x="29" y="13"/>
                </a:cxn>
                <a:cxn ang="0">
                  <a:pos x="28" y="11"/>
                </a:cxn>
                <a:cxn ang="0">
                  <a:pos x="26" y="8"/>
                </a:cxn>
                <a:cxn ang="0">
                  <a:pos x="24" y="5"/>
                </a:cxn>
                <a:cxn ang="0">
                  <a:pos x="22" y="3"/>
                </a:cxn>
                <a:cxn ang="0">
                  <a:pos x="20" y="1"/>
                </a:cxn>
                <a:cxn ang="0">
                  <a:pos x="17" y="0"/>
                </a:cxn>
                <a:cxn ang="0">
                  <a:pos x="14" y="0"/>
                </a:cxn>
                <a:cxn ang="0">
                  <a:pos x="11" y="0"/>
                </a:cxn>
                <a:cxn ang="0">
                  <a:pos x="8" y="0"/>
                </a:cxn>
                <a:cxn ang="0">
                  <a:pos x="6" y="0"/>
                </a:cxn>
                <a:cxn ang="0">
                  <a:pos x="4" y="2"/>
                </a:cxn>
                <a:cxn ang="0">
                  <a:pos x="2" y="4"/>
                </a:cxn>
                <a:cxn ang="0">
                  <a:pos x="0" y="5"/>
                </a:cxn>
                <a:cxn ang="0">
                  <a:pos x="0" y="8"/>
                </a:cxn>
                <a:cxn ang="0">
                  <a:pos x="0" y="11"/>
                </a:cxn>
                <a:cxn ang="0">
                  <a:pos x="0" y="14"/>
                </a:cxn>
                <a:cxn ang="0">
                  <a:pos x="0" y="16"/>
                </a:cxn>
                <a:cxn ang="0">
                  <a:pos x="2" y="19"/>
                </a:cxn>
                <a:cxn ang="0">
                  <a:pos x="4" y="22"/>
                </a:cxn>
                <a:cxn ang="0">
                  <a:pos x="6" y="24"/>
                </a:cxn>
                <a:cxn ang="0">
                  <a:pos x="8" y="26"/>
                </a:cxn>
                <a:cxn ang="0">
                  <a:pos x="11" y="27"/>
                </a:cxn>
                <a:cxn ang="0">
                  <a:pos x="14" y="28"/>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w="9525" cap="rnd">
              <a:noFill/>
              <a:round/>
              <a:headEnd type="none" w="sm" len="sm"/>
              <a:tailEnd type="none" w="sm" len="sm"/>
            </a:ln>
            <a:effectLst/>
          </p:spPr>
          <p:txBody>
            <a:bodyPr/>
            <a:lstStyle/>
            <a:p>
              <a:endParaRPr lang="en-US"/>
            </a:p>
          </p:txBody>
        </p:sp>
        <p:sp>
          <p:nvSpPr>
            <p:cNvPr id="21732" name="Freeform 228"/>
            <p:cNvSpPr>
              <a:spLocks/>
            </p:cNvSpPr>
            <p:nvPr/>
          </p:nvSpPr>
          <p:spPr bwMode="auto">
            <a:xfrm>
              <a:off x="4217" y="1501"/>
              <a:ext cx="30" cy="29"/>
            </a:xfrm>
            <a:custGeom>
              <a:avLst/>
              <a:gdLst/>
              <a:ahLst/>
              <a:cxnLst>
                <a:cxn ang="0">
                  <a:pos x="14" y="28"/>
                </a:cxn>
                <a:cxn ang="0">
                  <a:pos x="17" y="28"/>
                </a:cxn>
                <a:cxn ang="0">
                  <a:pos x="20" y="28"/>
                </a:cxn>
                <a:cxn ang="0">
                  <a:pos x="22" y="27"/>
                </a:cxn>
                <a:cxn ang="0">
                  <a:pos x="24" y="25"/>
                </a:cxn>
                <a:cxn ang="0">
                  <a:pos x="26" y="23"/>
                </a:cxn>
                <a:cxn ang="0">
                  <a:pos x="28" y="22"/>
                </a:cxn>
                <a:cxn ang="0">
                  <a:pos x="29" y="19"/>
                </a:cxn>
                <a:cxn ang="0">
                  <a:pos x="29" y="16"/>
                </a:cxn>
                <a:cxn ang="0">
                  <a:pos x="29" y="13"/>
                </a:cxn>
                <a:cxn ang="0">
                  <a:pos x="28" y="11"/>
                </a:cxn>
                <a:cxn ang="0">
                  <a:pos x="26" y="8"/>
                </a:cxn>
                <a:cxn ang="0">
                  <a:pos x="24" y="5"/>
                </a:cxn>
                <a:cxn ang="0">
                  <a:pos x="22" y="4"/>
                </a:cxn>
                <a:cxn ang="0">
                  <a:pos x="20" y="2"/>
                </a:cxn>
                <a:cxn ang="0">
                  <a:pos x="17" y="0"/>
                </a:cxn>
                <a:cxn ang="0">
                  <a:pos x="14" y="0"/>
                </a:cxn>
                <a:cxn ang="0">
                  <a:pos x="11" y="0"/>
                </a:cxn>
                <a:cxn ang="0">
                  <a:pos x="8" y="0"/>
                </a:cxn>
                <a:cxn ang="0">
                  <a:pos x="6" y="0"/>
                </a:cxn>
                <a:cxn ang="0">
                  <a:pos x="4" y="2"/>
                </a:cxn>
                <a:cxn ang="0">
                  <a:pos x="2" y="4"/>
                </a:cxn>
                <a:cxn ang="0">
                  <a:pos x="0" y="6"/>
                </a:cxn>
                <a:cxn ang="0">
                  <a:pos x="0" y="8"/>
                </a:cxn>
                <a:cxn ang="0">
                  <a:pos x="0" y="11"/>
                </a:cxn>
                <a:cxn ang="0">
                  <a:pos x="0" y="14"/>
                </a:cxn>
                <a:cxn ang="0">
                  <a:pos x="0" y="16"/>
                </a:cxn>
                <a:cxn ang="0">
                  <a:pos x="2" y="19"/>
                </a:cxn>
                <a:cxn ang="0">
                  <a:pos x="4" y="22"/>
                </a:cxn>
                <a:cxn ang="0">
                  <a:pos x="6" y="24"/>
                </a:cxn>
                <a:cxn ang="0">
                  <a:pos x="8" y="26"/>
                </a:cxn>
                <a:cxn ang="0">
                  <a:pos x="11" y="27"/>
                </a:cxn>
                <a:cxn ang="0">
                  <a:pos x="14" y="28"/>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w="9525" cap="rnd">
              <a:noFill/>
              <a:round/>
              <a:headEnd type="none" w="sm" len="sm"/>
              <a:tailEnd type="none" w="sm" len="sm"/>
            </a:ln>
            <a:effectLst/>
          </p:spPr>
          <p:txBody>
            <a:bodyPr/>
            <a:lstStyle/>
            <a:p>
              <a:endParaRPr lang="en-US"/>
            </a:p>
          </p:txBody>
        </p:sp>
        <p:sp>
          <p:nvSpPr>
            <p:cNvPr id="21733" name="Freeform 229"/>
            <p:cNvSpPr>
              <a:spLocks/>
            </p:cNvSpPr>
            <p:nvPr/>
          </p:nvSpPr>
          <p:spPr bwMode="auto">
            <a:xfrm>
              <a:off x="4212" y="1437"/>
              <a:ext cx="24" cy="24"/>
            </a:xfrm>
            <a:custGeom>
              <a:avLst/>
              <a:gdLst/>
              <a:ahLst/>
              <a:cxnLst>
                <a:cxn ang="0">
                  <a:pos x="11" y="23"/>
                </a:cxn>
                <a:cxn ang="0">
                  <a:pos x="13" y="23"/>
                </a:cxn>
                <a:cxn ang="0">
                  <a:pos x="15" y="22"/>
                </a:cxn>
                <a:cxn ang="0">
                  <a:pos x="17" y="22"/>
                </a:cxn>
                <a:cxn ang="0">
                  <a:pos x="19" y="20"/>
                </a:cxn>
                <a:cxn ang="0">
                  <a:pos x="20" y="19"/>
                </a:cxn>
                <a:cxn ang="0">
                  <a:pos x="22" y="17"/>
                </a:cxn>
                <a:cxn ang="0">
                  <a:pos x="22" y="15"/>
                </a:cxn>
                <a:cxn ang="0">
                  <a:pos x="23" y="12"/>
                </a:cxn>
                <a:cxn ang="0">
                  <a:pos x="22" y="11"/>
                </a:cxn>
                <a:cxn ang="0">
                  <a:pos x="22" y="8"/>
                </a:cxn>
                <a:cxn ang="0">
                  <a:pos x="20" y="6"/>
                </a:cxn>
                <a:cxn ang="0">
                  <a:pos x="19" y="4"/>
                </a:cxn>
                <a:cxn ang="0">
                  <a:pos x="17" y="2"/>
                </a:cxn>
                <a:cxn ang="0">
                  <a:pos x="15" y="1"/>
                </a:cxn>
                <a:cxn ang="0">
                  <a:pos x="13" y="0"/>
                </a:cxn>
                <a:cxn ang="0">
                  <a:pos x="11" y="0"/>
                </a:cxn>
                <a:cxn ang="0">
                  <a:pos x="9" y="0"/>
                </a:cxn>
                <a:cxn ang="0">
                  <a:pos x="6" y="0"/>
                </a:cxn>
                <a:cxn ang="0">
                  <a:pos x="5" y="0"/>
                </a:cxn>
                <a:cxn ang="0">
                  <a:pos x="3" y="1"/>
                </a:cxn>
                <a:cxn ang="0">
                  <a:pos x="1" y="3"/>
                </a:cxn>
                <a:cxn ang="0">
                  <a:pos x="0" y="5"/>
                </a:cxn>
                <a:cxn ang="0">
                  <a:pos x="0" y="6"/>
                </a:cxn>
                <a:cxn ang="0">
                  <a:pos x="0" y="9"/>
                </a:cxn>
                <a:cxn ang="0">
                  <a:pos x="0" y="11"/>
                </a:cxn>
                <a:cxn ang="0">
                  <a:pos x="0" y="13"/>
                </a:cxn>
                <a:cxn ang="0">
                  <a:pos x="1" y="16"/>
                </a:cxn>
                <a:cxn ang="0">
                  <a:pos x="3" y="17"/>
                </a:cxn>
                <a:cxn ang="0">
                  <a:pos x="5" y="19"/>
                </a:cxn>
                <a:cxn ang="0">
                  <a:pos x="6" y="21"/>
                </a:cxn>
                <a:cxn ang="0">
                  <a:pos x="9" y="22"/>
                </a:cxn>
                <a:cxn ang="0">
                  <a:pos x="11" y="23"/>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w="9525" cap="rnd">
              <a:noFill/>
              <a:round/>
              <a:headEnd type="none" w="sm" len="sm"/>
              <a:tailEnd type="none" w="sm" len="sm"/>
            </a:ln>
            <a:effectLst/>
          </p:spPr>
          <p:txBody>
            <a:bodyPr/>
            <a:lstStyle/>
            <a:p>
              <a:endParaRPr lang="en-US"/>
            </a:p>
          </p:txBody>
        </p:sp>
        <p:sp>
          <p:nvSpPr>
            <p:cNvPr id="21734" name="Freeform 230"/>
            <p:cNvSpPr>
              <a:spLocks/>
            </p:cNvSpPr>
            <p:nvPr/>
          </p:nvSpPr>
          <p:spPr bwMode="auto">
            <a:xfrm>
              <a:off x="4126" y="1411"/>
              <a:ext cx="24" cy="24"/>
            </a:xfrm>
            <a:custGeom>
              <a:avLst/>
              <a:gdLst/>
              <a:ahLst/>
              <a:cxnLst>
                <a:cxn ang="0">
                  <a:pos x="11" y="23"/>
                </a:cxn>
                <a:cxn ang="0">
                  <a:pos x="13" y="23"/>
                </a:cxn>
                <a:cxn ang="0">
                  <a:pos x="16" y="23"/>
                </a:cxn>
                <a:cxn ang="0">
                  <a:pos x="17" y="22"/>
                </a:cxn>
                <a:cxn ang="0">
                  <a:pos x="19" y="21"/>
                </a:cxn>
                <a:cxn ang="0">
                  <a:pos x="21" y="19"/>
                </a:cxn>
                <a:cxn ang="0">
                  <a:pos x="22" y="17"/>
                </a:cxn>
                <a:cxn ang="0">
                  <a:pos x="23" y="16"/>
                </a:cxn>
                <a:cxn ang="0">
                  <a:pos x="23" y="13"/>
                </a:cxn>
                <a:cxn ang="0">
                  <a:pos x="23" y="11"/>
                </a:cxn>
                <a:cxn ang="0">
                  <a:pos x="22" y="9"/>
                </a:cxn>
                <a:cxn ang="0">
                  <a:pos x="21" y="6"/>
                </a:cxn>
                <a:cxn ang="0">
                  <a:pos x="19" y="5"/>
                </a:cxn>
                <a:cxn ang="0">
                  <a:pos x="17" y="3"/>
                </a:cxn>
                <a:cxn ang="0">
                  <a:pos x="16" y="1"/>
                </a:cxn>
                <a:cxn ang="0">
                  <a:pos x="13" y="0"/>
                </a:cxn>
                <a:cxn ang="0">
                  <a:pos x="11" y="0"/>
                </a:cxn>
                <a:cxn ang="0">
                  <a:pos x="9" y="0"/>
                </a:cxn>
                <a:cxn ang="0">
                  <a:pos x="6" y="0"/>
                </a:cxn>
                <a:cxn ang="0">
                  <a:pos x="5" y="0"/>
                </a:cxn>
                <a:cxn ang="0">
                  <a:pos x="3" y="2"/>
                </a:cxn>
                <a:cxn ang="0">
                  <a:pos x="1" y="3"/>
                </a:cxn>
                <a:cxn ang="0">
                  <a:pos x="0" y="5"/>
                </a:cxn>
                <a:cxn ang="0">
                  <a:pos x="0" y="7"/>
                </a:cxn>
                <a:cxn ang="0">
                  <a:pos x="0" y="9"/>
                </a:cxn>
                <a:cxn ang="0">
                  <a:pos x="0" y="11"/>
                </a:cxn>
                <a:cxn ang="0">
                  <a:pos x="0" y="14"/>
                </a:cxn>
                <a:cxn ang="0">
                  <a:pos x="1" y="16"/>
                </a:cxn>
                <a:cxn ang="0">
                  <a:pos x="3" y="17"/>
                </a:cxn>
                <a:cxn ang="0">
                  <a:pos x="5" y="19"/>
                </a:cxn>
                <a:cxn ang="0">
                  <a:pos x="6" y="21"/>
                </a:cxn>
                <a:cxn ang="0">
                  <a:pos x="9" y="22"/>
                </a:cxn>
                <a:cxn ang="0">
                  <a:pos x="11" y="23"/>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w="9525" cap="rnd">
              <a:noFill/>
              <a:round/>
              <a:headEnd type="none" w="sm" len="sm"/>
              <a:tailEnd type="none" w="sm" len="sm"/>
            </a:ln>
            <a:effectLst/>
          </p:spPr>
          <p:txBody>
            <a:bodyPr/>
            <a:lstStyle/>
            <a:p>
              <a:endParaRPr lang="en-US"/>
            </a:p>
          </p:txBody>
        </p:sp>
        <p:sp>
          <p:nvSpPr>
            <p:cNvPr id="21735" name="Freeform 231"/>
            <p:cNvSpPr>
              <a:spLocks/>
            </p:cNvSpPr>
            <p:nvPr/>
          </p:nvSpPr>
          <p:spPr bwMode="auto">
            <a:xfrm>
              <a:off x="4163" y="1351"/>
              <a:ext cx="17" cy="99"/>
            </a:xfrm>
            <a:custGeom>
              <a:avLst/>
              <a:gdLst/>
              <a:ahLst/>
              <a:cxnLst>
                <a:cxn ang="0">
                  <a:pos x="16" y="98"/>
                </a:cxn>
                <a:cxn ang="0">
                  <a:pos x="16" y="2"/>
                </a:cxn>
                <a:cxn ang="0">
                  <a:pos x="0" y="0"/>
                </a:cxn>
                <a:cxn ang="0">
                  <a:pos x="0" y="95"/>
                </a:cxn>
                <a:cxn ang="0">
                  <a:pos x="16" y="98"/>
                </a:cxn>
              </a:cxnLst>
              <a:rect l="0" t="0" r="r" b="b"/>
              <a:pathLst>
                <a:path w="17" h="99">
                  <a:moveTo>
                    <a:pt x="16" y="98"/>
                  </a:moveTo>
                  <a:lnTo>
                    <a:pt x="16" y="2"/>
                  </a:lnTo>
                  <a:lnTo>
                    <a:pt x="0" y="0"/>
                  </a:lnTo>
                  <a:lnTo>
                    <a:pt x="0" y="95"/>
                  </a:lnTo>
                  <a:lnTo>
                    <a:pt x="16" y="98"/>
                  </a:lnTo>
                </a:path>
              </a:pathLst>
            </a:custGeom>
            <a:solidFill>
              <a:srgbClr val="000000"/>
            </a:solidFill>
            <a:ln w="9525" cap="rnd">
              <a:noFill/>
              <a:round/>
              <a:headEnd type="none" w="sm" len="sm"/>
              <a:tailEnd type="none" w="sm" len="sm"/>
            </a:ln>
            <a:effectLst/>
          </p:spPr>
          <p:txBody>
            <a:bodyPr/>
            <a:lstStyle/>
            <a:p>
              <a:endParaRPr lang="en-US"/>
            </a:p>
          </p:txBody>
        </p:sp>
        <p:sp>
          <p:nvSpPr>
            <p:cNvPr id="21736" name="Freeform 232"/>
            <p:cNvSpPr>
              <a:spLocks/>
            </p:cNvSpPr>
            <p:nvPr/>
          </p:nvSpPr>
          <p:spPr bwMode="auto">
            <a:xfrm>
              <a:off x="4164" y="1437"/>
              <a:ext cx="68" cy="67"/>
            </a:xfrm>
            <a:custGeom>
              <a:avLst/>
              <a:gdLst/>
              <a:ahLst/>
              <a:cxnLst>
                <a:cxn ang="0">
                  <a:pos x="10" y="0"/>
                </a:cxn>
                <a:cxn ang="0">
                  <a:pos x="67" y="58"/>
                </a:cxn>
                <a:cxn ang="0">
                  <a:pos x="67" y="66"/>
                </a:cxn>
                <a:cxn ang="0">
                  <a:pos x="0" y="13"/>
                </a:cxn>
                <a:cxn ang="0">
                  <a:pos x="10" y="0"/>
                </a:cxn>
              </a:cxnLst>
              <a:rect l="0" t="0" r="r" b="b"/>
              <a:pathLst>
                <a:path w="68" h="67">
                  <a:moveTo>
                    <a:pt x="10" y="0"/>
                  </a:moveTo>
                  <a:lnTo>
                    <a:pt x="67" y="58"/>
                  </a:lnTo>
                  <a:lnTo>
                    <a:pt x="67" y="66"/>
                  </a:lnTo>
                  <a:lnTo>
                    <a:pt x="0" y="13"/>
                  </a:lnTo>
                  <a:lnTo>
                    <a:pt x="10" y="0"/>
                  </a:lnTo>
                </a:path>
              </a:pathLst>
            </a:custGeom>
            <a:solidFill>
              <a:srgbClr val="000000"/>
            </a:solidFill>
            <a:ln w="9525" cap="rnd">
              <a:noFill/>
              <a:round/>
              <a:headEnd type="none" w="sm" len="sm"/>
              <a:tailEnd type="none" w="sm" len="sm"/>
            </a:ln>
            <a:effectLst/>
          </p:spPr>
          <p:txBody>
            <a:bodyPr/>
            <a:lstStyle/>
            <a:p>
              <a:endParaRPr lang="en-US"/>
            </a:p>
          </p:txBody>
        </p:sp>
        <p:sp>
          <p:nvSpPr>
            <p:cNvPr id="21737" name="Freeform 233"/>
            <p:cNvSpPr>
              <a:spLocks/>
            </p:cNvSpPr>
            <p:nvPr/>
          </p:nvSpPr>
          <p:spPr bwMode="auto">
            <a:xfrm>
              <a:off x="4127" y="1441"/>
              <a:ext cx="47" cy="66"/>
            </a:xfrm>
            <a:custGeom>
              <a:avLst/>
              <a:gdLst/>
              <a:ahLst/>
              <a:cxnLst>
                <a:cxn ang="0">
                  <a:pos x="36" y="0"/>
                </a:cxn>
                <a:cxn ang="0">
                  <a:pos x="0" y="52"/>
                </a:cxn>
                <a:cxn ang="0">
                  <a:pos x="0" y="65"/>
                </a:cxn>
                <a:cxn ang="0">
                  <a:pos x="46" y="13"/>
                </a:cxn>
                <a:cxn ang="0">
                  <a:pos x="36" y="0"/>
                </a:cxn>
              </a:cxnLst>
              <a:rect l="0" t="0" r="r" b="b"/>
              <a:pathLst>
                <a:path w="47" h="66">
                  <a:moveTo>
                    <a:pt x="36" y="0"/>
                  </a:moveTo>
                  <a:lnTo>
                    <a:pt x="0" y="52"/>
                  </a:lnTo>
                  <a:lnTo>
                    <a:pt x="0" y="65"/>
                  </a:lnTo>
                  <a:lnTo>
                    <a:pt x="46" y="13"/>
                  </a:lnTo>
                  <a:lnTo>
                    <a:pt x="36" y="0"/>
                  </a:lnTo>
                </a:path>
              </a:pathLst>
            </a:custGeom>
            <a:solidFill>
              <a:srgbClr val="000000"/>
            </a:solidFill>
            <a:ln w="9525" cap="rnd">
              <a:noFill/>
              <a:round/>
              <a:headEnd type="none" w="sm" len="sm"/>
              <a:tailEnd type="none" w="sm" len="sm"/>
            </a:ln>
            <a:effectLst/>
          </p:spPr>
          <p:txBody>
            <a:bodyPr/>
            <a:lstStyle/>
            <a:p>
              <a:endParaRPr lang="en-US"/>
            </a:p>
          </p:txBody>
        </p:sp>
        <p:sp>
          <p:nvSpPr>
            <p:cNvPr id="21738" name="Freeform 234"/>
            <p:cNvSpPr>
              <a:spLocks/>
            </p:cNvSpPr>
            <p:nvPr/>
          </p:nvSpPr>
          <p:spPr bwMode="auto">
            <a:xfrm>
              <a:off x="4091" y="1438"/>
              <a:ext cx="75" cy="17"/>
            </a:xfrm>
            <a:custGeom>
              <a:avLst/>
              <a:gdLst/>
              <a:ahLst/>
              <a:cxnLst>
                <a:cxn ang="0">
                  <a:pos x="68" y="2"/>
                </a:cxn>
                <a:cxn ang="0">
                  <a:pos x="0" y="0"/>
                </a:cxn>
                <a:cxn ang="0">
                  <a:pos x="0" y="5"/>
                </a:cxn>
                <a:cxn ang="0">
                  <a:pos x="74" y="16"/>
                </a:cxn>
                <a:cxn ang="0">
                  <a:pos x="68" y="2"/>
                </a:cxn>
              </a:cxnLst>
              <a:rect l="0" t="0" r="r" b="b"/>
              <a:pathLst>
                <a:path w="75" h="17">
                  <a:moveTo>
                    <a:pt x="68" y="2"/>
                  </a:moveTo>
                  <a:lnTo>
                    <a:pt x="0" y="0"/>
                  </a:lnTo>
                  <a:lnTo>
                    <a:pt x="0" y="5"/>
                  </a:lnTo>
                  <a:lnTo>
                    <a:pt x="74" y="16"/>
                  </a:lnTo>
                  <a:lnTo>
                    <a:pt x="68" y="2"/>
                  </a:lnTo>
                </a:path>
              </a:pathLst>
            </a:custGeom>
            <a:solidFill>
              <a:srgbClr val="000000"/>
            </a:solidFill>
            <a:ln w="9525" cap="rnd">
              <a:noFill/>
              <a:round/>
              <a:headEnd type="none" w="sm" len="sm"/>
              <a:tailEnd type="none" w="sm" len="sm"/>
            </a:ln>
            <a:effectLst/>
          </p:spPr>
          <p:txBody>
            <a:bodyPr/>
            <a:lstStyle/>
            <a:p>
              <a:endParaRPr lang="en-US"/>
            </a:p>
          </p:txBody>
        </p:sp>
        <p:sp>
          <p:nvSpPr>
            <p:cNvPr id="21739" name="Freeform 235"/>
            <p:cNvSpPr>
              <a:spLocks/>
            </p:cNvSpPr>
            <p:nvPr/>
          </p:nvSpPr>
          <p:spPr bwMode="auto">
            <a:xfrm>
              <a:off x="4173" y="1432"/>
              <a:ext cx="53" cy="19"/>
            </a:xfrm>
            <a:custGeom>
              <a:avLst/>
              <a:gdLst/>
              <a:ahLst/>
              <a:cxnLst>
                <a:cxn ang="0">
                  <a:pos x="0" y="8"/>
                </a:cxn>
                <a:cxn ang="0">
                  <a:pos x="52" y="0"/>
                </a:cxn>
                <a:cxn ang="0">
                  <a:pos x="52" y="4"/>
                </a:cxn>
                <a:cxn ang="0">
                  <a:pos x="0" y="18"/>
                </a:cxn>
                <a:cxn ang="0">
                  <a:pos x="0" y="8"/>
                </a:cxn>
              </a:cxnLst>
              <a:rect l="0" t="0" r="r" b="b"/>
              <a:pathLst>
                <a:path w="53" h="19">
                  <a:moveTo>
                    <a:pt x="0" y="8"/>
                  </a:moveTo>
                  <a:lnTo>
                    <a:pt x="52" y="0"/>
                  </a:lnTo>
                  <a:lnTo>
                    <a:pt x="52" y="4"/>
                  </a:lnTo>
                  <a:lnTo>
                    <a:pt x="0" y="18"/>
                  </a:lnTo>
                  <a:lnTo>
                    <a:pt x="0" y="8"/>
                  </a:lnTo>
                </a:path>
              </a:pathLst>
            </a:custGeom>
            <a:solidFill>
              <a:srgbClr val="000000"/>
            </a:solidFill>
            <a:ln w="9525" cap="rnd">
              <a:noFill/>
              <a:round/>
              <a:headEnd type="none" w="sm" len="sm"/>
              <a:tailEnd type="none" w="sm" len="sm"/>
            </a:ln>
            <a:effectLst/>
          </p:spPr>
          <p:txBody>
            <a:bodyPr/>
            <a:lstStyle/>
            <a:p>
              <a:endParaRPr lang="en-US"/>
            </a:p>
          </p:txBody>
        </p:sp>
        <p:sp>
          <p:nvSpPr>
            <p:cNvPr id="21740" name="Freeform 236"/>
            <p:cNvSpPr>
              <a:spLocks/>
            </p:cNvSpPr>
            <p:nvPr/>
          </p:nvSpPr>
          <p:spPr bwMode="auto">
            <a:xfrm>
              <a:off x="4138" y="1404"/>
              <a:ext cx="29" cy="44"/>
            </a:xfrm>
            <a:custGeom>
              <a:avLst/>
              <a:gdLst/>
              <a:ahLst/>
              <a:cxnLst>
                <a:cxn ang="0">
                  <a:pos x="28" y="33"/>
                </a:cxn>
                <a:cxn ang="0">
                  <a:pos x="0" y="0"/>
                </a:cxn>
                <a:cxn ang="0">
                  <a:pos x="0" y="5"/>
                </a:cxn>
                <a:cxn ang="0">
                  <a:pos x="23" y="43"/>
                </a:cxn>
                <a:cxn ang="0">
                  <a:pos x="28" y="33"/>
                </a:cxn>
              </a:cxnLst>
              <a:rect l="0" t="0" r="r" b="b"/>
              <a:pathLst>
                <a:path w="29" h="44">
                  <a:moveTo>
                    <a:pt x="28" y="33"/>
                  </a:moveTo>
                  <a:lnTo>
                    <a:pt x="0" y="0"/>
                  </a:lnTo>
                  <a:lnTo>
                    <a:pt x="0" y="5"/>
                  </a:lnTo>
                  <a:lnTo>
                    <a:pt x="23" y="43"/>
                  </a:lnTo>
                  <a:lnTo>
                    <a:pt x="28" y="33"/>
                  </a:lnTo>
                </a:path>
              </a:pathLst>
            </a:custGeom>
            <a:solidFill>
              <a:srgbClr val="000000"/>
            </a:solidFill>
            <a:ln w="9525" cap="rnd">
              <a:noFill/>
              <a:round/>
              <a:headEnd type="none" w="sm" len="sm"/>
              <a:tailEnd type="none" w="sm" len="sm"/>
            </a:ln>
            <a:effectLst/>
          </p:spPr>
          <p:txBody>
            <a:bodyPr/>
            <a:lstStyle/>
            <a:p>
              <a:endParaRPr lang="en-US"/>
            </a:p>
          </p:txBody>
        </p:sp>
        <p:sp>
          <p:nvSpPr>
            <p:cNvPr id="21741" name="Freeform 237"/>
            <p:cNvSpPr>
              <a:spLocks/>
            </p:cNvSpPr>
            <p:nvPr/>
          </p:nvSpPr>
          <p:spPr bwMode="auto">
            <a:xfrm>
              <a:off x="4115" y="1500"/>
              <a:ext cx="29" cy="30"/>
            </a:xfrm>
            <a:custGeom>
              <a:avLst/>
              <a:gdLst/>
              <a:ahLst/>
              <a:cxnLst>
                <a:cxn ang="0">
                  <a:pos x="13" y="29"/>
                </a:cxn>
                <a:cxn ang="0">
                  <a:pos x="16" y="29"/>
                </a:cxn>
                <a:cxn ang="0">
                  <a:pos x="19" y="29"/>
                </a:cxn>
                <a:cxn ang="0">
                  <a:pos x="22" y="28"/>
                </a:cxn>
                <a:cxn ang="0">
                  <a:pos x="23" y="26"/>
                </a:cxn>
                <a:cxn ang="0">
                  <a:pos x="25" y="24"/>
                </a:cxn>
                <a:cxn ang="0">
                  <a:pos x="27" y="21"/>
                </a:cxn>
                <a:cxn ang="0">
                  <a:pos x="28" y="19"/>
                </a:cxn>
                <a:cxn ang="0">
                  <a:pos x="28" y="16"/>
                </a:cxn>
                <a:cxn ang="0">
                  <a:pos x="28" y="14"/>
                </a:cxn>
                <a:cxn ang="0">
                  <a:pos x="27" y="11"/>
                </a:cxn>
                <a:cxn ang="0">
                  <a:pos x="25" y="7"/>
                </a:cxn>
                <a:cxn ang="0">
                  <a:pos x="23" y="6"/>
                </a:cxn>
                <a:cxn ang="0">
                  <a:pos x="22" y="3"/>
                </a:cxn>
                <a:cxn ang="0">
                  <a:pos x="19" y="1"/>
                </a:cxn>
                <a:cxn ang="0">
                  <a:pos x="16" y="0"/>
                </a:cxn>
                <a:cxn ang="0">
                  <a:pos x="13" y="0"/>
                </a:cxn>
                <a:cxn ang="0">
                  <a:pos x="11" y="0"/>
                </a:cxn>
                <a:cxn ang="0">
                  <a:pos x="8" y="0"/>
                </a:cxn>
                <a:cxn ang="0">
                  <a:pos x="5" y="0"/>
                </a:cxn>
                <a:cxn ang="0">
                  <a:pos x="4" y="2"/>
                </a:cxn>
                <a:cxn ang="0">
                  <a:pos x="2" y="4"/>
                </a:cxn>
                <a:cxn ang="0">
                  <a:pos x="0" y="6"/>
                </a:cxn>
                <a:cxn ang="0">
                  <a:pos x="0" y="8"/>
                </a:cxn>
                <a:cxn ang="0">
                  <a:pos x="0" y="11"/>
                </a:cxn>
                <a:cxn ang="0">
                  <a:pos x="0" y="14"/>
                </a:cxn>
                <a:cxn ang="0">
                  <a:pos x="0" y="17"/>
                </a:cxn>
                <a:cxn ang="0">
                  <a:pos x="2" y="20"/>
                </a:cxn>
                <a:cxn ang="0">
                  <a:pos x="4" y="22"/>
                </a:cxn>
                <a:cxn ang="0">
                  <a:pos x="5" y="24"/>
                </a:cxn>
                <a:cxn ang="0">
                  <a:pos x="8" y="26"/>
                </a:cxn>
                <a:cxn ang="0">
                  <a:pos x="11" y="28"/>
                </a:cxn>
                <a:cxn ang="0">
                  <a:pos x="13" y="29"/>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w="9525" cap="rnd">
              <a:noFill/>
              <a:round/>
              <a:headEnd type="none" w="sm" len="sm"/>
              <a:tailEnd type="none" w="sm" len="sm"/>
            </a:ln>
            <a:effectLst/>
          </p:spPr>
          <p:txBody>
            <a:bodyPr/>
            <a:lstStyle/>
            <a:p>
              <a:endParaRPr lang="en-US"/>
            </a:p>
          </p:txBody>
        </p:sp>
        <p:sp>
          <p:nvSpPr>
            <p:cNvPr id="21742" name="Freeform 238"/>
            <p:cNvSpPr>
              <a:spLocks/>
            </p:cNvSpPr>
            <p:nvPr/>
          </p:nvSpPr>
          <p:spPr bwMode="auto">
            <a:xfrm>
              <a:off x="4076" y="1442"/>
              <a:ext cx="30" cy="29"/>
            </a:xfrm>
            <a:custGeom>
              <a:avLst/>
              <a:gdLst/>
              <a:ahLst/>
              <a:cxnLst>
                <a:cxn ang="0">
                  <a:pos x="14" y="28"/>
                </a:cxn>
                <a:cxn ang="0">
                  <a:pos x="17" y="28"/>
                </a:cxn>
                <a:cxn ang="0">
                  <a:pos x="20" y="28"/>
                </a:cxn>
                <a:cxn ang="0">
                  <a:pos x="22" y="27"/>
                </a:cxn>
                <a:cxn ang="0">
                  <a:pos x="24" y="25"/>
                </a:cxn>
                <a:cxn ang="0">
                  <a:pos x="26" y="23"/>
                </a:cxn>
                <a:cxn ang="0">
                  <a:pos x="28" y="22"/>
                </a:cxn>
                <a:cxn ang="0">
                  <a:pos x="29" y="19"/>
                </a:cxn>
                <a:cxn ang="0">
                  <a:pos x="29" y="16"/>
                </a:cxn>
                <a:cxn ang="0">
                  <a:pos x="29" y="13"/>
                </a:cxn>
                <a:cxn ang="0">
                  <a:pos x="28" y="11"/>
                </a:cxn>
                <a:cxn ang="0">
                  <a:pos x="26" y="8"/>
                </a:cxn>
                <a:cxn ang="0">
                  <a:pos x="24" y="5"/>
                </a:cxn>
                <a:cxn ang="0">
                  <a:pos x="22" y="3"/>
                </a:cxn>
                <a:cxn ang="0">
                  <a:pos x="20" y="1"/>
                </a:cxn>
                <a:cxn ang="0">
                  <a:pos x="17" y="0"/>
                </a:cxn>
                <a:cxn ang="0">
                  <a:pos x="14" y="0"/>
                </a:cxn>
                <a:cxn ang="0">
                  <a:pos x="11" y="0"/>
                </a:cxn>
                <a:cxn ang="0">
                  <a:pos x="8" y="0"/>
                </a:cxn>
                <a:cxn ang="0">
                  <a:pos x="6" y="0"/>
                </a:cxn>
                <a:cxn ang="0">
                  <a:pos x="4" y="2"/>
                </a:cxn>
                <a:cxn ang="0">
                  <a:pos x="2" y="4"/>
                </a:cxn>
                <a:cxn ang="0">
                  <a:pos x="0" y="5"/>
                </a:cxn>
                <a:cxn ang="0">
                  <a:pos x="0" y="8"/>
                </a:cxn>
                <a:cxn ang="0">
                  <a:pos x="0" y="11"/>
                </a:cxn>
                <a:cxn ang="0">
                  <a:pos x="0" y="14"/>
                </a:cxn>
                <a:cxn ang="0">
                  <a:pos x="0" y="16"/>
                </a:cxn>
                <a:cxn ang="0">
                  <a:pos x="2" y="19"/>
                </a:cxn>
                <a:cxn ang="0">
                  <a:pos x="4" y="22"/>
                </a:cxn>
                <a:cxn ang="0">
                  <a:pos x="6" y="24"/>
                </a:cxn>
                <a:cxn ang="0">
                  <a:pos x="8" y="26"/>
                </a:cxn>
                <a:cxn ang="0">
                  <a:pos x="11" y="27"/>
                </a:cxn>
                <a:cxn ang="0">
                  <a:pos x="14" y="28"/>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w="9525" cap="rnd">
              <a:noFill/>
              <a:round/>
              <a:headEnd type="none" w="sm" len="sm"/>
              <a:tailEnd type="none" w="sm" len="sm"/>
            </a:ln>
            <a:effectLst/>
          </p:spPr>
          <p:txBody>
            <a:bodyPr/>
            <a:lstStyle/>
            <a:p>
              <a:endParaRPr lang="en-US"/>
            </a:p>
          </p:txBody>
        </p:sp>
        <p:sp>
          <p:nvSpPr>
            <p:cNvPr id="21743" name="Freeform 239"/>
            <p:cNvSpPr>
              <a:spLocks/>
            </p:cNvSpPr>
            <p:nvPr/>
          </p:nvSpPr>
          <p:spPr bwMode="auto">
            <a:xfrm>
              <a:off x="4217" y="1501"/>
              <a:ext cx="30" cy="29"/>
            </a:xfrm>
            <a:custGeom>
              <a:avLst/>
              <a:gdLst/>
              <a:ahLst/>
              <a:cxnLst>
                <a:cxn ang="0">
                  <a:pos x="14" y="28"/>
                </a:cxn>
                <a:cxn ang="0">
                  <a:pos x="17" y="28"/>
                </a:cxn>
                <a:cxn ang="0">
                  <a:pos x="20" y="28"/>
                </a:cxn>
                <a:cxn ang="0">
                  <a:pos x="22" y="27"/>
                </a:cxn>
                <a:cxn ang="0">
                  <a:pos x="24" y="25"/>
                </a:cxn>
                <a:cxn ang="0">
                  <a:pos x="26" y="23"/>
                </a:cxn>
                <a:cxn ang="0">
                  <a:pos x="28" y="22"/>
                </a:cxn>
                <a:cxn ang="0">
                  <a:pos x="29" y="19"/>
                </a:cxn>
                <a:cxn ang="0">
                  <a:pos x="29" y="16"/>
                </a:cxn>
                <a:cxn ang="0">
                  <a:pos x="29" y="13"/>
                </a:cxn>
                <a:cxn ang="0">
                  <a:pos x="28" y="11"/>
                </a:cxn>
                <a:cxn ang="0">
                  <a:pos x="26" y="8"/>
                </a:cxn>
                <a:cxn ang="0">
                  <a:pos x="24" y="5"/>
                </a:cxn>
                <a:cxn ang="0">
                  <a:pos x="22" y="4"/>
                </a:cxn>
                <a:cxn ang="0">
                  <a:pos x="20" y="2"/>
                </a:cxn>
                <a:cxn ang="0">
                  <a:pos x="17" y="0"/>
                </a:cxn>
                <a:cxn ang="0">
                  <a:pos x="14" y="0"/>
                </a:cxn>
                <a:cxn ang="0">
                  <a:pos x="11" y="0"/>
                </a:cxn>
                <a:cxn ang="0">
                  <a:pos x="8" y="0"/>
                </a:cxn>
                <a:cxn ang="0">
                  <a:pos x="6" y="0"/>
                </a:cxn>
                <a:cxn ang="0">
                  <a:pos x="4" y="2"/>
                </a:cxn>
                <a:cxn ang="0">
                  <a:pos x="2" y="4"/>
                </a:cxn>
                <a:cxn ang="0">
                  <a:pos x="0" y="6"/>
                </a:cxn>
                <a:cxn ang="0">
                  <a:pos x="0" y="8"/>
                </a:cxn>
                <a:cxn ang="0">
                  <a:pos x="0" y="11"/>
                </a:cxn>
                <a:cxn ang="0">
                  <a:pos x="0" y="14"/>
                </a:cxn>
                <a:cxn ang="0">
                  <a:pos x="0" y="16"/>
                </a:cxn>
                <a:cxn ang="0">
                  <a:pos x="2" y="19"/>
                </a:cxn>
                <a:cxn ang="0">
                  <a:pos x="4" y="22"/>
                </a:cxn>
                <a:cxn ang="0">
                  <a:pos x="6" y="24"/>
                </a:cxn>
                <a:cxn ang="0">
                  <a:pos x="8" y="26"/>
                </a:cxn>
                <a:cxn ang="0">
                  <a:pos x="11" y="27"/>
                </a:cxn>
                <a:cxn ang="0">
                  <a:pos x="14" y="28"/>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w="9525" cap="rnd">
              <a:noFill/>
              <a:round/>
              <a:headEnd type="none" w="sm" len="sm"/>
              <a:tailEnd type="none" w="sm" len="sm"/>
            </a:ln>
            <a:effectLst/>
          </p:spPr>
          <p:txBody>
            <a:bodyPr/>
            <a:lstStyle/>
            <a:p>
              <a:endParaRPr lang="en-US"/>
            </a:p>
          </p:txBody>
        </p:sp>
        <p:sp>
          <p:nvSpPr>
            <p:cNvPr id="21744" name="Freeform 240"/>
            <p:cNvSpPr>
              <a:spLocks/>
            </p:cNvSpPr>
            <p:nvPr/>
          </p:nvSpPr>
          <p:spPr bwMode="auto">
            <a:xfrm>
              <a:off x="4089" y="1253"/>
              <a:ext cx="52" cy="96"/>
            </a:xfrm>
            <a:custGeom>
              <a:avLst/>
              <a:gdLst/>
              <a:ahLst/>
              <a:cxnLst>
                <a:cxn ang="0">
                  <a:pos x="9" y="0"/>
                </a:cxn>
                <a:cxn ang="0">
                  <a:pos x="8" y="0"/>
                </a:cxn>
                <a:cxn ang="0">
                  <a:pos x="7" y="3"/>
                </a:cxn>
                <a:cxn ang="0">
                  <a:pos x="6" y="7"/>
                </a:cxn>
                <a:cxn ang="0">
                  <a:pos x="5" y="12"/>
                </a:cxn>
                <a:cxn ang="0">
                  <a:pos x="3" y="18"/>
                </a:cxn>
                <a:cxn ang="0">
                  <a:pos x="1" y="25"/>
                </a:cxn>
                <a:cxn ang="0">
                  <a:pos x="0" y="33"/>
                </a:cxn>
                <a:cxn ang="0">
                  <a:pos x="0" y="40"/>
                </a:cxn>
                <a:cxn ang="0">
                  <a:pos x="0" y="47"/>
                </a:cxn>
                <a:cxn ang="0">
                  <a:pos x="1" y="54"/>
                </a:cxn>
                <a:cxn ang="0">
                  <a:pos x="5" y="61"/>
                </a:cxn>
                <a:cxn ang="0">
                  <a:pos x="9" y="68"/>
                </a:cxn>
                <a:cxn ang="0">
                  <a:pos x="13" y="74"/>
                </a:cxn>
                <a:cxn ang="0">
                  <a:pos x="17" y="79"/>
                </a:cxn>
                <a:cxn ang="0">
                  <a:pos x="20" y="84"/>
                </a:cxn>
                <a:cxn ang="0">
                  <a:pos x="22" y="89"/>
                </a:cxn>
                <a:cxn ang="0">
                  <a:pos x="24" y="92"/>
                </a:cxn>
                <a:cxn ang="0">
                  <a:pos x="28" y="94"/>
                </a:cxn>
                <a:cxn ang="0">
                  <a:pos x="33" y="95"/>
                </a:cxn>
                <a:cxn ang="0">
                  <a:pos x="38" y="95"/>
                </a:cxn>
                <a:cxn ang="0">
                  <a:pos x="43" y="94"/>
                </a:cxn>
                <a:cxn ang="0">
                  <a:pos x="46" y="93"/>
                </a:cxn>
                <a:cxn ang="0">
                  <a:pos x="50" y="92"/>
                </a:cxn>
                <a:cxn ang="0">
                  <a:pos x="51" y="91"/>
                </a:cxn>
                <a:cxn ang="0">
                  <a:pos x="50" y="91"/>
                </a:cxn>
                <a:cxn ang="0">
                  <a:pos x="48" y="91"/>
                </a:cxn>
                <a:cxn ang="0">
                  <a:pos x="46" y="91"/>
                </a:cxn>
                <a:cxn ang="0">
                  <a:pos x="44" y="90"/>
                </a:cxn>
                <a:cxn ang="0">
                  <a:pos x="40" y="89"/>
                </a:cxn>
                <a:cxn ang="0">
                  <a:pos x="38" y="88"/>
                </a:cxn>
                <a:cxn ang="0">
                  <a:pos x="35" y="85"/>
                </a:cxn>
                <a:cxn ang="0">
                  <a:pos x="34" y="83"/>
                </a:cxn>
                <a:cxn ang="0">
                  <a:pos x="30" y="78"/>
                </a:cxn>
                <a:cxn ang="0">
                  <a:pos x="27" y="74"/>
                </a:cxn>
                <a:cxn ang="0">
                  <a:pos x="22" y="68"/>
                </a:cxn>
                <a:cxn ang="0">
                  <a:pos x="17" y="61"/>
                </a:cxn>
                <a:cxn ang="0">
                  <a:pos x="11" y="53"/>
                </a:cxn>
                <a:cxn ang="0">
                  <a:pos x="8" y="46"/>
                </a:cxn>
                <a:cxn ang="0">
                  <a:pos x="5" y="36"/>
                </a:cxn>
                <a:cxn ang="0">
                  <a:pos x="6" y="28"/>
                </a:cxn>
                <a:cxn ang="0">
                  <a:pos x="8" y="22"/>
                </a:cxn>
                <a:cxn ang="0">
                  <a:pos x="10" y="17"/>
                </a:cxn>
                <a:cxn ang="0">
                  <a:pos x="11" y="13"/>
                </a:cxn>
                <a:cxn ang="0">
                  <a:pos x="12" y="10"/>
                </a:cxn>
                <a:cxn ang="0">
                  <a:pos x="13" y="7"/>
                </a:cxn>
                <a:cxn ang="0">
                  <a:pos x="14" y="5"/>
                </a:cxn>
                <a:cxn ang="0">
                  <a:pos x="14" y="4"/>
                </a:cxn>
                <a:cxn ang="0">
                  <a:pos x="15" y="4"/>
                </a:cxn>
                <a:cxn ang="0">
                  <a:pos x="9" y="0"/>
                </a:cxn>
              </a:cxnLst>
              <a:rect l="0" t="0" r="r" b="b"/>
              <a:pathLst>
                <a:path w="52" h="96">
                  <a:moveTo>
                    <a:pt x="9" y="0"/>
                  </a:moveTo>
                  <a:lnTo>
                    <a:pt x="8" y="0"/>
                  </a:lnTo>
                  <a:lnTo>
                    <a:pt x="7" y="3"/>
                  </a:lnTo>
                  <a:lnTo>
                    <a:pt x="6" y="7"/>
                  </a:lnTo>
                  <a:lnTo>
                    <a:pt x="5" y="12"/>
                  </a:lnTo>
                  <a:lnTo>
                    <a:pt x="3" y="18"/>
                  </a:lnTo>
                  <a:lnTo>
                    <a:pt x="1" y="25"/>
                  </a:lnTo>
                  <a:lnTo>
                    <a:pt x="0" y="33"/>
                  </a:lnTo>
                  <a:lnTo>
                    <a:pt x="0" y="40"/>
                  </a:lnTo>
                  <a:lnTo>
                    <a:pt x="0" y="47"/>
                  </a:lnTo>
                  <a:lnTo>
                    <a:pt x="1" y="54"/>
                  </a:lnTo>
                  <a:lnTo>
                    <a:pt x="5" y="61"/>
                  </a:lnTo>
                  <a:lnTo>
                    <a:pt x="9" y="68"/>
                  </a:lnTo>
                  <a:lnTo>
                    <a:pt x="13" y="74"/>
                  </a:lnTo>
                  <a:lnTo>
                    <a:pt x="17" y="79"/>
                  </a:lnTo>
                  <a:lnTo>
                    <a:pt x="20" y="84"/>
                  </a:lnTo>
                  <a:lnTo>
                    <a:pt x="22" y="89"/>
                  </a:lnTo>
                  <a:lnTo>
                    <a:pt x="24" y="92"/>
                  </a:lnTo>
                  <a:lnTo>
                    <a:pt x="28" y="94"/>
                  </a:lnTo>
                  <a:lnTo>
                    <a:pt x="33" y="95"/>
                  </a:lnTo>
                  <a:lnTo>
                    <a:pt x="38" y="95"/>
                  </a:lnTo>
                  <a:lnTo>
                    <a:pt x="43" y="94"/>
                  </a:lnTo>
                  <a:lnTo>
                    <a:pt x="46" y="93"/>
                  </a:lnTo>
                  <a:lnTo>
                    <a:pt x="50" y="92"/>
                  </a:lnTo>
                  <a:lnTo>
                    <a:pt x="51" y="91"/>
                  </a:lnTo>
                  <a:lnTo>
                    <a:pt x="50" y="91"/>
                  </a:lnTo>
                  <a:lnTo>
                    <a:pt x="48" y="91"/>
                  </a:lnTo>
                  <a:lnTo>
                    <a:pt x="46" y="91"/>
                  </a:lnTo>
                  <a:lnTo>
                    <a:pt x="44" y="90"/>
                  </a:lnTo>
                  <a:lnTo>
                    <a:pt x="40" y="89"/>
                  </a:lnTo>
                  <a:lnTo>
                    <a:pt x="38" y="88"/>
                  </a:lnTo>
                  <a:lnTo>
                    <a:pt x="35" y="85"/>
                  </a:lnTo>
                  <a:lnTo>
                    <a:pt x="34" y="83"/>
                  </a:lnTo>
                  <a:lnTo>
                    <a:pt x="30" y="78"/>
                  </a:lnTo>
                  <a:lnTo>
                    <a:pt x="27" y="74"/>
                  </a:lnTo>
                  <a:lnTo>
                    <a:pt x="22" y="68"/>
                  </a:lnTo>
                  <a:lnTo>
                    <a:pt x="17" y="61"/>
                  </a:lnTo>
                  <a:lnTo>
                    <a:pt x="11" y="53"/>
                  </a:lnTo>
                  <a:lnTo>
                    <a:pt x="8" y="46"/>
                  </a:lnTo>
                  <a:lnTo>
                    <a:pt x="5" y="36"/>
                  </a:lnTo>
                  <a:lnTo>
                    <a:pt x="6" y="28"/>
                  </a:lnTo>
                  <a:lnTo>
                    <a:pt x="8" y="22"/>
                  </a:lnTo>
                  <a:lnTo>
                    <a:pt x="10" y="17"/>
                  </a:lnTo>
                  <a:lnTo>
                    <a:pt x="11" y="13"/>
                  </a:lnTo>
                  <a:lnTo>
                    <a:pt x="12" y="10"/>
                  </a:lnTo>
                  <a:lnTo>
                    <a:pt x="13" y="7"/>
                  </a:lnTo>
                  <a:lnTo>
                    <a:pt x="14" y="5"/>
                  </a:lnTo>
                  <a:lnTo>
                    <a:pt x="14" y="4"/>
                  </a:lnTo>
                  <a:lnTo>
                    <a:pt x="15" y="4"/>
                  </a:lnTo>
                  <a:lnTo>
                    <a:pt x="9" y="0"/>
                  </a:lnTo>
                </a:path>
              </a:pathLst>
            </a:custGeom>
            <a:solidFill>
              <a:srgbClr val="000000"/>
            </a:solidFill>
            <a:ln w="9525" cap="rnd">
              <a:noFill/>
              <a:round/>
              <a:headEnd type="none" w="sm" len="sm"/>
              <a:tailEnd type="none" w="sm" len="sm"/>
            </a:ln>
            <a:effectLst/>
          </p:spPr>
          <p:txBody>
            <a:bodyPr/>
            <a:lstStyle/>
            <a:p>
              <a:endParaRPr lang="en-US"/>
            </a:p>
          </p:txBody>
        </p:sp>
        <p:sp>
          <p:nvSpPr>
            <p:cNvPr id="21745" name="Freeform 241"/>
            <p:cNvSpPr>
              <a:spLocks/>
            </p:cNvSpPr>
            <p:nvPr/>
          </p:nvSpPr>
          <p:spPr bwMode="auto">
            <a:xfrm>
              <a:off x="4075" y="1311"/>
              <a:ext cx="182" cy="103"/>
            </a:xfrm>
            <a:custGeom>
              <a:avLst/>
              <a:gdLst/>
              <a:ahLst/>
              <a:cxnLst>
                <a:cxn ang="0">
                  <a:pos x="22" y="78"/>
                </a:cxn>
                <a:cxn ang="0">
                  <a:pos x="154" y="102"/>
                </a:cxn>
                <a:cxn ang="0">
                  <a:pos x="155" y="101"/>
                </a:cxn>
                <a:cxn ang="0">
                  <a:pos x="158" y="98"/>
                </a:cxn>
                <a:cxn ang="0">
                  <a:pos x="164" y="95"/>
                </a:cxn>
                <a:cxn ang="0">
                  <a:pos x="169" y="90"/>
                </a:cxn>
                <a:cxn ang="0">
                  <a:pos x="174" y="85"/>
                </a:cxn>
                <a:cxn ang="0">
                  <a:pos x="178" y="80"/>
                </a:cxn>
                <a:cxn ang="0">
                  <a:pos x="181" y="75"/>
                </a:cxn>
                <a:cxn ang="0">
                  <a:pos x="181" y="71"/>
                </a:cxn>
                <a:cxn ang="0">
                  <a:pos x="180" y="65"/>
                </a:cxn>
                <a:cxn ang="0">
                  <a:pos x="179" y="61"/>
                </a:cxn>
                <a:cxn ang="0">
                  <a:pos x="178" y="56"/>
                </a:cxn>
                <a:cxn ang="0">
                  <a:pos x="176" y="53"/>
                </a:cxn>
                <a:cxn ang="0">
                  <a:pos x="175" y="51"/>
                </a:cxn>
                <a:cxn ang="0">
                  <a:pos x="171" y="48"/>
                </a:cxn>
                <a:cxn ang="0">
                  <a:pos x="165" y="46"/>
                </a:cxn>
                <a:cxn ang="0">
                  <a:pos x="158" y="44"/>
                </a:cxn>
                <a:cxn ang="0">
                  <a:pos x="149" y="41"/>
                </a:cxn>
                <a:cxn ang="0">
                  <a:pos x="141" y="35"/>
                </a:cxn>
                <a:cxn ang="0">
                  <a:pos x="134" y="28"/>
                </a:cxn>
                <a:cxn ang="0">
                  <a:pos x="125" y="20"/>
                </a:cxn>
                <a:cxn ang="0">
                  <a:pos x="117" y="12"/>
                </a:cxn>
                <a:cxn ang="0">
                  <a:pos x="108" y="6"/>
                </a:cxn>
                <a:cxn ang="0">
                  <a:pos x="99" y="1"/>
                </a:cxn>
                <a:cxn ang="0">
                  <a:pos x="88" y="0"/>
                </a:cxn>
                <a:cxn ang="0">
                  <a:pos x="76" y="0"/>
                </a:cxn>
                <a:cxn ang="0">
                  <a:pos x="62" y="4"/>
                </a:cxn>
                <a:cxn ang="0">
                  <a:pos x="49" y="8"/>
                </a:cxn>
                <a:cxn ang="0">
                  <a:pos x="36" y="14"/>
                </a:cxn>
                <a:cxn ang="0">
                  <a:pos x="25" y="20"/>
                </a:cxn>
                <a:cxn ang="0">
                  <a:pos x="15" y="26"/>
                </a:cxn>
                <a:cxn ang="0">
                  <a:pos x="8" y="32"/>
                </a:cxn>
                <a:cxn ang="0">
                  <a:pos x="5" y="36"/>
                </a:cxn>
                <a:cxn ang="0">
                  <a:pos x="3" y="39"/>
                </a:cxn>
                <a:cxn ang="0">
                  <a:pos x="2" y="43"/>
                </a:cxn>
                <a:cxn ang="0">
                  <a:pos x="0" y="46"/>
                </a:cxn>
                <a:cxn ang="0">
                  <a:pos x="0" y="50"/>
                </a:cxn>
                <a:cxn ang="0">
                  <a:pos x="0" y="52"/>
                </a:cxn>
                <a:cxn ang="0">
                  <a:pos x="0" y="55"/>
                </a:cxn>
                <a:cxn ang="0">
                  <a:pos x="1" y="57"/>
                </a:cxn>
                <a:cxn ang="0">
                  <a:pos x="3" y="60"/>
                </a:cxn>
                <a:cxn ang="0">
                  <a:pos x="5" y="63"/>
                </a:cxn>
                <a:cxn ang="0">
                  <a:pos x="8" y="66"/>
                </a:cxn>
                <a:cxn ang="0">
                  <a:pos x="11" y="68"/>
                </a:cxn>
                <a:cxn ang="0">
                  <a:pos x="14" y="72"/>
                </a:cxn>
                <a:cxn ang="0">
                  <a:pos x="16" y="74"/>
                </a:cxn>
                <a:cxn ang="0">
                  <a:pos x="19" y="76"/>
                </a:cxn>
                <a:cxn ang="0">
                  <a:pos x="21" y="78"/>
                </a:cxn>
                <a:cxn ang="0">
                  <a:pos x="22" y="78"/>
                </a:cxn>
              </a:cxnLst>
              <a:rect l="0" t="0" r="r" b="b"/>
              <a:pathLst>
                <a:path w="182" h="103">
                  <a:moveTo>
                    <a:pt x="22" y="78"/>
                  </a:moveTo>
                  <a:lnTo>
                    <a:pt x="154" y="102"/>
                  </a:lnTo>
                  <a:lnTo>
                    <a:pt x="155" y="101"/>
                  </a:lnTo>
                  <a:lnTo>
                    <a:pt x="158" y="98"/>
                  </a:lnTo>
                  <a:lnTo>
                    <a:pt x="164" y="95"/>
                  </a:lnTo>
                  <a:lnTo>
                    <a:pt x="169" y="90"/>
                  </a:lnTo>
                  <a:lnTo>
                    <a:pt x="174" y="85"/>
                  </a:lnTo>
                  <a:lnTo>
                    <a:pt x="178" y="80"/>
                  </a:lnTo>
                  <a:lnTo>
                    <a:pt x="181" y="75"/>
                  </a:lnTo>
                  <a:lnTo>
                    <a:pt x="181" y="71"/>
                  </a:lnTo>
                  <a:lnTo>
                    <a:pt x="180" y="65"/>
                  </a:lnTo>
                  <a:lnTo>
                    <a:pt x="179" y="61"/>
                  </a:lnTo>
                  <a:lnTo>
                    <a:pt x="178" y="56"/>
                  </a:lnTo>
                  <a:lnTo>
                    <a:pt x="176" y="53"/>
                  </a:lnTo>
                  <a:lnTo>
                    <a:pt x="175" y="51"/>
                  </a:lnTo>
                  <a:lnTo>
                    <a:pt x="171" y="48"/>
                  </a:lnTo>
                  <a:lnTo>
                    <a:pt x="165" y="46"/>
                  </a:lnTo>
                  <a:lnTo>
                    <a:pt x="158" y="44"/>
                  </a:lnTo>
                  <a:lnTo>
                    <a:pt x="149" y="41"/>
                  </a:lnTo>
                  <a:lnTo>
                    <a:pt x="141" y="35"/>
                  </a:lnTo>
                  <a:lnTo>
                    <a:pt x="134" y="28"/>
                  </a:lnTo>
                  <a:lnTo>
                    <a:pt x="125" y="20"/>
                  </a:lnTo>
                  <a:lnTo>
                    <a:pt x="117" y="12"/>
                  </a:lnTo>
                  <a:lnTo>
                    <a:pt x="108" y="6"/>
                  </a:lnTo>
                  <a:lnTo>
                    <a:pt x="99" y="1"/>
                  </a:lnTo>
                  <a:lnTo>
                    <a:pt x="88" y="0"/>
                  </a:lnTo>
                  <a:lnTo>
                    <a:pt x="76" y="0"/>
                  </a:lnTo>
                  <a:lnTo>
                    <a:pt x="62" y="4"/>
                  </a:lnTo>
                  <a:lnTo>
                    <a:pt x="49" y="8"/>
                  </a:lnTo>
                  <a:lnTo>
                    <a:pt x="36" y="14"/>
                  </a:lnTo>
                  <a:lnTo>
                    <a:pt x="25" y="20"/>
                  </a:lnTo>
                  <a:lnTo>
                    <a:pt x="15" y="26"/>
                  </a:lnTo>
                  <a:lnTo>
                    <a:pt x="8" y="32"/>
                  </a:lnTo>
                  <a:lnTo>
                    <a:pt x="5" y="36"/>
                  </a:lnTo>
                  <a:lnTo>
                    <a:pt x="3" y="39"/>
                  </a:lnTo>
                  <a:lnTo>
                    <a:pt x="2" y="43"/>
                  </a:lnTo>
                  <a:lnTo>
                    <a:pt x="0" y="46"/>
                  </a:lnTo>
                  <a:lnTo>
                    <a:pt x="0" y="50"/>
                  </a:lnTo>
                  <a:lnTo>
                    <a:pt x="0" y="52"/>
                  </a:lnTo>
                  <a:lnTo>
                    <a:pt x="0" y="55"/>
                  </a:lnTo>
                  <a:lnTo>
                    <a:pt x="1" y="57"/>
                  </a:lnTo>
                  <a:lnTo>
                    <a:pt x="3" y="60"/>
                  </a:lnTo>
                  <a:lnTo>
                    <a:pt x="5" y="63"/>
                  </a:lnTo>
                  <a:lnTo>
                    <a:pt x="8" y="66"/>
                  </a:lnTo>
                  <a:lnTo>
                    <a:pt x="11" y="68"/>
                  </a:lnTo>
                  <a:lnTo>
                    <a:pt x="14" y="72"/>
                  </a:lnTo>
                  <a:lnTo>
                    <a:pt x="16" y="74"/>
                  </a:lnTo>
                  <a:lnTo>
                    <a:pt x="19" y="76"/>
                  </a:lnTo>
                  <a:lnTo>
                    <a:pt x="21" y="78"/>
                  </a:lnTo>
                  <a:lnTo>
                    <a:pt x="22" y="78"/>
                  </a:lnTo>
                </a:path>
              </a:pathLst>
            </a:custGeom>
            <a:solidFill>
              <a:srgbClr val="B2B2B2"/>
            </a:solidFill>
            <a:ln w="9525" cap="rnd">
              <a:noFill/>
              <a:round/>
              <a:headEnd type="none" w="sm" len="sm"/>
              <a:tailEnd type="none" w="sm" len="sm"/>
            </a:ln>
            <a:effectLst/>
          </p:spPr>
          <p:txBody>
            <a:bodyPr/>
            <a:lstStyle/>
            <a:p>
              <a:endParaRPr lang="en-US"/>
            </a:p>
          </p:txBody>
        </p:sp>
        <p:sp>
          <p:nvSpPr>
            <p:cNvPr id="21746" name="Freeform 242"/>
            <p:cNvSpPr>
              <a:spLocks/>
            </p:cNvSpPr>
            <p:nvPr/>
          </p:nvSpPr>
          <p:spPr bwMode="auto">
            <a:xfrm>
              <a:off x="4020" y="1187"/>
              <a:ext cx="682" cy="242"/>
            </a:xfrm>
            <a:custGeom>
              <a:avLst/>
              <a:gdLst/>
              <a:ahLst/>
              <a:cxnLst>
                <a:cxn ang="0">
                  <a:pos x="475" y="0"/>
                </a:cxn>
                <a:cxn ang="0">
                  <a:pos x="0" y="129"/>
                </a:cxn>
                <a:cxn ang="0">
                  <a:pos x="236" y="241"/>
                </a:cxn>
                <a:cxn ang="0">
                  <a:pos x="681" y="129"/>
                </a:cxn>
                <a:cxn ang="0">
                  <a:pos x="475" y="0"/>
                </a:cxn>
              </a:cxnLst>
              <a:rect l="0" t="0" r="r" b="b"/>
              <a:pathLst>
                <a:path w="682" h="242">
                  <a:moveTo>
                    <a:pt x="475" y="0"/>
                  </a:moveTo>
                  <a:lnTo>
                    <a:pt x="0" y="129"/>
                  </a:lnTo>
                  <a:lnTo>
                    <a:pt x="236" y="241"/>
                  </a:lnTo>
                  <a:lnTo>
                    <a:pt x="681" y="129"/>
                  </a:lnTo>
                  <a:lnTo>
                    <a:pt x="475" y="0"/>
                  </a:lnTo>
                </a:path>
              </a:pathLst>
            </a:custGeom>
            <a:solidFill>
              <a:srgbClr val="FFCC00"/>
            </a:solidFill>
            <a:ln w="9525" cap="rnd">
              <a:noFill/>
              <a:round/>
              <a:headEnd type="none" w="sm" len="sm"/>
              <a:tailEnd type="none" w="sm" len="sm"/>
            </a:ln>
            <a:effectLst/>
          </p:spPr>
          <p:txBody>
            <a:bodyPr/>
            <a:lstStyle/>
            <a:p>
              <a:endParaRPr lang="en-US"/>
            </a:p>
          </p:txBody>
        </p:sp>
        <p:sp>
          <p:nvSpPr>
            <p:cNvPr id="21747" name="Freeform 243"/>
            <p:cNvSpPr>
              <a:spLocks/>
            </p:cNvSpPr>
            <p:nvPr/>
          </p:nvSpPr>
          <p:spPr bwMode="auto">
            <a:xfrm>
              <a:off x="4106" y="1070"/>
              <a:ext cx="198" cy="213"/>
            </a:xfrm>
            <a:custGeom>
              <a:avLst/>
              <a:gdLst/>
              <a:ahLst/>
              <a:cxnLst>
                <a:cxn ang="0">
                  <a:pos x="29" y="20"/>
                </a:cxn>
                <a:cxn ang="0">
                  <a:pos x="36" y="33"/>
                </a:cxn>
                <a:cxn ang="0">
                  <a:pos x="45" y="54"/>
                </a:cxn>
                <a:cxn ang="0">
                  <a:pos x="54" y="73"/>
                </a:cxn>
                <a:cxn ang="0">
                  <a:pos x="58" y="88"/>
                </a:cxn>
                <a:cxn ang="0">
                  <a:pos x="64" y="103"/>
                </a:cxn>
                <a:cxn ang="0">
                  <a:pos x="70" y="117"/>
                </a:cxn>
                <a:cxn ang="0">
                  <a:pos x="77" y="128"/>
                </a:cxn>
                <a:cxn ang="0">
                  <a:pos x="84" y="133"/>
                </a:cxn>
                <a:cxn ang="0">
                  <a:pos x="105" y="148"/>
                </a:cxn>
                <a:cxn ang="0">
                  <a:pos x="129" y="167"/>
                </a:cxn>
                <a:cxn ang="0">
                  <a:pos x="146" y="181"/>
                </a:cxn>
                <a:cxn ang="0">
                  <a:pos x="151" y="183"/>
                </a:cxn>
                <a:cxn ang="0">
                  <a:pos x="155" y="182"/>
                </a:cxn>
                <a:cxn ang="0">
                  <a:pos x="160" y="182"/>
                </a:cxn>
                <a:cxn ang="0">
                  <a:pos x="166" y="184"/>
                </a:cxn>
                <a:cxn ang="0">
                  <a:pos x="174" y="187"/>
                </a:cxn>
                <a:cxn ang="0">
                  <a:pos x="183" y="192"/>
                </a:cxn>
                <a:cxn ang="0">
                  <a:pos x="191" y="198"/>
                </a:cxn>
                <a:cxn ang="0">
                  <a:pos x="197" y="205"/>
                </a:cxn>
                <a:cxn ang="0">
                  <a:pos x="196" y="209"/>
                </a:cxn>
                <a:cxn ang="0">
                  <a:pos x="189" y="211"/>
                </a:cxn>
                <a:cxn ang="0">
                  <a:pos x="179" y="212"/>
                </a:cxn>
                <a:cxn ang="0">
                  <a:pos x="167" y="209"/>
                </a:cxn>
                <a:cxn ang="0">
                  <a:pos x="157" y="206"/>
                </a:cxn>
                <a:cxn ang="0">
                  <a:pos x="151" y="203"/>
                </a:cxn>
                <a:cxn ang="0">
                  <a:pos x="146" y="202"/>
                </a:cxn>
                <a:cxn ang="0">
                  <a:pos x="143" y="202"/>
                </a:cxn>
                <a:cxn ang="0">
                  <a:pos x="134" y="200"/>
                </a:cxn>
                <a:cxn ang="0">
                  <a:pos x="117" y="193"/>
                </a:cxn>
                <a:cxn ang="0">
                  <a:pos x="97" y="184"/>
                </a:cxn>
                <a:cxn ang="0">
                  <a:pos x="83" y="175"/>
                </a:cxn>
                <a:cxn ang="0">
                  <a:pos x="69" y="165"/>
                </a:cxn>
                <a:cxn ang="0">
                  <a:pos x="53" y="149"/>
                </a:cxn>
                <a:cxn ang="0">
                  <a:pos x="36" y="129"/>
                </a:cxn>
                <a:cxn ang="0">
                  <a:pos x="23" y="109"/>
                </a:cxn>
                <a:cxn ang="0">
                  <a:pos x="15" y="88"/>
                </a:cxn>
                <a:cxn ang="0">
                  <a:pos x="10" y="68"/>
                </a:cxn>
                <a:cxn ang="0">
                  <a:pos x="7" y="50"/>
                </a:cxn>
                <a:cxn ang="0">
                  <a:pos x="7" y="38"/>
                </a:cxn>
                <a:cxn ang="0">
                  <a:pos x="5" y="27"/>
                </a:cxn>
                <a:cxn ang="0">
                  <a:pos x="2" y="16"/>
                </a:cxn>
                <a:cxn ang="0">
                  <a:pos x="0" y="6"/>
                </a:cxn>
                <a:cxn ang="0">
                  <a:pos x="0" y="0"/>
                </a:cxn>
              </a:cxnLst>
              <a:rect l="0" t="0" r="r" b="b"/>
              <a:pathLst>
                <a:path w="198" h="213">
                  <a:moveTo>
                    <a:pt x="28" y="17"/>
                  </a:moveTo>
                  <a:lnTo>
                    <a:pt x="29" y="20"/>
                  </a:lnTo>
                  <a:lnTo>
                    <a:pt x="32" y="25"/>
                  </a:lnTo>
                  <a:lnTo>
                    <a:pt x="36" y="33"/>
                  </a:lnTo>
                  <a:lnTo>
                    <a:pt x="40" y="43"/>
                  </a:lnTo>
                  <a:lnTo>
                    <a:pt x="45" y="54"/>
                  </a:lnTo>
                  <a:lnTo>
                    <a:pt x="50" y="64"/>
                  </a:lnTo>
                  <a:lnTo>
                    <a:pt x="54" y="73"/>
                  </a:lnTo>
                  <a:lnTo>
                    <a:pt x="56" y="81"/>
                  </a:lnTo>
                  <a:lnTo>
                    <a:pt x="58" y="88"/>
                  </a:lnTo>
                  <a:lnTo>
                    <a:pt x="61" y="94"/>
                  </a:lnTo>
                  <a:lnTo>
                    <a:pt x="64" y="103"/>
                  </a:lnTo>
                  <a:lnTo>
                    <a:pt x="67" y="111"/>
                  </a:lnTo>
                  <a:lnTo>
                    <a:pt x="70" y="117"/>
                  </a:lnTo>
                  <a:lnTo>
                    <a:pt x="73" y="123"/>
                  </a:lnTo>
                  <a:lnTo>
                    <a:pt x="77" y="128"/>
                  </a:lnTo>
                  <a:lnTo>
                    <a:pt x="79" y="129"/>
                  </a:lnTo>
                  <a:lnTo>
                    <a:pt x="84" y="133"/>
                  </a:lnTo>
                  <a:lnTo>
                    <a:pt x="94" y="139"/>
                  </a:lnTo>
                  <a:lnTo>
                    <a:pt x="105" y="148"/>
                  </a:lnTo>
                  <a:lnTo>
                    <a:pt x="117" y="157"/>
                  </a:lnTo>
                  <a:lnTo>
                    <a:pt x="129" y="167"/>
                  </a:lnTo>
                  <a:lnTo>
                    <a:pt x="139" y="175"/>
                  </a:lnTo>
                  <a:lnTo>
                    <a:pt x="146" y="181"/>
                  </a:lnTo>
                  <a:lnTo>
                    <a:pt x="149" y="184"/>
                  </a:lnTo>
                  <a:lnTo>
                    <a:pt x="151" y="183"/>
                  </a:lnTo>
                  <a:lnTo>
                    <a:pt x="152" y="183"/>
                  </a:lnTo>
                  <a:lnTo>
                    <a:pt x="155" y="182"/>
                  </a:lnTo>
                  <a:lnTo>
                    <a:pt x="157" y="182"/>
                  </a:lnTo>
                  <a:lnTo>
                    <a:pt x="160" y="182"/>
                  </a:lnTo>
                  <a:lnTo>
                    <a:pt x="163" y="183"/>
                  </a:lnTo>
                  <a:lnTo>
                    <a:pt x="166" y="184"/>
                  </a:lnTo>
                  <a:lnTo>
                    <a:pt x="169" y="185"/>
                  </a:lnTo>
                  <a:lnTo>
                    <a:pt x="174" y="187"/>
                  </a:lnTo>
                  <a:lnTo>
                    <a:pt x="178" y="189"/>
                  </a:lnTo>
                  <a:lnTo>
                    <a:pt x="183" y="192"/>
                  </a:lnTo>
                  <a:lnTo>
                    <a:pt x="187" y="195"/>
                  </a:lnTo>
                  <a:lnTo>
                    <a:pt x="191" y="198"/>
                  </a:lnTo>
                  <a:lnTo>
                    <a:pt x="195" y="201"/>
                  </a:lnTo>
                  <a:lnTo>
                    <a:pt x="197" y="205"/>
                  </a:lnTo>
                  <a:lnTo>
                    <a:pt x="197" y="206"/>
                  </a:lnTo>
                  <a:lnTo>
                    <a:pt x="196" y="209"/>
                  </a:lnTo>
                  <a:lnTo>
                    <a:pt x="193" y="210"/>
                  </a:lnTo>
                  <a:lnTo>
                    <a:pt x="189" y="211"/>
                  </a:lnTo>
                  <a:lnTo>
                    <a:pt x="184" y="212"/>
                  </a:lnTo>
                  <a:lnTo>
                    <a:pt x="179" y="212"/>
                  </a:lnTo>
                  <a:lnTo>
                    <a:pt x="173" y="211"/>
                  </a:lnTo>
                  <a:lnTo>
                    <a:pt x="167" y="209"/>
                  </a:lnTo>
                  <a:lnTo>
                    <a:pt x="161" y="207"/>
                  </a:lnTo>
                  <a:lnTo>
                    <a:pt x="157" y="206"/>
                  </a:lnTo>
                  <a:lnTo>
                    <a:pt x="153" y="204"/>
                  </a:lnTo>
                  <a:lnTo>
                    <a:pt x="151" y="203"/>
                  </a:lnTo>
                  <a:lnTo>
                    <a:pt x="148" y="202"/>
                  </a:lnTo>
                  <a:lnTo>
                    <a:pt x="146" y="202"/>
                  </a:lnTo>
                  <a:lnTo>
                    <a:pt x="145" y="202"/>
                  </a:lnTo>
                  <a:lnTo>
                    <a:pt x="143" y="202"/>
                  </a:lnTo>
                  <a:lnTo>
                    <a:pt x="140" y="202"/>
                  </a:lnTo>
                  <a:lnTo>
                    <a:pt x="134" y="200"/>
                  </a:lnTo>
                  <a:lnTo>
                    <a:pt x="126" y="197"/>
                  </a:lnTo>
                  <a:lnTo>
                    <a:pt x="117" y="193"/>
                  </a:lnTo>
                  <a:lnTo>
                    <a:pt x="106" y="189"/>
                  </a:lnTo>
                  <a:lnTo>
                    <a:pt x="97" y="184"/>
                  </a:lnTo>
                  <a:lnTo>
                    <a:pt x="89" y="179"/>
                  </a:lnTo>
                  <a:lnTo>
                    <a:pt x="83" y="175"/>
                  </a:lnTo>
                  <a:lnTo>
                    <a:pt x="77" y="171"/>
                  </a:lnTo>
                  <a:lnTo>
                    <a:pt x="69" y="165"/>
                  </a:lnTo>
                  <a:lnTo>
                    <a:pt x="61" y="157"/>
                  </a:lnTo>
                  <a:lnTo>
                    <a:pt x="53" y="149"/>
                  </a:lnTo>
                  <a:lnTo>
                    <a:pt x="45" y="139"/>
                  </a:lnTo>
                  <a:lnTo>
                    <a:pt x="36" y="129"/>
                  </a:lnTo>
                  <a:lnTo>
                    <a:pt x="29" y="119"/>
                  </a:lnTo>
                  <a:lnTo>
                    <a:pt x="23" y="109"/>
                  </a:lnTo>
                  <a:lnTo>
                    <a:pt x="18" y="99"/>
                  </a:lnTo>
                  <a:lnTo>
                    <a:pt x="15" y="88"/>
                  </a:lnTo>
                  <a:lnTo>
                    <a:pt x="12" y="78"/>
                  </a:lnTo>
                  <a:lnTo>
                    <a:pt x="10" y="68"/>
                  </a:lnTo>
                  <a:lnTo>
                    <a:pt x="9" y="59"/>
                  </a:lnTo>
                  <a:lnTo>
                    <a:pt x="7" y="50"/>
                  </a:lnTo>
                  <a:lnTo>
                    <a:pt x="7" y="44"/>
                  </a:lnTo>
                  <a:lnTo>
                    <a:pt x="7" y="38"/>
                  </a:lnTo>
                  <a:lnTo>
                    <a:pt x="6" y="33"/>
                  </a:lnTo>
                  <a:lnTo>
                    <a:pt x="5" y="27"/>
                  </a:lnTo>
                  <a:lnTo>
                    <a:pt x="4" y="22"/>
                  </a:lnTo>
                  <a:lnTo>
                    <a:pt x="2" y="16"/>
                  </a:lnTo>
                  <a:lnTo>
                    <a:pt x="1" y="11"/>
                  </a:lnTo>
                  <a:lnTo>
                    <a:pt x="0" y="6"/>
                  </a:lnTo>
                  <a:lnTo>
                    <a:pt x="0" y="2"/>
                  </a:lnTo>
                  <a:lnTo>
                    <a:pt x="0" y="0"/>
                  </a:lnTo>
                  <a:lnTo>
                    <a:pt x="28" y="17"/>
                  </a:lnTo>
                </a:path>
              </a:pathLst>
            </a:custGeom>
            <a:solidFill>
              <a:srgbClr val="4C4C4C"/>
            </a:solidFill>
            <a:ln w="9525" cap="rnd">
              <a:noFill/>
              <a:round/>
              <a:headEnd type="none" w="sm" len="sm"/>
              <a:tailEnd type="none" w="sm" len="sm"/>
            </a:ln>
            <a:effectLst/>
          </p:spPr>
          <p:txBody>
            <a:bodyPr/>
            <a:lstStyle/>
            <a:p>
              <a:endParaRPr lang="en-US"/>
            </a:p>
          </p:txBody>
        </p:sp>
        <p:sp>
          <p:nvSpPr>
            <p:cNvPr id="21748" name="Freeform 244"/>
            <p:cNvSpPr>
              <a:spLocks/>
            </p:cNvSpPr>
            <p:nvPr/>
          </p:nvSpPr>
          <p:spPr bwMode="auto">
            <a:xfrm>
              <a:off x="4097" y="1068"/>
              <a:ext cx="213" cy="211"/>
            </a:xfrm>
            <a:custGeom>
              <a:avLst/>
              <a:gdLst/>
              <a:ahLst/>
              <a:cxnLst>
                <a:cxn ang="0">
                  <a:pos x="39" y="19"/>
                </a:cxn>
                <a:cxn ang="0">
                  <a:pos x="44" y="32"/>
                </a:cxn>
                <a:cxn ang="0">
                  <a:pos x="51" y="51"/>
                </a:cxn>
                <a:cxn ang="0">
                  <a:pos x="57" y="71"/>
                </a:cxn>
                <a:cxn ang="0">
                  <a:pos x="62" y="85"/>
                </a:cxn>
                <a:cxn ang="0">
                  <a:pos x="70" y="101"/>
                </a:cxn>
                <a:cxn ang="0">
                  <a:pos x="81" y="115"/>
                </a:cxn>
                <a:cxn ang="0">
                  <a:pos x="91" y="125"/>
                </a:cxn>
                <a:cxn ang="0">
                  <a:pos x="99" y="130"/>
                </a:cxn>
                <a:cxn ang="0">
                  <a:pos x="120" y="146"/>
                </a:cxn>
                <a:cxn ang="0">
                  <a:pos x="143" y="165"/>
                </a:cxn>
                <a:cxn ang="0">
                  <a:pos x="160" y="180"/>
                </a:cxn>
                <a:cxn ang="0">
                  <a:pos x="166" y="181"/>
                </a:cxn>
                <a:cxn ang="0">
                  <a:pos x="169" y="181"/>
                </a:cxn>
                <a:cxn ang="0">
                  <a:pos x="175" y="181"/>
                </a:cxn>
                <a:cxn ang="0">
                  <a:pos x="181" y="181"/>
                </a:cxn>
                <a:cxn ang="0">
                  <a:pos x="189" y="186"/>
                </a:cxn>
                <a:cxn ang="0">
                  <a:pos x="198" y="191"/>
                </a:cxn>
                <a:cxn ang="0">
                  <a:pos x="206" y="197"/>
                </a:cxn>
                <a:cxn ang="0">
                  <a:pos x="212" y="203"/>
                </a:cxn>
                <a:cxn ang="0">
                  <a:pos x="210" y="207"/>
                </a:cxn>
                <a:cxn ang="0">
                  <a:pos x="204" y="210"/>
                </a:cxn>
                <a:cxn ang="0">
                  <a:pos x="194" y="210"/>
                </a:cxn>
                <a:cxn ang="0">
                  <a:pos x="182" y="207"/>
                </a:cxn>
                <a:cxn ang="0">
                  <a:pos x="171" y="204"/>
                </a:cxn>
                <a:cxn ang="0">
                  <a:pos x="165" y="201"/>
                </a:cxn>
                <a:cxn ang="0">
                  <a:pos x="160" y="200"/>
                </a:cxn>
                <a:cxn ang="0">
                  <a:pos x="154" y="200"/>
                </a:cxn>
                <a:cxn ang="0">
                  <a:pos x="141" y="196"/>
                </a:cxn>
                <a:cxn ang="0">
                  <a:pos x="121" y="187"/>
                </a:cxn>
                <a:cxn ang="0">
                  <a:pos x="103" y="178"/>
                </a:cxn>
                <a:cxn ang="0">
                  <a:pos x="91" y="170"/>
                </a:cxn>
                <a:cxn ang="0">
                  <a:pos x="76" y="156"/>
                </a:cxn>
                <a:cxn ang="0">
                  <a:pos x="59" y="137"/>
                </a:cxn>
                <a:cxn ang="0">
                  <a:pos x="44" y="118"/>
                </a:cxn>
                <a:cxn ang="0">
                  <a:pos x="32" y="96"/>
                </a:cxn>
                <a:cxn ang="0">
                  <a:pos x="19" y="68"/>
                </a:cxn>
                <a:cxn ang="0">
                  <a:pos x="8" y="40"/>
                </a:cxn>
                <a:cxn ang="0">
                  <a:pos x="1" y="19"/>
                </a:cxn>
                <a:cxn ang="0">
                  <a:pos x="0" y="8"/>
                </a:cxn>
                <a:cxn ang="0">
                  <a:pos x="2" y="4"/>
                </a:cxn>
                <a:cxn ang="0">
                  <a:pos x="5" y="2"/>
                </a:cxn>
                <a:cxn ang="0">
                  <a:pos x="10" y="1"/>
                </a:cxn>
                <a:cxn ang="0">
                  <a:pos x="38" y="17"/>
                </a:cxn>
              </a:cxnLst>
              <a:rect l="0" t="0" r="r" b="b"/>
              <a:pathLst>
                <a:path w="213" h="211">
                  <a:moveTo>
                    <a:pt x="38" y="17"/>
                  </a:moveTo>
                  <a:lnTo>
                    <a:pt x="39" y="19"/>
                  </a:lnTo>
                  <a:lnTo>
                    <a:pt x="40" y="24"/>
                  </a:lnTo>
                  <a:lnTo>
                    <a:pt x="44" y="32"/>
                  </a:lnTo>
                  <a:lnTo>
                    <a:pt x="47" y="41"/>
                  </a:lnTo>
                  <a:lnTo>
                    <a:pt x="51" y="51"/>
                  </a:lnTo>
                  <a:lnTo>
                    <a:pt x="54" y="62"/>
                  </a:lnTo>
                  <a:lnTo>
                    <a:pt x="57" y="71"/>
                  </a:lnTo>
                  <a:lnTo>
                    <a:pt x="59" y="79"/>
                  </a:lnTo>
                  <a:lnTo>
                    <a:pt x="62" y="85"/>
                  </a:lnTo>
                  <a:lnTo>
                    <a:pt x="66" y="92"/>
                  </a:lnTo>
                  <a:lnTo>
                    <a:pt x="70" y="101"/>
                  </a:lnTo>
                  <a:lnTo>
                    <a:pt x="76" y="108"/>
                  </a:lnTo>
                  <a:lnTo>
                    <a:pt x="81" y="115"/>
                  </a:lnTo>
                  <a:lnTo>
                    <a:pt x="86" y="121"/>
                  </a:lnTo>
                  <a:lnTo>
                    <a:pt x="91" y="125"/>
                  </a:lnTo>
                  <a:lnTo>
                    <a:pt x="94" y="128"/>
                  </a:lnTo>
                  <a:lnTo>
                    <a:pt x="99" y="130"/>
                  </a:lnTo>
                  <a:lnTo>
                    <a:pt x="108" y="137"/>
                  </a:lnTo>
                  <a:lnTo>
                    <a:pt x="120" y="146"/>
                  </a:lnTo>
                  <a:lnTo>
                    <a:pt x="131" y="156"/>
                  </a:lnTo>
                  <a:lnTo>
                    <a:pt x="143" y="165"/>
                  </a:lnTo>
                  <a:lnTo>
                    <a:pt x="154" y="174"/>
                  </a:lnTo>
                  <a:lnTo>
                    <a:pt x="160" y="180"/>
                  </a:lnTo>
                  <a:lnTo>
                    <a:pt x="164" y="181"/>
                  </a:lnTo>
                  <a:lnTo>
                    <a:pt x="166" y="181"/>
                  </a:lnTo>
                  <a:lnTo>
                    <a:pt x="167" y="181"/>
                  </a:lnTo>
                  <a:lnTo>
                    <a:pt x="169" y="181"/>
                  </a:lnTo>
                  <a:lnTo>
                    <a:pt x="172" y="181"/>
                  </a:lnTo>
                  <a:lnTo>
                    <a:pt x="175" y="181"/>
                  </a:lnTo>
                  <a:lnTo>
                    <a:pt x="177" y="181"/>
                  </a:lnTo>
                  <a:lnTo>
                    <a:pt x="181" y="181"/>
                  </a:lnTo>
                  <a:lnTo>
                    <a:pt x="184" y="183"/>
                  </a:lnTo>
                  <a:lnTo>
                    <a:pt x="189" y="186"/>
                  </a:lnTo>
                  <a:lnTo>
                    <a:pt x="193" y="187"/>
                  </a:lnTo>
                  <a:lnTo>
                    <a:pt x="198" y="191"/>
                  </a:lnTo>
                  <a:lnTo>
                    <a:pt x="202" y="193"/>
                  </a:lnTo>
                  <a:lnTo>
                    <a:pt x="206" y="197"/>
                  </a:lnTo>
                  <a:lnTo>
                    <a:pt x="210" y="199"/>
                  </a:lnTo>
                  <a:lnTo>
                    <a:pt x="212" y="203"/>
                  </a:lnTo>
                  <a:lnTo>
                    <a:pt x="212" y="205"/>
                  </a:lnTo>
                  <a:lnTo>
                    <a:pt x="210" y="207"/>
                  </a:lnTo>
                  <a:lnTo>
                    <a:pt x="207" y="209"/>
                  </a:lnTo>
                  <a:lnTo>
                    <a:pt x="204" y="210"/>
                  </a:lnTo>
                  <a:lnTo>
                    <a:pt x="199" y="210"/>
                  </a:lnTo>
                  <a:lnTo>
                    <a:pt x="194" y="210"/>
                  </a:lnTo>
                  <a:lnTo>
                    <a:pt x="188" y="209"/>
                  </a:lnTo>
                  <a:lnTo>
                    <a:pt x="182" y="207"/>
                  </a:lnTo>
                  <a:lnTo>
                    <a:pt x="176" y="205"/>
                  </a:lnTo>
                  <a:lnTo>
                    <a:pt x="171" y="204"/>
                  </a:lnTo>
                  <a:lnTo>
                    <a:pt x="168" y="202"/>
                  </a:lnTo>
                  <a:lnTo>
                    <a:pt x="165" y="201"/>
                  </a:lnTo>
                  <a:lnTo>
                    <a:pt x="163" y="200"/>
                  </a:lnTo>
                  <a:lnTo>
                    <a:pt x="160" y="200"/>
                  </a:lnTo>
                  <a:lnTo>
                    <a:pt x="158" y="201"/>
                  </a:lnTo>
                  <a:lnTo>
                    <a:pt x="154" y="200"/>
                  </a:lnTo>
                  <a:lnTo>
                    <a:pt x="148" y="198"/>
                  </a:lnTo>
                  <a:lnTo>
                    <a:pt x="141" y="196"/>
                  </a:lnTo>
                  <a:lnTo>
                    <a:pt x="131" y="192"/>
                  </a:lnTo>
                  <a:lnTo>
                    <a:pt x="121" y="187"/>
                  </a:lnTo>
                  <a:lnTo>
                    <a:pt x="112" y="182"/>
                  </a:lnTo>
                  <a:lnTo>
                    <a:pt x="103" y="178"/>
                  </a:lnTo>
                  <a:lnTo>
                    <a:pt x="97" y="174"/>
                  </a:lnTo>
                  <a:lnTo>
                    <a:pt x="91" y="170"/>
                  </a:lnTo>
                  <a:lnTo>
                    <a:pt x="84" y="163"/>
                  </a:lnTo>
                  <a:lnTo>
                    <a:pt x="76" y="156"/>
                  </a:lnTo>
                  <a:lnTo>
                    <a:pt x="68" y="147"/>
                  </a:lnTo>
                  <a:lnTo>
                    <a:pt x="59" y="137"/>
                  </a:lnTo>
                  <a:lnTo>
                    <a:pt x="51" y="128"/>
                  </a:lnTo>
                  <a:lnTo>
                    <a:pt x="44" y="118"/>
                  </a:lnTo>
                  <a:lnTo>
                    <a:pt x="38" y="107"/>
                  </a:lnTo>
                  <a:lnTo>
                    <a:pt x="32" y="96"/>
                  </a:lnTo>
                  <a:lnTo>
                    <a:pt x="26" y="83"/>
                  </a:lnTo>
                  <a:lnTo>
                    <a:pt x="19" y="68"/>
                  </a:lnTo>
                  <a:lnTo>
                    <a:pt x="13" y="54"/>
                  </a:lnTo>
                  <a:lnTo>
                    <a:pt x="8" y="40"/>
                  </a:lnTo>
                  <a:lnTo>
                    <a:pt x="4" y="28"/>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w="9525" cap="rnd">
              <a:noFill/>
              <a:round/>
              <a:headEnd type="none" w="sm" len="sm"/>
              <a:tailEnd type="none" w="sm" len="sm"/>
            </a:ln>
            <a:effectLst/>
          </p:spPr>
          <p:txBody>
            <a:bodyPr/>
            <a:lstStyle/>
            <a:p>
              <a:endParaRPr lang="en-US"/>
            </a:p>
          </p:txBody>
        </p:sp>
        <p:sp>
          <p:nvSpPr>
            <p:cNvPr id="21749" name="Freeform 245"/>
            <p:cNvSpPr>
              <a:spLocks/>
            </p:cNvSpPr>
            <p:nvPr/>
          </p:nvSpPr>
          <p:spPr bwMode="auto">
            <a:xfrm>
              <a:off x="4036" y="1331"/>
              <a:ext cx="220" cy="406"/>
            </a:xfrm>
            <a:custGeom>
              <a:avLst/>
              <a:gdLst/>
              <a:ahLst/>
              <a:cxnLst>
                <a:cxn ang="0">
                  <a:pos x="219" y="405"/>
                </a:cxn>
                <a:cxn ang="0">
                  <a:pos x="219" y="109"/>
                </a:cxn>
                <a:cxn ang="0">
                  <a:pos x="0" y="0"/>
                </a:cxn>
                <a:cxn ang="0">
                  <a:pos x="0" y="276"/>
                </a:cxn>
                <a:cxn ang="0">
                  <a:pos x="219" y="405"/>
                </a:cxn>
              </a:cxnLst>
              <a:rect l="0" t="0" r="r" b="b"/>
              <a:pathLst>
                <a:path w="220" h="406">
                  <a:moveTo>
                    <a:pt x="219" y="405"/>
                  </a:moveTo>
                  <a:lnTo>
                    <a:pt x="219" y="109"/>
                  </a:lnTo>
                  <a:lnTo>
                    <a:pt x="0" y="0"/>
                  </a:lnTo>
                  <a:lnTo>
                    <a:pt x="0" y="276"/>
                  </a:lnTo>
                  <a:lnTo>
                    <a:pt x="219" y="405"/>
                  </a:lnTo>
                </a:path>
              </a:pathLst>
            </a:custGeom>
            <a:solidFill>
              <a:srgbClr val="4C4C4C"/>
            </a:solidFill>
            <a:ln w="9525" cap="rnd">
              <a:noFill/>
              <a:round/>
              <a:headEnd type="none" w="sm" len="sm"/>
              <a:tailEnd type="none" w="sm" len="sm"/>
            </a:ln>
            <a:effectLst/>
          </p:spPr>
          <p:txBody>
            <a:bodyPr/>
            <a:lstStyle/>
            <a:p>
              <a:endParaRPr lang="en-US"/>
            </a:p>
          </p:txBody>
        </p:sp>
        <p:sp>
          <p:nvSpPr>
            <p:cNvPr id="21750" name="Freeform 246"/>
            <p:cNvSpPr>
              <a:spLocks/>
            </p:cNvSpPr>
            <p:nvPr/>
          </p:nvSpPr>
          <p:spPr bwMode="auto">
            <a:xfrm>
              <a:off x="4018" y="1582"/>
              <a:ext cx="239" cy="161"/>
            </a:xfrm>
            <a:custGeom>
              <a:avLst/>
              <a:gdLst/>
              <a:ahLst/>
              <a:cxnLst>
                <a:cxn ang="0">
                  <a:pos x="238" y="160"/>
                </a:cxn>
                <a:cxn ang="0">
                  <a:pos x="238" y="129"/>
                </a:cxn>
                <a:cxn ang="0">
                  <a:pos x="0" y="0"/>
                </a:cxn>
                <a:cxn ang="0">
                  <a:pos x="0" y="28"/>
                </a:cxn>
                <a:cxn ang="0">
                  <a:pos x="238" y="160"/>
                </a:cxn>
              </a:cxnLst>
              <a:rect l="0" t="0" r="r" b="b"/>
              <a:pathLst>
                <a:path w="239" h="161">
                  <a:moveTo>
                    <a:pt x="238" y="160"/>
                  </a:moveTo>
                  <a:lnTo>
                    <a:pt x="238" y="129"/>
                  </a:lnTo>
                  <a:lnTo>
                    <a:pt x="0" y="0"/>
                  </a:lnTo>
                  <a:lnTo>
                    <a:pt x="0" y="28"/>
                  </a:lnTo>
                  <a:lnTo>
                    <a:pt x="238" y="160"/>
                  </a:lnTo>
                </a:path>
              </a:pathLst>
            </a:custGeom>
            <a:solidFill>
              <a:srgbClr val="CC9900"/>
            </a:solidFill>
            <a:ln w="9525" cap="rnd">
              <a:noFill/>
              <a:round/>
              <a:headEnd type="none" w="sm" len="sm"/>
              <a:tailEnd type="none" w="sm" len="sm"/>
            </a:ln>
            <a:effectLst/>
          </p:spPr>
          <p:txBody>
            <a:bodyPr/>
            <a:lstStyle/>
            <a:p>
              <a:endParaRPr lang="en-US"/>
            </a:p>
          </p:txBody>
        </p:sp>
        <p:sp>
          <p:nvSpPr>
            <p:cNvPr id="21751" name="Freeform 247"/>
            <p:cNvSpPr>
              <a:spLocks/>
            </p:cNvSpPr>
            <p:nvPr/>
          </p:nvSpPr>
          <p:spPr bwMode="auto">
            <a:xfrm>
              <a:off x="4015" y="1315"/>
              <a:ext cx="242" cy="144"/>
            </a:xfrm>
            <a:custGeom>
              <a:avLst/>
              <a:gdLst/>
              <a:ahLst/>
              <a:cxnLst>
                <a:cxn ang="0">
                  <a:pos x="241" y="143"/>
                </a:cxn>
                <a:cxn ang="0">
                  <a:pos x="241" y="113"/>
                </a:cxn>
                <a:cxn ang="0">
                  <a:pos x="0" y="0"/>
                </a:cxn>
                <a:cxn ang="0">
                  <a:pos x="0" y="29"/>
                </a:cxn>
                <a:cxn ang="0">
                  <a:pos x="241" y="143"/>
                </a:cxn>
              </a:cxnLst>
              <a:rect l="0" t="0" r="r" b="b"/>
              <a:pathLst>
                <a:path w="242" h="144">
                  <a:moveTo>
                    <a:pt x="241" y="143"/>
                  </a:moveTo>
                  <a:lnTo>
                    <a:pt x="241" y="113"/>
                  </a:lnTo>
                  <a:lnTo>
                    <a:pt x="0" y="0"/>
                  </a:lnTo>
                  <a:lnTo>
                    <a:pt x="0" y="29"/>
                  </a:lnTo>
                  <a:lnTo>
                    <a:pt x="241" y="143"/>
                  </a:lnTo>
                </a:path>
              </a:pathLst>
            </a:custGeom>
            <a:solidFill>
              <a:srgbClr val="CC9900"/>
            </a:solidFill>
            <a:ln w="9525" cap="rnd">
              <a:noFill/>
              <a:round/>
              <a:headEnd type="none" w="sm" len="sm"/>
              <a:tailEnd type="none" w="sm" len="sm"/>
            </a:ln>
            <a:effectLst/>
          </p:spPr>
          <p:txBody>
            <a:bodyPr/>
            <a:lstStyle/>
            <a:p>
              <a:endParaRPr lang="en-US"/>
            </a:p>
          </p:txBody>
        </p:sp>
        <p:sp>
          <p:nvSpPr>
            <p:cNvPr id="21752" name="Freeform 248"/>
            <p:cNvSpPr>
              <a:spLocks/>
            </p:cNvSpPr>
            <p:nvPr/>
          </p:nvSpPr>
          <p:spPr bwMode="auto">
            <a:xfrm>
              <a:off x="4256" y="1595"/>
              <a:ext cx="451" cy="148"/>
            </a:xfrm>
            <a:custGeom>
              <a:avLst/>
              <a:gdLst/>
              <a:ahLst/>
              <a:cxnLst>
                <a:cxn ang="0">
                  <a:pos x="0" y="147"/>
                </a:cxn>
                <a:cxn ang="0">
                  <a:pos x="0" y="116"/>
                </a:cxn>
                <a:cxn ang="0">
                  <a:pos x="450" y="0"/>
                </a:cxn>
                <a:cxn ang="0">
                  <a:pos x="450" y="28"/>
                </a:cxn>
                <a:cxn ang="0">
                  <a:pos x="0" y="147"/>
                </a:cxn>
              </a:cxnLst>
              <a:rect l="0" t="0" r="r" b="b"/>
              <a:pathLst>
                <a:path w="451" h="148">
                  <a:moveTo>
                    <a:pt x="0" y="147"/>
                  </a:moveTo>
                  <a:lnTo>
                    <a:pt x="0" y="116"/>
                  </a:lnTo>
                  <a:lnTo>
                    <a:pt x="450" y="0"/>
                  </a:lnTo>
                  <a:lnTo>
                    <a:pt x="450" y="28"/>
                  </a:lnTo>
                  <a:lnTo>
                    <a:pt x="0" y="147"/>
                  </a:lnTo>
                </a:path>
              </a:pathLst>
            </a:custGeom>
            <a:solidFill>
              <a:srgbClr val="FFFF99"/>
            </a:solidFill>
            <a:ln w="9525" cap="rnd">
              <a:noFill/>
              <a:round/>
              <a:headEnd type="none" w="sm" len="sm"/>
              <a:tailEnd type="none" w="sm" len="sm"/>
            </a:ln>
            <a:effectLst/>
          </p:spPr>
          <p:txBody>
            <a:bodyPr/>
            <a:lstStyle/>
            <a:p>
              <a:endParaRPr lang="en-US"/>
            </a:p>
          </p:txBody>
        </p:sp>
        <p:sp>
          <p:nvSpPr>
            <p:cNvPr id="21753" name="Freeform 249"/>
            <p:cNvSpPr>
              <a:spLocks/>
            </p:cNvSpPr>
            <p:nvPr/>
          </p:nvSpPr>
          <p:spPr bwMode="auto">
            <a:xfrm>
              <a:off x="4254" y="1312"/>
              <a:ext cx="451" cy="149"/>
            </a:xfrm>
            <a:custGeom>
              <a:avLst/>
              <a:gdLst/>
              <a:ahLst/>
              <a:cxnLst>
                <a:cxn ang="0">
                  <a:pos x="0" y="148"/>
                </a:cxn>
                <a:cxn ang="0">
                  <a:pos x="0" y="118"/>
                </a:cxn>
                <a:cxn ang="0">
                  <a:pos x="450" y="0"/>
                </a:cxn>
                <a:cxn ang="0">
                  <a:pos x="450" y="27"/>
                </a:cxn>
                <a:cxn ang="0">
                  <a:pos x="0" y="148"/>
                </a:cxn>
              </a:cxnLst>
              <a:rect l="0" t="0" r="r" b="b"/>
              <a:pathLst>
                <a:path w="451" h="149">
                  <a:moveTo>
                    <a:pt x="0" y="148"/>
                  </a:moveTo>
                  <a:lnTo>
                    <a:pt x="0" y="118"/>
                  </a:lnTo>
                  <a:lnTo>
                    <a:pt x="450" y="0"/>
                  </a:lnTo>
                  <a:lnTo>
                    <a:pt x="450" y="27"/>
                  </a:lnTo>
                  <a:lnTo>
                    <a:pt x="0" y="148"/>
                  </a:lnTo>
                </a:path>
              </a:pathLst>
            </a:custGeom>
            <a:solidFill>
              <a:srgbClr val="FFFF99"/>
            </a:solidFill>
            <a:ln w="9525" cap="rnd">
              <a:noFill/>
              <a:round/>
              <a:headEnd type="none" w="sm" len="sm"/>
              <a:tailEnd type="none" w="sm" len="sm"/>
            </a:ln>
            <a:effectLst/>
          </p:spPr>
          <p:txBody>
            <a:bodyPr/>
            <a:lstStyle/>
            <a:p>
              <a:endParaRPr lang="en-US"/>
            </a:p>
          </p:txBody>
        </p:sp>
        <p:sp>
          <p:nvSpPr>
            <p:cNvPr id="21754" name="Freeform 250"/>
            <p:cNvSpPr>
              <a:spLocks/>
            </p:cNvSpPr>
            <p:nvPr/>
          </p:nvSpPr>
          <p:spPr bwMode="auto">
            <a:xfrm>
              <a:off x="4254" y="1346"/>
              <a:ext cx="452" cy="355"/>
            </a:xfrm>
            <a:custGeom>
              <a:avLst/>
              <a:gdLst/>
              <a:ahLst/>
              <a:cxnLst>
                <a:cxn ang="0">
                  <a:pos x="0" y="354"/>
                </a:cxn>
                <a:cxn ang="0">
                  <a:pos x="0" y="122"/>
                </a:cxn>
                <a:cxn ang="0">
                  <a:pos x="451" y="0"/>
                </a:cxn>
                <a:cxn ang="0">
                  <a:pos x="451" y="243"/>
                </a:cxn>
                <a:cxn ang="0">
                  <a:pos x="0" y="354"/>
                </a:cxn>
              </a:cxnLst>
              <a:rect l="0" t="0" r="r" b="b"/>
              <a:pathLst>
                <a:path w="452" h="355">
                  <a:moveTo>
                    <a:pt x="0" y="354"/>
                  </a:moveTo>
                  <a:lnTo>
                    <a:pt x="0" y="122"/>
                  </a:lnTo>
                  <a:lnTo>
                    <a:pt x="451" y="0"/>
                  </a:lnTo>
                  <a:lnTo>
                    <a:pt x="451" y="243"/>
                  </a:lnTo>
                  <a:lnTo>
                    <a:pt x="0" y="354"/>
                  </a:lnTo>
                </a:path>
              </a:pathLst>
            </a:custGeom>
            <a:solidFill>
              <a:srgbClr val="FFFF99"/>
            </a:solidFill>
            <a:ln w="9525" cap="rnd">
              <a:noFill/>
              <a:round/>
              <a:headEnd type="none" w="sm" len="sm"/>
              <a:tailEnd type="none" w="sm" len="sm"/>
            </a:ln>
            <a:effectLst/>
          </p:spPr>
          <p:txBody>
            <a:bodyPr/>
            <a:lstStyle/>
            <a:p>
              <a:endParaRPr lang="en-US"/>
            </a:p>
          </p:txBody>
        </p:sp>
        <p:sp>
          <p:nvSpPr>
            <p:cNvPr id="21755" name="Freeform 251"/>
            <p:cNvSpPr>
              <a:spLocks/>
            </p:cNvSpPr>
            <p:nvPr/>
          </p:nvSpPr>
          <p:spPr bwMode="auto">
            <a:xfrm>
              <a:off x="4196" y="1083"/>
              <a:ext cx="131" cy="173"/>
            </a:xfrm>
            <a:custGeom>
              <a:avLst/>
              <a:gdLst/>
              <a:ahLst/>
              <a:cxnLst>
                <a:cxn ang="0">
                  <a:pos x="31" y="17"/>
                </a:cxn>
                <a:cxn ang="0">
                  <a:pos x="35" y="26"/>
                </a:cxn>
                <a:cxn ang="0">
                  <a:pos x="39" y="40"/>
                </a:cxn>
                <a:cxn ang="0">
                  <a:pos x="42" y="52"/>
                </a:cxn>
                <a:cxn ang="0">
                  <a:pos x="43" y="63"/>
                </a:cxn>
                <a:cxn ang="0">
                  <a:pos x="47" y="78"/>
                </a:cxn>
                <a:cxn ang="0">
                  <a:pos x="53" y="92"/>
                </a:cxn>
                <a:cxn ang="0">
                  <a:pos x="59" y="103"/>
                </a:cxn>
                <a:cxn ang="0">
                  <a:pos x="65" y="108"/>
                </a:cxn>
                <a:cxn ang="0">
                  <a:pos x="71" y="121"/>
                </a:cxn>
                <a:cxn ang="0">
                  <a:pos x="80" y="137"/>
                </a:cxn>
                <a:cxn ang="0">
                  <a:pos x="85" y="148"/>
                </a:cxn>
                <a:cxn ang="0">
                  <a:pos x="87" y="149"/>
                </a:cxn>
                <a:cxn ang="0">
                  <a:pos x="90" y="149"/>
                </a:cxn>
                <a:cxn ang="0">
                  <a:pos x="96" y="148"/>
                </a:cxn>
                <a:cxn ang="0">
                  <a:pos x="102" y="148"/>
                </a:cxn>
                <a:cxn ang="0">
                  <a:pos x="106" y="149"/>
                </a:cxn>
                <a:cxn ang="0">
                  <a:pos x="114" y="153"/>
                </a:cxn>
                <a:cxn ang="0">
                  <a:pos x="122" y="158"/>
                </a:cxn>
                <a:cxn ang="0">
                  <a:pos x="128" y="163"/>
                </a:cxn>
                <a:cxn ang="0">
                  <a:pos x="129" y="167"/>
                </a:cxn>
                <a:cxn ang="0">
                  <a:pos x="124" y="170"/>
                </a:cxn>
                <a:cxn ang="0">
                  <a:pos x="116" y="172"/>
                </a:cxn>
                <a:cxn ang="0">
                  <a:pos x="106" y="172"/>
                </a:cxn>
                <a:cxn ang="0">
                  <a:pos x="97" y="170"/>
                </a:cxn>
                <a:cxn ang="0">
                  <a:pos x="91" y="168"/>
                </a:cxn>
                <a:cxn ang="0">
                  <a:pos x="88" y="167"/>
                </a:cxn>
                <a:cxn ang="0">
                  <a:pos x="85" y="166"/>
                </a:cxn>
                <a:cxn ang="0">
                  <a:pos x="82" y="166"/>
                </a:cxn>
                <a:cxn ang="0">
                  <a:pos x="70" y="157"/>
                </a:cxn>
                <a:cxn ang="0">
                  <a:pos x="56" y="143"/>
                </a:cxn>
                <a:cxn ang="0">
                  <a:pos x="43" y="129"/>
                </a:cxn>
                <a:cxn ang="0">
                  <a:pos x="36" y="121"/>
                </a:cxn>
                <a:cxn ang="0">
                  <a:pos x="33" y="114"/>
                </a:cxn>
                <a:cxn ang="0">
                  <a:pos x="32" y="107"/>
                </a:cxn>
                <a:cxn ang="0">
                  <a:pos x="30" y="96"/>
                </a:cxn>
                <a:cxn ang="0">
                  <a:pos x="25" y="80"/>
                </a:cxn>
                <a:cxn ang="0">
                  <a:pos x="16" y="56"/>
                </a:cxn>
                <a:cxn ang="0">
                  <a:pos x="5" y="32"/>
                </a:cxn>
                <a:cxn ang="0">
                  <a:pos x="0" y="13"/>
                </a:cxn>
                <a:cxn ang="0">
                  <a:pos x="0" y="5"/>
                </a:cxn>
                <a:cxn ang="0">
                  <a:pos x="4" y="3"/>
                </a:cxn>
                <a:cxn ang="0">
                  <a:pos x="8" y="1"/>
                </a:cxn>
                <a:cxn ang="0">
                  <a:pos x="12" y="0"/>
                </a:cxn>
                <a:cxn ang="0">
                  <a:pos x="31" y="15"/>
                </a:cxn>
              </a:cxnLst>
              <a:rect l="0" t="0" r="r" b="b"/>
              <a:pathLst>
                <a:path w="131" h="173">
                  <a:moveTo>
                    <a:pt x="31" y="15"/>
                  </a:moveTo>
                  <a:lnTo>
                    <a:pt x="31" y="17"/>
                  </a:lnTo>
                  <a:lnTo>
                    <a:pt x="33" y="20"/>
                  </a:lnTo>
                  <a:lnTo>
                    <a:pt x="35" y="26"/>
                  </a:lnTo>
                  <a:lnTo>
                    <a:pt x="36" y="32"/>
                  </a:lnTo>
                  <a:lnTo>
                    <a:pt x="39" y="40"/>
                  </a:lnTo>
                  <a:lnTo>
                    <a:pt x="41" y="46"/>
                  </a:lnTo>
                  <a:lnTo>
                    <a:pt x="42" y="52"/>
                  </a:lnTo>
                  <a:lnTo>
                    <a:pt x="43" y="57"/>
                  </a:lnTo>
                  <a:lnTo>
                    <a:pt x="43" y="63"/>
                  </a:lnTo>
                  <a:lnTo>
                    <a:pt x="46" y="70"/>
                  </a:lnTo>
                  <a:lnTo>
                    <a:pt x="47" y="78"/>
                  </a:lnTo>
                  <a:lnTo>
                    <a:pt x="51" y="86"/>
                  </a:lnTo>
                  <a:lnTo>
                    <a:pt x="53" y="92"/>
                  </a:lnTo>
                  <a:lnTo>
                    <a:pt x="57" y="99"/>
                  </a:lnTo>
                  <a:lnTo>
                    <a:pt x="59" y="103"/>
                  </a:lnTo>
                  <a:lnTo>
                    <a:pt x="62" y="106"/>
                  </a:lnTo>
                  <a:lnTo>
                    <a:pt x="65" y="108"/>
                  </a:lnTo>
                  <a:lnTo>
                    <a:pt x="68" y="114"/>
                  </a:lnTo>
                  <a:lnTo>
                    <a:pt x="71" y="121"/>
                  </a:lnTo>
                  <a:lnTo>
                    <a:pt x="76" y="129"/>
                  </a:lnTo>
                  <a:lnTo>
                    <a:pt x="80" y="137"/>
                  </a:lnTo>
                  <a:lnTo>
                    <a:pt x="82" y="143"/>
                  </a:lnTo>
                  <a:lnTo>
                    <a:pt x="85" y="148"/>
                  </a:lnTo>
                  <a:lnTo>
                    <a:pt x="86" y="149"/>
                  </a:lnTo>
                  <a:lnTo>
                    <a:pt x="87" y="149"/>
                  </a:lnTo>
                  <a:lnTo>
                    <a:pt x="88" y="149"/>
                  </a:lnTo>
                  <a:lnTo>
                    <a:pt x="90" y="149"/>
                  </a:lnTo>
                  <a:lnTo>
                    <a:pt x="93" y="148"/>
                  </a:lnTo>
                  <a:lnTo>
                    <a:pt x="96" y="148"/>
                  </a:lnTo>
                  <a:lnTo>
                    <a:pt x="99" y="148"/>
                  </a:lnTo>
                  <a:lnTo>
                    <a:pt x="102" y="148"/>
                  </a:lnTo>
                  <a:lnTo>
                    <a:pt x="104" y="149"/>
                  </a:lnTo>
                  <a:lnTo>
                    <a:pt x="106" y="149"/>
                  </a:lnTo>
                  <a:lnTo>
                    <a:pt x="110" y="151"/>
                  </a:lnTo>
                  <a:lnTo>
                    <a:pt x="114" y="153"/>
                  </a:lnTo>
                  <a:lnTo>
                    <a:pt x="118" y="155"/>
                  </a:lnTo>
                  <a:lnTo>
                    <a:pt x="122" y="158"/>
                  </a:lnTo>
                  <a:lnTo>
                    <a:pt x="124" y="160"/>
                  </a:lnTo>
                  <a:lnTo>
                    <a:pt x="128" y="163"/>
                  </a:lnTo>
                  <a:lnTo>
                    <a:pt x="130" y="166"/>
                  </a:lnTo>
                  <a:lnTo>
                    <a:pt x="129" y="167"/>
                  </a:lnTo>
                  <a:lnTo>
                    <a:pt x="128" y="169"/>
                  </a:lnTo>
                  <a:lnTo>
                    <a:pt x="124" y="170"/>
                  </a:lnTo>
                  <a:lnTo>
                    <a:pt x="121" y="171"/>
                  </a:lnTo>
                  <a:lnTo>
                    <a:pt x="116" y="172"/>
                  </a:lnTo>
                  <a:lnTo>
                    <a:pt x="112" y="172"/>
                  </a:lnTo>
                  <a:lnTo>
                    <a:pt x="106" y="172"/>
                  </a:lnTo>
                  <a:lnTo>
                    <a:pt x="101" y="171"/>
                  </a:lnTo>
                  <a:lnTo>
                    <a:pt x="97" y="170"/>
                  </a:lnTo>
                  <a:lnTo>
                    <a:pt x="94" y="169"/>
                  </a:lnTo>
                  <a:lnTo>
                    <a:pt x="91" y="168"/>
                  </a:lnTo>
                  <a:lnTo>
                    <a:pt x="89" y="167"/>
                  </a:lnTo>
                  <a:lnTo>
                    <a:pt x="88" y="167"/>
                  </a:lnTo>
                  <a:lnTo>
                    <a:pt x="86" y="166"/>
                  </a:lnTo>
                  <a:lnTo>
                    <a:pt x="85" y="166"/>
                  </a:lnTo>
                  <a:lnTo>
                    <a:pt x="84" y="167"/>
                  </a:lnTo>
                  <a:lnTo>
                    <a:pt x="82" y="166"/>
                  </a:lnTo>
                  <a:lnTo>
                    <a:pt x="77" y="162"/>
                  </a:lnTo>
                  <a:lnTo>
                    <a:pt x="70" y="157"/>
                  </a:lnTo>
                  <a:lnTo>
                    <a:pt x="64" y="150"/>
                  </a:lnTo>
                  <a:lnTo>
                    <a:pt x="56" y="143"/>
                  </a:lnTo>
                  <a:lnTo>
                    <a:pt x="49" y="135"/>
                  </a:lnTo>
                  <a:lnTo>
                    <a:pt x="43" y="129"/>
                  </a:lnTo>
                  <a:lnTo>
                    <a:pt x="39" y="125"/>
                  </a:lnTo>
                  <a:lnTo>
                    <a:pt x="36" y="121"/>
                  </a:lnTo>
                  <a:lnTo>
                    <a:pt x="35" y="118"/>
                  </a:lnTo>
                  <a:lnTo>
                    <a:pt x="33" y="114"/>
                  </a:lnTo>
                  <a:lnTo>
                    <a:pt x="33" y="111"/>
                  </a:lnTo>
                  <a:lnTo>
                    <a:pt x="32" y="107"/>
                  </a:lnTo>
                  <a:lnTo>
                    <a:pt x="31" y="102"/>
                  </a:lnTo>
                  <a:lnTo>
                    <a:pt x="30" y="96"/>
                  </a:lnTo>
                  <a:lnTo>
                    <a:pt x="29" y="88"/>
                  </a:lnTo>
                  <a:lnTo>
                    <a:pt x="25" y="80"/>
                  </a:lnTo>
                  <a:lnTo>
                    <a:pt x="21" y="68"/>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w="9525" cap="rnd">
              <a:noFill/>
              <a:round/>
              <a:headEnd type="none" w="sm" len="sm"/>
              <a:tailEnd type="none" w="sm" len="sm"/>
            </a:ln>
            <a:effectLst/>
          </p:spPr>
          <p:txBody>
            <a:bodyPr/>
            <a:lstStyle/>
            <a:p>
              <a:endParaRPr lang="en-US"/>
            </a:p>
          </p:txBody>
        </p:sp>
        <p:sp>
          <p:nvSpPr>
            <p:cNvPr id="21756" name="Freeform 252"/>
            <p:cNvSpPr>
              <a:spLocks/>
            </p:cNvSpPr>
            <p:nvPr/>
          </p:nvSpPr>
          <p:spPr bwMode="auto">
            <a:xfrm>
              <a:off x="4195" y="1083"/>
              <a:ext cx="135" cy="169"/>
            </a:xfrm>
            <a:custGeom>
              <a:avLst/>
              <a:gdLst/>
              <a:ahLst/>
              <a:cxnLst>
                <a:cxn ang="0">
                  <a:pos x="35" y="15"/>
                </a:cxn>
                <a:cxn ang="0">
                  <a:pos x="39" y="23"/>
                </a:cxn>
                <a:cxn ang="0">
                  <a:pos x="43" y="36"/>
                </a:cxn>
                <a:cxn ang="0">
                  <a:pos x="46" y="48"/>
                </a:cxn>
                <a:cxn ang="0">
                  <a:pos x="48" y="59"/>
                </a:cxn>
                <a:cxn ang="0">
                  <a:pos x="52" y="74"/>
                </a:cxn>
                <a:cxn ang="0">
                  <a:pos x="58" y="88"/>
                </a:cxn>
                <a:cxn ang="0">
                  <a:pos x="64" y="99"/>
                </a:cxn>
                <a:cxn ang="0">
                  <a:pos x="69" y="104"/>
                </a:cxn>
                <a:cxn ang="0">
                  <a:pos x="76" y="117"/>
                </a:cxn>
                <a:cxn ang="0">
                  <a:pos x="84" y="133"/>
                </a:cxn>
                <a:cxn ang="0">
                  <a:pos x="89" y="144"/>
                </a:cxn>
                <a:cxn ang="0">
                  <a:pos x="93" y="145"/>
                </a:cxn>
                <a:cxn ang="0">
                  <a:pos x="98" y="144"/>
                </a:cxn>
                <a:cxn ang="0">
                  <a:pos x="104" y="144"/>
                </a:cxn>
                <a:cxn ang="0">
                  <a:pos x="109" y="144"/>
                </a:cxn>
                <a:cxn ang="0">
                  <a:pos x="115" y="147"/>
                </a:cxn>
                <a:cxn ang="0">
                  <a:pos x="122" y="151"/>
                </a:cxn>
                <a:cxn ang="0">
                  <a:pos x="129" y="156"/>
                </a:cxn>
                <a:cxn ang="0">
                  <a:pos x="134" y="162"/>
                </a:cxn>
                <a:cxn ang="0">
                  <a:pos x="132" y="165"/>
                </a:cxn>
                <a:cxn ang="0">
                  <a:pos x="125" y="167"/>
                </a:cxn>
                <a:cxn ang="0">
                  <a:pos x="116" y="168"/>
                </a:cxn>
                <a:cxn ang="0">
                  <a:pos x="106" y="167"/>
                </a:cxn>
                <a:cxn ang="0">
                  <a:pos x="99" y="165"/>
                </a:cxn>
                <a:cxn ang="0">
                  <a:pos x="94" y="163"/>
                </a:cxn>
                <a:cxn ang="0">
                  <a:pos x="91" y="162"/>
                </a:cxn>
                <a:cxn ang="0">
                  <a:pos x="89" y="163"/>
                </a:cxn>
                <a:cxn ang="0">
                  <a:pos x="81" y="159"/>
                </a:cxn>
                <a:cxn ang="0">
                  <a:pos x="69" y="146"/>
                </a:cxn>
                <a:cxn ang="0">
                  <a:pos x="54" y="131"/>
                </a:cxn>
                <a:cxn ang="0">
                  <a:pos x="44" y="121"/>
                </a:cxn>
                <a:cxn ang="0">
                  <a:pos x="35" y="111"/>
                </a:cxn>
                <a:cxn ang="0">
                  <a:pos x="24" y="98"/>
                </a:cxn>
                <a:cxn ang="0">
                  <a:pos x="14" y="83"/>
                </a:cxn>
                <a:cxn ang="0">
                  <a:pos x="7" y="67"/>
                </a:cxn>
                <a:cxn ang="0">
                  <a:pos x="4" y="49"/>
                </a:cxn>
                <a:cxn ang="0">
                  <a:pos x="1" y="30"/>
                </a:cxn>
                <a:cxn ang="0">
                  <a:pos x="0" y="13"/>
                </a:cxn>
                <a:cxn ang="0">
                  <a:pos x="0" y="3"/>
                </a:cxn>
                <a:cxn ang="0">
                  <a:pos x="3" y="0"/>
                </a:cxn>
                <a:cxn ang="0">
                  <a:pos x="6" y="1"/>
                </a:cxn>
                <a:cxn ang="0">
                  <a:pos x="10" y="4"/>
                </a:cxn>
                <a:cxn ang="0">
                  <a:pos x="12" y="5"/>
                </a:cxn>
              </a:cxnLst>
              <a:rect l="0" t="0" r="r" b="b"/>
              <a:pathLst>
                <a:path w="135" h="169">
                  <a:moveTo>
                    <a:pt x="35" y="14"/>
                  </a:moveTo>
                  <a:lnTo>
                    <a:pt x="35" y="15"/>
                  </a:lnTo>
                  <a:lnTo>
                    <a:pt x="37" y="18"/>
                  </a:lnTo>
                  <a:lnTo>
                    <a:pt x="39" y="23"/>
                  </a:lnTo>
                  <a:lnTo>
                    <a:pt x="41" y="29"/>
                  </a:lnTo>
                  <a:lnTo>
                    <a:pt x="43" y="36"/>
                  </a:lnTo>
                  <a:lnTo>
                    <a:pt x="45" y="42"/>
                  </a:lnTo>
                  <a:lnTo>
                    <a:pt x="46" y="48"/>
                  </a:lnTo>
                  <a:lnTo>
                    <a:pt x="47" y="54"/>
                  </a:lnTo>
                  <a:lnTo>
                    <a:pt x="48" y="59"/>
                  </a:lnTo>
                  <a:lnTo>
                    <a:pt x="50" y="66"/>
                  </a:lnTo>
                  <a:lnTo>
                    <a:pt x="52" y="74"/>
                  </a:lnTo>
                  <a:lnTo>
                    <a:pt x="55" y="81"/>
                  </a:lnTo>
                  <a:lnTo>
                    <a:pt x="58" y="88"/>
                  </a:lnTo>
                  <a:lnTo>
                    <a:pt x="61" y="95"/>
                  </a:lnTo>
                  <a:lnTo>
                    <a:pt x="64" y="99"/>
                  </a:lnTo>
                  <a:lnTo>
                    <a:pt x="66" y="102"/>
                  </a:lnTo>
                  <a:lnTo>
                    <a:pt x="69" y="104"/>
                  </a:lnTo>
                  <a:lnTo>
                    <a:pt x="72" y="110"/>
                  </a:lnTo>
                  <a:lnTo>
                    <a:pt x="76" y="117"/>
                  </a:lnTo>
                  <a:lnTo>
                    <a:pt x="81" y="125"/>
                  </a:lnTo>
                  <a:lnTo>
                    <a:pt x="84" y="133"/>
                  </a:lnTo>
                  <a:lnTo>
                    <a:pt x="87" y="139"/>
                  </a:lnTo>
                  <a:lnTo>
                    <a:pt x="89" y="144"/>
                  </a:lnTo>
                  <a:lnTo>
                    <a:pt x="91" y="145"/>
                  </a:lnTo>
                  <a:lnTo>
                    <a:pt x="93" y="145"/>
                  </a:lnTo>
                  <a:lnTo>
                    <a:pt x="95" y="144"/>
                  </a:lnTo>
                  <a:lnTo>
                    <a:pt x="98" y="144"/>
                  </a:lnTo>
                  <a:lnTo>
                    <a:pt x="100" y="144"/>
                  </a:lnTo>
                  <a:lnTo>
                    <a:pt x="104" y="144"/>
                  </a:lnTo>
                  <a:lnTo>
                    <a:pt x="106" y="144"/>
                  </a:lnTo>
                  <a:lnTo>
                    <a:pt x="109" y="144"/>
                  </a:lnTo>
                  <a:lnTo>
                    <a:pt x="111" y="145"/>
                  </a:lnTo>
                  <a:lnTo>
                    <a:pt x="115" y="147"/>
                  </a:lnTo>
                  <a:lnTo>
                    <a:pt x="118" y="149"/>
                  </a:lnTo>
                  <a:lnTo>
                    <a:pt x="122" y="151"/>
                  </a:lnTo>
                  <a:lnTo>
                    <a:pt x="126" y="154"/>
                  </a:lnTo>
                  <a:lnTo>
                    <a:pt x="129" y="156"/>
                  </a:lnTo>
                  <a:lnTo>
                    <a:pt x="132" y="159"/>
                  </a:lnTo>
                  <a:lnTo>
                    <a:pt x="134" y="162"/>
                  </a:lnTo>
                  <a:lnTo>
                    <a:pt x="134" y="163"/>
                  </a:lnTo>
                  <a:lnTo>
                    <a:pt x="132" y="165"/>
                  </a:lnTo>
                  <a:lnTo>
                    <a:pt x="129" y="166"/>
                  </a:lnTo>
                  <a:lnTo>
                    <a:pt x="125" y="167"/>
                  </a:lnTo>
                  <a:lnTo>
                    <a:pt x="121" y="168"/>
                  </a:lnTo>
                  <a:lnTo>
                    <a:pt x="116" y="168"/>
                  </a:lnTo>
                  <a:lnTo>
                    <a:pt x="110" y="168"/>
                  </a:lnTo>
                  <a:lnTo>
                    <a:pt x="106" y="167"/>
                  </a:lnTo>
                  <a:lnTo>
                    <a:pt x="102" y="166"/>
                  </a:lnTo>
                  <a:lnTo>
                    <a:pt x="99" y="165"/>
                  </a:lnTo>
                  <a:lnTo>
                    <a:pt x="96" y="164"/>
                  </a:lnTo>
                  <a:lnTo>
                    <a:pt x="94" y="163"/>
                  </a:lnTo>
                  <a:lnTo>
                    <a:pt x="93" y="163"/>
                  </a:lnTo>
                  <a:lnTo>
                    <a:pt x="91" y="162"/>
                  </a:lnTo>
                  <a:lnTo>
                    <a:pt x="90" y="163"/>
                  </a:lnTo>
                  <a:lnTo>
                    <a:pt x="89" y="163"/>
                  </a:lnTo>
                  <a:lnTo>
                    <a:pt x="87" y="162"/>
                  </a:lnTo>
                  <a:lnTo>
                    <a:pt x="81" y="159"/>
                  </a:lnTo>
                  <a:lnTo>
                    <a:pt x="75" y="153"/>
                  </a:lnTo>
                  <a:lnTo>
                    <a:pt x="69" y="146"/>
                  </a:lnTo>
                  <a:lnTo>
                    <a:pt x="61" y="139"/>
                  </a:lnTo>
                  <a:lnTo>
                    <a:pt x="54" y="131"/>
                  </a:lnTo>
                  <a:lnTo>
                    <a:pt x="48" y="125"/>
                  </a:lnTo>
                  <a:lnTo>
                    <a:pt x="44" y="121"/>
                  </a:lnTo>
                  <a:lnTo>
                    <a:pt x="40" y="116"/>
                  </a:lnTo>
                  <a:lnTo>
                    <a:pt x="35" y="111"/>
                  </a:lnTo>
                  <a:lnTo>
                    <a:pt x="30" y="105"/>
                  </a:lnTo>
                  <a:lnTo>
                    <a:pt x="24" y="98"/>
                  </a:lnTo>
                  <a:lnTo>
                    <a:pt x="19" y="91"/>
                  </a:lnTo>
                  <a:lnTo>
                    <a:pt x="14" y="83"/>
                  </a:lnTo>
                  <a:lnTo>
                    <a:pt x="11" y="75"/>
                  </a:lnTo>
                  <a:lnTo>
                    <a:pt x="7" y="67"/>
                  </a:lnTo>
                  <a:lnTo>
                    <a:pt x="5" y="58"/>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w="9525" cap="rnd">
              <a:noFill/>
              <a:round/>
              <a:headEnd type="none" w="sm" len="sm"/>
              <a:tailEnd type="none" w="sm" len="sm"/>
            </a:ln>
            <a:effectLst/>
          </p:spPr>
          <p:txBody>
            <a:bodyPr/>
            <a:lstStyle/>
            <a:p>
              <a:endParaRPr lang="en-US"/>
            </a:p>
          </p:txBody>
        </p:sp>
        <p:sp>
          <p:nvSpPr>
            <p:cNvPr id="21757" name="Freeform 253"/>
            <p:cNvSpPr>
              <a:spLocks/>
            </p:cNvSpPr>
            <p:nvPr/>
          </p:nvSpPr>
          <p:spPr bwMode="auto">
            <a:xfrm>
              <a:off x="4017" y="1355"/>
              <a:ext cx="239" cy="345"/>
            </a:xfrm>
            <a:custGeom>
              <a:avLst/>
              <a:gdLst/>
              <a:ahLst/>
              <a:cxnLst>
                <a:cxn ang="0">
                  <a:pos x="238" y="344"/>
                </a:cxn>
                <a:cxn ang="0">
                  <a:pos x="238" y="113"/>
                </a:cxn>
                <a:cxn ang="0">
                  <a:pos x="0" y="0"/>
                </a:cxn>
                <a:cxn ang="0">
                  <a:pos x="0" y="215"/>
                </a:cxn>
                <a:cxn ang="0">
                  <a:pos x="238" y="344"/>
                </a:cxn>
              </a:cxnLst>
              <a:rect l="0" t="0" r="r" b="b"/>
              <a:pathLst>
                <a:path w="239" h="345">
                  <a:moveTo>
                    <a:pt x="238" y="344"/>
                  </a:moveTo>
                  <a:lnTo>
                    <a:pt x="238" y="113"/>
                  </a:lnTo>
                  <a:lnTo>
                    <a:pt x="0" y="0"/>
                  </a:lnTo>
                  <a:lnTo>
                    <a:pt x="0" y="215"/>
                  </a:lnTo>
                  <a:lnTo>
                    <a:pt x="238" y="344"/>
                  </a:lnTo>
                </a:path>
              </a:pathLst>
            </a:custGeom>
            <a:solidFill>
              <a:srgbClr val="CC9900"/>
            </a:solidFill>
            <a:ln w="9525" cap="rnd">
              <a:noFill/>
              <a:round/>
              <a:headEnd type="none" w="sm" len="sm"/>
              <a:tailEnd type="none" w="sm" len="sm"/>
            </a:ln>
            <a:effectLst/>
          </p:spPr>
          <p:txBody>
            <a:bodyPr/>
            <a:lstStyle/>
            <a:p>
              <a:endParaRPr lang="en-US"/>
            </a:p>
          </p:txBody>
        </p:sp>
        <p:sp>
          <p:nvSpPr>
            <p:cNvPr id="21758" name="Freeform 254"/>
            <p:cNvSpPr>
              <a:spLocks/>
            </p:cNvSpPr>
            <p:nvPr/>
          </p:nvSpPr>
          <p:spPr bwMode="auto">
            <a:xfrm>
              <a:off x="4181" y="1233"/>
              <a:ext cx="193" cy="82"/>
            </a:xfrm>
            <a:custGeom>
              <a:avLst/>
              <a:gdLst/>
              <a:ahLst/>
              <a:cxnLst>
                <a:cxn ang="0">
                  <a:pos x="192" y="14"/>
                </a:cxn>
                <a:cxn ang="0">
                  <a:pos x="67" y="81"/>
                </a:cxn>
                <a:cxn ang="0">
                  <a:pos x="0" y="66"/>
                </a:cxn>
                <a:cxn ang="0">
                  <a:pos x="124" y="0"/>
                </a:cxn>
                <a:cxn ang="0">
                  <a:pos x="192" y="14"/>
                </a:cxn>
              </a:cxnLst>
              <a:rect l="0" t="0" r="r" b="b"/>
              <a:pathLst>
                <a:path w="193" h="82">
                  <a:moveTo>
                    <a:pt x="192" y="14"/>
                  </a:moveTo>
                  <a:lnTo>
                    <a:pt x="67" y="81"/>
                  </a:lnTo>
                  <a:lnTo>
                    <a:pt x="0" y="66"/>
                  </a:lnTo>
                  <a:lnTo>
                    <a:pt x="124" y="0"/>
                  </a:lnTo>
                  <a:lnTo>
                    <a:pt x="192" y="14"/>
                  </a:lnTo>
                </a:path>
              </a:pathLst>
            </a:custGeom>
            <a:solidFill>
              <a:srgbClr val="B2B2B2"/>
            </a:solidFill>
            <a:ln w="9525" cap="rnd">
              <a:noFill/>
              <a:round/>
              <a:headEnd type="none" w="sm" len="sm"/>
              <a:tailEnd type="none" w="sm" len="sm"/>
            </a:ln>
            <a:effectLst/>
          </p:spPr>
          <p:txBody>
            <a:bodyPr/>
            <a:lstStyle/>
            <a:p>
              <a:endParaRPr lang="en-US"/>
            </a:p>
          </p:txBody>
        </p:sp>
        <p:sp>
          <p:nvSpPr>
            <p:cNvPr id="21759" name="Freeform 255"/>
            <p:cNvSpPr>
              <a:spLocks/>
            </p:cNvSpPr>
            <p:nvPr/>
          </p:nvSpPr>
          <p:spPr bwMode="auto">
            <a:xfrm>
              <a:off x="4096" y="1067"/>
              <a:ext cx="213" cy="213"/>
            </a:xfrm>
            <a:custGeom>
              <a:avLst/>
              <a:gdLst/>
              <a:ahLst/>
              <a:cxnLst>
                <a:cxn ang="0">
                  <a:pos x="44" y="20"/>
                </a:cxn>
                <a:cxn ang="0">
                  <a:pos x="50" y="33"/>
                </a:cxn>
                <a:cxn ang="0">
                  <a:pos x="59" y="54"/>
                </a:cxn>
                <a:cxn ang="0">
                  <a:pos x="68" y="74"/>
                </a:cxn>
                <a:cxn ang="0">
                  <a:pos x="73" y="88"/>
                </a:cxn>
                <a:cxn ang="0">
                  <a:pos x="78" y="103"/>
                </a:cxn>
                <a:cxn ang="0">
                  <a:pos x="85" y="118"/>
                </a:cxn>
                <a:cxn ang="0">
                  <a:pos x="91" y="128"/>
                </a:cxn>
                <a:cxn ang="0">
                  <a:pos x="99" y="133"/>
                </a:cxn>
                <a:cxn ang="0">
                  <a:pos x="120" y="148"/>
                </a:cxn>
                <a:cxn ang="0">
                  <a:pos x="143" y="167"/>
                </a:cxn>
                <a:cxn ang="0">
                  <a:pos x="160" y="182"/>
                </a:cxn>
                <a:cxn ang="0">
                  <a:pos x="165" y="184"/>
                </a:cxn>
                <a:cxn ang="0">
                  <a:pos x="169" y="183"/>
                </a:cxn>
                <a:cxn ang="0">
                  <a:pos x="175" y="183"/>
                </a:cxn>
                <a:cxn ang="0">
                  <a:pos x="181" y="184"/>
                </a:cxn>
                <a:cxn ang="0">
                  <a:pos x="189" y="188"/>
                </a:cxn>
                <a:cxn ang="0">
                  <a:pos x="198" y="193"/>
                </a:cxn>
                <a:cxn ang="0">
                  <a:pos x="206" y="199"/>
                </a:cxn>
                <a:cxn ang="0">
                  <a:pos x="212" y="205"/>
                </a:cxn>
                <a:cxn ang="0">
                  <a:pos x="210" y="209"/>
                </a:cxn>
                <a:cxn ang="0">
                  <a:pos x="204" y="212"/>
                </a:cxn>
                <a:cxn ang="0">
                  <a:pos x="194" y="212"/>
                </a:cxn>
                <a:cxn ang="0">
                  <a:pos x="182" y="209"/>
                </a:cxn>
                <a:cxn ang="0">
                  <a:pos x="171" y="206"/>
                </a:cxn>
                <a:cxn ang="0">
                  <a:pos x="165" y="203"/>
                </a:cxn>
                <a:cxn ang="0">
                  <a:pos x="160" y="202"/>
                </a:cxn>
                <a:cxn ang="0">
                  <a:pos x="154" y="202"/>
                </a:cxn>
                <a:cxn ang="0">
                  <a:pos x="140" y="198"/>
                </a:cxn>
                <a:cxn ang="0">
                  <a:pos x="121" y="189"/>
                </a:cxn>
                <a:cxn ang="0">
                  <a:pos x="103" y="180"/>
                </a:cxn>
                <a:cxn ang="0">
                  <a:pos x="91" y="172"/>
                </a:cxn>
                <a:cxn ang="0">
                  <a:pos x="75" y="158"/>
                </a:cxn>
                <a:cxn ang="0">
                  <a:pos x="58" y="140"/>
                </a:cxn>
                <a:cxn ang="0">
                  <a:pos x="44" y="120"/>
                </a:cxn>
                <a:cxn ang="0">
                  <a:pos x="32" y="98"/>
                </a:cxn>
                <a:cxn ang="0">
                  <a:pos x="19" y="71"/>
                </a:cxn>
                <a:cxn ang="0">
                  <a:pos x="8" y="43"/>
                </a:cxn>
                <a:cxn ang="0">
                  <a:pos x="0" y="22"/>
                </a:cxn>
                <a:cxn ang="0">
                  <a:pos x="0" y="11"/>
                </a:cxn>
                <a:cxn ang="0">
                  <a:pos x="2" y="5"/>
                </a:cxn>
                <a:cxn ang="0">
                  <a:pos x="6" y="3"/>
                </a:cxn>
                <a:cxn ang="0">
                  <a:pos x="11" y="1"/>
                </a:cxn>
                <a:cxn ang="0">
                  <a:pos x="42" y="18"/>
                </a:cxn>
              </a:cxnLst>
              <a:rect l="0" t="0" r="r" b="b"/>
              <a:pathLst>
                <a:path w="213" h="213">
                  <a:moveTo>
                    <a:pt x="42" y="18"/>
                  </a:moveTo>
                  <a:lnTo>
                    <a:pt x="44" y="20"/>
                  </a:lnTo>
                  <a:lnTo>
                    <a:pt x="46" y="26"/>
                  </a:lnTo>
                  <a:lnTo>
                    <a:pt x="50" y="33"/>
                  </a:lnTo>
                  <a:lnTo>
                    <a:pt x="55" y="44"/>
                  </a:lnTo>
                  <a:lnTo>
                    <a:pt x="59" y="54"/>
                  </a:lnTo>
                  <a:lnTo>
                    <a:pt x="64" y="65"/>
                  </a:lnTo>
                  <a:lnTo>
                    <a:pt x="68" y="74"/>
                  </a:lnTo>
                  <a:lnTo>
                    <a:pt x="71" y="81"/>
                  </a:lnTo>
                  <a:lnTo>
                    <a:pt x="73" y="88"/>
                  </a:lnTo>
                  <a:lnTo>
                    <a:pt x="75" y="95"/>
                  </a:lnTo>
                  <a:lnTo>
                    <a:pt x="78" y="103"/>
                  </a:lnTo>
                  <a:lnTo>
                    <a:pt x="81" y="111"/>
                  </a:lnTo>
                  <a:lnTo>
                    <a:pt x="85" y="118"/>
                  </a:lnTo>
                  <a:lnTo>
                    <a:pt x="88" y="124"/>
                  </a:lnTo>
                  <a:lnTo>
                    <a:pt x="91" y="128"/>
                  </a:lnTo>
                  <a:lnTo>
                    <a:pt x="94" y="130"/>
                  </a:lnTo>
                  <a:lnTo>
                    <a:pt x="99" y="133"/>
                  </a:lnTo>
                  <a:lnTo>
                    <a:pt x="108" y="139"/>
                  </a:lnTo>
                  <a:lnTo>
                    <a:pt x="120" y="148"/>
                  </a:lnTo>
                  <a:lnTo>
                    <a:pt x="131" y="158"/>
                  </a:lnTo>
                  <a:lnTo>
                    <a:pt x="143" y="167"/>
                  </a:lnTo>
                  <a:lnTo>
                    <a:pt x="154" y="176"/>
                  </a:lnTo>
                  <a:lnTo>
                    <a:pt x="160" y="182"/>
                  </a:lnTo>
                  <a:lnTo>
                    <a:pt x="164" y="184"/>
                  </a:lnTo>
                  <a:lnTo>
                    <a:pt x="165" y="184"/>
                  </a:lnTo>
                  <a:lnTo>
                    <a:pt x="167" y="183"/>
                  </a:lnTo>
                  <a:lnTo>
                    <a:pt x="169" y="183"/>
                  </a:lnTo>
                  <a:lnTo>
                    <a:pt x="171" y="183"/>
                  </a:lnTo>
                  <a:lnTo>
                    <a:pt x="175" y="183"/>
                  </a:lnTo>
                  <a:lnTo>
                    <a:pt x="177" y="183"/>
                  </a:lnTo>
                  <a:lnTo>
                    <a:pt x="181" y="184"/>
                  </a:lnTo>
                  <a:lnTo>
                    <a:pt x="184" y="185"/>
                  </a:lnTo>
                  <a:lnTo>
                    <a:pt x="189" y="188"/>
                  </a:lnTo>
                  <a:lnTo>
                    <a:pt x="193" y="189"/>
                  </a:lnTo>
                  <a:lnTo>
                    <a:pt x="198" y="193"/>
                  </a:lnTo>
                  <a:lnTo>
                    <a:pt x="202" y="195"/>
                  </a:lnTo>
                  <a:lnTo>
                    <a:pt x="206" y="199"/>
                  </a:lnTo>
                  <a:lnTo>
                    <a:pt x="209" y="201"/>
                  </a:lnTo>
                  <a:lnTo>
                    <a:pt x="212" y="205"/>
                  </a:lnTo>
                  <a:lnTo>
                    <a:pt x="212" y="207"/>
                  </a:lnTo>
                  <a:lnTo>
                    <a:pt x="210" y="209"/>
                  </a:lnTo>
                  <a:lnTo>
                    <a:pt x="207" y="211"/>
                  </a:lnTo>
                  <a:lnTo>
                    <a:pt x="204" y="212"/>
                  </a:lnTo>
                  <a:lnTo>
                    <a:pt x="199" y="212"/>
                  </a:lnTo>
                  <a:lnTo>
                    <a:pt x="194" y="212"/>
                  </a:lnTo>
                  <a:lnTo>
                    <a:pt x="188" y="211"/>
                  </a:lnTo>
                  <a:lnTo>
                    <a:pt x="182" y="209"/>
                  </a:lnTo>
                  <a:lnTo>
                    <a:pt x="176" y="207"/>
                  </a:lnTo>
                  <a:lnTo>
                    <a:pt x="171" y="206"/>
                  </a:lnTo>
                  <a:lnTo>
                    <a:pt x="168" y="205"/>
                  </a:lnTo>
                  <a:lnTo>
                    <a:pt x="165" y="203"/>
                  </a:lnTo>
                  <a:lnTo>
                    <a:pt x="163" y="203"/>
                  </a:lnTo>
                  <a:lnTo>
                    <a:pt x="160" y="202"/>
                  </a:lnTo>
                  <a:lnTo>
                    <a:pt x="158" y="203"/>
                  </a:lnTo>
                  <a:lnTo>
                    <a:pt x="154" y="202"/>
                  </a:lnTo>
                  <a:lnTo>
                    <a:pt x="148" y="200"/>
                  </a:lnTo>
                  <a:lnTo>
                    <a:pt x="140" y="198"/>
                  </a:lnTo>
                  <a:lnTo>
                    <a:pt x="131" y="194"/>
                  </a:lnTo>
                  <a:lnTo>
                    <a:pt x="121" y="189"/>
                  </a:lnTo>
                  <a:lnTo>
                    <a:pt x="112" y="184"/>
                  </a:lnTo>
                  <a:lnTo>
                    <a:pt x="103" y="180"/>
                  </a:lnTo>
                  <a:lnTo>
                    <a:pt x="97" y="176"/>
                  </a:lnTo>
                  <a:lnTo>
                    <a:pt x="91" y="172"/>
                  </a:lnTo>
                  <a:lnTo>
                    <a:pt x="84" y="165"/>
                  </a:lnTo>
                  <a:lnTo>
                    <a:pt x="75" y="158"/>
                  </a:lnTo>
                  <a:lnTo>
                    <a:pt x="67" y="150"/>
                  </a:lnTo>
                  <a:lnTo>
                    <a:pt x="58" y="140"/>
                  </a:lnTo>
                  <a:lnTo>
                    <a:pt x="51" y="130"/>
                  </a:lnTo>
                  <a:lnTo>
                    <a:pt x="44" y="120"/>
                  </a:lnTo>
                  <a:lnTo>
                    <a:pt x="38" y="110"/>
                  </a:lnTo>
                  <a:lnTo>
                    <a:pt x="32" y="98"/>
                  </a:lnTo>
                  <a:lnTo>
                    <a:pt x="26" y="85"/>
                  </a:lnTo>
                  <a:lnTo>
                    <a:pt x="19" y="71"/>
                  </a:lnTo>
                  <a:lnTo>
                    <a:pt x="13" y="56"/>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99FF99"/>
            </a:solidFill>
            <a:ln w="9525" cap="rnd">
              <a:noFill/>
              <a:round/>
              <a:headEnd type="none" w="sm" len="sm"/>
              <a:tailEnd type="none" w="sm" len="sm"/>
            </a:ln>
            <a:effectLst/>
          </p:spPr>
          <p:txBody>
            <a:bodyPr/>
            <a:lstStyle/>
            <a:p>
              <a:endParaRPr lang="en-US"/>
            </a:p>
          </p:txBody>
        </p:sp>
        <p:sp>
          <p:nvSpPr>
            <p:cNvPr id="21760" name="Freeform 256"/>
            <p:cNvSpPr>
              <a:spLocks/>
            </p:cNvSpPr>
            <p:nvPr/>
          </p:nvSpPr>
          <p:spPr bwMode="auto">
            <a:xfrm>
              <a:off x="4193" y="1081"/>
              <a:ext cx="135" cy="173"/>
            </a:xfrm>
            <a:custGeom>
              <a:avLst/>
              <a:gdLst/>
              <a:ahLst/>
              <a:cxnLst>
                <a:cxn ang="0">
                  <a:pos x="36" y="16"/>
                </a:cxn>
                <a:cxn ang="0">
                  <a:pos x="39" y="25"/>
                </a:cxn>
                <a:cxn ang="0">
                  <a:pos x="43" y="39"/>
                </a:cxn>
                <a:cxn ang="0">
                  <a:pos x="46" y="52"/>
                </a:cxn>
                <a:cxn ang="0">
                  <a:pos x="48" y="63"/>
                </a:cxn>
                <a:cxn ang="0">
                  <a:pos x="52" y="77"/>
                </a:cxn>
                <a:cxn ang="0">
                  <a:pos x="58" y="92"/>
                </a:cxn>
                <a:cxn ang="0">
                  <a:pos x="64" y="103"/>
                </a:cxn>
                <a:cxn ang="0">
                  <a:pos x="69" y="108"/>
                </a:cxn>
                <a:cxn ang="0">
                  <a:pos x="76" y="120"/>
                </a:cxn>
                <a:cxn ang="0">
                  <a:pos x="84" y="136"/>
                </a:cxn>
                <a:cxn ang="0">
                  <a:pos x="89" y="147"/>
                </a:cxn>
                <a:cxn ang="0">
                  <a:pos x="91" y="149"/>
                </a:cxn>
                <a:cxn ang="0">
                  <a:pos x="95" y="148"/>
                </a:cxn>
                <a:cxn ang="0">
                  <a:pos x="100" y="148"/>
                </a:cxn>
                <a:cxn ang="0">
                  <a:pos x="106" y="148"/>
                </a:cxn>
                <a:cxn ang="0">
                  <a:pos x="111" y="149"/>
                </a:cxn>
                <a:cxn ang="0">
                  <a:pos x="118" y="153"/>
                </a:cxn>
                <a:cxn ang="0">
                  <a:pos x="126" y="158"/>
                </a:cxn>
                <a:cxn ang="0">
                  <a:pos x="132" y="163"/>
                </a:cxn>
                <a:cxn ang="0">
                  <a:pos x="134" y="167"/>
                </a:cxn>
                <a:cxn ang="0">
                  <a:pos x="129" y="170"/>
                </a:cxn>
                <a:cxn ang="0">
                  <a:pos x="121" y="172"/>
                </a:cxn>
                <a:cxn ang="0">
                  <a:pos x="110" y="171"/>
                </a:cxn>
                <a:cxn ang="0">
                  <a:pos x="102" y="169"/>
                </a:cxn>
                <a:cxn ang="0">
                  <a:pos x="96" y="167"/>
                </a:cxn>
                <a:cxn ang="0">
                  <a:pos x="92" y="166"/>
                </a:cxn>
                <a:cxn ang="0">
                  <a:pos x="90" y="166"/>
                </a:cxn>
                <a:cxn ang="0">
                  <a:pos x="87" y="166"/>
                </a:cxn>
                <a:cxn ang="0">
                  <a:pos x="75" y="156"/>
                </a:cxn>
                <a:cxn ang="0">
                  <a:pos x="61" y="142"/>
                </a:cxn>
                <a:cxn ang="0">
                  <a:pos x="48" y="129"/>
                </a:cxn>
                <a:cxn ang="0">
                  <a:pos x="40" y="120"/>
                </a:cxn>
                <a:cxn ang="0">
                  <a:pos x="29" y="108"/>
                </a:cxn>
                <a:cxn ang="0">
                  <a:pos x="19" y="95"/>
                </a:cxn>
                <a:cxn ang="0">
                  <a:pos x="10" y="79"/>
                </a:cxn>
                <a:cxn ang="0">
                  <a:pos x="5" y="63"/>
                </a:cxn>
                <a:cxn ang="0">
                  <a:pos x="2" y="43"/>
                </a:cxn>
                <a:cxn ang="0">
                  <a:pos x="0" y="25"/>
                </a:cxn>
                <a:cxn ang="0">
                  <a:pos x="0" y="11"/>
                </a:cxn>
                <a:cxn ang="0">
                  <a:pos x="2" y="4"/>
                </a:cxn>
                <a:cxn ang="0">
                  <a:pos x="6" y="1"/>
                </a:cxn>
                <a:cxn ang="0">
                  <a:pos x="11" y="0"/>
                </a:cxn>
                <a:cxn ang="0">
                  <a:pos x="17" y="0"/>
                </a:cxn>
                <a:cxn ang="0">
                  <a:pos x="35" y="15"/>
                </a:cxn>
              </a:cxnLst>
              <a:rect l="0" t="0" r="r" b="b"/>
              <a:pathLst>
                <a:path w="135" h="173">
                  <a:moveTo>
                    <a:pt x="35" y="15"/>
                  </a:moveTo>
                  <a:lnTo>
                    <a:pt x="36" y="16"/>
                  </a:lnTo>
                  <a:lnTo>
                    <a:pt x="37" y="20"/>
                  </a:lnTo>
                  <a:lnTo>
                    <a:pt x="39" y="25"/>
                  </a:lnTo>
                  <a:lnTo>
                    <a:pt x="41" y="32"/>
                  </a:lnTo>
                  <a:lnTo>
                    <a:pt x="43" y="39"/>
                  </a:lnTo>
                  <a:lnTo>
                    <a:pt x="45" y="45"/>
                  </a:lnTo>
                  <a:lnTo>
                    <a:pt x="46" y="52"/>
                  </a:lnTo>
                  <a:lnTo>
                    <a:pt x="47" y="57"/>
                  </a:lnTo>
                  <a:lnTo>
                    <a:pt x="48" y="63"/>
                  </a:lnTo>
                  <a:lnTo>
                    <a:pt x="50" y="69"/>
                  </a:lnTo>
                  <a:lnTo>
                    <a:pt x="52" y="77"/>
                  </a:lnTo>
                  <a:lnTo>
                    <a:pt x="55" y="85"/>
                  </a:lnTo>
                  <a:lnTo>
                    <a:pt x="58" y="92"/>
                  </a:lnTo>
                  <a:lnTo>
                    <a:pt x="61" y="98"/>
                  </a:lnTo>
                  <a:lnTo>
                    <a:pt x="64" y="103"/>
                  </a:lnTo>
                  <a:lnTo>
                    <a:pt x="66" y="105"/>
                  </a:lnTo>
                  <a:lnTo>
                    <a:pt x="69" y="108"/>
                  </a:lnTo>
                  <a:lnTo>
                    <a:pt x="72" y="114"/>
                  </a:lnTo>
                  <a:lnTo>
                    <a:pt x="76" y="120"/>
                  </a:lnTo>
                  <a:lnTo>
                    <a:pt x="81" y="128"/>
                  </a:lnTo>
                  <a:lnTo>
                    <a:pt x="84" y="136"/>
                  </a:lnTo>
                  <a:lnTo>
                    <a:pt x="87" y="143"/>
                  </a:lnTo>
                  <a:lnTo>
                    <a:pt x="89" y="147"/>
                  </a:lnTo>
                  <a:lnTo>
                    <a:pt x="90" y="149"/>
                  </a:lnTo>
                  <a:lnTo>
                    <a:pt x="91" y="149"/>
                  </a:lnTo>
                  <a:lnTo>
                    <a:pt x="93" y="149"/>
                  </a:lnTo>
                  <a:lnTo>
                    <a:pt x="95" y="148"/>
                  </a:lnTo>
                  <a:lnTo>
                    <a:pt x="98" y="148"/>
                  </a:lnTo>
                  <a:lnTo>
                    <a:pt x="100" y="148"/>
                  </a:lnTo>
                  <a:lnTo>
                    <a:pt x="104" y="147"/>
                  </a:lnTo>
                  <a:lnTo>
                    <a:pt x="106" y="148"/>
                  </a:lnTo>
                  <a:lnTo>
                    <a:pt x="109" y="148"/>
                  </a:lnTo>
                  <a:lnTo>
                    <a:pt x="111" y="149"/>
                  </a:lnTo>
                  <a:lnTo>
                    <a:pt x="115" y="150"/>
                  </a:lnTo>
                  <a:lnTo>
                    <a:pt x="118" y="153"/>
                  </a:lnTo>
                  <a:lnTo>
                    <a:pt x="122" y="155"/>
                  </a:lnTo>
                  <a:lnTo>
                    <a:pt x="126" y="158"/>
                  </a:lnTo>
                  <a:lnTo>
                    <a:pt x="129" y="160"/>
                  </a:lnTo>
                  <a:lnTo>
                    <a:pt x="132" y="163"/>
                  </a:lnTo>
                  <a:lnTo>
                    <a:pt x="134" y="166"/>
                  </a:lnTo>
                  <a:lnTo>
                    <a:pt x="134" y="167"/>
                  </a:lnTo>
                  <a:lnTo>
                    <a:pt x="132" y="168"/>
                  </a:lnTo>
                  <a:lnTo>
                    <a:pt x="129" y="170"/>
                  </a:lnTo>
                  <a:lnTo>
                    <a:pt x="125" y="171"/>
                  </a:lnTo>
                  <a:lnTo>
                    <a:pt x="121" y="172"/>
                  </a:lnTo>
                  <a:lnTo>
                    <a:pt x="116" y="172"/>
                  </a:lnTo>
                  <a:lnTo>
                    <a:pt x="110" y="171"/>
                  </a:lnTo>
                  <a:lnTo>
                    <a:pt x="106" y="171"/>
                  </a:lnTo>
                  <a:lnTo>
                    <a:pt x="102" y="169"/>
                  </a:lnTo>
                  <a:lnTo>
                    <a:pt x="99" y="168"/>
                  </a:lnTo>
                  <a:lnTo>
                    <a:pt x="96" y="167"/>
                  </a:lnTo>
                  <a:lnTo>
                    <a:pt x="93" y="167"/>
                  </a:lnTo>
                  <a:lnTo>
                    <a:pt x="92" y="166"/>
                  </a:lnTo>
                  <a:lnTo>
                    <a:pt x="91" y="166"/>
                  </a:lnTo>
                  <a:lnTo>
                    <a:pt x="90" y="166"/>
                  </a:lnTo>
                  <a:lnTo>
                    <a:pt x="88" y="167"/>
                  </a:lnTo>
                  <a:lnTo>
                    <a:pt x="87" y="166"/>
                  </a:lnTo>
                  <a:lnTo>
                    <a:pt x="81" y="162"/>
                  </a:lnTo>
                  <a:lnTo>
                    <a:pt x="75" y="156"/>
                  </a:lnTo>
                  <a:lnTo>
                    <a:pt x="69" y="149"/>
                  </a:lnTo>
                  <a:lnTo>
                    <a:pt x="61" y="142"/>
                  </a:lnTo>
                  <a:lnTo>
                    <a:pt x="54" y="135"/>
                  </a:lnTo>
                  <a:lnTo>
                    <a:pt x="48" y="129"/>
                  </a:lnTo>
                  <a:lnTo>
                    <a:pt x="44" y="124"/>
                  </a:lnTo>
                  <a:lnTo>
                    <a:pt x="40" y="120"/>
                  </a:lnTo>
                  <a:lnTo>
                    <a:pt x="35" y="114"/>
                  </a:lnTo>
                  <a:lnTo>
                    <a:pt x="29" y="108"/>
                  </a:lnTo>
                  <a:lnTo>
                    <a:pt x="24" y="102"/>
                  </a:lnTo>
                  <a:lnTo>
                    <a:pt x="19" y="95"/>
                  </a:lnTo>
                  <a:lnTo>
                    <a:pt x="14" y="86"/>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99FF99"/>
            </a:solidFill>
            <a:ln w="9525" cap="rnd">
              <a:noFill/>
              <a:round/>
              <a:headEnd type="none" w="sm" len="sm"/>
              <a:tailEnd type="none" w="sm" len="sm"/>
            </a:ln>
            <a:effectLst/>
          </p:spPr>
          <p:txBody>
            <a:bodyPr/>
            <a:lstStyle/>
            <a:p>
              <a:endParaRPr lang="en-US"/>
            </a:p>
          </p:txBody>
        </p:sp>
        <p:sp>
          <p:nvSpPr>
            <p:cNvPr id="21761" name="Freeform 257"/>
            <p:cNvSpPr>
              <a:spLocks/>
            </p:cNvSpPr>
            <p:nvPr/>
          </p:nvSpPr>
          <p:spPr bwMode="auto">
            <a:xfrm>
              <a:off x="4287" y="1264"/>
              <a:ext cx="193" cy="93"/>
            </a:xfrm>
            <a:custGeom>
              <a:avLst/>
              <a:gdLst/>
              <a:ahLst/>
              <a:cxnLst>
                <a:cxn ang="0">
                  <a:pos x="0" y="0"/>
                </a:cxn>
                <a:cxn ang="0">
                  <a:pos x="0" y="50"/>
                </a:cxn>
                <a:cxn ang="0">
                  <a:pos x="192" y="92"/>
                </a:cxn>
                <a:cxn ang="0">
                  <a:pos x="192" y="41"/>
                </a:cxn>
                <a:cxn ang="0">
                  <a:pos x="0" y="0"/>
                </a:cxn>
              </a:cxnLst>
              <a:rect l="0" t="0" r="r" b="b"/>
              <a:pathLst>
                <a:path w="193" h="93">
                  <a:moveTo>
                    <a:pt x="0" y="0"/>
                  </a:moveTo>
                  <a:lnTo>
                    <a:pt x="0" y="50"/>
                  </a:lnTo>
                  <a:lnTo>
                    <a:pt x="192" y="92"/>
                  </a:lnTo>
                  <a:lnTo>
                    <a:pt x="192" y="41"/>
                  </a:lnTo>
                  <a:lnTo>
                    <a:pt x="0" y="0"/>
                  </a:lnTo>
                </a:path>
              </a:pathLst>
            </a:custGeom>
            <a:solidFill>
              <a:srgbClr val="B2B2B2"/>
            </a:solidFill>
            <a:ln w="9525" cap="rnd">
              <a:noFill/>
              <a:round/>
              <a:headEnd type="none" w="sm" len="sm"/>
              <a:tailEnd type="none" w="sm" len="sm"/>
            </a:ln>
            <a:effectLst/>
          </p:spPr>
          <p:txBody>
            <a:bodyPr/>
            <a:lstStyle/>
            <a:p>
              <a:endParaRPr lang="en-US"/>
            </a:p>
          </p:txBody>
        </p:sp>
        <p:sp>
          <p:nvSpPr>
            <p:cNvPr id="21762" name="Freeform 258"/>
            <p:cNvSpPr>
              <a:spLocks/>
            </p:cNvSpPr>
            <p:nvPr/>
          </p:nvSpPr>
          <p:spPr bwMode="auto">
            <a:xfrm>
              <a:off x="4479" y="1258"/>
              <a:ext cx="59" cy="99"/>
            </a:xfrm>
            <a:custGeom>
              <a:avLst/>
              <a:gdLst/>
              <a:ahLst/>
              <a:cxnLst>
                <a:cxn ang="0">
                  <a:pos x="0" y="47"/>
                </a:cxn>
                <a:cxn ang="0">
                  <a:pos x="0" y="98"/>
                </a:cxn>
                <a:cxn ang="0">
                  <a:pos x="58" y="43"/>
                </a:cxn>
                <a:cxn ang="0">
                  <a:pos x="58" y="0"/>
                </a:cxn>
                <a:cxn ang="0">
                  <a:pos x="0" y="47"/>
                </a:cxn>
              </a:cxnLst>
              <a:rect l="0" t="0" r="r" b="b"/>
              <a:pathLst>
                <a:path w="59" h="99">
                  <a:moveTo>
                    <a:pt x="0" y="47"/>
                  </a:moveTo>
                  <a:lnTo>
                    <a:pt x="0" y="98"/>
                  </a:lnTo>
                  <a:lnTo>
                    <a:pt x="58" y="43"/>
                  </a:lnTo>
                  <a:lnTo>
                    <a:pt x="58" y="0"/>
                  </a:lnTo>
                  <a:lnTo>
                    <a:pt x="0" y="47"/>
                  </a:lnTo>
                </a:path>
              </a:pathLst>
            </a:custGeom>
            <a:solidFill>
              <a:srgbClr val="7F7F7F"/>
            </a:solidFill>
            <a:ln w="9525" cap="rnd">
              <a:noFill/>
              <a:round/>
              <a:headEnd type="none" w="sm" len="sm"/>
              <a:tailEnd type="none" w="sm" len="sm"/>
            </a:ln>
            <a:effectLst/>
          </p:spPr>
          <p:txBody>
            <a:bodyPr/>
            <a:lstStyle/>
            <a:p>
              <a:endParaRPr lang="en-US"/>
            </a:p>
          </p:txBody>
        </p:sp>
        <p:sp>
          <p:nvSpPr>
            <p:cNvPr id="21763" name="Freeform 259"/>
            <p:cNvSpPr>
              <a:spLocks/>
            </p:cNvSpPr>
            <p:nvPr/>
          </p:nvSpPr>
          <p:spPr bwMode="auto">
            <a:xfrm>
              <a:off x="4287" y="1218"/>
              <a:ext cx="250" cy="88"/>
            </a:xfrm>
            <a:custGeom>
              <a:avLst/>
              <a:gdLst/>
              <a:ahLst/>
              <a:cxnLst>
                <a:cxn ang="0">
                  <a:pos x="79" y="0"/>
                </a:cxn>
                <a:cxn ang="0">
                  <a:pos x="0" y="46"/>
                </a:cxn>
                <a:cxn ang="0">
                  <a:pos x="191" y="87"/>
                </a:cxn>
                <a:cxn ang="0">
                  <a:pos x="249" y="39"/>
                </a:cxn>
                <a:cxn ang="0">
                  <a:pos x="79" y="0"/>
                </a:cxn>
              </a:cxnLst>
              <a:rect l="0" t="0" r="r" b="b"/>
              <a:pathLst>
                <a:path w="250" h="88">
                  <a:moveTo>
                    <a:pt x="79" y="0"/>
                  </a:moveTo>
                  <a:lnTo>
                    <a:pt x="0" y="46"/>
                  </a:lnTo>
                  <a:lnTo>
                    <a:pt x="191" y="87"/>
                  </a:lnTo>
                  <a:lnTo>
                    <a:pt x="249" y="39"/>
                  </a:lnTo>
                  <a:lnTo>
                    <a:pt x="79" y="0"/>
                  </a:lnTo>
                </a:path>
              </a:pathLst>
            </a:custGeom>
            <a:solidFill>
              <a:srgbClr val="E5E5E5"/>
            </a:solidFill>
            <a:ln w="9525" cap="rnd">
              <a:noFill/>
              <a:round/>
              <a:headEnd type="none" w="sm" len="sm"/>
              <a:tailEnd type="none" w="sm" len="sm"/>
            </a:ln>
            <a:effectLst/>
          </p:spPr>
          <p:txBody>
            <a:bodyPr/>
            <a:lstStyle/>
            <a:p>
              <a:endParaRPr lang="en-US"/>
            </a:p>
          </p:txBody>
        </p:sp>
        <p:sp>
          <p:nvSpPr>
            <p:cNvPr id="21764" name="Freeform 260"/>
            <p:cNvSpPr>
              <a:spLocks/>
            </p:cNvSpPr>
            <p:nvPr/>
          </p:nvSpPr>
          <p:spPr bwMode="auto">
            <a:xfrm>
              <a:off x="4322" y="1101"/>
              <a:ext cx="31" cy="133"/>
            </a:xfrm>
            <a:custGeom>
              <a:avLst/>
              <a:gdLst/>
              <a:ahLst/>
              <a:cxnLst>
                <a:cxn ang="0">
                  <a:pos x="30" y="0"/>
                </a:cxn>
                <a:cxn ang="0">
                  <a:pos x="29" y="0"/>
                </a:cxn>
                <a:cxn ang="0">
                  <a:pos x="27" y="3"/>
                </a:cxn>
                <a:cxn ang="0">
                  <a:pos x="24" y="6"/>
                </a:cxn>
                <a:cxn ang="0">
                  <a:pos x="21" y="12"/>
                </a:cxn>
                <a:cxn ang="0">
                  <a:pos x="17" y="21"/>
                </a:cxn>
                <a:cxn ang="0">
                  <a:pos x="13" y="31"/>
                </a:cxn>
                <a:cxn ang="0">
                  <a:pos x="9" y="44"/>
                </a:cxn>
                <a:cxn ang="0">
                  <a:pos x="6" y="60"/>
                </a:cxn>
                <a:cxn ang="0">
                  <a:pos x="2" y="76"/>
                </a:cxn>
                <a:cxn ang="0">
                  <a:pos x="0" y="90"/>
                </a:cxn>
                <a:cxn ang="0">
                  <a:pos x="0" y="103"/>
                </a:cxn>
                <a:cxn ang="0">
                  <a:pos x="0" y="113"/>
                </a:cxn>
                <a:cxn ang="0">
                  <a:pos x="0" y="121"/>
                </a:cxn>
                <a:cxn ang="0">
                  <a:pos x="1" y="127"/>
                </a:cxn>
                <a:cxn ang="0">
                  <a:pos x="2" y="131"/>
                </a:cxn>
                <a:cxn ang="0">
                  <a:pos x="2" y="132"/>
                </a:cxn>
                <a:cxn ang="0">
                  <a:pos x="30" y="0"/>
                </a:cxn>
              </a:cxnLst>
              <a:rect l="0" t="0" r="r" b="b"/>
              <a:pathLst>
                <a:path w="31" h="133">
                  <a:moveTo>
                    <a:pt x="30" y="0"/>
                  </a:moveTo>
                  <a:lnTo>
                    <a:pt x="29" y="0"/>
                  </a:lnTo>
                  <a:lnTo>
                    <a:pt x="27" y="3"/>
                  </a:lnTo>
                  <a:lnTo>
                    <a:pt x="24" y="6"/>
                  </a:lnTo>
                  <a:lnTo>
                    <a:pt x="21" y="12"/>
                  </a:lnTo>
                  <a:lnTo>
                    <a:pt x="17" y="21"/>
                  </a:lnTo>
                  <a:lnTo>
                    <a:pt x="13" y="31"/>
                  </a:lnTo>
                  <a:lnTo>
                    <a:pt x="9" y="44"/>
                  </a:lnTo>
                  <a:lnTo>
                    <a:pt x="6" y="60"/>
                  </a:lnTo>
                  <a:lnTo>
                    <a:pt x="2" y="76"/>
                  </a:lnTo>
                  <a:lnTo>
                    <a:pt x="0" y="90"/>
                  </a:lnTo>
                  <a:lnTo>
                    <a:pt x="0" y="103"/>
                  </a:lnTo>
                  <a:lnTo>
                    <a:pt x="0" y="113"/>
                  </a:lnTo>
                  <a:lnTo>
                    <a:pt x="0" y="121"/>
                  </a:lnTo>
                  <a:lnTo>
                    <a:pt x="1" y="127"/>
                  </a:lnTo>
                  <a:lnTo>
                    <a:pt x="2" y="131"/>
                  </a:lnTo>
                  <a:lnTo>
                    <a:pt x="2" y="132"/>
                  </a:lnTo>
                  <a:lnTo>
                    <a:pt x="30" y="0"/>
                  </a:lnTo>
                </a:path>
              </a:pathLst>
            </a:custGeom>
            <a:solidFill>
              <a:srgbClr val="000000"/>
            </a:solidFill>
            <a:ln w="9525" cap="rnd">
              <a:noFill/>
              <a:round/>
              <a:headEnd type="none" w="sm" len="sm"/>
              <a:tailEnd type="none" w="sm" len="sm"/>
            </a:ln>
            <a:effectLst/>
          </p:spPr>
          <p:txBody>
            <a:bodyPr/>
            <a:lstStyle/>
            <a:p>
              <a:endParaRPr lang="en-US"/>
            </a:p>
          </p:txBody>
        </p:sp>
        <p:sp>
          <p:nvSpPr>
            <p:cNvPr id="21765" name="Freeform 261"/>
            <p:cNvSpPr>
              <a:spLocks/>
            </p:cNvSpPr>
            <p:nvPr/>
          </p:nvSpPr>
          <p:spPr bwMode="auto">
            <a:xfrm>
              <a:off x="4351" y="1162"/>
              <a:ext cx="117" cy="117"/>
            </a:xfrm>
            <a:custGeom>
              <a:avLst/>
              <a:gdLst/>
              <a:ahLst/>
              <a:cxnLst>
                <a:cxn ang="0">
                  <a:pos x="58" y="116"/>
                </a:cxn>
                <a:cxn ang="0">
                  <a:pos x="69" y="116"/>
                </a:cxn>
                <a:cxn ang="0">
                  <a:pos x="81" y="113"/>
                </a:cxn>
                <a:cxn ang="0">
                  <a:pos x="90" y="109"/>
                </a:cxn>
                <a:cxn ang="0">
                  <a:pos x="98" y="102"/>
                </a:cxn>
                <a:cxn ang="0">
                  <a:pos x="105" y="94"/>
                </a:cxn>
                <a:cxn ang="0">
                  <a:pos x="111" y="85"/>
                </a:cxn>
                <a:cxn ang="0">
                  <a:pos x="115" y="74"/>
                </a:cxn>
                <a:cxn ang="0">
                  <a:pos x="116" y="63"/>
                </a:cxn>
                <a:cxn ang="0">
                  <a:pos x="115" y="51"/>
                </a:cxn>
                <a:cxn ang="0">
                  <a:pos x="111" y="40"/>
                </a:cxn>
                <a:cxn ang="0">
                  <a:pos x="105" y="29"/>
                </a:cxn>
                <a:cxn ang="0">
                  <a:pos x="98" y="20"/>
                </a:cxn>
                <a:cxn ang="0">
                  <a:pos x="90" y="12"/>
                </a:cxn>
                <a:cxn ang="0">
                  <a:pos x="81" y="6"/>
                </a:cxn>
                <a:cxn ang="0">
                  <a:pos x="69" y="2"/>
                </a:cxn>
                <a:cxn ang="0">
                  <a:pos x="58" y="0"/>
                </a:cxn>
                <a:cxn ang="0">
                  <a:pos x="46" y="0"/>
                </a:cxn>
                <a:cxn ang="0">
                  <a:pos x="35" y="2"/>
                </a:cxn>
                <a:cxn ang="0">
                  <a:pos x="25" y="6"/>
                </a:cxn>
                <a:cxn ang="0">
                  <a:pos x="17" y="13"/>
                </a:cxn>
                <a:cxn ang="0">
                  <a:pos x="10" y="21"/>
                </a:cxn>
                <a:cxn ang="0">
                  <a:pos x="5" y="30"/>
                </a:cxn>
                <a:cxn ang="0">
                  <a:pos x="1" y="41"/>
                </a:cxn>
                <a:cxn ang="0">
                  <a:pos x="0" y="52"/>
                </a:cxn>
                <a:cxn ang="0">
                  <a:pos x="1" y="64"/>
                </a:cxn>
                <a:cxn ang="0">
                  <a:pos x="5" y="75"/>
                </a:cxn>
                <a:cxn ang="0">
                  <a:pos x="10" y="86"/>
                </a:cxn>
                <a:cxn ang="0">
                  <a:pos x="17" y="95"/>
                </a:cxn>
                <a:cxn ang="0">
                  <a:pos x="25" y="103"/>
                </a:cxn>
                <a:cxn ang="0">
                  <a:pos x="35" y="109"/>
                </a:cxn>
                <a:cxn ang="0">
                  <a:pos x="46" y="113"/>
                </a:cxn>
                <a:cxn ang="0">
                  <a:pos x="58" y="116"/>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w="9525" cap="rnd">
              <a:noFill/>
              <a:round/>
              <a:headEnd type="none" w="sm" len="sm"/>
              <a:tailEnd type="none" w="sm" len="sm"/>
            </a:ln>
            <a:effectLst/>
          </p:spPr>
          <p:txBody>
            <a:bodyPr/>
            <a:lstStyle/>
            <a:p>
              <a:endParaRPr lang="en-US"/>
            </a:p>
          </p:txBody>
        </p:sp>
        <p:sp>
          <p:nvSpPr>
            <p:cNvPr id="21766" name="Freeform 262"/>
            <p:cNvSpPr>
              <a:spLocks/>
            </p:cNvSpPr>
            <p:nvPr/>
          </p:nvSpPr>
          <p:spPr bwMode="auto">
            <a:xfrm>
              <a:off x="4318" y="1085"/>
              <a:ext cx="164" cy="190"/>
            </a:xfrm>
            <a:custGeom>
              <a:avLst/>
              <a:gdLst/>
              <a:ahLst/>
              <a:cxnLst>
                <a:cxn ang="0">
                  <a:pos x="124" y="47"/>
                </a:cxn>
                <a:cxn ang="0">
                  <a:pos x="73" y="11"/>
                </a:cxn>
                <a:cxn ang="0">
                  <a:pos x="35" y="0"/>
                </a:cxn>
                <a:cxn ang="0">
                  <a:pos x="0" y="177"/>
                </a:cxn>
                <a:cxn ang="0">
                  <a:pos x="38" y="189"/>
                </a:cxn>
                <a:cxn ang="0">
                  <a:pos x="98" y="173"/>
                </a:cxn>
                <a:cxn ang="0">
                  <a:pos x="138" y="184"/>
                </a:cxn>
                <a:cxn ang="0">
                  <a:pos x="163" y="60"/>
                </a:cxn>
                <a:cxn ang="0">
                  <a:pos x="124" y="47"/>
                </a:cxn>
              </a:cxnLst>
              <a:rect l="0" t="0" r="r" b="b"/>
              <a:pathLst>
                <a:path w="164" h="190">
                  <a:moveTo>
                    <a:pt x="124" y="47"/>
                  </a:moveTo>
                  <a:lnTo>
                    <a:pt x="73" y="11"/>
                  </a:lnTo>
                  <a:lnTo>
                    <a:pt x="35" y="0"/>
                  </a:lnTo>
                  <a:lnTo>
                    <a:pt x="0" y="177"/>
                  </a:lnTo>
                  <a:lnTo>
                    <a:pt x="38" y="189"/>
                  </a:lnTo>
                  <a:lnTo>
                    <a:pt x="98" y="173"/>
                  </a:lnTo>
                  <a:lnTo>
                    <a:pt x="138" y="184"/>
                  </a:lnTo>
                  <a:lnTo>
                    <a:pt x="163" y="60"/>
                  </a:lnTo>
                  <a:lnTo>
                    <a:pt x="124" y="47"/>
                  </a:lnTo>
                </a:path>
              </a:pathLst>
            </a:custGeom>
            <a:solidFill>
              <a:srgbClr val="B2B2B2"/>
            </a:solidFill>
            <a:ln w="9525" cap="rnd">
              <a:noFill/>
              <a:round/>
              <a:headEnd type="none" w="sm" len="sm"/>
              <a:tailEnd type="none" w="sm" len="sm"/>
            </a:ln>
            <a:effectLst/>
          </p:spPr>
          <p:txBody>
            <a:bodyPr/>
            <a:lstStyle/>
            <a:p>
              <a:endParaRPr lang="en-US"/>
            </a:p>
          </p:txBody>
        </p:sp>
        <p:sp>
          <p:nvSpPr>
            <p:cNvPr id="21767" name="Freeform 263"/>
            <p:cNvSpPr>
              <a:spLocks/>
            </p:cNvSpPr>
            <p:nvPr/>
          </p:nvSpPr>
          <p:spPr bwMode="auto">
            <a:xfrm>
              <a:off x="4457" y="1132"/>
              <a:ext cx="61" cy="138"/>
            </a:xfrm>
            <a:custGeom>
              <a:avLst/>
              <a:gdLst/>
              <a:ahLst/>
              <a:cxnLst>
                <a:cxn ang="0">
                  <a:pos x="24" y="13"/>
                </a:cxn>
                <a:cxn ang="0">
                  <a:pos x="0" y="137"/>
                </a:cxn>
                <a:cxn ang="0">
                  <a:pos x="41" y="109"/>
                </a:cxn>
                <a:cxn ang="0">
                  <a:pos x="60" y="0"/>
                </a:cxn>
                <a:cxn ang="0">
                  <a:pos x="24" y="13"/>
                </a:cxn>
              </a:cxnLst>
              <a:rect l="0" t="0" r="r" b="b"/>
              <a:pathLst>
                <a:path w="61" h="138">
                  <a:moveTo>
                    <a:pt x="24" y="13"/>
                  </a:moveTo>
                  <a:lnTo>
                    <a:pt x="0" y="137"/>
                  </a:lnTo>
                  <a:lnTo>
                    <a:pt x="41" y="109"/>
                  </a:lnTo>
                  <a:lnTo>
                    <a:pt x="60" y="0"/>
                  </a:lnTo>
                  <a:lnTo>
                    <a:pt x="24" y="13"/>
                  </a:lnTo>
                </a:path>
              </a:pathLst>
            </a:custGeom>
            <a:solidFill>
              <a:srgbClr val="7F7F7F"/>
            </a:solidFill>
            <a:ln w="9525" cap="rnd">
              <a:noFill/>
              <a:round/>
              <a:headEnd type="none" w="sm" len="sm"/>
              <a:tailEnd type="none" w="sm" len="sm"/>
            </a:ln>
            <a:effectLst/>
          </p:spPr>
          <p:txBody>
            <a:bodyPr/>
            <a:lstStyle/>
            <a:p>
              <a:endParaRPr lang="en-US"/>
            </a:p>
          </p:txBody>
        </p:sp>
        <p:sp>
          <p:nvSpPr>
            <p:cNvPr id="21768" name="Freeform 264"/>
            <p:cNvSpPr>
              <a:spLocks/>
            </p:cNvSpPr>
            <p:nvPr/>
          </p:nvSpPr>
          <p:spPr bwMode="auto">
            <a:xfrm>
              <a:off x="4419" y="1141"/>
              <a:ext cx="54" cy="123"/>
            </a:xfrm>
            <a:custGeom>
              <a:avLst/>
              <a:gdLst/>
              <a:ahLst/>
              <a:cxnLst>
                <a:cxn ang="0">
                  <a:pos x="53" y="7"/>
                </a:cxn>
                <a:cxn ang="0">
                  <a:pos x="24" y="0"/>
                </a:cxn>
                <a:cxn ang="0">
                  <a:pos x="0" y="111"/>
                </a:cxn>
                <a:cxn ang="0">
                  <a:pos x="32" y="122"/>
                </a:cxn>
                <a:cxn ang="0">
                  <a:pos x="53" y="7"/>
                </a:cxn>
              </a:cxnLst>
              <a:rect l="0" t="0" r="r" b="b"/>
              <a:pathLst>
                <a:path w="54" h="123">
                  <a:moveTo>
                    <a:pt x="53" y="7"/>
                  </a:moveTo>
                  <a:lnTo>
                    <a:pt x="24" y="0"/>
                  </a:lnTo>
                  <a:lnTo>
                    <a:pt x="0" y="111"/>
                  </a:lnTo>
                  <a:lnTo>
                    <a:pt x="32" y="122"/>
                  </a:lnTo>
                  <a:lnTo>
                    <a:pt x="53" y="7"/>
                  </a:lnTo>
                </a:path>
              </a:pathLst>
            </a:custGeom>
            <a:solidFill>
              <a:srgbClr val="7F7F7F"/>
            </a:solidFill>
            <a:ln w="9525" cap="rnd">
              <a:noFill/>
              <a:round/>
              <a:headEnd type="none" w="sm" len="sm"/>
              <a:tailEnd type="none" w="sm" len="sm"/>
            </a:ln>
            <a:effectLst/>
          </p:spPr>
          <p:txBody>
            <a:bodyPr/>
            <a:lstStyle/>
            <a:p>
              <a:endParaRPr lang="en-US"/>
            </a:p>
          </p:txBody>
        </p:sp>
        <p:sp>
          <p:nvSpPr>
            <p:cNvPr id="21769" name="Freeform 265"/>
            <p:cNvSpPr>
              <a:spLocks/>
            </p:cNvSpPr>
            <p:nvPr/>
          </p:nvSpPr>
          <p:spPr bwMode="auto">
            <a:xfrm>
              <a:off x="4358" y="1106"/>
              <a:ext cx="78" cy="159"/>
            </a:xfrm>
            <a:custGeom>
              <a:avLst/>
              <a:gdLst/>
              <a:ahLst/>
              <a:cxnLst>
                <a:cxn ang="0">
                  <a:pos x="77" y="30"/>
                </a:cxn>
                <a:cxn ang="0">
                  <a:pos x="34" y="0"/>
                </a:cxn>
                <a:cxn ang="0">
                  <a:pos x="0" y="158"/>
                </a:cxn>
                <a:cxn ang="0">
                  <a:pos x="54" y="145"/>
                </a:cxn>
                <a:cxn ang="0">
                  <a:pos x="77" y="30"/>
                </a:cxn>
              </a:cxnLst>
              <a:rect l="0" t="0" r="r" b="b"/>
              <a:pathLst>
                <a:path w="78" h="159">
                  <a:moveTo>
                    <a:pt x="77" y="30"/>
                  </a:moveTo>
                  <a:lnTo>
                    <a:pt x="34" y="0"/>
                  </a:lnTo>
                  <a:lnTo>
                    <a:pt x="0" y="158"/>
                  </a:lnTo>
                  <a:lnTo>
                    <a:pt x="54" y="145"/>
                  </a:lnTo>
                  <a:lnTo>
                    <a:pt x="77" y="30"/>
                  </a:lnTo>
                </a:path>
              </a:pathLst>
            </a:custGeom>
            <a:solidFill>
              <a:srgbClr val="7F7F7F"/>
            </a:solidFill>
            <a:ln w="9525" cap="rnd">
              <a:noFill/>
              <a:round/>
              <a:headEnd type="none" w="sm" len="sm"/>
              <a:tailEnd type="none" w="sm" len="sm"/>
            </a:ln>
            <a:effectLst/>
          </p:spPr>
          <p:txBody>
            <a:bodyPr/>
            <a:lstStyle/>
            <a:p>
              <a:endParaRPr lang="en-US"/>
            </a:p>
          </p:txBody>
        </p:sp>
        <p:sp>
          <p:nvSpPr>
            <p:cNvPr id="21770" name="Freeform 266"/>
            <p:cNvSpPr>
              <a:spLocks/>
            </p:cNvSpPr>
            <p:nvPr/>
          </p:nvSpPr>
          <p:spPr bwMode="auto">
            <a:xfrm>
              <a:off x="4324" y="1094"/>
              <a:ext cx="61" cy="170"/>
            </a:xfrm>
            <a:custGeom>
              <a:avLst/>
              <a:gdLst/>
              <a:ahLst/>
              <a:cxnLst>
                <a:cxn ang="0">
                  <a:pos x="60" y="7"/>
                </a:cxn>
                <a:cxn ang="0">
                  <a:pos x="32" y="0"/>
                </a:cxn>
                <a:cxn ang="0">
                  <a:pos x="0" y="161"/>
                </a:cxn>
                <a:cxn ang="0">
                  <a:pos x="26" y="169"/>
                </a:cxn>
                <a:cxn ang="0">
                  <a:pos x="60" y="7"/>
                </a:cxn>
              </a:cxnLst>
              <a:rect l="0" t="0" r="r" b="b"/>
              <a:pathLst>
                <a:path w="61" h="170">
                  <a:moveTo>
                    <a:pt x="60" y="7"/>
                  </a:moveTo>
                  <a:lnTo>
                    <a:pt x="32" y="0"/>
                  </a:lnTo>
                  <a:lnTo>
                    <a:pt x="0" y="161"/>
                  </a:lnTo>
                  <a:lnTo>
                    <a:pt x="26" y="169"/>
                  </a:lnTo>
                  <a:lnTo>
                    <a:pt x="60" y="7"/>
                  </a:lnTo>
                </a:path>
              </a:pathLst>
            </a:custGeom>
            <a:solidFill>
              <a:srgbClr val="7F7F7F"/>
            </a:solidFill>
            <a:ln w="9525" cap="rnd">
              <a:noFill/>
              <a:round/>
              <a:headEnd type="none" w="sm" len="sm"/>
              <a:tailEnd type="none" w="sm" len="sm"/>
            </a:ln>
            <a:effectLst/>
          </p:spPr>
          <p:txBody>
            <a:bodyPr/>
            <a:lstStyle/>
            <a:p>
              <a:endParaRPr lang="en-US"/>
            </a:p>
          </p:txBody>
        </p:sp>
        <p:sp>
          <p:nvSpPr>
            <p:cNvPr id="21771" name="Freeform 267"/>
            <p:cNvSpPr>
              <a:spLocks/>
            </p:cNvSpPr>
            <p:nvPr/>
          </p:nvSpPr>
          <p:spPr bwMode="auto">
            <a:xfrm>
              <a:off x="4354" y="1066"/>
              <a:ext cx="164" cy="78"/>
            </a:xfrm>
            <a:custGeom>
              <a:avLst/>
              <a:gdLst/>
              <a:ahLst/>
              <a:cxnLst>
                <a:cxn ang="0">
                  <a:pos x="0" y="18"/>
                </a:cxn>
                <a:cxn ang="0">
                  <a:pos x="42" y="0"/>
                </a:cxn>
                <a:cxn ang="0">
                  <a:pos x="75" y="11"/>
                </a:cxn>
                <a:cxn ang="0">
                  <a:pos x="116" y="49"/>
                </a:cxn>
                <a:cxn ang="0">
                  <a:pos x="163" y="65"/>
                </a:cxn>
                <a:cxn ang="0">
                  <a:pos x="127" y="77"/>
                </a:cxn>
                <a:cxn ang="0">
                  <a:pos x="89" y="66"/>
                </a:cxn>
                <a:cxn ang="0">
                  <a:pos x="39" y="28"/>
                </a:cxn>
                <a:cxn ang="0">
                  <a:pos x="0" y="18"/>
                </a:cxn>
              </a:cxnLst>
              <a:rect l="0" t="0" r="r" b="b"/>
              <a:pathLst>
                <a:path w="164" h="78">
                  <a:moveTo>
                    <a:pt x="0" y="18"/>
                  </a:moveTo>
                  <a:lnTo>
                    <a:pt x="42" y="0"/>
                  </a:lnTo>
                  <a:lnTo>
                    <a:pt x="75" y="11"/>
                  </a:lnTo>
                  <a:lnTo>
                    <a:pt x="116" y="49"/>
                  </a:lnTo>
                  <a:lnTo>
                    <a:pt x="163" y="65"/>
                  </a:lnTo>
                  <a:lnTo>
                    <a:pt x="127" y="77"/>
                  </a:lnTo>
                  <a:lnTo>
                    <a:pt x="89" y="66"/>
                  </a:lnTo>
                  <a:lnTo>
                    <a:pt x="39" y="28"/>
                  </a:lnTo>
                  <a:lnTo>
                    <a:pt x="0" y="18"/>
                  </a:lnTo>
                </a:path>
              </a:pathLst>
            </a:custGeom>
            <a:solidFill>
              <a:srgbClr val="E5E5E5"/>
            </a:solidFill>
            <a:ln w="9525" cap="rnd">
              <a:noFill/>
              <a:round/>
              <a:headEnd type="none" w="sm" len="sm"/>
              <a:tailEnd type="none" w="sm" len="sm"/>
            </a:ln>
            <a:effectLst/>
          </p:spPr>
          <p:txBody>
            <a:bodyPr/>
            <a:lstStyle/>
            <a:p>
              <a:endParaRPr lang="en-US"/>
            </a:p>
          </p:txBody>
        </p:sp>
      </p:grpSp>
      <p:grpSp>
        <p:nvGrpSpPr>
          <p:cNvPr id="6" name="Group 324"/>
          <p:cNvGrpSpPr>
            <a:grpSpLocks/>
          </p:cNvGrpSpPr>
          <p:nvPr/>
        </p:nvGrpSpPr>
        <p:grpSpPr bwMode="auto">
          <a:xfrm>
            <a:off x="5207000" y="1477963"/>
            <a:ext cx="1106488" cy="1281112"/>
            <a:chOff x="3280" y="931"/>
            <a:chExt cx="697" cy="807"/>
          </a:xfrm>
        </p:grpSpPr>
        <p:sp>
          <p:nvSpPr>
            <p:cNvPr id="21773" name="Freeform 269"/>
            <p:cNvSpPr>
              <a:spLocks/>
            </p:cNvSpPr>
            <p:nvPr/>
          </p:nvSpPr>
          <p:spPr bwMode="auto">
            <a:xfrm>
              <a:off x="3352" y="931"/>
              <a:ext cx="332" cy="624"/>
            </a:xfrm>
            <a:custGeom>
              <a:avLst/>
              <a:gdLst/>
              <a:ahLst/>
              <a:cxnLst>
                <a:cxn ang="0">
                  <a:pos x="147" y="193"/>
                </a:cxn>
                <a:cxn ang="0">
                  <a:pos x="139" y="142"/>
                </a:cxn>
                <a:cxn ang="0">
                  <a:pos x="110" y="126"/>
                </a:cxn>
                <a:cxn ang="0">
                  <a:pos x="109" y="117"/>
                </a:cxn>
                <a:cxn ang="0">
                  <a:pos x="110" y="115"/>
                </a:cxn>
                <a:cxn ang="0">
                  <a:pos x="121" y="115"/>
                </a:cxn>
                <a:cxn ang="0">
                  <a:pos x="128" y="99"/>
                </a:cxn>
                <a:cxn ang="0">
                  <a:pos x="131" y="86"/>
                </a:cxn>
                <a:cxn ang="0">
                  <a:pos x="136" y="85"/>
                </a:cxn>
                <a:cxn ang="0">
                  <a:pos x="136" y="74"/>
                </a:cxn>
                <a:cxn ang="0">
                  <a:pos x="129" y="55"/>
                </a:cxn>
                <a:cxn ang="0">
                  <a:pos x="121" y="30"/>
                </a:cxn>
                <a:cxn ang="0">
                  <a:pos x="102" y="9"/>
                </a:cxn>
                <a:cxn ang="0">
                  <a:pos x="75" y="0"/>
                </a:cxn>
                <a:cxn ang="0">
                  <a:pos x="49" y="10"/>
                </a:cxn>
                <a:cxn ang="0">
                  <a:pos x="40" y="32"/>
                </a:cxn>
                <a:cxn ang="0">
                  <a:pos x="40" y="60"/>
                </a:cxn>
                <a:cxn ang="0">
                  <a:pos x="49" y="82"/>
                </a:cxn>
                <a:cxn ang="0">
                  <a:pos x="54" y="108"/>
                </a:cxn>
                <a:cxn ang="0">
                  <a:pos x="23" y="129"/>
                </a:cxn>
                <a:cxn ang="0">
                  <a:pos x="4" y="149"/>
                </a:cxn>
                <a:cxn ang="0">
                  <a:pos x="1" y="181"/>
                </a:cxn>
                <a:cxn ang="0">
                  <a:pos x="17" y="253"/>
                </a:cxn>
                <a:cxn ang="0">
                  <a:pos x="17" y="305"/>
                </a:cxn>
                <a:cxn ang="0">
                  <a:pos x="23" y="353"/>
                </a:cxn>
                <a:cxn ang="0">
                  <a:pos x="53" y="397"/>
                </a:cxn>
                <a:cxn ang="0">
                  <a:pos x="89" y="404"/>
                </a:cxn>
                <a:cxn ang="0">
                  <a:pos x="142" y="407"/>
                </a:cxn>
                <a:cxn ang="0">
                  <a:pos x="187" y="415"/>
                </a:cxn>
                <a:cxn ang="0">
                  <a:pos x="231" y="432"/>
                </a:cxn>
                <a:cxn ang="0">
                  <a:pos x="231" y="454"/>
                </a:cxn>
                <a:cxn ang="0">
                  <a:pos x="229" y="498"/>
                </a:cxn>
                <a:cxn ang="0">
                  <a:pos x="237" y="554"/>
                </a:cxn>
                <a:cxn ang="0">
                  <a:pos x="232" y="583"/>
                </a:cxn>
                <a:cxn ang="0">
                  <a:pos x="238" y="611"/>
                </a:cxn>
                <a:cxn ang="0">
                  <a:pos x="261" y="611"/>
                </a:cxn>
                <a:cxn ang="0">
                  <a:pos x="288" y="617"/>
                </a:cxn>
                <a:cxn ang="0">
                  <a:pos x="316" y="623"/>
                </a:cxn>
                <a:cxn ang="0">
                  <a:pos x="330" y="616"/>
                </a:cxn>
                <a:cxn ang="0">
                  <a:pos x="318" y="603"/>
                </a:cxn>
                <a:cxn ang="0">
                  <a:pos x="278" y="583"/>
                </a:cxn>
                <a:cxn ang="0">
                  <a:pos x="272" y="558"/>
                </a:cxn>
                <a:cxn ang="0">
                  <a:pos x="278" y="521"/>
                </a:cxn>
                <a:cxn ang="0">
                  <a:pos x="286" y="473"/>
                </a:cxn>
                <a:cxn ang="0">
                  <a:pos x="288" y="452"/>
                </a:cxn>
                <a:cxn ang="0">
                  <a:pos x="296" y="434"/>
                </a:cxn>
                <a:cxn ang="0">
                  <a:pos x="289" y="410"/>
                </a:cxn>
                <a:cxn ang="0">
                  <a:pos x="249" y="382"/>
                </a:cxn>
                <a:cxn ang="0">
                  <a:pos x="215" y="359"/>
                </a:cxn>
                <a:cxn ang="0">
                  <a:pos x="183" y="346"/>
                </a:cxn>
                <a:cxn ang="0">
                  <a:pos x="163" y="333"/>
                </a:cxn>
              </a:cxnLst>
              <a:rect l="0" t="0" r="r" b="b"/>
              <a:pathLst>
                <a:path w="332" h="624">
                  <a:moveTo>
                    <a:pt x="142" y="232"/>
                  </a:moveTo>
                  <a:lnTo>
                    <a:pt x="143" y="229"/>
                  </a:lnTo>
                  <a:lnTo>
                    <a:pt x="144" y="221"/>
                  </a:lnTo>
                  <a:lnTo>
                    <a:pt x="145" y="208"/>
                  </a:lnTo>
                  <a:lnTo>
                    <a:pt x="147" y="193"/>
                  </a:lnTo>
                  <a:lnTo>
                    <a:pt x="148" y="179"/>
                  </a:lnTo>
                  <a:lnTo>
                    <a:pt x="148" y="165"/>
                  </a:lnTo>
                  <a:lnTo>
                    <a:pt x="147" y="153"/>
                  </a:lnTo>
                  <a:lnTo>
                    <a:pt x="145" y="146"/>
                  </a:lnTo>
                  <a:lnTo>
                    <a:pt x="139" y="142"/>
                  </a:lnTo>
                  <a:lnTo>
                    <a:pt x="133" y="138"/>
                  </a:lnTo>
                  <a:lnTo>
                    <a:pt x="127" y="135"/>
                  </a:lnTo>
                  <a:lnTo>
                    <a:pt x="121" y="131"/>
                  </a:lnTo>
                  <a:lnTo>
                    <a:pt x="115" y="129"/>
                  </a:lnTo>
                  <a:lnTo>
                    <a:pt x="110" y="126"/>
                  </a:lnTo>
                  <a:lnTo>
                    <a:pt x="107" y="123"/>
                  </a:lnTo>
                  <a:lnTo>
                    <a:pt x="106" y="122"/>
                  </a:lnTo>
                  <a:lnTo>
                    <a:pt x="107" y="120"/>
                  </a:lnTo>
                  <a:lnTo>
                    <a:pt x="108" y="118"/>
                  </a:lnTo>
                  <a:lnTo>
                    <a:pt x="109" y="117"/>
                  </a:lnTo>
                  <a:lnTo>
                    <a:pt x="110" y="117"/>
                  </a:lnTo>
                  <a:lnTo>
                    <a:pt x="110" y="116"/>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4"/>
                  </a:lnTo>
                  <a:lnTo>
                    <a:pt x="128" y="99"/>
                  </a:lnTo>
                  <a:lnTo>
                    <a:pt x="129" y="95"/>
                  </a:lnTo>
                  <a:lnTo>
                    <a:pt x="130" y="92"/>
                  </a:lnTo>
                  <a:lnTo>
                    <a:pt x="131" y="88"/>
                  </a:lnTo>
                  <a:lnTo>
                    <a:pt x="131" y="87"/>
                  </a:lnTo>
                  <a:lnTo>
                    <a:pt x="131" y="86"/>
                  </a:lnTo>
                  <a:lnTo>
                    <a:pt x="132" y="86"/>
                  </a:lnTo>
                  <a:lnTo>
                    <a:pt x="133" y="86"/>
                  </a:lnTo>
                  <a:lnTo>
                    <a:pt x="134" y="86"/>
                  </a:lnTo>
                  <a:lnTo>
                    <a:pt x="135" y="86"/>
                  </a:lnTo>
                  <a:lnTo>
                    <a:pt x="136" y="85"/>
                  </a:lnTo>
                  <a:lnTo>
                    <a:pt x="137" y="84"/>
                  </a:lnTo>
                  <a:lnTo>
                    <a:pt x="138" y="83"/>
                  </a:lnTo>
                  <a:lnTo>
                    <a:pt x="138" y="81"/>
                  </a:lnTo>
                  <a:lnTo>
                    <a:pt x="137" y="77"/>
                  </a:lnTo>
                  <a:lnTo>
                    <a:pt x="136" y="74"/>
                  </a:lnTo>
                  <a:lnTo>
                    <a:pt x="134" y="70"/>
                  </a:lnTo>
                  <a:lnTo>
                    <a:pt x="133" y="65"/>
                  </a:lnTo>
                  <a:lnTo>
                    <a:pt x="131" y="61"/>
                  </a:lnTo>
                  <a:lnTo>
                    <a:pt x="130" y="58"/>
                  </a:lnTo>
                  <a:lnTo>
                    <a:pt x="129" y="55"/>
                  </a:lnTo>
                  <a:lnTo>
                    <a:pt x="128" y="52"/>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2"/>
                  </a:lnTo>
                  <a:lnTo>
                    <a:pt x="51" y="88"/>
                  </a:lnTo>
                  <a:lnTo>
                    <a:pt x="52" y="94"/>
                  </a:lnTo>
                  <a:lnTo>
                    <a:pt x="52" y="99"/>
                  </a:lnTo>
                  <a:lnTo>
                    <a:pt x="53" y="105"/>
                  </a:lnTo>
                  <a:lnTo>
                    <a:pt x="54" y="108"/>
                  </a:lnTo>
                  <a:lnTo>
                    <a:pt x="52" y="111"/>
                  </a:lnTo>
                  <a:lnTo>
                    <a:pt x="47" y="116"/>
                  </a:lnTo>
                  <a:lnTo>
                    <a:pt x="40" y="120"/>
                  </a:lnTo>
                  <a:lnTo>
                    <a:pt x="31" y="124"/>
                  </a:lnTo>
                  <a:lnTo>
                    <a:pt x="23" y="129"/>
                  </a:lnTo>
                  <a:lnTo>
                    <a:pt x="15" y="134"/>
                  </a:lnTo>
                  <a:lnTo>
                    <a:pt x="9" y="138"/>
                  </a:lnTo>
                  <a:lnTo>
                    <a:pt x="7" y="142"/>
                  </a:lnTo>
                  <a:lnTo>
                    <a:pt x="5" y="146"/>
                  </a:lnTo>
                  <a:lnTo>
                    <a:pt x="4" y="149"/>
                  </a:lnTo>
                  <a:lnTo>
                    <a:pt x="2" y="153"/>
                  </a:lnTo>
                  <a:lnTo>
                    <a:pt x="0" y="158"/>
                  </a:lnTo>
                  <a:lnTo>
                    <a:pt x="0" y="164"/>
                  </a:lnTo>
                  <a:lnTo>
                    <a:pt x="0" y="171"/>
                  </a:lnTo>
                  <a:lnTo>
                    <a:pt x="1" y="181"/>
                  </a:lnTo>
                  <a:lnTo>
                    <a:pt x="5" y="193"/>
                  </a:lnTo>
                  <a:lnTo>
                    <a:pt x="10" y="206"/>
                  </a:lnTo>
                  <a:lnTo>
                    <a:pt x="13" y="222"/>
                  </a:lnTo>
                  <a:lnTo>
                    <a:pt x="16" y="237"/>
                  </a:lnTo>
                  <a:lnTo>
                    <a:pt x="17" y="253"/>
                  </a:lnTo>
                  <a:lnTo>
                    <a:pt x="18" y="268"/>
                  </a:lnTo>
                  <a:lnTo>
                    <a:pt x="18" y="281"/>
                  </a:lnTo>
                  <a:lnTo>
                    <a:pt x="18" y="291"/>
                  </a:lnTo>
                  <a:lnTo>
                    <a:pt x="17" y="298"/>
                  </a:lnTo>
                  <a:lnTo>
                    <a:pt x="17" y="305"/>
                  </a:lnTo>
                  <a:lnTo>
                    <a:pt x="17" y="312"/>
                  </a:lnTo>
                  <a:lnTo>
                    <a:pt x="17" y="321"/>
                  </a:lnTo>
                  <a:lnTo>
                    <a:pt x="18" y="331"/>
                  </a:lnTo>
                  <a:lnTo>
                    <a:pt x="20" y="342"/>
                  </a:lnTo>
                  <a:lnTo>
                    <a:pt x="23" y="353"/>
                  </a:lnTo>
                  <a:lnTo>
                    <a:pt x="26" y="365"/>
                  </a:lnTo>
                  <a:lnTo>
                    <a:pt x="31" y="377"/>
                  </a:lnTo>
                  <a:lnTo>
                    <a:pt x="37" y="386"/>
                  </a:lnTo>
                  <a:lnTo>
                    <a:pt x="45" y="393"/>
                  </a:lnTo>
                  <a:lnTo>
                    <a:pt x="53" y="397"/>
                  </a:lnTo>
                  <a:lnTo>
                    <a:pt x="63" y="399"/>
                  </a:lnTo>
                  <a:lnTo>
                    <a:pt x="71" y="402"/>
                  </a:lnTo>
                  <a:lnTo>
                    <a:pt x="79" y="403"/>
                  </a:lnTo>
                  <a:lnTo>
                    <a:pt x="85" y="403"/>
                  </a:lnTo>
                  <a:lnTo>
                    <a:pt x="89" y="404"/>
                  </a:lnTo>
                  <a:lnTo>
                    <a:pt x="97" y="405"/>
                  </a:lnTo>
                  <a:lnTo>
                    <a:pt x="107" y="405"/>
                  </a:lnTo>
                  <a:lnTo>
                    <a:pt x="118" y="406"/>
                  </a:lnTo>
                  <a:lnTo>
                    <a:pt x="130" y="407"/>
                  </a:lnTo>
                  <a:lnTo>
                    <a:pt x="142" y="407"/>
                  </a:lnTo>
                  <a:lnTo>
                    <a:pt x="153" y="408"/>
                  </a:lnTo>
                  <a:lnTo>
                    <a:pt x="162" y="409"/>
                  </a:lnTo>
                  <a:lnTo>
                    <a:pt x="170" y="410"/>
                  </a:lnTo>
                  <a:lnTo>
                    <a:pt x="178" y="411"/>
                  </a:lnTo>
                  <a:lnTo>
                    <a:pt x="187" y="415"/>
                  </a:lnTo>
                  <a:lnTo>
                    <a:pt x="197" y="418"/>
                  </a:lnTo>
                  <a:lnTo>
                    <a:pt x="208" y="423"/>
                  </a:lnTo>
                  <a:lnTo>
                    <a:pt x="217" y="426"/>
                  </a:lnTo>
                  <a:lnTo>
                    <a:pt x="226" y="429"/>
                  </a:lnTo>
                  <a:lnTo>
                    <a:pt x="231" y="432"/>
                  </a:lnTo>
                  <a:lnTo>
                    <a:pt x="233" y="433"/>
                  </a:lnTo>
                  <a:lnTo>
                    <a:pt x="232" y="434"/>
                  </a:lnTo>
                  <a:lnTo>
                    <a:pt x="232" y="439"/>
                  </a:lnTo>
                  <a:lnTo>
                    <a:pt x="232" y="446"/>
                  </a:lnTo>
                  <a:lnTo>
                    <a:pt x="231" y="454"/>
                  </a:lnTo>
                  <a:lnTo>
                    <a:pt x="230" y="464"/>
                  </a:lnTo>
                  <a:lnTo>
                    <a:pt x="229" y="473"/>
                  </a:lnTo>
                  <a:lnTo>
                    <a:pt x="228" y="482"/>
                  </a:lnTo>
                  <a:lnTo>
                    <a:pt x="228" y="490"/>
                  </a:lnTo>
                  <a:lnTo>
                    <a:pt x="229" y="498"/>
                  </a:lnTo>
                  <a:lnTo>
                    <a:pt x="230" y="509"/>
                  </a:lnTo>
                  <a:lnTo>
                    <a:pt x="232" y="520"/>
                  </a:lnTo>
                  <a:lnTo>
                    <a:pt x="234" y="532"/>
                  </a:lnTo>
                  <a:lnTo>
                    <a:pt x="236" y="544"/>
                  </a:lnTo>
                  <a:lnTo>
                    <a:pt x="237" y="554"/>
                  </a:lnTo>
                  <a:lnTo>
                    <a:pt x="237" y="564"/>
                  </a:lnTo>
                  <a:lnTo>
                    <a:pt x="236" y="570"/>
                  </a:lnTo>
                  <a:lnTo>
                    <a:pt x="234" y="575"/>
                  </a:lnTo>
                  <a:lnTo>
                    <a:pt x="233" y="579"/>
                  </a:lnTo>
                  <a:lnTo>
                    <a:pt x="232" y="583"/>
                  </a:lnTo>
                  <a:lnTo>
                    <a:pt x="232" y="587"/>
                  </a:lnTo>
                  <a:lnTo>
                    <a:pt x="232" y="589"/>
                  </a:lnTo>
                  <a:lnTo>
                    <a:pt x="232" y="592"/>
                  </a:lnTo>
                  <a:lnTo>
                    <a:pt x="232" y="593"/>
                  </a:lnTo>
                  <a:lnTo>
                    <a:pt x="238" y="611"/>
                  </a:lnTo>
                  <a:lnTo>
                    <a:pt x="239" y="611"/>
                  </a:lnTo>
                  <a:lnTo>
                    <a:pt x="243" y="611"/>
                  </a:lnTo>
                  <a:lnTo>
                    <a:pt x="248" y="611"/>
                  </a:lnTo>
                  <a:lnTo>
                    <a:pt x="255" y="611"/>
                  </a:lnTo>
                  <a:lnTo>
                    <a:pt x="261" y="611"/>
                  </a:lnTo>
                  <a:lnTo>
                    <a:pt x="267" y="611"/>
                  </a:lnTo>
                  <a:lnTo>
                    <a:pt x="273" y="612"/>
                  </a:lnTo>
                  <a:lnTo>
                    <a:pt x="278" y="614"/>
                  </a:lnTo>
                  <a:lnTo>
                    <a:pt x="283" y="615"/>
                  </a:lnTo>
                  <a:lnTo>
                    <a:pt x="288" y="617"/>
                  </a:lnTo>
                  <a:lnTo>
                    <a:pt x="294" y="618"/>
                  </a:lnTo>
                  <a:lnTo>
                    <a:pt x="300" y="620"/>
                  </a:lnTo>
                  <a:lnTo>
                    <a:pt x="306" y="621"/>
                  </a:lnTo>
                  <a:lnTo>
                    <a:pt x="312" y="622"/>
                  </a:lnTo>
                  <a:lnTo>
                    <a:pt x="316" y="623"/>
                  </a:lnTo>
                  <a:lnTo>
                    <a:pt x="319" y="622"/>
                  </a:lnTo>
                  <a:lnTo>
                    <a:pt x="322" y="621"/>
                  </a:lnTo>
                  <a:lnTo>
                    <a:pt x="325" y="619"/>
                  </a:lnTo>
                  <a:lnTo>
                    <a:pt x="327" y="617"/>
                  </a:lnTo>
                  <a:lnTo>
                    <a:pt x="330" y="616"/>
                  </a:lnTo>
                  <a:lnTo>
                    <a:pt x="331" y="613"/>
                  </a:lnTo>
                  <a:lnTo>
                    <a:pt x="331" y="611"/>
                  </a:lnTo>
                  <a:lnTo>
                    <a:pt x="328" y="609"/>
                  </a:lnTo>
                  <a:lnTo>
                    <a:pt x="324" y="606"/>
                  </a:lnTo>
                  <a:lnTo>
                    <a:pt x="318" y="603"/>
                  </a:lnTo>
                  <a:lnTo>
                    <a:pt x="309" y="600"/>
                  </a:lnTo>
                  <a:lnTo>
                    <a:pt x="301" y="596"/>
                  </a:lnTo>
                  <a:lnTo>
                    <a:pt x="292" y="592"/>
                  </a:lnTo>
                  <a:lnTo>
                    <a:pt x="284" y="587"/>
                  </a:lnTo>
                  <a:lnTo>
                    <a:pt x="278" y="583"/>
                  </a:lnTo>
                  <a:lnTo>
                    <a:pt x="273" y="578"/>
                  </a:lnTo>
                  <a:lnTo>
                    <a:pt x="272" y="574"/>
                  </a:lnTo>
                  <a:lnTo>
                    <a:pt x="272" y="570"/>
                  </a:lnTo>
                  <a:lnTo>
                    <a:pt x="272" y="564"/>
                  </a:lnTo>
                  <a:lnTo>
                    <a:pt x="272" y="558"/>
                  </a:lnTo>
                  <a:lnTo>
                    <a:pt x="273" y="552"/>
                  </a:lnTo>
                  <a:lnTo>
                    <a:pt x="274" y="544"/>
                  </a:lnTo>
                  <a:lnTo>
                    <a:pt x="275" y="537"/>
                  </a:lnTo>
                  <a:lnTo>
                    <a:pt x="277" y="529"/>
                  </a:lnTo>
                  <a:lnTo>
                    <a:pt x="278" y="521"/>
                  </a:lnTo>
                  <a:lnTo>
                    <a:pt x="280" y="512"/>
                  </a:lnTo>
                  <a:lnTo>
                    <a:pt x="282" y="503"/>
                  </a:lnTo>
                  <a:lnTo>
                    <a:pt x="284" y="493"/>
                  </a:lnTo>
                  <a:lnTo>
                    <a:pt x="284" y="482"/>
                  </a:lnTo>
                  <a:lnTo>
                    <a:pt x="286" y="473"/>
                  </a:lnTo>
                  <a:lnTo>
                    <a:pt x="286" y="465"/>
                  </a:lnTo>
                  <a:lnTo>
                    <a:pt x="287" y="459"/>
                  </a:lnTo>
                  <a:lnTo>
                    <a:pt x="287" y="456"/>
                  </a:lnTo>
                  <a:lnTo>
                    <a:pt x="287" y="454"/>
                  </a:lnTo>
                  <a:lnTo>
                    <a:pt x="288" y="452"/>
                  </a:lnTo>
                  <a:lnTo>
                    <a:pt x="290" y="449"/>
                  </a:lnTo>
                  <a:lnTo>
                    <a:pt x="291" y="446"/>
                  </a:lnTo>
                  <a:lnTo>
                    <a:pt x="293" y="442"/>
                  </a:lnTo>
                  <a:lnTo>
                    <a:pt x="295" y="439"/>
                  </a:lnTo>
                  <a:lnTo>
                    <a:pt x="296" y="434"/>
                  </a:lnTo>
                  <a:lnTo>
                    <a:pt x="295" y="430"/>
                  </a:lnTo>
                  <a:lnTo>
                    <a:pt x="294" y="425"/>
                  </a:lnTo>
                  <a:lnTo>
                    <a:pt x="293" y="420"/>
                  </a:lnTo>
                  <a:lnTo>
                    <a:pt x="291" y="415"/>
                  </a:lnTo>
                  <a:lnTo>
                    <a:pt x="289" y="410"/>
                  </a:lnTo>
                  <a:lnTo>
                    <a:pt x="285" y="404"/>
                  </a:lnTo>
                  <a:lnTo>
                    <a:pt x="279" y="399"/>
                  </a:lnTo>
                  <a:lnTo>
                    <a:pt x="272" y="393"/>
                  </a:lnTo>
                  <a:lnTo>
                    <a:pt x="261" y="387"/>
                  </a:lnTo>
                  <a:lnTo>
                    <a:pt x="249" y="382"/>
                  </a:lnTo>
                  <a:lnTo>
                    <a:pt x="240" y="376"/>
                  </a:lnTo>
                  <a:lnTo>
                    <a:pt x="232" y="372"/>
                  </a:lnTo>
                  <a:lnTo>
                    <a:pt x="226" y="367"/>
                  </a:lnTo>
                  <a:lnTo>
                    <a:pt x="220" y="364"/>
                  </a:lnTo>
                  <a:lnTo>
                    <a:pt x="215" y="359"/>
                  </a:lnTo>
                  <a:lnTo>
                    <a:pt x="210" y="357"/>
                  </a:lnTo>
                  <a:lnTo>
                    <a:pt x="203" y="355"/>
                  </a:lnTo>
                  <a:lnTo>
                    <a:pt x="197" y="352"/>
                  </a:lnTo>
                  <a:lnTo>
                    <a:pt x="190" y="350"/>
                  </a:lnTo>
                  <a:lnTo>
                    <a:pt x="183" y="346"/>
                  </a:lnTo>
                  <a:lnTo>
                    <a:pt x="176" y="342"/>
                  </a:lnTo>
                  <a:lnTo>
                    <a:pt x="171" y="339"/>
                  </a:lnTo>
                  <a:lnTo>
                    <a:pt x="167" y="336"/>
                  </a:lnTo>
                  <a:lnTo>
                    <a:pt x="164" y="334"/>
                  </a:lnTo>
                  <a:lnTo>
                    <a:pt x="163" y="333"/>
                  </a:lnTo>
                  <a:lnTo>
                    <a:pt x="142" y="232"/>
                  </a:lnTo>
                </a:path>
              </a:pathLst>
            </a:custGeom>
            <a:solidFill>
              <a:srgbClr val="4C4C4C"/>
            </a:solidFill>
            <a:ln w="9525" cap="rnd">
              <a:noFill/>
              <a:round/>
              <a:headEnd type="none" w="sm" len="sm"/>
              <a:tailEnd type="none" w="sm" len="sm"/>
            </a:ln>
            <a:effectLst/>
          </p:spPr>
          <p:txBody>
            <a:bodyPr/>
            <a:lstStyle/>
            <a:p>
              <a:endParaRPr lang="en-US"/>
            </a:p>
          </p:txBody>
        </p:sp>
        <p:sp>
          <p:nvSpPr>
            <p:cNvPr id="21774" name="Freeform 270"/>
            <p:cNvSpPr>
              <a:spLocks/>
            </p:cNvSpPr>
            <p:nvPr/>
          </p:nvSpPr>
          <p:spPr bwMode="auto">
            <a:xfrm>
              <a:off x="3305" y="1074"/>
              <a:ext cx="117" cy="201"/>
            </a:xfrm>
            <a:custGeom>
              <a:avLst/>
              <a:gdLst/>
              <a:ahLst/>
              <a:cxnLst>
                <a:cxn ang="0">
                  <a:pos x="49" y="200"/>
                </a:cxn>
                <a:cxn ang="0">
                  <a:pos x="64" y="199"/>
                </a:cxn>
                <a:cxn ang="0">
                  <a:pos x="87" y="194"/>
                </a:cxn>
                <a:cxn ang="0">
                  <a:pos x="107" y="183"/>
                </a:cxn>
                <a:cxn ang="0">
                  <a:pos x="116" y="166"/>
                </a:cxn>
                <a:cxn ang="0">
                  <a:pos x="110" y="146"/>
                </a:cxn>
                <a:cxn ang="0">
                  <a:pos x="95" y="124"/>
                </a:cxn>
                <a:cxn ang="0">
                  <a:pos x="80" y="100"/>
                </a:cxn>
                <a:cxn ang="0">
                  <a:pos x="73" y="72"/>
                </a:cxn>
                <a:cxn ang="0">
                  <a:pos x="80" y="45"/>
                </a:cxn>
                <a:cxn ang="0">
                  <a:pos x="92" y="25"/>
                </a:cxn>
                <a:cxn ang="0">
                  <a:pos x="98" y="11"/>
                </a:cxn>
                <a:cxn ang="0">
                  <a:pos x="88" y="4"/>
                </a:cxn>
                <a:cxn ang="0">
                  <a:pos x="63" y="0"/>
                </a:cxn>
                <a:cxn ang="0">
                  <a:pos x="35" y="0"/>
                </a:cxn>
                <a:cxn ang="0">
                  <a:pos x="13" y="4"/>
                </a:cxn>
                <a:cxn ang="0">
                  <a:pos x="5" y="11"/>
                </a:cxn>
                <a:cxn ang="0">
                  <a:pos x="1" y="18"/>
                </a:cxn>
                <a:cxn ang="0">
                  <a:pos x="0" y="26"/>
                </a:cxn>
                <a:cxn ang="0">
                  <a:pos x="2" y="39"/>
                </a:cxn>
                <a:cxn ang="0">
                  <a:pos x="9" y="57"/>
                </a:cxn>
                <a:cxn ang="0">
                  <a:pos x="14" y="70"/>
                </a:cxn>
                <a:cxn ang="0">
                  <a:pos x="17" y="80"/>
                </a:cxn>
                <a:cxn ang="0">
                  <a:pos x="19" y="94"/>
                </a:cxn>
                <a:cxn ang="0">
                  <a:pos x="20" y="116"/>
                </a:cxn>
                <a:cxn ang="0">
                  <a:pos x="19" y="132"/>
                </a:cxn>
                <a:cxn ang="0">
                  <a:pos x="17" y="144"/>
                </a:cxn>
                <a:cxn ang="0">
                  <a:pos x="17" y="155"/>
                </a:cxn>
                <a:cxn ang="0">
                  <a:pos x="17" y="171"/>
                </a:cxn>
                <a:cxn ang="0">
                  <a:pos x="21" y="182"/>
                </a:cxn>
                <a:cxn ang="0">
                  <a:pos x="24" y="188"/>
                </a:cxn>
                <a:cxn ang="0">
                  <a:pos x="29" y="192"/>
                </a:cxn>
                <a:cxn ang="0">
                  <a:pos x="33" y="195"/>
                </a:cxn>
                <a:cxn ang="0">
                  <a:pos x="38" y="197"/>
                </a:cxn>
                <a:cxn ang="0">
                  <a:pos x="43" y="199"/>
                </a:cxn>
                <a:cxn ang="0">
                  <a:pos x="46" y="200"/>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path>
              </a:pathLst>
            </a:custGeom>
            <a:solidFill>
              <a:srgbClr val="00CCCC"/>
            </a:solidFill>
            <a:ln w="9525" cap="rnd">
              <a:noFill/>
              <a:round/>
              <a:headEnd type="none" w="sm" len="sm"/>
              <a:tailEnd type="none" w="sm" len="sm"/>
            </a:ln>
            <a:effectLst/>
          </p:spPr>
          <p:txBody>
            <a:bodyPr/>
            <a:lstStyle/>
            <a:p>
              <a:endParaRPr lang="en-US"/>
            </a:p>
          </p:txBody>
        </p:sp>
        <p:sp>
          <p:nvSpPr>
            <p:cNvPr id="21775" name="Freeform 271"/>
            <p:cNvSpPr>
              <a:spLocks/>
            </p:cNvSpPr>
            <p:nvPr/>
          </p:nvSpPr>
          <p:spPr bwMode="auto">
            <a:xfrm>
              <a:off x="3349" y="933"/>
              <a:ext cx="332" cy="623"/>
            </a:xfrm>
            <a:custGeom>
              <a:avLst/>
              <a:gdLst/>
              <a:ahLst/>
              <a:cxnLst>
                <a:cxn ang="0">
                  <a:pos x="145" y="212"/>
                </a:cxn>
                <a:cxn ang="0">
                  <a:pos x="147" y="154"/>
                </a:cxn>
                <a:cxn ang="0">
                  <a:pos x="127" y="134"/>
                </a:cxn>
                <a:cxn ang="0">
                  <a:pos x="107" y="123"/>
                </a:cxn>
                <a:cxn ang="0">
                  <a:pos x="109" y="117"/>
                </a:cxn>
                <a:cxn ang="0">
                  <a:pos x="114" y="115"/>
                </a:cxn>
                <a:cxn ang="0">
                  <a:pos x="123" y="114"/>
                </a:cxn>
                <a:cxn ang="0">
                  <a:pos x="129" y="100"/>
                </a:cxn>
                <a:cxn ang="0">
                  <a:pos x="131" y="87"/>
                </a:cxn>
                <a:cxn ang="0">
                  <a:pos x="133" y="87"/>
                </a:cxn>
                <a:cxn ang="0">
                  <a:pos x="138" y="85"/>
                </a:cxn>
                <a:cxn ang="0">
                  <a:pos x="136" y="74"/>
                </a:cxn>
                <a:cxn ang="0">
                  <a:pos x="130" y="58"/>
                </a:cxn>
                <a:cxn ang="0">
                  <a:pos x="127" y="42"/>
                </a:cxn>
                <a:cxn ang="0">
                  <a:pos x="116" y="19"/>
                </a:cxn>
                <a:cxn ang="0">
                  <a:pos x="98" y="5"/>
                </a:cxn>
                <a:cxn ang="0">
                  <a:pos x="75" y="0"/>
                </a:cxn>
                <a:cxn ang="0">
                  <a:pos x="53" y="8"/>
                </a:cxn>
                <a:cxn ang="0">
                  <a:pos x="42" y="20"/>
                </a:cxn>
                <a:cxn ang="0">
                  <a:pos x="40" y="44"/>
                </a:cxn>
                <a:cxn ang="0">
                  <a:pos x="42" y="64"/>
                </a:cxn>
                <a:cxn ang="0">
                  <a:pos x="50" y="81"/>
                </a:cxn>
                <a:cxn ang="0">
                  <a:pos x="54" y="104"/>
                </a:cxn>
                <a:cxn ang="0">
                  <a:pos x="40" y="120"/>
                </a:cxn>
                <a:cxn ang="0">
                  <a:pos x="10" y="138"/>
                </a:cxn>
                <a:cxn ang="0">
                  <a:pos x="3" y="153"/>
                </a:cxn>
                <a:cxn ang="0">
                  <a:pos x="1" y="180"/>
                </a:cxn>
                <a:cxn ang="0">
                  <a:pos x="16" y="238"/>
                </a:cxn>
                <a:cxn ang="0">
                  <a:pos x="18" y="290"/>
                </a:cxn>
                <a:cxn ang="0">
                  <a:pos x="17" y="320"/>
                </a:cxn>
                <a:cxn ang="0">
                  <a:pos x="27" y="365"/>
                </a:cxn>
                <a:cxn ang="0">
                  <a:pos x="54" y="401"/>
                </a:cxn>
                <a:cxn ang="0">
                  <a:pos x="86" y="415"/>
                </a:cxn>
                <a:cxn ang="0">
                  <a:pos x="119" y="415"/>
                </a:cxn>
                <a:cxn ang="0">
                  <a:pos x="163" y="409"/>
                </a:cxn>
                <a:cxn ang="0">
                  <a:pos x="197" y="418"/>
                </a:cxn>
                <a:cxn ang="0">
                  <a:pos x="232" y="431"/>
                </a:cxn>
                <a:cxn ang="0">
                  <a:pos x="232" y="446"/>
                </a:cxn>
                <a:cxn ang="0">
                  <a:pos x="228" y="482"/>
                </a:cxn>
                <a:cxn ang="0">
                  <a:pos x="232" y="519"/>
                </a:cxn>
                <a:cxn ang="0">
                  <a:pos x="238" y="563"/>
                </a:cxn>
                <a:cxn ang="0">
                  <a:pos x="232" y="582"/>
                </a:cxn>
                <a:cxn ang="0">
                  <a:pos x="232" y="592"/>
                </a:cxn>
                <a:cxn ang="0">
                  <a:pos x="249" y="610"/>
                </a:cxn>
                <a:cxn ang="0">
                  <a:pos x="274" y="611"/>
                </a:cxn>
                <a:cxn ang="0">
                  <a:pos x="294" y="617"/>
                </a:cxn>
                <a:cxn ang="0">
                  <a:pos x="317" y="622"/>
                </a:cxn>
                <a:cxn ang="0">
                  <a:pos x="327" y="617"/>
                </a:cxn>
                <a:cxn ang="0">
                  <a:pos x="329" y="608"/>
                </a:cxn>
                <a:cxn ang="0">
                  <a:pos x="301" y="595"/>
                </a:cxn>
                <a:cxn ang="0">
                  <a:pos x="274" y="578"/>
                </a:cxn>
                <a:cxn ang="0">
                  <a:pos x="273" y="558"/>
                </a:cxn>
                <a:cxn ang="0">
                  <a:pos x="277" y="528"/>
                </a:cxn>
                <a:cxn ang="0">
                  <a:pos x="284" y="492"/>
                </a:cxn>
                <a:cxn ang="0">
                  <a:pos x="287" y="459"/>
                </a:cxn>
                <a:cxn ang="0">
                  <a:pos x="290" y="448"/>
                </a:cxn>
                <a:cxn ang="0">
                  <a:pos x="296" y="434"/>
                </a:cxn>
                <a:cxn ang="0">
                  <a:pos x="291" y="414"/>
                </a:cxn>
                <a:cxn ang="0">
                  <a:pos x="272" y="393"/>
                </a:cxn>
                <a:cxn ang="0">
                  <a:pos x="233" y="372"/>
                </a:cxn>
                <a:cxn ang="0">
                  <a:pos x="210" y="356"/>
                </a:cxn>
                <a:cxn ang="0">
                  <a:pos x="183" y="345"/>
                </a:cxn>
                <a:cxn ang="0">
                  <a:pos x="164" y="333"/>
                </a:cxn>
              </a:cxnLst>
              <a:rect l="0" t="0" r="r" b="b"/>
              <a:pathLst>
                <a:path w="332" h="623">
                  <a:moveTo>
                    <a:pt x="143" y="237"/>
                  </a:moveTo>
                  <a:lnTo>
                    <a:pt x="143" y="233"/>
                  </a:lnTo>
                  <a:lnTo>
                    <a:pt x="145" y="225"/>
                  </a:lnTo>
                  <a:lnTo>
                    <a:pt x="145" y="212"/>
                  </a:lnTo>
                  <a:lnTo>
                    <a:pt x="147" y="197"/>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2"/>
                  </a:lnTo>
                  <a:lnTo>
                    <a:pt x="108" y="120"/>
                  </a:lnTo>
                  <a:lnTo>
                    <a:pt x="109" y="119"/>
                  </a:lnTo>
                  <a:lnTo>
                    <a:pt x="109" y="117"/>
                  </a:lnTo>
                  <a:lnTo>
                    <a:pt x="110" y="116"/>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7"/>
                  </a:lnTo>
                  <a:lnTo>
                    <a:pt x="131" y="86"/>
                  </a:lnTo>
                  <a:lnTo>
                    <a:pt x="132" y="86"/>
                  </a:lnTo>
                  <a:lnTo>
                    <a:pt x="133" y="86"/>
                  </a:lnTo>
                  <a:lnTo>
                    <a:pt x="133" y="87"/>
                  </a:lnTo>
                  <a:lnTo>
                    <a:pt x="134" y="87"/>
                  </a:lnTo>
                  <a:lnTo>
                    <a:pt x="135" y="86"/>
                  </a:lnTo>
                  <a:lnTo>
                    <a:pt x="137" y="86"/>
                  </a:lnTo>
                  <a:lnTo>
                    <a:pt x="138" y="85"/>
                  </a:lnTo>
                  <a:lnTo>
                    <a:pt x="139" y="83"/>
                  </a:lnTo>
                  <a:lnTo>
                    <a:pt x="138" y="81"/>
                  </a:lnTo>
                  <a:lnTo>
                    <a:pt x="137" y="77"/>
                  </a:lnTo>
                  <a:lnTo>
                    <a:pt x="136" y="74"/>
                  </a:lnTo>
                  <a:lnTo>
                    <a:pt x="134" y="69"/>
                  </a:lnTo>
                  <a:lnTo>
                    <a:pt x="133" y="65"/>
                  </a:lnTo>
                  <a:lnTo>
                    <a:pt x="131" y="61"/>
                  </a:lnTo>
                  <a:lnTo>
                    <a:pt x="130" y="58"/>
                  </a:lnTo>
                  <a:lnTo>
                    <a:pt x="129" y="55"/>
                  </a:lnTo>
                  <a:lnTo>
                    <a:pt x="128" y="52"/>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6"/>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8"/>
                  </a:lnTo>
                  <a:lnTo>
                    <a:pt x="17" y="253"/>
                  </a:lnTo>
                  <a:lnTo>
                    <a:pt x="18" y="267"/>
                  </a:lnTo>
                  <a:lnTo>
                    <a:pt x="19" y="280"/>
                  </a:lnTo>
                  <a:lnTo>
                    <a:pt x="18" y="290"/>
                  </a:lnTo>
                  <a:lnTo>
                    <a:pt x="18" y="297"/>
                  </a:lnTo>
                  <a:lnTo>
                    <a:pt x="17" y="304"/>
                  </a:lnTo>
                  <a:lnTo>
                    <a:pt x="17" y="312"/>
                  </a:lnTo>
                  <a:lnTo>
                    <a:pt x="17" y="320"/>
                  </a:lnTo>
                  <a:lnTo>
                    <a:pt x="18" y="331"/>
                  </a:lnTo>
                  <a:lnTo>
                    <a:pt x="20" y="342"/>
                  </a:lnTo>
                  <a:lnTo>
                    <a:pt x="23" y="353"/>
                  </a:lnTo>
                  <a:lnTo>
                    <a:pt x="27" y="365"/>
                  </a:lnTo>
                  <a:lnTo>
                    <a:pt x="32" y="377"/>
                  </a:lnTo>
                  <a:lnTo>
                    <a:pt x="38" y="386"/>
                  </a:lnTo>
                  <a:lnTo>
                    <a:pt x="46" y="394"/>
                  </a:lnTo>
                  <a:lnTo>
                    <a:pt x="54" y="401"/>
                  </a:lnTo>
                  <a:lnTo>
                    <a:pt x="63" y="406"/>
                  </a:lnTo>
                  <a:lnTo>
                    <a:pt x="72" y="410"/>
                  </a:lnTo>
                  <a:lnTo>
                    <a:pt x="80" y="413"/>
                  </a:lnTo>
                  <a:lnTo>
                    <a:pt x="86" y="415"/>
                  </a:lnTo>
                  <a:lnTo>
                    <a:pt x="90" y="416"/>
                  </a:lnTo>
                  <a:lnTo>
                    <a:pt x="98" y="417"/>
                  </a:lnTo>
                  <a:lnTo>
                    <a:pt x="108" y="416"/>
                  </a:lnTo>
                  <a:lnTo>
                    <a:pt x="119" y="415"/>
                  </a:lnTo>
                  <a:lnTo>
                    <a:pt x="131" y="412"/>
                  </a:lnTo>
                  <a:lnTo>
                    <a:pt x="143" y="411"/>
                  </a:lnTo>
                  <a:lnTo>
                    <a:pt x="154" y="410"/>
                  </a:lnTo>
                  <a:lnTo>
                    <a:pt x="163" y="409"/>
                  </a:lnTo>
                  <a:lnTo>
                    <a:pt x="170" y="409"/>
                  </a:lnTo>
                  <a:lnTo>
                    <a:pt x="178" y="412"/>
                  </a:lnTo>
                  <a:lnTo>
                    <a:pt x="187" y="414"/>
                  </a:lnTo>
                  <a:lnTo>
                    <a:pt x="197" y="418"/>
                  </a:lnTo>
                  <a:lnTo>
                    <a:pt x="209" y="422"/>
                  </a:lnTo>
                  <a:lnTo>
                    <a:pt x="218" y="426"/>
                  </a:lnTo>
                  <a:lnTo>
                    <a:pt x="226" y="429"/>
                  </a:lnTo>
                  <a:lnTo>
                    <a:pt x="232" y="431"/>
                  </a:lnTo>
                  <a:lnTo>
                    <a:pt x="233" y="432"/>
                  </a:lnTo>
                  <a:lnTo>
                    <a:pt x="233" y="434"/>
                  </a:lnTo>
                  <a:lnTo>
                    <a:pt x="232" y="439"/>
                  </a:lnTo>
                  <a:lnTo>
                    <a:pt x="232" y="446"/>
                  </a:lnTo>
                  <a:lnTo>
                    <a:pt x="231" y="453"/>
                  </a:lnTo>
                  <a:lnTo>
                    <a:pt x="230" y="463"/>
                  </a:lnTo>
                  <a:lnTo>
                    <a:pt x="229" y="472"/>
                  </a:lnTo>
                  <a:lnTo>
                    <a:pt x="228" y="482"/>
                  </a:lnTo>
                  <a:lnTo>
                    <a:pt x="228" y="489"/>
                  </a:lnTo>
                  <a:lnTo>
                    <a:pt x="229" y="498"/>
                  </a:lnTo>
                  <a:lnTo>
                    <a:pt x="230" y="508"/>
                  </a:lnTo>
                  <a:lnTo>
                    <a:pt x="232" y="519"/>
                  </a:lnTo>
                  <a:lnTo>
                    <a:pt x="234" y="531"/>
                  </a:lnTo>
                  <a:lnTo>
                    <a:pt x="236" y="543"/>
                  </a:lnTo>
                  <a:lnTo>
                    <a:pt x="238" y="554"/>
                  </a:lnTo>
                  <a:lnTo>
                    <a:pt x="238" y="563"/>
                  </a:lnTo>
                  <a:lnTo>
                    <a:pt x="236" y="569"/>
                  </a:lnTo>
                  <a:lnTo>
                    <a:pt x="234" y="574"/>
                  </a:lnTo>
                  <a:lnTo>
                    <a:pt x="233" y="578"/>
                  </a:lnTo>
                  <a:lnTo>
                    <a:pt x="232" y="582"/>
                  </a:lnTo>
                  <a:lnTo>
                    <a:pt x="232" y="586"/>
                  </a:lnTo>
                  <a:lnTo>
                    <a:pt x="232" y="589"/>
                  </a:lnTo>
                  <a:lnTo>
                    <a:pt x="232" y="591"/>
                  </a:lnTo>
                  <a:lnTo>
                    <a:pt x="232" y="592"/>
                  </a:lnTo>
                  <a:lnTo>
                    <a:pt x="238" y="610"/>
                  </a:lnTo>
                  <a:lnTo>
                    <a:pt x="239" y="610"/>
                  </a:lnTo>
                  <a:lnTo>
                    <a:pt x="243" y="610"/>
                  </a:lnTo>
                  <a:lnTo>
                    <a:pt x="249" y="610"/>
                  </a:lnTo>
                  <a:lnTo>
                    <a:pt x="255" y="610"/>
                  </a:lnTo>
                  <a:lnTo>
                    <a:pt x="261" y="610"/>
                  </a:lnTo>
                  <a:lnTo>
                    <a:pt x="268" y="610"/>
                  </a:lnTo>
                  <a:lnTo>
                    <a:pt x="274" y="611"/>
                  </a:lnTo>
                  <a:lnTo>
                    <a:pt x="278" y="613"/>
                  </a:lnTo>
                  <a:lnTo>
                    <a:pt x="283" y="614"/>
                  </a:lnTo>
                  <a:lnTo>
                    <a:pt x="288" y="616"/>
                  </a:lnTo>
                  <a:lnTo>
                    <a:pt x="294" y="617"/>
                  </a:lnTo>
                  <a:lnTo>
                    <a:pt x="301" y="619"/>
                  </a:lnTo>
                  <a:lnTo>
                    <a:pt x="307" y="620"/>
                  </a:lnTo>
                  <a:lnTo>
                    <a:pt x="312" y="621"/>
                  </a:lnTo>
                  <a:lnTo>
                    <a:pt x="317" y="622"/>
                  </a:lnTo>
                  <a:lnTo>
                    <a:pt x="319" y="621"/>
                  </a:lnTo>
                  <a:lnTo>
                    <a:pt x="322" y="620"/>
                  </a:lnTo>
                  <a:lnTo>
                    <a:pt x="325" y="619"/>
                  </a:lnTo>
                  <a:lnTo>
                    <a:pt x="327" y="617"/>
                  </a:lnTo>
                  <a:lnTo>
                    <a:pt x="330" y="615"/>
                  </a:lnTo>
                  <a:lnTo>
                    <a:pt x="331" y="612"/>
                  </a:lnTo>
                  <a:lnTo>
                    <a:pt x="331" y="610"/>
                  </a:lnTo>
                  <a:lnTo>
                    <a:pt x="329" y="608"/>
                  </a:lnTo>
                  <a:lnTo>
                    <a:pt x="325" y="605"/>
                  </a:lnTo>
                  <a:lnTo>
                    <a:pt x="318" y="603"/>
                  </a:lnTo>
                  <a:lnTo>
                    <a:pt x="310" y="599"/>
                  </a:lnTo>
                  <a:lnTo>
                    <a:pt x="301" y="595"/>
                  </a:lnTo>
                  <a:lnTo>
                    <a:pt x="293" y="591"/>
                  </a:lnTo>
                  <a:lnTo>
                    <a:pt x="285" y="587"/>
                  </a:lnTo>
                  <a:lnTo>
                    <a:pt x="278" y="582"/>
                  </a:lnTo>
                  <a:lnTo>
                    <a:pt x="274" y="578"/>
                  </a:lnTo>
                  <a:lnTo>
                    <a:pt x="272" y="574"/>
                  </a:lnTo>
                  <a:lnTo>
                    <a:pt x="272" y="569"/>
                  </a:lnTo>
                  <a:lnTo>
                    <a:pt x="272" y="563"/>
                  </a:lnTo>
                  <a:lnTo>
                    <a:pt x="273" y="558"/>
                  </a:lnTo>
                  <a:lnTo>
                    <a:pt x="273" y="551"/>
                  </a:lnTo>
                  <a:lnTo>
                    <a:pt x="274" y="544"/>
                  </a:lnTo>
                  <a:lnTo>
                    <a:pt x="275" y="536"/>
                  </a:lnTo>
                  <a:lnTo>
                    <a:pt x="277" y="528"/>
                  </a:lnTo>
                  <a:lnTo>
                    <a:pt x="278" y="521"/>
                  </a:lnTo>
                  <a:lnTo>
                    <a:pt x="280" y="512"/>
                  </a:lnTo>
                  <a:lnTo>
                    <a:pt x="282" y="502"/>
                  </a:lnTo>
                  <a:lnTo>
                    <a:pt x="284" y="492"/>
                  </a:lnTo>
                  <a:lnTo>
                    <a:pt x="285" y="482"/>
                  </a:lnTo>
                  <a:lnTo>
                    <a:pt x="286" y="472"/>
                  </a:lnTo>
                  <a:lnTo>
                    <a:pt x="287" y="465"/>
                  </a:lnTo>
                  <a:lnTo>
                    <a:pt x="287" y="459"/>
                  </a:lnTo>
                  <a:lnTo>
                    <a:pt x="287" y="455"/>
                  </a:lnTo>
                  <a:lnTo>
                    <a:pt x="287" y="453"/>
                  </a:lnTo>
                  <a:lnTo>
                    <a:pt x="289" y="452"/>
                  </a:lnTo>
                  <a:lnTo>
                    <a:pt x="290" y="448"/>
                  </a:lnTo>
                  <a:lnTo>
                    <a:pt x="292" y="446"/>
                  </a:lnTo>
                  <a:lnTo>
                    <a:pt x="294" y="441"/>
                  </a:lnTo>
                  <a:lnTo>
                    <a:pt x="295" y="438"/>
                  </a:lnTo>
                  <a:lnTo>
                    <a:pt x="296" y="434"/>
                  </a:lnTo>
                  <a:lnTo>
                    <a:pt x="295" y="430"/>
                  </a:lnTo>
                  <a:lnTo>
                    <a:pt x="294" y="424"/>
                  </a:lnTo>
                  <a:lnTo>
                    <a:pt x="293" y="419"/>
                  </a:lnTo>
                  <a:lnTo>
                    <a:pt x="291" y="414"/>
                  </a:lnTo>
                  <a:lnTo>
                    <a:pt x="290" y="409"/>
                  </a:lnTo>
                  <a:lnTo>
                    <a:pt x="285" y="404"/>
                  </a:lnTo>
                  <a:lnTo>
                    <a:pt x="279" y="398"/>
                  </a:lnTo>
                  <a:lnTo>
                    <a:pt x="272" y="393"/>
                  </a:lnTo>
                  <a:lnTo>
                    <a:pt x="261" y="387"/>
                  </a:lnTo>
                  <a:lnTo>
                    <a:pt x="249" y="382"/>
                  </a:lnTo>
                  <a:lnTo>
                    <a:pt x="240" y="377"/>
                  </a:lnTo>
                  <a:lnTo>
                    <a:pt x="233" y="372"/>
                  </a:lnTo>
                  <a:lnTo>
                    <a:pt x="226" y="366"/>
                  </a:lnTo>
                  <a:lnTo>
                    <a:pt x="221" y="363"/>
                  </a:lnTo>
                  <a:lnTo>
                    <a:pt x="216" y="360"/>
                  </a:lnTo>
                  <a:lnTo>
                    <a:pt x="210" y="356"/>
                  </a:lnTo>
                  <a:lnTo>
                    <a:pt x="204" y="354"/>
                  </a:lnTo>
                  <a:lnTo>
                    <a:pt x="197" y="352"/>
                  </a:lnTo>
                  <a:lnTo>
                    <a:pt x="190" y="349"/>
                  </a:lnTo>
                  <a:lnTo>
                    <a:pt x="183" y="345"/>
                  </a:lnTo>
                  <a:lnTo>
                    <a:pt x="177" y="342"/>
                  </a:lnTo>
                  <a:lnTo>
                    <a:pt x="171" y="338"/>
                  </a:lnTo>
                  <a:lnTo>
                    <a:pt x="167" y="335"/>
                  </a:lnTo>
                  <a:lnTo>
                    <a:pt x="164" y="333"/>
                  </a:lnTo>
                  <a:lnTo>
                    <a:pt x="163" y="332"/>
                  </a:lnTo>
                  <a:lnTo>
                    <a:pt x="143" y="237"/>
                  </a:lnTo>
                </a:path>
              </a:pathLst>
            </a:custGeom>
            <a:solidFill>
              <a:srgbClr val="CCCCFF"/>
            </a:solidFill>
            <a:ln w="9525" cap="rnd">
              <a:noFill/>
              <a:round/>
              <a:headEnd type="none" w="sm" len="sm"/>
              <a:tailEnd type="none" w="sm" len="sm"/>
            </a:ln>
            <a:effectLst/>
          </p:spPr>
          <p:txBody>
            <a:bodyPr/>
            <a:lstStyle/>
            <a:p>
              <a:endParaRPr lang="en-US"/>
            </a:p>
          </p:txBody>
        </p:sp>
        <p:sp>
          <p:nvSpPr>
            <p:cNvPr id="21776" name="Freeform 272"/>
            <p:cNvSpPr>
              <a:spLocks/>
            </p:cNvSpPr>
            <p:nvPr/>
          </p:nvSpPr>
          <p:spPr bwMode="auto">
            <a:xfrm>
              <a:off x="3320" y="1127"/>
              <a:ext cx="33" cy="136"/>
            </a:xfrm>
            <a:custGeom>
              <a:avLst/>
              <a:gdLst/>
              <a:ahLst/>
              <a:cxnLst>
                <a:cxn ang="0">
                  <a:pos x="15" y="112"/>
                </a:cxn>
                <a:cxn ang="0">
                  <a:pos x="13" y="102"/>
                </a:cxn>
                <a:cxn ang="0">
                  <a:pos x="12" y="88"/>
                </a:cxn>
                <a:cxn ang="0">
                  <a:pos x="13" y="72"/>
                </a:cxn>
                <a:cxn ang="0">
                  <a:pos x="17" y="58"/>
                </a:cxn>
                <a:cxn ang="0">
                  <a:pos x="18" y="49"/>
                </a:cxn>
                <a:cxn ang="0">
                  <a:pos x="18" y="39"/>
                </a:cxn>
                <a:cxn ang="0">
                  <a:pos x="15" y="29"/>
                </a:cxn>
                <a:cxn ang="0">
                  <a:pos x="12" y="22"/>
                </a:cxn>
                <a:cxn ang="0">
                  <a:pos x="10" y="17"/>
                </a:cxn>
                <a:cxn ang="0">
                  <a:pos x="6" y="10"/>
                </a:cxn>
                <a:cxn ang="0">
                  <a:pos x="2" y="3"/>
                </a:cxn>
                <a:cxn ang="0">
                  <a:pos x="1" y="6"/>
                </a:cxn>
                <a:cxn ang="0">
                  <a:pos x="5" y="14"/>
                </a:cxn>
                <a:cxn ang="0">
                  <a:pos x="7" y="22"/>
                </a:cxn>
                <a:cxn ang="0">
                  <a:pos x="8" y="35"/>
                </a:cxn>
                <a:cxn ang="0">
                  <a:pos x="9" y="55"/>
                </a:cxn>
                <a:cxn ang="0">
                  <a:pos x="8" y="71"/>
                </a:cxn>
                <a:cxn ang="0">
                  <a:pos x="6" y="82"/>
                </a:cxn>
                <a:cxn ang="0">
                  <a:pos x="6" y="93"/>
                </a:cxn>
                <a:cxn ang="0">
                  <a:pos x="7" y="107"/>
                </a:cxn>
                <a:cxn ang="0">
                  <a:pos x="10" y="117"/>
                </a:cxn>
                <a:cxn ang="0">
                  <a:pos x="12" y="124"/>
                </a:cxn>
                <a:cxn ang="0">
                  <a:pos x="16" y="128"/>
                </a:cxn>
                <a:cxn ang="0">
                  <a:pos x="20" y="130"/>
                </a:cxn>
                <a:cxn ang="0">
                  <a:pos x="25" y="133"/>
                </a:cxn>
                <a:cxn ang="0">
                  <a:pos x="28" y="134"/>
                </a:cxn>
                <a:cxn ang="0">
                  <a:pos x="31" y="135"/>
                </a:cxn>
                <a:cxn ang="0">
                  <a:pos x="29" y="132"/>
                </a:cxn>
                <a:cxn ang="0">
                  <a:pos x="24" y="128"/>
                </a:cxn>
                <a:cxn ang="0">
                  <a:pos x="19" y="122"/>
                </a:cxn>
                <a:cxn ang="0">
                  <a:pos x="16" y="117"/>
                </a:cxn>
              </a:cxnLst>
              <a:rect l="0" t="0" r="r" b="b"/>
              <a:pathLst>
                <a:path w="33" h="136">
                  <a:moveTo>
                    <a:pt x="16" y="115"/>
                  </a:moveTo>
                  <a:lnTo>
                    <a:pt x="15" y="112"/>
                  </a:lnTo>
                  <a:lnTo>
                    <a:pt x="14" y="108"/>
                  </a:lnTo>
                  <a:lnTo>
                    <a:pt x="13" y="102"/>
                  </a:lnTo>
                  <a:lnTo>
                    <a:pt x="12" y="96"/>
                  </a:lnTo>
                  <a:lnTo>
                    <a:pt x="12" y="88"/>
                  </a:lnTo>
                  <a:lnTo>
                    <a:pt x="12" y="80"/>
                  </a:lnTo>
                  <a:lnTo>
                    <a:pt x="13" y="72"/>
                  </a:lnTo>
                  <a:lnTo>
                    <a:pt x="15" y="63"/>
                  </a:lnTo>
                  <a:lnTo>
                    <a:pt x="17" y="58"/>
                  </a:lnTo>
                  <a:lnTo>
                    <a:pt x="18" y="54"/>
                  </a:lnTo>
                  <a:lnTo>
                    <a:pt x="18" y="49"/>
                  </a:lnTo>
                  <a:lnTo>
                    <a:pt x="18" y="43"/>
                  </a:lnTo>
                  <a:lnTo>
                    <a:pt x="18" y="39"/>
                  </a:lnTo>
                  <a:lnTo>
                    <a:pt x="17" y="34"/>
                  </a:lnTo>
                  <a:lnTo>
                    <a:pt x="15" y="29"/>
                  </a:lnTo>
                  <a:lnTo>
                    <a:pt x="13" y="24"/>
                  </a:lnTo>
                  <a:lnTo>
                    <a:pt x="12" y="22"/>
                  </a:lnTo>
                  <a:lnTo>
                    <a:pt x="12" y="19"/>
                  </a:lnTo>
                  <a:lnTo>
                    <a:pt x="10" y="17"/>
                  </a:lnTo>
                  <a:lnTo>
                    <a:pt x="8" y="13"/>
                  </a:lnTo>
                  <a:lnTo>
                    <a:pt x="6" y="10"/>
                  </a:lnTo>
                  <a:lnTo>
                    <a:pt x="4" y="6"/>
                  </a:lnTo>
                  <a:lnTo>
                    <a:pt x="2" y="3"/>
                  </a:lnTo>
                  <a:lnTo>
                    <a:pt x="0" y="0"/>
                  </a:lnTo>
                  <a:lnTo>
                    <a:pt x="1" y="6"/>
                  </a:lnTo>
                  <a:lnTo>
                    <a:pt x="4" y="10"/>
                  </a:lnTo>
                  <a:lnTo>
                    <a:pt x="5" y="14"/>
                  </a:lnTo>
                  <a:lnTo>
                    <a:pt x="6" y="18"/>
                  </a:lnTo>
                  <a:lnTo>
                    <a:pt x="7" y="22"/>
                  </a:lnTo>
                  <a:lnTo>
                    <a:pt x="8" y="28"/>
                  </a:lnTo>
                  <a:lnTo>
                    <a:pt x="8" y="35"/>
                  </a:lnTo>
                  <a:lnTo>
                    <a:pt x="9" y="44"/>
                  </a:lnTo>
                  <a:lnTo>
                    <a:pt x="9" y="55"/>
                  </a:lnTo>
                  <a:lnTo>
                    <a:pt x="9" y="64"/>
                  </a:lnTo>
                  <a:lnTo>
                    <a:pt x="8" y="71"/>
                  </a:lnTo>
                  <a:lnTo>
                    <a:pt x="7" y="77"/>
                  </a:lnTo>
                  <a:lnTo>
                    <a:pt x="6" y="82"/>
                  </a:lnTo>
                  <a:lnTo>
                    <a:pt x="6" y="87"/>
                  </a:lnTo>
                  <a:lnTo>
                    <a:pt x="6" y="93"/>
                  </a:lnTo>
                  <a:lnTo>
                    <a:pt x="6" y="100"/>
                  </a:lnTo>
                  <a:lnTo>
                    <a:pt x="7" y="107"/>
                  </a:lnTo>
                  <a:lnTo>
                    <a:pt x="8" y="113"/>
                  </a:lnTo>
                  <a:lnTo>
                    <a:pt x="10" y="117"/>
                  </a:lnTo>
                  <a:lnTo>
                    <a:pt x="11" y="121"/>
                  </a:lnTo>
                  <a:lnTo>
                    <a:pt x="12" y="124"/>
                  </a:lnTo>
                  <a:lnTo>
                    <a:pt x="14" y="126"/>
                  </a:lnTo>
                  <a:lnTo>
                    <a:pt x="16" y="128"/>
                  </a:lnTo>
                  <a:lnTo>
                    <a:pt x="19" y="129"/>
                  </a:lnTo>
                  <a:lnTo>
                    <a:pt x="20" y="130"/>
                  </a:lnTo>
                  <a:lnTo>
                    <a:pt x="22" y="132"/>
                  </a:lnTo>
                  <a:lnTo>
                    <a:pt x="25" y="133"/>
                  </a:lnTo>
                  <a:lnTo>
                    <a:pt x="26" y="133"/>
                  </a:lnTo>
                  <a:lnTo>
                    <a:pt x="28" y="134"/>
                  </a:lnTo>
                  <a:lnTo>
                    <a:pt x="30" y="134"/>
                  </a:lnTo>
                  <a:lnTo>
                    <a:pt x="31" y="135"/>
                  </a:lnTo>
                  <a:lnTo>
                    <a:pt x="32" y="135"/>
                  </a:lnTo>
                  <a:lnTo>
                    <a:pt x="29" y="132"/>
                  </a:lnTo>
                  <a:lnTo>
                    <a:pt x="26" y="130"/>
                  </a:lnTo>
                  <a:lnTo>
                    <a:pt x="24" y="128"/>
                  </a:lnTo>
                  <a:lnTo>
                    <a:pt x="21" y="124"/>
                  </a:lnTo>
                  <a:lnTo>
                    <a:pt x="19" y="122"/>
                  </a:lnTo>
                  <a:lnTo>
                    <a:pt x="18" y="119"/>
                  </a:lnTo>
                  <a:lnTo>
                    <a:pt x="16" y="117"/>
                  </a:lnTo>
                  <a:lnTo>
                    <a:pt x="16" y="115"/>
                  </a:lnTo>
                </a:path>
              </a:pathLst>
            </a:custGeom>
            <a:solidFill>
              <a:srgbClr val="008080"/>
            </a:solidFill>
            <a:ln w="9525" cap="rnd">
              <a:noFill/>
              <a:round/>
              <a:headEnd type="none" w="sm" len="sm"/>
              <a:tailEnd type="none" w="sm" len="sm"/>
            </a:ln>
            <a:effectLst/>
          </p:spPr>
          <p:txBody>
            <a:bodyPr/>
            <a:lstStyle/>
            <a:p>
              <a:endParaRPr lang="en-US"/>
            </a:p>
          </p:txBody>
        </p:sp>
        <p:sp>
          <p:nvSpPr>
            <p:cNvPr id="21777" name="Freeform 273"/>
            <p:cNvSpPr>
              <a:spLocks/>
            </p:cNvSpPr>
            <p:nvPr/>
          </p:nvSpPr>
          <p:spPr bwMode="auto">
            <a:xfrm>
              <a:off x="3523" y="1314"/>
              <a:ext cx="447" cy="403"/>
            </a:xfrm>
            <a:custGeom>
              <a:avLst/>
              <a:gdLst/>
              <a:ahLst/>
              <a:cxnLst>
                <a:cxn ang="0">
                  <a:pos x="0" y="402"/>
                </a:cxn>
                <a:cxn ang="0">
                  <a:pos x="0" y="106"/>
                </a:cxn>
                <a:cxn ang="0">
                  <a:pos x="446" y="0"/>
                </a:cxn>
                <a:cxn ang="0">
                  <a:pos x="446" y="303"/>
                </a:cxn>
                <a:cxn ang="0">
                  <a:pos x="0" y="402"/>
                </a:cxn>
              </a:cxnLst>
              <a:rect l="0" t="0" r="r" b="b"/>
              <a:pathLst>
                <a:path w="447" h="403">
                  <a:moveTo>
                    <a:pt x="0" y="402"/>
                  </a:moveTo>
                  <a:lnTo>
                    <a:pt x="0" y="106"/>
                  </a:lnTo>
                  <a:lnTo>
                    <a:pt x="446" y="0"/>
                  </a:lnTo>
                  <a:lnTo>
                    <a:pt x="446" y="303"/>
                  </a:lnTo>
                  <a:lnTo>
                    <a:pt x="0" y="402"/>
                  </a:lnTo>
                </a:path>
              </a:pathLst>
            </a:custGeom>
            <a:solidFill>
              <a:srgbClr val="4C4C4C"/>
            </a:solidFill>
            <a:ln w="9525" cap="rnd">
              <a:noFill/>
              <a:round/>
              <a:headEnd type="none" w="sm" len="sm"/>
              <a:tailEnd type="none" w="sm" len="sm"/>
            </a:ln>
            <a:effectLst/>
          </p:spPr>
          <p:txBody>
            <a:bodyPr/>
            <a:lstStyle/>
            <a:p>
              <a:endParaRPr lang="en-US"/>
            </a:p>
          </p:txBody>
        </p:sp>
        <p:sp>
          <p:nvSpPr>
            <p:cNvPr id="21778" name="Freeform 274"/>
            <p:cNvSpPr>
              <a:spLocks/>
            </p:cNvSpPr>
            <p:nvPr/>
          </p:nvSpPr>
          <p:spPr bwMode="auto">
            <a:xfrm>
              <a:off x="3482" y="1430"/>
              <a:ext cx="24" cy="24"/>
            </a:xfrm>
            <a:custGeom>
              <a:avLst/>
              <a:gdLst/>
              <a:ahLst/>
              <a:cxnLst>
                <a:cxn ang="0">
                  <a:pos x="11" y="23"/>
                </a:cxn>
                <a:cxn ang="0">
                  <a:pos x="13" y="23"/>
                </a:cxn>
                <a:cxn ang="0">
                  <a:pos x="15" y="22"/>
                </a:cxn>
                <a:cxn ang="0">
                  <a:pos x="17" y="22"/>
                </a:cxn>
                <a:cxn ang="0">
                  <a:pos x="19" y="20"/>
                </a:cxn>
                <a:cxn ang="0">
                  <a:pos x="20" y="19"/>
                </a:cxn>
                <a:cxn ang="0">
                  <a:pos x="22" y="17"/>
                </a:cxn>
                <a:cxn ang="0">
                  <a:pos x="22" y="15"/>
                </a:cxn>
                <a:cxn ang="0">
                  <a:pos x="23" y="12"/>
                </a:cxn>
                <a:cxn ang="0">
                  <a:pos x="22" y="11"/>
                </a:cxn>
                <a:cxn ang="0">
                  <a:pos x="22" y="8"/>
                </a:cxn>
                <a:cxn ang="0">
                  <a:pos x="20" y="6"/>
                </a:cxn>
                <a:cxn ang="0">
                  <a:pos x="19" y="4"/>
                </a:cxn>
                <a:cxn ang="0">
                  <a:pos x="17" y="2"/>
                </a:cxn>
                <a:cxn ang="0">
                  <a:pos x="15" y="1"/>
                </a:cxn>
                <a:cxn ang="0">
                  <a:pos x="13" y="0"/>
                </a:cxn>
                <a:cxn ang="0">
                  <a:pos x="11" y="0"/>
                </a:cxn>
                <a:cxn ang="0">
                  <a:pos x="9" y="0"/>
                </a:cxn>
                <a:cxn ang="0">
                  <a:pos x="6" y="0"/>
                </a:cxn>
                <a:cxn ang="0">
                  <a:pos x="5" y="0"/>
                </a:cxn>
                <a:cxn ang="0">
                  <a:pos x="3" y="1"/>
                </a:cxn>
                <a:cxn ang="0">
                  <a:pos x="1" y="3"/>
                </a:cxn>
                <a:cxn ang="0">
                  <a:pos x="0" y="5"/>
                </a:cxn>
                <a:cxn ang="0">
                  <a:pos x="0" y="6"/>
                </a:cxn>
                <a:cxn ang="0">
                  <a:pos x="0" y="9"/>
                </a:cxn>
                <a:cxn ang="0">
                  <a:pos x="0" y="11"/>
                </a:cxn>
                <a:cxn ang="0">
                  <a:pos x="0" y="13"/>
                </a:cxn>
                <a:cxn ang="0">
                  <a:pos x="1" y="16"/>
                </a:cxn>
                <a:cxn ang="0">
                  <a:pos x="3" y="17"/>
                </a:cxn>
                <a:cxn ang="0">
                  <a:pos x="5" y="19"/>
                </a:cxn>
                <a:cxn ang="0">
                  <a:pos x="6" y="21"/>
                </a:cxn>
                <a:cxn ang="0">
                  <a:pos x="9" y="22"/>
                </a:cxn>
                <a:cxn ang="0">
                  <a:pos x="11" y="23"/>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w="9525" cap="rnd">
              <a:noFill/>
              <a:round/>
              <a:headEnd type="none" w="sm" len="sm"/>
              <a:tailEnd type="none" w="sm" len="sm"/>
            </a:ln>
            <a:effectLst/>
          </p:spPr>
          <p:txBody>
            <a:bodyPr/>
            <a:lstStyle/>
            <a:p>
              <a:endParaRPr lang="en-US"/>
            </a:p>
          </p:txBody>
        </p:sp>
        <p:sp>
          <p:nvSpPr>
            <p:cNvPr id="21779" name="Freeform 275"/>
            <p:cNvSpPr>
              <a:spLocks/>
            </p:cNvSpPr>
            <p:nvPr/>
          </p:nvSpPr>
          <p:spPr bwMode="auto">
            <a:xfrm>
              <a:off x="3394" y="1404"/>
              <a:ext cx="24" cy="24"/>
            </a:xfrm>
            <a:custGeom>
              <a:avLst/>
              <a:gdLst/>
              <a:ahLst/>
              <a:cxnLst>
                <a:cxn ang="0">
                  <a:pos x="11" y="23"/>
                </a:cxn>
                <a:cxn ang="0">
                  <a:pos x="13" y="23"/>
                </a:cxn>
                <a:cxn ang="0">
                  <a:pos x="16" y="23"/>
                </a:cxn>
                <a:cxn ang="0">
                  <a:pos x="17" y="22"/>
                </a:cxn>
                <a:cxn ang="0">
                  <a:pos x="19" y="21"/>
                </a:cxn>
                <a:cxn ang="0">
                  <a:pos x="21" y="19"/>
                </a:cxn>
                <a:cxn ang="0">
                  <a:pos x="22" y="17"/>
                </a:cxn>
                <a:cxn ang="0">
                  <a:pos x="23" y="16"/>
                </a:cxn>
                <a:cxn ang="0">
                  <a:pos x="23" y="13"/>
                </a:cxn>
                <a:cxn ang="0">
                  <a:pos x="23" y="11"/>
                </a:cxn>
                <a:cxn ang="0">
                  <a:pos x="22" y="9"/>
                </a:cxn>
                <a:cxn ang="0">
                  <a:pos x="21" y="6"/>
                </a:cxn>
                <a:cxn ang="0">
                  <a:pos x="19" y="5"/>
                </a:cxn>
                <a:cxn ang="0">
                  <a:pos x="17" y="3"/>
                </a:cxn>
                <a:cxn ang="0">
                  <a:pos x="16" y="1"/>
                </a:cxn>
                <a:cxn ang="0">
                  <a:pos x="13" y="0"/>
                </a:cxn>
                <a:cxn ang="0">
                  <a:pos x="11" y="0"/>
                </a:cxn>
                <a:cxn ang="0">
                  <a:pos x="9" y="0"/>
                </a:cxn>
                <a:cxn ang="0">
                  <a:pos x="6" y="0"/>
                </a:cxn>
                <a:cxn ang="0">
                  <a:pos x="5" y="0"/>
                </a:cxn>
                <a:cxn ang="0">
                  <a:pos x="3" y="2"/>
                </a:cxn>
                <a:cxn ang="0">
                  <a:pos x="1" y="3"/>
                </a:cxn>
                <a:cxn ang="0">
                  <a:pos x="0" y="5"/>
                </a:cxn>
                <a:cxn ang="0">
                  <a:pos x="0" y="7"/>
                </a:cxn>
                <a:cxn ang="0">
                  <a:pos x="0" y="9"/>
                </a:cxn>
                <a:cxn ang="0">
                  <a:pos x="0" y="11"/>
                </a:cxn>
                <a:cxn ang="0">
                  <a:pos x="0" y="14"/>
                </a:cxn>
                <a:cxn ang="0">
                  <a:pos x="1" y="16"/>
                </a:cxn>
                <a:cxn ang="0">
                  <a:pos x="3" y="17"/>
                </a:cxn>
                <a:cxn ang="0">
                  <a:pos x="5" y="19"/>
                </a:cxn>
                <a:cxn ang="0">
                  <a:pos x="6" y="21"/>
                </a:cxn>
                <a:cxn ang="0">
                  <a:pos x="9" y="22"/>
                </a:cxn>
                <a:cxn ang="0">
                  <a:pos x="11" y="23"/>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w="9525" cap="rnd">
              <a:noFill/>
              <a:round/>
              <a:headEnd type="none" w="sm" len="sm"/>
              <a:tailEnd type="none" w="sm" len="sm"/>
            </a:ln>
            <a:effectLst/>
          </p:spPr>
          <p:txBody>
            <a:bodyPr/>
            <a:lstStyle/>
            <a:p>
              <a:endParaRPr lang="en-US"/>
            </a:p>
          </p:txBody>
        </p:sp>
        <p:sp>
          <p:nvSpPr>
            <p:cNvPr id="21780" name="Freeform 276"/>
            <p:cNvSpPr>
              <a:spLocks/>
            </p:cNvSpPr>
            <p:nvPr/>
          </p:nvSpPr>
          <p:spPr bwMode="auto">
            <a:xfrm>
              <a:off x="3431" y="1345"/>
              <a:ext cx="17" cy="99"/>
            </a:xfrm>
            <a:custGeom>
              <a:avLst/>
              <a:gdLst/>
              <a:ahLst/>
              <a:cxnLst>
                <a:cxn ang="0">
                  <a:pos x="16" y="98"/>
                </a:cxn>
                <a:cxn ang="0">
                  <a:pos x="16" y="2"/>
                </a:cxn>
                <a:cxn ang="0">
                  <a:pos x="0" y="0"/>
                </a:cxn>
                <a:cxn ang="0">
                  <a:pos x="0" y="95"/>
                </a:cxn>
                <a:cxn ang="0">
                  <a:pos x="16" y="98"/>
                </a:cxn>
              </a:cxnLst>
              <a:rect l="0" t="0" r="r" b="b"/>
              <a:pathLst>
                <a:path w="17" h="99">
                  <a:moveTo>
                    <a:pt x="16" y="98"/>
                  </a:moveTo>
                  <a:lnTo>
                    <a:pt x="16" y="2"/>
                  </a:lnTo>
                  <a:lnTo>
                    <a:pt x="0" y="0"/>
                  </a:lnTo>
                  <a:lnTo>
                    <a:pt x="0" y="95"/>
                  </a:lnTo>
                  <a:lnTo>
                    <a:pt x="16" y="98"/>
                  </a:lnTo>
                </a:path>
              </a:pathLst>
            </a:custGeom>
            <a:solidFill>
              <a:srgbClr val="000000"/>
            </a:solidFill>
            <a:ln w="9525" cap="rnd">
              <a:noFill/>
              <a:round/>
              <a:headEnd type="none" w="sm" len="sm"/>
              <a:tailEnd type="none" w="sm" len="sm"/>
            </a:ln>
            <a:effectLst/>
          </p:spPr>
          <p:txBody>
            <a:bodyPr/>
            <a:lstStyle/>
            <a:p>
              <a:endParaRPr lang="en-US"/>
            </a:p>
          </p:txBody>
        </p:sp>
        <p:sp>
          <p:nvSpPr>
            <p:cNvPr id="21781" name="Freeform 277"/>
            <p:cNvSpPr>
              <a:spLocks/>
            </p:cNvSpPr>
            <p:nvPr/>
          </p:nvSpPr>
          <p:spPr bwMode="auto">
            <a:xfrm>
              <a:off x="3432" y="1430"/>
              <a:ext cx="69" cy="68"/>
            </a:xfrm>
            <a:custGeom>
              <a:avLst/>
              <a:gdLst/>
              <a:ahLst/>
              <a:cxnLst>
                <a:cxn ang="0">
                  <a:pos x="10" y="0"/>
                </a:cxn>
                <a:cxn ang="0">
                  <a:pos x="68" y="59"/>
                </a:cxn>
                <a:cxn ang="0">
                  <a:pos x="68" y="67"/>
                </a:cxn>
                <a:cxn ang="0">
                  <a:pos x="0" y="13"/>
                </a:cxn>
                <a:cxn ang="0">
                  <a:pos x="10" y="0"/>
                </a:cxn>
              </a:cxnLst>
              <a:rect l="0" t="0" r="r" b="b"/>
              <a:pathLst>
                <a:path w="69" h="68">
                  <a:moveTo>
                    <a:pt x="10" y="0"/>
                  </a:moveTo>
                  <a:lnTo>
                    <a:pt x="68" y="59"/>
                  </a:lnTo>
                  <a:lnTo>
                    <a:pt x="68" y="67"/>
                  </a:lnTo>
                  <a:lnTo>
                    <a:pt x="0" y="13"/>
                  </a:lnTo>
                  <a:lnTo>
                    <a:pt x="10" y="0"/>
                  </a:lnTo>
                </a:path>
              </a:pathLst>
            </a:custGeom>
            <a:solidFill>
              <a:srgbClr val="000000"/>
            </a:solidFill>
            <a:ln w="9525" cap="rnd">
              <a:noFill/>
              <a:round/>
              <a:headEnd type="none" w="sm" len="sm"/>
              <a:tailEnd type="none" w="sm" len="sm"/>
            </a:ln>
            <a:effectLst/>
          </p:spPr>
          <p:txBody>
            <a:bodyPr/>
            <a:lstStyle/>
            <a:p>
              <a:endParaRPr lang="en-US"/>
            </a:p>
          </p:txBody>
        </p:sp>
        <p:sp>
          <p:nvSpPr>
            <p:cNvPr id="21782" name="Freeform 278"/>
            <p:cNvSpPr>
              <a:spLocks/>
            </p:cNvSpPr>
            <p:nvPr/>
          </p:nvSpPr>
          <p:spPr bwMode="auto">
            <a:xfrm>
              <a:off x="3395" y="1435"/>
              <a:ext cx="47" cy="65"/>
            </a:xfrm>
            <a:custGeom>
              <a:avLst/>
              <a:gdLst/>
              <a:ahLst/>
              <a:cxnLst>
                <a:cxn ang="0">
                  <a:pos x="36" y="0"/>
                </a:cxn>
                <a:cxn ang="0">
                  <a:pos x="0" y="51"/>
                </a:cxn>
                <a:cxn ang="0">
                  <a:pos x="0" y="64"/>
                </a:cxn>
                <a:cxn ang="0">
                  <a:pos x="46" y="13"/>
                </a:cxn>
                <a:cxn ang="0">
                  <a:pos x="36" y="0"/>
                </a:cxn>
              </a:cxnLst>
              <a:rect l="0" t="0" r="r" b="b"/>
              <a:pathLst>
                <a:path w="47" h="65">
                  <a:moveTo>
                    <a:pt x="36" y="0"/>
                  </a:moveTo>
                  <a:lnTo>
                    <a:pt x="0" y="51"/>
                  </a:lnTo>
                  <a:lnTo>
                    <a:pt x="0" y="64"/>
                  </a:lnTo>
                  <a:lnTo>
                    <a:pt x="46" y="13"/>
                  </a:lnTo>
                  <a:lnTo>
                    <a:pt x="36" y="0"/>
                  </a:lnTo>
                </a:path>
              </a:pathLst>
            </a:custGeom>
            <a:solidFill>
              <a:srgbClr val="000000"/>
            </a:solidFill>
            <a:ln w="9525" cap="rnd">
              <a:noFill/>
              <a:round/>
              <a:headEnd type="none" w="sm" len="sm"/>
              <a:tailEnd type="none" w="sm" len="sm"/>
            </a:ln>
            <a:effectLst/>
          </p:spPr>
          <p:txBody>
            <a:bodyPr/>
            <a:lstStyle/>
            <a:p>
              <a:endParaRPr lang="en-US"/>
            </a:p>
          </p:txBody>
        </p:sp>
        <p:sp>
          <p:nvSpPr>
            <p:cNvPr id="21783" name="Freeform 279"/>
            <p:cNvSpPr>
              <a:spLocks/>
            </p:cNvSpPr>
            <p:nvPr/>
          </p:nvSpPr>
          <p:spPr bwMode="auto">
            <a:xfrm>
              <a:off x="3360" y="1431"/>
              <a:ext cx="74" cy="17"/>
            </a:xfrm>
            <a:custGeom>
              <a:avLst/>
              <a:gdLst/>
              <a:ahLst/>
              <a:cxnLst>
                <a:cxn ang="0">
                  <a:pos x="67" y="2"/>
                </a:cxn>
                <a:cxn ang="0">
                  <a:pos x="0" y="0"/>
                </a:cxn>
                <a:cxn ang="0">
                  <a:pos x="0" y="5"/>
                </a:cxn>
                <a:cxn ang="0">
                  <a:pos x="73" y="16"/>
                </a:cxn>
                <a:cxn ang="0">
                  <a:pos x="67" y="2"/>
                </a:cxn>
              </a:cxnLst>
              <a:rect l="0" t="0" r="r" b="b"/>
              <a:pathLst>
                <a:path w="74" h="17">
                  <a:moveTo>
                    <a:pt x="67" y="2"/>
                  </a:moveTo>
                  <a:lnTo>
                    <a:pt x="0" y="0"/>
                  </a:lnTo>
                  <a:lnTo>
                    <a:pt x="0" y="5"/>
                  </a:lnTo>
                  <a:lnTo>
                    <a:pt x="73" y="16"/>
                  </a:lnTo>
                  <a:lnTo>
                    <a:pt x="67" y="2"/>
                  </a:lnTo>
                </a:path>
              </a:pathLst>
            </a:custGeom>
            <a:solidFill>
              <a:srgbClr val="000000"/>
            </a:solidFill>
            <a:ln w="9525" cap="rnd">
              <a:noFill/>
              <a:round/>
              <a:headEnd type="none" w="sm" len="sm"/>
              <a:tailEnd type="none" w="sm" len="sm"/>
            </a:ln>
            <a:effectLst/>
          </p:spPr>
          <p:txBody>
            <a:bodyPr/>
            <a:lstStyle/>
            <a:p>
              <a:endParaRPr lang="en-US"/>
            </a:p>
          </p:txBody>
        </p:sp>
        <p:sp>
          <p:nvSpPr>
            <p:cNvPr id="21784" name="Freeform 280"/>
            <p:cNvSpPr>
              <a:spLocks/>
            </p:cNvSpPr>
            <p:nvPr/>
          </p:nvSpPr>
          <p:spPr bwMode="auto">
            <a:xfrm>
              <a:off x="3441" y="1426"/>
              <a:ext cx="55" cy="18"/>
            </a:xfrm>
            <a:custGeom>
              <a:avLst/>
              <a:gdLst/>
              <a:ahLst/>
              <a:cxnLst>
                <a:cxn ang="0">
                  <a:pos x="0" y="8"/>
                </a:cxn>
                <a:cxn ang="0">
                  <a:pos x="54" y="0"/>
                </a:cxn>
                <a:cxn ang="0">
                  <a:pos x="54" y="4"/>
                </a:cxn>
                <a:cxn ang="0">
                  <a:pos x="0" y="17"/>
                </a:cxn>
                <a:cxn ang="0">
                  <a:pos x="0" y="8"/>
                </a:cxn>
              </a:cxnLst>
              <a:rect l="0" t="0" r="r" b="b"/>
              <a:pathLst>
                <a:path w="55" h="18">
                  <a:moveTo>
                    <a:pt x="0" y="8"/>
                  </a:moveTo>
                  <a:lnTo>
                    <a:pt x="54" y="0"/>
                  </a:lnTo>
                  <a:lnTo>
                    <a:pt x="54" y="4"/>
                  </a:lnTo>
                  <a:lnTo>
                    <a:pt x="0" y="17"/>
                  </a:lnTo>
                  <a:lnTo>
                    <a:pt x="0" y="8"/>
                  </a:lnTo>
                </a:path>
              </a:pathLst>
            </a:custGeom>
            <a:solidFill>
              <a:srgbClr val="000000"/>
            </a:solidFill>
            <a:ln w="9525" cap="rnd">
              <a:noFill/>
              <a:round/>
              <a:headEnd type="none" w="sm" len="sm"/>
              <a:tailEnd type="none" w="sm" len="sm"/>
            </a:ln>
            <a:effectLst/>
          </p:spPr>
          <p:txBody>
            <a:bodyPr/>
            <a:lstStyle/>
            <a:p>
              <a:endParaRPr lang="en-US"/>
            </a:p>
          </p:txBody>
        </p:sp>
        <p:sp>
          <p:nvSpPr>
            <p:cNvPr id="21785" name="Freeform 281"/>
            <p:cNvSpPr>
              <a:spLocks/>
            </p:cNvSpPr>
            <p:nvPr/>
          </p:nvSpPr>
          <p:spPr bwMode="auto">
            <a:xfrm>
              <a:off x="3407" y="1398"/>
              <a:ext cx="29" cy="43"/>
            </a:xfrm>
            <a:custGeom>
              <a:avLst/>
              <a:gdLst/>
              <a:ahLst/>
              <a:cxnLst>
                <a:cxn ang="0">
                  <a:pos x="28" y="32"/>
                </a:cxn>
                <a:cxn ang="0">
                  <a:pos x="0" y="0"/>
                </a:cxn>
                <a:cxn ang="0">
                  <a:pos x="0" y="5"/>
                </a:cxn>
                <a:cxn ang="0">
                  <a:pos x="23" y="42"/>
                </a:cxn>
                <a:cxn ang="0">
                  <a:pos x="28" y="32"/>
                </a:cxn>
              </a:cxnLst>
              <a:rect l="0" t="0" r="r" b="b"/>
              <a:pathLst>
                <a:path w="29" h="43">
                  <a:moveTo>
                    <a:pt x="28" y="32"/>
                  </a:moveTo>
                  <a:lnTo>
                    <a:pt x="0" y="0"/>
                  </a:lnTo>
                  <a:lnTo>
                    <a:pt x="0" y="5"/>
                  </a:lnTo>
                  <a:lnTo>
                    <a:pt x="23" y="42"/>
                  </a:lnTo>
                  <a:lnTo>
                    <a:pt x="28" y="32"/>
                  </a:lnTo>
                </a:path>
              </a:pathLst>
            </a:custGeom>
            <a:solidFill>
              <a:srgbClr val="000000"/>
            </a:solidFill>
            <a:ln w="9525" cap="rnd">
              <a:noFill/>
              <a:round/>
              <a:headEnd type="none" w="sm" len="sm"/>
              <a:tailEnd type="none" w="sm" len="sm"/>
            </a:ln>
            <a:effectLst/>
          </p:spPr>
          <p:txBody>
            <a:bodyPr/>
            <a:lstStyle/>
            <a:p>
              <a:endParaRPr lang="en-US"/>
            </a:p>
          </p:txBody>
        </p:sp>
        <p:sp>
          <p:nvSpPr>
            <p:cNvPr id="21786" name="Freeform 282"/>
            <p:cNvSpPr>
              <a:spLocks/>
            </p:cNvSpPr>
            <p:nvPr/>
          </p:nvSpPr>
          <p:spPr bwMode="auto">
            <a:xfrm>
              <a:off x="3384" y="1494"/>
              <a:ext cx="29" cy="29"/>
            </a:xfrm>
            <a:custGeom>
              <a:avLst/>
              <a:gdLst/>
              <a:ahLst/>
              <a:cxnLst>
                <a:cxn ang="0">
                  <a:pos x="13" y="28"/>
                </a:cxn>
                <a:cxn ang="0">
                  <a:pos x="16" y="28"/>
                </a:cxn>
                <a:cxn ang="0">
                  <a:pos x="19" y="28"/>
                </a:cxn>
                <a:cxn ang="0">
                  <a:pos x="22" y="27"/>
                </a:cxn>
                <a:cxn ang="0">
                  <a:pos x="23" y="25"/>
                </a:cxn>
                <a:cxn ang="0">
                  <a:pos x="25" y="23"/>
                </a:cxn>
                <a:cxn ang="0">
                  <a:pos x="27" y="21"/>
                </a:cxn>
                <a:cxn ang="0">
                  <a:pos x="28" y="18"/>
                </a:cxn>
                <a:cxn ang="0">
                  <a:pos x="28" y="16"/>
                </a:cxn>
                <a:cxn ang="0">
                  <a:pos x="28" y="13"/>
                </a:cxn>
                <a:cxn ang="0">
                  <a:pos x="27" y="11"/>
                </a:cxn>
                <a:cxn ang="0">
                  <a:pos x="25" y="7"/>
                </a:cxn>
                <a:cxn ang="0">
                  <a:pos x="23" y="5"/>
                </a:cxn>
                <a:cxn ang="0">
                  <a:pos x="22" y="3"/>
                </a:cxn>
                <a:cxn ang="0">
                  <a:pos x="19" y="1"/>
                </a:cxn>
                <a:cxn ang="0">
                  <a:pos x="16" y="0"/>
                </a:cxn>
                <a:cxn ang="0">
                  <a:pos x="13" y="0"/>
                </a:cxn>
                <a:cxn ang="0">
                  <a:pos x="11" y="0"/>
                </a:cxn>
                <a:cxn ang="0">
                  <a:pos x="8" y="0"/>
                </a:cxn>
                <a:cxn ang="0">
                  <a:pos x="5" y="0"/>
                </a:cxn>
                <a:cxn ang="0">
                  <a:pos x="4" y="2"/>
                </a:cxn>
                <a:cxn ang="0">
                  <a:pos x="2" y="4"/>
                </a:cxn>
                <a:cxn ang="0">
                  <a:pos x="0" y="5"/>
                </a:cxn>
                <a:cxn ang="0">
                  <a:pos x="0" y="8"/>
                </a:cxn>
                <a:cxn ang="0">
                  <a:pos x="0" y="11"/>
                </a:cxn>
                <a:cxn ang="0">
                  <a:pos x="0" y="14"/>
                </a:cxn>
                <a:cxn ang="0">
                  <a:pos x="0" y="16"/>
                </a:cxn>
                <a:cxn ang="0">
                  <a:pos x="2" y="19"/>
                </a:cxn>
                <a:cxn ang="0">
                  <a:pos x="4" y="22"/>
                </a:cxn>
                <a:cxn ang="0">
                  <a:pos x="5" y="23"/>
                </a:cxn>
                <a:cxn ang="0">
                  <a:pos x="8" y="25"/>
                </a:cxn>
                <a:cxn ang="0">
                  <a:pos x="11" y="27"/>
                </a:cxn>
                <a:cxn ang="0">
                  <a:pos x="13" y="28"/>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w="9525" cap="rnd">
              <a:noFill/>
              <a:round/>
              <a:headEnd type="none" w="sm" len="sm"/>
              <a:tailEnd type="none" w="sm" len="sm"/>
            </a:ln>
            <a:effectLst/>
          </p:spPr>
          <p:txBody>
            <a:bodyPr/>
            <a:lstStyle/>
            <a:p>
              <a:endParaRPr lang="en-US"/>
            </a:p>
          </p:txBody>
        </p:sp>
        <p:sp>
          <p:nvSpPr>
            <p:cNvPr id="21787" name="Freeform 283"/>
            <p:cNvSpPr>
              <a:spLocks/>
            </p:cNvSpPr>
            <p:nvPr/>
          </p:nvSpPr>
          <p:spPr bwMode="auto">
            <a:xfrm>
              <a:off x="3345" y="1436"/>
              <a:ext cx="29" cy="29"/>
            </a:xfrm>
            <a:custGeom>
              <a:avLst/>
              <a:gdLst/>
              <a:ahLst/>
              <a:cxnLst>
                <a:cxn ang="0">
                  <a:pos x="14" y="28"/>
                </a:cxn>
                <a:cxn ang="0">
                  <a:pos x="16" y="28"/>
                </a:cxn>
                <a:cxn ang="0">
                  <a:pos x="19" y="28"/>
                </a:cxn>
                <a:cxn ang="0">
                  <a:pos x="22" y="27"/>
                </a:cxn>
                <a:cxn ang="0">
                  <a:pos x="23" y="25"/>
                </a:cxn>
                <a:cxn ang="0">
                  <a:pos x="25" y="23"/>
                </a:cxn>
                <a:cxn ang="0">
                  <a:pos x="27" y="22"/>
                </a:cxn>
                <a:cxn ang="0">
                  <a:pos x="28" y="19"/>
                </a:cxn>
                <a:cxn ang="0">
                  <a:pos x="28" y="16"/>
                </a:cxn>
                <a:cxn ang="0">
                  <a:pos x="28" y="13"/>
                </a:cxn>
                <a:cxn ang="0">
                  <a:pos x="27" y="11"/>
                </a:cxn>
                <a:cxn ang="0">
                  <a:pos x="25" y="8"/>
                </a:cxn>
                <a:cxn ang="0">
                  <a:pos x="23" y="5"/>
                </a:cxn>
                <a:cxn ang="0">
                  <a:pos x="22" y="3"/>
                </a:cxn>
                <a:cxn ang="0">
                  <a:pos x="19" y="1"/>
                </a:cxn>
                <a:cxn ang="0">
                  <a:pos x="16" y="0"/>
                </a:cxn>
                <a:cxn ang="0">
                  <a:pos x="14" y="0"/>
                </a:cxn>
                <a:cxn ang="0">
                  <a:pos x="11" y="0"/>
                </a:cxn>
                <a:cxn ang="0">
                  <a:pos x="8" y="0"/>
                </a:cxn>
                <a:cxn ang="0">
                  <a:pos x="5" y="0"/>
                </a:cxn>
                <a:cxn ang="0">
                  <a:pos x="4" y="2"/>
                </a:cxn>
                <a:cxn ang="0">
                  <a:pos x="2" y="4"/>
                </a:cxn>
                <a:cxn ang="0">
                  <a:pos x="0" y="5"/>
                </a:cxn>
                <a:cxn ang="0">
                  <a:pos x="0" y="8"/>
                </a:cxn>
                <a:cxn ang="0">
                  <a:pos x="0" y="11"/>
                </a:cxn>
                <a:cxn ang="0">
                  <a:pos x="0" y="14"/>
                </a:cxn>
                <a:cxn ang="0">
                  <a:pos x="0" y="16"/>
                </a:cxn>
                <a:cxn ang="0">
                  <a:pos x="2" y="19"/>
                </a:cxn>
                <a:cxn ang="0">
                  <a:pos x="4" y="22"/>
                </a:cxn>
                <a:cxn ang="0">
                  <a:pos x="5" y="24"/>
                </a:cxn>
                <a:cxn ang="0">
                  <a:pos x="8" y="26"/>
                </a:cxn>
                <a:cxn ang="0">
                  <a:pos x="11" y="27"/>
                </a:cxn>
                <a:cxn ang="0">
                  <a:pos x="14" y="28"/>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w="9525" cap="rnd">
              <a:noFill/>
              <a:round/>
              <a:headEnd type="none" w="sm" len="sm"/>
              <a:tailEnd type="none" w="sm" len="sm"/>
            </a:ln>
            <a:effectLst/>
          </p:spPr>
          <p:txBody>
            <a:bodyPr/>
            <a:lstStyle/>
            <a:p>
              <a:endParaRPr lang="en-US"/>
            </a:p>
          </p:txBody>
        </p:sp>
        <p:sp>
          <p:nvSpPr>
            <p:cNvPr id="21788" name="Freeform 284"/>
            <p:cNvSpPr>
              <a:spLocks/>
            </p:cNvSpPr>
            <p:nvPr/>
          </p:nvSpPr>
          <p:spPr bwMode="auto">
            <a:xfrm>
              <a:off x="3487" y="1495"/>
              <a:ext cx="29" cy="29"/>
            </a:xfrm>
            <a:custGeom>
              <a:avLst/>
              <a:gdLst/>
              <a:ahLst/>
              <a:cxnLst>
                <a:cxn ang="0">
                  <a:pos x="14" y="28"/>
                </a:cxn>
                <a:cxn ang="0">
                  <a:pos x="16" y="28"/>
                </a:cxn>
                <a:cxn ang="0">
                  <a:pos x="19" y="28"/>
                </a:cxn>
                <a:cxn ang="0">
                  <a:pos x="22" y="27"/>
                </a:cxn>
                <a:cxn ang="0">
                  <a:pos x="23" y="25"/>
                </a:cxn>
                <a:cxn ang="0">
                  <a:pos x="25" y="23"/>
                </a:cxn>
                <a:cxn ang="0">
                  <a:pos x="27" y="22"/>
                </a:cxn>
                <a:cxn ang="0">
                  <a:pos x="28" y="19"/>
                </a:cxn>
                <a:cxn ang="0">
                  <a:pos x="28" y="16"/>
                </a:cxn>
                <a:cxn ang="0">
                  <a:pos x="28" y="13"/>
                </a:cxn>
                <a:cxn ang="0">
                  <a:pos x="27" y="11"/>
                </a:cxn>
                <a:cxn ang="0">
                  <a:pos x="25" y="8"/>
                </a:cxn>
                <a:cxn ang="0">
                  <a:pos x="23" y="5"/>
                </a:cxn>
                <a:cxn ang="0">
                  <a:pos x="22" y="4"/>
                </a:cxn>
                <a:cxn ang="0">
                  <a:pos x="19" y="2"/>
                </a:cxn>
                <a:cxn ang="0">
                  <a:pos x="16" y="0"/>
                </a:cxn>
                <a:cxn ang="0">
                  <a:pos x="14" y="0"/>
                </a:cxn>
                <a:cxn ang="0">
                  <a:pos x="11" y="0"/>
                </a:cxn>
                <a:cxn ang="0">
                  <a:pos x="8" y="0"/>
                </a:cxn>
                <a:cxn ang="0">
                  <a:pos x="5" y="0"/>
                </a:cxn>
                <a:cxn ang="0">
                  <a:pos x="4" y="2"/>
                </a:cxn>
                <a:cxn ang="0">
                  <a:pos x="2" y="4"/>
                </a:cxn>
                <a:cxn ang="0">
                  <a:pos x="0" y="6"/>
                </a:cxn>
                <a:cxn ang="0">
                  <a:pos x="0" y="8"/>
                </a:cxn>
                <a:cxn ang="0">
                  <a:pos x="0" y="11"/>
                </a:cxn>
                <a:cxn ang="0">
                  <a:pos x="0" y="14"/>
                </a:cxn>
                <a:cxn ang="0">
                  <a:pos x="0" y="16"/>
                </a:cxn>
                <a:cxn ang="0">
                  <a:pos x="2" y="19"/>
                </a:cxn>
                <a:cxn ang="0">
                  <a:pos x="4" y="22"/>
                </a:cxn>
                <a:cxn ang="0">
                  <a:pos x="5" y="24"/>
                </a:cxn>
                <a:cxn ang="0">
                  <a:pos x="8" y="26"/>
                </a:cxn>
                <a:cxn ang="0">
                  <a:pos x="11" y="27"/>
                </a:cxn>
                <a:cxn ang="0">
                  <a:pos x="14" y="28"/>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w="9525" cap="rnd">
              <a:noFill/>
              <a:round/>
              <a:headEnd type="none" w="sm" len="sm"/>
              <a:tailEnd type="none" w="sm" len="sm"/>
            </a:ln>
            <a:effectLst/>
          </p:spPr>
          <p:txBody>
            <a:bodyPr/>
            <a:lstStyle/>
            <a:p>
              <a:endParaRPr lang="en-US"/>
            </a:p>
          </p:txBody>
        </p:sp>
        <p:sp>
          <p:nvSpPr>
            <p:cNvPr id="21789" name="Freeform 285"/>
            <p:cNvSpPr>
              <a:spLocks/>
            </p:cNvSpPr>
            <p:nvPr/>
          </p:nvSpPr>
          <p:spPr bwMode="auto">
            <a:xfrm>
              <a:off x="3482" y="1430"/>
              <a:ext cx="24" cy="24"/>
            </a:xfrm>
            <a:custGeom>
              <a:avLst/>
              <a:gdLst/>
              <a:ahLst/>
              <a:cxnLst>
                <a:cxn ang="0">
                  <a:pos x="11" y="23"/>
                </a:cxn>
                <a:cxn ang="0">
                  <a:pos x="13" y="23"/>
                </a:cxn>
                <a:cxn ang="0">
                  <a:pos x="15" y="22"/>
                </a:cxn>
                <a:cxn ang="0">
                  <a:pos x="17" y="22"/>
                </a:cxn>
                <a:cxn ang="0">
                  <a:pos x="19" y="20"/>
                </a:cxn>
                <a:cxn ang="0">
                  <a:pos x="20" y="19"/>
                </a:cxn>
                <a:cxn ang="0">
                  <a:pos x="22" y="17"/>
                </a:cxn>
                <a:cxn ang="0">
                  <a:pos x="22" y="15"/>
                </a:cxn>
                <a:cxn ang="0">
                  <a:pos x="23" y="12"/>
                </a:cxn>
                <a:cxn ang="0">
                  <a:pos x="22" y="11"/>
                </a:cxn>
                <a:cxn ang="0">
                  <a:pos x="22" y="8"/>
                </a:cxn>
                <a:cxn ang="0">
                  <a:pos x="20" y="6"/>
                </a:cxn>
                <a:cxn ang="0">
                  <a:pos x="19" y="4"/>
                </a:cxn>
                <a:cxn ang="0">
                  <a:pos x="17" y="2"/>
                </a:cxn>
                <a:cxn ang="0">
                  <a:pos x="15" y="1"/>
                </a:cxn>
                <a:cxn ang="0">
                  <a:pos x="13" y="0"/>
                </a:cxn>
                <a:cxn ang="0">
                  <a:pos x="11" y="0"/>
                </a:cxn>
                <a:cxn ang="0">
                  <a:pos x="9" y="0"/>
                </a:cxn>
                <a:cxn ang="0">
                  <a:pos x="6" y="0"/>
                </a:cxn>
                <a:cxn ang="0">
                  <a:pos x="5" y="0"/>
                </a:cxn>
                <a:cxn ang="0">
                  <a:pos x="3" y="1"/>
                </a:cxn>
                <a:cxn ang="0">
                  <a:pos x="1" y="3"/>
                </a:cxn>
                <a:cxn ang="0">
                  <a:pos x="0" y="5"/>
                </a:cxn>
                <a:cxn ang="0">
                  <a:pos x="0" y="6"/>
                </a:cxn>
                <a:cxn ang="0">
                  <a:pos x="0" y="9"/>
                </a:cxn>
                <a:cxn ang="0">
                  <a:pos x="0" y="11"/>
                </a:cxn>
                <a:cxn ang="0">
                  <a:pos x="0" y="13"/>
                </a:cxn>
                <a:cxn ang="0">
                  <a:pos x="1" y="16"/>
                </a:cxn>
                <a:cxn ang="0">
                  <a:pos x="3" y="17"/>
                </a:cxn>
                <a:cxn ang="0">
                  <a:pos x="5" y="19"/>
                </a:cxn>
                <a:cxn ang="0">
                  <a:pos x="6" y="21"/>
                </a:cxn>
                <a:cxn ang="0">
                  <a:pos x="9" y="22"/>
                </a:cxn>
                <a:cxn ang="0">
                  <a:pos x="11" y="23"/>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w="9525" cap="rnd">
              <a:noFill/>
              <a:round/>
              <a:headEnd type="none" w="sm" len="sm"/>
              <a:tailEnd type="none" w="sm" len="sm"/>
            </a:ln>
            <a:effectLst/>
          </p:spPr>
          <p:txBody>
            <a:bodyPr/>
            <a:lstStyle/>
            <a:p>
              <a:endParaRPr lang="en-US"/>
            </a:p>
          </p:txBody>
        </p:sp>
        <p:sp>
          <p:nvSpPr>
            <p:cNvPr id="21790" name="Freeform 286"/>
            <p:cNvSpPr>
              <a:spLocks/>
            </p:cNvSpPr>
            <p:nvPr/>
          </p:nvSpPr>
          <p:spPr bwMode="auto">
            <a:xfrm>
              <a:off x="3394" y="1404"/>
              <a:ext cx="24" cy="24"/>
            </a:xfrm>
            <a:custGeom>
              <a:avLst/>
              <a:gdLst/>
              <a:ahLst/>
              <a:cxnLst>
                <a:cxn ang="0">
                  <a:pos x="11" y="23"/>
                </a:cxn>
                <a:cxn ang="0">
                  <a:pos x="13" y="23"/>
                </a:cxn>
                <a:cxn ang="0">
                  <a:pos x="16" y="23"/>
                </a:cxn>
                <a:cxn ang="0">
                  <a:pos x="17" y="22"/>
                </a:cxn>
                <a:cxn ang="0">
                  <a:pos x="19" y="21"/>
                </a:cxn>
                <a:cxn ang="0">
                  <a:pos x="21" y="19"/>
                </a:cxn>
                <a:cxn ang="0">
                  <a:pos x="22" y="17"/>
                </a:cxn>
                <a:cxn ang="0">
                  <a:pos x="23" y="16"/>
                </a:cxn>
                <a:cxn ang="0">
                  <a:pos x="23" y="13"/>
                </a:cxn>
                <a:cxn ang="0">
                  <a:pos x="23" y="11"/>
                </a:cxn>
                <a:cxn ang="0">
                  <a:pos x="22" y="9"/>
                </a:cxn>
                <a:cxn ang="0">
                  <a:pos x="21" y="6"/>
                </a:cxn>
                <a:cxn ang="0">
                  <a:pos x="19" y="5"/>
                </a:cxn>
                <a:cxn ang="0">
                  <a:pos x="17" y="3"/>
                </a:cxn>
                <a:cxn ang="0">
                  <a:pos x="16" y="1"/>
                </a:cxn>
                <a:cxn ang="0">
                  <a:pos x="13" y="0"/>
                </a:cxn>
                <a:cxn ang="0">
                  <a:pos x="11" y="0"/>
                </a:cxn>
                <a:cxn ang="0">
                  <a:pos x="9" y="0"/>
                </a:cxn>
                <a:cxn ang="0">
                  <a:pos x="6" y="0"/>
                </a:cxn>
                <a:cxn ang="0">
                  <a:pos x="5" y="0"/>
                </a:cxn>
                <a:cxn ang="0">
                  <a:pos x="3" y="2"/>
                </a:cxn>
                <a:cxn ang="0">
                  <a:pos x="1" y="3"/>
                </a:cxn>
                <a:cxn ang="0">
                  <a:pos x="0" y="5"/>
                </a:cxn>
                <a:cxn ang="0">
                  <a:pos x="0" y="7"/>
                </a:cxn>
                <a:cxn ang="0">
                  <a:pos x="0" y="9"/>
                </a:cxn>
                <a:cxn ang="0">
                  <a:pos x="0" y="11"/>
                </a:cxn>
                <a:cxn ang="0">
                  <a:pos x="0" y="14"/>
                </a:cxn>
                <a:cxn ang="0">
                  <a:pos x="1" y="16"/>
                </a:cxn>
                <a:cxn ang="0">
                  <a:pos x="3" y="17"/>
                </a:cxn>
                <a:cxn ang="0">
                  <a:pos x="5" y="19"/>
                </a:cxn>
                <a:cxn ang="0">
                  <a:pos x="6" y="21"/>
                </a:cxn>
                <a:cxn ang="0">
                  <a:pos x="9" y="22"/>
                </a:cxn>
                <a:cxn ang="0">
                  <a:pos x="11" y="23"/>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w="9525" cap="rnd">
              <a:noFill/>
              <a:round/>
              <a:headEnd type="none" w="sm" len="sm"/>
              <a:tailEnd type="none" w="sm" len="sm"/>
            </a:ln>
            <a:effectLst/>
          </p:spPr>
          <p:txBody>
            <a:bodyPr/>
            <a:lstStyle/>
            <a:p>
              <a:endParaRPr lang="en-US"/>
            </a:p>
          </p:txBody>
        </p:sp>
        <p:sp>
          <p:nvSpPr>
            <p:cNvPr id="21791" name="Freeform 287"/>
            <p:cNvSpPr>
              <a:spLocks/>
            </p:cNvSpPr>
            <p:nvPr/>
          </p:nvSpPr>
          <p:spPr bwMode="auto">
            <a:xfrm>
              <a:off x="3431" y="1345"/>
              <a:ext cx="17" cy="99"/>
            </a:xfrm>
            <a:custGeom>
              <a:avLst/>
              <a:gdLst/>
              <a:ahLst/>
              <a:cxnLst>
                <a:cxn ang="0">
                  <a:pos x="16" y="98"/>
                </a:cxn>
                <a:cxn ang="0">
                  <a:pos x="16" y="2"/>
                </a:cxn>
                <a:cxn ang="0">
                  <a:pos x="0" y="0"/>
                </a:cxn>
                <a:cxn ang="0">
                  <a:pos x="0" y="95"/>
                </a:cxn>
                <a:cxn ang="0">
                  <a:pos x="16" y="98"/>
                </a:cxn>
              </a:cxnLst>
              <a:rect l="0" t="0" r="r" b="b"/>
              <a:pathLst>
                <a:path w="17" h="99">
                  <a:moveTo>
                    <a:pt x="16" y="98"/>
                  </a:moveTo>
                  <a:lnTo>
                    <a:pt x="16" y="2"/>
                  </a:lnTo>
                  <a:lnTo>
                    <a:pt x="0" y="0"/>
                  </a:lnTo>
                  <a:lnTo>
                    <a:pt x="0" y="95"/>
                  </a:lnTo>
                  <a:lnTo>
                    <a:pt x="16" y="98"/>
                  </a:lnTo>
                </a:path>
              </a:pathLst>
            </a:custGeom>
            <a:solidFill>
              <a:srgbClr val="000000"/>
            </a:solidFill>
            <a:ln w="9525" cap="rnd">
              <a:noFill/>
              <a:round/>
              <a:headEnd type="none" w="sm" len="sm"/>
              <a:tailEnd type="none" w="sm" len="sm"/>
            </a:ln>
            <a:effectLst/>
          </p:spPr>
          <p:txBody>
            <a:bodyPr/>
            <a:lstStyle/>
            <a:p>
              <a:endParaRPr lang="en-US"/>
            </a:p>
          </p:txBody>
        </p:sp>
        <p:sp>
          <p:nvSpPr>
            <p:cNvPr id="21792" name="Freeform 288"/>
            <p:cNvSpPr>
              <a:spLocks/>
            </p:cNvSpPr>
            <p:nvPr/>
          </p:nvSpPr>
          <p:spPr bwMode="auto">
            <a:xfrm>
              <a:off x="3432" y="1430"/>
              <a:ext cx="69" cy="68"/>
            </a:xfrm>
            <a:custGeom>
              <a:avLst/>
              <a:gdLst/>
              <a:ahLst/>
              <a:cxnLst>
                <a:cxn ang="0">
                  <a:pos x="10" y="0"/>
                </a:cxn>
                <a:cxn ang="0">
                  <a:pos x="68" y="59"/>
                </a:cxn>
                <a:cxn ang="0">
                  <a:pos x="68" y="67"/>
                </a:cxn>
                <a:cxn ang="0">
                  <a:pos x="0" y="13"/>
                </a:cxn>
                <a:cxn ang="0">
                  <a:pos x="10" y="0"/>
                </a:cxn>
              </a:cxnLst>
              <a:rect l="0" t="0" r="r" b="b"/>
              <a:pathLst>
                <a:path w="69" h="68">
                  <a:moveTo>
                    <a:pt x="10" y="0"/>
                  </a:moveTo>
                  <a:lnTo>
                    <a:pt x="68" y="59"/>
                  </a:lnTo>
                  <a:lnTo>
                    <a:pt x="68" y="67"/>
                  </a:lnTo>
                  <a:lnTo>
                    <a:pt x="0" y="13"/>
                  </a:lnTo>
                  <a:lnTo>
                    <a:pt x="10" y="0"/>
                  </a:lnTo>
                </a:path>
              </a:pathLst>
            </a:custGeom>
            <a:solidFill>
              <a:srgbClr val="000000"/>
            </a:solidFill>
            <a:ln w="9525" cap="rnd">
              <a:noFill/>
              <a:round/>
              <a:headEnd type="none" w="sm" len="sm"/>
              <a:tailEnd type="none" w="sm" len="sm"/>
            </a:ln>
            <a:effectLst/>
          </p:spPr>
          <p:txBody>
            <a:bodyPr/>
            <a:lstStyle/>
            <a:p>
              <a:endParaRPr lang="en-US"/>
            </a:p>
          </p:txBody>
        </p:sp>
        <p:sp>
          <p:nvSpPr>
            <p:cNvPr id="21793" name="Freeform 289"/>
            <p:cNvSpPr>
              <a:spLocks/>
            </p:cNvSpPr>
            <p:nvPr/>
          </p:nvSpPr>
          <p:spPr bwMode="auto">
            <a:xfrm>
              <a:off x="3395" y="1435"/>
              <a:ext cx="47" cy="65"/>
            </a:xfrm>
            <a:custGeom>
              <a:avLst/>
              <a:gdLst/>
              <a:ahLst/>
              <a:cxnLst>
                <a:cxn ang="0">
                  <a:pos x="36" y="0"/>
                </a:cxn>
                <a:cxn ang="0">
                  <a:pos x="0" y="51"/>
                </a:cxn>
                <a:cxn ang="0">
                  <a:pos x="0" y="64"/>
                </a:cxn>
                <a:cxn ang="0">
                  <a:pos x="46" y="13"/>
                </a:cxn>
                <a:cxn ang="0">
                  <a:pos x="36" y="0"/>
                </a:cxn>
              </a:cxnLst>
              <a:rect l="0" t="0" r="r" b="b"/>
              <a:pathLst>
                <a:path w="47" h="65">
                  <a:moveTo>
                    <a:pt x="36" y="0"/>
                  </a:moveTo>
                  <a:lnTo>
                    <a:pt x="0" y="51"/>
                  </a:lnTo>
                  <a:lnTo>
                    <a:pt x="0" y="64"/>
                  </a:lnTo>
                  <a:lnTo>
                    <a:pt x="46" y="13"/>
                  </a:lnTo>
                  <a:lnTo>
                    <a:pt x="36" y="0"/>
                  </a:lnTo>
                </a:path>
              </a:pathLst>
            </a:custGeom>
            <a:solidFill>
              <a:srgbClr val="000000"/>
            </a:solidFill>
            <a:ln w="9525" cap="rnd">
              <a:noFill/>
              <a:round/>
              <a:headEnd type="none" w="sm" len="sm"/>
              <a:tailEnd type="none" w="sm" len="sm"/>
            </a:ln>
            <a:effectLst/>
          </p:spPr>
          <p:txBody>
            <a:bodyPr/>
            <a:lstStyle/>
            <a:p>
              <a:endParaRPr lang="en-US"/>
            </a:p>
          </p:txBody>
        </p:sp>
        <p:sp>
          <p:nvSpPr>
            <p:cNvPr id="21794" name="Freeform 290"/>
            <p:cNvSpPr>
              <a:spLocks/>
            </p:cNvSpPr>
            <p:nvPr/>
          </p:nvSpPr>
          <p:spPr bwMode="auto">
            <a:xfrm>
              <a:off x="3360" y="1431"/>
              <a:ext cx="74" cy="17"/>
            </a:xfrm>
            <a:custGeom>
              <a:avLst/>
              <a:gdLst/>
              <a:ahLst/>
              <a:cxnLst>
                <a:cxn ang="0">
                  <a:pos x="67" y="2"/>
                </a:cxn>
                <a:cxn ang="0">
                  <a:pos x="0" y="0"/>
                </a:cxn>
                <a:cxn ang="0">
                  <a:pos x="0" y="5"/>
                </a:cxn>
                <a:cxn ang="0">
                  <a:pos x="73" y="16"/>
                </a:cxn>
                <a:cxn ang="0">
                  <a:pos x="67" y="2"/>
                </a:cxn>
              </a:cxnLst>
              <a:rect l="0" t="0" r="r" b="b"/>
              <a:pathLst>
                <a:path w="74" h="17">
                  <a:moveTo>
                    <a:pt x="67" y="2"/>
                  </a:moveTo>
                  <a:lnTo>
                    <a:pt x="0" y="0"/>
                  </a:lnTo>
                  <a:lnTo>
                    <a:pt x="0" y="5"/>
                  </a:lnTo>
                  <a:lnTo>
                    <a:pt x="73" y="16"/>
                  </a:lnTo>
                  <a:lnTo>
                    <a:pt x="67" y="2"/>
                  </a:lnTo>
                </a:path>
              </a:pathLst>
            </a:custGeom>
            <a:solidFill>
              <a:srgbClr val="000000"/>
            </a:solidFill>
            <a:ln w="9525" cap="rnd">
              <a:noFill/>
              <a:round/>
              <a:headEnd type="none" w="sm" len="sm"/>
              <a:tailEnd type="none" w="sm" len="sm"/>
            </a:ln>
            <a:effectLst/>
          </p:spPr>
          <p:txBody>
            <a:bodyPr/>
            <a:lstStyle/>
            <a:p>
              <a:endParaRPr lang="en-US"/>
            </a:p>
          </p:txBody>
        </p:sp>
        <p:sp>
          <p:nvSpPr>
            <p:cNvPr id="21795" name="Freeform 291"/>
            <p:cNvSpPr>
              <a:spLocks/>
            </p:cNvSpPr>
            <p:nvPr/>
          </p:nvSpPr>
          <p:spPr bwMode="auto">
            <a:xfrm>
              <a:off x="3441" y="1426"/>
              <a:ext cx="55" cy="18"/>
            </a:xfrm>
            <a:custGeom>
              <a:avLst/>
              <a:gdLst/>
              <a:ahLst/>
              <a:cxnLst>
                <a:cxn ang="0">
                  <a:pos x="0" y="8"/>
                </a:cxn>
                <a:cxn ang="0">
                  <a:pos x="54" y="0"/>
                </a:cxn>
                <a:cxn ang="0">
                  <a:pos x="54" y="4"/>
                </a:cxn>
                <a:cxn ang="0">
                  <a:pos x="0" y="17"/>
                </a:cxn>
                <a:cxn ang="0">
                  <a:pos x="0" y="8"/>
                </a:cxn>
              </a:cxnLst>
              <a:rect l="0" t="0" r="r" b="b"/>
              <a:pathLst>
                <a:path w="55" h="18">
                  <a:moveTo>
                    <a:pt x="0" y="8"/>
                  </a:moveTo>
                  <a:lnTo>
                    <a:pt x="54" y="0"/>
                  </a:lnTo>
                  <a:lnTo>
                    <a:pt x="54" y="4"/>
                  </a:lnTo>
                  <a:lnTo>
                    <a:pt x="0" y="17"/>
                  </a:lnTo>
                  <a:lnTo>
                    <a:pt x="0" y="8"/>
                  </a:lnTo>
                </a:path>
              </a:pathLst>
            </a:custGeom>
            <a:solidFill>
              <a:srgbClr val="000000"/>
            </a:solidFill>
            <a:ln w="9525" cap="rnd">
              <a:noFill/>
              <a:round/>
              <a:headEnd type="none" w="sm" len="sm"/>
              <a:tailEnd type="none" w="sm" len="sm"/>
            </a:ln>
            <a:effectLst/>
          </p:spPr>
          <p:txBody>
            <a:bodyPr/>
            <a:lstStyle/>
            <a:p>
              <a:endParaRPr lang="en-US"/>
            </a:p>
          </p:txBody>
        </p:sp>
        <p:sp>
          <p:nvSpPr>
            <p:cNvPr id="21796" name="Freeform 292"/>
            <p:cNvSpPr>
              <a:spLocks/>
            </p:cNvSpPr>
            <p:nvPr/>
          </p:nvSpPr>
          <p:spPr bwMode="auto">
            <a:xfrm>
              <a:off x="3407" y="1398"/>
              <a:ext cx="29" cy="43"/>
            </a:xfrm>
            <a:custGeom>
              <a:avLst/>
              <a:gdLst/>
              <a:ahLst/>
              <a:cxnLst>
                <a:cxn ang="0">
                  <a:pos x="28" y="32"/>
                </a:cxn>
                <a:cxn ang="0">
                  <a:pos x="0" y="0"/>
                </a:cxn>
                <a:cxn ang="0">
                  <a:pos x="0" y="5"/>
                </a:cxn>
                <a:cxn ang="0">
                  <a:pos x="23" y="42"/>
                </a:cxn>
                <a:cxn ang="0">
                  <a:pos x="28" y="32"/>
                </a:cxn>
              </a:cxnLst>
              <a:rect l="0" t="0" r="r" b="b"/>
              <a:pathLst>
                <a:path w="29" h="43">
                  <a:moveTo>
                    <a:pt x="28" y="32"/>
                  </a:moveTo>
                  <a:lnTo>
                    <a:pt x="0" y="0"/>
                  </a:lnTo>
                  <a:lnTo>
                    <a:pt x="0" y="5"/>
                  </a:lnTo>
                  <a:lnTo>
                    <a:pt x="23" y="42"/>
                  </a:lnTo>
                  <a:lnTo>
                    <a:pt x="28" y="32"/>
                  </a:lnTo>
                </a:path>
              </a:pathLst>
            </a:custGeom>
            <a:solidFill>
              <a:srgbClr val="000000"/>
            </a:solidFill>
            <a:ln w="9525" cap="rnd">
              <a:noFill/>
              <a:round/>
              <a:headEnd type="none" w="sm" len="sm"/>
              <a:tailEnd type="none" w="sm" len="sm"/>
            </a:ln>
            <a:effectLst/>
          </p:spPr>
          <p:txBody>
            <a:bodyPr/>
            <a:lstStyle/>
            <a:p>
              <a:endParaRPr lang="en-US"/>
            </a:p>
          </p:txBody>
        </p:sp>
        <p:sp>
          <p:nvSpPr>
            <p:cNvPr id="21797" name="Freeform 293"/>
            <p:cNvSpPr>
              <a:spLocks/>
            </p:cNvSpPr>
            <p:nvPr/>
          </p:nvSpPr>
          <p:spPr bwMode="auto">
            <a:xfrm>
              <a:off x="3384" y="1494"/>
              <a:ext cx="29" cy="29"/>
            </a:xfrm>
            <a:custGeom>
              <a:avLst/>
              <a:gdLst/>
              <a:ahLst/>
              <a:cxnLst>
                <a:cxn ang="0">
                  <a:pos x="13" y="28"/>
                </a:cxn>
                <a:cxn ang="0">
                  <a:pos x="16" y="28"/>
                </a:cxn>
                <a:cxn ang="0">
                  <a:pos x="19" y="28"/>
                </a:cxn>
                <a:cxn ang="0">
                  <a:pos x="22" y="27"/>
                </a:cxn>
                <a:cxn ang="0">
                  <a:pos x="23" y="25"/>
                </a:cxn>
                <a:cxn ang="0">
                  <a:pos x="25" y="23"/>
                </a:cxn>
                <a:cxn ang="0">
                  <a:pos x="27" y="21"/>
                </a:cxn>
                <a:cxn ang="0">
                  <a:pos x="28" y="18"/>
                </a:cxn>
                <a:cxn ang="0">
                  <a:pos x="28" y="16"/>
                </a:cxn>
                <a:cxn ang="0">
                  <a:pos x="28" y="13"/>
                </a:cxn>
                <a:cxn ang="0">
                  <a:pos x="27" y="11"/>
                </a:cxn>
                <a:cxn ang="0">
                  <a:pos x="25" y="7"/>
                </a:cxn>
                <a:cxn ang="0">
                  <a:pos x="23" y="5"/>
                </a:cxn>
                <a:cxn ang="0">
                  <a:pos x="22" y="3"/>
                </a:cxn>
                <a:cxn ang="0">
                  <a:pos x="19" y="1"/>
                </a:cxn>
                <a:cxn ang="0">
                  <a:pos x="16" y="0"/>
                </a:cxn>
                <a:cxn ang="0">
                  <a:pos x="13" y="0"/>
                </a:cxn>
                <a:cxn ang="0">
                  <a:pos x="11" y="0"/>
                </a:cxn>
                <a:cxn ang="0">
                  <a:pos x="8" y="0"/>
                </a:cxn>
                <a:cxn ang="0">
                  <a:pos x="5" y="0"/>
                </a:cxn>
                <a:cxn ang="0">
                  <a:pos x="4" y="2"/>
                </a:cxn>
                <a:cxn ang="0">
                  <a:pos x="2" y="4"/>
                </a:cxn>
                <a:cxn ang="0">
                  <a:pos x="0" y="5"/>
                </a:cxn>
                <a:cxn ang="0">
                  <a:pos x="0" y="8"/>
                </a:cxn>
                <a:cxn ang="0">
                  <a:pos x="0" y="11"/>
                </a:cxn>
                <a:cxn ang="0">
                  <a:pos x="0" y="14"/>
                </a:cxn>
                <a:cxn ang="0">
                  <a:pos x="0" y="16"/>
                </a:cxn>
                <a:cxn ang="0">
                  <a:pos x="2" y="19"/>
                </a:cxn>
                <a:cxn ang="0">
                  <a:pos x="4" y="22"/>
                </a:cxn>
                <a:cxn ang="0">
                  <a:pos x="5" y="23"/>
                </a:cxn>
                <a:cxn ang="0">
                  <a:pos x="8" y="25"/>
                </a:cxn>
                <a:cxn ang="0">
                  <a:pos x="11" y="27"/>
                </a:cxn>
                <a:cxn ang="0">
                  <a:pos x="13" y="28"/>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w="9525" cap="rnd">
              <a:noFill/>
              <a:round/>
              <a:headEnd type="none" w="sm" len="sm"/>
              <a:tailEnd type="none" w="sm" len="sm"/>
            </a:ln>
            <a:effectLst/>
          </p:spPr>
          <p:txBody>
            <a:bodyPr/>
            <a:lstStyle/>
            <a:p>
              <a:endParaRPr lang="en-US"/>
            </a:p>
          </p:txBody>
        </p:sp>
        <p:sp>
          <p:nvSpPr>
            <p:cNvPr id="21798" name="Freeform 294"/>
            <p:cNvSpPr>
              <a:spLocks/>
            </p:cNvSpPr>
            <p:nvPr/>
          </p:nvSpPr>
          <p:spPr bwMode="auto">
            <a:xfrm>
              <a:off x="3345" y="1436"/>
              <a:ext cx="29" cy="29"/>
            </a:xfrm>
            <a:custGeom>
              <a:avLst/>
              <a:gdLst/>
              <a:ahLst/>
              <a:cxnLst>
                <a:cxn ang="0">
                  <a:pos x="14" y="28"/>
                </a:cxn>
                <a:cxn ang="0">
                  <a:pos x="16" y="28"/>
                </a:cxn>
                <a:cxn ang="0">
                  <a:pos x="19" y="28"/>
                </a:cxn>
                <a:cxn ang="0">
                  <a:pos x="22" y="27"/>
                </a:cxn>
                <a:cxn ang="0">
                  <a:pos x="23" y="25"/>
                </a:cxn>
                <a:cxn ang="0">
                  <a:pos x="25" y="23"/>
                </a:cxn>
                <a:cxn ang="0">
                  <a:pos x="27" y="22"/>
                </a:cxn>
                <a:cxn ang="0">
                  <a:pos x="28" y="19"/>
                </a:cxn>
                <a:cxn ang="0">
                  <a:pos x="28" y="16"/>
                </a:cxn>
                <a:cxn ang="0">
                  <a:pos x="28" y="13"/>
                </a:cxn>
                <a:cxn ang="0">
                  <a:pos x="27" y="11"/>
                </a:cxn>
                <a:cxn ang="0">
                  <a:pos x="25" y="8"/>
                </a:cxn>
                <a:cxn ang="0">
                  <a:pos x="23" y="5"/>
                </a:cxn>
                <a:cxn ang="0">
                  <a:pos x="22" y="3"/>
                </a:cxn>
                <a:cxn ang="0">
                  <a:pos x="19" y="1"/>
                </a:cxn>
                <a:cxn ang="0">
                  <a:pos x="16" y="0"/>
                </a:cxn>
                <a:cxn ang="0">
                  <a:pos x="14" y="0"/>
                </a:cxn>
                <a:cxn ang="0">
                  <a:pos x="11" y="0"/>
                </a:cxn>
                <a:cxn ang="0">
                  <a:pos x="8" y="0"/>
                </a:cxn>
                <a:cxn ang="0">
                  <a:pos x="5" y="0"/>
                </a:cxn>
                <a:cxn ang="0">
                  <a:pos x="4" y="2"/>
                </a:cxn>
                <a:cxn ang="0">
                  <a:pos x="2" y="4"/>
                </a:cxn>
                <a:cxn ang="0">
                  <a:pos x="0" y="5"/>
                </a:cxn>
                <a:cxn ang="0">
                  <a:pos x="0" y="8"/>
                </a:cxn>
                <a:cxn ang="0">
                  <a:pos x="0" y="11"/>
                </a:cxn>
                <a:cxn ang="0">
                  <a:pos x="0" y="14"/>
                </a:cxn>
                <a:cxn ang="0">
                  <a:pos x="0" y="16"/>
                </a:cxn>
                <a:cxn ang="0">
                  <a:pos x="2" y="19"/>
                </a:cxn>
                <a:cxn ang="0">
                  <a:pos x="4" y="22"/>
                </a:cxn>
                <a:cxn ang="0">
                  <a:pos x="5" y="24"/>
                </a:cxn>
                <a:cxn ang="0">
                  <a:pos x="8" y="26"/>
                </a:cxn>
                <a:cxn ang="0">
                  <a:pos x="11" y="27"/>
                </a:cxn>
                <a:cxn ang="0">
                  <a:pos x="14" y="28"/>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w="9525" cap="rnd">
              <a:noFill/>
              <a:round/>
              <a:headEnd type="none" w="sm" len="sm"/>
              <a:tailEnd type="none" w="sm" len="sm"/>
            </a:ln>
            <a:effectLst/>
          </p:spPr>
          <p:txBody>
            <a:bodyPr/>
            <a:lstStyle/>
            <a:p>
              <a:endParaRPr lang="en-US"/>
            </a:p>
          </p:txBody>
        </p:sp>
        <p:sp>
          <p:nvSpPr>
            <p:cNvPr id="21799" name="Freeform 295"/>
            <p:cNvSpPr>
              <a:spLocks/>
            </p:cNvSpPr>
            <p:nvPr/>
          </p:nvSpPr>
          <p:spPr bwMode="auto">
            <a:xfrm>
              <a:off x="3487" y="1495"/>
              <a:ext cx="29" cy="29"/>
            </a:xfrm>
            <a:custGeom>
              <a:avLst/>
              <a:gdLst/>
              <a:ahLst/>
              <a:cxnLst>
                <a:cxn ang="0">
                  <a:pos x="14" y="28"/>
                </a:cxn>
                <a:cxn ang="0">
                  <a:pos x="16" y="28"/>
                </a:cxn>
                <a:cxn ang="0">
                  <a:pos x="19" y="28"/>
                </a:cxn>
                <a:cxn ang="0">
                  <a:pos x="22" y="27"/>
                </a:cxn>
                <a:cxn ang="0">
                  <a:pos x="23" y="25"/>
                </a:cxn>
                <a:cxn ang="0">
                  <a:pos x="25" y="23"/>
                </a:cxn>
                <a:cxn ang="0">
                  <a:pos x="27" y="22"/>
                </a:cxn>
                <a:cxn ang="0">
                  <a:pos x="28" y="19"/>
                </a:cxn>
                <a:cxn ang="0">
                  <a:pos x="28" y="16"/>
                </a:cxn>
                <a:cxn ang="0">
                  <a:pos x="28" y="13"/>
                </a:cxn>
                <a:cxn ang="0">
                  <a:pos x="27" y="11"/>
                </a:cxn>
                <a:cxn ang="0">
                  <a:pos x="25" y="8"/>
                </a:cxn>
                <a:cxn ang="0">
                  <a:pos x="23" y="5"/>
                </a:cxn>
                <a:cxn ang="0">
                  <a:pos x="22" y="4"/>
                </a:cxn>
                <a:cxn ang="0">
                  <a:pos x="19" y="2"/>
                </a:cxn>
                <a:cxn ang="0">
                  <a:pos x="16" y="0"/>
                </a:cxn>
                <a:cxn ang="0">
                  <a:pos x="14" y="0"/>
                </a:cxn>
                <a:cxn ang="0">
                  <a:pos x="11" y="0"/>
                </a:cxn>
                <a:cxn ang="0">
                  <a:pos x="8" y="0"/>
                </a:cxn>
                <a:cxn ang="0">
                  <a:pos x="5" y="0"/>
                </a:cxn>
                <a:cxn ang="0">
                  <a:pos x="4" y="2"/>
                </a:cxn>
                <a:cxn ang="0">
                  <a:pos x="2" y="4"/>
                </a:cxn>
                <a:cxn ang="0">
                  <a:pos x="0" y="6"/>
                </a:cxn>
                <a:cxn ang="0">
                  <a:pos x="0" y="8"/>
                </a:cxn>
                <a:cxn ang="0">
                  <a:pos x="0" y="11"/>
                </a:cxn>
                <a:cxn ang="0">
                  <a:pos x="0" y="14"/>
                </a:cxn>
                <a:cxn ang="0">
                  <a:pos x="0" y="16"/>
                </a:cxn>
                <a:cxn ang="0">
                  <a:pos x="2" y="19"/>
                </a:cxn>
                <a:cxn ang="0">
                  <a:pos x="4" y="22"/>
                </a:cxn>
                <a:cxn ang="0">
                  <a:pos x="5" y="24"/>
                </a:cxn>
                <a:cxn ang="0">
                  <a:pos x="8" y="26"/>
                </a:cxn>
                <a:cxn ang="0">
                  <a:pos x="11" y="27"/>
                </a:cxn>
                <a:cxn ang="0">
                  <a:pos x="14" y="28"/>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w="9525" cap="rnd">
              <a:noFill/>
              <a:round/>
              <a:headEnd type="none" w="sm" len="sm"/>
              <a:tailEnd type="none" w="sm" len="sm"/>
            </a:ln>
            <a:effectLst/>
          </p:spPr>
          <p:txBody>
            <a:bodyPr/>
            <a:lstStyle/>
            <a:p>
              <a:endParaRPr lang="en-US"/>
            </a:p>
          </p:txBody>
        </p:sp>
        <p:sp>
          <p:nvSpPr>
            <p:cNvPr id="21800" name="Freeform 296"/>
            <p:cNvSpPr>
              <a:spLocks/>
            </p:cNvSpPr>
            <p:nvPr/>
          </p:nvSpPr>
          <p:spPr bwMode="auto">
            <a:xfrm>
              <a:off x="3357" y="1247"/>
              <a:ext cx="52" cy="95"/>
            </a:xfrm>
            <a:custGeom>
              <a:avLst/>
              <a:gdLst/>
              <a:ahLst/>
              <a:cxnLst>
                <a:cxn ang="0">
                  <a:pos x="9" y="0"/>
                </a:cxn>
                <a:cxn ang="0">
                  <a:pos x="8" y="0"/>
                </a:cxn>
                <a:cxn ang="0">
                  <a:pos x="7" y="3"/>
                </a:cxn>
                <a:cxn ang="0">
                  <a:pos x="6" y="7"/>
                </a:cxn>
                <a:cxn ang="0">
                  <a:pos x="5" y="12"/>
                </a:cxn>
                <a:cxn ang="0">
                  <a:pos x="3" y="18"/>
                </a:cxn>
                <a:cxn ang="0">
                  <a:pos x="1" y="25"/>
                </a:cxn>
                <a:cxn ang="0">
                  <a:pos x="0" y="33"/>
                </a:cxn>
                <a:cxn ang="0">
                  <a:pos x="0" y="39"/>
                </a:cxn>
                <a:cxn ang="0">
                  <a:pos x="0" y="47"/>
                </a:cxn>
                <a:cxn ang="0">
                  <a:pos x="1" y="54"/>
                </a:cxn>
                <a:cxn ang="0">
                  <a:pos x="5" y="60"/>
                </a:cxn>
                <a:cxn ang="0">
                  <a:pos x="9" y="67"/>
                </a:cxn>
                <a:cxn ang="0">
                  <a:pos x="13" y="73"/>
                </a:cxn>
                <a:cxn ang="0">
                  <a:pos x="17" y="78"/>
                </a:cxn>
                <a:cxn ang="0">
                  <a:pos x="20" y="83"/>
                </a:cxn>
                <a:cxn ang="0">
                  <a:pos x="22" y="88"/>
                </a:cxn>
                <a:cxn ang="0">
                  <a:pos x="24" y="91"/>
                </a:cxn>
                <a:cxn ang="0">
                  <a:pos x="28" y="93"/>
                </a:cxn>
                <a:cxn ang="0">
                  <a:pos x="33" y="94"/>
                </a:cxn>
                <a:cxn ang="0">
                  <a:pos x="38" y="94"/>
                </a:cxn>
                <a:cxn ang="0">
                  <a:pos x="43" y="93"/>
                </a:cxn>
                <a:cxn ang="0">
                  <a:pos x="46" y="92"/>
                </a:cxn>
                <a:cxn ang="0">
                  <a:pos x="50" y="91"/>
                </a:cxn>
                <a:cxn ang="0">
                  <a:pos x="51" y="90"/>
                </a:cxn>
                <a:cxn ang="0">
                  <a:pos x="50" y="90"/>
                </a:cxn>
                <a:cxn ang="0">
                  <a:pos x="48" y="90"/>
                </a:cxn>
                <a:cxn ang="0">
                  <a:pos x="46" y="90"/>
                </a:cxn>
                <a:cxn ang="0">
                  <a:pos x="44" y="89"/>
                </a:cxn>
                <a:cxn ang="0">
                  <a:pos x="40" y="88"/>
                </a:cxn>
                <a:cxn ang="0">
                  <a:pos x="38" y="87"/>
                </a:cxn>
                <a:cxn ang="0">
                  <a:pos x="35" y="84"/>
                </a:cxn>
                <a:cxn ang="0">
                  <a:pos x="34" y="82"/>
                </a:cxn>
                <a:cxn ang="0">
                  <a:pos x="30" y="77"/>
                </a:cxn>
                <a:cxn ang="0">
                  <a:pos x="27" y="73"/>
                </a:cxn>
                <a:cxn ang="0">
                  <a:pos x="22" y="67"/>
                </a:cxn>
                <a:cxn ang="0">
                  <a:pos x="17" y="60"/>
                </a:cxn>
                <a:cxn ang="0">
                  <a:pos x="11" y="53"/>
                </a:cxn>
                <a:cxn ang="0">
                  <a:pos x="8" y="45"/>
                </a:cxn>
                <a:cxn ang="0">
                  <a:pos x="5" y="36"/>
                </a:cxn>
                <a:cxn ang="0">
                  <a:pos x="6" y="27"/>
                </a:cxn>
                <a:cxn ang="0">
                  <a:pos x="8" y="22"/>
                </a:cxn>
                <a:cxn ang="0">
                  <a:pos x="10" y="16"/>
                </a:cxn>
                <a:cxn ang="0">
                  <a:pos x="11" y="13"/>
                </a:cxn>
                <a:cxn ang="0">
                  <a:pos x="12" y="10"/>
                </a:cxn>
                <a:cxn ang="0">
                  <a:pos x="13" y="7"/>
                </a:cxn>
                <a:cxn ang="0">
                  <a:pos x="14" y="5"/>
                </a:cxn>
                <a:cxn ang="0">
                  <a:pos x="14" y="4"/>
                </a:cxn>
                <a:cxn ang="0">
                  <a:pos x="15" y="4"/>
                </a:cxn>
                <a:cxn ang="0">
                  <a:pos x="9" y="0"/>
                </a:cxn>
              </a:cxnLst>
              <a:rect l="0" t="0" r="r" b="b"/>
              <a:pathLst>
                <a:path w="52" h="95">
                  <a:moveTo>
                    <a:pt x="9" y="0"/>
                  </a:moveTo>
                  <a:lnTo>
                    <a:pt x="8" y="0"/>
                  </a:lnTo>
                  <a:lnTo>
                    <a:pt x="7" y="3"/>
                  </a:lnTo>
                  <a:lnTo>
                    <a:pt x="6" y="7"/>
                  </a:lnTo>
                  <a:lnTo>
                    <a:pt x="5" y="12"/>
                  </a:lnTo>
                  <a:lnTo>
                    <a:pt x="3" y="18"/>
                  </a:lnTo>
                  <a:lnTo>
                    <a:pt x="1" y="25"/>
                  </a:lnTo>
                  <a:lnTo>
                    <a:pt x="0" y="33"/>
                  </a:lnTo>
                  <a:lnTo>
                    <a:pt x="0" y="39"/>
                  </a:lnTo>
                  <a:lnTo>
                    <a:pt x="0" y="47"/>
                  </a:lnTo>
                  <a:lnTo>
                    <a:pt x="1" y="54"/>
                  </a:lnTo>
                  <a:lnTo>
                    <a:pt x="5" y="60"/>
                  </a:lnTo>
                  <a:lnTo>
                    <a:pt x="9" y="67"/>
                  </a:lnTo>
                  <a:lnTo>
                    <a:pt x="13" y="73"/>
                  </a:lnTo>
                  <a:lnTo>
                    <a:pt x="17" y="78"/>
                  </a:lnTo>
                  <a:lnTo>
                    <a:pt x="20" y="83"/>
                  </a:lnTo>
                  <a:lnTo>
                    <a:pt x="22" y="88"/>
                  </a:lnTo>
                  <a:lnTo>
                    <a:pt x="24" y="91"/>
                  </a:lnTo>
                  <a:lnTo>
                    <a:pt x="28" y="93"/>
                  </a:lnTo>
                  <a:lnTo>
                    <a:pt x="33" y="94"/>
                  </a:lnTo>
                  <a:lnTo>
                    <a:pt x="38" y="94"/>
                  </a:lnTo>
                  <a:lnTo>
                    <a:pt x="43" y="93"/>
                  </a:lnTo>
                  <a:lnTo>
                    <a:pt x="46" y="92"/>
                  </a:lnTo>
                  <a:lnTo>
                    <a:pt x="50" y="91"/>
                  </a:lnTo>
                  <a:lnTo>
                    <a:pt x="51" y="90"/>
                  </a:lnTo>
                  <a:lnTo>
                    <a:pt x="50" y="90"/>
                  </a:lnTo>
                  <a:lnTo>
                    <a:pt x="48" y="90"/>
                  </a:lnTo>
                  <a:lnTo>
                    <a:pt x="46" y="90"/>
                  </a:lnTo>
                  <a:lnTo>
                    <a:pt x="44" y="89"/>
                  </a:lnTo>
                  <a:lnTo>
                    <a:pt x="40" y="88"/>
                  </a:lnTo>
                  <a:lnTo>
                    <a:pt x="38" y="87"/>
                  </a:lnTo>
                  <a:lnTo>
                    <a:pt x="35" y="84"/>
                  </a:lnTo>
                  <a:lnTo>
                    <a:pt x="34" y="82"/>
                  </a:lnTo>
                  <a:lnTo>
                    <a:pt x="30" y="77"/>
                  </a:lnTo>
                  <a:lnTo>
                    <a:pt x="27" y="73"/>
                  </a:lnTo>
                  <a:lnTo>
                    <a:pt x="22" y="67"/>
                  </a:lnTo>
                  <a:lnTo>
                    <a:pt x="17" y="60"/>
                  </a:lnTo>
                  <a:lnTo>
                    <a:pt x="11" y="53"/>
                  </a:lnTo>
                  <a:lnTo>
                    <a:pt x="8" y="45"/>
                  </a:lnTo>
                  <a:lnTo>
                    <a:pt x="5" y="36"/>
                  </a:lnTo>
                  <a:lnTo>
                    <a:pt x="6" y="27"/>
                  </a:lnTo>
                  <a:lnTo>
                    <a:pt x="8" y="22"/>
                  </a:lnTo>
                  <a:lnTo>
                    <a:pt x="10" y="16"/>
                  </a:lnTo>
                  <a:lnTo>
                    <a:pt x="11" y="13"/>
                  </a:lnTo>
                  <a:lnTo>
                    <a:pt x="12" y="10"/>
                  </a:lnTo>
                  <a:lnTo>
                    <a:pt x="13" y="7"/>
                  </a:lnTo>
                  <a:lnTo>
                    <a:pt x="14" y="5"/>
                  </a:lnTo>
                  <a:lnTo>
                    <a:pt x="14" y="4"/>
                  </a:lnTo>
                  <a:lnTo>
                    <a:pt x="15" y="4"/>
                  </a:lnTo>
                  <a:lnTo>
                    <a:pt x="9" y="0"/>
                  </a:lnTo>
                </a:path>
              </a:pathLst>
            </a:custGeom>
            <a:solidFill>
              <a:srgbClr val="000000"/>
            </a:solidFill>
            <a:ln w="9525" cap="rnd">
              <a:noFill/>
              <a:round/>
              <a:headEnd type="none" w="sm" len="sm"/>
              <a:tailEnd type="none" w="sm" len="sm"/>
            </a:ln>
            <a:effectLst/>
          </p:spPr>
          <p:txBody>
            <a:bodyPr/>
            <a:lstStyle/>
            <a:p>
              <a:endParaRPr lang="en-US"/>
            </a:p>
          </p:txBody>
        </p:sp>
        <p:sp>
          <p:nvSpPr>
            <p:cNvPr id="21801" name="Freeform 297"/>
            <p:cNvSpPr>
              <a:spLocks/>
            </p:cNvSpPr>
            <p:nvPr/>
          </p:nvSpPr>
          <p:spPr bwMode="auto">
            <a:xfrm>
              <a:off x="3343" y="1304"/>
              <a:ext cx="183" cy="104"/>
            </a:xfrm>
            <a:custGeom>
              <a:avLst/>
              <a:gdLst/>
              <a:ahLst/>
              <a:cxnLst>
                <a:cxn ang="0">
                  <a:pos x="22" y="78"/>
                </a:cxn>
                <a:cxn ang="0">
                  <a:pos x="155" y="103"/>
                </a:cxn>
                <a:cxn ang="0">
                  <a:pos x="156" y="102"/>
                </a:cxn>
                <a:cxn ang="0">
                  <a:pos x="159" y="99"/>
                </a:cxn>
                <a:cxn ang="0">
                  <a:pos x="164" y="96"/>
                </a:cxn>
                <a:cxn ang="0">
                  <a:pos x="170" y="91"/>
                </a:cxn>
                <a:cxn ang="0">
                  <a:pos x="175" y="86"/>
                </a:cxn>
                <a:cxn ang="0">
                  <a:pos x="179" y="81"/>
                </a:cxn>
                <a:cxn ang="0">
                  <a:pos x="182" y="76"/>
                </a:cxn>
                <a:cxn ang="0">
                  <a:pos x="182" y="72"/>
                </a:cxn>
                <a:cxn ang="0">
                  <a:pos x="181" y="66"/>
                </a:cxn>
                <a:cxn ang="0">
                  <a:pos x="180" y="61"/>
                </a:cxn>
                <a:cxn ang="0">
                  <a:pos x="179" y="57"/>
                </a:cxn>
                <a:cxn ang="0">
                  <a:pos x="177" y="54"/>
                </a:cxn>
                <a:cxn ang="0">
                  <a:pos x="176" y="51"/>
                </a:cxn>
                <a:cxn ang="0">
                  <a:pos x="172" y="48"/>
                </a:cxn>
                <a:cxn ang="0">
                  <a:pos x="166" y="47"/>
                </a:cxn>
                <a:cxn ang="0">
                  <a:pos x="158" y="44"/>
                </a:cxn>
                <a:cxn ang="0">
                  <a:pos x="150" y="42"/>
                </a:cxn>
                <a:cxn ang="0">
                  <a:pos x="142" y="36"/>
                </a:cxn>
                <a:cxn ang="0">
                  <a:pos x="135" y="28"/>
                </a:cxn>
                <a:cxn ang="0">
                  <a:pos x="126" y="20"/>
                </a:cxn>
                <a:cxn ang="0">
                  <a:pos x="117" y="12"/>
                </a:cxn>
                <a:cxn ang="0">
                  <a:pos x="109" y="6"/>
                </a:cxn>
                <a:cxn ang="0">
                  <a:pos x="99" y="1"/>
                </a:cxn>
                <a:cxn ang="0">
                  <a:pos x="88" y="0"/>
                </a:cxn>
                <a:cxn ang="0">
                  <a:pos x="76" y="0"/>
                </a:cxn>
                <a:cxn ang="0">
                  <a:pos x="63" y="4"/>
                </a:cxn>
                <a:cxn ang="0">
                  <a:pos x="49" y="8"/>
                </a:cxn>
                <a:cxn ang="0">
                  <a:pos x="36" y="14"/>
                </a:cxn>
                <a:cxn ang="0">
                  <a:pos x="25" y="20"/>
                </a:cxn>
                <a:cxn ang="0">
                  <a:pos x="15" y="26"/>
                </a:cxn>
                <a:cxn ang="0">
                  <a:pos x="8" y="32"/>
                </a:cxn>
                <a:cxn ang="0">
                  <a:pos x="5" y="36"/>
                </a:cxn>
                <a:cxn ang="0">
                  <a:pos x="3" y="40"/>
                </a:cxn>
                <a:cxn ang="0">
                  <a:pos x="2" y="43"/>
                </a:cxn>
                <a:cxn ang="0">
                  <a:pos x="0" y="47"/>
                </a:cxn>
                <a:cxn ang="0">
                  <a:pos x="0" y="50"/>
                </a:cxn>
                <a:cxn ang="0">
                  <a:pos x="0" y="53"/>
                </a:cxn>
                <a:cxn ang="0">
                  <a:pos x="0" y="55"/>
                </a:cxn>
                <a:cxn ang="0">
                  <a:pos x="1" y="58"/>
                </a:cxn>
                <a:cxn ang="0">
                  <a:pos x="3" y="60"/>
                </a:cxn>
                <a:cxn ang="0">
                  <a:pos x="5" y="64"/>
                </a:cxn>
                <a:cxn ang="0">
                  <a:pos x="8" y="66"/>
                </a:cxn>
                <a:cxn ang="0">
                  <a:pos x="11" y="69"/>
                </a:cxn>
                <a:cxn ang="0">
                  <a:pos x="14" y="72"/>
                </a:cxn>
                <a:cxn ang="0">
                  <a:pos x="17" y="75"/>
                </a:cxn>
                <a:cxn ang="0">
                  <a:pos x="19" y="77"/>
                </a:cxn>
                <a:cxn ang="0">
                  <a:pos x="21" y="78"/>
                </a:cxn>
                <a:cxn ang="0">
                  <a:pos x="22" y="78"/>
                </a:cxn>
              </a:cxnLst>
              <a:rect l="0" t="0" r="r" b="b"/>
              <a:pathLst>
                <a:path w="183" h="104">
                  <a:moveTo>
                    <a:pt x="22" y="78"/>
                  </a:moveTo>
                  <a:lnTo>
                    <a:pt x="155" y="103"/>
                  </a:lnTo>
                  <a:lnTo>
                    <a:pt x="156" y="102"/>
                  </a:lnTo>
                  <a:lnTo>
                    <a:pt x="159" y="99"/>
                  </a:lnTo>
                  <a:lnTo>
                    <a:pt x="164" y="96"/>
                  </a:lnTo>
                  <a:lnTo>
                    <a:pt x="170" y="91"/>
                  </a:lnTo>
                  <a:lnTo>
                    <a:pt x="175" y="86"/>
                  </a:lnTo>
                  <a:lnTo>
                    <a:pt x="179" y="81"/>
                  </a:lnTo>
                  <a:lnTo>
                    <a:pt x="182" y="76"/>
                  </a:lnTo>
                  <a:lnTo>
                    <a:pt x="182" y="72"/>
                  </a:lnTo>
                  <a:lnTo>
                    <a:pt x="181" y="66"/>
                  </a:lnTo>
                  <a:lnTo>
                    <a:pt x="180" y="61"/>
                  </a:lnTo>
                  <a:lnTo>
                    <a:pt x="179" y="57"/>
                  </a:lnTo>
                  <a:lnTo>
                    <a:pt x="177" y="54"/>
                  </a:lnTo>
                  <a:lnTo>
                    <a:pt x="176" y="51"/>
                  </a:lnTo>
                  <a:lnTo>
                    <a:pt x="172" y="48"/>
                  </a:lnTo>
                  <a:lnTo>
                    <a:pt x="166" y="47"/>
                  </a:lnTo>
                  <a:lnTo>
                    <a:pt x="158" y="44"/>
                  </a:lnTo>
                  <a:lnTo>
                    <a:pt x="150" y="42"/>
                  </a:lnTo>
                  <a:lnTo>
                    <a:pt x="142" y="36"/>
                  </a:lnTo>
                  <a:lnTo>
                    <a:pt x="135" y="28"/>
                  </a:lnTo>
                  <a:lnTo>
                    <a:pt x="126" y="20"/>
                  </a:lnTo>
                  <a:lnTo>
                    <a:pt x="117" y="12"/>
                  </a:lnTo>
                  <a:lnTo>
                    <a:pt x="109" y="6"/>
                  </a:lnTo>
                  <a:lnTo>
                    <a:pt x="99" y="1"/>
                  </a:lnTo>
                  <a:lnTo>
                    <a:pt x="88" y="0"/>
                  </a:lnTo>
                  <a:lnTo>
                    <a:pt x="76" y="0"/>
                  </a:lnTo>
                  <a:lnTo>
                    <a:pt x="63" y="4"/>
                  </a:lnTo>
                  <a:lnTo>
                    <a:pt x="49" y="8"/>
                  </a:lnTo>
                  <a:lnTo>
                    <a:pt x="36" y="14"/>
                  </a:lnTo>
                  <a:lnTo>
                    <a:pt x="25" y="20"/>
                  </a:lnTo>
                  <a:lnTo>
                    <a:pt x="15" y="26"/>
                  </a:lnTo>
                  <a:lnTo>
                    <a:pt x="8" y="32"/>
                  </a:lnTo>
                  <a:lnTo>
                    <a:pt x="5" y="36"/>
                  </a:lnTo>
                  <a:lnTo>
                    <a:pt x="3" y="40"/>
                  </a:lnTo>
                  <a:lnTo>
                    <a:pt x="2" y="43"/>
                  </a:lnTo>
                  <a:lnTo>
                    <a:pt x="0" y="47"/>
                  </a:lnTo>
                  <a:lnTo>
                    <a:pt x="0" y="50"/>
                  </a:lnTo>
                  <a:lnTo>
                    <a:pt x="0" y="53"/>
                  </a:lnTo>
                  <a:lnTo>
                    <a:pt x="0" y="55"/>
                  </a:lnTo>
                  <a:lnTo>
                    <a:pt x="1" y="58"/>
                  </a:lnTo>
                  <a:lnTo>
                    <a:pt x="3" y="60"/>
                  </a:lnTo>
                  <a:lnTo>
                    <a:pt x="5" y="64"/>
                  </a:lnTo>
                  <a:lnTo>
                    <a:pt x="8" y="66"/>
                  </a:lnTo>
                  <a:lnTo>
                    <a:pt x="11" y="69"/>
                  </a:lnTo>
                  <a:lnTo>
                    <a:pt x="14" y="72"/>
                  </a:lnTo>
                  <a:lnTo>
                    <a:pt x="17" y="75"/>
                  </a:lnTo>
                  <a:lnTo>
                    <a:pt x="19" y="77"/>
                  </a:lnTo>
                  <a:lnTo>
                    <a:pt x="21" y="78"/>
                  </a:lnTo>
                  <a:lnTo>
                    <a:pt x="22" y="78"/>
                  </a:lnTo>
                </a:path>
              </a:pathLst>
            </a:custGeom>
            <a:solidFill>
              <a:srgbClr val="B2B2B2"/>
            </a:solidFill>
            <a:ln w="9525" cap="rnd">
              <a:noFill/>
              <a:round/>
              <a:headEnd type="none" w="sm" len="sm"/>
              <a:tailEnd type="none" w="sm" len="sm"/>
            </a:ln>
            <a:effectLst/>
          </p:spPr>
          <p:txBody>
            <a:bodyPr/>
            <a:lstStyle/>
            <a:p>
              <a:endParaRPr lang="en-US"/>
            </a:p>
          </p:txBody>
        </p:sp>
        <p:sp>
          <p:nvSpPr>
            <p:cNvPr id="21802" name="Freeform 298"/>
            <p:cNvSpPr>
              <a:spLocks/>
            </p:cNvSpPr>
            <p:nvPr/>
          </p:nvSpPr>
          <p:spPr bwMode="auto">
            <a:xfrm>
              <a:off x="3280" y="1181"/>
              <a:ext cx="691" cy="242"/>
            </a:xfrm>
            <a:custGeom>
              <a:avLst/>
              <a:gdLst/>
              <a:ahLst/>
              <a:cxnLst>
                <a:cxn ang="0">
                  <a:pos x="485" y="0"/>
                </a:cxn>
                <a:cxn ang="0">
                  <a:pos x="0" y="133"/>
                </a:cxn>
                <a:cxn ang="0">
                  <a:pos x="245" y="241"/>
                </a:cxn>
                <a:cxn ang="0">
                  <a:pos x="690" y="129"/>
                </a:cxn>
                <a:cxn ang="0">
                  <a:pos x="485" y="0"/>
                </a:cxn>
              </a:cxnLst>
              <a:rect l="0" t="0" r="r" b="b"/>
              <a:pathLst>
                <a:path w="691" h="242">
                  <a:moveTo>
                    <a:pt x="485" y="0"/>
                  </a:moveTo>
                  <a:lnTo>
                    <a:pt x="0" y="133"/>
                  </a:lnTo>
                  <a:lnTo>
                    <a:pt x="245" y="241"/>
                  </a:lnTo>
                  <a:lnTo>
                    <a:pt x="690" y="129"/>
                  </a:lnTo>
                  <a:lnTo>
                    <a:pt x="485" y="0"/>
                  </a:lnTo>
                </a:path>
              </a:pathLst>
            </a:custGeom>
            <a:solidFill>
              <a:srgbClr val="FFCC00"/>
            </a:solidFill>
            <a:ln w="9525" cap="rnd">
              <a:noFill/>
              <a:round/>
              <a:headEnd type="none" w="sm" len="sm"/>
              <a:tailEnd type="none" w="sm" len="sm"/>
            </a:ln>
            <a:effectLst/>
          </p:spPr>
          <p:txBody>
            <a:bodyPr/>
            <a:lstStyle/>
            <a:p>
              <a:endParaRPr lang="en-US"/>
            </a:p>
          </p:txBody>
        </p:sp>
        <p:sp>
          <p:nvSpPr>
            <p:cNvPr id="21803" name="Freeform 299"/>
            <p:cNvSpPr>
              <a:spLocks/>
            </p:cNvSpPr>
            <p:nvPr/>
          </p:nvSpPr>
          <p:spPr bwMode="auto">
            <a:xfrm>
              <a:off x="3375" y="1062"/>
              <a:ext cx="199" cy="215"/>
            </a:xfrm>
            <a:custGeom>
              <a:avLst/>
              <a:gdLst/>
              <a:ahLst/>
              <a:cxnLst>
                <a:cxn ang="0">
                  <a:pos x="29" y="20"/>
                </a:cxn>
                <a:cxn ang="0">
                  <a:pos x="36" y="34"/>
                </a:cxn>
                <a:cxn ang="0">
                  <a:pos x="46" y="54"/>
                </a:cxn>
                <a:cxn ang="0">
                  <a:pos x="54" y="74"/>
                </a:cxn>
                <a:cxn ang="0">
                  <a:pos x="58" y="89"/>
                </a:cxn>
                <a:cxn ang="0">
                  <a:pos x="64" y="104"/>
                </a:cxn>
                <a:cxn ang="0">
                  <a:pos x="70" y="118"/>
                </a:cxn>
                <a:cxn ang="0">
                  <a:pos x="77" y="129"/>
                </a:cxn>
                <a:cxn ang="0">
                  <a:pos x="85" y="134"/>
                </a:cxn>
                <a:cxn ang="0">
                  <a:pos x="105" y="149"/>
                </a:cxn>
                <a:cxn ang="0">
                  <a:pos x="129" y="168"/>
                </a:cxn>
                <a:cxn ang="0">
                  <a:pos x="147" y="183"/>
                </a:cxn>
                <a:cxn ang="0">
                  <a:pos x="151" y="184"/>
                </a:cxn>
                <a:cxn ang="0">
                  <a:pos x="156" y="184"/>
                </a:cxn>
                <a:cxn ang="0">
                  <a:pos x="161" y="184"/>
                </a:cxn>
                <a:cxn ang="0">
                  <a:pos x="167" y="185"/>
                </a:cxn>
                <a:cxn ang="0">
                  <a:pos x="174" y="189"/>
                </a:cxn>
                <a:cxn ang="0">
                  <a:pos x="184" y="194"/>
                </a:cxn>
                <a:cxn ang="0">
                  <a:pos x="192" y="200"/>
                </a:cxn>
                <a:cxn ang="0">
                  <a:pos x="198" y="207"/>
                </a:cxn>
                <a:cxn ang="0">
                  <a:pos x="197" y="211"/>
                </a:cxn>
                <a:cxn ang="0">
                  <a:pos x="190" y="213"/>
                </a:cxn>
                <a:cxn ang="0">
                  <a:pos x="180" y="214"/>
                </a:cxn>
                <a:cxn ang="0">
                  <a:pos x="168" y="211"/>
                </a:cxn>
                <a:cxn ang="0">
                  <a:pos x="157" y="208"/>
                </a:cxn>
                <a:cxn ang="0">
                  <a:pos x="151" y="205"/>
                </a:cxn>
                <a:cxn ang="0">
                  <a:pos x="147" y="204"/>
                </a:cxn>
                <a:cxn ang="0">
                  <a:pos x="144" y="204"/>
                </a:cxn>
                <a:cxn ang="0">
                  <a:pos x="134" y="202"/>
                </a:cxn>
                <a:cxn ang="0">
                  <a:pos x="117" y="195"/>
                </a:cxn>
                <a:cxn ang="0">
                  <a:pos x="98" y="185"/>
                </a:cxn>
                <a:cxn ang="0">
                  <a:pos x="83" y="177"/>
                </a:cxn>
                <a:cxn ang="0">
                  <a:pos x="69" y="166"/>
                </a:cxn>
                <a:cxn ang="0">
                  <a:pos x="53" y="150"/>
                </a:cxn>
                <a:cxn ang="0">
                  <a:pos x="36" y="130"/>
                </a:cxn>
                <a:cxn ang="0">
                  <a:pos x="23" y="110"/>
                </a:cxn>
                <a:cxn ang="0">
                  <a:pos x="15" y="89"/>
                </a:cxn>
                <a:cxn ang="0">
                  <a:pos x="10" y="69"/>
                </a:cxn>
                <a:cxn ang="0">
                  <a:pos x="7" y="51"/>
                </a:cxn>
                <a:cxn ang="0">
                  <a:pos x="7" y="38"/>
                </a:cxn>
                <a:cxn ang="0">
                  <a:pos x="5" y="28"/>
                </a:cxn>
                <a:cxn ang="0">
                  <a:pos x="2" y="16"/>
                </a:cxn>
                <a:cxn ang="0">
                  <a:pos x="0" y="6"/>
                </a:cxn>
                <a:cxn ang="0">
                  <a:pos x="0" y="0"/>
                </a:cxn>
              </a:cxnLst>
              <a:rect l="0" t="0" r="r" b="b"/>
              <a:pathLst>
                <a:path w="199" h="215">
                  <a:moveTo>
                    <a:pt x="29" y="17"/>
                  </a:moveTo>
                  <a:lnTo>
                    <a:pt x="29" y="20"/>
                  </a:lnTo>
                  <a:lnTo>
                    <a:pt x="32" y="25"/>
                  </a:lnTo>
                  <a:lnTo>
                    <a:pt x="36" y="34"/>
                  </a:lnTo>
                  <a:lnTo>
                    <a:pt x="40" y="43"/>
                  </a:lnTo>
                  <a:lnTo>
                    <a:pt x="46" y="54"/>
                  </a:lnTo>
                  <a:lnTo>
                    <a:pt x="50" y="65"/>
                  </a:lnTo>
                  <a:lnTo>
                    <a:pt x="54" y="74"/>
                  </a:lnTo>
                  <a:lnTo>
                    <a:pt x="57" y="82"/>
                  </a:lnTo>
                  <a:lnTo>
                    <a:pt x="58" y="89"/>
                  </a:lnTo>
                  <a:lnTo>
                    <a:pt x="61" y="95"/>
                  </a:lnTo>
                  <a:lnTo>
                    <a:pt x="64" y="104"/>
                  </a:lnTo>
                  <a:lnTo>
                    <a:pt x="68" y="112"/>
                  </a:lnTo>
                  <a:lnTo>
                    <a:pt x="70" y="118"/>
                  </a:lnTo>
                  <a:lnTo>
                    <a:pt x="74" y="124"/>
                  </a:lnTo>
                  <a:lnTo>
                    <a:pt x="77" y="129"/>
                  </a:lnTo>
                  <a:lnTo>
                    <a:pt x="80" y="130"/>
                  </a:lnTo>
                  <a:lnTo>
                    <a:pt x="85" y="134"/>
                  </a:lnTo>
                  <a:lnTo>
                    <a:pt x="94" y="141"/>
                  </a:lnTo>
                  <a:lnTo>
                    <a:pt x="105" y="149"/>
                  </a:lnTo>
                  <a:lnTo>
                    <a:pt x="117" y="159"/>
                  </a:lnTo>
                  <a:lnTo>
                    <a:pt x="129" y="168"/>
                  </a:lnTo>
                  <a:lnTo>
                    <a:pt x="139" y="177"/>
                  </a:lnTo>
                  <a:lnTo>
                    <a:pt x="147" y="183"/>
                  </a:lnTo>
                  <a:lnTo>
                    <a:pt x="150" y="185"/>
                  </a:lnTo>
                  <a:lnTo>
                    <a:pt x="151" y="184"/>
                  </a:lnTo>
                  <a:lnTo>
                    <a:pt x="153" y="184"/>
                  </a:lnTo>
                  <a:lnTo>
                    <a:pt x="156" y="184"/>
                  </a:lnTo>
                  <a:lnTo>
                    <a:pt x="158" y="184"/>
                  </a:lnTo>
                  <a:lnTo>
                    <a:pt x="161" y="184"/>
                  </a:lnTo>
                  <a:lnTo>
                    <a:pt x="164" y="184"/>
                  </a:lnTo>
                  <a:lnTo>
                    <a:pt x="167" y="185"/>
                  </a:lnTo>
                  <a:lnTo>
                    <a:pt x="170" y="187"/>
                  </a:lnTo>
                  <a:lnTo>
                    <a:pt x="174" y="189"/>
                  </a:lnTo>
                  <a:lnTo>
                    <a:pt x="179" y="191"/>
                  </a:lnTo>
                  <a:lnTo>
                    <a:pt x="184" y="194"/>
                  </a:lnTo>
                  <a:lnTo>
                    <a:pt x="188" y="197"/>
                  </a:lnTo>
                  <a:lnTo>
                    <a:pt x="192" y="200"/>
                  </a:lnTo>
                  <a:lnTo>
                    <a:pt x="196" y="203"/>
                  </a:lnTo>
                  <a:lnTo>
                    <a:pt x="198" y="207"/>
                  </a:lnTo>
                  <a:lnTo>
                    <a:pt x="198" y="208"/>
                  </a:lnTo>
                  <a:lnTo>
                    <a:pt x="197" y="211"/>
                  </a:lnTo>
                  <a:lnTo>
                    <a:pt x="194" y="212"/>
                  </a:lnTo>
                  <a:lnTo>
                    <a:pt x="190" y="213"/>
                  </a:lnTo>
                  <a:lnTo>
                    <a:pt x="185" y="214"/>
                  </a:lnTo>
                  <a:lnTo>
                    <a:pt x="180" y="214"/>
                  </a:lnTo>
                  <a:lnTo>
                    <a:pt x="174" y="213"/>
                  </a:lnTo>
                  <a:lnTo>
                    <a:pt x="168" y="211"/>
                  </a:lnTo>
                  <a:lnTo>
                    <a:pt x="162" y="209"/>
                  </a:lnTo>
                  <a:lnTo>
                    <a:pt x="157" y="208"/>
                  </a:lnTo>
                  <a:lnTo>
                    <a:pt x="154" y="206"/>
                  </a:lnTo>
                  <a:lnTo>
                    <a:pt x="151" y="205"/>
                  </a:lnTo>
                  <a:lnTo>
                    <a:pt x="149" y="204"/>
                  </a:lnTo>
                  <a:lnTo>
                    <a:pt x="147" y="204"/>
                  </a:lnTo>
                  <a:lnTo>
                    <a:pt x="145" y="204"/>
                  </a:lnTo>
                  <a:lnTo>
                    <a:pt x="144" y="204"/>
                  </a:lnTo>
                  <a:lnTo>
                    <a:pt x="140" y="204"/>
                  </a:lnTo>
                  <a:lnTo>
                    <a:pt x="134" y="202"/>
                  </a:lnTo>
                  <a:lnTo>
                    <a:pt x="127" y="199"/>
                  </a:lnTo>
                  <a:lnTo>
                    <a:pt x="117" y="195"/>
                  </a:lnTo>
                  <a:lnTo>
                    <a:pt x="107" y="190"/>
                  </a:lnTo>
                  <a:lnTo>
                    <a:pt x="98" y="185"/>
                  </a:lnTo>
                  <a:lnTo>
                    <a:pt x="89" y="181"/>
                  </a:lnTo>
                  <a:lnTo>
                    <a:pt x="83" y="177"/>
                  </a:lnTo>
                  <a:lnTo>
                    <a:pt x="77" y="172"/>
                  </a:lnTo>
                  <a:lnTo>
                    <a:pt x="69" y="166"/>
                  </a:lnTo>
                  <a:lnTo>
                    <a:pt x="62" y="159"/>
                  </a:lnTo>
                  <a:lnTo>
                    <a:pt x="53" y="150"/>
                  </a:lnTo>
                  <a:lnTo>
                    <a:pt x="45" y="141"/>
                  </a:lnTo>
                  <a:lnTo>
                    <a:pt x="36" y="130"/>
                  </a:lnTo>
                  <a:lnTo>
                    <a:pt x="29" y="120"/>
                  </a:lnTo>
                  <a:lnTo>
                    <a:pt x="23" y="110"/>
                  </a:lnTo>
                  <a:lnTo>
                    <a:pt x="18" y="100"/>
                  </a:lnTo>
                  <a:lnTo>
                    <a:pt x="15" y="89"/>
                  </a:lnTo>
                  <a:lnTo>
                    <a:pt x="12" y="78"/>
                  </a:lnTo>
                  <a:lnTo>
                    <a:pt x="10" y="69"/>
                  </a:lnTo>
                  <a:lnTo>
                    <a:pt x="9" y="59"/>
                  </a:lnTo>
                  <a:lnTo>
                    <a:pt x="7" y="51"/>
                  </a:lnTo>
                  <a:lnTo>
                    <a:pt x="7" y="44"/>
                  </a:lnTo>
                  <a:lnTo>
                    <a:pt x="7" y="38"/>
                  </a:lnTo>
                  <a:lnTo>
                    <a:pt x="6" y="33"/>
                  </a:lnTo>
                  <a:lnTo>
                    <a:pt x="5" y="28"/>
                  </a:lnTo>
                  <a:lnTo>
                    <a:pt x="4" y="22"/>
                  </a:lnTo>
                  <a:lnTo>
                    <a:pt x="2" y="16"/>
                  </a:lnTo>
                  <a:lnTo>
                    <a:pt x="1" y="11"/>
                  </a:lnTo>
                  <a:lnTo>
                    <a:pt x="0" y="6"/>
                  </a:lnTo>
                  <a:lnTo>
                    <a:pt x="0" y="2"/>
                  </a:lnTo>
                  <a:lnTo>
                    <a:pt x="0" y="0"/>
                  </a:lnTo>
                  <a:lnTo>
                    <a:pt x="29" y="17"/>
                  </a:lnTo>
                </a:path>
              </a:pathLst>
            </a:custGeom>
            <a:solidFill>
              <a:srgbClr val="4C4C4C"/>
            </a:solidFill>
            <a:ln w="9525" cap="rnd">
              <a:noFill/>
              <a:round/>
              <a:headEnd type="none" w="sm" len="sm"/>
              <a:tailEnd type="none" w="sm" len="sm"/>
            </a:ln>
            <a:effectLst/>
          </p:spPr>
          <p:txBody>
            <a:bodyPr/>
            <a:lstStyle/>
            <a:p>
              <a:endParaRPr lang="en-US"/>
            </a:p>
          </p:txBody>
        </p:sp>
        <p:sp>
          <p:nvSpPr>
            <p:cNvPr id="21804" name="Freeform 300"/>
            <p:cNvSpPr>
              <a:spLocks/>
            </p:cNvSpPr>
            <p:nvPr/>
          </p:nvSpPr>
          <p:spPr bwMode="auto">
            <a:xfrm>
              <a:off x="3365" y="1061"/>
              <a:ext cx="214" cy="212"/>
            </a:xfrm>
            <a:custGeom>
              <a:avLst/>
              <a:gdLst/>
              <a:ahLst/>
              <a:cxnLst>
                <a:cxn ang="0">
                  <a:pos x="39" y="19"/>
                </a:cxn>
                <a:cxn ang="0">
                  <a:pos x="44" y="32"/>
                </a:cxn>
                <a:cxn ang="0">
                  <a:pos x="51" y="52"/>
                </a:cxn>
                <a:cxn ang="0">
                  <a:pos x="58" y="71"/>
                </a:cxn>
                <a:cxn ang="0">
                  <a:pos x="62" y="86"/>
                </a:cxn>
                <a:cxn ang="0">
                  <a:pos x="71" y="101"/>
                </a:cxn>
                <a:cxn ang="0">
                  <a:pos x="82" y="116"/>
                </a:cxn>
                <a:cxn ang="0">
                  <a:pos x="91" y="126"/>
                </a:cxn>
                <a:cxn ang="0">
                  <a:pos x="100" y="131"/>
                </a:cxn>
                <a:cxn ang="0">
                  <a:pos x="120" y="146"/>
                </a:cxn>
                <a:cxn ang="0">
                  <a:pos x="144" y="166"/>
                </a:cxn>
                <a:cxn ang="0">
                  <a:pos x="161" y="181"/>
                </a:cxn>
                <a:cxn ang="0">
                  <a:pos x="166" y="182"/>
                </a:cxn>
                <a:cxn ang="0">
                  <a:pos x="170" y="181"/>
                </a:cxn>
                <a:cxn ang="0">
                  <a:pos x="176" y="181"/>
                </a:cxn>
                <a:cxn ang="0">
                  <a:pos x="182" y="182"/>
                </a:cxn>
                <a:cxn ang="0">
                  <a:pos x="189" y="187"/>
                </a:cxn>
                <a:cxn ang="0">
                  <a:pos x="199" y="192"/>
                </a:cxn>
                <a:cxn ang="0">
                  <a:pos x="207" y="198"/>
                </a:cxn>
                <a:cxn ang="0">
                  <a:pos x="213" y="204"/>
                </a:cxn>
                <a:cxn ang="0">
                  <a:pos x="211" y="208"/>
                </a:cxn>
                <a:cxn ang="0">
                  <a:pos x="205" y="211"/>
                </a:cxn>
                <a:cxn ang="0">
                  <a:pos x="195" y="211"/>
                </a:cxn>
                <a:cxn ang="0">
                  <a:pos x="183" y="208"/>
                </a:cxn>
                <a:cxn ang="0">
                  <a:pos x="172" y="205"/>
                </a:cxn>
                <a:cxn ang="0">
                  <a:pos x="165" y="202"/>
                </a:cxn>
                <a:cxn ang="0">
                  <a:pos x="161" y="201"/>
                </a:cxn>
                <a:cxn ang="0">
                  <a:pos x="159" y="202"/>
                </a:cxn>
                <a:cxn ang="0">
                  <a:pos x="149" y="199"/>
                </a:cxn>
                <a:cxn ang="0">
                  <a:pos x="132" y="193"/>
                </a:cxn>
                <a:cxn ang="0">
                  <a:pos x="112" y="183"/>
                </a:cxn>
                <a:cxn ang="0">
                  <a:pos x="98" y="175"/>
                </a:cxn>
                <a:cxn ang="0">
                  <a:pos x="84" y="164"/>
                </a:cxn>
                <a:cxn ang="0">
                  <a:pos x="68" y="147"/>
                </a:cxn>
                <a:cxn ang="0">
                  <a:pos x="51" y="128"/>
                </a:cxn>
                <a:cxn ang="0">
                  <a:pos x="38" y="107"/>
                </a:cxn>
                <a:cxn ang="0">
                  <a:pos x="26" y="83"/>
                </a:cxn>
                <a:cxn ang="0">
                  <a:pos x="13" y="54"/>
                </a:cxn>
                <a:cxn ang="0">
                  <a:pos x="4" y="29"/>
                </a:cxn>
                <a:cxn ang="0">
                  <a:pos x="0" y="12"/>
                </a:cxn>
                <a:cxn ang="0">
                  <a:pos x="1" y="5"/>
                </a:cxn>
                <a:cxn ang="0">
                  <a:pos x="4" y="3"/>
                </a:cxn>
                <a:cxn ang="0">
                  <a:pos x="8" y="1"/>
                </a:cxn>
                <a:cxn ang="0">
                  <a:pos x="12" y="0"/>
                </a:cxn>
              </a:cxnLst>
              <a:rect l="0" t="0" r="r" b="b"/>
              <a:pathLst>
                <a:path w="214" h="212">
                  <a:moveTo>
                    <a:pt x="38" y="17"/>
                  </a:moveTo>
                  <a:lnTo>
                    <a:pt x="39" y="19"/>
                  </a:lnTo>
                  <a:lnTo>
                    <a:pt x="41" y="24"/>
                  </a:lnTo>
                  <a:lnTo>
                    <a:pt x="44" y="32"/>
                  </a:lnTo>
                  <a:lnTo>
                    <a:pt x="47" y="41"/>
                  </a:lnTo>
                  <a:lnTo>
                    <a:pt x="51" y="52"/>
                  </a:lnTo>
                  <a:lnTo>
                    <a:pt x="54" y="62"/>
                  </a:lnTo>
                  <a:lnTo>
                    <a:pt x="58" y="71"/>
                  </a:lnTo>
                  <a:lnTo>
                    <a:pt x="59" y="79"/>
                  </a:lnTo>
                  <a:lnTo>
                    <a:pt x="62" y="86"/>
                  </a:lnTo>
                  <a:lnTo>
                    <a:pt x="66" y="93"/>
                  </a:lnTo>
                  <a:lnTo>
                    <a:pt x="71" y="101"/>
                  </a:lnTo>
                  <a:lnTo>
                    <a:pt x="76" y="109"/>
                  </a:lnTo>
                  <a:lnTo>
                    <a:pt x="82" y="116"/>
                  </a:lnTo>
                  <a:lnTo>
                    <a:pt x="87" y="122"/>
                  </a:lnTo>
                  <a:lnTo>
                    <a:pt x="91" y="126"/>
                  </a:lnTo>
                  <a:lnTo>
                    <a:pt x="94" y="128"/>
                  </a:lnTo>
                  <a:lnTo>
                    <a:pt x="100" y="131"/>
                  </a:lnTo>
                  <a:lnTo>
                    <a:pt x="108" y="138"/>
                  </a:lnTo>
                  <a:lnTo>
                    <a:pt x="120" y="146"/>
                  </a:lnTo>
                  <a:lnTo>
                    <a:pt x="132" y="157"/>
                  </a:lnTo>
                  <a:lnTo>
                    <a:pt x="144" y="166"/>
                  </a:lnTo>
                  <a:lnTo>
                    <a:pt x="154" y="175"/>
                  </a:lnTo>
                  <a:lnTo>
                    <a:pt x="161" y="181"/>
                  </a:lnTo>
                  <a:lnTo>
                    <a:pt x="165" y="182"/>
                  </a:lnTo>
                  <a:lnTo>
                    <a:pt x="166" y="182"/>
                  </a:lnTo>
                  <a:lnTo>
                    <a:pt x="168" y="181"/>
                  </a:lnTo>
                  <a:lnTo>
                    <a:pt x="170" y="181"/>
                  </a:lnTo>
                  <a:lnTo>
                    <a:pt x="173" y="181"/>
                  </a:lnTo>
                  <a:lnTo>
                    <a:pt x="176" y="181"/>
                  </a:lnTo>
                  <a:lnTo>
                    <a:pt x="178" y="181"/>
                  </a:lnTo>
                  <a:lnTo>
                    <a:pt x="182" y="182"/>
                  </a:lnTo>
                  <a:lnTo>
                    <a:pt x="185" y="184"/>
                  </a:lnTo>
                  <a:lnTo>
                    <a:pt x="189" y="187"/>
                  </a:lnTo>
                  <a:lnTo>
                    <a:pt x="194" y="188"/>
                  </a:lnTo>
                  <a:lnTo>
                    <a:pt x="199" y="192"/>
                  </a:lnTo>
                  <a:lnTo>
                    <a:pt x="203" y="194"/>
                  </a:lnTo>
                  <a:lnTo>
                    <a:pt x="207" y="198"/>
                  </a:lnTo>
                  <a:lnTo>
                    <a:pt x="211" y="200"/>
                  </a:lnTo>
                  <a:lnTo>
                    <a:pt x="213" y="204"/>
                  </a:lnTo>
                  <a:lnTo>
                    <a:pt x="213" y="206"/>
                  </a:lnTo>
                  <a:lnTo>
                    <a:pt x="211" y="208"/>
                  </a:lnTo>
                  <a:lnTo>
                    <a:pt x="208" y="210"/>
                  </a:lnTo>
                  <a:lnTo>
                    <a:pt x="205" y="211"/>
                  </a:lnTo>
                  <a:lnTo>
                    <a:pt x="200" y="211"/>
                  </a:lnTo>
                  <a:lnTo>
                    <a:pt x="195" y="211"/>
                  </a:lnTo>
                  <a:lnTo>
                    <a:pt x="189" y="210"/>
                  </a:lnTo>
                  <a:lnTo>
                    <a:pt x="183" y="208"/>
                  </a:lnTo>
                  <a:lnTo>
                    <a:pt x="177" y="206"/>
                  </a:lnTo>
                  <a:lnTo>
                    <a:pt x="172" y="205"/>
                  </a:lnTo>
                  <a:lnTo>
                    <a:pt x="169" y="203"/>
                  </a:lnTo>
                  <a:lnTo>
                    <a:pt x="165" y="202"/>
                  </a:lnTo>
                  <a:lnTo>
                    <a:pt x="164" y="201"/>
                  </a:lnTo>
                  <a:lnTo>
                    <a:pt x="161" y="201"/>
                  </a:lnTo>
                  <a:lnTo>
                    <a:pt x="160" y="201"/>
                  </a:lnTo>
                  <a:lnTo>
                    <a:pt x="159" y="202"/>
                  </a:lnTo>
                  <a:lnTo>
                    <a:pt x="155" y="201"/>
                  </a:lnTo>
                  <a:lnTo>
                    <a:pt x="149" y="199"/>
                  </a:lnTo>
                  <a:lnTo>
                    <a:pt x="142" y="197"/>
                  </a:lnTo>
                  <a:lnTo>
                    <a:pt x="132" y="193"/>
                  </a:lnTo>
                  <a:lnTo>
                    <a:pt x="122" y="187"/>
                  </a:lnTo>
                  <a:lnTo>
                    <a:pt x="112" y="183"/>
                  </a:lnTo>
                  <a:lnTo>
                    <a:pt x="104" y="179"/>
                  </a:lnTo>
                  <a:lnTo>
                    <a:pt x="98" y="175"/>
                  </a:lnTo>
                  <a:lnTo>
                    <a:pt x="92" y="170"/>
                  </a:lnTo>
                  <a:lnTo>
                    <a:pt x="84" y="164"/>
                  </a:lnTo>
                  <a:lnTo>
                    <a:pt x="76" y="157"/>
                  </a:lnTo>
                  <a:lnTo>
                    <a:pt x="68" y="147"/>
                  </a:lnTo>
                  <a:lnTo>
                    <a:pt x="59" y="138"/>
                  </a:lnTo>
                  <a:lnTo>
                    <a:pt x="51" y="128"/>
                  </a:lnTo>
                  <a:lnTo>
                    <a:pt x="44" y="118"/>
                  </a:lnTo>
                  <a:lnTo>
                    <a:pt x="38" y="107"/>
                  </a:lnTo>
                  <a:lnTo>
                    <a:pt x="32" y="96"/>
                  </a:lnTo>
                  <a:lnTo>
                    <a:pt x="26" y="83"/>
                  </a:lnTo>
                  <a:lnTo>
                    <a:pt x="19" y="69"/>
                  </a:lnTo>
                  <a:lnTo>
                    <a:pt x="13" y="54"/>
                  </a:lnTo>
                  <a:lnTo>
                    <a:pt x="8" y="41"/>
                  </a:lnTo>
                  <a:lnTo>
                    <a:pt x="4" y="29"/>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w="9525" cap="rnd">
              <a:noFill/>
              <a:round/>
              <a:headEnd type="none" w="sm" len="sm"/>
              <a:tailEnd type="none" w="sm" len="sm"/>
            </a:ln>
            <a:effectLst/>
          </p:spPr>
          <p:txBody>
            <a:bodyPr/>
            <a:lstStyle/>
            <a:p>
              <a:endParaRPr lang="en-US"/>
            </a:p>
          </p:txBody>
        </p:sp>
        <p:sp>
          <p:nvSpPr>
            <p:cNvPr id="21805" name="Freeform 301"/>
            <p:cNvSpPr>
              <a:spLocks/>
            </p:cNvSpPr>
            <p:nvPr/>
          </p:nvSpPr>
          <p:spPr bwMode="auto">
            <a:xfrm>
              <a:off x="3305" y="1325"/>
              <a:ext cx="221" cy="406"/>
            </a:xfrm>
            <a:custGeom>
              <a:avLst/>
              <a:gdLst/>
              <a:ahLst/>
              <a:cxnLst>
                <a:cxn ang="0">
                  <a:pos x="220" y="405"/>
                </a:cxn>
                <a:cxn ang="0">
                  <a:pos x="220" y="109"/>
                </a:cxn>
                <a:cxn ang="0">
                  <a:pos x="0" y="0"/>
                </a:cxn>
                <a:cxn ang="0">
                  <a:pos x="0" y="276"/>
                </a:cxn>
                <a:cxn ang="0">
                  <a:pos x="220" y="405"/>
                </a:cxn>
              </a:cxnLst>
              <a:rect l="0" t="0" r="r" b="b"/>
              <a:pathLst>
                <a:path w="221" h="406">
                  <a:moveTo>
                    <a:pt x="220" y="405"/>
                  </a:moveTo>
                  <a:lnTo>
                    <a:pt x="220" y="109"/>
                  </a:lnTo>
                  <a:lnTo>
                    <a:pt x="0" y="0"/>
                  </a:lnTo>
                  <a:lnTo>
                    <a:pt x="0" y="276"/>
                  </a:lnTo>
                  <a:lnTo>
                    <a:pt x="220" y="405"/>
                  </a:lnTo>
                </a:path>
              </a:pathLst>
            </a:custGeom>
            <a:solidFill>
              <a:srgbClr val="4C4C4C"/>
            </a:solidFill>
            <a:ln w="9525" cap="rnd">
              <a:noFill/>
              <a:round/>
              <a:headEnd type="none" w="sm" len="sm"/>
              <a:tailEnd type="none" w="sm" len="sm"/>
            </a:ln>
            <a:effectLst/>
          </p:spPr>
          <p:txBody>
            <a:bodyPr/>
            <a:lstStyle/>
            <a:p>
              <a:endParaRPr lang="en-US"/>
            </a:p>
          </p:txBody>
        </p:sp>
        <p:sp>
          <p:nvSpPr>
            <p:cNvPr id="21806" name="Freeform 302"/>
            <p:cNvSpPr>
              <a:spLocks/>
            </p:cNvSpPr>
            <p:nvPr/>
          </p:nvSpPr>
          <p:spPr bwMode="auto">
            <a:xfrm>
              <a:off x="3287" y="1576"/>
              <a:ext cx="239" cy="162"/>
            </a:xfrm>
            <a:custGeom>
              <a:avLst/>
              <a:gdLst/>
              <a:ahLst/>
              <a:cxnLst>
                <a:cxn ang="0">
                  <a:pos x="238" y="161"/>
                </a:cxn>
                <a:cxn ang="0">
                  <a:pos x="238" y="130"/>
                </a:cxn>
                <a:cxn ang="0">
                  <a:pos x="0" y="0"/>
                </a:cxn>
                <a:cxn ang="0">
                  <a:pos x="0" y="28"/>
                </a:cxn>
                <a:cxn ang="0">
                  <a:pos x="238" y="161"/>
                </a:cxn>
              </a:cxnLst>
              <a:rect l="0" t="0" r="r" b="b"/>
              <a:pathLst>
                <a:path w="239" h="162">
                  <a:moveTo>
                    <a:pt x="238" y="161"/>
                  </a:moveTo>
                  <a:lnTo>
                    <a:pt x="238" y="130"/>
                  </a:lnTo>
                  <a:lnTo>
                    <a:pt x="0" y="0"/>
                  </a:lnTo>
                  <a:lnTo>
                    <a:pt x="0" y="28"/>
                  </a:lnTo>
                  <a:lnTo>
                    <a:pt x="238" y="161"/>
                  </a:lnTo>
                </a:path>
              </a:pathLst>
            </a:custGeom>
            <a:solidFill>
              <a:srgbClr val="CC9900"/>
            </a:solidFill>
            <a:ln w="9525" cap="rnd">
              <a:noFill/>
              <a:round/>
              <a:headEnd type="none" w="sm" len="sm"/>
              <a:tailEnd type="none" w="sm" len="sm"/>
            </a:ln>
            <a:effectLst/>
          </p:spPr>
          <p:txBody>
            <a:bodyPr/>
            <a:lstStyle/>
            <a:p>
              <a:endParaRPr lang="en-US"/>
            </a:p>
          </p:txBody>
        </p:sp>
        <p:sp>
          <p:nvSpPr>
            <p:cNvPr id="21807" name="Freeform 303"/>
            <p:cNvSpPr>
              <a:spLocks/>
            </p:cNvSpPr>
            <p:nvPr/>
          </p:nvSpPr>
          <p:spPr bwMode="auto">
            <a:xfrm>
              <a:off x="3283" y="1309"/>
              <a:ext cx="243" cy="144"/>
            </a:xfrm>
            <a:custGeom>
              <a:avLst/>
              <a:gdLst/>
              <a:ahLst/>
              <a:cxnLst>
                <a:cxn ang="0">
                  <a:pos x="242" y="143"/>
                </a:cxn>
                <a:cxn ang="0">
                  <a:pos x="242" y="113"/>
                </a:cxn>
                <a:cxn ang="0">
                  <a:pos x="0" y="0"/>
                </a:cxn>
                <a:cxn ang="0">
                  <a:pos x="0" y="29"/>
                </a:cxn>
                <a:cxn ang="0">
                  <a:pos x="242" y="143"/>
                </a:cxn>
              </a:cxnLst>
              <a:rect l="0" t="0" r="r" b="b"/>
              <a:pathLst>
                <a:path w="243" h="144">
                  <a:moveTo>
                    <a:pt x="242" y="143"/>
                  </a:moveTo>
                  <a:lnTo>
                    <a:pt x="242" y="113"/>
                  </a:lnTo>
                  <a:lnTo>
                    <a:pt x="0" y="0"/>
                  </a:lnTo>
                  <a:lnTo>
                    <a:pt x="0" y="29"/>
                  </a:lnTo>
                  <a:lnTo>
                    <a:pt x="242" y="143"/>
                  </a:lnTo>
                </a:path>
              </a:pathLst>
            </a:custGeom>
            <a:solidFill>
              <a:srgbClr val="CC9900"/>
            </a:solidFill>
            <a:ln w="9525" cap="rnd">
              <a:noFill/>
              <a:round/>
              <a:headEnd type="none" w="sm" len="sm"/>
              <a:tailEnd type="none" w="sm" len="sm"/>
            </a:ln>
            <a:effectLst/>
          </p:spPr>
          <p:txBody>
            <a:bodyPr/>
            <a:lstStyle/>
            <a:p>
              <a:endParaRPr lang="en-US"/>
            </a:p>
          </p:txBody>
        </p:sp>
        <p:sp>
          <p:nvSpPr>
            <p:cNvPr id="21808" name="Freeform 304"/>
            <p:cNvSpPr>
              <a:spLocks/>
            </p:cNvSpPr>
            <p:nvPr/>
          </p:nvSpPr>
          <p:spPr bwMode="auto">
            <a:xfrm>
              <a:off x="3525" y="1589"/>
              <a:ext cx="452" cy="149"/>
            </a:xfrm>
            <a:custGeom>
              <a:avLst/>
              <a:gdLst/>
              <a:ahLst/>
              <a:cxnLst>
                <a:cxn ang="0">
                  <a:pos x="0" y="148"/>
                </a:cxn>
                <a:cxn ang="0">
                  <a:pos x="0" y="117"/>
                </a:cxn>
                <a:cxn ang="0">
                  <a:pos x="451" y="0"/>
                </a:cxn>
                <a:cxn ang="0">
                  <a:pos x="451" y="28"/>
                </a:cxn>
                <a:cxn ang="0">
                  <a:pos x="0" y="148"/>
                </a:cxn>
              </a:cxnLst>
              <a:rect l="0" t="0" r="r" b="b"/>
              <a:pathLst>
                <a:path w="452" h="149">
                  <a:moveTo>
                    <a:pt x="0" y="148"/>
                  </a:moveTo>
                  <a:lnTo>
                    <a:pt x="0" y="117"/>
                  </a:lnTo>
                  <a:lnTo>
                    <a:pt x="451" y="0"/>
                  </a:lnTo>
                  <a:lnTo>
                    <a:pt x="451" y="28"/>
                  </a:lnTo>
                  <a:lnTo>
                    <a:pt x="0" y="148"/>
                  </a:lnTo>
                </a:path>
              </a:pathLst>
            </a:custGeom>
            <a:solidFill>
              <a:srgbClr val="FFFF99"/>
            </a:solidFill>
            <a:ln w="9525" cap="rnd">
              <a:noFill/>
              <a:round/>
              <a:headEnd type="none" w="sm" len="sm"/>
              <a:tailEnd type="none" w="sm" len="sm"/>
            </a:ln>
            <a:effectLst/>
          </p:spPr>
          <p:txBody>
            <a:bodyPr/>
            <a:lstStyle/>
            <a:p>
              <a:endParaRPr lang="en-US"/>
            </a:p>
          </p:txBody>
        </p:sp>
        <p:sp>
          <p:nvSpPr>
            <p:cNvPr id="21809" name="Freeform 305"/>
            <p:cNvSpPr>
              <a:spLocks/>
            </p:cNvSpPr>
            <p:nvPr/>
          </p:nvSpPr>
          <p:spPr bwMode="auto">
            <a:xfrm>
              <a:off x="3523" y="1306"/>
              <a:ext cx="451" cy="148"/>
            </a:xfrm>
            <a:custGeom>
              <a:avLst/>
              <a:gdLst/>
              <a:ahLst/>
              <a:cxnLst>
                <a:cxn ang="0">
                  <a:pos x="0" y="147"/>
                </a:cxn>
                <a:cxn ang="0">
                  <a:pos x="0" y="117"/>
                </a:cxn>
                <a:cxn ang="0">
                  <a:pos x="450" y="0"/>
                </a:cxn>
                <a:cxn ang="0">
                  <a:pos x="450" y="27"/>
                </a:cxn>
                <a:cxn ang="0">
                  <a:pos x="0" y="147"/>
                </a:cxn>
              </a:cxnLst>
              <a:rect l="0" t="0" r="r" b="b"/>
              <a:pathLst>
                <a:path w="451" h="148">
                  <a:moveTo>
                    <a:pt x="0" y="147"/>
                  </a:moveTo>
                  <a:lnTo>
                    <a:pt x="0" y="117"/>
                  </a:lnTo>
                  <a:lnTo>
                    <a:pt x="450" y="0"/>
                  </a:lnTo>
                  <a:lnTo>
                    <a:pt x="450" y="27"/>
                  </a:lnTo>
                  <a:lnTo>
                    <a:pt x="0" y="147"/>
                  </a:lnTo>
                </a:path>
              </a:pathLst>
            </a:custGeom>
            <a:solidFill>
              <a:srgbClr val="FFFF99"/>
            </a:solidFill>
            <a:ln w="9525" cap="rnd">
              <a:noFill/>
              <a:round/>
              <a:headEnd type="none" w="sm" len="sm"/>
              <a:tailEnd type="none" w="sm" len="sm"/>
            </a:ln>
            <a:effectLst/>
          </p:spPr>
          <p:txBody>
            <a:bodyPr/>
            <a:lstStyle/>
            <a:p>
              <a:endParaRPr lang="en-US"/>
            </a:p>
          </p:txBody>
        </p:sp>
        <p:sp>
          <p:nvSpPr>
            <p:cNvPr id="21810" name="Freeform 306"/>
            <p:cNvSpPr>
              <a:spLocks/>
            </p:cNvSpPr>
            <p:nvPr/>
          </p:nvSpPr>
          <p:spPr bwMode="auto">
            <a:xfrm>
              <a:off x="3523" y="1340"/>
              <a:ext cx="454" cy="355"/>
            </a:xfrm>
            <a:custGeom>
              <a:avLst/>
              <a:gdLst/>
              <a:ahLst/>
              <a:cxnLst>
                <a:cxn ang="0">
                  <a:pos x="0" y="354"/>
                </a:cxn>
                <a:cxn ang="0">
                  <a:pos x="0" y="122"/>
                </a:cxn>
                <a:cxn ang="0">
                  <a:pos x="453" y="0"/>
                </a:cxn>
                <a:cxn ang="0">
                  <a:pos x="453" y="243"/>
                </a:cxn>
                <a:cxn ang="0">
                  <a:pos x="0" y="354"/>
                </a:cxn>
              </a:cxnLst>
              <a:rect l="0" t="0" r="r" b="b"/>
              <a:pathLst>
                <a:path w="454" h="355">
                  <a:moveTo>
                    <a:pt x="0" y="354"/>
                  </a:moveTo>
                  <a:lnTo>
                    <a:pt x="0" y="122"/>
                  </a:lnTo>
                  <a:lnTo>
                    <a:pt x="453" y="0"/>
                  </a:lnTo>
                  <a:lnTo>
                    <a:pt x="453" y="243"/>
                  </a:lnTo>
                  <a:lnTo>
                    <a:pt x="0" y="354"/>
                  </a:lnTo>
                </a:path>
              </a:pathLst>
            </a:custGeom>
            <a:solidFill>
              <a:srgbClr val="FFFF99"/>
            </a:solidFill>
            <a:ln w="9525" cap="rnd">
              <a:noFill/>
              <a:round/>
              <a:headEnd type="none" w="sm" len="sm"/>
              <a:tailEnd type="none" w="sm" len="sm"/>
            </a:ln>
            <a:effectLst/>
          </p:spPr>
          <p:txBody>
            <a:bodyPr/>
            <a:lstStyle/>
            <a:p>
              <a:endParaRPr lang="en-US"/>
            </a:p>
          </p:txBody>
        </p:sp>
        <p:sp>
          <p:nvSpPr>
            <p:cNvPr id="21811" name="Freeform 307"/>
            <p:cNvSpPr>
              <a:spLocks/>
            </p:cNvSpPr>
            <p:nvPr/>
          </p:nvSpPr>
          <p:spPr bwMode="auto">
            <a:xfrm>
              <a:off x="3466" y="1076"/>
              <a:ext cx="130" cy="174"/>
            </a:xfrm>
            <a:custGeom>
              <a:avLst/>
              <a:gdLst/>
              <a:ahLst/>
              <a:cxnLst>
                <a:cxn ang="0">
                  <a:pos x="31" y="17"/>
                </a:cxn>
                <a:cxn ang="0">
                  <a:pos x="34" y="26"/>
                </a:cxn>
                <a:cxn ang="0">
                  <a:pos x="39" y="40"/>
                </a:cxn>
                <a:cxn ang="0">
                  <a:pos x="42" y="53"/>
                </a:cxn>
                <a:cxn ang="0">
                  <a:pos x="43" y="64"/>
                </a:cxn>
                <a:cxn ang="0">
                  <a:pos x="47" y="78"/>
                </a:cxn>
                <a:cxn ang="0">
                  <a:pos x="53" y="93"/>
                </a:cxn>
                <a:cxn ang="0">
                  <a:pos x="59" y="104"/>
                </a:cxn>
                <a:cxn ang="0">
                  <a:pos x="64" y="109"/>
                </a:cxn>
                <a:cxn ang="0">
                  <a:pos x="71" y="122"/>
                </a:cxn>
                <a:cxn ang="0">
                  <a:pos x="79" y="137"/>
                </a:cxn>
                <a:cxn ang="0">
                  <a:pos x="84" y="149"/>
                </a:cxn>
                <a:cxn ang="0">
                  <a:pos x="86" y="150"/>
                </a:cxn>
                <a:cxn ang="0">
                  <a:pos x="89" y="149"/>
                </a:cxn>
                <a:cxn ang="0">
                  <a:pos x="95" y="149"/>
                </a:cxn>
                <a:cxn ang="0">
                  <a:pos x="101" y="149"/>
                </a:cxn>
                <a:cxn ang="0">
                  <a:pos x="106" y="150"/>
                </a:cxn>
                <a:cxn ang="0">
                  <a:pos x="113" y="154"/>
                </a:cxn>
                <a:cxn ang="0">
                  <a:pos x="121" y="159"/>
                </a:cxn>
                <a:cxn ang="0">
                  <a:pos x="127" y="164"/>
                </a:cxn>
                <a:cxn ang="0">
                  <a:pos x="128" y="168"/>
                </a:cxn>
                <a:cxn ang="0">
                  <a:pos x="123" y="171"/>
                </a:cxn>
                <a:cxn ang="0">
                  <a:pos x="115" y="173"/>
                </a:cxn>
                <a:cxn ang="0">
                  <a:pos x="106" y="173"/>
                </a:cxn>
                <a:cxn ang="0">
                  <a:pos x="96" y="171"/>
                </a:cxn>
                <a:cxn ang="0">
                  <a:pos x="90" y="169"/>
                </a:cxn>
                <a:cxn ang="0">
                  <a:pos x="87" y="168"/>
                </a:cxn>
                <a:cxn ang="0">
                  <a:pos x="84" y="167"/>
                </a:cxn>
                <a:cxn ang="0">
                  <a:pos x="81" y="167"/>
                </a:cxn>
                <a:cxn ang="0">
                  <a:pos x="70" y="158"/>
                </a:cxn>
                <a:cxn ang="0">
                  <a:pos x="56" y="143"/>
                </a:cxn>
                <a:cxn ang="0">
                  <a:pos x="43" y="130"/>
                </a:cxn>
                <a:cxn ang="0">
                  <a:pos x="36" y="122"/>
                </a:cxn>
                <a:cxn ang="0">
                  <a:pos x="33" y="115"/>
                </a:cxn>
                <a:cxn ang="0">
                  <a:pos x="32" y="107"/>
                </a:cxn>
                <a:cxn ang="0">
                  <a:pos x="30" y="96"/>
                </a:cxn>
                <a:cxn ang="0">
                  <a:pos x="25" y="80"/>
                </a:cxn>
                <a:cxn ang="0">
                  <a:pos x="16" y="56"/>
                </a:cxn>
                <a:cxn ang="0">
                  <a:pos x="5" y="32"/>
                </a:cxn>
                <a:cxn ang="0">
                  <a:pos x="0" y="13"/>
                </a:cxn>
                <a:cxn ang="0">
                  <a:pos x="0" y="5"/>
                </a:cxn>
                <a:cxn ang="0">
                  <a:pos x="4" y="3"/>
                </a:cxn>
                <a:cxn ang="0">
                  <a:pos x="8" y="1"/>
                </a:cxn>
                <a:cxn ang="0">
                  <a:pos x="12" y="0"/>
                </a:cxn>
                <a:cxn ang="0">
                  <a:pos x="31" y="15"/>
                </a:cxn>
              </a:cxnLst>
              <a:rect l="0" t="0" r="r" b="b"/>
              <a:pathLst>
                <a:path w="130" h="174">
                  <a:moveTo>
                    <a:pt x="31" y="15"/>
                  </a:moveTo>
                  <a:lnTo>
                    <a:pt x="31" y="17"/>
                  </a:lnTo>
                  <a:lnTo>
                    <a:pt x="33" y="20"/>
                  </a:lnTo>
                  <a:lnTo>
                    <a:pt x="34" y="26"/>
                  </a:lnTo>
                  <a:lnTo>
                    <a:pt x="36" y="32"/>
                  </a:lnTo>
                  <a:lnTo>
                    <a:pt x="39" y="40"/>
                  </a:lnTo>
                  <a:lnTo>
                    <a:pt x="40" y="47"/>
                  </a:lnTo>
                  <a:lnTo>
                    <a:pt x="42" y="53"/>
                  </a:lnTo>
                  <a:lnTo>
                    <a:pt x="43" y="58"/>
                  </a:lnTo>
                  <a:lnTo>
                    <a:pt x="43" y="64"/>
                  </a:lnTo>
                  <a:lnTo>
                    <a:pt x="45" y="71"/>
                  </a:lnTo>
                  <a:lnTo>
                    <a:pt x="47" y="78"/>
                  </a:lnTo>
                  <a:lnTo>
                    <a:pt x="50" y="86"/>
                  </a:lnTo>
                  <a:lnTo>
                    <a:pt x="53" y="93"/>
                  </a:lnTo>
                  <a:lnTo>
                    <a:pt x="56" y="100"/>
                  </a:lnTo>
                  <a:lnTo>
                    <a:pt x="59" y="104"/>
                  </a:lnTo>
                  <a:lnTo>
                    <a:pt x="61" y="107"/>
                  </a:lnTo>
                  <a:lnTo>
                    <a:pt x="64" y="109"/>
                  </a:lnTo>
                  <a:lnTo>
                    <a:pt x="67" y="114"/>
                  </a:lnTo>
                  <a:lnTo>
                    <a:pt x="71" y="122"/>
                  </a:lnTo>
                  <a:lnTo>
                    <a:pt x="75" y="130"/>
                  </a:lnTo>
                  <a:lnTo>
                    <a:pt x="79" y="137"/>
                  </a:lnTo>
                  <a:lnTo>
                    <a:pt x="82" y="143"/>
                  </a:lnTo>
                  <a:lnTo>
                    <a:pt x="84" y="149"/>
                  </a:lnTo>
                  <a:lnTo>
                    <a:pt x="85" y="150"/>
                  </a:lnTo>
                  <a:lnTo>
                    <a:pt x="86" y="150"/>
                  </a:lnTo>
                  <a:lnTo>
                    <a:pt x="87" y="149"/>
                  </a:lnTo>
                  <a:lnTo>
                    <a:pt x="89" y="149"/>
                  </a:lnTo>
                  <a:lnTo>
                    <a:pt x="92" y="149"/>
                  </a:lnTo>
                  <a:lnTo>
                    <a:pt x="95" y="149"/>
                  </a:lnTo>
                  <a:lnTo>
                    <a:pt x="98" y="149"/>
                  </a:lnTo>
                  <a:lnTo>
                    <a:pt x="101" y="149"/>
                  </a:lnTo>
                  <a:lnTo>
                    <a:pt x="103" y="149"/>
                  </a:lnTo>
                  <a:lnTo>
                    <a:pt x="106" y="150"/>
                  </a:lnTo>
                  <a:lnTo>
                    <a:pt x="109" y="152"/>
                  </a:lnTo>
                  <a:lnTo>
                    <a:pt x="113" y="154"/>
                  </a:lnTo>
                  <a:lnTo>
                    <a:pt x="117" y="156"/>
                  </a:lnTo>
                  <a:lnTo>
                    <a:pt x="121" y="159"/>
                  </a:lnTo>
                  <a:lnTo>
                    <a:pt x="123" y="161"/>
                  </a:lnTo>
                  <a:lnTo>
                    <a:pt x="127" y="164"/>
                  </a:lnTo>
                  <a:lnTo>
                    <a:pt x="129" y="167"/>
                  </a:lnTo>
                  <a:lnTo>
                    <a:pt x="128" y="168"/>
                  </a:lnTo>
                  <a:lnTo>
                    <a:pt x="127" y="170"/>
                  </a:lnTo>
                  <a:lnTo>
                    <a:pt x="123" y="171"/>
                  </a:lnTo>
                  <a:lnTo>
                    <a:pt x="120" y="172"/>
                  </a:lnTo>
                  <a:lnTo>
                    <a:pt x="115" y="173"/>
                  </a:lnTo>
                  <a:lnTo>
                    <a:pt x="111" y="173"/>
                  </a:lnTo>
                  <a:lnTo>
                    <a:pt x="106" y="173"/>
                  </a:lnTo>
                  <a:lnTo>
                    <a:pt x="100" y="172"/>
                  </a:lnTo>
                  <a:lnTo>
                    <a:pt x="96" y="171"/>
                  </a:lnTo>
                  <a:lnTo>
                    <a:pt x="93" y="170"/>
                  </a:lnTo>
                  <a:lnTo>
                    <a:pt x="90" y="169"/>
                  </a:lnTo>
                  <a:lnTo>
                    <a:pt x="89" y="168"/>
                  </a:lnTo>
                  <a:lnTo>
                    <a:pt x="87" y="168"/>
                  </a:lnTo>
                  <a:lnTo>
                    <a:pt x="85" y="167"/>
                  </a:lnTo>
                  <a:lnTo>
                    <a:pt x="84" y="167"/>
                  </a:lnTo>
                  <a:lnTo>
                    <a:pt x="84" y="168"/>
                  </a:lnTo>
                  <a:lnTo>
                    <a:pt x="81" y="167"/>
                  </a:lnTo>
                  <a:lnTo>
                    <a:pt x="77" y="163"/>
                  </a:lnTo>
                  <a:lnTo>
                    <a:pt x="70" y="158"/>
                  </a:lnTo>
                  <a:lnTo>
                    <a:pt x="63" y="151"/>
                  </a:lnTo>
                  <a:lnTo>
                    <a:pt x="56" y="143"/>
                  </a:lnTo>
                  <a:lnTo>
                    <a:pt x="49" y="136"/>
                  </a:lnTo>
                  <a:lnTo>
                    <a:pt x="43" y="130"/>
                  </a:lnTo>
                  <a:lnTo>
                    <a:pt x="39" y="125"/>
                  </a:lnTo>
                  <a:lnTo>
                    <a:pt x="36" y="122"/>
                  </a:lnTo>
                  <a:lnTo>
                    <a:pt x="34" y="119"/>
                  </a:lnTo>
                  <a:lnTo>
                    <a:pt x="33" y="115"/>
                  </a:lnTo>
                  <a:lnTo>
                    <a:pt x="33" y="112"/>
                  </a:lnTo>
                  <a:lnTo>
                    <a:pt x="32" y="107"/>
                  </a:lnTo>
                  <a:lnTo>
                    <a:pt x="31" y="102"/>
                  </a:lnTo>
                  <a:lnTo>
                    <a:pt x="30" y="96"/>
                  </a:lnTo>
                  <a:lnTo>
                    <a:pt x="28" y="89"/>
                  </a:lnTo>
                  <a:lnTo>
                    <a:pt x="25" y="80"/>
                  </a:lnTo>
                  <a:lnTo>
                    <a:pt x="21" y="69"/>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w="9525" cap="rnd">
              <a:noFill/>
              <a:round/>
              <a:headEnd type="none" w="sm" len="sm"/>
              <a:tailEnd type="none" w="sm" len="sm"/>
            </a:ln>
            <a:effectLst/>
          </p:spPr>
          <p:txBody>
            <a:bodyPr/>
            <a:lstStyle/>
            <a:p>
              <a:endParaRPr lang="en-US"/>
            </a:p>
          </p:txBody>
        </p:sp>
        <p:sp>
          <p:nvSpPr>
            <p:cNvPr id="21812" name="Freeform 308"/>
            <p:cNvSpPr>
              <a:spLocks/>
            </p:cNvSpPr>
            <p:nvPr/>
          </p:nvSpPr>
          <p:spPr bwMode="auto">
            <a:xfrm>
              <a:off x="3465" y="1076"/>
              <a:ext cx="134" cy="170"/>
            </a:xfrm>
            <a:custGeom>
              <a:avLst/>
              <a:gdLst/>
              <a:ahLst/>
              <a:cxnLst>
                <a:cxn ang="0">
                  <a:pos x="35" y="15"/>
                </a:cxn>
                <a:cxn ang="0">
                  <a:pos x="38" y="24"/>
                </a:cxn>
                <a:cxn ang="0">
                  <a:pos x="43" y="36"/>
                </a:cxn>
                <a:cxn ang="0">
                  <a:pos x="46" y="48"/>
                </a:cxn>
                <a:cxn ang="0">
                  <a:pos x="48" y="60"/>
                </a:cxn>
                <a:cxn ang="0">
                  <a:pos x="52" y="74"/>
                </a:cxn>
                <a:cxn ang="0">
                  <a:pos x="58" y="89"/>
                </a:cxn>
                <a:cxn ang="0">
                  <a:pos x="64" y="100"/>
                </a:cxn>
                <a:cxn ang="0">
                  <a:pos x="68" y="105"/>
                </a:cxn>
                <a:cxn ang="0">
                  <a:pos x="76" y="118"/>
                </a:cxn>
                <a:cxn ang="0">
                  <a:pos x="83" y="133"/>
                </a:cxn>
                <a:cxn ang="0">
                  <a:pos x="88" y="144"/>
                </a:cxn>
                <a:cxn ang="0">
                  <a:pos x="92" y="146"/>
                </a:cxn>
                <a:cxn ang="0">
                  <a:pos x="97" y="144"/>
                </a:cxn>
                <a:cxn ang="0">
                  <a:pos x="103" y="144"/>
                </a:cxn>
                <a:cxn ang="0">
                  <a:pos x="108" y="145"/>
                </a:cxn>
                <a:cxn ang="0">
                  <a:pos x="114" y="148"/>
                </a:cxn>
                <a:cxn ang="0">
                  <a:pos x="121" y="152"/>
                </a:cxn>
                <a:cxn ang="0">
                  <a:pos x="128" y="157"/>
                </a:cxn>
                <a:cxn ang="0">
                  <a:pos x="133" y="162"/>
                </a:cxn>
                <a:cxn ang="0">
                  <a:pos x="131" y="166"/>
                </a:cxn>
                <a:cxn ang="0">
                  <a:pos x="124" y="168"/>
                </a:cxn>
                <a:cxn ang="0">
                  <a:pos x="115" y="169"/>
                </a:cxn>
                <a:cxn ang="0">
                  <a:pos x="105" y="168"/>
                </a:cxn>
                <a:cxn ang="0">
                  <a:pos x="98" y="166"/>
                </a:cxn>
                <a:cxn ang="0">
                  <a:pos x="94" y="164"/>
                </a:cxn>
                <a:cxn ang="0">
                  <a:pos x="90" y="163"/>
                </a:cxn>
                <a:cxn ang="0">
                  <a:pos x="88" y="164"/>
                </a:cxn>
                <a:cxn ang="0">
                  <a:pos x="81" y="160"/>
                </a:cxn>
                <a:cxn ang="0">
                  <a:pos x="68" y="147"/>
                </a:cxn>
                <a:cxn ang="0">
                  <a:pos x="54" y="132"/>
                </a:cxn>
                <a:cxn ang="0">
                  <a:pos x="44" y="121"/>
                </a:cxn>
                <a:cxn ang="0">
                  <a:pos x="35" y="112"/>
                </a:cxn>
                <a:cxn ang="0">
                  <a:pos x="24" y="99"/>
                </a:cxn>
                <a:cxn ang="0">
                  <a:pos x="14" y="84"/>
                </a:cxn>
                <a:cxn ang="0">
                  <a:pos x="7" y="67"/>
                </a:cxn>
                <a:cxn ang="0">
                  <a:pos x="4" y="49"/>
                </a:cxn>
                <a:cxn ang="0">
                  <a:pos x="1" y="30"/>
                </a:cxn>
                <a:cxn ang="0">
                  <a:pos x="0" y="13"/>
                </a:cxn>
                <a:cxn ang="0">
                  <a:pos x="0" y="3"/>
                </a:cxn>
                <a:cxn ang="0">
                  <a:pos x="3" y="0"/>
                </a:cxn>
                <a:cxn ang="0">
                  <a:pos x="6" y="1"/>
                </a:cxn>
                <a:cxn ang="0">
                  <a:pos x="10" y="4"/>
                </a:cxn>
                <a:cxn ang="0">
                  <a:pos x="12" y="5"/>
                </a:cxn>
              </a:cxnLst>
              <a:rect l="0" t="0" r="r" b="b"/>
              <a:pathLst>
                <a:path w="134" h="170">
                  <a:moveTo>
                    <a:pt x="35" y="14"/>
                  </a:moveTo>
                  <a:lnTo>
                    <a:pt x="35" y="15"/>
                  </a:lnTo>
                  <a:lnTo>
                    <a:pt x="37" y="18"/>
                  </a:lnTo>
                  <a:lnTo>
                    <a:pt x="38" y="24"/>
                  </a:lnTo>
                  <a:lnTo>
                    <a:pt x="41" y="30"/>
                  </a:lnTo>
                  <a:lnTo>
                    <a:pt x="43" y="36"/>
                  </a:lnTo>
                  <a:lnTo>
                    <a:pt x="44" y="42"/>
                  </a:lnTo>
                  <a:lnTo>
                    <a:pt x="46" y="48"/>
                  </a:lnTo>
                  <a:lnTo>
                    <a:pt x="47" y="54"/>
                  </a:lnTo>
                  <a:lnTo>
                    <a:pt x="48" y="60"/>
                  </a:lnTo>
                  <a:lnTo>
                    <a:pt x="49" y="66"/>
                  </a:lnTo>
                  <a:lnTo>
                    <a:pt x="52" y="74"/>
                  </a:lnTo>
                  <a:lnTo>
                    <a:pt x="55" y="82"/>
                  </a:lnTo>
                  <a:lnTo>
                    <a:pt x="58" y="89"/>
                  </a:lnTo>
                  <a:lnTo>
                    <a:pt x="60" y="96"/>
                  </a:lnTo>
                  <a:lnTo>
                    <a:pt x="64" y="100"/>
                  </a:lnTo>
                  <a:lnTo>
                    <a:pt x="66" y="102"/>
                  </a:lnTo>
                  <a:lnTo>
                    <a:pt x="68" y="105"/>
                  </a:lnTo>
                  <a:lnTo>
                    <a:pt x="72" y="110"/>
                  </a:lnTo>
                  <a:lnTo>
                    <a:pt x="76" y="118"/>
                  </a:lnTo>
                  <a:lnTo>
                    <a:pt x="80" y="126"/>
                  </a:lnTo>
                  <a:lnTo>
                    <a:pt x="83" y="133"/>
                  </a:lnTo>
                  <a:lnTo>
                    <a:pt x="87" y="139"/>
                  </a:lnTo>
                  <a:lnTo>
                    <a:pt x="88" y="144"/>
                  </a:lnTo>
                  <a:lnTo>
                    <a:pt x="90" y="146"/>
                  </a:lnTo>
                  <a:lnTo>
                    <a:pt x="92" y="146"/>
                  </a:lnTo>
                  <a:lnTo>
                    <a:pt x="94" y="145"/>
                  </a:lnTo>
                  <a:lnTo>
                    <a:pt x="97" y="144"/>
                  </a:lnTo>
                  <a:lnTo>
                    <a:pt x="99" y="144"/>
                  </a:lnTo>
                  <a:lnTo>
                    <a:pt x="103" y="144"/>
                  </a:lnTo>
                  <a:lnTo>
                    <a:pt x="105" y="144"/>
                  </a:lnTo>
                  <a:lnTo>
                    <a:pt x="108" y="145"/>
                  </a:lnTo>
                  <a:lnTo>
                    <a:pt x="110" y="146"/>
                  </a:lnTo>
                  <a:lnTo>
                    <a:pt x="114" y="148"/>
                  </a:lnTo>
                  <a:lnTo>
                    <a:pt x="117" y="150"/>
                  </a:lnTo>
                  <a:lnTo>
                    <a:pt x="121" y="152"/>
                  </a:lnTo>
                  <a:lnTo>
                    <a:pt x="125" y="155"/>
                  </a:lnTo>
                  <a:lnTo>
                    <a:pt x="128" y="157"/>
                  </a:lnTo>
                  <a:lnTo>
                    <a:pt x="131" y="160"/>
                  </a:lnTo>
                  <a:lnTo>
                    <a:pt x="133" y="162"/>
                  </a:lnTo>
                  <a:lnTo>
                    <a:pt x="133" y="164"/>
                  </a:lnTo>
                  <a:lnTo>
                    <a:pt x="131" y="166"/>
                  </a:lnTo>
                  <a:lnTo>
                    <a:pt x="128" y="167"/>
                  </a:lnTo>
                  <a:lnTo>
                    <a:pt x="124" y="168"/>
                  </a:lnTo>
                  <a:lnTo>
                    <a:pt x="120" y="169"/>
                  </a:lnTo>
                  <a:lnTo>
                    <a:pt x="115" y="169"/>
                  </a:lnTo>
                  <a:lnTo>
                    <a:pt x="110" y="169"/>
                  </a:lnTo>
                  <a:lnTo>
                    <a:pt x="105" y="168"/>
                  </a:lnTo>
                  <a:lnTo>
                    <a:pt x="101" y="167"/>
                  </a:lnTo>
                  <a:lnTo>
                    <a:pt x="98" y="166"/>
                  </a:lnTo>
                  <a:lnTo>
                    <a:pt x="95" y="165"/>
                  </a:lnTo>
                  <a:lnTo>
                    <a:pt x="94" y="164"/>
                  </a:lnTo>
                  <a:lnTo>
                    <a:pt x="92" y="164"/>
                  </a:lnTo>
                  <a:lnTo>
                    <a:pt x="90" y="163"/>
                  </a:lnTo>
                  <a:lnTo>
                    <a:pt x="89" y="164"/>
                  </a:lnTo>
                  <a:lnTo>
                    <a:pt x="88" y="164"/>
                  </a:lnTo>
                  <a:lnTo>
                    <a:pt x="86" y="163"/>
                  </a:lnTo>
                  <a:lnTo>
                    <a:pt x="81" y="160"/>
                  </a:lnTo>
                  <a:lnTo>
                    <a:pt x="75" y="154"/>
                  </a:lnTo>
                  <a:lnTo>
                    <a:pt x="68" y="147"/>
                  </a:lnTo>
                  <a:lnTo>
                    <a:pt x="60" y="139"/>
                  </a:lnTo>
                  <a:lnTo>
                    <a:pt x="54" y="132"/>
                  </a:lnTo>
                  <a:lnTo>
                    <a:pt x="48" y="126"/>
                  </a:lnTo>
                  <a:lnTo>
                    <a:pt x="44" y="121"/>
                  </a:lnTo>
                  <a:lnTo>
                    <a:pt x="39" y="117"/>
                  </a:lnTo>
                  <a:lnTo>
                    <a:pt x="35" y="112"/>
                  </a:lnTo>
                  <a:lnTo>
                    <a:pt x="30" y="106"/>
                  </a:lnTo>
                  <a:lnTo>
                    <a:pt x="24" y="99"/>
                  </a:lnTo>
                  <a:lnTo>
                    <a:pt x="19" y="91"/>
                  </a:lnTo>
                  <a:lnTo>
                    <a:pt x="14" y="84"/>
                  </a:lnTo>
                  <a:lnTo>
                    <a:pt x="11" y="76"/>
                  </a:lnTo>
                  <a:lnTo>
                    <a:pt x="7" y="67"/>
                  </a:lnTo>
                  <a:lnTo>
                    <a:pt x="5" y="59"/>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w="9525" cap="rnd">
              <a:noFill/>
              <a:round/>
              <a:headEnd type="none" w="sm" len="sm"/>
              <a:tailEnd type="none" w="sm" len="sm"/>
            </a:ln>
            <a:effectLst/>
          </p:spPr>
          <p:txBody>
            <a:bodyPr/>
            <a:lstStyle/>
            <a:p>
              <a:endParaRPr lang="en-US"/>
            </a:p>
          </p:txBody>
        </p:sp>
        <p:sp>
          <p:nvSpPr>
            <p:cNvPr id="21813" name="Freeform 309"/>
            <p:cNvSpPr>
              <a:spLocks/>
            </p:cNvSpPr>
            <p:nvPr/>
          </p:nvSpPr>
          <p:spPr bwMode="auto">
            <a:xfrm>
              <a:off x="3286" y="1348"/>
              <a:ext cx="240" cy="347"/>
            </a:xfrm>
            <a:custGeom>
              <a:avLst/>
              <a:gdLst/>
              <a:ahLst/>
              <a:cxnLst>
                <a:cxn ang="0">
                  <a:pos x="239" y="346"/>
                </a:cxn>
                <a:cxn ang="0">
                  <a:pos x="239" y="113"/>
                </a:cxn>
                <a:cxn ang="0">
                  <a:pos x="0" y="0"/>
                </a:cxn>
                <a:cxn ang="0">
                  <a:pos x="0" y="216"/>
                </a:cxn>
                <a:cxn ang="0">
                  <a:pos x="239" y="346"/>
                </a:cxn>
              </a:cxnLst>
              <a:rect l="0" t="0" r="r" b="b"/>
              <a:pathLst>
                <a:path w="240" h="347">
                  <a:moveTo>
                    <a:pt x="239" y="346"/>
                  </a:moveTo>
                  <a:lnTo>
                    <a:pt x="239" y="113"/>
                  </a:lnTo>
                  <a:lnTo>
                    <a:pt x="0" y="0"/>
                  </a:lnTo>
                  <a:lnTo>
                    <a:pt x="0" y="216"/>
                  </a:lnTo>
                  <a:lnTo>
                    <a:pt x="239" y="346"/>
                  </a:lnTo>
                </a:path>
              </a:pathLst>
            </a:custGeom>
            <a:solidFill>
              <a:srgbClr val="CC9900"/>
            </a:solidFill>
            <a:ln w="9525" cap="rnd">
              <a:noFill/>
              <a:round/>
              <a:headEnd type="none" w="sm" len="sm"/>
              <a:tailEnd type="none" w="sm" len="sm"/>
            </a:ln>
            <a:effectLst/>
          </p:spPr>
          <p:txBody>
            <a:bodyPr/>
            <a:lstStyle/>
            <a:p>
              <a:endParaRPr lang="en-US"/>
            </a:p>
          </p:txBody>
        </p:sp>
        <p:sp>
          <p:nvSpPr>
            <p:cNvPr id="21814" name="Freeform 310"/>
            <p:cNvSpPr>
              <a:spLocks/>
            </p:cNvSpPr>
            <p:nvPr/>
          </p:nvSpPr>
          <p:spPr bwMode="auto">
            <a:xfrm>
              <a:off x="3449" y="1226"/>
              <a:ext cx="194" cy="83"/>
            </a:xfrm>
            <a:custGeom>
              <a:avLst/>
              <a:gdLst/>
              <a:ahLst/>
              <a:cxnLst>
                <a:cxn ang="0">
                  <a:pos x="193" y="14"/>
                </a:cxn>
                <a:cxn ang="0">
                  <a:pos x="67" y="82"/>
                </a:cxn>
                <a:cxn ang="0">
                  <a:pos x="0" y="67"/>
                </a:cxn>
                <a:cxn ang="0">
                  <a:pos x="125" y="0"/>
                </a:cxn>
                <a:cxn ang="0">
                  <a:pos x="193" y="14"/>
                </a:cxn>
              </a:cxnLst>
              <a:rect l="0" t="0" r="r" b="b"/>
              <a:pathLst>
                <a:path w="194" h="83">
                  <a:moveTo>
                    <a:pt x="193" y="14"/>
                  </a:moveTo>
                  <a:lnTo>
                    <a:pt x="67" y="82"/>
                  </a:lnTo>
                  <a:lnTo>
                    <a:pt x="0" y="67"/>
                  </a:lnTo>
                  <a:lnTo>
                    <a:pt x="125" y="0"/>
                  </a:lnTo>
                  <a:lnTo>
                    <a:pt x="193" y="14"/>
                  </a:lnTo>
                </a:path>
              </a:pathLst>
            </a:custGeom>
            <a:solidFill>
              <a:srgbClr val="B2B2B2"/>
            </a:solidFill>
            <a:ln w="9525" cap="rnd">
              <a:noFill/>
              <a:round/>
              <a:headEnd type="none" w="sm" len="sm"/>
              <a:tailEnd type="none" w="sm" len="sm"/>
            </a:ln>
            <a:effectLst/>
          </p:spPr>
          <p:txBody>
            <a:bodyPr/>
            <a:lstStyle/>
            <a:p>
              <a:endParaRPr lang="en-US"/>
            </a:p>
          </p:txBody>
        </p:sp>
        <p:sp>
          <p:nvSpPr>
            <p:cNvPr id="21815" name="Freeform 311"/>
            <p:cNvSpPr>
              <a:spLocks/>
            </p:cNvSpPr>
            <p:nvPr/>
          </p:nvSpPr>
          <p:spPr bwMode="auto">
            <a:xfrm>
              <a:off x="3364" y="1060"/>
              <a:ext cx="215" cy="214"/>
            </a:xfrm>
            <a:custGeom>
              <a:avLst/>
              <a:gdLst/>
              <a:ahLst/>
              <a:cxnLst>
                <a:cxn ang="0">
                  <a:pos x="44" y="20"/>
                </a:cxn>
                <a:cxn ang="0">
                  <a:pos x="50" y="34"/>
                </a:cxn>
                <a:cxn ang="0">
                  <a:pos x="60" y="54"/>
                </a:cxn>
                <a:cxn ang="0">
                  <a:pos x="68" y="74"/>
                </a:cxn>
                <a:cxn ang="0">
                  <a:pos x="73" y="88"/>
                </a:cxn>
                <a:cxn ang="0">
                  <a:pos x="79" y="103"/>
                </a:cxn>
                <a:cxn ang="0">
                  <a:pos x="85" y="119"/>
                </a:cxn>
                <a:cxn ang="0">
                  <a:pos x="91" y="129"/>
                </a:cxn>
                <a:cxn ang="0">
                  <a:pos x="100" y="134"/>
                </a:cxn>
                <a:cxn ang="0">
                  <a:pos x="121" y="149"/>
                </a:cxn>
                <a:cxn ang="0">
                  <a:pos x="145" y="168"/>
                </a:cxn>
                <a:cxn ang="0">
                  <a:pos x="162" y="183"/>
                </a:cxn>
                <a:cxn ang="0">
                  <a:pos x="166" y="184"/>
                </a:cxn>
                <a:cxn ang="0">
                  <a:pos x="171" y="184"/>
                </a:cxn>
                <a:cxn ang="0">
                  <a:pos x="177" y="184"/>
                </a:cxn>
                <a:cxn ang="0">
                  <a:pos x="183" y="184"/>
                </a:cxn>
                <a:cxn ang="0">
                  <a:pos x="190" y="189"/>
                </a:cxn>
                <a:cxn ang="0">
                  <a:pos x="200" y="194"/>
                </a:cxn>
                <a:cxn ang="0">
                  <a:pos x="208" y="200"/>
                </a:cxn>
                <a:cxn ang="0">
                  <a:pos x="214" y="206"/>
                </a:cxn>
                <a:cxn ang="0">
                  <a:pos x="212" y="210"/>
                </a:cxn>
                <a:cxn ang="0">
                  <a:pos x="206" y="213"/>
                </a:cxn>
                <a:cxn ang="0">
                  <a:pos x="195" y="213"/>
                </a:cxn>
                <a:cxn ang="0">
                  <a:pos x="183" y="210"/>
                </a:cxn>
                <a:cxn ang="0">
                  <a:pos x="173" y="207"/>
                </a:cxn>
                <a:cxn ang="0">
                  <a:pos x="166" y="204"/>
                </a:cxn>
                <a:cxn ang="0">
                  <a:pos x="162" y="203"/>
                </a:cxn>
                <a:cxn ang="0">
                  <a:pos x="159" y="204"/>
                </a:cxn>
                <a:cxn ang="0">
                  <a:pos x="150" y="201"/>
                </a:cxn>
                <a:cxn ang="0">
                  <a:pos x="133" y="195"/>
                </a:cxn>
                <a:cxn ang="0">
                  <a:pos x="113" y="185"/>
                </a:cxn>
                <a:cxn ang="0">
                  <a:pos x="97" y="177"/>
                </a:cxn>
                <a:cxn ang="0">
                  <a:pos x="85" y="166"/>
                </a:cxn>
                <a:cxn ang="0">
                  <a:pos x="67" y="150"/>
                </a:cxn>
                <a:cxn ang="0">
                  <a:pos x="51" y="131"/>
                </a:cxn>
                <a:cxn ang="0">
                  <a:pos x="38" y="110"/>
                </a:cxn>
                <a:cxn ang="0">
                  <a:pos x="26" y="86"/>
                </a:cxn>
                <a:cxn ang="0">
                  <a:pos x="13" y="57"/>
                </a:cxn>
                <a:cxn ang="0">
                  <a:pos x="4" y="31"/>
                </a:cxn>
                <a:cxn ang="0">
                  <a:pos x="0" y="15"/>
                </a:cxn>
                <a:cxn ang="0">
                  <a:pos x="1" y="8"/>
                </a:cxn>
                <a:cxn ang="0">
                  <a:pos x="4" y="4"/>
                </a:cxn>
                <a:cxn ang="0">
                  <a:pos x="8" y="2"/>
                </a:cxn>
                <a:cxn ang="0">
                  <a:pos x="13" y="0"/>
                </a:cxn>
              </a:cxnLst>
              <a:rect l="0" t="0" r="r" b="b"/>
              <a:pathLst>
                <a:path w="215" h="214">
                  <a:moveTo>
                    <a:pt x="42" y="18"/>
                  </a:moveTo>
                  <a:lnTo>
                    <a:pt x="44" y="20"/>
                  </a:lnTo>
                  <a:lnTo>
                    <a:pt x="47" y="26"/>
                  </a:lnTo>
                  <a:lnTo>
                    <a:pt x="50" y="34"/>
                  </a:lnTo>
                  <a:lnTo>
                    <a:pt x="55" y="44"/>
                  </a:lnTo>
                  <a:lnTo>
                    <a:pt x="60" y="54"/>
                  </a:lnTo>
                  <a:lnTo>
                    <a:pt x="65" y="65"/>
                  </a:lnTo>
                  <a:lnTo>
                    <a:pt x="68" y="74"/>
                  </a:lnTo>
                  <a:lnTo>
                    <a:pt x="72" y="81"/>
                  </a:lnTo>
                  <a:lnTo>
                    <a:pt x="73" y="88"/>
                  </a:lnTo>
                  <a:lnTo>
                    <a:pt x="76" y="96"/>
                  </a:lnTo>
                  <a:lnTo>
                    <a:pt x="79" y="103"/>
                  </a:lnTo>
                  <a:lnTo>
                    <a:pt x="82" y="111"/>
                  </a:lnTo>
                  <a:lnTo>
                    <a:pt x="85" y="119"/>
                  </a:lnTo>
                  <a:lnTo>
                    <a:pt x="89" y="125"/>
                  </a:lnTo>
                  <a:lnTo>
                    <a:pt x="91" y="129"/>
                  </a:lnTo>
                  <a:lnTo>
                    <a:pt x="95" y="131"/>
                  </a:lnTo>
                  <a:lnTo>
                    <a:pt x="100" y="134"/>
                  </a:lnTo>
                  <a:lnTo>
                    <a:pt x="109" y="140"/>
                  </a:lnTo>
                  <a:lnTo>
                    <a:pt x="121" y="149"/>
                  </a:lnTo>
                  <a:lnTo>
                    <a:pt x="133" y="159"/>
                  </a:lnTo>
                  <a:lnTo>
                    <a:pt x="145" y="168"/>
                  </a:lnTo>
                  <a:lnTo>
                    <a:pt x="155" y="177"/>
                  </a:lnTo>
                  <a:lnTo>
                    <a:pt x="162" y="183"/>
                  </a:lnTo>
                  <a:lnTo>
                    <a:pt x="165" y="184"/>
                  </a:lnTo>
                  <a:lnTo>
                    <a:pt x="166" y="184"/>
                  </a:lnTo>
                  <a:lnTo>
                    <a:pt x="169" y="184"/>
                  </a:lnTo>
                  <a:lnTo>
                    <a:pt x="171" y="184"/>
                  </a:lnTo>
                  <a:lnTo>
                    <a:pt x="173" y="184"/>
                  </a:lnTo>
                  <a:lnTo>
                    <a:pt x="177" y="184"/>
                  </a:lnTo>
                  <a:lnTo>
                    <a:pt x="179" y="184"/>
                  </a:lnTo>
                  <a:lnTo>
                    <a:pt x="183" y="184"/>
                  </a:lnTo>
                  <a:lnTo>
                    <a:pt x="186" y="186"/>
                  </a:lnTo>
                  <a:lnTo>
                    <a:pt x="190" y="189"/>
                  </a:lnTo>
                  <a:lnTo>
                    <a:pt x="195" y="190"/>
                  </a:lnTo>
                  <a:lnTo>
                    <a:pt x="200" y="194"/>
                  </a:lnTo>
                  <a:lnTo>
                    <a:pt x="204" y="196"/>
                  </a:lnTo>
                  <a:lnTo>
                    <a:pt x="208" y="200"/>
                  </a:lnTo>
                  <a:lnTo>
                    <a:pt x="211" y="202"/>
                  </a:lnTo>
                  <a:lnTo>
                    <a:pt x="214" y="206"/>
                  </a:lnTo>
                  <a:lnTo>
                    <a:pt x="214" y="208"/>
                  </a:lnTo>
                  <a:lnTo>
                    <a:pt x="212" y="210"/>
                  </a:lnTo>
                  <a:lnTo>
                    <a:pt x="209" y="212"/>
                  </a:lnTo>
                  <a:lnTo>
                    <a:pt x="206" y="213"/>
                  </a:lnTo>
                  <a:lnTo>
                    <a:pt x="201" y="213"/>
                  </a:lnTo>
                  <a:lnTo>
                    <a:pt x="195" y="213"/>
                  </a:lnTo>
                  <a:lnTo>
                    <a:pt x="189" y="212"/>
                  </a:lnTo>
                  <a:lnTo>
                    <a:pt x="183" y="210"/>
                  </a:lnTo>
                  <a:lnTo>
                    <a:pt x="177" y="208"/>
                  </a:lnTo>
                  <a:lnTo>
                    <a:pt x="173" y="207"/>
                  </a:lnTo>
                  <a:lnTo>
                    <a:pt x="170" y="206"/>
                  </a:lnTo>
                  <a:lnTo>
                    <a:pt x="166" y="204"/>
                  </a:lnTo>
                  <a:lnTo>
                    <a:pt x="165" y="204"/>
                  </a:lnTo>
                  <a:lnTo>
                    <a:pt x="162" y="203"/>
                  </a:lnTo>
                  <a:lnTo>
                    <a:pt x="161" y="203"/>
                  </a:lnTo>
                  <a:lnTo>
                    <a:pt x="159" y="204"/>
                  </a:lnTo>
                  <a:lnTo>
                    <a:pt x="156" y="203"/>
                  </a:lnTo>
                  <a:lnTo>
                    <a:pt x="150" y="201"/>
                  </a:lnTo>
                  <a:lnTo>
                    <a:pt x="141" y="199"/>
                  </a:lnTo>
                  <a:lnTo>
                    <a:pt x="133" y="195"/>
                  </a:lnTo>
                  <a:lnTo>
                    <a:pt x="122" y="190"/>
                  </a:lnTo>
                  <a:lnTo>
                    <a:pt x="113" y="185"/>
                  </a:lnTo>
                  <a:lnTo>
                    <a:pt x="104" y="181"/>
                  </a:lnTo>
                  <a:lnTo>
                    <a:pt x="97" y="177"/>
                  </a:lnTo>
                  <a:lnTo>
                    <a:pt x="91" y="172"/>
                  </a:lnTo>
                  <a:lnTo>
                    <a:pt x="85" y="166"/>
                  </a:lnTo>
                  <a:lnTo>
                    <a:pt x="76" y="159"/>
                  </a:lnTo>
                  <a:lnTo>
                    <a:pt x="67" y="150"/>
                  </a:lnTo>
                  <a:lnTo>
                    <a:pt x="59" y="141"/>
                  </a:lnTo>
                  <a:lnTo>
                    <a:pt x="51" y="131"/>
                  </a:lnTo>
                  <a:lnTo>
                    <a:pt x="44" y="120"/>
                  </a:lnTo>
                  <a:lnTo>
                    <a:pt x="38" y="110"/>
                  </a:lnTo>
                  <a:lnTo>
                    <a:pt x="32" y="98"/>
                  </a:lnTo>
                  <a:lnTo>
                    <a:pt x="26" y="86"/>
                  </a:lnTo>
                  <a:lnTo>
                    <a:pt x="19" y="71"/>
                  </a:lnTo>
                  <a:lnTo>
                    <a:pt x="13" y="57"/>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CCCCFF"/>
            </a:solidFill>
            <a:ln w="9525" cap="rnd">
              <a:noFill/>
              <a:round/>
              <a:headEnd type="none" w="sm" len="sm"/>
              <a:tailEnd type="none" w="sm" len="sm"/>
            </a:ln>
            <a:effectLst/>
          </p:spPr>
          <p:txBody>
            <a:bodyPr/>
            <a:lstStyle/>
            <a:p>
              <a:endParaRPr lang="en-US"/>
            </a:p>
          </p:txBody>
        </p:sp>
        <p:sp>
          <p:nvSpPr>
            <p:cNvPr id="21816" name="Freeform 312"/>
            <p:cNvSpPr>
              <a:spLocks/>
            </p:cNvSpPr>
            <p:nvPr/>
          </p:nvSpPr>
          <p:spPr bwMode="auto">
            <a:xfrm>
              <a:off x="3462" y="1074"/>
              <a:ext cx="135" cy="174"/>
            </a:xfrm>
            <a:custGeom>
              <a:avLst/>
              <a:gdLst/>
              <a:ahLst/>
              <a:cxnLst>
                <a:cxn ang="0">
                  <a:pos x="36" y="16"/>
                </a:cxn>
                <a:cxn ang="0">
                  <a:pos x="39" y="25"/>
                </a:cxn>
                <a:cxn ang="0">
                  <a:pos x="43" y="39"/>
                </a:cxn>
                <a:cxn ang="0">
                  <a:pos x="46" y="53"/>
                </a:cxn>
                <a:cxn ang="0">
                  <a:pos x="48" y="63"/>
                </a:cxn>
                <a:cxn ang="0">
                  <a:pos x="52" y="77"/>
                </a:cxn>
                <a:cxn ang="0">
                  <a:pos x="58" y="93"/>
                </a:cxn>
                <a:cxn ang="0">
                  <a:pos x="64" y="104"/>
                </a:cxn>
                <a:cxn ang="0">
                  <a:pos x="69" y="109"/>
                </a:cxn>
                <a:cxn ang="0">
                  <a:pos x="76" y="121"/>
                </a:cxn>
                <a:cxn ang="0">
                  <a:pos x="84" y="137"/>
                </a:cxn>
                <a:cxn ang="0">
                  <a:pos x="89" y="148"/>
                </a:cxn>
                <a:cxn ang="0">
                  <a:pos x="91" y="149"/>
                </a:cxn>
                <a:cxn ang="0">
                  <a:pos x="95" y="149"/>
                </a:cxn>
                <a:cxn ang="0">
                  <a:pos x="100" y="149"/>
                </a:cxn>
                <a:cxn ang="0">
                  <a:pos x="106" y="149"/>
                </a:cxn>
                <a:cxn ang="0">
                  <a:pos x="111" y="150"/>
                </a:cxn>
                <a:cxn ang="0">
                  <a:pos x="118" y="154"/>
                </a:cxn>
                <a:cxn ang="0">
                  <a:pos x="126" y="159"/>
                </a:cxn>
                <a:cxn ang="0">
                  <a:pos x="132" y="164"/>
                </a:cxn>
                <a:cxn ang="0">
                  <a:pos x="134" y="168"/>
                </a:cxn>
                <a:cxn ang="0">
                  <a:pos x="129" y="171"/>
                </a:cxn>
                <a:cxn ang="0">
                  <a:pos x="121" y="173"/>
                </a:cxn>
                <a:cxn ang="0">
                  <a:pos x="110" y="172"/>
                </a:cxn>
                <a:cxn ang="0">
                  <a:pos x="102" y="170"/>
                </a:cxn>
                <a:cxn ang="0">
                  <a:pos x="96" y="168"/>
                </a:cxn>
                <a:cxn ang="0">
                  <a:pos x="92" y="167"/>
                </a:cxn>
                <a:cxn ang="0">
                  <a:pos x="90" y="167"/>
                </a:cxn>
                <a:cxn ang="0">
                  <a:pos x="87" y="167"/>
                </a:cxn>
                <a:cxn ang="0">
                  <a:pos x="75" y="157"/>
                </a:cxn>
                <a:cxn ang="0">
                  <a:pos x="61" y="143"/>
                </a:cxn>
                <a:cxn ang="0">
                  <a:pos x="48" y="130"/>
                </a:cxn>
                <a:cxn ang="0">
                  <a:pos x="40" y="121"/>
                </a:cxn>
                <a:cxn ang="0">
                  <a:pos x="29" y="109"/>
                </a:cxn>
                <a:cxn ang="0">
                  <a:pos x="19" y="95"/>
                </a:cxn>
                <a:cxn ang="0">
                  <a:pos x="10" y="79"/>
                </a:cxn>
                <a:cxn ang="0">
                  <a:pos x="5" y="63"/>
                </a:cxn>
                <a:cxn ang="0">
                  <a:pos x="2" y="43"/>
                </a:cxn>
                <a:cxn ang="0">
                  <a:pos x="0" y="25"/>
                </a:cxn>
                <a:cxn ang="0">
                  <a:pos x="0" y="11"/>
                </a:cxn>
                <a:cxn ang="0">
                  <a:pos x="2" y="4"/>
                </a:cxn>
                <a:cxn ang="0">
                  <a:pos x="6" y="1"/>
                </a:cxn>
                <a:cxn ang="0">
                  <a:pos x="11" y="0"/>
                </a:cxn>
                <a:cxn ang="0">
                  <a:pos x="17" y="0"/>
                </a:cxn>
                <a:cxn ang="0">
                  <a:pos x="35" y="15"/>
                </a:cxn>
              </a:cxnLst>
              <a:rect l="0" t="0" r="r" b="b"/>
              <a:pathLst>
                <a:path w="135" h="174">
                  <a:moveTo>
                    <a:pt x="35" y="15"/>
                  </a:moveTo>
                  <a:lnTo>
                    <a:pt x="36" y="16"/>
                  </a:lnTo>
                  <a:lnTo>
                    <a:pt x="37" y="20"/>
                  </a:lnTo>
                  <a:lnTo>
                    <a:pt x="39" y="25"/>
                  </a:lnTo>
                  <a:lnTo>
                    <a:pt x="41" y="32"/>
                  </a:lnTo>
                  <a:lnTo>
                    <a:pt x="43" y="39"/>
                  </a:lnTo>
                  <a:lnTo>
                    <a:pt x="45" y="46"/>
                  </a:lnTo>
                  <a:lnTo>
                    <a:pt x="46" y="53"/>
                  </a:lnTo>
                  <a:lnTo>
                    <a:pt x="47" y="58"/>
                  </a:lnTo>
                  <a:lnTo>
                    <a:pt x="48" y="63"/>
                  </a:lnTo>
                  <a:lnTo>
                    <a:pt x="50" y="70"/>
                  </a:lnTo>
                  <a:lnTo>
                    <a:pt x="52" y="77"/>
                  </a:lnTo>
                  <a:lnTo>
                    <a:pt x="55" y="85"/>
                  </a:lnTo>
                  <a:lnTo>
                    <a:pt x="58" y="93"/>
                  </a:lnTo>
                  <a:lnTo>
                    <a:pt x="61" y="99"/>
                  </a:lnTo>
                  <a:lnTo>
                    <a:pt x="64" y="104"/>
                  </a:lnTo>
                  <a:lnTo>
                    <a:pt x="66" y="106"/>
                  </a:lnTo>
                  <a:lnTo>
                    <a:pt x="69" y="109"/>
                  </a:lnTo>
                  <a:lnTo>
                    <a:pt x="72" y="114"/>
                  </a:lnTo>
                  <a:lnTo>
                    <a:pt x="76" y="121"/>
                  </a:lnTo>
                  <a:lnTo>
                    <a:pt x="81" y="129"/>
                  </a:lnTo>
                  <a:lnTo>
                    <a:pt x="84" y="137"/>
                  </a:lnTo>
                  <a:lnTo>
                    <a:pt x="87" y="143"/>
                  </a:lnTo>
                  <a:lnTo>
                    <a:pt x="89" y="148"/>
                  </a:lnTo>
                  <a:lnTo>
                    <a:pt x="90" y="149"/>
                  </a:lnTo>
                  <a:lnTo>
                    <a:pt x="91" y="149"/>
                  </a:lnTo>
                  <a:lnTo>
                    <a:pt x="93" y="149"/>
                  </a:lnTo>
                  <a:lnTo>
                    <a:pt x="95" y="149"/>
                  </a:lnTo>
                  <a:lnTo>
                    <a:pt x="98" y="149"/>
                  </a:lnTo>
                  <a:lnTo>
                    <a:pt x="100" y="149"/>
                  </a:lnTo>
                  <a:lnTo>
                    <a:pt x="104" y="148"/>
                  </a:lnTo>
                  <a:lnTo>
                    <a:pt x="106" y="149"/>
                  </a:lnTo>
                  <a:lnTo>
                    <a:pt x="109" y="149"/>
                  </a:lnTo>
                  <a:lnTo>
                    <a:pt x="111" y="150"/>
                  </a:lnTo>
                  <a:lnTo>
                    <a:pt x="115" y="151"/>
                  </a:lnTo>
                  <a:lnTo>
                    <a:pt x="118" y="154"/>
                  </a:lnTo>
                  <a:lnTo>
                    <a:pt x="122" y="156"/>
                  </a:lnTo>
                  <a:lnTo>
                    <a:pt x="126" y="159"/>
                  </a:lnTo>
                  <a:lnTo>
                    <a:pt x="129" y="161"/>
                  </a:lnTo>
                  <a:lnTo>
                    <a:pt x="132" y="164"/>
                  </a:lnTo>
                  <a:lnTo>
                    <a:pt x="134" y="167"/>
                  </a:lnTo>
                  <a:lnTo>
                    <a:pt x="134" y="168"/>
                  </a:lnTo>
                  <a:lnTo>
                    <a:pt x="132" y="169"/>
                  </a:lnTo>
                  <a:lnTo>
                    <a:pt x="129" y="171"/>
                  </a:lnTo>
                  <a:lnTo>
                    <a:pt x="125" y="172"/>
                  </a:lnTo>
                  <a:lnTo>
                    <a:pt x="121" y="173"/>
                  </a:lnTo>
                  <a:lnTo>
                    <a:pt x="116" y="173"/>
                  </a:lnTo>
                  <a:lnTo>
                    <a:pt x="110" y="172"/>
                  </a:lnTo>
                  <a:lnTo>
                    <a:pt x="106" y="172"/>
                  </a:lnTo>
                  <a:lnTo>
                    <a:pt x="102" y="170"/>
                  </a:lnTo>
                  <a:lnTo>
                    <a:pt x="99" y="169"/>
                  </a:lnTo>
                  <a:lnTo>
                    <a:pt x="96" y="168"/>
                  </a:lnTo>
                  <a:lnTo>
                    <a:pt x="93" y="168"/>
                  </a:lnTo>
                  <a:lnTo>
                    <a:pt x="92" y="167"/>
                  </a:lnTo>
                  <a:lnTo>
                    <a:pt x="91" y="167"/>
                  </a:lnTo>
                  <a:lnTo>
                    <a:pt x="90" y="167"/>
                  </a:lnTo>
                  <a:lnTo>
                    <a:pt x="88" y="168"/>
                  </a:lnTo>
                  <a:lnTo>
                    <a:pt x="87" y="167"/>
                  </a:lnTo>
                  <a:lnTo>
                    <a:pt x="81" y="163"/>
                  </a:lnTo>
                  <a:lnTo>
                    <a:pt x="75" y="157"/>
                  </a:lnTo>
                  <a:lnTo>
                    <a:pt x="69" y="150"/>
                  </a:lnTo>
                  <a:lnTo>
                    <a:pt x="61" y="143"/>
                  </a:lnTo>
                  <a:lnTo>
                    <a:pt x="54" y="136"/>
                  </a:lnTo>
                  <a:lnTo>
                    <a:pt x="48" y="130"/>
                  </a:lnTo>
                  <a:lnTo>
                    <a:pt x="44" y="125"/>
                  </a:lnTo>
                  <a:lnTo>
                    <a:pt x="40" y="121"/>
                  </a:lnTo>
                  <a:lnTo>
                    <a:pt x="35" y="115"/>
                  </a:lnTo>
                  <a:lnTo>
                    <a:pt x="29" y="109"/>
                  </a:lnTo>
                  <a:lnTo>
                    <a:pt x="24" y="102"/>
                  </a:lnTo>
                  <a:lnTo>
                    <a:pt x="19" y="95"/>
                  </a:lnTo>
                  <a:lnTo>
                    <a:pt x="14" y="87"/>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CCCCFF"/>
            </a:solidFill>
            <a:ln w="9525" cap="rnd">
              <a:noFill/>
              <a:round/>
              <a:headEnd type="none" w="sm" len="sm"/>
              <a:tailEnd type="none" w="sm" len="sm"/>
            </a:ln>
            <a:effectLst/>
          </p:spPr>
          <p:txBody>
            <a:bodyPr/>
            <a:lstStyle/>
            <a:p>
              <a:endParaRPr lang="en-US"/>
            </a:p>
          </p:txBody>
        </p:sp>
        <p:sp>
          <p:nvSpPr>
            <p:cNvPr id="21817" name="Freeform 313"/>
            <p:cNvSpPr>
              <a:spLocks/>
            </p:cNvSpPr>
            <p:nvPr/>
          </p:nvSpPr>
          <p:spPr bwMode="auto">
            <a:xfrm>
              <a:off x="3557" y="1258"/>
              <a:ext cx="192" cy="92"/>
            </a:xfrm>
            <a:custGeom>
              <a:avLst/>
              <a:gdLst/>
              <a:ahLst/>
              <a:cxnLst>
                <a:cxn ang="0">
                  <a:pos x="0" y="0"/>
                </a:cxn>
                <a:cxn ang="0">
                  <a:pos x="0" y="50"/>
                </a:cxn>
                <a:cxn ang="0">
                  <a:pos x="191" y="91"/>
                </a:cxn>
                <a:cxn ang="0">
                  <a:pos x="191" y="40"/>
                </a:cxn>
                <a:cxn ang="0">
                  <a:pos x="0" y="0"/>
                </a:cxn>
              </a:cxnLst>
              <a:rect l="0" t="0" r="r" b="b"/>
              <a:pathLst>
                <a:path w="192" h="92">
                  <a:moveTo>
                    <a:pt x="0" y="0"/>
                  </a:moveTo>
                  <a:lnTo>
                    <a:pt x="0" y="50"/>
                  </a:lnTo>
                  <a:lnTo>
                    <a:pt x="191" y="91"/>
                  </a:lnTo>
                  <a:lnTo>
                    <a:pt x="191" y="40"/>
                  </a:lnTo>
                  <a:lnTo>
                    <a:pt x="0" y="0"/>
                  </a:lnTo>
                </a:path>
              </a:pathLst>
            </a:custGeom>
            <a:solidFill>
              <a:srgbClr val="B2B2B2"/>
            </a:solidFill>
            <a:ln w="9525" cap="rnd">
              <a:noFill/>
              <a:round/>
              <a:headEnd type="none" w="sm" len="sm"/>
              <a:tailEnd type="none" w="sm" len="sm"/>
            </a:ln>
            <a:effectLst/>
          </p:spPr>
          <p:txBody>
            <a:bodyPr/>
            <a:lstStyle/>
            <a:p>
              <a:endParaRPr lang="en-US"/>
            </a:p>
          </p:txBody>
        </p:sp>
        <p:sp>
          <p:nvSpPr>
            <p:cNvPr id="21818" name="Freeform 314"/>
            <p:cNvSpPr>
              <a:spLocks/>
            </p:cNvSpPr>
            <p:nvPr/>
          </p:nvSpPr>
          <p:spPr bwMode="auto">
            <a:xfrm>
              <a:off x="3748" y="1251"/>
              <a:ext cx="60" cy="99"/>
            </a:xfrm>
            <a:custGeom>
              <a:avLst/>
              <a:gdLst/>
              <a:ahLst/>
              <a:cxnLst>
                <a:cxn ang="0">
                  <a:pos x="0" y="47"/>
                </a:cxn>
                <a:cxn ang="0">
                  <a:pos x="0" y="98"/>
                </a:cxn>
                <a:cxn ang="0">
                  <a:pos x="59" y="43"/>
                </a:cxn>
                <a:cxn ang="0">
                  <a:pos x="59" y="0"/>
                </a:cxn>
                <a:cxn ang="0">
                  <a:pos x="0" y="47"/>
                </a:cxn>
              </a:cxnLst>
              <a:rect l="0" t="0" r="r" b="b"/>
              <a:pathLst>
                <a:path w="60" h="99">
                  <a:moveTo>
                    <a:pt x="0" y="47"/>
                  </a:moveTo>
                  <a:lnTo>
                    <a:pt x="0" y="98"/>
                  </a:lnTo>
                  <a:lnTo>
                    <a:pt x="59" y="43"/>
                  </a:lnTo>
                  <a:lnTo>
                    <a:pt x="59" y="0"/>
                  </a:lnTo>
                  <a:lnTo>
                    <a:pt x="0" y="47"/>
                  </a:lnTo>
                </a:path>
              </a:pathLst>
            </a:custGeom>
            <a:solidFill>
              <a:srgbClr val="7F7F7F"/>
            </a:solidFill>
            <a:ln w="9525" cap="rnd">
              <a:noFill/>
              <a:round/>
              <a:headEnd type="none" w="sm" len="sm"/>
              <a:tailEnd type="none" w="sm" len="sm"/>
            </a:ln>
            <a:effectLst/>
          </p:spPr>
          <p:txBody>
            <a:bodyPr/>
            <a:lstStyle/>
            <a:p>
              <a:endParaRPr lang="en-US"/>
            </a:p>
          </p:txBody>
        </p:sp>
        <p:sp>
          <p:nvSpPr>
            <p:cNvPr id="21819" name="Freeform 315"/>
            <p:cNvSpPr>
              <a:spLocks/>
            </p:cNvSpPr>
            <p:nvPr/>
          </p:nvSpPr>
          <p:spPr bwMode="auto">
            <a:xfrm>
              <a:off x="3557" y="1212"/>
              <a:ext cx="250" cy="87"/>
            </a:xfrm>
            <a:custGeom>
              <a:avLst/>
              <a:gdLst/>
              <a:ahLst/>
              <a:cxnLst>
                <a:cxn ang="0">
                  <a:pos x="79" y="0"/>
                </a:cxn>
                <a:cxn ang="0">
                  <a:pos x="0" y="45"/>
                </a:cxn>
                <a:cxn ang="0">
                  <a:pos x="191" y="86"/>
                </a:cxn>
                <a:cxn ang="0">
                  <a:pos x="249" y="39"/>
                </a:cxn>
                <a:cxn ang="0">
                  <a:pos x="79" y="0"/>
                </a:cxn>
              </a:cxnLst>
              <a:rect l="0" t="0" r="r" b="b"/>
              <a:pathLst>
                <a:path w="250" h="87">
                  <a:moveTo>
                    <a:pt x="79" y="0"/>
                  </a:moveTo>
                  <a:lnTo>
                    <a:pt x="0" y="45"/>
                  </a:lnTo>
                  <a:lnTo>
                    <a:pt x="191" y="86"/>
                  </a:lnTo>
                  <a:lnTo>
                    <a:pt x="249" y="39"/>
                  </a:lnTo>
                  <a:lnTo>
                    <a:pt x="79" y="0"/>
                  </a:lnTo>
                </a:path>
              </a:pathLst>
            </a:custGeom>
            <a:solidFill>
              <a:srgbClr val="E5E5E5"/>
            </a:solidFill>
            <a:ln w="9525" cap="rnd">
              <a:noFill/>
              <a:round/>
              <a:headEnd type="none" w="sm" len="sm"/>
              <a:tailEnd type="none" w="sm" len="sm"/>
            </a:ln>
            <a:effectLst/>
          </p:spPr>
          <p:txBody>
            <a:bodyPr/>
            <a:lstStyle/>
            <a:p>
              <a:endParaRPr lang="en-US"/>
            </a:p>
          </p:txBody>
        </p:sp>
        <p:sp>
          <p:nvSpPr>
            <p:cNvPr id="21820" name="Freeform 316"/>
            <p:cNvSpPr>
              <a:spLocks/>
            </p:cNvSpPr>
            <p:nvPr/>
          </p:nvSpPr>
          <p:spPr bwMode="auto">
            <a:xfrm>
              <a:off x="3591" y="1093"/>
              <a:ext cx="31" cy="134"/>
            </a:xfrm>
            <a:custGeom>
              <a:avLst/>
              <a:gdLst/>
              <a:ahLst/>
              <a:cxnLst>
                <a:cxn ang="0">
                  <a:pos x="30" y="0"/>
                </a:cxn>
                <a:cxn ang="0">
                  <a:pos x="29" y="0"/>
                </a:cxn>
                <a:cxn ang="0">
                  <a:pos x="27" y="3"/>
                </a:cxn>
                <a:cxn ang="0">
                  <a:pos x="24" y="6"/>
                </a:cxn>
                <a:cxn ang="0">
                  <a:pos x="21" y="12"/>
                </a:cxn>
                <a:cxn ang="0">
                  <a:pos x="17" y="21"/>
                </a:cxn>
                <a:cxn ang="0">
                  <a:pos x="13" y="31"/>
                </a:cxn>
                <a:cxn ang="0">
                  <a:pos x="9" y="44"/>
                </a:cxn>
                <a:cxn ang="0">
                  <a:pos x="6" y="60"/>
                </a:cxn>
                <a:cxn ang="0">
                  <a:pos x="2" y="76"/>
                </a:cxn>
                <a:cxn ang="0">
                  <a:pos x="0" y="91"/>
                </a:cxn>
                <a:cxn ang="0">
                  <a:pos x="0" y="104"/>
                </a:cxn>
                <a:cxn ang="0">
                  <a:pos x="0" y="114"/>
                </a:cxn>
                <a:cxn ang="0">
                  <a:pos x="0" y="122"/>
                </a:cxn>
                <a:cxn ang="0">
                  <a:pos x="1" y="128"/>
                </a:cxn>
                <a:cxn ang="0">
                  <a:pos x="2" y="132"/>
                </a:cxn>
                <a:cxn ang="0">
                  <a:pos x="2" y="133"/>
                </a:cxn>
                <a:cxn ang="0">
                  <a:pos x="30" y="0"/>
                </a:cxn>
              </a:cxnLst>
              <a:rect l="0" t="0" r="r" b="b"/>
              <a:pathLst>
                <a:path w="31" h="134">
                  <a:moveTo>
                    <a:pt x="30" y="0"/>
                  </a:moveTo>
                  <a:lnTo>
                    <a:pt x="29" y="0"/>
                  </a:lnTo>
                  <a:lnTo>
                    <a:pt x="27" y="3"/>
                  </a:lnTo>
                  <a:lnTo>
                    <a:pt x="24" y="6"/>
                  </a:lnTo>
                  <a:lnTo>
                    <a:pt x="21" y="12"/>
                  </a:lnTo>
                  <a:lnTo>
                    <a:pt x="17" y="21"/>
                  </a:lnTo>
                  <a:lnTo>
                    <a:pt x="13" y="31"/>
                  </a:lnTo>
                  <a:lnTo>
                    <a:pt x="9" y="44"/>
                  </a:lnTo>
                  <a:lnTo>
                    <a:pt x="6" y="60"/>
                  </a:lnTo>
                  <a:lnTo>
                    <a:pt x="2" y="76"/>
                  </a:lnTo>
                  <a:lnTo>
                    <a:pt x="0" y="91"/>
                  </a:lnTo>
                  <a:lnTo>
                    <a:pt x="0" y="104"/>
                  </a:lnTo>
                  <a:lnTo>
                    <a:pt x="0" y="114"/>
                  </a:lnTo>
                  <a:lnTo>
                    <a:pt x="0" y="122"/>
                  </a:lnTo>
                  <a:lnTo>
                    <a:pt x="1" y="128"/>
                  </a:lnTo>
                  <a:lnTo>
                    <a:pt x="2" y="132"/>
                  </a:lnTo>
                  <a:lnTo>
                    <a:pt x="2" y="133"/>
                  </a:lnTo>
                  <a:lnTo>
                    <a:pt x="30" y="0"/>
                  </a:lnTo>
                </a:path>
              </a:pathLst>
            </a:custGeom>
            <a:solidFill>
              <a:srgbClr val="000000"/>
            </a:solidFill>
            <a:ln w="9525" cap="rnd">
              <a:noFill/>
              <a:round/>
              <a:headEnd type="none" w="sm" len="sm"/>
              <a:tailEnd type="none" w="sm" len="sm"/>
            </a:ln>
            <a:effectLst/>
          </p:spPr>
          <p:txBody>
            <a:bodyPr/>
            <a:lstStyle/>
            <a:p>
              <a:endParaRPr lang="en-US"/>
            </a:p>
          </p:txBody>
        </p:sp>
        <p:sp>
          <p:nvSpPr>
            <p:cNvPr id="21821" name="Freeform 317"/>
            <p:cNvSpPr>
              <a:spLocks/>
            </p:cNvSpPr>
            <p:nvPr/>
          </p:nvSpPr>
          <p:spPr bwMode="auto">
            <a:xfrm>
              <a:off x="3620" y="1156"/>
              <a:ext cx="117" cy="117"/>
            </a:xfrm>
            <a:custGeom>
              <a:avLst/>
              <a:gdLst/>
              <a:ahLst/>
              <a:cxnLst>
                <a:cxn ang="0">
                  <a:pos x="58" y="116"/>
                </a:cxn>
                <a:cxn ang="0">
                  <a:pos x="69" y="116"/>
                </a:cxn>
                <a:cxn ang="0">
                  <a:pos x="81" y="113"/>
                </a:cxn>
                <a:cxn ang="0">
                  <a:pos x="90" y="109"/>
                </a:cxn>
                <a:cxn ang="0">
                  <a:pos x="98" y="102"/>
                </a:cxn>
                <a:cxn ang="0">
                  <a:pos x="105" y="94"/>
                </a:cxn>
                <a:cxn ang="0">
                  <a:pos x="111" y="85"/>
                </a:cxn>
                <a:cxn ang="0">
                  <a:pos x="115" y="74"/>
                </a:cxn>
                <a:cxn ang="0">
                  <a:pos x="116" y="63"/>
                </a:cxn>
                <a:cxn ang="0">
                  <a:pos x="115" y="51"/>
                </a:cxn>
                <a:cxn ang="0">
                  <a:pos x="111" y="40"/>
                </a:cxn>
                <a:cxn ang="0">
                  <a:pos x="105" y="29"/>
                </a:cxn>
                <a:cxn ang="0">
                  <a:pos x="98" y="20"/>
                </a:cxn>
                <a:cxn ang="0">
                  <a:pos x="90" y="12"/>
                </a:cxn>
                <a:cxn ang="0">
                  <a:pos x="81" y="6"/>
                </a:cxn>
                <a:cxn ang="0">
                  <a:pos x="69" y="2"/>
                </a:cxn>
                <a:cxn ang="0">
                  <a:pos x="58" y="0"/>
                </a:cxn>
                <a:cxn ang="0">
                  <a:pos x="46" y="0"/>
                </a:cxn>
                <a:cxn ang="0">
                  <a:pos x="35" y="2"/>
                </a:cxn>
                <a:cxn ang="0">
                  <a:pos x="25" y="6"/>
                </a:cxn>
                <a:cxn ang="0">
                  <a:pos x="17" y="13"/>
                </a:cxn>
                <a:cxn ang="0">
                  <a:pos x="10" y="21"/>
                </a:cxn>
                <a:cxn ang="0">
                  <a:pos x="5" y="30"/>
                </a:cxn>
                <a:cxn ang="0">
                  <a:pos x="1" y="41"/>
                </a:cxn>
                <a:cxn ang="0">
                  <a:pos x="0" y="52"/>
                </a:cxn>
                <a:cxn ang="0">
                  <a:pos x="1" y="64"/>
                </a:cxn>
                <a:cxn ang="0">
                  <a:pos x="5" y="75"/>
                </a:cxn>
                <a:cxn ang="0">
                  <a:pos x="10" y="86"/>
                </a:cxn>
                <a:cxn ang="0">
                  <a:pos x="17" y="95"/>
                </a:cxn>
                <a:cxn ang="0">
                  <a:pos x="25" y="103"/>
                </a:cxn>
                <a:cxn ang="0">
                  <a:pos x="35" y="109"/>
                </a:cxn>
                <a:cxn ang="0">
                  <a:pos x="46" y="113"/>
                </a:cxn>
                <a:cxn ang="0">
                  <a:pos x="58" y="116"/>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w="9525" cap="rnd">
              <a:noFill/>
              <a:round/>
              <a:headEnd type="none" w="sm" len="sm"/>
              <a:tailEnd type="none" w="sm" len="sm"/>
            </a:ln>
            <a:effectLst/>
          </p:spPr>
          <p:txBody>
            <a:bodyPr/>
            <a:lstStyle/>
            <a:p>
              <a:endParaRPr lang="en-US"/>
            </a:p>
          </p:txBody>
        </p:sp>
        <p:sp>
          <p:nvSpPr>
            <p:cNvPr id="21822" name="Freeform 318"/>
            <p:cNvSpPr>
              <a:spLocks/>
            </p:cNvSpPr>
            <p:nvPr/>
          </p:nvSpPr>
          <p:spPr bwMode="auto">
            <a:xfrm>
              <a:off x="3588" y="1078"/>
              <a:ext cx="164" cy="191"/>
            </a:xfrm>
            <a:custGeom>
              <a:avLst/>
              <a:gdLst/>
              <a:ahLst/>
              <a:cxnLst>
                <a:cxn ang="0">
                  <a:pos x="124" y="47"/>
                </a:cxn>
                <a:cxn ang="0">
                  <a:pos x="73" y="11"/>
                </a:cxn>
                <a:cxn ang="0">
                  <a:pos x="35" y="0"/>
                </a:cxn>
                <a:cxn ang="0">
                  <a:pos x="0" y="178"/>
                </a:cxn>
                <a:cxn ang="0">
                  <a:pos x="38" y="190"/>
                </a:cxn>
                <a:cxn ang="0">
                  <a:pos x="98" y="174"/>
                </a:cxn>
                <a:cxn ang="0">
                  <a:pos x="138" y="185"/>
                </a:cxn>
                <a:cxn ang="0">
                  <a:pos x="163" y="60"/>
                </a:cxn>
                <a:cxn ang="0">
                  <a:pos x="124" y="47"/>
                </a:cxn>
              </a:cxnLst>
              <a:rect l="0" t="0" r="r" b="b"/>
              <a:pathLst>
                <a:path w="164" h="191">
                  <a:moveTo>
                    <a:pt x="124" y="47"/>
                  </a:moveTo>
                  <a:lnTo>
                    <a:pt x="73" y="11"/>
                  </a:lnTo>
                  <a:lnTo>
                    <a:pt x="35" y="0"/>
                  </a:lnTo>
                  <a:lnTo>
                    <a:pt x="0" y="178"/>
                  </a:lnTo>
                  <a:lnTo>
                    <a:pt x="38" y="190"/>
                  </a:lnTo>
                  <a:lnTo>
                    <a:pt x="98" y="174"/>
                  </a:lnTo>
                  <a:lnTo>
                    <a:pt x="138" y="185"/>
                  </a:lnTo>
                  <a:lnTo>
                    <a:pt x="163" y="60"/>
                  </a:lnTo>
                  <a:lnTo>
                    <a:pt x="124" y="47"/>
                  </a:lnTo>
                </a:path>
              </a:pathLst>
            </a:custGeom>
            <a:solidFill>
              <a:srgbClr val="B2B2B2"/>
            </a:solidFill>
            <a:ln w="9525" cap="rnd">
              <a:noFill/>
              <a:round/>
              <a:headEnd type="none" w="sm" len="sm"/>
              <a:tailEnd type="none" w="sm" len="sm"/>
            </a:ln>
            <a:effectLst/>
          </p:spPr>
          <p:txBody>
            <a:bodyPr/>
            <a:lstStyle/>
            <a:p>
              <a:endParaRPr lang="en-US"/>
            </a:p>
          </p:txBody>
        </p:sp>
        <p:sp>
          <p:nvSpPr>
            <p:cNvPr id="21823" name="Freeform 319"/>
            <p:cNvSpPr>
              <a:spLocks/>
            </p:cNvSpPr>
            <p:nvPr/>
          </p:nvSpPr>
          <p:spPr bwMode="auto">
            <a:xfrm>
              <a:off x="3726" y="1125"/>
              <a:ext cx="60" cy="139"/>
            </a:xfrm>
            <a:custGeom>
              <a:avLst/>
              <a:gdLst/>
              <a:ahLst/>
              <a:cxnLst>
                <a:cxn ang="0">
                  <a:pos x="24" y="13"/>
                </a:cxn>
                <a:cxn ang="0">
                  <a:pos x="0" y="138"/>
                </a:cxn>
                <a:cxn ang="0">
                  <a:pos x="40" y="109"/>
                </a:cxn>
                <a:cxn ang="0">
                  <a:pos x="59" y="0"/>
                </a:cxn>
                <a:cxn ang="0">
                  <a:pos x="24" y="13"/>
                </a:cxn>
              </a:cxnLst>
              <a:rect l="0" t="0" r="r" b="b"/>
              <a:pathLst>
                <a:path w="60" h="139">
                  <a:moveTo>
                    <a:pt x="24" y="13"/>
                  </a:moveTo>
                  <a:lnTo>
                    <a:pt x="0" y="138"/>
                  </a:lnTo>
                  <a:lnTo>
                    <a:pt x="40" y="109"/>
                  </a:lnTo>
                  <a:lnTo>
                    <a:pt x="59" y="0"/>
                  </a:lnTo>
                  <a:lnTo>
                    <a:pt x="24" y="13"/>
                  </a:lnTo>
                </a:path>
              </a:pathLst>
            </a:custGeom>
            <a:solidFill>
              <a:srgbClr val="7F7F7F"/>
            </a:solidFill>
            <a:ln w="9525" cap="rnd">
              <a:noFill/>
              <a:round/>
              <a:headEnd type="none" w="sm" len="sm"/>
              <a:tailEnd type="none" w="sm" len="sm"/>
            </a:ln>
            <a:effectLst/>
          </p:spPr>
          <p:txBody>
            <a:bodyPr/>
            <a:lstStyle/>
            <a:p>
              <a:endParaRPr lang="en-US"/>
            </a:p>
          </p:txBody>
        </p:sp>
        <p:sp>
          <p:nvSpPr>
            <p:cNvPr id="21824" name="Freeform 320"/>
            <p:cNvSpPr>
              <a:spLocks/>
            </p:cNvSpPr>
            <p:nvPr/>
          </p:nvSpPr>
          <p:spPr bwMode="auto">
            <a:xfrm>
              <a:off x="3688" y="1135"/>
              <a:ext cx="54" cy="123"/>
            </a:xfrm>
            <a:custGeom>
              <a:avLst/>
              <a:gdLst/>
              <a:ahLst/>
              <a:cxnLst>
                <a:cxn ang="0">
                  <a:pos x="53" y="7"/>
                </a:cxn>
                <a:cxn ang="0">
                  <a:pos x="24" y="0"/>
                </a:cxn>
                <a:cxn ang="0">
                  <a:pos x="0" y="111"/>
                </a:cxn>
                <a:cxn ang="0">
                  <a:pos x="32" y="122"/>
                </a:cxn>
                <a:cxn ang="0">
                  <a:pos x="53" y="7"/>
                </a:cxn>
              </a:cxnLst>
              <a:rect l="0" t="0" r="r" b="b"/>
              <a:pathLst>
                <a:path w="54" h="123">
                  <a:moveTo>
                    <a:pt x="53" y="7"/>
                  </a:moveTo>
                  <a:lnTo>
                    <a:pt x="24" y="0"/>
                  </a:lnTo>
                  <a:lnTo>
                    <a:pt x="0" y="111"/>
                  </a:lnTo>
                  <a:lnTo>
                    <a:pt x="32" y="122"/>
                  </a:lnTo>
                  <a:lnTo>
                    <a:pt x="53" y="7"/>
                  </a:lnTo>
                </a:path>
              </a:pathLst>
            </a:custGeom>
            <a:solidFill>
              <a:srgbClr val="7F7F7F"/>
            </a:solidFill>
            <a:ln w="9525" cap="rnd">
              <a:noFill/>
              <a:round/>
              <a:headEnd type="none" w="sm" len="sm"/>
              <a:tailEnd type="none" w="sm" len="sm"/>
            </a:ln>
            <a:effectLst/>
          </p:spPr>
          <p:txBody>
            <a:bodyPr/>
            <a:lstStyle/>
            <a:p>
              <a:endParaRPr lang="en-US"/>
            </a:p>
          </p:txBody>
        </p:sp>
        <p:sp>
          <p:nvSpPr>
            <p:cNvPr id="21825" name="Freeform 321"/>
            <p:cNvSpPr>
              <a:spLocks/>
            </p:cNvSpPr>
            <p:nvPr/>
          </p:nvSpPr>
          <p:spPr bwMode="auto">
            <a:xfrm>
              <a:off x="3627" y="1099"/>
              <a:ext cx="79" cy="160"/>
            </a:xfrm>
            <a:custGeom>
              <a:avLst/>
              <a:gdLst/>
              <a:ahLst/>
              <a:cxnLst>
                <a:cxn ang="0">
                  <a:pos x="78" y="30"/>
                </a:cxn>
                <a:cxn ang="0">
                  <a:pos x="35" y="0"/>
                </a:cxn>
                <a:cxn ang="0">
                  <a:pos x="0" y="159"/>
                </a:cxn>
                <a:cxn ang="0">
                  <a:pos x="54" y="146"/>
                </a:cxn>
                <a:cxn ang="0">
                  <a:pos x="78" y="30"/>
                </a:cxn>
              </a:cxnLst>
              <a:rect l="0" t="0" r="r" b="b"/>
              <a:pathLst>
                <a:path w="79" h="160">
                  <a:moveTo>
                    <a:pt x="78" y="30"/>
                  </a:moveTo>
                  <a:lnTo>
                    <a:pt x="35" y="0"/>
                  </a:lnTo>
                  <a:lnTo>
                    <a:pt x="0" y="159"/>
                  </a:lnTo>
                  <a:lnTo>
                    <a:pt x="54" y="146"/>
                  </a:lnTo>
                  <a:lnTo>
                    <a:pt x="78" y="30"/>
                  </a:lnTo>
                </a:path>
              </a:pathLst>
            </a:custGeom>
            <a:solidFill>
              <a:srgbClr val="7F7F7F"/>
            </a:solidFill>
            <a:ln w="9525" cap="rnd">
              <a:noFill/>
              <a:round/>
              <a:headEnd type="none" w="sm" len="sm"/>
              <a:tailEnd type="none" w="sm" len="sm"/>
            </a:ln>
            <a:effectLst/>
          </p:spPr>
          <p:txBody>
            <a:bodyPr/>
            <a:lstStyle/>
            <a:p>
              <a:endParaRPr lang="en-US"/>
            </a:p>
          </p:txBody>
        </p:sp>
        <p:sp>
          <p:nvSpPr>
            <p:cNvPr id="21826" name="Freeform 322"/>
            <p:cNvSpPr>
              <a:spLocks/>
            </p:cNvSpPr>
            <p:nvPr/>
          </p:nvSpPr>
          <p:spPr bwMode="auto">
            <a:xfrm>
              <a:off x="3594" y="1086"/>
              <a:ext cx="60" cy="172"/>
            </a:xfrm>
            <a:custGeom>
              <a:avLst/>
              <a:gdLst/>
              <a:ahLst/>
              <a:cxnLst>
                <a:cxn ang="0">
                  <a:pos x="59" y="7"/>
                </a:cxn>
                <a:cxn ang="0">
                  <a:pos x="32" y="0"/>
                </a:cxn>
                <a:cxn ang="0">
                  <a:pos x="0" y="163"/>
                </a:cxn>
                <a:cxn ang="0">
                  <a:pos x="26" y="171"/>
                </a:cxn>
                <a:cxn ang="0">
                  <a:pos x="59" y="7"/>
                </a:cxn>
              </a:cxnLst>
              <a:rect l="0" t="0" r="r" b="b"/>
              <a:pathLst>
                <a:path w="60" h="172">
                  <a:moveTo>
                    <a:pt x="59" y="7"/>
                  </a:moveTo>
                  <a:lnTo>
                    <a:pt x="32" y="0"/>
                  </a:lnTo>
                  <a:lnTo>
                    <a:pt x="0" y="163"/>
                  </a:lnTo>
                  <a:lnTo>
                    <a:pt x="26" y="171"/>
                  </a:lnTo>
                  <a:lnTo>
                    <a:pt x="59" y="7"/>
                  </a:lnTo>
                </a:path>
              </a:pathLst>
            </a:custGeom>
            <a:solidFill>
              <a:srgbClr val="7F7F7F"/>
            </a:solidFill>
            <a:ln w="9525" cap="rnd">
              <a:noFill/>
              <a:round/>
              <a:headEnd type="none" w="sm" len="sm"/>
              <a:tailEnd type="none" w="sm" len="sm"/>
            </a:ln>
            <a:effectLst/>
          </p:spPr>
          <p:txBody>
            <a:bodyPr/>
            <a:lstStyle/>
            <a:p>
              <a:endParaRPr lang="en-US"/>
            </a:p>
          </p:txBody>
        </p:sp>
        <p:sp>
          <p:nvSpPr>
            <p:cNvPr id="21827" name="Freeform 323"/>
            <p:cNvSpPr>
              <a:spLocks/>
            </p:cNvSpPr>
            <p:nvPr/>
          </p:nvSpPr>
          <p:spPr bwMode="auto">
            <a:xfrm>
              <a:off x="3624" y="1059"/>
              <a:ext cx="162" cy="79"/>
            </a:xfrm>
            <a:custGeom>
              <a:avLst/>
              <a:gdLst/>
              <a:ahLst/>
              <a:cxnLst>
                <a:cxn ang="0">
                  <a:pos x="0" y="18"/>
                </a:cxn>
                <a:cxn ang="0">
                  <a:pos x="41" y="0"/>
                </a:cxn>
                <a:cxn ang="0">
                  <a:pos x="74" y="11"/>
                </a:cxn>
                <a:cxn ang="0">
                  <a:pos x="115" y="49"/>
                </a:cxn>
                <a:cxn ang="0">
                  <a:pos x="161" y="66"/>
                </a:cxn>
                <a:cxn ang="0">
                  <a:pos x="126" y="78"/>
                </a:cxn>
                <a:cxn ang="0">
                  <a:pos x="88" y="66"/>
                </a:cxn>
                <a:cxn ang="0">
                  <a:pos x="38" y="29"/>
                </a:cxn>
                <a:cxn ang="0">
                  <a:pos x="0" y="18"/>
                </a:cxn>
              </a:cxnLst>
              <a:rect l="0" t="0" r="r" b="b"/>
              <a:pathLst>
                <a:path w="162" h="79">
                  <a:moveTo>
                    <a:pt x="0" y="18"/>
                  </a:moveTo>
                  <a:lnTo>
                    <a:pt x="41" y="0"/>
                  </a:lnTo>
                  <a:lnTo>
                    <a:pt x="74" y="11"/>
                  </a:lnTo>
                  <a:lnTo>
                    <a:pt x="115" y="49"/>
                  </a:lnTo>
                  <a:lnTo>
                    <a:pt x="161" y="66"/>
                  </a:lnTo>
                  <a:lnTo>
                    <a:pt x="126" y="78"/>
                  </a:lnTo>
                  <a:lnTo>
                    <a:pt x="88" y="66"/>
                  </a:lnTo>
                  <a:lnTo>
                    <a:pt x="38" y="29"/>
                  </a:lnTo>
                  <a:lnTo>
                    <a:pt x="0" y="18"/>
                  </a:lnTo>
                </a:path>
              </a:pathLst>
            </a:custGeom>
            <a:solidFill>
              <a:srgbClr val="E5E5E5"/>
            </a:solidFill>
            <a:ln w="9525" cap="rnd">
              <a:noFill/>
              <a:round/>
              <a:headEnd type="none" w="sm" len="sm"/>
              <a:tailEnd type="none" w="sm" len="sm"/>
            </a:ln>
            <a:effectLst/>
          </p:spPr>
          <p:txBody>
            <a:bodyPr/>
            <a:lstStyle/>
            <a:p>
              <a:endParaRPr lang="en-US"/>
            </a:p>
          </p:txBody>
        </p:sp>
      </p:grpSp>
      <p:grpSp>
        <p:nvGrpSpPr>
          <p:cNvPr id="7" name="Group 383"/>
          <p:cNvGrpSpPr>
            <a:grpSpLocks/>
          </p:cNvGrpSpPr>
          <p:nvPr/>
        </p:nvGrpSpPr>
        <p:grpSpPr bwMode="auto">
          <a:xfrm>
            <a:off x="7535863" y="1489075"/>
            <a:ext cx="1098550" cy="1277938"/>
            <a:chOff x="4747" y="938"/>
            <a:chExt cx="692" cy="805"/>
          </a:xfrm>
        </p:grpSpPr>
        <p:sp>
          <p:nvSpPr>
            <p:cNvPr id="21829" name="Freeform 325"/>
            <p:cNvSpPr>
              <a:spLocks/>
            </p:cNvSpPr>
            <p:nvPr/>
          </p:nvSpPr>
          <p:spPr bwMode="auto">
            <a:xfrm>
              <a:off x="4815" y="938"/>
              <a:ext cx="332" cy="622"/>
            </a:xfrm>
            <a:custGeom>
              <a:avLst/>
              <a:gdLst/>
              <a:ahLst/>
              <a:cxnLst>
                <a:cxn ang="0">
                  <a:pos x="145" y="207"/>
                </a:cxn>
                <a:cxn ang="0">
                  <a:pos x="147" y="153"/>
                </a:cxn>
                <a:cxn ang="0">
                  <a:pos x="127" y="134"/>
                </a:cxn>
                <a:cxn ang="0">
                  <a:pos x="107" y="123"/>
                </a:cxn>
                <a:cxn ang="0">
                  <a:pos x="109" y="117"/>
                </a:cxn>
                <a:cxn ang="0">
                  <a:pos x="110" y="115"/>
                </a:cxn>
                <a:cxn ang="0">
                  <a:pos x="118" y="115"/>
                </a:cxn>
                <a:cxn ang="0">
                  <a:pos x="126" y="108"/>
                </a:cxn>
                <a:cxn ang="0">
                  <a:pos x="130" y="92"/>
                </a:cxn>
                <a:cxn ang="0">
                  <a:pos x="133" y="86"/>
                </a:cxn>
                <a:cxn ang="0">
                  <a:pos x="137" y="84"/>
                </a:cxn>
                <a:cxn ang="0">
                  <a:pos x="136" y="74"/>
                </a:cxn>
                <a:cxn ang="0">
                  <a:pos x="130" y="57"/>
                </a:cxn>
                <a:cxn ang="0">
                  <a:pos x="126" y="42"/>
                </a:cxn>
                <a:cxn ang="0">
                  <a:pos x="116" y="19"/>
                </a:cxn>
                <a:cxn ang="0">
                  <a:pos x="98" y="5"/>
                </a:cxn>
                <a:cxn ang="0">
                  <a:pos x="75" y="0"/>
                </a:cxn>
                <a:cxn ang="0">
                  <a:pos x="52" y="7"/>
                </a:cxn>
                <a:cxn ang="0">
                  <a:pos x="41" y="20"/>
                </a:cxn>
                <a:cxn ang="0">
                  <a:pos x="40" y="44"/>
                </a:cxn>
                <a:cxn ang="0">
                  <a:pos x="42" y="64"/>
                </a:cxn>
                <a:cxn ang="0">
                  <a:pos x="49" y="81"/>
                </a:cxn>
                <a:cxn ang="0">
                  <a:pos x="53" y="104"/>
                </a:cxn>
                <a:cxn ang="0">
                  <a:pos x="40" y="120"/>
                </a:cxn>
                <a:cxn ang="0">
                  <a:pos x="9" y="138"/>
                </a:cxn>
                <a:cxn ang="0">
                  <a:pos x="2" y="153"/>
                </a:cxn>
                <a:cxn ang="0">
                  <a:pos x="1" y="180"/>
                </a:cxn>
                <a:cxn ang="0">
                  <a:pos x="16" y="236"/>
                </a:cxn>
                <a:cxn ang="0">
                  <a:pos x="18" y="290"/>
                </a:cxn>
                <a:cxn ang="0">
                  <a:pos x="17" y="320"/>
                </a:cxn>
                <a:cxn ang="0">
                  <a:pos x="26" y="364"/>
                </a:cxn>
                <a:cxn ang="0">
                  <a:pos x="53" y="396"/>
                </a:cxn>
                <a:cxn ang="0">
                  <a:pos x="85" y="402"/>
                </a:cxn>
                <a:cxn ang="0">
                  <a:pos x="118" y="405"/>
                </a:cxn>
                <a:cxn ang="0">
                  <a:pos x="162" y="408"/>
                </a:cxn>
                <a:cxn ang="0">
                  <a:pos x="197" y="417"/>
                </a:cxn>
                <a:cxn ang="0">
                  <a:pos x="231" y="431"/>
                </a:cxn>
                <a:cxn ang="0">
                  <a:pos x="232" y="444"/>
                </a:cxn>
                <a:cxn ang="0">
                  <a:pos x="228" y="481"/>
                </a:cxn>
                <a:cxn ang="0">
                  <a:pos x="232" y="518"/>
                </a:cxn>
                <a:cxn ang="0">
                  <a:pos x="237" y="562"/>
                </a:cxn>
                <a:cxn ang="0">
                  <a:pos x="232" y="581"/>
                </a:cxn>
                <a:cxn ang="0">
                  <a:pos x="232" y="592"/>
                </a:cxn>
                <a:cxn ang="0">
                  <a:pos x="248" y="609"/>
                </a:cxn>
                <a:cxn ang="0">
                  <a:pos x="273" y="610"/>
                </a:cxn>
                <a:cxn ang="0">
                  <a:pos x="294" y="616"/>
                </a:cxn>
                <a:cxn ang="0">
                  <a:pos x="316" y="621"/>
                </a:cxn>
                <a:cxn ang="0">
                  <a:pos x="327" y="615"/>
                </a:cxn>
                <a:cxn ang="0">
                  <a:pos x="328" y="607"/>
                </a:cxn>
                <a:cxn ang="0">
                  <a:pos x="301" y="594"/>
                </a:cxn>
                <a:cxn ang="0">
                  <a:pos x="273" y="576"/>
                </a:cxn>
                <a:cxn ang="0">
                  <a:pos x="272" y="557"/>
                </a:cxn>
                <a:cxn ang="0">
                  <a:pos x="277" y="528"/>
                </a:cxn>
                <a:cxn ang="0">
                  <a:pos x="284" y="491"/>
                </a:cxn>
                <a:cxn ang="0">
                  <a:pos x="287" y="458"/>
                </a:cxn>
                <a:cxn ang="0">
                  <a:pos x="290" y="448"/>
                </a:cxn>
                <a:cxn ang="0">
                  <a:pos x="296" y="433"/>
                </a:cxn>
                <a:cxn ang="0">
                  <a:pos x="291" y="414"/>
                </a:cxn>
                <a:cxn ang="0">
                  <a:pos x="272" y="391"/>
                </a:cxn>
                <a:cxn ang="0">
                  <a:pos x="232" y="371"/>
                </a:cxn>
                <a:cxn ang="0">
                  <a:pos x="210" y="356"/>
                </a:cxn>
                <a:cxn ang="0">
                  <a:pos x="183" y="345"/>
                </a:cxn>
                <a:cxn ang="0">
                  <a:pos x="164" y="333"/>
                </a:cxn>
              </a:cxnLst>
              <a:rect l="0" t="0" r="r" b="b"/>
              <a:pathLst>
                <a:path w="332" h="622">
                  <a:moveTo>
                    <a:pt x="142" y="231"/>
                  </a:moveTo>
                  <a:lnTo>
                    <a:pt x="143" y="229"/>
                  </a:lnTo>
                  <a:lnTo>
                    <a:pt x="144" y="220"/>
                  </a:lnTo>
                  <a:lnTo>
                    <a:pt x="145" y="207"/>
                  </a:lnTo>
                  <a:lnTo>
                    <a:pt x="147" y="193"/>
                  </a:lnTo>
                  <a:lnTo>
                    <a:pt x="148" y="178"/>
                  </a:lnTo>
                  <a:lnTo>
                    <a:pt x="148" y="165"/>
                  </a:lnTo>
                  <a:lnTo>
                    <a:pt x="147" y="153"/>
                  </a:lnTo>
                  <a:lnTo>
                    <a:pt x="145" y="146"/>
                  </a:lnTo>
                  <a:lnTo>
                    <a:pt x="139" y="142"/>
                  </a:lnTo>
                  <a:lnTo>
                    <a:pt x="133" y="138"/>
                  </a:lnTo>
                  <a:lnTo>
                    <a:pt x="127" y="134"/>
                  </a:lnTo>
                  <a:lnTo>
                    <a:pt x="121" y="131"/>
                  </a:lnTo>
                  <a:lnTo>
                    <a:pt x="115" y="128"/>
                  </a:lnTo>
                  <a:lnTo>
                    <a:pt x="110" y="126"/>
                  </a:lnTo>
                  <a:lnTo>
                    <a:pt x="107" y="123"/>
                  </a:lnTo>
                  <a:lnTo>
                    <a:pt x="106" y="121"/>
                  </a:lnTo>
                  <a:lnTo>
                    <a:pt x="107" y="120"/>
                  </a:lnTo>
                  <a:lnTo>
                    <a:pt x="108" y="118"/>
                  </a:lnTo>
                  <a:lnTo>
                    <a:pt x="109" y="117"/>
                  </a:lnTo>
                  <a:lnTo>
                    <a:pt x="110" y="116"/>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3"/>
                  </a:lnTo>
                  <a:lnTo>
                    <a:pt x="128" y="99"/>
                  </a:lnTo>
                  <a:lnTo>
                    <a:pt x="129" y="95"/>
                  </a:lnTo>
                  <a:lnTo>
                    <a:pt x="130" y="92"/>
                  </a:lnTo>
                  <a:lnTo>
                    <a:pt x="131" y="88"/>
                  </a:lnTo>
                  <a:lnTo>
                    <a:pt x="131" y="86"/>
                  </a:lnTo>
                  <a:lnTo>
                    <a:pt x="132" y="86"/>
                  </a:lnTo>
                  <a:lnTo>
                    <a:pt x="133" y="86"/>
                  </a:lnTo>
                  <a:lnTo>
                    <a:pt x="134" y="86"/>
                  </a:lnTo>
                  <a:lnTo>
                    <a:pt x="135" y="86"/>
                  </a:lnTo>
                  <a:lnTo>
                    <a:pt x="136" y="85"/>
                  </a:lnTo>
                  <a:lnTo>
                    <a:pt x="137" y="84"/>
                  </a:lnTo>
                  <a:lnTo>
                    <a:pt x="138" y="83"/>
                  </a:lnTo>
                  <a:lnTo>
                    <a:pt x="138" y="80"/>
                  </a:lnTo>
                  <a:lnTo>
                    <a:pt x="137" y="77"/>
                  </a:lnTo>
                  <a:lnTo>
                    <a:pt x="136" y="74"/>
                  </a:lnTo>
                  <a:lnTo>
                    <a:pt x="134" y="69"/>
                  </a:lnTo>
                  <a:lnTo>
                    <a:pt x="133" y="65"/>
                  </a:lnTo>
                  <a:lnTo>
                    <a:pt x="131" y="61"/>
                  </a:lnTo>
                  <a:lnTo>
                    <a:pt x="130" y="57"/>
                  </a:lnTo>
                  <a:lnTo>
                    <a:pt x="129" y="55"/>
                  </a:lnTo>
                  <a:lnTo>
                    <a:pt x="128" y="51"/>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1"/>
                  </a:lnTo>
                  <a:lnTo>
                    <a:pt x="51" y="87"/>
                  </a:lnTo>
                  <a:lnTo>
                    <a:pt x="52" y="94"/>
                  </a:lnTo>
                  <a:lnTo>
                    <a:pt x="52" y="99"/>
                  </a:lnTo>
                  <a:lnTo>
                    <a:pt x="53" y="104"/>
                  </a:lnTo>
                  <a:lnTo>
                    <a:pt x="54" y="108"/>
                  </a:lnTo>
                  <a:lnTo>
                    <a:pt x="52" y="111"/>
                  </a:lnTo>
                  <a:lnTo>
                    <a:pt x="47" y="115"/>
                  </a:lnTo>
                  <a:lnTo>
                    <a:pt x="40" y="120"/>
                  </a:lnTo>
                  <a:lnTo>
                    <a:pt x="31" y="124"/>
                  </a:lnTo>
                  <a:lnTo>
                    <a:pt x="23" y="129"/>
                  </a:lnTo>
                  <a:lnTo>
                    <a:pt x="15" y="133"/>
                  </a:lnTo>
                  <a:lnTo>
                    <a:pt x="9" y="138"/>
                  </a:lnTo>
                  <a:lnTo>
                    <a:pt x="7" y="142"/>
                  </a:lnTo>
                  <a:lnTo>
                    <a:pt x="5" y="145"/>
                  </a:lnTo>
                  <a:lnTo>
                    <a:pt x="4" y="149"/>
                  </a:lnTo>
                  <a:lnTo>
                    <a:pt x="2" y="153"/>
                  </a:lnTo>
                  <a:lnTo>
                    <a:pt x="0" y="157"/>
                  </a:lnTo>
                  <a:lnTo>
                    <a:pt x="0" y="163"/>
                  </a:lnTo>
                  <a:lnTo>
                    <a:pt x="0" y="171"/>
                  </a:lnTo>
                  <a:lnTo>
                    <a:pt x="1" y="180"/>
                  </a:lnTo>
                  <a:lnTo>
                    <a:pt x="5" y="192"/>
                  </a:lnTo>
                  <a:lnTo>
                    <a:pt x="10" y="206"/>
                  </a:lnTo>
                  <a:lnTo>
                    <a:pt x="13" y="221"/>
                  </a:lnTo>
                  <a:lnTo>
                    <a:pt x="16" y="236"/>
                  </a:lnTo>
                  <a:lnTo>
                    <a:pt x="17" y="253"/>
                  </a:lnTo>
                  <a:lnTo>
                    <a:pt x="18" y="267"/>
                  </a:lnTo>
                  <a:lnTo>
                    <a:pt x="18" y="280"/>
                  </a:lnTo>
                  <a:lnTo>
                    <a:pt x="18" y="290"/>
                  </a:lnTo>
                  <a:lnTo>
                    <a:pt x="17" y="297"/>
                  </a:lnTo>
                  <a:lnTo>
                    <a:pt x="17" y="304"/>
                  </a:lnTo>
                  <a:lnTo>
                    <a:pt x="17" y="311"/>
                  </a:lnTo>
                  <a:lnTo>
                    <a:pt x="17" y="320"/>
                  </a:lnTo>
                  <a:lnTo>
                    <a:pt x="18" y="330"/>
                  </a:lnTo>
                  <a:lnTo>
                    <a:pt x="20" y="341"/>
                  </a:lnTo>
                  <a:lnTo>
                    <a:pt x="23" y="352"/>
                  </a:lnTo>
                  <a:lnTo>
                    <a:pt x="26" y="364"/>
                  </a:lnTo>
                  <a:lnTo>
                    <a:pt x="31" y="376"/>
                  </a:lnTo>
                  <a:lnTo>
                    <a:pt x="37" y="385"/>
                  </a:lnTo>
                  <a:lnTo>
                    <a:pt x="45" y="391"/>
                  </a:lnTo>
                  <a:lnTo>
                    <a:pt x="53" y="396"/>
                  </a:lnTo>
                  <a:lnTo>
                    <a:pt x="63" y="398"/>
                  </a:lnTo>
                  <a:lnTo>
                    <a:pt x="71" y="401"/>
                  </a:lnTo>
                  <a:lnTo>
                    <a:pt x="79" y="402"/>
                  </a:lnTo>
                  <a:lnTo>
                    <a:pt x="85" y="402"/>
                  </a:lnTo>
                  <a:lnTo>
                    <a:pt x="89" y="402"/>
                  </a:lnTo>
                  <a:lnTo>
                    <a:pt x="97" y="403"/>
                  </a:lnTo>
                  <a:lnTo>
                    <a:pt x="107" y="404"/>
                  </a:lnTo>
                  <a:lnTo>
                    <a:pt x="118" y="405"/>
                  </a:lnTo>
                  <a:lnTo>
                    <a:pt x="130" y="406"/>
                  </a:lnTo>
                  <a:lnTo>
                    <a:pt x="142" y="406"/>
                  </a:lnTo>
                  <a:lnTo>
                    <a:pt x="153" y="407"/>
                  </a:lnTo>
                  <a:lnTo>
                    <a:pt x="162" y="408"/>
                  </a:lnTo>
                  <a:lnTo>
                    <a:pt x="170" y="408"/>
                  </a:lnTo>
                  <a:lnTo>
                    <a:pt x="178" y="410"/>
                  </a:lnTo>
                  <a:lnTo>
                    <a:pt x="187" y="414"/>
                  </a:lnTo>
                  <a:lnTo>
                    <a:pt x="197" y="417"/>
                  </a:lnTo>
                  <a:lnTo>
                    <a:pt x="208" y="421"/>
                  </a:lnTo>
                  <a:lnTo>
                    <a:pt x="217" y="425"/>
                  </a:lnTo>
                  <a:lnTo>
                    <a:pt x="226" y="428"/>
                  </a:lnTo>
                  <a:lnTo>
                    <a:pt x="231" y="431"/>
                  </a:lnTo>
                  <a:lnTo>
                    <a:pt x="233" y="431"/>
                  </a:lnTo>
                  <a:lnTo>
                    <a:pt x="232" y="433"/>
                  </a:lnTo>
                  <a:lnTo>
                    <a:pt x="232" y="437"/>
                  </a:lnTo>
                  <a:lnTo>
                    <a:pt x="232" y="444"/>
                  </a:lnTo>
                  <a:lnTo>
                    <a:pt x="231" y="453"/>
                  </a:lnTo>
                  <a:lnTo>
                    <a:pt x="230" y="462"/>
                  </a:lnTo>
                  <a:lnTo>
                    <a:pt x="229" y="471"/>
                  </a:lnTo>
                  <a:lnTo>
                    <a:pt x="228" y="481"/>
                  </a:lnTo>
                  <a:lnTo>
                    <a:pt x="228" y="488"/>
                  </a:lnTo>
                  <a:lnTo>
                    <a:pt x="229" y="496"/>
                  </a:lnTo>
                  <a:lnTo>
                    <a:pt x="230" y="507"/>
                  </a:lnTo>
                  <a:lnTo>
                    <a:pt x="232" y="518"/>
                  </a:lnTo>
                  <a:lnTo>
                    <a:pt x="234" y="530"/>
                  </a:lnTo>
                  <a:lnTo>
                    <a:pt x="236" y="542"/>
                  </a:lnTo>
                  <a:lnTo>
                    <a:pt x="237" y="552"/>
                  </a:lnTo>
                  <a:lnTo>
                    <a:pt x="237" y="562"/>
                  </a:lnTo>
                  <a:lnTo>
                    <a:pt x="236" y="568"/>
                  </a:lnTo>
                  <a:lnTo>
                    <a:pt x="234" y="573"/>
                  </a:lnTo>
                  <a:lnTo>
                    <a:pt x="233" y="577"/>
                  </a:lnTo>
                  <a:lnTo>
                    <a:pt x="232" y="581"/>
                  </a:lnTo>
                  <a:lnTo>
                    <a:pt x="232" y="585"/>
                  </a:lnTo>
                  <a:lnTo>
                    <a:pt x="232" y="587"/>
                  </a:lnTo>
                  <a:lnTo>
                    <a:pt x="232" y="590"/>
                  </a:lnTo>
                  <a:lnTo>
                    <a:pt x="232" y="592"/>
                  </a:lnTo>
                  <a:lnTo>
                    <a:pt x="238" y="609"/>
                  </a:lnTo>
                  <a:lnTo>
                    <a:pt x="239" y="609"/>
                  </a:lnTo>
                  <a:lnTo>
                    <a:pt x="243" y="609"/>
                  </a:lnTo>
                  <a:lnTo>
                    <a:pt x="248" y="609"/>
                  </a:lnTo>
                  <a:lnTo>
                    <a:pt x="255" y="609"/>
                  </a:lnTo>
                  <a:lnTo>
                    <a:pt x="261" y="609"/>
                  </a:lnTo>
                  <a:lnTo>
                    <a:pt x="267" y="609"/>
                  </a:lnTo>
                  <a:lnTo>
                    <a:pt x="273" y="610"/>
                  </a:lnTo>
                  <a:lnTo>
                    <a:pt x="278" y="612"/>
                  </a:lnTo>
                  <a:lnTo>
                    <a:pt x="283" y="613"/>
                  </a:lnTo>
                  <a:lnTo>
                    <a:pt x="288" y="615"/>
                  </a:lnTo>
                  <a:lnTo>
                    <a:pt x="294" y="616"/>
                  </a:lnTo>
                  <a:lnTo>
                    <a:pt x="300" y="618"/>
                  </a:lnTo>
                  <a:lnTo>
                    <a:pt x="306" y="619"/>
                  </a:lnTo>
                  <a:lnTo>
                    <a:pt x="312" y="620"/>
                  </a:lnTo>
                  <a:lnTo>
                    <a:pt x="316" y="621"/>
                  </a:lnTo>
                  <a:lnTo>
                    <a:pt x="319" y="620"/>
                  </a:lnTo>
                  <a:lnTo>
                    <a:pt x="322" y="619"/>
                  </a:lnTo>
                  <a:lnTo>
                    <a:pt x="325" y="617"/>
                  </a:lnTo>
                  <a:lnTo>
                    <a:pt x="327" y="615"/>
                  </a:lnTo>
                  <a:lnTo>
                    <a:pt x="330" y="614"/>
                  </a:lnTo>
                  <a:lnTo>
                    <a:pt x="331" y="611"/>
                  </a:lnTo>
                  <a:lnTo>
                    <a:pt x="331" y="609"/>
                  </a:lnTo>
                  <a:lnTo>
                    <a:pt x="328" y="607"/>
                  </a:lnTo>
                  <a:lnTo>
                    <a:pt x="324" y="604"/>
                  </a:lnTo>
                  <a:lnTo>
                    <a:pt x="318" y="601"/>
                  </a:lnTo>
                  <a:lnTo>
                    <a:pt x="309" y="598"/>
                  </a:lnTo>
                  <a:lnTo>
                    <a:pt x="301" y="594"/>
                  </a:lnTo>
                  <a:lnTo>
                    <a:pt x="292" y="590"/>
                  </a:lnTo>
                  <a:lnTo>
                    <a:pt x="284" y="586"/>
                  </a:lnTo>
                  <a:lnTo>
                    <a:pt x="278" y="581"/>
                  </a:lnTo>
                  <a:lnTo>
                    <a:pt x="273" y="576"/>
                  </a:lnTo>
                  <a:lnTo>
                    <a:pt x="272" y="572"/>
                  </a:lnTo>
                  <a:lnTo>
                    <a:pt x="272" y="568"/>
                  </a:lnTo>
                  <a:lnTo>
                    <a:pt x="272" y="563"/>
                  </a:lnTo>
                  <a:lnTo>
                    <a:pt x="272" y="557"/>
                  </a:lnTo>
                  <a:lnTo>
                    <a:pt x="273" y="550"/>
                  </a:lnTo>
                  <a:lnTo>
                    <a:pt x="274" y="542"/>
                  </a:lnTo>
                  <a:lnTo>
                    <a:pt x="275" y="535"/>
                  </a:lnTo>
                  <a:lnTo>
                    <a:pt x="277" y="528"/>
                  </a:lnTo>
                  <a:lnTo>
                    <a:pt x="278" y="519"/>
                  </a:lnTo>
                  <a:lnTo>
                    <a:pt x="280" y="511"/>
                  </a:lnTo>
                  <a:lnTo>
                    <a:pt x="282" y="501"/>
                  </a:lnTo>
                  <a:lnTo>
                    <a:pt x="284" y="491"/>
                  </a:lnTo>
                  <a:lnTo>
                    <a:pt x="284" y="481"/>
                  </a:lnTo>
                  <a:lnTo>
                    <a:pt x="286" y="471"/>
                  </a:lnTo>
                  <a:lnTo>
                    <a:pt x="286" y="464"/>
                  </a:lnTo>
                  <a:lnTo>
                    <a:pt x="287" y="458"/>
                  </a:lnTo>
                  <a:lnTo>
                    <a:pt x="287" y="454"/>
                  </a:lnTo>
                  <a:lnTo>
                    <a:pt x="287" y="453"/>
                  </a:lnTo>
                  <a:lnTo>
                    <a:pt x="288" y="450"/>
                  </a:lnTo>
                  <a:lnTo>
                    <a:pt x="290" y="448"/>
                  </a:lnTo>
                  <a:lnTo>
                    <a:pt x="291" y="444"/>
                  </a:lnTo>
                  <a:lnTo>
                    <a:pt x="293" y="441"/>
                  </a:lnTo>
                  <a:lnTo>
                    <a:pt x="295" y="437"/>
                  </a:lnTo>
                  <a:lnTo>
                    <a:pt x="296" y="433"/>
                  </a:lnTo>
                  <a:lnTo>
                    <a:pt x="295" y="429"/>
                  </a:lnTo>
                  <a:lnTo>
                    <a:pt x="294" y="424"/>
                  </a:lnTo>
                  <a:lnTo>
                    <a:pt x="293" y="419"/>
                  </a:lnTo>
                  <a:lnTo>
                    <a:pt x="291" y="414"/>
                  </a:lnTo>
                  <a:lnTo>
                    <a:pt x="289" y="408"/>
                  </a:lnTo>
                  <a:lnTo>
                    <a:pt x="285" y="402"/>
                  </a:lnTo>
                  <a:lnTo>
                    <a:pt x="279" y="397"/>
                  </a:lnTo>
                  <a:lnTo>
                    <a:pt x="272" y="391"/>
                  </a:lnTo>
                  <a:lnTo>
                    <a:pt x="261" y="386"/>
                  </a:lnTo>
                  <a:lnTo>
                    <a:pt x="249" y="381"/>
                  </a:lnTo>
                  <a:lnTo>
                    <a:pt x="240" y="375"/>
                  </a:lnTo>
                  <a:lnTo>
                    <a:pt x="232" y="371"/>
                  </a:lnTo>
                  <a:lnTo>
                    <a:pt x="226" y="366"/>
                  </a:lnTo>
                  <a:lnTo>
                    <a:pt x="220" y="362"/>
                  </a:lnTo>
                  <a:lnTo>
                    <a:pt x="215" y="358"/>
                  </a:lnTo>
                  <a:lnTo>
                    <a:pt x="210" y="356"/>
                  </a:lnTo>
                  <a:lnTo>
                    <a:pt x="203" y="354"/>
                  </a:lnTo>
                  <a:lnTo>
                    <a:pt x="197" y="351"/>
                  </a:lnTo>
                  <a:lnTo>
                    <a:pt x="190" y="349"/>
                  </a:lnTo>
                  <a:lnTo>
                    <a:pt x="183" y="345"/>
                  </a:lnTo>
                  <a:lnTo>
                    <a:pt x="176" y="341"/>
                  </a:lnTo>
                  <a:lnTo>
                    <a:pt x="171" y="338"/>
                  </a:lnTo>
                  <a:lnTo>
                    <a:pt x="167" y="335"/>
                  </a:lnTo>
                  <a:lnTo>
                    <a:pt x="164" y="333"/>
                  </a:lnTo>
                  <a:lnTo>
                    <a:pt x="163" y="332"/>
                  </a:lnTo>
                  <a:lnTo>
                    <a:pt x="142" y="231"/>
                  </a:lnTo>
                </a:path>
              </a:pathLst>
            </a:custGeom>
            <a:solidFill>
              <a:srgbClr val="4C4C4C"/>
            </a:solidFill>
            <a:ln w="9525" cap="rnd">
              <a:noFill/>
              <a:round/>
              <a:headEnd type="none" w="sm" len="sm"/>
              <a:tailEnd type="none" w="sm" len="sm"/>
            </a:ln>
            <a:effectLst/>
          </p:spPr>
          <p:txBody>
            <a:bodyPr/>
            <a:lstStyle/>
            <a:p>
              <a:endParaRPr lang="en-US"/>
            </a:p>
          </p:txBody>
        </p:sp>
        <p:sp>
          <p:nvSpPr>
            <p:cNvPr id="21830" name="Freeform 326"/>
            <p:cNvSpPr>
              <a:spLocks/>
            </p:cNvSpPr>
            <p:nvPr/>
          </p:nvSpPr>
          <p:spPr bwMode="auto">
            <a:xfrm>
              <a:off x="4768" y="1081"/>
              <a:ext cx="117" cy="201"/>
            </a:xfrm>
            <a:custGeom>
              <a:avLst/>
              <a:gdLst/>
              <a:ahLst/>
              <a:cxnLst>
                <a:cxn ang="0">
                  <a:pos x="49" y="200"/>
                </a:cxn>
                <a:cxn ang="0">
                  <a:pos x="64" y="199"/>
                </a:cxn>
                <a:cxn ang="0">
                  <a:pos x="87" y="194"/>
                </a:cxn>
                <a:cxn ang="0">
                  <a:pos x="107" y="183"/>
                </a:cxn>
                <a:cxn ang="0">
                  <a:pos x="116" y="166"/>
                </a:cxn>
                <a:cxn ang="0">
                  <a:pos x="110" y="146"/>
                </a:cxn>
                <a:cxn ang="0">
                  <a:pos x="95" y="124"/>
                </a:cxn>
                <a:cxn ang="0">
                  <a:pos x="80" y="100"/>
                </a:cxn>
                <a:cxn ang="0">
                  <a:pos x="73" y="72"/>
                </a:cxn>
                <a:cxn ang="0">
                  <a:pos x="80" y="45"/>
                </a:cxn>
                <a:cxn ang="0">
                  <a:pos x="92" y="25"/>
                </a:cxn>
                <a:cxn ang="0">
                  <a:pos x="98" y="11"/>
                </a:cxn>
                <a:cxn ang="0">
                  <a:pos x="88" y="4"/>
                </a:cxn>
                <a:cxn ang="0">
                  <a:pos x="63" y="0"/>
                </a:cxn>
                <a:cxn ang="0">
                  <a:pos x="35" y="0"/>
                </a:cxn>
                <a:cxn ang="0">
                  <a:pos x="13" y="4"/>
                </a:cxn>
                <a:cxn ang="0">
                  <a:pos x="5" y="11"/>
                </a:cxn>
                <a:cxn ang="0">
                  <a:pos x="1" y="18"/>
                </a:cxn>
                <a:cxn ang="0">
                  <a:pos x="0" y="26"/>
                </a:cxn>
                <a:cxn ang="0">
                  <a:pos x="2" y="39"/>
                </a:cxn>
                <a:cxn ang="0">
                  <a:pos x="9" y="57"/>
                </a:cxn>
                <a:cxn ang="0">
                  <a:pos x="14" y="70"/>
                </a:cxn>
                <a:cxn ang="0">
                  <a:pos x="17" y="80"/>
                </a:cxn>
                <a:cxn ang="0">
                  <a:pos x="19" y="94"/>
                </a:cxn>
                <a:cxn ang="0">
                  <a:pos x="20" y="116"/>
                </a:cxn>
                <a:cxn ang="0">
                  <a:pos x="19" y="132"/>
                </a:cxn>
                <a:cxn ang="0">
                  <a:pos x="17" y="144"/>
                </a:cxn>
                <a:cxn ang="0">
                  <a:pos x="17" y="155"/>
                </a:cxn>
                <a:cxn ang="0">
                  <a:pos x="17" y="171"/>
                </a:cxn>
                <a:cxn ang="0">
                  <a:pos x="21" y="182"/>
                </a:cxn>
                <a:cxn ang="0">
                  <a:pos x="24" y="188"/>
                </a:cxn>
                <a:cxn ang="0">
                  <a:pos x="29" y="192"/>
                </a:cxn>
                <a:cxn ang="0">
                  <a:pos x="33" y="195"/>
                </a:cxn>
                <a:cxn ang="0">
                  <a:pos x="38" y="197"/>
                </a:cxn>
                <a:cxn ang="0">
                  <a:pos x="43" y="199"/>
                </a:cxn>
                <a:cxn ang="0">
                  <a:pos x="46" y="200"/>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path>
              </a:pathLst>
            </a:custGeom>
            <a:solidFill>
              <a:srgbClr val="00CCCC"/>
            </a:solidFill>
            <a:ln w="9525" cap="rnd">
              <a:noFill/>
              <a:round/>
              <a:headEnd type="none" w="sm" len="sm"/>
              <a:tailEnd type="none" w="sm" len="sm"/>
            </a:ln>
            <a:effectLst/>
          </p:spPr>
          <p:txBody>
            <a:bodyPr/>
            <a:lstStyle/>
            <a:p>
              <a:endParaRPr lang="en-US"/>
            </a:p>
          </p:txBody>
        </p:sp>
        <p:sp>
          <p:nvSpPr>
            <p:cNvPr id="21831" name="Freeform 327"/>
            <p:cNvSpPr>
              <a:spLocks/>
            </p:cNvSpPr>
            <p:nvPr/>
          </p:nvSpPr>
          <p:spPr bwMode="auto">
            <a:xfrm>
              <a:off x="4813" y="940"/>
              <a:ext cx="332" cy="622"/>
            </a:xfrm>
            <a:custGeom>
              <a:avLst/>
              <a:gdLst/>
              <a:ahLst/>
              <a:cxnLst>
                <a:cxn ang="0">
                  <a:pos x="145" y="212"/>
                </a:cxn>
                <a:cxn ang="0">
                  <a:pos x="147" y="154"/>
                </a:cxn>
                <a:cxn ang="0">
                  <a:pos x="127" y="134"/>
                </a:cxn>
                <a:cxn ang="0">
                  <a:pos x="107" y="123"/>
                </a:cxn>
                <a:cxn ang="0">
                  <a:pos x="109" y="117"/>
                </a:cxn>
                <a:cxn ang="0">
                  <a:pos x="114" y="115"/>
                </a:cxn>
                <a:cxn ang="0">
                  <a:pos x="123" y="114"/>
                </a:cxn>
                <a:cxn ang="0">
                  <a:pos x="129" y="100"/>
                </a:cxn>
                <a:cxn ang="0">
                  <a:pos x="131" y="86"/>
                </a:cxn>
                <a:cxn ang="0">
                  <a:pos x="135" y="86"/>
                </a:cxn>
                <a:cxn ang="0">
                  <a:pos x="138" y="80"/>
                </a:cxn>
                <a:cxn ang="0">
                  <a:pos x="133" y="65"/>
                </a:cxn>
                <a:cxn ang="0">
                  <a:pos x="128" y="51"/>
                </a:cxn>
                <a:cxn ang="0">
                  <a:pos x="122" y="30"/>
                </a:cxn>
                <a:cxn ang="0">
                  <a:pos x="107" y="12"/>
                </a:cxn>
                <a:cxn ang="0">
                  <a:pos x="87" y="0"/>
                </a:cxn>
                <a:cxn ang="0">
                  <a:pos x="63" y="4"/>
                </a:cxn>
                <a:cxn ang="0">
                  <a:pos x="46" y="12"/>
                </a:cxn>
                <a:cxn ang="0">
                  <a:pos x="40" y="32"/>
                </a:cxn>
                <a:cxn ang="0">
                  <a:pos x="40" y="55"/>
                </a:cxn>
                <a:cxn ang="0">
                  <a:pos x="46" y="71"/>
                </a:cxn>
                <a:cxn ang="0">
                  <a:pos x="52" y="94"/>
                </a:cxn>
                <a:cxn ang="0">
                  <a:pos x="52" y="111"/>
                </a:cxn>
                <a:cxn ang="0">
                  <a:pos x="23" y="129"/>
                </a:cxn>
                <a:cxn ang="0">
                  <a:pos x="6" y="145"/>
                </a:cxn>
                <a:cxn ang="0">
                  <a:pos x="0" y="163"/>
                </a:cxn>
                <a:cxn ang="0">
                  <a:pos x="10" y="206"/>
                </a:cxn>
                <a:cxn ang="0">
                  <a:pos x="18" y="267"/>
                </a:cxn>
                <a:cxn ang="0">
                  <a:pos x="17" y="304"/>
                </a:cxn>
                <a:cxn ang="0">
                  <a:pos x="20" y="341"/>
                </a:cxn>
                <a:cxn ang="0">
                  <a:pos x="38" y="385"/>
                </a:cxn>
                <a:cxn ang="0">
                  <a:pos x="72" y="409"/>
                </a:cxn>
                <a:cxn ang="0">
                  <a:pos x="98" y="416"/>
                </a:cxn>
                <a:cxn ang="0">
                  <a:pos x="143" y="410"/>
                </a:cxn>
                <a:cxn ang="0">
                  <a:pos x="178" y="411"/>
                </a:cxn>
                <a:cxn ang="0">
                  <a:pos x="218" y="425"/>
                </a:cxn>
                <a:cxn ang="0">
                  <a:pos x="233" y="433"/>
                </a:cxn>
                <a:cxn ang="0">
                  <a:pos x="230" y="462"/>
                </a:cxn>
                <a:cxn ang="0">
                  <a:pos x="229" y="497"/>
                </a:cxn>
                <a:cxn ang="0">
                  <a:pos x="236" y="542"/>
                </a:cxn>
                <a:cxn ang="0">
                  <a:pos x="234" y="573"/>
                </a:cxn>
                <a:cxn ang="0">
                  <a:pos x="232" y="588"/>
                </a:cxn>
                <a:cxn ang="0">
                  <a:pos x="239" y="609"/>
                </a:cxn>
                <a:cxn ang="0">
                  <a:pos x="261" y="609"/>
                </a:cxn>
                <a:cxn ang="0">
                  <a:pos x="283" y="613"/>
                </a:cxn>
                <a:cxn ang="0">
                  <a:pos x="307" y="619"/>
                </a:cxn>
                <a:cxn ang="0">
                  <a:pos x="322" y="619"/>
                </a:cxn>
                <a:cxn ang="0">
                  <a:pos x="331" y="611"/>
                </a:cxn>
                <a:cxn ang="0">
                  <a:pos x="318" y="602"/>
                </a:cxn>
                <a:cxn ang="0">
                  <a:pos x="285" y="586"/>
                </a:cxn>
                <a:cxn ang="0">
                  <a:pos x="272" y="568"/>
                </a:cxn>
                <a:cxn ang="0">
                  <a:pos x="274" y="543"/>
                </a:cxn>
                <a:cxn ang="0">
                  <a:pos x="280" y="511"/>
                </a:cxn>
                <a:cxn ang="0">
                  <a:pos x="286" y="471"/>
                </a:cxn>
                <a:cxn ang="0">
                  <a:pos x="287" y="453"/>
                </a:cxn>
                <a:cxn ang="0">
                  <a:pos x="294" y="441"/>
                </a:cxn>
                <a:cxn ang="0">
                  <a:pos x="294" y="424"/>
                </a:cxn>
                <a:cxn ang="0">
                  <a:pos x="285" y="403"/>
                </a:cxn>
                <a:cxn ang="0">
                  <a:pos x="249" y="381"/>
                </a:cxn>
                <a:cxn ang="0">
                  <a:pos x="221" y="362"/>
                </a:cxn>
                <a:cxn ang="0">
                  <a:pos x="197" y="351"/>
                </a:cxn>
                <a:cxn ang="0">
                  <a:pos x="171" y="338"/>
                </a:cxn>
                <a:cxn ang="0">
                  <a:pos x="143" y="236"/>
                </a:cxn>
              </a:cxnLst>
              <a:rect l="0" t="0" r="r" b="b"/>
              <a:pathLst>
                <a:path w="332" h="622">
                  <a:moveTo>
                    <a:pt x="143" y="236"/>
                  </a:moveTo>
                  <a:lnTo>
                    <a:pt x="143" y="233"/>
                  </a:lnTo>
                  <a:lnTo>
                    <a:pt x="145" y="224"/>
                  </a:lnTo>
                  <a:lnTo>
                    <a:pt x="145" y="212"/>
                  </a:lnTo>
                  <a:lnTo>
                    <a:pt x="147" y="196"/>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1"/>
                  </a:lnTo>
                  <a:lnTo>
                    <a:pt x="108" y="120"/>
                  </a:lnTo>
                  <a:lnTo>
                    <a:pt x="109" y="119"/>
                  </a:lnTo>
                  <a:lnTo>
                    <a:pt x="109" y="117"/>
                  </a:lnTo>
                  <a:lnTo>
                    <a:pt x="110" y="116"/>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6"/>
                  </a:lnTo>
                  <a:lnTo>
                    <a:pt x="132" y="86"/>
                  </a:lnTo>
                  <a:lnTo>
                    <a:pt x="133" y="86"/>
                  </a:lnTo>
                  <a:lnTo>
                    <a:pt x="134" y="86"/>
                  </a:lnTo>
                  <a:lnTo>
                    <a:pt x="135" y="86"/>
                  </a:lnTo>
                  <a:lnTo>
                    <a:pt x="137" y="86"/>
                  </a:lnTo>
                  <a:lnTo>
                    <a:pt x="138" y="85"/>
                  </a:lnTo>
                  <a:lnTo>
                    <a:pt x="139" y="83"/>
                  </a:lnTo>
                  <a:lnTo>
                    <a:pt x="138" y="80"/>
                  </a:lnTo>
                  <a:lnTo>
                    <a:pt x="137" y="77"/>
                  </a:lnTo>
                  <a:lnTo>
                    <a:pt x="136" y="74"/>
                  </a:lnTo>
                  <a:lnTo>
                    <a:pt x="134" y="69"/>
                  </a:lnTo>
                  <a:lnTo>
                    <a:pt x="133" y="65"/>
                  </a:lnTo>
                  <a:lnTo>
                    <a:pt x="131" y="61"/>
                  </a:lnTo>
                  <a:lnTo>
                    <a:pt x="130" y="57"/>
                  </a:lnTo>
                  <a:lnTo>
                    <a:pt x="129" y="55"/>
                  </a:lnTo>
                  <a:lnTo>
                    <a:pt x="128" y="51"/>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5"/>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7"/>
                  </a:lnTo>
                  <a:lnTo>
                    <a:pt x="17" y="253"/>
                  </a:lnTo>
                  <a:lnTo>
                    <a:pt x="18" y="267"/>
                  </a:lnTo>
                  <a:lnTo>
                    <a:pt x="19" y="280"/>
                  </a:lnTo>
                  <a:lnTo>
                    <a:pt x="18" y="290"/>
                  </a:lnTo>
                  <a:lnTo>
                    <a:pt x="18" y="297"/>
                  </a:lnTo>
                  <a:lnTo>
                    <a:pt x="17" y="304"/>
                  </a:lnTo>
                  <a:lnTo>
                    <a:pt x="17" y="311"/>
                  </a:lnTo>
                  <a:lnTo>
                    <a:pt x="17" y="320"/>
                  </a:lnTo>
                  <a:lnTo>
                    <a:pt x="18" y="330"/>
                  </a:lnTo>
                  <a:lnTo>
                    <a:pt x="20" y="341"/>
                  </a:lnTo>
                  <a:lnTo>
                    <a:pt x="23" y="352"/>
                  </a:lnTo>
                  <a:lnTo>
                    <a:pt x="27" y="364"/>
                  </a:lnTo>
                  <a:lnTo>
                    <a:pt x="32" y="376"/>
                  </a:lnTo>
                  <a:lnTo>
                    <a:pt x="38" y="385"/>
                  </a:lnTo>
                  <a:lnTo>
                    <a:pt x="46" y="393"/>
                  </a:lnTo>
                  <a:lnTo>
                    <a:pt x="54" y="400"/>
                  </a:lnTo>
                  <a:lnTo>
                    <a:pt x="63" y="405"/>
                  </a:lnTo>
                  <a:lnTo>
                    <a:pt x="72" y="409"/>
                  </a:lnTo>
                  <a:lnTo>
                    <a:pt x="80" y="413"/>
                  </a:lnTo>
                  <a:lnTo>
                    <a:pt x="86" y="414"/>
                  </a:lnTo>
                  <a:lnTo>
                    <a:pt x="90" y="415"/>
                  </a:lnTo>
                  <a:lnTo>
                    <a:pt x="98" y="416"/>
                  </a:lnTo>
                  <a:lnTo>
                    <a:pt x="108" y="415"/>
                  </a:lnTo>
                  <a:lnTo>
                    <a:pt x="119" y="414"/>
                  </a:lnTo>
                  <a:lnTo>
                    <a:pt x="131" y="412"/>
                  </a:lnTo>
                  <a:lnTo>
                    <a:pt x="143" y="410"/>
                  </a:lnTo>
                  <a:lnTo>
                    <a:pt x="154" y="409"/>
                  </a:lnTo>
                  <a:lnTo>
                    <a:pt x="163" y="408"/>
                  </a:lnTo>
                  <a:lnTo>
                    <a:pt x="170" y="408"/>
                  </a:lnTo>
                  <a:lnTo>
                    <a:pt x="178" y="411"/>
                  </a:lnTo>
                  <a:lnTo>
                    <a:pt x="187" y="414"/>
                  </a:lnTo>
                  <a:lnTo>
                    <a:pt x="197" y="417"/>
                  </a:lnTo>
                  <a:lnTo>
                    <a:pt x="209" y="421"/>
                  </a:lnTo>
                  <a:lnTo>
                    <a:pt x="218" y="425"/>
                  </a:lnTo>
                  <a:lnTo>
                    <a:pt x="226" y="428"/>
                  </a:lnTo>
                  <a:lnTo>
                    <a:pt x="232" y="431"/>
                  </a:lnTo>
                  <a:lnTo>
                    <a:pt x="233" y="431"/>
                  </a:lnTo>
                  <a:lnTo>
                    <a:pt x="233" y="433"/>
                  </a:lnTo>
                  <a:lnTo>
                    <a:pt x="232" y="438"/>
                  </a:lnTo>
                  <a:lnTo>
                    <a:pt x="232" y="445"/>
                  </a:lnTo>
                  <a:lnTo>
                    <a:pt x="231" y="453"/>
                  </a:lnTo>
                  <a:lnTo>
                    <a:pt x="230" y="462"/>
                  </a:lnTo>
                  <a:lnTo>
                    <a:pt x="229" y="471"/>
                  </a:lnTo>
                  <a:lnTo>
                    <a:pt x="228" y="481"/>
                  </a:lnTo>
                  <a:lnTo>
                    <a:pt x="228" y="488"/>
                  </a:lnTo>
                  <a:lnTo>
                    <a:pt x="229" y="497"/>
                  </a:lnTo>
                  <a:lnTo>
                    <a:pt x="230" y="507"/>
                  </a:lnTo>
                  <a:lnTo>
                    <a:pt x="232" y="518"/>
                  </a:lnTo>
                  <a:lnTo>
                    <a:pt x="234" y="530"/>
                  </a:lnTo>
                  <a:lnTo>
                    <a:pt x="236" y="542"/>
                  </a:lnTo>
                  <a:lnTo>
                    <a:pt x="238" y="553"/>
                  </a:lnTo>
                  <a:lnTo>
                    <a:pt x="238" y="562"/>
                  </a:lnTo>
                  <a:lnTo>
                    <a:pt x="236" y="569"/>
                  </a:lnTo>
                  <a:lnTo>
                    <a:pt x="234" y="573"/>
                  </a:lnTo>
                  <a:lnTo>
                    <a:pt x="233" y="577"/>
                  </a:lnTo>
                  <a:lnTo>
                    <a:pt x="232" y="581"/>
                  </a:lnTo>
                  <a:lnTo>
                    <a:pt x="232" y="585"/>
                  </a:lnTo>
                  <a:lnTo>
                    <a:pt x="232" y="588"/>
                  </a:lnTo>
                  <a:lnTo>
                    <a:pt x="232" y="590"/>
                  </a:lnTo>
                  <a:lnTo>
                    <a:pt x="232" y="592"/>
                  </a:lnTo>
                  <a:lnTo>
                    <a:pt x="238" y="609"/>
                  </a:lnTo>
                  <a:lnTo>
                    <a:pt x="239" y="609"/>
                  </a:lnTo>
                  <a:lnTo>
                    <a:pt x="243" y="609"/>
                  </a:lnTo>
                  <a:lnTo>
                    <a:pt x="249" y="609"/>
                  </a:lnTo>
                  <a:lnTo>
                    <a:pt x="255" y="609"/>
                  </a:lnTo>
                  <a:lnTo>
                    <a:pt x="261" y="609"/>
                  </a:lnTo>
                  <a:lnTo>
                    <a:pt x="268" y="609"/>
                  </a:lnTo>
                  <a:lnTo>
                    <a:pt x="274" y="610"/>
                  </a:lnTo>
                  <a:lnTo>
                    <a:pt x="278" y="612"/>
                  </a:lnTo>
                  <a:lnTo>
                    <a:pt x="283" y="613"/>
                  </a:lnTo>
                  <a:lnTo>
                    <a:pt x="288" y="615"/>
                  </a:lnTo>
                  <a:lnTo>
                    <a:pt x="294" y="616"/>
                  </a:lnTo>
                  <a:lnTo>
                    <a:pt x="301" y="618"/>
                  </a:lnTo>
                  <a:lnTo>
                    <a:pt x="307" y="619"/>
                  </a:lnTo>
                  <a:lnTo>
                    <a:pt x="312" y="620"/>
                  </a:lnTo>
                  <a:lnTo>
                    <a:pt x="317" y="621"/>
                  </a:lnTo>
                  <a:lnTo>
                    <a:pt x="319" y="620"/>
                  </a:lnTo>
                  <a:lnTo>
                    <a:pt x="322" y="619"/>
                  </a:lnTo>
                  <a:lnTo>
                    <a:pt x="325" y="618"/>
                  </a:lnTo>
                  <a:lnTo>
                    <a:pt x="327" y="616"/>
                  </a:lnTo>
                  <a:lnTo>
                    <a:pt x="330" y="614"/>
                  </a:lnTo>
                  <a:lnTo>
                    <a:pt x="331" y="611"/>
                  </a:lnTo>
                  <a:lnTo>
                    <a:pt x="331" y="609"/>
                  </a:lnTo>
                  <a:lnTo>
                    <a:pt x="329" y="607"/>
                  </a:lnTo>
                  <a:lnTo>
                    <a:pt x="325" y="604"/>
                  </a:lnTo>
                  <a:lnTo>
                    <a:pt x="318" y="602"/>
                  </a:lnTo>
                  <a:lnTo>
                    <a:pt x="310" y="598"/>
                  </a:lnTo>
                  <a:lnTo>
                    <a:pt x="301" y="594"/>
                  </a:lnTo>
                  <a:lnTo>
                    <a:pt x="293" y="590"/>
                  </a:lnTo>
                  <a:lnTo>
                    <a:pt x="285" y="586"/>
                  </a:lnTo>
                  <a:lnTo>
                    <a:pt x="278" y="581"/>
                  </a:lnTo>
                  <a:lnTo>
                    <a:pt x="274" y="577"/>
                  </a:lnTo>
                  <a:lnTo>
                    <a:pt x="272" y="573"/>
                  </a:lnTo>
                  <a:lnTo>
                    <a:pt x="272" y="568"/>
                  </a:lnTo>
                  <a:lnTo>
                    <a:pt x="272" y="563"/>
                  </a:lnTo>
                  <a:lnTo>
                    <a:pt x="273" y="557"/>
                  </a:lnTo>
                  <a:lnTo>
                    <a:pt x="273" y="550"/>
                  </a:lnTo>
                  <a:lnTo>
                    <a:pt x="274" y="543"/>
                  </a:lnTo>
                  <a:lnTo>
                    <a:pt x="275" y="535"/>
                  </a:lnTo>
                  <a:lnTo>
                    <a:pt x="277" y="528"/>
                  </a:lnTo>
                  <a:lnTo>
                    <a:pt x="278" y="520"/>
                  </a:lnTo>
                  <a:lnTo>
                    <a:pt x="280" y="511"/>
                  </a:lnTo>
                  <a:lnTo>
                    <a:pt x="282" y="501"/>
                  </a:lnTo>
                  <a:lnTo>
                    <a:pt x="284" y="491"/>
                  </a:lnTo>
                  <a:lnTo>
                    <a:pt x="285" y="481"/>
                  </a:lnTo>
                  <a:lnTo>
                    <a:pt x="286" y="471"/>
                  </a:lnTo>
                  <a:lnTo>
                    <a:pt x="287" y="464"/>
                  </a:lnTo>
                  <a:lnTo>
                    <a:pt x="287" y="458"/>
                  </a:lnTo>
                  <a:lnTo>
                    <a:pt x="287" y="454"/>
                  </a:lnTo>
                  <a:lnTo>
                    <a:pt x="287" y="453"/>
                  </a:lnTo>
                  <a:lnTo>
                    <a:pt x="289" y="451"/>
                  </a:lnTo>
                  <a:lnTo>
                    <a:pt x="290" y="448"/>
                  </a:lnTo>
                  <a:lnTo>
                    <a:pt x="292" y="445"/>
                  </a:lnTo>
                  <a:lnTo>
                    <a:pt x="294" y="441"/>
                  </a:lnTo>
                  <a:lnTo>
                    <a:pt x="295" y="437"/>
                  </a:lnTo>
                  <a:lnTo>
                    <a:pt x="296" y="433"/>
                  </a:lnTo>
                  <a:lnTo>
                    <a:pt x="295" y="429"/>
                  </a:lnTo>
                  <a:lnTo>
                    <a:pt x="294" y="424"/>
                  </a:lnTo>
                  <a:lnTo>
                    <a:pt x="293" y="419"/>
                  </a:lnTo>
                  <a:lnTo>
                    <a:pt x="291" y="414"/>
                  </a:lnTo>
                  <a:lnTo>
                    <a:pt x="290" y="408"/>
                  </a:lnTo>
                  <a:lnTo>
                    <a:pt x="285" y="403"/>
                  </a:lnTo>
                  <a:lnTo>
                    <a:pt x="279" y="397"/>
                  </a:lnTo>
                  <a:lnTo>
                    <a:pt x="272" y="392"/>
                  </a:lnTo>
                  <a:lnTo>
                    <a:pt x="261" y="386"/>
                  </a:lnTo>
                  <a:lnTo>
                    <a:pt x="249" y="381"/>
                  </a:lnTo>
                  <a:lnTo>
                    <a:pt x="240" y="376"/>
                  </a:lnTo>
                  <a:lnTo>
                    <a:pt x="233" y="371"/>
                  </a:lnTo>
                  <a:lnTo>
                    <a:pt x="226" y="366"/>
                  </a:lnTo>
                  <a:lnTo>
                    <a:pt x="221" y="362"/>
                  </a:lnTo>
                  <a:lnTo>
                    <a:pt x="216" y="359"/>
                  </a:lnTo>
                  <a:lnTo>
                    <a:pt x="210" y="356"/>
                  </a:lnTo>
                  <a:lnTo>
                    <a:pt x="204" y="354"/>
                  </a:lnTo>
                  <a:lnTo>
                    <a:pt x="197" y="351"/>
                  </a:lnTo>
                  <a:lnTo>
                    <a:pt x="190" y="349"/>
                  </a:lnTo>
                  <a:lnTo>
                    <a:pt x="183" y="345"/>
                  </a:lnTo>
                  <a:lnTo>
                    <a:pt x="177" y="341"/>
                  </a:lnTo>
                  <a:lnTo>
                    <a:pt x="171" y="338"/>
                  </a:lnTo>
                  <a:lnTo>
                    <a:pt x="167" y="334"/>
                  </a:lnTo>
                  <a:lnTo>
                    <a:pt x="164" y="333"/>
                  </a:lnTo>
                  <a:lnTo>
                    <a:pt x="163" y="332"/>
                  </a:lnTo>
                  <a:lnTo>
                    <a:pt x="143" y="236"/>
                  </a:lnTo>
                </a:path>
              </a:pathLst>
            </a:custGeom>
            <a:solidFill>
              <a:srgbClr val="99FF99"/>
            </a:solidFill>
            <a:ln w="9525" cap="rnd">
              <a:noFill/>
              <a:round/>
              <a:headEnd type="none" w="sm" len="sm"/>
              <a:tailEnd type="none" w="sm" len="sm"/>
            </a:ln>
            <a:effectLst/>
          </p:spPr>
          <p:txBody>
            <a:bodyPr/>
            <a:lstStyle/>
            <a:p>
              <a:endParaRPr lang="en-US"/>
            </a:p>
          </p:txBody>
        </p:sp>
        <p:sp>
          <p:nvSpPr>
            <p:cNvPr id="21832" name="Freeform 328"/>
            <p:cNvSpPr>
              <a:spLocks/>
            </p:cNvSpPr>
            <p:nvPr/>
          </p:nvSpPr>
          <p:spPr bwMode="auto">
            <a:xfrm>
              <a:off x="4784" y="1134"/>
              <a:ext cx="32" cy="135"/>
            </a:xfrm>
            <a:custGeom>
              <a:avLst/>
              <a:gdLst/>
              <a:ahLst/>
              <a:cxnLst>
                <a:cxn ang="0">
                  <a:pos x="15" y="111"/>
                </a:cxn>
                <a:cxn ang="0">
                  <a:pos x="13" y="101"/>
                </a:cxn>
                <a:cxn ang="0">
                  <a:pos x="12" y="87"/>
                </a:cxn>
                <a:cxn ang="0">
                  <a:pos x="13" y="71"/>
                </a:cxn>
                <a:cxn ang="0">
                  <a:pos x="16" y="58"/>
                </a:cxn>
                <a:cxn ang="0">
                  <a:pos x="17" y="48"/>
                </a:cxn>
                <a:cxn ang="0">
                  <a:pos x="17" y="39"/>
                </a:cxn>
                <a:cxn ang="0">
                  <a:pos x="15" y="29"/>
                </a:cxn>
                <a:cxn ang="0">
                  <a:pos x="12" y="22"/>
                </a:cxn>
                <a:cxn ang="0">
                  <a:pos x="10" y="17"/>
                </a:cxn>
                <a:cxn ang="0">
                  <a:pos x="6" y="10"/>
                </a:cxn>
                <a:cxn ang="0">
                  <a:pos x="2" y="3"/>
                </a:cxn>
                <a:cxn ang="0">
                  <a:pos x="1" y="5"/>
                </a:cxn>
                <a:cxn ang="0">
                  <a:pos x="5" y="14"/>
                </a:cxn>
                <a:cxn ang="0">
                  <a:pos x="7" y="22"/>
                </a:cxn>
                <a:cxn ang="0">
                  <a:pos x="8" y="34"/>
                </a:cxn>
                <a:cxn ang="0">
                  <a:pos x="9" y="55"/>
                </a:cxn>
                <a:cxn ang="0">
                  <a:pos x="8" y="70"/>
                </a:cxn>
                <a:cxn ang="0">
                  <a:pos x="6" y="81"/>
                </a:cxn>
                <a:cxn ang="0">
                  <a:pos x="6" y="93"/>
                </a:cxn>
                <a:cxn ang="0">
                  <a:pos x="7" y="106"/>
                </a:cxn>
                <a:cxn ang="0">
                  <a:pos x="10" y="116"/>
                </a:cxn>
                <a:cxn ang="0">
                  <a:pos x="12" y="123"/>
                </a:cxn>
                <a:cxn ang="0">
                  <a:pos x="15" y="127"/>
                </a:cxn>
                <a:cxn ang="0">
                  <a:pos x="20" y="129"/>
                </a:cxn>
                <a:cxn ang="0">
                  <a:pos x="24" y="132"/>
                </a:cxn>
                <a:cxn ang="0">
                  <a:pos x="27" y="133"/>
                </a:cxn>
                <a:cxn ang="0">
                  <a:pos x="30" y="134"/>
                </a:cxn>
                <a:cxn ang="0">
                  <a:pos x="28" y="131"/>
                </a:cxn>
                <a:cxn ang="0">
                  <a:pos x="23" y="127"/>
                </a:cxn>
                <a:cxn ang="0">
                  <a:pos x="19" y="121"/>
                </a:cxn>
                <a:cxn ang="0">
                  <a:pos x="15" y="116"/>
                </a:cxn>
              </a:cxnLst>
              <a:rect l="0" t="0" r="r" b="b"/>
              <a:pathLst>
                <a:path w="32" h="135">
                  <a:moveTo>
                    <a:pt x="15" y="114"/>
                  </a:moveTo>
                  <a:lnTo>
                    <a:pt x="15" y="111"/>
                  </a:lnTo>
                  <a:lnTo>
                    <a:pt x="14" y="107"/>
                  </a:lnTo>
                  <a:lnTo>
                    <a:pt x="13" y="101"/>
                  </a:lnTo>
                  <a:lnTo>
                    <a:pt x="12" y="95"/>
                  </a:lnTo>
                  <a:lnTo>
                    <a:pt x="12" y="87"/>
                  </a:lnTo>
                  <a:lnTo>
                    <a:pt x="12" y="80"/>
                  </a:lnTo>
                  <a:lnTo>
                    <a:pt x="13" y="71"/>
                  </a:lnTo>
                  <a:lnTo>
                    <a:pt x="15" y="63"/>
                  </a:lnTo>
                  <a:lnTo>
                    <a:pt x="16" y="58"/>
                  </a:lnTo>
                  <a:lnTo>
                    <a:pt x="17" y="53"/>
                  </a:lnTo>
                  <a:lnTo>
                    <a:pt x="17" y="48"/>
                  </a:lnTo>
                  <a:lnTo>
                    <a:pt x="17" y="43"/>
                  </a:lnTo>
                  <a:lnTo>
                    <a:pt x="17" y="39"/>
                  </a:lnTo>
                  <a:lnTo>
                    <a:pt x="16" y="34"/>
                  </a:lnTo>
                  <a:lnTo>
                    <a:pt x="15" y="29"/>
                  </a:lnTo>
                  <a:lnTo>
                    <a:pt x="13" y="23"/>
                  </a:lnTo>
                  <a:lnTo>
                    <a:pt x="12" y="22"/>
                  </a:lnTo>
                  <a:lnTo>
                    <a:pt x="11" y="19"/>
                  </a:lnTo>
                  <a:lnTo>
                    <a:pt x="10" y="17"/>
                  </a:lnTo>
                  <a:lnTo>
                    <a:pt x="8" y="13"/>
                  </a:lnTo>
                  <a:lnTo>
                    <a:pt x="6" y="10"/>
                  </a:lnTo>
                  <a:lnTo>
                    <a:pt x="4" y="6"/>
                  </a:lnTo>
                  <a:lnTo>
                    <a:pt x="2" y="3"/>
                  </a:lnTo>
                  <a:lnTo>
                    <a:pt x="0" y="0"/>
                  </a:lnTo>
                  <a:lnTo>
                    <a:pt x="1" y="5"/>
                  </a:lnTo>
                  <a:lnTo>
                    <a:pt x="4" y="10"/>
                  </a:lnTo>
                  <a:lnTo>
                    <a:pt x="5" y="14"/>
                  </a:lnTo>
                  <a:lnTo>
                    <a:pt x="6" y="17"/>
                  </a:lnTo>
                  <a:lnTo>
                    <a:pt x="7" y="22"/>
                  </a:lnTo>
                  <a:lnTo>
                    <a:pt x="8" y="28"/>
                  </a:lnTo>
                  <a:lnTo>
                    <a:pt x="8" y="34"/>
                  </a:lnTo>
                  <a:lnTo>
                    <a:pt x="9" y="44"/>
                  </a:lnTo>
                  <a:lnTo>
                    <a:pt x="9" y="55"/>
                  </a:lnTo>
                  <a:lnTo>
                    <a:pt x="9" y="64"/>
                  </a:lnTo>
                  <a:lnTo>
                    <a:pt x="8" y="70"/>
                  </a:lnTo>
                  <a:lnTo>
                    <a:pt x="7" y="76"/>
                  </a:lnTo>
                  <a:lnTo>
                    <a:pt x="6" y="81"/>
                  </a:lnTo>
                  <a:lnTo>
                    <a:pt x="6" y="87"/>
                  </a:lnTo>
                  <a:lnTo>
                    <a:pt x="6" y="93"/>
                  </a:lnTo>
                  <a:lnTo>
                    <a:pt x="6" y="99"/>
                  </a:lnTo>
                  <a:lnTo>
                    <a:pt x="7" y="106"/>
                  </a:lnTo>
                  <a:lnTo>
                    <a:pt x="8" y="112"/>
                  </a:lnTo>
                  <a:lnTo>
                    <a:pt x="10" y="116"/>
                  </a:lnTo>
                  <a:lnTo>
                    <a:pt x="10" y="120"/>
                  </a:lnTo>
                  <a:lnTo>
                    <a:pt x="12" y="123"/>
                  </a:lnTo>
                  <a:lnTo>
                    <a:pt x="14" y="125"/>
                  </a:lnTo>
                  <a:lnTo>
                    <a:pt x="15" y="127"/>
                  </a:lnTo>
                  <a:lnTo>
                    <a:pt x="18" y="128"/>
                  </a:lnTo>
                  <a:lnTo>
                    <a:pt x="20" y="129"/>
                  </a:lnTo>
                  <a:lnTo>
                    <a:pt x="21" y="131"/>
                  </a:lnTo>
                  <a:lnTo>
                    <a:pt x="24" y="132"/>
                  </a:lnTo>
                  <a:lnTo>
                    <a:pt x="25" y="132"/>
                  </a:lnTo>
                  <a:lnTo>
                    <a:pt x="27" y="133"/>
                  </a:lnTo>
                  <a:lnTo>
                    <a:pt x="29" y="133"/>
                  </a:lnTo>
                  <a:lnTo>
                    <a:pt x="30" y="134"/>
                  </a:lnTo>
                  <a:lnTo>
                    <a:pt x="31" y="134"/>
                  </a:lnTo>
                  <a:lnTo>
                    <a:pt x="28" y="131"/>
                  </a:lnTo>
                  <a:lnTo>
                    <a:pt x="25" y="129"/>
                  </a:lnTo>
                  <a:lnTo>
                    <a:pt x="23" y="127"/>
                  </a:lnTo>
                  <a:lnTo>
                    <a:pt x="20" y="123"/>
                  </a:lnTo>
                  <a:lnTo>
                    <a:pt x="19" y="121"/>
                  </a:lnTo>
                  <a:lnTo>
                    <a:pt x="17" y="118"/>
                  </a:lnTo>
                  <a:lnTo>
                    <a:pt x="15" y="116"/>
                  </a:lnTo>
                  <a:lnTo>
                    <a:pt x="15" y="114"/>
                  </a:lnTo>
                </a:path>
              </a:pathLst>
            </a:custGeom>
            <a:solidFill>
              <a:srgbClr val="008080"/>
            </a:solidFill>
            <a:ln w="9525" cap="rnd">
              <a:noFill/>
              <a:round/>
              <a:headEnd type="none" w="sm" len="sm"/>
              <a:tailEnd type="none" w="sm" len="sm"/>
            </a:ln>
            <a:effectLst/>
          </p:spPr>
          <p:txBody>
            <a:bodyPr/>
            <a:lstStyle/>
            <a:p>
              <a:endParaRPr lang="en-US"/>
            </a:p>
          </p:txBody>
        </p:sp>
        <p:sp>
          <p:nvSpPr>
            <p:cNvPr id="21833" name="Freeform 329"/>
            <p:cNvSpPr>
              <a:spLocks/>
            </p:cNvSpPr>
            <p:nvPr/>
          </p:nvSpPr>
          <p:spPr bwMode="auto">
            <a:xfrm>
              <a:off x="4862" y="940"/>
              <a:ext cx="28" cy="68"/>
            </a:xfrm>
            <a:custGeom>
              <a:avLst/>
              <a:gdLst/>
              <a:ahLst/>
              <a:cxnLst>
                <a:cxn ang="0">
                  <a:pos x="21" y="0"/>
                </a:cxn>
                <a:cxn ang="0">
                  <a:pos x="21" y="0"/>
                </a:cxn>
                <a:cxn ang="0">
                  <a:pos x="20" y="2"/>
                </a:cxn>
                <a:cxn ang="0">
                  <a:pos x="18" y="5"/>
                </a:cxn>
                <a:cxn ang="0">
                  <a:pos x="16" y="9"/>
                </a:cxn>
                <a:cxn ang="0">
                  <a:pos x="14" y="14"/>
                </a:cxn>
                <a:cxn ang="0">
                  <a:pos x="13" y="19"/>
                </a:cxn>
                <a:cxn ang="0">
                  <a:pos x="13" y="26"/>
                </a:cxn>
                <a:cxn ang="0">
                  <a:pos x="14" y="32"/>
                </a:cxn>
                <a:cxn ang="0">
                  <a:pos x="16" y="39"/>
                </a:cxn>
                <a:cxn ang="0">
                  <a:pos x="18" y="44"/>
                </a:cxn>
                <a:cxn ang="0">
                  <a:pos x="20" y="50"/>
                </a:cxn>
                <a:cxn ang="0">
                  <a:pos x="22" y="55"/>
                </a:cxn>
                <a:cxn ang="0">
                  <a:pos x="24" y="59"/>
                </a:cxn>
                <a:cxn ang="0">
                  <a:pos x="25" y="61"/>
                </a:cxn>
                <a:cxn ang="0">
                  <a:pos x="26" y="63"/>
                </a:cxn>
                <a:cxn ang="0">
                  <a:pos x="27" y="64"/>
                </a:cxn>
                <a:cxn ang="0">
                  <a:pos x="18" y="67"/>
                </a:cxn>
                <a:cxn ang="0">
                  <a:pos x="17" y="66"/>
                </a:cxn>
                <a:cxn ang="0">
                  <a:pos x="16" y="64"/>
                </a:cxn>
                <a:cxn ang="0">
                  <a:pos x="13" y="61"/>
                </a:cxn>
                <a:cxn ang="0">
                  <a:pos x="11" y="58"/>
                </a:cxn>
                <a:cxn ang="0">
                  <a:pos x="8" y="54"/>
                </a:cxn>
                <a:cxn ang="0">
                  <a:pos x="6" y="49"/>
                </a:cxn>
                <a:cxn ang="0">
                  <a:pos x="4" y="44"/>
                </a:cxn>
                <a:cxn ang="0">
                  <a:pos x="2" y="38"/>
                </a:cxn>
                <a:cxn ang="0">
                  <a:pos x="1" y="31"/>
                </a:cxn>
                <a:cxn ang="0">
                  <a:pos x="0" y="26"/>
                </a:cxn>
                <a:cxn ang="0">
                  <a:pos x="0" y="21"/>
                </a:cxn>
                <a:cxn ang="0">
                  <a:pos x="0" y="17"/>
                </a:cxn>
                <a:cxn ang="0">
                  <a:pos x="0" y="13"/>
                </a:cxn>
                <a:cxn ang="0">
                  <a:pos x="1" y="11"/>
                </a:cxn>
                <a:cxn ang="0">
                  <a:pos x="2" y="8"/>
                </a:cxn>
                <a:cxn ang="0">
                  <a:pos x="3" y="6"/>
                </a:cxn>
                <a:cxn ang="0">
                  <a:pos x="6" y="4"/>
                </a:cxn>
                <a:cxn ang="0">
                  <a:pos x="8" y="1"/>
                </a:cxn>
                <a:cxn ang="0">
                  <a:pos x="12" y="0"/>
                </a:cxn>
                <a:cxn ang="0">
                  <a:pos x="14" y="0"/>
                </a:cxn>
                <a:cxn ang="0">
                  <a:pos x="17" y="0"/>
                </a:cxn>
                <a:cxn ang="0">
                  <a:pos x="20" y="0"/>
                </a:cxn>
                <a:cxn ang="0">
                  <a:pos x="21" y="0"/>
                </a:cxn>
              </a:cxnLst>
              <a:rect l="0" t="0" r="r" b="b"/>
              <a:pathLst>
                <a:path w="28" h="68">
                  <a:moveTo>
                    <a:pt x="21" y="0"/>
                  </a:moveTo>
                  <a:lnTo>
                    <a:pt x="21" y="0"/>
                  </a:lnTo>
                  <a:lnTo>
                    <a:pt x="20" y="2"/>
                  </a:lnTo>
                  <a:lnTo>
                    <a:pt x="18" y="5"/>
                  </a:lnTo>
                  <a:lnTo>
                    <a:pt x="16" y="9"/>
                  </a:lnTo>
                  <a:lnTo>
                    <a:pt x="14" y="14"/>
                  </a:lnTo>
                  <a:lnTo>
                    <a:pt x="13" y="19"/>
                  </a:lnTo>
                  <a:lnTo>
                    <a:pt x="13" y="26"/>
                  </a:lnTo>
                  <a:lnTo>
                    <a:pt x="14" y="32"/>
                  </a:lnTo>
                  <a:lnTo>
                    <a:pt x="16" y="39"/>
                  </a:lnTo>
                  <a:lnTo>
                    <a:pt x="18" y="44"/>
                  </a:lnTo>
                  <a:lnTo>
                    <a:pt x="20" y="50"/>
                  </a:lnTo>
                  <a:lnTo>
                    <a:pt x="22" y="55"/>
                  </a:lnTo>
                  <a:lnTo>
                    <a:pt x="24" y="59"/>
                  </a:lnTo>
                  <a:lnTo>
                    <a:pt x="25" y="61"/>
                  </a:lnTo>
                  <a:lnTo>
                    <a:pt x="26" y="63"/>
                  </a:lnTo>
                  <a:lnTo>
                    <a:pt x="27" y="64"/>
                  </a:lnTo>
                  <a:lnTo>
                    <a:pt x="18" y="67"/>
                  </a:lnTo>
                  <a:lnTo>
                    <a:pt x="17" y="66"/>
                  </a:lnTo>
                  <a:lnTo>
                    <a:pt x="16" y="64"/>
                  </a:lnTo>
                  <a:lnTo>
                    <a:pt x="13" y="61"/>
                  </a:lnTo>
                  <a:lnTo>
                    <a:pt x="11" y="58"/>
                  </a:lnTo>
                  <a:lnTo>
                    <a:pt x="8" y="54"/>
                  </a:lnTo>
                  <a:lnTo>
                    <a:pt x="6" y="49"/>
                  </a:lnTo>
                  <a:lnTo>
                    <a:pt x="4" y="44"/>
                  </a:lnTo>
                  <a:lnTo>
                    <a:pt x="2" y="38"/>
                  </a:lnTo>
                  <a:lnTo>
                    <a:pt x="1" y="31"/>
                  </a:lnTo>
                  <a:lnTo>
                    <a:pt x="0" y="26"/>
                  </a:lnTo>
                  <a:lnTo>
                    <a:pt x="0" y="21"/>
                  </a:lnTo>
                  <a:lnTo>
                    <a:pt x="0" y="17"/>
                  </a:lnTo>
                  <a:lnTo>
                    <a:pt x="0" y="13"/>
                  </a:lnTo>
                  <a:lnTo>
                    <a:pt x="1" y="11"/>
                  </a:lnTo>
                  <a:lnTo>
                    <a:pt x="2" y="8"/>
                  </a:lnTo>
                  <a:lnTo>
                    <a:pt x="3" y="6"/>
                  </a:lnTo>
                  <a:lnTo>
                    <a:pt x="6" y="4"/>
                  </a:lnTo>
                  <a:lnTo>
                    <a:pt x="8" y="1"/>
                  </a:lnTo>
                  <a:lnTo>
                    <a:pt x="12" y="0"/>
                  </a:lnTo>
                  <a:lnTo>
                    <a:pt x="14" y="0"/>
                  </a:lnTo>
                  <a:lnTo>
                    <a:pt x="17" y="0"/>
                  </a:lnTo>
                  <a:lnTo>
                    <a:pt x="20" y="0"/>
                  </a:lnTo>
                  <a:lnTo>
                    <a:pt x="21" y="0"/>
                  </a:lnTo>
                </a:path>
              </a:pathLst>
            </a:custGeom>
            <a:solidFill>
              <a:srgbClr val="000000"/>
            </a:solidFill>
            <a:ln w="9525" cap="rnd">
              <a:noFill/>
              <a:round/>
              <a:headEnd type="none" w="sm" len="sm"/>
              <a:tailEnd type="none" w="sm" len="sm"/>
            </a:ln>
            <a:effectLst/>
          </p:spPr>
          <p:txBody>
            <a:bodyPr/>
            <a:lstStyle/>
            <a:p>
              <a:endParaRPr lang="en-US"/>
            </a:p>
          </p:txBody>
        </p:sp>
        <p:sp>
          <p:nvSpPr>
            <p:cNvPr id="21834" name="Freeform 330"/>
            <p:cNvSpPr>
              <a:spLocks/>
            </p:cNvSpPr>
            <p:nvPr/>
          </p:nvSpPr>
          <p:spPr bwMode="auto">
            <a:xfrm>
              <a:off x="4882" y="1006"/>
              <a:ext cx="67" cy="50"/>
            </a:xfrm>
            <a:custGeom>
              <a:avLst/>
              <a:gdLst/>
              <a:ahLst/>
              <a:cxnLst>
                <a:cxn ang="0">
                  <a:pos x="66" y="49"/>
                </a:cxn>
                <a:cxn ang="0">
                  <a:pos x="64" y="49"/>
                </a:cxn>
                <a:cxn ang="0">
                  <a:pos x="62" y="49"/>
                </a:cxn>
                <a:cxn ang="0">
                  <a:pos x="59" y="49"/>
                </a:cxn>
                <a:cxn ang="0">
                  <a:pos x="55" y="49"/>
                </a:cxn>
                <a:cxn ang="0">
                  <a:pos x="49" y="47"/>
                </a:cxn>
                <a:cxn ang="0">
                  <a:pos x="44" y="45"/>
                </a:cxn>
                <a:cxn ang="0">
                  <a:pos x="37" y="42"/>
                </a:cxn>
                <a:cxn ang="0">
                  <a:pos x="30" y="40"/>
                </a:cxn>
                <a:cxn ang="0">
                  <a:pos x="23" y="35"/>
                </a:cxn>
                <a:cxn ang="0">
                  <a:pos x="17" y="29"/>
                </a:cxn>
                <a:cxn ang="0">
                  <a:pos x="12" y="23"/>
                </a:cxn>
                <a:cxn ang="0">
                  <a:pos x="8" y="16"/>
                </a:cxn>
                <a:cxn ang="0">
                  <a:pos x="5" y="10"/>
                </a:cxn>
                <a:cxn ang="0">
                  <a:pos x="2" y="5"/>
                </a:cxn>
                <a:cxn ang="0">
                  <a:pos x="0" y="1"/>
                </a:cxn>
                <a:cxn ang="0">
                  <a:pos x="0" y="0"/>
                </a:cxn>
                <a:cxn ang="0">
                  <a:pos x="1" y="0"/>
                </a:cxn>
                <a:cxn ang="0">
                  <a:pos x="2" y="0"/>
                </a:cxn>
                <a:cxn ang="0">
                  <a:pos x="4" y="4"/>
                </a:cxn>
                <a:cxn ang="0">
                  <a:pos x="5" y="9"/>
                </a:cxn>
                <a:cxn ang="0">
                  <a:pos x="9" y="15"/>
                </a:cxn>
                <a:cxn ang="0">
                  <a:pos x="13" y="22"/>
                </a:cxn>
                <a:cxn ang="0">
                  <a:pos x="18" y="28"/>
                </a:cxn>
                <a:cxn ang="0">
                  <a:pos x="24" y="34"/>
                </a:cxn>
                <a:cxn ang="0">
                  <a:pos x="31" y="38"/>
                </a:cxn>
                <a:cxn ang="0">
                  <a:pos x="38" y="42"/>
                </a:cxn>
                <a:cxn ang="0">
                  <a:pos x="44" y="44"/>
                </a:cxn>
                <a:cxn ang="0">
                  <a:pos x="49" y="45"/>
                </a:cxn>
                <a:cxn ang="0">
                  <a:pos x="55" y="47"/>
                </a:cxn>
                <a:cxn ang="0">
                  <a:pos x="59" y="47"/>
                </a:cxn>
                <a:cxn ang="0">
                  <a:pos x="61" y="47"/>
                </a:cxn>
                <a:cxn ang="0">
                  <a:pos x="64" y="47"/>
                </a:cxn>
                <a:cxn ang="0">
                  <a:pos x="65" y="47"/>
                </a:cxn>
                <a:cxn ang="0">
                  <a:pos x="66" y="49"/>
                </a:cxn>
              </a:cxnLst>
              <a:rect l="0" t="0" r="r" b="b"/>
              <a:pathLst>
                <a:path w="67" h="50">
                  <a:moveTo>
                    <a:pt x="66" y="49"/>
                  </a:moveTo>
                  <a:lnTo>
                    <a:pt x="64" y="49"/>
                  </a:lnTo>
                  <a:lnTo>
                    <a:pt x="62" y="49"/>
                  </a:lnTo>
                  <a:lnTo>
                    <a:pt x="59" y="49"/>
                  </a:lnTo>
                  <a:lnTo>
                    <a:pt x="55" y="49"/>
                  </a:lnTo>
                  <a:lnTo>
                    <a:pt x="49" y="47"/>
                  </a:lnTo>
                  <a:lnTo>
                    <a:pt x="44" y="45"/>
                  </a:lnTo>
                  <a:lnTo>
                    <a:pt x="37" y="42"/>
                  </a:lnTo>
                  <a:lnTo>
                    <a:pt x="30" y="40"/>
                  </a:lnTo>
                  <a:lnTo>
                    <a:pt x="23" y="35"/>
                  </a:lnTo>
                  <a:lnTo>
                    <a:pt x="17" y="29"/>
                  </a:lnTo>
                  <a:lnTo>
                    <a:pt x="12" y="23"/>
                  </a:lnTo>
                  <a:lnTo>
                    <a:pt x="8" y="16"/>
                  </a:lnTo>
                  <a:lnTo>
                    <a:pt x="5" y="10"/>
                  </a:lnTo>
                  <a:lnTo>
                    <a:pt x="2" y="5"/>
                  </a:lnTo>
                  <a:lnTo>
                    <a:pt x="0" y="1"/>
                  </a:lnTo>
                  <a:lnTo>
                    <a:pt x="0" y="0"/>
                  </a:lnTo>
                  <a:lnTo>
                    <a:pt x="1" y="0"/>
                  </a:lnTo>
                  <a:lnTo>
                    <a:pt x="2" y="0"/>
                  </a:lnTo>
                  <a:lnTo>
                    <a:pt x="4" y="4"/>
                  </a:lnTo>
                  <a:lnTo>
                    <a:pt x="5" y="9"/>
                  </a:lnTo>
                  <a:lnTo>
                    <a:pt x="9" y="15"/>
                  </a:lnTo>
                  <a:lnTo>
                    <a:pt x="13" y="22"/>
                  </a:lnTo>
                  <a:lnTo>
                    <a:pt x="18" y="28"/>
                  </a:lnTo>
                  <a:lnTo>
                    <a:pt x="24" y="34"/>
                  </a:lnTo>
                  <a:lnTo>
                    <a:pt x="31" y="38"/>
                  </a:lnTo>
                  <a:lnTo>
                    <a:pt x="38" y="42"/>
                  </a:lnTo>
                  <a:lnTo>
                    <a:pt x="44" y="44"/>
                  </a:lnTo>
                  <a:lnTo>
                    <a:pt x="49" y="45"/>
                  </a:lnTo>
                  <a:lnTo>
                    <a:pt x="55" y="47"/>
                  </a:lnTo>
                  <a:lnTo>
                    <a:pt x="59" y="47"/>
                  </a:lnTo>
                  <a:lnTo>
                    <a:pt x="61" y="47"/>
                  </a:lnTo>
                  <a:lnTo>
                    <a:pt x="64" y="47"/>
                  </a:lnTo>
                  <a:lnTo>
                    <a:pt x="65" y="47"/>
                  </a:lnTo>
                  <a:lnTo>
                    <a:pt x="66" y="49"/>
                  </a:lnTo>
                </a:path>
              </a:pathLst>
            </a:custGeom>
            <a:solidFill>
              <a:srgbClr val="000000"/>
            </a:solidFill>
            <a:ln w="9525" cap="rnd">
              <a:noFill/>
              <a:round/>
              <a:headEnd type="none" w="sm" len="sm"/>
              <a:tailEnd type="none" w="sm" len="sm"/>
            </a:ln>
            <a:effectLst/>
          </p:spPr>
          <p:txBody>
            <a:bodyPr/>
            <a:lstStyle/>
            <a:p>
              <a:endParaRPr lang="en-US"/>
            </a:p>
          </p:txBody>
        </p:sp>
        <p:sp>
          <p:nvSpPr>
            <p:cNvPr id="21835" name="Freeform 331"/>
            <p:cNvSpPr>
              <a:spLocks/>
            </p:cNvSpPr>
            <p:nvPr/>
          </p:nvSpPr>
          <p:spPr bwMode="auto">
            <a:xfrm>
              <a:off x="4944" y="1050"/>
              <a:ext cx="17" cy="17"/>
            </a:xfrm>
            <a:custGeom>
              <a:avLst/>
              <a:gdLst/>
              <a:ahLst/>
              <a:cxnLst>
                <a:cxn ang="0">
                  <a:pos x="3" y="2"/>
                </a:cxn>
                <a:cxn ang="0">
                  <a:pos x="3" y="2"/>
                </a:cxn>
                <a:cxn ang="0">
                  <a:pos x="4" y="2"/>
                </a:cxn>
                <a:cxn ang="0">
                  <a:pos x="6" y="2"/>
                </a:cxn>
                <a:cxn ang="0">
                  <a:pos x="8" y="2"/>
                </a:cxn>
                <a:cxn ang="0">
                  <a:pos x="9" y="0"/>
                </a:cxn>
                <a:cxn ang="0">
                  <a:pos x="11" y="0"/>
                </a:cxn>
                <a:cxn ang="0">
                  <a:pos x="11" y="2"/>
                </a:cxn>
                <a:cxn ang="0">
                  <a:pos x="12" y="2"/>
                </a:cxn>
                <a:cxn ang="0">
                  <a:pos x="14" y="2"/>
                </a:cxn>
                <a:cxn ang="0">
                  <a:pos x="14" y="4"/>
                </a:cxn>
                <a:cxn ang="0">
                  <a:pos x="14" y="6"/>
                </a:cxn>
                <a:cxn ang="0">
                  <a:pos x="16" y="8"/>
                </a:cxn>
                <a:cxn ang="0">
                  <a:pos x="16" y="10"/>
                </a:cxn>
                <a:cxn ang="0">
                  <a:pos x="14" y="10"/>
                </a:cxn>
                <a:cxn ang="0">
                  <a:pos x="14" y="12"/>
                </a:cxn>
                <a:cxn ang="0">
                  <a:pos x="12" y="12"/>
                </a:cxn>
                <a:cxn ang="0">
                  <a:pos x="12" y="14"/>
                </a:cxn>
                <a:cxn ang="0">
                  <a:pos x="11" y="14"/>
                </a:cxn>
                <a:cxn ang="0">
                  <a:pos x="9" y="14"/>
                </a:cxn>
                <a:cxn ang="0">
                  <a:pos x="8" y="16"/>
                </a:cxn>
                <a:cxn ang="0">
                  <a:pos x="6" y="16"/>
                </a:cxn>
                <a:cxn ang="0">
                  <a:pos x="4" y="14"/>
                </a:cxn>
                <a:cxn ang="0">
                  <a:pos x="3" y="14"/>
                </a:cxn>
                <a:cxn ang="0">
                  <a:pos x="1" y="12"/>
                </a:cxn>
                <a:cxn ang="0">
                  <a:pos x="1" y="10"/>
                </a:cxn>
                <a:cxn ang="0">
                  <a:pos x="1" y="8"/>
                </a:cxn>
                <a:cxn ang="0">
                  <a:pos x="0" y="8"/>
                </a:cxn>
                <a:cxn ang="0">
                  <a:pos x="0" y="6"/>
                </a:cxn>
                <a:cxn ang="0">
                  <a:pos x="3" y="2"/>
                </a:cxn>
              </a:cxnLst>
              <a:rect l="0" t="0" r="r" b="b"/>
              <a:pathLst>
                <a:path w="17" h="17">
                  <a:moveTo>
                    <a:pt x="3" y="2"/>
                  </a:moveTo>
                  <a:lnTo>
                    <a:pt x="3" y="2"/>
                  </a:lnTo>
                  <a:lnTo>
                    <a:pt x="4" y="2"/>
                  </a:lnTo>
                  <a:lnTo>
                    <a:pt x="6" y="2"/>
                  </a:lnTo>
                  <a:lnTo>
                    <a:pt x="8" y="2"/>
                  </a:lnTo>
                  <a:lnTo>
                    <a:pt x="9" y="0"/>
                  </a:lnTo>
                  <a:lnTo>
                    <a:pt x="11" y="0"/>
                  </a:lnTo>
                  <a:lnTo>
                    <a:pt x="11" y="2"/>
                  </a:lnTo>
                  <a:lnTo>
                    <a:pt x="12" y="2"/>
                  </a:lnTo>
                  <a:lnTo>
                    <a:pt x="14" y="2"/>
                  </a:lnTo>
                  <a:lnTo>
                    <a:pt x="14" y="4"/>
                  </a:lnTo>
                  <a:lnTo>
                    <a:pt x="14" y="6"/>
                  </a:lnTo>
                  <a:lnTo>
                    <a:pt x="16" y="8"/>
                  </a:lnTo>
                  <a:lnTo>
                    <a:pt x="16" y="10"/>
                  </a:lnTo>
                  <a:lnTo>
                    <a:pt x="14" y="10"/>
                  </a:lnTo>
                  <a:lnTo>
                    <a:pt x="14" y="12"/>
                  </a:lnTo>
                  <a:lnTo>
                    <a:pt x="12" y="12"/>
                  </a:lnTo>
                  <a:lnTo>
                    <a:pt x="12" y="14"/>
                  </a:lnTo>
                  <a:lnTo>
                    <a:pt x="11" y="14"/>
                  </a:lnTo>
                  <a:lnTo>
                    <a:pt x="9" y="14"/>
                  </a:lnTo>
                  <a:lnTo>
                    <a:pt x="8" y="16"/>
                  </a:lnTo>
                  <a:lnTo>
                    <a:pt x="6" y="16"/>
                  </a:lnTo>
                  <a:lnTo>
                    <a:pt x="4" y="14"/>
                  </a:lnTo>
                  <a:lnTo>
                    <a:pt x="3" y="14"/>
                  </a:lnTo>
                  <a:lnTo>
                    <a:pt x="1" y="12"/>
                  </a:lnTo>
                  <a:lnTo>
                    <a:pt x="1" y="10"/>
                  </a:lnTo>
                  <a:lnTo>
                    <a:pt x="1" y="8"/>
                  </a:lnTo>
                  <a:lnTo>
                    <a:pt x="0" y="8"/>
                  </a:lnTo>
                  <a:lnTo>
                    <a:pt x="0" y="6"/>
                  </a:lnTo>
                  <a:lnTo>
                    <a:pt x="3" y="2"/>
                  </a:lnTo>
                </a:path>
              </a:pathLst>
            </a:custGeom>
            <a:solidFill>
              <a:srgbClr val="000000"/>
            </a:solidFill>
            <a:ln w="9525" cap="rnd">
              <a:noFill/>
              <a:round/>
              <a:headEnd type="none" w="sm" len="sm"/>
              <a:tailEnd type="none" w="sm" len="sm"/>
            </a:ln>
            <a:effectLst/>
          </p:spPr>
          <p:txBody>
            <a:bodyPr/>
            <a:lstStyle/>
            <a:p>
              <a:endParaRPr lang="en-US"/>
            </a:p>
          </p:txBody>
        </p:sp>
        <p:sp>
          <p:nvSpPr>
            <p:cNvPr id="21836" name="Freeform 332"/>
            <p:cNvSpPr>
              <a:spLocks/>
            </p:cNvSpPr>
            <p:nvPr/>
          </p:nvSpPr>
          <p:spPr bwMode="auto">
            <a:xfrm>
              <a:off x="4986" y="1320"/>
              <a:ext cx="446" cy="402"/>
            </a:xfrm>
            <a:custGeom>
              <a:avLst/>
              <a:gdLst/>
              <a:ahLst/>
              <a:cxnLst>
                <a:cxn ang="0">
                  <a:pos x="0" y="401"/>
                </a:cxn>
                <a:cxn ang="0">
                  <a:pos x="0" y="106"/>
                </a:cxn>
                <a:cxn ang="0">
                  <a:pos x="445" y="0"/>
                </a:cxn>
                <a:cxn ang="0">
                  <a:pos x="445" y="303"/>
                </a:cxn>
                <a:cxn ang="0">
                  <a:pos x="0" y="401"/>
                </a:cxn>
              </a:cxnLst>
              <a:rect l="0" t="0" r="r" b="b"/>
              <a:pathLst>
                <a:path w="446" h="402">
                  <a:moveTo>
                    <a:pt x="0" y="401"/>
                  </a:moveTo>
                  <a:lnTo>
                    <a:pt x="0" y="106"/>
                  </a:lnTo>
                  <a:lnTo>
                    <a:pt x="445" y="0"/>
                  </a:lnTo>
                  <a:lnTo>
                    <a:pt x="445" y="303"/>
                  </a:lnTo>
                  <a:lnTo>
                    <a:pt x="0" y="401"/>
                  </a:lnTo>
                </a:path>
              </a:pathLst>
            </a:custGeom>
            <a:solidFill>
              <a:srgbClr val="4C4C4C"/>
            </a:solidFill>
            <a:ln w="9525" cap="rnd">
              <a:noFill/>
              <a:round/>
              <a:headEnd type="none" w="sm" len="sm"/>
              <a:tailEnd type="none" w="sm" len="sm"/>
            </a:ln>
            <a:effectLst/>
          </p:spPr>
          <p:txBody>
            <a:bodyPr/>
            <a:lstStyle/>
            <a:p>
              <a:endParaRPr lang="en-US"/>
            </a:p>
          </p:txBody>
        </p:sp>
        <p:sp>
          <p:nvSpPr>
            <p:cNvPr id="21837" name="Freeform 333"/>
            <p:cNvSpPr>
              <a:spLocks/>
            </p:cNvSpPr>
            <p:nvPr/>
          </p:nvSpPr>
          <p:spPr bwMode="auto">
            <a:xfrm>
              <a:off x="4944" y="1437"/>
              <a:ext cx="24" cy="24"/>
            </a:xfrm>
            <a:custGeom>
              <a:avLst/>
              <a:gdLst/>
              <a:ahLst/>
              <a:cxnLst>
                <a:cxn ang="0">
                  <a:pos x="11" y="23"/>
                </a:cxn>
                <a:cxn ang="0">
                  <a:pos x="13" y="23"/>
                </a:cxn>
                <a:cxn ang="0">
                  <a:pos x="15" y="22"/>
                </a:cxn>
                <a:cxn ang="0">
                  <a:pos x="17" y="22"/>
                </a:cxn>
                <a:cxn ang="0">
                  <a:pos x="19" y="20"/>
                </a:cxn>
                <a:cxn ang="0">
                  <a:pos x="20" y="19"/>
                </a:cxn>
                <a:cxn ang="0">
                  <a:pos x="22" y="17"/>
                </a:cxn>
                <a:cxn ang="0">
                  <a:pos x="22" y="15"/>
                </a:cxn>
                <a:cxn ang="0">
                  <a:pos x="23" y="12"/>
                </a:cxn>
                <a:cxn ang="0">
                  <a:pos x="22" y="11"/>
                </a:cxn>
                <a:cxn ang="0">
                  <a:pos x="22" y="8"/>
                </a:cxn>
                <a:cxn ang="0">
                  <a:pos x="20" y="6"/>
                </a:cxn>
                <a:cxn ang="0">
                  <a:pos x="19" y="4"/>
                </a:cxn>
                <a:cxn ang="0">
                  <a:pos x="17" y="2"/>
                </a:cxn>
                <a:cxn ang="0">
                  <a:pos x="15" y="1"/>
                </a:cxn>
                <a:cxn ang="0">
                  <a:pos x="13" y="0"/>
                </a:cxn>
                <a:cxn ang="0">
                  <a:pos x="11" y="0"/>
                </a:cxn>
                <a:cxn ang="0">
                  <a:pos x="9" y="0"/>
                </a:cxn>
                <a:cxn ang="0">
                  <a:pos x="6" y="0"/>
                </a:cxn>
                <a:cxn ang="0">
                  <a:pos x="5" y="0"/>
                </a:cxn>
                <a:cxn ang="0">
                  <a:pos x="3" y="1"/>
                </a:cxn>
                <a:cxn ang="0">
                  <a:pos x="1" y="3"/>
                </a:cxn>
                <a:cxn ang="0">
                  <a:pos x="0" y="5"/>
                </a:cxn>
                <a:cxn ang="0">
                  <a:pos x="0" y="6"/>
                </a:cxn>
                <a:cxn ang="0">
                  <a:pos x="0" y="9"/>
                </a:cxn>
                <a:cxn ang="0">
                  <a:pos x="0" y="11"/>
                </a:cxn>
                <a:cxn ang="0">
                  <a:pos x="0" y="13"/>
                </a:cxn>
                <a:cxn ang="0">
                  <a:pos x="1" y="16"/>
                </a:cxn>
                <a:cxn ang="0">
                  <a:pos x="3" y="17"/>
                </a:cxn>
                <a:cxn ang="0">
                  <a:pos x="5" y="19"/>
                </a:cxn>
                <a:cxn ang="0">
                  <a:pos x="6" y="21"/>
                </a:cxn>
                <a:cxn ang="0">
                  <a:pos x="9" y="22"/>
                </a:cxn>
                <a:cxn ang="0">
                  <a:pos x="11" y="23"/>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w="9525" cap="rnd">
              <a:noFill/>
              <a:round/>
              <a:headEnd type="none" w="sm" len="sm"/>
              <a:tailEnd type="none" w="sm" len="sm"/>
            </a:ln>
            <a:effectLst/>
          </p:spPr>
          <p:txBody>
            <a:bodyPr/>
            <a:lstStyle/>
            <a:p>
              <a:endParaRPr lang="en-US"/>
            </a:p>
          </p:txBody>
        </p:sp>
        <p:sp>
          <p:nvSpPr>
            <p:cNvPr id="21838" name="Freeform 334"/>
            <p:cNvSpPr>
              <a:spLocks/>
            </p:cNvSpPr>
            <p:nvPr/>
          </p:nvSpPr>
          <p:spPr bwMode="auto">
            <a:xfrm>
              <a:off x="4858" y="1411"/>
              <a:ext cx="24" cy="24"/>
            </a:xfrm>
            <a:custGeom>
              <a:avLst/>
              <a:gdLst/>
              <a:ahLst/>
              <a:cxnLst>
                <a:cxn ang="0">
                  <a:pos x="11" y="23"/>
                </a:cxn>
                <a:cxn ang="0">
                  <a:pos x="13" y="23"/>
                </a:cxn>
                <a:cxn ang="0">
                  <a:pos x="16" y="23"/>
                </a:cxn>
                <a:cxn ang="0">
                  <a:pos x="17" y="22"/>
                </a:cxn>
                <a:cxn ang="0">
                  <a:pos x="19" y="21"/>
                </a:cxn>
                <a:cxn ang="0">
                  <a:pos x="21" y="19"/>
                </a:cxn>
                <a:cxn ang="0">
                  <a:pos x="22" y="17"/>
                </a:cxn>
                <a:cxn ang="0">
                  <a:pos x="23" y="16"/>
                </a:cxn>
                <a:cxn ang="0">
                  <a:pos x="23" y="13"/>
                </a:cxn>
                <a:cxn ang="0">
                  <a:pos x="23" y="11"/>
                </a:cxn>
                <a:cxn ang="0">
                  <a:pos x="22" y="9"/>
                </a:cxn>
                <a:cxn ang="0">
                  <a:pos x="21" y="6"/>
                </a:cxn>
                <a:cxn ang="0">
                  <a:pos x="19" y="5"/>
                </a:cxn>
                <a:cxn ang="0">
                  <a:pos x="17" y="3"/>
                </a:cxn>
                <a:cxn ang="0">
                  <a:pos x="16" y="1"/>
                </a:cxn>
                <a:cxn ang="0">
                  <a:pos x="13" y="0"/>
                </a:cxn>
                <a:cxn ang="0">
                  <a:pos x="11" y="0"/>
                </a:cxn>
                <a:cxn ang="0">
                  <a:pos x="9" y="0"/>
                </a:cxn>
                <a:cxn ang="0">
                  <a:pos x="6" y="0"/>
                </a:cxn>
                <a:cxn ang="0">
                  <a:pos x="5" y="0"/>
                </a:cxn>
                <a:cxn ang="0">
                  <a:pos x="3" y="2"/>
                </a:cxn>
                <a:cxn ang="0">
                  <a:pos x="1" y="3"/>
                </a:cxn>
                <a:cxn ang="0">
                  <a:pos x="0" y="5"/>
                </a:cxn>
                <a:cxn ang="0">
                  <a:pos x="0" y="7"/>
                </a:cxn>
                <a:cxn ang="0">
                  <a:pos x="0" y="9"/>
                </a:cxn>
                <a:cxn ang="0">
                  <a:pos x="0" y="11"/>
                </a:cxn>
                <a:cxn ang="0">
                  <a:pos x="0" y="14"/>
                </a:cxn>
                <a:cxn ang="0">
                  <a:pos x="1" y="16"/>
                </a:cxn>
                <a:cxn ang="0">
                  <a:pos x="3" y="17"/>
                </a:cxn>
                <a:cxn ang="0">
                  <a:pos x="5" y="19"/>
                </a:cxn>
                <a:cxn ang="0">
                  <a:pos x="6" y="21"/>
                </a:cxn>
                <a:cxn ang="0">
                  <a:pos x="9" y="22"/>
                </a:cxn>
                <a:cxn ang="0">
                  <a:pos x="11" y="23"/>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w="9525" cap="rnd">
              <a:noFill/>
              <a:round/>
              <a:headEnd type="none" w="sm" len="sm"/>
              <a:tailEnd type="none" w="sm" len="sm"/>
            </a:ln>
            <a:effectLst/>
          </p:spPr>
          <p:txBody>
            <a:bodyPr/>
            <a:lstStyle/>
            <a:p>
              <a:endParaRPr lang="en-US"/>
            </a:p>
          </p:txBody>
        </p:sp>
        <p:sp>
          <p:nvSpPr>
            <p:cNvPr id="21839" name="Freeform 335"/>
            <p:cNvSpPr>
              <a:spLocks/>
            </p:cNvSpPr>
            <p:nvPr/>
          </p:nvSpPr>
          <p:spPr bwMode="auto">
            <a:xfrm>
              <a:off x="4895" y="1351"/>
              <a:ext cx="17" cy="99"/>
            </a:xfrm>
            <a:custGeom>
              <a:avLst/>
              <a:gdLst/>
              <a:ahLst/>
              <a:cxnLst>
                <a:cxn ang="0">
                  <a:pos x="16" y="98"/>
                </a:cxn>
                <a:cxn ang="0">
                  <a:pos x="16" y="2"/>
                </a:cxn>
                <a:cxn ang="0">
                  <a:pos x="0" y="0"/>
                </a:cxn>
                <a:cxn ang="0">
                  <a:pos x="0" y="95"/>
                </a:cxn>
                <a:cxn ang="0">
                  <a:pos x="16" y="98"/>
                </a:cxn>
              </a:cxnLst>
              <a:rect l="0" t="0" r="r" b="b"/>
              <a:pathLst>
                <a:path w="17" h="99">
                  <a:moveTo>
                    <a:pt x="16" y="98"/>
                  </a:moveTo>
                  <a:lnTo>
                    <a:pt x="16" y="2"/>
                  </a:lnTo>
                  <a:lnTo>
                    <a:pt x="0" y="0"/>
                  </a:lnTo>
                  <a:lnTo>
                    <a:pt x="0" y="95"/>
                  </a:lnTo>
                  <a:lnTo>
                    <a:pt x="16" y="98"/>
                  </a:lnTo>
                </a:path>
              </a:pathLst>
            </a:custGeom>
            <a:solidFill>
              <a:srgbClr val="000000"/>
            </a:solidFill>
            <a:ln w="9525" cap="rnd">
              <a:noFill/>
              <a:round/>
              <a:headEnd type="none" w="sm" len="sm"/>
              <a:tailEnd type="none" w="sm" len="sm"/>
            </a:ln>
            <a:effectLst/>
          </p:spPr>
          <p:txBody>
            <a:bodyPr/>
            <a:lstStyle/>
            <a:p>
              <a:endParaRPr lang="en-US"/>
            </a:p>
          </p:txBody>
        </p:sp>
        <p:sp>
          <p:nvSpPr>
            <p:cNvPr id="21840" name="Freeform 336"/>
            <p:cNvSpPr>
              <a:spLocks/>
            </p:cNvSpPr>
            <p:nvPr/>
          </p:nvSpPr>
          <p:spPr bwMode="auto">
            <a:xfrm>
              <a:off x="4896" y="1437"/>
              <a:ext cx="68" cy="67"/>
            </a:xfrm>
            <a:custGeom>
              <a:avLst/>
              <a:gdLst/>
              <a:ahLst/>
              <a:cxnLst>
                <a:cxn ang="0">
                  <a:pos x="10" y="0"/>
                </a:cxn>
                <a:cxn ang="0">
                  <a:pos x="67" y="58"/>
                </a:cxn>
                <a:cxn ang="0">
                  <a:pos x="67" y="66"/>
                </a:cxn>
                <a:cxn ang="0">
                  <a:pos x="0" y="13"/>
                </a:cxn>
                <a:cxn ang="0">
                  <a:pos x="10" y="0"/>
                </a:cxn>
              </a:cxnLst>
              <a:rect l="0" t="0" r="r" b="b"/>
              <a:pathLst>
                <a:path w="68" h="67">
                  <a:moveTo>
                    <a:pt x="10" y="0"/>
                  </a:moveTo>
                  <a:lnTo>
                    <a:pt x="67" y="58"/>
                  </a:lnTo>
                  <a:lnTo>
                    <a:pt x="67" y="66"/>
                  </a:lnTo>
                  <a:lnTo>
                    <a:pt x="0" y="13"/>
                  </a:lnTo>
                  <a:lnTo>
                    <a:pt x="10" y="0"/>
                  </a:lnTo>
                </a:path>
              </a:pathLst>
            </a:custGeom>
            <a:solidFill>
              <a:srgbClr val="000000"/>
            </a:solidFill>
            <a:ln w="9525" cap="rnd">
              <a:noFill/>
              <a:round/>
              <a:headEnd type="none" w="sm" len="sm"/>
              <a:tailEnd type="none" w="sm" len="sm"/>
            </a:ln>
            <a:effectLst/>
          </p:spPr>
          <p:txBody>
            <a:bodyPr/>
            <a:lstStyle/>
            <a:p>
              <a:endParaRPr lang="en-US"/>
            </a:p>
          </p:txBody>
        </p:sp>
        <p:sp>
          <p:nvSpPr>
            <p:cNvPr id="21841" name="Freeform 337"/>
            <p:cNvSpPr>
              <a:spLocks/>
            </p:cNvSpPr>
            <p:nvPr/>
          </p:nvSpPr>
          <p:spPr bwMode="auto">
            <a:xfrm>
              <a:off x="4859" y="1441"/>
              <a:ext cx="47" cy="66"/>
            </a:xfrm>
            <a:custGeom>
              <a:avLst/>
              <a:gdLst/>
              <a:ahLst/>
              <a:cxnLst>
                <a:cxn ang="0">
                  <a:pos x="36" y="0"/>
                </a:cxn>
                <a:cxn ang="0">
                  <a:pos x="0" y="52"/>
                </a:cxn>
                <a:cxn ang="0">
                  <a:pos x="0" y="65"/>
                </a:cxn>
                <a:cxn ang="0">
                  <a:pos x="46" y="13"/>
                </a:cxn>
                <a:cxn ang="0">
                  <a:pos x="36" y="0"/>
                </a:cxn>
              </a:cxnLst>
              <a:rect l="0" t="0" r="r" b="b"/>
              <a:pathLst>
                <a:path w="47" h="66">
                  <a:moveTo>
                    <a:pt x="36" y="0"/>
                  </a:moveTo>
                  <a:lnTo>
                    <a:pt x="0" y="52"/>
                  </a:lnTo>
                  <a:lnTo>
                    <a:pt x="0" y="65"/>
                  </a:lnTo>
                  <a:lnTo>
                    <a:pt x="46" y="13"/>
                  </a:lnTo>
                  <a:lnTo>
                    <a:pt x="36" y="0"/>
                  </a:lnTo>
                </a:path>
              </a:pathLst>
            </a:custGeom>
            <a:solidFill>
              <a:srgbClr val="000000"/>
            </a:solidFill>
            <a:ln w="9525" cap="rnd">
              <a:noFill/>
              <a:round/>
              <a:headEnd type="none" w="sm" len="sm"/>
              <a:tailEnd type="none" w="sm" len="sm"/>
            </a:ln>
            <a:effectLst/>
          </p:spPr>
          <p:txBody>
            <a:bodyPr/>
            <a:lstStyle/>
            <a:p>
              <a:endParaRPr lang="en-US"/>
            </a:p>
          </p:txBody>
        </p:sp>
        <p:sp>
          <p:nvSpPr>
            <p:cNvPr id="21842" name="Freeform 338"/>
            <p:cNvSpPr>
              <a:spLocks/>
            </p:cNvSpPr>
            <p:nvPr/>
          </p:nvSpPr>
          <p:spPr bwMode="auto">
            <a:xfrm>
              <a:off x="4823" y="1438"/>
              <a:ext cx="75" cy="17"/>
            </a:xfrm>
            <a:custGeom>
              <a:avLst/>
              <a:gdLst/>
              <a:ahLst/>
              <a:cxnLst>
                <a:cxn ang="0">
                  <a:pos x="68" y="2"/>
                </a:cxn>
                <a:cxn ang="0">
                  <a:pos x="0" y="0"/>
                </a:cxn>
                <a:cxn ang="0">
                  <a:pos x="0" y="5"/>
                </a:cxn>
                <a:cxn ang="0">
                  <a:pos x="74" y="16"/>
                </a:cxn>
                <a:cxn ang="0">
                  <a:pos x="68" y="2"/>
                </a:cxn>
              </a:cxnLst>
              <a:rect l="0" t="0" r="r" b="b"/>
              <a:pathLst>
                <a:path w="75" h="17">
                  <a:moveTo>
                    <a:pt x="68" y="2"/>
                  </a:moveTo>
                  <a:lnTo>
                    <a:pt x="0" y="0"/>
                  </a:lnTo>
                  <a:lnTo>
                    <a:pt x="0" y="5"/>
                  </a:lnTo>
                  <a:lnTo>
                    <a:pt x="74" y="16"/>
                  </a:lnTo>
                  <a:lnTo>
                    <a:pt x="68" y="2"/>
                  </a:lnTo>
                </a:path>
              </a:pathLst>
            </a:custGeom>
            <a:solidFill>
              <a:srgbClr val="000000"/>
            </a:solidFill>
            <a:ln w="9525" cap="rnd">
              <a:noFill/>
              <a:round/>
              <a:headEnd type="none" w="sm" len="sm"/>
              <a:tailEnd type="none" w="sm" len="sm"/>
            </a:ln>
            <a:effectLst/>
          </p:spPr>
          <p:txBody>
            <a:bodyPr/>
            <a:lstStyle/>
            <a:p>
              <a:endParaRPr lang="en-US"/>
            </a:p>
          </p:txBody>
        </p:sp>
        <p:sp>
          <p:nvSpPr>
            <p:cNvPr id="21843" name="Freeform 339"/>
            <p:cNvSpPr>
              <a:spLocks/>
            </p:cNvSpPr>
            <p:nvPr/>
          </p:nvSpPr>
          <p:spPr bwMode="auto">
            <a:xfrm>
              <a:off x="4905" y="1432"/>
              <a:ext cx="53" cy="19"/>
            </a:xfrm>
            <a:custGeom>
              <a:avLst/>
              <a:gdLst/>
              <a:ahLst/>
              <a:cxnLst>
                <a:cxn ang="0">
                  <a:pos x="0" y="8"/>
                </a:cxn>
                <a:cxn ang="0">
                  <a:pos x="52" y="0"/>
                </a:cxn>
                <a:cxn ang="0">
                  <a:pos x="52" y="4"/>
                </a:cxn>
                <a:cxn ang="0">
                  <a:pos x="0" y="18"/>
                </a:cxn>
                <a:cxn ang="0">
                  <a:pos x="0" y="8"/>
                </a:cxn>
              </a:cxnLst>
              <a:rect l="0" t="0" r="r" b="b"/>
              <a:pathLst>
                <a:path w="53" h="19">
                  <a:moveTo>
                    <a:pt x="0" y="8"/>
                  </a:moveTo>
                  <a:lnTo>
                    <a:pt x="52" y="0"/>
                  </a:lnTo>
                  <a:lnTo>
                    <a:pt x="52" y="4"/>
                  </a:lnTo>
                  <a:lnTo>
                    <a:pt x="0" y="18"/>
                  </a:lnTo>
                  <a:lnTo>
                    <a:pt x="0" y="8"/>
                  </a:lnTo>
                </a:path>
              </a:pathLst>
            </a:custGeom>
            <a:solidFill>
              <a:srgbClr val="000000"/>
            </a:solidFill>
            <a:ln w="9525" cap="rnd">
              <a:noFill/>
              <a:round/>
              <a:headEnd type="none" w="sm" len="sm"/>
              <a:tailEnd type="none" w="sm" len="sm"/>
            </a:ln>
            <a:effectLst/>
          </p:spPr>
          <p:txBody>
            <a:bodyPr/>
            <a:lstStyle/>
            <a:p>
              <a:endParaRPr lang="en-US"/>
            </a:p>
          </p:txBody>
        </p:sp>
        <p:sp>
          <p:nvSpPr>
            <p:cNvPr id="21844" name="Freeform 340"/>
            <p:cNvSpPr>
              <a:spLocks/>
            </p:cNvSpPr>
            <p:nvPr/>
          </p:nvSpPr>
          <p:spPr bwMode="auto">
            <a:xfrm>
              <a:off x="4870" y="1404"/>
              <a:ext cx="29" cy="44"/>
            </a:xfrm>
            <a:custGeom>
              <a:avLst/>
              <a:gdLst/>
              <a:ahLst/>
              <a:cxnLst>
                <a:cxn ang="0">
                  <a:pos x="28" y="33"/>
                </a:cxn>
                <a:cxn ang="0">
                  <a:pos x="0" y="0"/>
                </a:cxn>
                <a:cxn ang="0">
                  <a:pos x="0" y="5"/>
                </a:cxn>
                <a:cxn ang="0">
                  <a:pos x="23" y="43"/>
                </a:cxn>
                <a:cxn ang="0">
                  <a:pos x="28" y="33"/>
                </a:cxn>
              </a:cxnLst>
              <a:rect l="0" t="0" r="r" b="b"/>
              <a:pathLst>
                <a:path w="29" h="44">
                  <a:moveTo>
                    <a:pt x="28" y="33"/>
                  </a:moveTo>
                  <a:lnTo>
                    <a:pt x="0" y="0"/>
                  </a:lnTo>
                  <a:lnTo>
                    <a:pt x="0" y="5"/>
                  </a:lnTo>
                  <a:lnTo>
                    <a:pt x="23" y="43"/>
                  </a:lnTo>
                  <a:lnTo>
                    <a:pt x="28" y="33"/>
                  </a:lnTo>
                </a:path>
              </a:pathLst>
            </a:custGeom>
            <a:solidFill>
              <a:srgbClr val="000000"/>
            </a:solidFill>
            <a:ln w="9525" cap="rnd">
              <a:noFill/>
              <a:round/>
              <a:headEnd type="none" w="sm" len="sm"/>
              <a:tailEnd type="none" w="sm" len="sm"/>
            </a:ln>
            <a:effectLst/>
          </p:spPr>
          <p:txBody>
            <a:bodyPr/>
            <a:lstStyle/>
            <a:p>
              <a:endParaRPr lang="en-US"/>
            </a:p>
          </p:txBody>
        </p:sp>
        <p:sp>
          <p:nvSpPr>
            <p:cNvPr id="21845" name="Freeform 341"/>
            <p:cNvSpPr>
              <a:spLocks/>
            </p:cNvSpPr>
            <p:nvPr/>
          </p:nvSpPr>
          <p:spPr bwMode="auto">
            <a:xfrm>
              <a:off x="4847" y="1500"/>
              <a:ext cx="29" cy="30"/>
            </a:xfrm>
            <a:custGeom>
              <a:avLst/>
              <a:gdLst/>
              <a:ahLst/>
              <a:cxnLst>
                <a:cxn ang="0">
                  <a:pos x="13" y="29"/>
                </a:cxn>
                <a:cxn ang="0">
                  <a:pos x="16" y="29"/>
                </a:cxn>
                <a:cxn ang="0">
                  <a:pos x="19" y="29"/>
                </a:cxn>
                <a:cxn ang="0">
                  <a:pos x="22" y="28"/>
                </a:cxn>
                <a:cxn ang="0">
                  <a:pos x="23" y="26"/>
                </a:cxn>
                <a:cxn ang="0">
                  <a:pos x="25" y="24"/>
                </a:cxn>
                <a:cxn ang="0">
                  <a:pos x="27" y="21"/>
                </a:cxn>
                <a:cxn ang="0">
                  <a:pos x="28" y="19"/>
                </a:cxn>
                <a:cxn ang="0">
                  <a:pos x="28" y="16"/>
                </a:cxn>
                <a:cxn ang="0">
                  <a:pos x="28" y="14"/>
                </a:cxn>
                <a:cxn ang="0">
                  <a:pos x="27" y="11"/>
                </a:cxn>
                <a:cxn ang="0">
                  <a:pos x="25" y="7"/>
                </a:cxn>
                <a:cxn ang="0">
                  <a:pos x="23" y="6"/>
                </a:cxn>
                <a:cxn ang="0">
                  <a:pos x="22" y="3"/>
                </a:cxn>
                <a:cxn ang="0">
                  <a:pos x="19" y="1"/>
                </a:cxn>
                <a:cxn ang="0">
                  <a:pos x="16" y="0"/>
                </a:cxn>
                <a:cxn ang="0">
                  <a:pos x="13" y="0"/>
                </a:cxn>
                <a:cxn ang="0">
                  <a:pos x="11" y="0"/>
                </a:cxn>
                <a:cxn ang="0">
                  <a:pos x="8" y="0"/>
                </a:cxn>
                <a:cxn ang="0">
                  <a:pos x="5" y="0"/>
                </a:cxn>
                <a:cxn ang="0">
                  <a:pos x="4" y="2"/>
                </a:cxn>
                <a:cxn ang="0">
                  <a:pos x="2" y="4"/>
                </a:cxn>
                <a:cxn ang="0">
                  <a:pos x="0" y="6"/>
                </a:cxn>
                <a:cxn ang="0">
                  <a:pos x="0" y="8"/>
                </a:cxn>
                <a:cxn ang="0">
                  <a:pos x="0" y="11"/>
                </a:cxn>
                <a:cxn ang="0">
                  <a:pos x="0" y="14"/>
                </a:cxn>
                <a:cxn ang="0">
                  <a:pos x="0" y="17"/>
                </a:cxn>
                <a:cxn ang="0">
                  <a:pos x="2" y="20"/>
                </a:cxn>
                <a:cxn ang="0">
                  <a:pos x="4" y="22"/>
                </a:cxn>
                <a:cxn ang="0">
                  <a:pos x="5" y="24"/>
                </a:cxn>
                <a:cxn ang="0">
                  <a:pos x="8" y="26"/>
                </a:cxn>
                <a:cxn ang="0">
                  <a:pos x="11" y="28"/>
                </a:cxn>
                <a:cxn ang="0">
                  <a:pos x="13" y="29"/>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w="9525" cap="rnd">
              <a:noFill/>
              <a:round/>
              <a:headEnd type="none" w="sm" len="sm"/>
              <a:tailEnd type="none" w="sm" len="sm"/>
            </a:ln>
            <a:effectLst/>
          </p:spPr>
          <p:txBody>
            <a:bodyPr/>
            <a:lstStyle/>
            <a:p>
              <a:endParaRPr lang="en-US"/>
            </a:p>
          </p:txBody>
        </p:sp>
        <p:sp>
          <p:nvSpPr>
            <p:cNvPr id="21846" name="Freeform 342"/>
            <p:cNvSpPr>
              <a:spLocks/>
            </p:cNvSpPr>
            <p:nvPr/>
          </p:nvSpPr>
          <p:spPr bwMode="auto">
            <a:xfrm>
              <a:off x="4808" y="1442"/>
              <a:ext cx="30" cy="29"/>
            </a:xfrm>
            <a:custGeom>
              <a:avLst/>
              <a:gdLst/>
              <a:ahLst/>
              <a:cxnLst>
                <a:cxn ang="0">
                  <a:pos x="14" y="28"/>
                </a:cxn>
                <a:cxn ang="0">
                  <a:pos x="17" y="28"/>
                </a:cxn>
                <a:cxn ang="0">
                  <a:pos x="20" y="28"/>
                </a:cxn>
                <a:cxn ang="0">
                  <a:pos x="22" y="27"/>
                </a:cxn>
                <a:cxn ang="0">
                  <a:pos x="24" y="25"/>
                </a:cxn>
                <a:cxn ang="0">
                  <a:pos x="26" y="23"/>
                </a:cxn>
                <a:cxn ang="0">
                  <a:pos x="28" y="22"/>
                </a:cxn>
                <a:cxn ang="0">
                  <a:pos x="29" y="19"/>
                </a:cxn>
                <a:cxn ang="0">
                  <a:pos x="29" y="16"/>
                </a:cxn>
                <a:cxn ang="0">
                  <a:pos x="29" y="13"/>
                </a:cxn>
                <a:cxn ang="0">
                  <a:pos x="28" y="11"/>
                </a:cxn>
                <a:cxn ang="0">
                  <a:pos x="26" y="8"/>
                </a:cxn>
                <a:cxn ang="0">
                  <a:pos x="24" y="5"/>
                </a:cxn>
                <a:cxn ang="0">
                  <a:pos x="22" y="3"/>
                </a:cxn>
                <a:cxn ang="0">
                  <a:pos x="20" y="1"/>
                </a:cxn>
                <a:cxn ang="0">
                  <a:pos x="17" y="0"/>
                </a:cxn>
                <a:cxn ang="0">
                  <a:pos x="14" y="0"/>
                </a:cxn>
                <a:cxn ang="0">
                  <a:pos x="11" y="0"/>
                </a:cxn>
                <a:cxn ang="0">
                  <a:pos x="8" y="0"/>
                </a:cxn>
                <a:cxn ang="0">
                  <a:pos x="6" y="0"/>
                </a:cxn>
                <a:cxn ang="0">
                  <a:pos x="4" y="2"/>
                </a:cxn>
                <a:cxn ang="0">
                  <a:pos x="2" y="4"/>
                </a:cxn>
                <a:cxn ang="0">
                  <a:pos x="0" y="5"/>
                </a:cxn>
                <a:cxn ang="0">
                  <a:pos x="0" y="8"/>
                </a:cxn>
                <a:cxn ang="0">
                  <a:pos x="0" y="11"/>
                </a:cxn>
                <a:cxn ang="0">
                  <a:pos x="0" y="14"/>
                </a:cxn>
                <a:cxn ang="0">
                  <a:pos x="0" y="16"/>
                </a:cxn>
                <a:cxn ang="0">
                  <a:pos x="2" y="19"/>
                </a:cxn>
                <a:cxn ang="0">
                  <a:pos x="4" y="22"/>
                </a:cxn>
                <a:cxn ang="0">
                  <a:pos x="6" y="24"/>
                </a:cxn>
                <a:cxn ang="0">
                  <a:pos x="8" y="26"/>
                </a:cxn>
                <a:cxn ang="0">
                  <a:pos x="11" y="27"/>
                </a:cxn>
                <a:cxn ang="0">
                  <a:pos x="14" y="28"/>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w="9525" cap="rnd">
              <a:noFill/>
              <a:round/>
              <a:headEnd type="none" w="sm" len="sm"/>
              <a:tailEnd type="none" w="sm" len="sm"/>
            </a:ln>
            <a:effectLst/>
          </p:spPr>
          <p:txBody>
            <a:bodyPr/>
            <a:lstStyle/>
            <a:p>
              <a:endParaRPr lang="en-US"/>
            </a:p>
          </p:txBody>
        </p:sp>
        <p:sp>
          <p:nvSpPr>
            <p:cNvPr id="21847" name="Freeform 343"/>
            <p:cNvSpPr>
              <a:spLocks/>
            </p:cNvSpPr>
            <p:nvPr/>
          </p:nvSpPr>
          <p:spPr bwMode="auto">
            <a:xfrm>
              <a:off x="4949" y="1501"/>
              <a:ext cx="30" cy="29"/>
            </a:xfrm>
            <a:custGeom>
              <a:avLst/>
              <a:gdLst/>
              <a:ahLst/>
              <a:cxnLst>
                <a:cxn ang="0">
                  <a:pos x="14" y="28"/>
                </a:cxn>
                <a:cxn ang="0">
                  <a:pos x="17" y="28"/>
                </a:cxn>
                <a:cxn ang="0">
                  <a:pos x="20" y="28"/>
                </a:cxn>
                <a:cxn ang="0">
                  <a:pos x="22" y="27"/>
                </a:cxn>
                <a:cxn ang="0">
                  <a:pos x="24" y="25"/>
                </a:cxn>
                <a:cxn ang="0">
                  <a:pos x="26" y="23"/>
                </a:cxn>
                <a:cxn ang="0">
                  <a:pos x="28" y="22"/>
                </a:cxn>
                <a:cxn ang="0">
                  <a:pos x="29" y="19"/>
                </a:cxn>
                <a:cxn ang="0">
                  <a:pos x="29" y="16"/>
                </a:cxn>
                <a:cxn ang="0">
                  <a:pos x="29" y="13"/>
                </a:cxn>
                <a:cxn ang="0">
                  <a:pos x="28" y="11"/>
                </a:cxn>
                <a:cxn ang="0">
                  <a:pos x="26" y="8"/>
                </a:cxn>
                <a:cxn ang="0">
                  <a:pos x="24" y="5"/>
                </a:cxn>
                <a:cxn ang="0">
                  <a:pos x="22" y="4"/>
                </a:cxn>
                <a:cxn ang="0">
                  <a:pos x="20" y="2"/>
                </a:cxn>
                <a:cxn ang="0">
                  <a:pos x="17" y="0"/>
                </a:cxn>
                <a:cxn ang="0">
                  <a:pos x="14" y="0"/>
                </a:cxn>
                <a:cxn ang="0">
                  <a:pos x="11" y="0"/>
                </a:cxn>
                <a:cxn ang="0">
                  <a:pos x="8" y="0"/>
                </a:cxn>
                <a:cxn ang="0">
                  <a:pos x="6" y="0"/>
                </a:cxn>
                <a:cxn ang="0">
                  <a:pos x="4" y="2"/>
                </a:cxn>
                <a:cxn ang="0">
                  <a:pos x="2" y="4"/>
                </a:cxn>
                <a:cxn ang="0">
                  <a:pos x="0" y="6"/>
                </a:cxn>
                <a:cxn ang="0">
                  <a:pos x="0" y="8"/>
                </a:cxn>
                <a:cxn ang="0">
                  <a:pos x="0" y="11"/>
                </a:cxn>
                <a:cxn ang="0">
                  <a:pos x="0" y="14"/>
                </a:cxn>
                <a:cxn ang="0">
                  <a:pos x="0" y="16"/>
                </a:cxn>
                <a:cxn ang="0">
                  <a:pos x="2" y="19"/>
                </a:cxn>
                <a:cxn ang="0">
                  <a:pos x="4" y="22"/>
                </a:cxn>
                <a:cxn ang="0">
                  <a:pos x="6" y="24"/>
                </a:cxn>
                <a:cxn ang="0">
                  <a:pos x="8" y="26"/>
                </a:cxn>
                <a:cxn ang="0">
                  <a:pos x="11" y="27"/>
                </a:cxn>
                <a:cxn ang="0">
                  <a:pos x="14" y="28"/>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w="9525" cap="rnd">
              <a:noFill/>
              <a:round/>
              <a:headEnd type="none" w="sm" len="sm"/>
              <a:tailEnd type="none" w="sm" len="sm"/>
            </a:ln>
            <a:effectLst/>
          </p:spPr>
          <p:txBody>
            <a:bodyPr/>
            <a:lstStyle/>
            <a:p>
              <a:endParaRPr lang="en-US"/>
            </a:p>
          </p:txBody>
        </p:sp>
        <p:sp>
          <p:nvSpPr>
            <p:cNvPr id="21848" name="Freeform 344"/>
            <p:cNvSpPr>
              <a:spLocks/>
            </p:cNvSpPr>
            <p:nvPr/>
          </p:nvSpPr>
          <p:spPr bwMode="auto">
            <a:xfrm>
              <a:off x="4944" y="1437"/>
              <a:ext cx="24" cy="24"/>
            </a:xfrm>
            <a:custGeom>
              <a:avLst/>
              <a:gdLst/>
              <a:ahLst/>
              <a:cxnLst>
                <a:cxn ang="0">
                  <a:pos x="11" y="23"/>
                </a:cxn>
                <a:cxn ang="0">
                  <a:pos x="13" y="23"/>
                </a:cxn>
                <a:cxn ang="0">
                  <a:pos x="15" y="22"/>
                </a:cxn>
                <a:cxn ang="0">
                  <a:pos x="17" y="22"/>
                </a:cxn>
                <a:cxn ang="0">
                  <a:pos x="19" y="20"/>
                </a:cxn>
                <a:cxn ang="0">
                  <a:pos x="20" y="19"/>
                </a:cxn>
                <a:cxn ang="0">
                  <a:pos x="22" y="17"/>
                </a:cxn>
                <a:cxn ang="0">
                  <a:pos x="22" y="15"/>
                </a:cxn>
                <a:cxn ang="0">
                  <a:pos x="23" y="12"/>
                </a:cxn>
                <a:cxn ang="0">
                  <a:pos x="22" y="11"/>
                </a:cxn>
                <a:cxn ang="0">
                  <a:pos x="22" y="8"/>
                </a:cxn>
                <a:cxn ang="0">
                  <a:pos x="20" y="6"/>
                </a:cxn>
                <a:cxn ang="0">
                  <a:pos x="19" y="4"/>
                </a:cxn>
                <a:cxn ang="0">
                  <a:pos x="17" y="2"/>
                </a:cxn>
                <a:cxn ang="0">
                  <a:pos x="15" y="1"/>
                </a:cxn>
                <a:cxn ang="0">
                  <a:pos x="13" y="0"/>
                </a:cxn>
                <a:cxn ang="0">
                  <a:pos x="11" y="0"/>
                </a:cxn>
                <a:cxn ang="0">
                  <a:pos x="9" y="0"/>
                </a:cxn>
                <a:cxn ang="0">
                  <a:pos x="6" y="0"/>
                </a:cxn>
                <a:cxn ang="0">
                  <a:pos x="5" y="0"/>
                </a:cxn>
                <a:cxn ang="0">
                  <a:pos x="3" y="1"/>
                </a:cxn>
                <a:cxn ang="0">
                  <a:pos x="1" y="3"/>
                </a:cxn>
                <a:cxn ang="0">
                  <a:pos x="0" y="5"/>
                </a:cxn>
                <a:cxn ang="0">
                  <a:pos x="0" y="6"/>
                </a:cxn>
                <a:cxn ang="0">
                  <a:pos x="0" y="9"/>
                </a:cxn>
                <a:cxn ang="0">
                  <a:pos x="0" y="11"/>
                </a:cxn>
                <a:cxn ang="0">
                  <a:pos x="0" y="13"/>
                </a:cxn>
                <a:cxn ang="0">
                  <a:pos x="1" y="16"/>
                </a:cxn>
                <a:cxn ang="0">
                  <a:pos x="3" y="17"/>
                </a:cxn>
                <a:cxn ang="0">
                  <a:pos x="5" y="19"/>
                </a:cxn>
                <a:cxn ang="0">
                  <a:pos x="6" y="21"/>
                </a:cxn>
                <a:cxn ang="0">
                  <a:pos x="9" y="22"/>
                </a:cxn>
                <a:cxn ang="0">
                  <a:pos x="11" y="23"/>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w="9525" cap="rnd">
              <a:noFill/>
              <a:round/>
              <a:headEnd type="none" w="sm" len="sm"/>
              <a:tailEnd type="none" w="sm" len="sm"/>
            </a:ln>
            <a:effectLst/>
          </p:spPr>
          <p:txBody>
            <a:bodyPr/>
            <a:lstStyle/>
            <a:p>
              <a:endParaRPr lang="en-US"/>
            </a:p>
          </p:txBody>
        </p:sp>
        <p:sp>
          <p:nvSpPr>
            <p:cNvPr id="21849" name="Freeform 345"/>
            <p:cNvSpPr>
              <a:spLocks/>
            </p:cNvSpPr>
            <p:nvPr/>
          </p:nvSpPr>
          <p:spPr bwMode="auto">
            <a:xfrm>
              <a:off x="4858" y="1411"/>
              <a:ext cx="24" cy="24"/>
            </a:xfrm>
            <a:custGeom>
              <a:avLst/>
              <a:gdLst/>
              <a:ahLst/>
              <a:cxnLst>
                <a:cxn ang="0">
                  <a:pos x="11" y="23"/>
                </a:cxn>
                <a:cxn ang="0">
                  <a:pos x="13" y="23"/>
                </a:cxn>
                <a:cxn ang="0">
                  <a:pos x="16" y="23"/>
                </a:cxn>
                <a:cxn ang="0">
                  <a:pos x="17" y="22"/>
                </a:cxn>
                <a:cxn ang="0">
                  <a:pos x="19" y="21"/>
                </a:cxn>
                <a:cxn ang="0">
                  <a:pos x="21" y="19"/>
                </a:cxn>
                <a:cxn ang="0">
                  <a:pos x="22" y="17"/>
                </a:cxn>
                <a:cxn ang="0">
                  <a:pos x="23" y="16"/>
                </a:cxn>
                <a:cxn ang="0">
                  <a:pos x="23" y="13"/>
                </a:cxn>
                <a:cxn ang="0">
                  <a:pos x="23" y="11"/>
                </a:cxn>
                <a:cxn ang="0">
                  <a:pos x="22" y="9"/>
                </a:cxn>
                <a:cxn ang="0">
                  <a:pos x="21" y="6"/>
                </a:cxn>
                <a:cxn ang="0">
                  <a:pos x="19" y="5"/>
                </a:cxn>
                <a:cxn ang="0">
                  <a:pos x="17" y="3"/>
                </a:cxn>
                <a:cxn ang="0">
                  <a:pos x="16" y="1"/>
                </a:cxn>
                <a:cxn ang="0">
                  <a:pos x="13" y="0"/>
                </a:cxn>
                <a:cxn ang="0">
                  <a:pos x="11" y="0"/>
                </a:cxn>
                <a:cxn ang="0">
                  <a:pos x="9" y="0"/>
                </a:cxn>
                <a:cxn ang="0">
                  <a:pos x="6" y="0"/>
                </a:cxn>
                <a:cxn ang="0">
                  <a:pos x="5" y="0"/>
                </a:cxn>
                <a:cxn ang="0">
                  <a:pos x="3" y="2"/>
                </a:cxn>
                <a:cxn ang="0">
                  <a:pos x="1" y="3"/>
                </a:cxn>
                <a:cxn ang="0">
                  <a:pos x="0" y="5"/>
                </a:cxn>
                <a:cxn ang="0">
                  <a:pos x="0" y="7"/>
                </a:cxn>
                <a:cxn ang="0">
                  <a:pos x="0" y="9"/>
                </a:cxn>
                <a:cxn ang="0">
                  <a:pos x="0" y="11"/>
                </a:cxn>
                <a:cxn ang="0">
                  <a:pos x="0" y="14"/>
                </a:cxn>
                <a:cxn ang="0">
                  <a:pos x="1" y="16"/>
                </a:cxn>
                <a:cxn ang="0">
                  <a:pos x="3" y="17"/>
                </a:cxn>
                <a:cxn ang="0">
                  <a:pos x="5" y="19"/>
                </a:cxn>
                <a:cxn ang="0">
                  <a:pos x="6" y="21"/>
                </a:cxn>
                <a:cxn ang="0">
                  <a:pos x="9" y="22"/>
                </a:cxn>
                <a:cxn ang="0">
                  <a:pos x="11" y="23"/>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w="9525" cap="rnd">
              <a:noFill/>
              <a:round/>
              <a:headEnd type="none" w="sm" len="sm"/>
              <a:tailEnd type="none" w="sm" len="sm"/>
            </a:ln>
            <a:effectLst/>
          </p:spPr>
          <p:txBody>
            <a:bodyPr/>
            <a:lstStyle/>
            <a:p>
              <a:endParaRPr lang="en-US"/>
            </a:p>
          </p:txBody>
        </p:sp>
        <p:sp>
          <p:nvSpPr>
            <p:cNvPr id="21850" name="Freeform 346"/>
            <p:cNvSpPr>
              <a:spLocks/>
            </p:cNvSpPr>
            <p:nvPr/>
          </p:nvSpPr>
          <p:spPr bwMode="auto">
            <a:xfrm>
              <a:off x="4895" y="1351"/>
              <a:ext cx="17" cy="99"/>
            </a:xfrm>
            <a:custGeom>
              <a:avLst/>
              <a:gdLst/>
              <a:ahLst/>
              <a:cxnLst>
                <a:cxn ang="0">
                  <a:pos x="16" y="98"/>
                </a:cxn>
                <a:cxn ang="0">
                  <a:pos x="16" y="2"/>
                </a:cxn>
                <a:cxn ang="0">
                  <a:pos x="0" y="0"/>
                </a:cxn>
                <a:cxn ang="0">
                  <a:pos x="0" y="95"/>
                </a:cxn>
                <a:cxn ang="0">
                  <a:pos x="16" y="98"/>
                </a:cxn>
              </a:cxnLst>
              <a:rect l="0" t="0" r="r" b="b"/>
              <a:pathLst>
                <a:path w="17" h="99">
                  <a:moveTo>
                    <a:pt x="16" y="98"/>
                  </a:moveTo>
                  <a:lnTo>
                    <a:pt x="16" y="2"/>
                  </a:lnTo>
                  <a:lnTo>
                    <a:pt x="0" y="0"/>
                  </a:lnTo>
                  <a:lnTo>
                    <a:pt x="0" y="95"/>
                  </a:lnTo>
                  <a:lnTo>
                    <a:pt x="16" y="98"/>
                  </a:lnTo>
                </a:path>
              </a:pathLst>
            </a:custGeom>
            <a:solidFill>
              <a:srgbClr val="000000"/>
            </a:solidFill>
            <a:ln w="9525" cap="rnd">
              <a:noFill/>
              <a:round/>
              <a:headEnd type="none" w="sm" len="sm"/>
              <a:tailEnd type="none" w="sm" len="sm"/>
            </a:ln>
            <a:effectLst/>
          </p:spPr>
          <p:txBody>
            <a:bodyPr/>
            <a:lstStyle/>
            <a:p>
              <a:endParaRPr lang="en-US"/>
            </a:p>
          </p:txBody>
        </p:sp>
        <p:sp>
          <p:nvSpPr>
            <p:cNvPr id="21851" name="Freeform 347"/>
            <p:cNvSpPr>
              <a:spLocks/>
            </p:cNvSpPr>
            <p:nvPr/>
          </p:nvSpPr>
          <p:spPr bwMode="auto">
            <a:xfrm>
              <a:off x="4896" y="1437"/>
              <a:ext cx="68" cy="67"/>
            </a:xfrm>
            <a:custGeom>
              <a:avLst/>
              <a:gdLst/>
              <a:ahLst/>
              <a:cxnLst>
                <a:cxn ang="0">
                  <a:pos x="10" y="0"/>
                </a:cxn>
                <a:cxn ang="0">
                  <a:pos x="67" y="58"/>
                </a:cxn>
                <a:cxn ang="0">
                  <a:pos x="67" y="66"/>
                </a:cxn>
                <a:cxn ang="0">
                  <a:pos x="0" y="13"/>
                </a:cxn>
                <a:cxn ang="0">
                  <a:pos x="10" y="0"/>
                </a:cxn>
              </a:cxnLst>
              <a:rect l="0" t="0" r="r" b="b"/>
              <a:pathLst>
                <a:path w="68" h="67">
                  <a:moveTo>
                    <a:pt x="10" y="0"/>
                  </a:moveTo>
                  <a:lnTo>
                    <a:pt x="67" y="58"/>
                  </a:lnTo>
                  <a:lnTo>
                    <a:pt x="67" y="66"/>
                  </a:lnTo>
                  <a:lnTo>
                    <a:pt x="0" y="13"/>
                  </a:lnTo>
                  <a:lnTo>
                    <a:pt x="10" y="0"/>
                  </a:lnTo>
                </a:path>
              </a:pathLst>
            </a:custGeom>
            <a:solidFill>
              <a:srgbClr val="000000"/>
            </a:solidFill>
            <a:ln w="9525" cap="rnd">
              <a:noFill/>
              <a:round/>
              <a:headEnd type="none" w="sm" len="sm"/>
              <a:tailEnd type="none" w="sm" len="sm"/>
            </a:ln>
            <a:effectLst/>
          </p:spPr>
          <p:txBody>
            <a:bodyPr/>
            <a:lstStyle/>
            <a:p>
              <a:endParaRPr lang="en-US"/>
            </a:p>
          </p:txBody>
        </p:sp>
        <p:sp>
          <p:nvSpPr>
            <p:cNvPr id="21852" name="Freeform 348"/>
            <p:cNvSpPr>
              <a:spLocks/>
            </p:cNvSpPr>
            <p:nvPr/>
          </p:nvSpPr>
          <p:spPr bwMode="auto">
            <a:xfrm>
              <a:off x="4859" y="1441"/>
              <a:ext cx="47" cy="66"/>
            </a:xfrm>
            <a:custGeom>
              <a:avLst/>
              <a:gdLst/>
              <a:ahLst/>
              <a:cxnLst>
                <a:cxn ang="0">
                  <a:pos x="36" y="0"/>
                </a:cxn>
                <a:cxn ang="0">
                  <a:pos x="0" y="52"/>
                </a:cxn>
                <a:cxn ang="0">
                  <a:pos x="0" y="65"/>
                </a:cxn>
                <a:cxn ang="0">
                  <a:pos x="46" y="13"/>
                </a:cxn>
                <a:cxn ang="0">
                  <a:pos x="36" y="0"/>
                </a:cxn>
              </a:cxnLst>
              <a:rect l="0" t="0" r="r" b="b"/>
              <a:pathLst>
                <a:path w="47" h="66">
                  <a:moveTo>
                    <a:pt x="36" y="0"/>
                  </a:moveTo>
                  <a:lnTo>
                    <a:pt x="0" y="52"/>
                  </a:lnTo>
                  <a:lnTo>
                    <a:pt x="0" y="65"/>
                  </a:lnTo>
                  <a:lnTo>
                    <a:pt x="46" y="13"/>
                  </a:lnTo>
                  <a:lnTo>
                    <a:pt x="36" y="0"/>
                  </a:lnTo>
                </a:path>
              </a:pathLst>
            </a:custGeom>
            <a:solidFill>
              <a:srgbClr val="000000"/>
            </a:solidFill>
            <a:ln w="9525" cap="rnd">
              <a:noFill/>
              <a:round/>
              <a:headEnd type="none" w="sm" len="sm"/>
              <a:tailEnd type="none" w="sm" len="sm"/>
            </a:ln>
            <a:effectLst/>
          </p:spPr>
          <p:txBody>
            <a:bodyPr/>
            <a:lstStyle/>
            <a:p>
              <a:endParaRPr lang="en-US"/>
            </a:p>
          </p:txBody>
        </p:sp>
        <p:sp>
          <p:nvSpPr>
            <p:cNvPr id="21853" name="Freeform 349"/>
            <p:cNvSpPr>
              <a:spLocks/>
            </p:cNvSpPr>
            <p:nvPr/>
          </p:nvSpPr>
          <p:spPr bwMode="auto">
            <a:xfrm>
              <a:off x="4823" y="1438"/>
              <a:ext cx="75" cy="17"/>
            </a:xfrm>
            <a:custGeom>
              <a:avLst/>
              <a:gdLst/>
              <a:ahLst/>
              <a:cxnLst>
                <a:cxn ang="0">
                  <a:pos x="68" y="2"/>
                </a:cxn>
                <a:cxn ang="0">
                  <a:pos x="0" y="0"/>
                </a:cxn>
                <a:cxn ang="0">
                  <a:pos x="0" y="5"/>
                </a:cxn>
                <a:cxn ang="0">
                  <a:pos x="74" y="16"/>
                </a:cxn>
                <a:cxn ang="0">
                  <a:pos x="68" y="2"/>
                </a:cxn>
              </a:cxnLst>
              <a:rect l="0" t="0" r="r" b="b"/>
              <a:pathLst>
                <a:path w="75" h="17">
                  <a:moveTo>
                    <a:pt x="68" y="2"/>
                  </a:moveTo>
                  <a:lnTo>
                    <a:pt x="0" y="0"/>
                  </a:lnTo>
                  <a:lnTo>
                    <a:pt x="0" y="5"/>
                  </a:lnTo>
                  <a:lnTo>
                    <a:pt x="74" y="16"/>
                  </a:lnTo>
                  <a:lnTo>
                    <a:pt x="68" y="2"/>
                  </a:lnTo>
                </a:path>
              </a:pathLst>
            </a:custGeom>
            <a:solidFill>
              <a:srgbClr val="000000"/>
            </a:solidFill>
            <a:ln w="9525" cap="rnd">
              <a:noFill/>
              <a:round/>
              <a:headEnd type="none" w="sm" len="sm"/>
              <a:tailEnd type="none" w="sm" len="sm"/>
            </a:ln>
            <a:effectLst/>
          </p:spPr>
          <p:txBody>
            <a:bodyPr/>
            <a:lstStyle/>
            <a:p>
              <a:endParaRPr lang="en-US"/>
            </a:p>
          </p:txBody>
        </p:sp>
        <p:sp>
          <p:nvSpPr>
            <p:cNvPr id="21854" name="Freeform 350"/>
            <p:cNvSpPr>
              <a:spLocks/>
            </p:cNvSpPr>
            <p:nvPr/>
          </p:nvSpPr>
          <p:spPr bwMode="auto">
            <a:xfrm>
              <a:off x="4905" y="1432"/>
              <a:ext cx="53" cy="19"/>
            </a:xfrm>
            <a:custGeom>
              <a:avLst/>
              <a:gdLst/>
              <a:ahLst/>
              <a:cxnLst>
                <a:cxn ang="0">
                  <a:pos x="0" y="8"/>
                </a:cxn>
                <a:cxn ang="0">
                  <a:pos x="52" y="0"/>
                </a:cxn>
                <a:cxn ang="0">
                  <a:pos x="52" y="4"/>
                </a:cxn>
                <a:cxn ang="0">
                  <a:pos x="0" y="18"/>
                </a:cxn>
                <a:cxn ang="0">
                  <a:pos x="0" y="8"/>
                </a:cxn>
              </a:cxnLst>
              <a:rect l="0" t="0" r="r" b="b"/>
              <a:pathLst>
                <a:path w="53" h="19">
                  <a:moveTo>
                    <a:pt x="0" y="8"/>
                  </a:moveTo>
                  <a:lnTo>
                    <a:pt x="52" y="0"/>
                  </a:lnTo>
                  <a:lnTo>
                    <a:pt x="52" y="4"/>
                  </a:lnTo>
                  <a:lnTo>
                    <a:pt x="0" y="18"/>
                  </a:lnTo>
                  <a:lnTo>
                    <a:pt x="0" y="8"/>
                  </a:lnTo>
                </a:path>
              </a:pathLst>
            </a:custGeom>
            <a:solidFill>
              <a:srgbClr val="000000"/>
            </a:solidFill>
            <a:ln w="9525" cap="rnd">
              <a:noFill/>
              <a:round/>
              <a:headEnd type="none" w="sm" len="sm"/>
              <a:tailEnd type="none" w="sm" len="sm"/>
            </a:ln>
            <a:effectLst/>
          </p:spPr>
          <p:txBody>
            <a:bodyPr/>
            <a:lstStyle/>
            <a:p>
              <a:endParaRPr lang="en-US"/>
            </a:p>
          </p:txBody>
        </p:sp>
        <p:sp>
          <p:nvSpPr>
            <p:cNvPr id="21855" name="Freeform 351"/>
            <p:cNvSpPr>
              <a:spLocks/>
            </p:cNvSpPr>
            <p:nvPr/>
          </p:nvSpPr>
          <p:spPr bwMode="auto">
            <a:xfrm>
              <a:off x="4870" y="1404"/>
              <a:ext cx="29" cy="44"/>
            </a:xfrm>
            <a:custGeom>
              <a:avLst/>
              <a:gdLst/>
              <a:ahLst/>
              <a:cxnLst>
                <a:cxn ang="0">
                  <a:pos x="28" y="33"/>
                </a:cxn>
                <a:cxn ang="0">
                  <a:pos x="0" y="0"/>
                </a:cxn>
                <a:cxn ang="0">
                  <a:pos x="0" y="5"/>
                </a:cxn>
                <a:cxn ang="0">
                  <a:pos x="23" y="43"/>
                </a:cxn>
                <a:cxn ang="0">
                  <a:pos x="28" y="33"/>
                </a:cxn>
              </a:cxnLst>
              <a:rect l="0" t="0" r="r" b="b"/>
              <a:pathLst>
                <a:path w="29" h="44">
                  <a:moveTo>
                    <a:pt x="28" y="33"/>
                  </a:moveTo>
                  <a:lnTo>
                    <a:pt x="0" y="0"/>
                  </a:lnTo>
                  <a:lnTo>
                    <a:pt x="0" y="5"/>
                  </a:lnTo>
                  <a:lnTo>
                    <a:pt x="23" y="43"/>
                  </a:lnTo>
                  <a:lnTo>
                    <a:pt x="28" y="33"/>
                  </a:lnTo>
                </a:path>
              </a:pathLst>
            </a:custGeom>
            <a:solidFill>
              <a:srgbClr val="000000"/>
            </a:solidFill>
            <a:ln w="9525" cap="rnd">
              <a:noFill/>
              <a:round/>
              <a:headEnd type="none" w="sm" len="sm"/>
              <a:tailEnd type="none" w="sm" len="sm"/>
            </a:ln>
            <a:effectLst/>
          </p:spPr>
          <p:txBody>
            <a:bodyPr/>
            <a:lstStyle/>
            <a:p>
              <a:endParaRPr lang="en-US"/>
            </a:p>
          </p:txBody>
        </p:sp>
        <p:sp>
          <p:nvSpPr>
            <p:cNvPr id="21856" name="Freeform 352"/>
            <p:cNvSpPr>
              <a:spLocks/>
            </p:cNvSpPr>
            <p:nvPr/>
          </p:nvSpPr>
          <p:spPr bwMode="auto">
            <a:xfrm>
              <a:off x="4847" y="1500"/>
              <a:ext cx="29" cy="30"/>
            </a:xfrm>
            <a:custGeom>
              <a:avLst/>
              <a:gdLst/>
              <a:ahLst/>
              <a:cxnLst>
                <a:cxn ang="0">
                  <a:pos x="13" y="29"/>
                </a:cxn>
                <a:cxn ang="0">
                  <a:pos x="16" y="29"/>
                </a:cxn>
                <a:cxn ang="0">
                  <a:pos x="19" y="29"/>
                </a:cxn>
                <a:cxn ang="0">
                  <a:pos x="22" y="28"/>
                </a:cxn>
                <a:cxn ang="0">
                  <a:pos x="23" y="26"/>
                </a:cxn>
                <a:cxn ang="0">
                  <a:pos x="25" y="24"/>
                </a:cxn>
                <a:cxn ang="0">
                  <a:pos x="27" y="21"/>
                </a:cxn>
                <a:cxn ang="0">
                  <a:pos x="28" y="19"/>
                </a:cxn>
                <a:cxn ang="0">
                  <a:pos x="28" y="16"/>
                </a:cxn>
                <a:cxn ang="0">
                  <a:pos x="28" y="14"/>
                </a:cxn>
                <a:cxn ang="0">
                  <a:pos x="27" y="11"/>
                </a:cxn>
                <a:cxn ang="0">
                  <a:pos x="25" y="7"/>
                </a:cxn>
                <a:cxn ang="0">
                  <a:pos x="23" y="6"/>
                </a:cxn>
                <a:cxn ang="0">
                  <a:pos x="22" y="3"/>
                </a:cxn>
                <a:cxn ang="0">
                  <a:pos x="19" y="1"/>
                </a:cxn>
                <a:cxn ang="0">
                  <a:pos x="16" y="0"/>
                </a:cxn>
                <a:cxn ang="0">
                  <a:pos x="13" y="0"/>
                </a:cxn>
                <a:cxn ang="0">
                  <a:pos x="11" y="0"/>
                </a:cxn>
                <a:cxn ang="0">
                  <a:pos x="8" y="0"/>
                </a:cxn>
                <a:cxn ang="0">
                  <a:pos x="5" y="0"/>
                </a:cxn>
                <a:cxn ang="0">
                  <a:pos x="4" y="2"/>
                </a:cxn>
                <a:cxn ang="0">
                  <a:pos x="2" y="4"/>
                </a:cxn>
                <a:cxn ang="0">
                  <a:pos x="0" y="6"/>
                </a:cxn>
                <a:cxn ang="0">
                  <a:pos x="0" y="8"/>
                </a:cxn>
                <a:cxn ang="0">
                  <a:pos x="0" y="11"/>
                </a:cxn>
                <a:cxn ang="0">
                  <a:pos x="0" y="14"/>
                </a:cxn>
                <a:cxn ang="0">
                  <a:pos x="0" y="17"/>
                </a:cxn>
                <a:cxn ang="0">
                  <a:pos x="2" y="20"/>
                </a:cxn>
                <a:cxn ang="0">
                  <a:pos x="4" y="22"/>
                </a:cxn>
                <a:cxn ang="0">
                  <a:pos x="5" y="24"/>
                </a:cxn>
                <a:cxn ang="0">
                  <a:pos x="8" y="26"/>
                </a:cxn>
                <a:cxn ang="0">
                  <a:pos x="11" y="28"/>
                </a:cxn>
                <a:cxn ang="0">
                  <a:pos x="13" y="29"/>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w="9525" cap="rnd">
              <a:noFill/>
              <a:round/>
              <a:headEnd type="none" w="sm" len="sm"/>
              <a:tailEnd type="none" w="sm" len="sm"/>
            </a:ln>
            <a:effectLst/>
          </p:spPr>
          <p:txBody>
            <a:bodyPr/>
            <a:lstStyle/>
            <a:p>
              <a:endParaRPr lang="en-US"/>
            </a:p>
          </p:txBody>
        </p:sp>
        <p:sp>
          <p:nvSpPr>
            <p:cNvPr id="21857" name="Freeform 353"/>
            <p:cNvSpPr>
              <a:spLocks/>
            </p:cNvSpPr>
            <p:nvPr/>
          </p:nvSpPr>
          <p:spPr bwMode="auto">
            <a:xfrm>
              <a:off x="4808" y="1442"/>
              <a:ext cx="30" cy="29"/>
            </a:xfrm>
            <a:custGeom>
              <a:avLst/>
              <a:gdLst/>
              <a:ahLst/>
              <a:cxnLst>
                <a:cxn ang="0">
                  <a:pos x="14" y="28"/>
                </a:cxn>
                <a:cxn ang="0">
                  <a:pos x="17" y="28"/>
                </a:cxn>
                <a:cxn ang="0">
                  <a:pos x="20" y="28"/>
                </a:cxn>
                <a:cxn ang="0">
                  <a:pos x="22" y="27"/>
                </a:cxn>
                <a:cxn ang="0">
                  <a:pos x="24" y="25"/>
                </a:cxn>
                <a:cxn ang="0">
                  <a:pos x="26" y="23"/>
                </a:cxn>
                <a:cxn ang="0">
                  <a:pos x="28" y="22"/>
                </a:cxn>
                <a:cxn ang="0">
                  <a:pos x="29" y="19"/>
                </a:cxn>
                <a:cxn ang="0">
                  <a:pos x="29" y="16"/>
                </a:cxn>
                <a:cxn ang="0">
                  <a:pos x="29" y="13"/>
                </a:cxn>
                <a:cxn ang="0">
                  <a:pos x="28" y="11"/>
                </a:cxn>
                <a:cxn ang="0">
                  <a:pos x="26" y="8"/>
                </a:cxn>
                <a:cxn ang="0">
                  <a:pos x="24" y="5"/>
                </a:cxn>
                <a:cxn ang="0">
                  <a:pos x="22" y="3"/>
                </a:cxn>
                <a:cxn ang="0">
                  <a:pos x="20" y="1"/>
                </a:cxn>
                <a:cxn ang="0">
                  <a:pos x="17" y="0"/>
                </a:cxn>
                <a:cxn ang="0">
                  <a:pos x="14" y="0"/>
                </a:cxn>
                <a:cxn ang="0">
                  <a:pos x="11" y="0"/>
                </a:cxn>
                <a:cxn ang="0">
                  <a:pos x="8" y="0"/>
                </a:cxn>
                <a:cxn ang="0">
                  <a:pos x="6" y="0"/>
                </a:cxn>
                <a:cxn ang="0">
                  <a:pos x="4" y="2"/>
                </a:cxn>
                <a:cxn ang="0">
                  <a:pos x="2" y="4"/>
                </a:cxn>
                <a:cxn ang="0">
                  <a:pos x="0" y="5"/>
                </a:cxn>
                <a:cxn ang="0">
                  <a:pos x="0" y="8"/>
                </a:cxn>
                <a:cxn ang="0">
                  <a:pos x="0" y="11"/>
                </a:cxn>
                <a:cxn ang="0">
                  <a:pos x="0" y="14"/>
                </a:cxn>
                <a:cxn ang="0">
                  <a:pos x="0" y="16"/>
                </a:cxn>
                <a:cxn ang="0">
                  <a:pos x="2" y="19"/>
                </a:cxn>
                <a:cxn ang="0">
                  <a:pos x="4" y="22"/>
                </a:cxn>
                <a:cxn ang="0">
                  <a:pos x="6" y="24"/>
                </a:cxn>
                <a:cxn ang="0">
                  <a:pos x="8" y="26"/>
                </a:cxn>
                <a:cxn ang="0">
                  <a:pos x="11" y="27"/>
                </a:cxn>
                <a:cxn ang="0">
                  <a:pos x="14" y="28"/>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w="9525" cap="rnd">
              <a:noFill/>
              <a:round/>
              <a:headEnd type="none" w="sm" len="sm"/>
              <a:tailEnd type="none" w="sm" len="sm"/>
            </a:ln>
            <a:effectLst/>
          </p:spPr>
          <p:txBody>
            <a:bodyPr/>
            <a:lstStyle/>
            <a:p>
              <a:endParaRPr lang="en-US"/>
            </a:p>
          </p:txBody>
        </p:sp>
        <p:sp>
          <p:nvSpPr>
            <p:cNvPr id="21858" name="Freeform 354"/>
            <p:cNvSpPr>
              <a:spLocks/>
            </p:cNvSpPr>
            <p:nvPr/>
          </p:nvSpPr>
          <p:spPr bwMode="auto">
            <a:xfrm>
              <a:off x="4949" y="1501"/>
              <a:ext cx="30" cy="29"/>
            </a:xfrm>
            <a:custGeom>
              <a:avLst/>
              <a:gdLst/>
              <a:ahLst/>
              <a:cxnLst>
                <a:cxn ang="0">
                  <a:pos x="14" y="28"/>
                </a:cxn>
                <a:cxn ang="0">
                  <a:pos x="17" y="28"/>
                </a:cxn>
                <a:cxn ang="0">
                  <a:pos x="20" y="28"/>
                </a:cxn>
                <a:cxn ang="0">
                  <a:pos x="22" y="27"/>
                </a:cxn>
                <a:cxn ang="0">
                  <a:pos x="24" y="25"/>
                </a:cxn>
                <a:cxn ang="0">
                  <a:pos x="26" y="23"/>
                </a:cxn>
                <a:cxn ang="0">
                  <a:pos x="28" y="22"/>
                </a:cxn>
                <a:cxn ang="0">
                  <a:pos x="29" y="19"/>
                </a:cxn>
                <a:cxn ang="0">
                  <a:pos x="29" y="16"/>
                </a:cxn>
                <a:cxn ang="0">
                  <a:pos x="29" y="13"/>
                </a:cxn>
                <a:cxn ang="0">
                  <a:pos x="28" y="11"/>
                </a:cxn>
                <a:cxn ang="0">
                  <a:pos x="26" y="8"/>
                </a:cxn>
                <a:cxn ang="0">
                  <a:pos x="24" y="5"/>
                </a:cxn>
                <a:cxn ang="0">
                  <a:pos x="22" y="4"/>
                </a:cxn>
                <a:cxn ang="0">
                  <a:pos x="20" y="2"/>
                </a:cxn>
                <a:cxn ang="0">
                  <a:pos x="17" y="0"/>
                </a:cxn>
                <a:cxn ang="0">
                  <a:pos x="14" y="0"/>
                </a:cxn>
                <a:cxn ang="0">
                  <a:pos x="11" y="0"/>
                </a:cxn>
                <a:cxn ang="0">
                  <a:pos x="8" y="0"/>
                </a:cxn>
                <a:cxn ang="0">
                  <a:pos x="6" y="0"/>
                </a:cxn>
                <a:cxn ang="0">
                  <a:pos x="4" y="2"/>
                </a:cxn>
                <a:cxn ang="0">
                  <a:pos x="2" y="4"/>
                </a:cxn>
                <a:cxn ang="0">
                  <a:pos x="0" y="6"/>
                </a:cxn>
                <a:cxn ang="0">
                  <a:pos x="0" y="8"/>
                </a:cxn>
                <a:cxn ang="0">
                  <a:pos x="0" y="11"/>
                </a:cxn>
                <a:cxn ang="0">
                  <a:pos x="0" y="14"/>
                </a:cxn>
                <a:cxn ang="0">
                  <a:pos x="0" y="16"/>
                </a:cxn>
                <a:cxn ang="0">
                  <a:pos x="2" y="19"/>
                </a:cxn>
                <a:cxn ang="0">
                  <a:pos x="4" y="22"/>
                </a:cxn>
                <a:cxn ang="0">
                  <a:pos x="6" y="24"/>
                </a:cxn>
                <a:cxn ang="0">
                  <a:pos x="8" y="26"/>
                </a:cxn>
                <a:cxn ang="0">
                  <a:pos x="11" y="27"/>
                </a:cxn>
                <a:cxn ang="0">
                  <a:pos x="14" y="28"/>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w="9525" cap="rnd">
              <a:noFill/>
              <a:round/>
              <a:headEnd type="none" w="sm" len="sm"/>
              <a:tailEnd type="none" w="sm" len="sm"/>
            </a:ln>
            <a:effectLst/>
          </p:spPr>
          <p:txBody>
            <a:bodyPr/>
            <a:lstStyle/>
            <a:p>
              <a:endParaRPr lang="en-US"/>
            </a:p>
          </p:txBody>
        </p:sp>
        <p:sp>
          <p:nvSpPr>
            <p:cNvPr id="21859" name="Freeform 355"/>
            <p:cNvSpPr>
              <a:spLocks/>
            </p:cNvSpPr>
            <p:nvPr/>
          </p:nvSpPr>
          <p:spPr bwMode="auto">
            <a:xfrm>
              <a:off x="4821" y="1253"/>
              <a:ext cx="52" cy="96"/>
            </a:xfrm>
            <a:custGeom>
              <a:avLst/>
              <a:gdLst/>
              <a:ahLst/>
              <a:cxnLst>
                <a:cxn ang="0">
                  <a:pos x="9" y="0"/>
                </a:cxn>
                <a:cxn ang="0">
                  <a:pos x="8" y="0"/>
                </a:cxn>
                <a:cxn ang="0">
                  <a:pos x="7" y="3"/>
                </a:cxn>
                <a:cxn ang="0">
                  <a:pos x="6" y="7"/>
                </a:cxn>
                <a:cxn ang="0">
                  <a:pos x="5" y="12"/>
                </a:cxn>
                <a:cxn ang="0">
                  <a:pos x="3" y="18"/>
                </a:cxn>
                <a:cxn ang="0">
                  <a:pos x="1" y="25"/>
                </a:cxn>
                <a:cxn ang="0">
                  <a:pos x="0" y="33"/>
                </a:cxn>
                <a:cxn ang="0">
                  <a:pos x="0" y="40"/>
                </a:cxn>
                <a:cxn ang="0">
                  <a:pos x="0" y="47"/>
                </a:cxn>
                <a:cxn ang="0">
                  <a:pos x="1" y="54"/>
                </a:cxn>
                <a:cxn ang="0">
                  <a:pos x="5" y="61"/>
                </a:cxn>
                <a:cxn ang="0">
                  <a:pos x="9" y="68"/>
                </a:cxn>
                <a:cxn ang="0">
                  <a:pos x="13" y="74"/>
                </a:cxn>
                <a:cxn ang="0">
                  <a:pos x="17" y="79"/>
                </a:cxn>
                <a:cxn ang="0">
                  <a:pos x="20" y="84"/>
                </a:cxn>
                <a:cxn ang="0">
                  <a:pos x="22" y="89"/>
                </a:cxn>
                <a:cxn ang="0">
                  <a:pos x="24" y="92"/>
                </a:cxn>
                <a:cxn ang="0">
                  <a:pos x="28" y="94"/>
                </a:cxn>
                <a:cxn ang="0">
                  <a:pos x="33" y="95"/>
                </a:cxn>
                <a:cxn ang="0">
                  <a:pos x="38" y="95"/>
                </a:cxn>
                <a:cxn ang="0">
                  <a:pos x="43" y="94"/>
                </a:cxn>
                <a:cxn ang="0">
                  <a:pos x="46" y="93"/>
                </a:cxn>
                <a:cxn ang="0">
                  <a:pos x="50" y="92"/>
                </a:cxn>
                <a:cxn ang="0">
                  <a:pos x="51" y="91"/>
                </a:cxn>
                <a:cxn ang="0">
                  <a:pos x="50" y="91"/>
                </a:cxn>
                <a:cxn ang="0">
                  <a:pos x="48" y="91"/>
                </a:cxn>
                <a:cxn ang="0">
                  <a:pos x="46" y="91"/>
                </a:cxn>
                <a:cxn ang="0">
                  <a:pos x="44" y="90"/>
                </a:cxn>
                <a:cxn ang="0">
                  <a:pos x="40" y="89"/>
                </a:cxn>
                <a:cxn ang="0">
                  <a:pos x="38" y="88"/>
                </a:cxn>
                <a:cxn ang="0">
                  <a:pos x="35" y="85"/>
                </a:cxn>
                <a:cxn ang="0">
                  <a:pos x="34" y="83"/>
                </a:cxn>
                <a:cxn ang="0">
                  <a:pos x="30" y="78"/>
                </a:cxn>
                <a:cxn ang="0">
                  <a:pos x="27" y="74"/>
                </a:cxn>
                <a:cxn ang="0">
                  <a:pos x="22" y="68"/>
                </a:cxn>
                <a:cxn ang="0">
                  <a:pos x="17" y="61"/>
                </a:cxn>
                <a:cxn ang="0">
                  <a:pos x="11" y="53"/>
                </a:cxn>
                <a:cxn ang="0">
                  <a:pos x="8" y="46"/>
                </a:cxn>
                <a:cxn ang="0">
                  <a:pos x="5" y="36"/>
                </a:cxn>
                <a:cxn ang="0">
                  <a:pos x="6" y="28"/>
                </a:cxn>
                <a:cxn ang="0">
                  <a:pos x="8" y="22"/>
                </a:cxn>
                <a:cxn ang="0">
                  <a:pos x="10" y="17"/>
                </a:cxn>
                <a:cxn ang="0">
                  <a:pos x="11" y="13"/>
                </a:cxn>
                <a:cxn ang="0">
                  <a:pos x="12" y="10"/>
                </a:cxn>
                <a:cxn ang="0">
                  <a:pos x="13" y="7"/>
                </a:cxn>
                <a:cxn ang="0">
                  <a:pos x="14" y="5"/>
                </a:cxn>
                <a:cxn ang="0">
                  <a:pos x="14" y="4"/>
                </a:cxn>
                <a:cxn ang="0">
                  <a:pos x="15" y="4"/>
                </a:cxn>
                <a:cxn ang="0">
                  <a:pos x="9" y="0"/>
                </a:cxn>
              </a:cxnLst>
              <a:rect l="0" t="0" r="r" b="b"/>
              <a:pathLst>
                <a:path w="52" h="96">
                  <a:moveTo>
                    <a:pt x="9" y="0"/>
                  </a:moveTo>
                  <a:lnTo>
                    <a:pt x="8" y="0"/>
                  </a:lnTo>
                  <a:lnTo>
                    <a:pt x="7" y="3"/>
                  </a:lnTo>
                  <a:lnTo>
                    <a:pt x="6" y="7"/>
                  </a:lnTo>
                  <a:lnTo>
                    <a:pt x="5" y="12"/>
                  </a:lnTo>
                  <a:lnTo>
                    <a:pt x="3" y="18"/>
                  </a:lnTo>
                  <a:lnTo>
                    <a:pt x="1" y="25"/>
                  </a:lnTo>
                  <a:lnTo>
                    <a:pt x="0" y="33"/>
                  </a:lnTo>
                  <a:lnTo>
                    <a:pt x="0" y="40"/>
                  </a:lnTo>
                  <a:lnTo>
                    <a:pt x="0" y="47"/>
                  </a:lnTo>
                  <a:lnTo>
                    <a:pt x="1" y="54"/>
                  </a:lnTo>
                  <a:lnTo>
                    <a:pt x="5" y="61"/>
                  </a:lnTo>
                  <a:lnTo>
                    <a:pt x="9" y="68"/>
                  </a:lnTo>
                  <a:lnTo>
                    <a:pt x="13" y="74"/>
                  </a:lnTo>
                  <a:lnTo>
                    <a:pt x="17" y="79"/>
                  </a:lnTo>
                  <a:lnTo>
                    <a:pt x="20" y="84"/>
                  </a:lnTo>
                  <a:lnTo>
                    <a:pt x="22" y="89"/>
                  </a:lnTo>
                  <a:lnTo>
                    <a:pt x="24" y="92"/>
                  </a:lnTo>
                  <a:lnTo>
                    <a:pt x="28" y="94"/>
                  </a:lnTo>
                  <a:lnTo>
                    <a:pt x="33" y="95"/>
                  </a:lnTo>
                  <a:lnTo>
                    <a:pt x="38" y="95"/>
                  </a:lnTo>
                  <a:lnTo>
                    <a:pt x="43" y="94"/>
                  </a:lnTo>
                  <a:lnTo>
                    <a:pt x="46" y="93"/>
                  </a:lnTo>
                  <a:lnTo>
                    <a:pt x="50" y="92"/>
                  </a:lnTo>
                  <a:lnTo>
                    <a:pt x="51" y="91"/>
                  </a:lnTo>
                  <a:lnTo>
                    <a:pt x="50" y="91"/>
                  </a:lnTo>
                  <a:lnTo>
                    <a:pt x="48" y="91"/>
                  </a:lnTo>
                  <a:lnTo>
                    <a:pt x="46" y="91"/>
                  </a:lnTo>
                  <a:lnTo>
                    <a:pt x="44" y="90"/>
                  </a:lnTo>
                  <a:lnTo>
                    <a:pt x="40" y="89"/>
                  </a:lnTo>
                  <a:lnTo>
                    <a:pt x="38" y="88"/>
                  </a:lnTo>
                  <a:lnTo>
                    <a:pt x="35" y="85"/>
                  </a:lnTo>
                  <a:lnTo>
                    <a:pt x="34" y="83"/>
                  </a:lnTo>
                  <a:lnTo>
                    <a:pt x="30" y="78"/>
                  </a:lnTo>
                  <a:lnTo>
                    <a:pt x="27" y="74"/>
                  </a:lnTo>
                  <a:lnTo>
                    <a:pt x="22" y="68"/>
                  </a:lnTo>
                  <a:lnTo>
                    <a:pt x="17" y="61"/>
                  </a:lnTo>
                  <a:lnTo>
                    <a:pt x="11" y="53"/>
                  </a:lnTo>
                  <a:lnTo>
                    <a:pt x="8" y="46"/>
                  </a:lnTo>
                  <a:lnTo>
                    <a:pt x="5" y="36"/>
                  </a:lnTo>
                  <a:lnTo>
                    <a:pt x="6" y="28"/>
                  </a:lnTo>
                  <a:lnTo>
                    <a:pt x="8" y="22"/>
                  </a:lnTo>
                  <a:lnTo>
                    <a:pt x="10" y="17"/>
                  </a:lnTo>
                  <a:lnTo>
                    <a:pt x="11" y="13"/>
                  </a:lnTo>
                  <a:lnTo>
                    <a:pt x="12" y="10"/>
                  </a:lnTo>
                  <a:lnTo>
                    <a:pt x="13" y="7"/>
                  </a:lnTo>
                  <a:lnTo>
                    <a:pt x="14" y="5"/>
                  </a:lnTo>
                  <a:lnTo>
                    <a:pt x="14" y="4"/>
                  </a:lnTo>
                  <a:lnTo>
                    <a:pt x="15" y="4"/>
                  </a:lnTo>
                  <a:lnTo>
                    <a:pt x="9" y="0"/>
                  </a:lnTo>
                </a:path>
              </a:pathLst>
            </a:custGeom>
            <a:solidFill>
              <a:srgbClr val="000000"/>
            </a:solidFill>
            <a:ln w="9525" cap="rnd">
              <a:noFill/>
              <a:round/>
              <a:headEnd type="none" w="sm" len="sm"/>
              <a:tailEnd type="none" w="sm" len="sm"/>
            </a:ln>
            <a:effectLst/>
          </p:spPr>
          <p:txBody>
            <a:bodyPr/>
            <a:lstStyle/>
            <a:p>
              <a:endParaRPr lang="en-US"/>
            </a:p>
          </p:txBody>
        </p:sp>
        <p:sp>
          <p:nvSpPr>
            <p:cNvPr id="21860" name="Freeform 356"/>
            <p:cNvSpPr>
              <a:spLocks/>
            </p:cNvSpPr>
            <p:nvPr/>
          </p:nvSpPr>
          <p:spPr bwMode="auto">
            <a:xfrm>
              <a:off x="4807" y="1311"/>
              <a:ext cx="182" cy="103"/>
            </a:xfrm>
            <a:custGeom>
              <a:avLst/>
              <a:gdLst/>
              <a:ahLst/>
              <a:cxnLst>
                <a:cxn ang="0">
                  <a:pos x="22" y="78"/>
                </a:cxn>
                <a:cxn ang="0">
                  <a:pos x="154" y="102"/>
                </a:cxn>
                <a:cxn ang="0">
                  <a:pos x="155" y="101"/>
                </a:cxn>
                <a:cxn ang="0">
                  <a:pos x="158" y="98"/>
                </a:cxn>
                <a:cxn ang="0">
                  <a:pos x="164" y="95"/>
                </a:cxn>
                <a:cxn ang="0">
                  <a:pos x="169" y="90"/>
                </a:cxn>
                <a:cxn ang="0">
                  <a:pos x="174" y="85"/>
                </a:cxn>
                <a:cxn ang="0">
                  <a:pos x="178" y="80"/>
                </a:cxn>
                <a:cxn ang="0">
                  <a:pos x="181" y="75"/>
                </a:cxn>
                <a:cxn ang="0">
                  <a:pos x="181" y="71"/>
                </a:cxn>
                <a:cxn ang="0">
                  <a:pos x="180" y="65"/>
                </a:cxn>
                <a:cxn ang="0">
                  <a:pos x="179" y="61"/>
                </a:cxn>
                <a:cxn ang="0">
                  <a:pos x="178" y="56"/>
                </a:cxn>
                <a:cxn ang="0">
                  <a:pos x="176" y="53"/>
                </a:cxn>
                <a:cxn ang="0">
                  <a:pos x="175" y="51"/>
                </a:cxn>
                <a:cxn ang="0">
                  <a:pos x="171" y="48"/>
                </a:cxn>
                <a:cxn ang="0">
                  <a:pos x="165" y="46"/>
                </a:cxn>
                <a:cxn ang="0">
                  <a:pos x="158" y="44"/>
                </a:cxn>
                <a:cxn ang="0">
                  <a:pos x="149" y="41"/>
                </a:cxn>
                <a:cxn ang="0">
                  <a:pos x="141" y="35"/>
                </a:cxn>
                <a:cxn ang="0">
                  <a:pos x="134" y="28"/>
                </a:cxn>
                <a:cxn ang="0">
                  <a:pos x="125" y="20"/>
                </a:cxn>
                <a:cxn ang="0">
                  <a:pos x="117" y="12"/>
                </a:cxn>
                <a:cxn ang="0">
                  <a:pos x="108" y="6"/>
                </a:cxn>
                <a:cxn ang="0">
                  <a:pos x="99" y="1"/>
                </a:cxn>
                <a:cxn ang="0">
                  <a:pos x="88" y="0"/>
                </a:cxn>
                <a:cxn ang="0">
                  <a:pos x="76" y="0"/>
                </a:cxn>
                <a:cxn ang="0">
                  <a:pos x="62" y="4"/>
                </a:cxn>
                <a:cxn ang="0">
                  <a:pos x="49" y="8"/>
                </a:cxn>
                <a:cxn ang="0">
                  <a:pos x="36" y="14"/>
                </a:cxn>
                <a:cxn ang="0">
                  <a:pos x="25" y="20"/>
                </a:cxn>
                <a:cxn ang="0">
                  <a:pos x="15" y="26"/>
                </a:cxn>
                <a:cxn ang="0">
                  <a:pos x="8" y="32"/>
                </a:cxn>
                <a:cxn ang="0">
                  <a:pos x="5" y="36"/>
                </a:cxn>
                <a:cxn ang="0">
                  <a:pos x="3" y="39"/>
                </a:cxn>
                <a:cxn ang="0">
                  <a:pos x="2" y="43"/>
                </a:cxn>
                <a:cxn ang="0">
                  <a:pos x="0" y="46"/>
                </a:cxn>
                <a:cxn ang="0">
                  <a:pos x="0" y="50"/>
                </a:cxn>
                <a:cxn ang="0">
                  <a:pos x="0" y="52"/>
                </a:cxn>
                <a:cxn ang="0">
                  <a:pos x="0" y="55"/>
                </a:cxn>
                <a:cxn ang="0">
                  <a:pos x="1" y="57"/>
                </a:cxn>
                <a:cxn ang="0">
                  <a:pos x="3" y="60"/>
                </a:cxn>
                <a:cxn ang="0">
                  <a:pos x="5" y="63"/>
                </a:cxn>
                <a:cxn ang="0">
                  <a:pos x="8" y="66"/>
                </a:cxn>
                <a:cxn ang="0">
                  <a:pos x="11" y="68"/>
                </a:cxn>
                <a:cxn ang="0">
                  <a:pos x="14" y="72"/>
                </a:cxn>
                <a:cxn ang="0">
                  <a:pos x="16" y="74"/>
                </a:cxn>
                <a:cxn ang="0">
                  <a:pos x="19" y="76"/>
                </a:cxn>
                <a:cxn ang="0">
                  <a:pos x="21" y="78"/>
                </a:cxn>
                <a:cxn ang="0">
                  <a:pos x="22" y="78"/>
                </a:cxn>
              </a:cxnLst>
              <a:rect l="0" t="0" r="r" b="b"/>
              <a:pathLst>
                <a:path w="182" h="103">
                  <a:moveTo>
                    <a:pt x="22" y="78"/>
                  </a:moveTo>
                  <a:lnTo>
                    <a:pt x="154" y="102"/>
                  </a:lnTo>
                  <a:lnTo>
                    <a:pt x="155" y="101"/>
                  </a:lnTo>
                  <a:lnTo>
                    <a:pt x="158" y="98"/>
                  </a:lnTo>
                  <a:lnTo>
                    <a:pt x="164" y="95"/>
                  </a:lnTo>
                  <a:lnTo>
                    <a:pt x="169" y="90"/>
                  </a:lnTo>
                  <a:lnTo>
                    <a:pt x="174" y="85"/>
                  </a:lnTo>
                  <a:lnTo>
                    <a:pt x="178" y="80"/>
                  </a:lnTo>
                  <a:lnTo>
                    <a:pt x="181" y="75"/>
                  </a:lnTo>
                  <a:lnTo>
                    <a:pt x="181" y="71"/>
                  </a:lnTo>
                  <a:lnTo>
                    <a:pt x="180" y="65"/>
                  </a:lnTo>
                  <a:lnTo>
                    <a:pt x="179" y="61"/>
                  </a:lnTo>
                  <a:lnTo>
                    <a:pt x="178" y="56"/>
                  </a:lnTo>
                  <a:lnTo>
                    <a:pt x="176" y="53"/>
                  </a:lnTo>
                  <a:lnTo>
                    <a:pt x="175" y="51"/>
                  </a:lnTo>
                  <a:lnTo>
                    <a:pt x="171" y="48"/>
                  </a:lnTo>
                  <a:lnTo>
                    <a:pt x="165" y="46"/>
                  </a:lnTo>
                  <a:lnTo>
                    <a:pt x="158" y="44"/>
                  </a:lnTo>
                  <a:lnTo>
                    <a:pt x="149" y="41"/>
                  </a:lnTo>
                  <a:lnTo>
                    <a:pt x="141" y="35"/>
                  </a:lnTo>
                  <a:lnTo>
                    <a:pt x="134" y="28"/>
                  </a:lnTo>
                  <a:lnTo>
                    <a:pt x="125" y="20"/>
                  </a:lnTo>
                  <a:lnTo>
                    <a:pt x="117" y="12"/>
                  </a:lnTo>
                  <a:lnTo>
                    <a:pt x="108" y="6"/>
                  </a:lnTo>
                  <a:lnTo>
                    <a:pt x="99" y="1"/>
                  </a:lnTo>
                  <a:lnTo>
                    <a:pt x="88" y="0"/>
                  </a:lnTo>
                  <a:lnTo>
                    <a:pt x="76" y="0"/>
                  </a:lnTo>
                  <a:lnTo>
                    <a:pt x="62" y="4"/>
                  </a:lnTo>
                  <a:lnTo>
                    <a:pt x="49" y="8"/>
                  </a:lnTo>
                  <a:lnTo>
                    <a:pt x="36" y="14"/>
                  </a:lnTo>
                  <a:lnTo>
                    <a:pt x="25" y="20"/>
                  </a:lnTo>
                  <a:lnTo>
                    <a:pt x="15" y="26"/>
                  </a:lnTo>
                  <a:lnTo>
                    <a:pt x="8" y="32"/>
                  </a:lnTo>
                  <a:lnTo>
                    <a:pt x="5" y="36"/>
                  </a:lnTo>
                  <a:lnTo>
                    <a:pt x="3" y="39"/>
                  </a:lnTo>
                  <a:lnTo>
                    <a:pt x="2" y="43"/>
                  </a:lnTo>
                  <a:lnTo>
                    <a:pt x="0" y="46"/>
                  </a:lnTo>
                  <a:lnTo>
                    <a:pt x="0" y="50"/>
                  </a:lnTo>
                  <a:lnTo>
                    <a:pt x="0" y="52"/>
                  </a:lnTo>
                  <a:lnTo>
                    <a:pt x="0" y="55"/>
                  </a:lnTo>
                  <a:lnTo>
                    <a:pt x="1" y="57"/>
                  </a:lnTo>
                  <a:lnTo>
                    <a:pt x="3" y="60"/>
                  </a:lnTo>
                  <a:lnTo>
                    <a:pt x="5" y="63"/>
                  </a:lnTo>
                  <a:lnTo>
                    <a:pt x="8" y="66"/>
                  </a:lnTo>
                  <a:lnTo>
                    <a:pt x="11" y="68"/>
                  </a:lnTo>
                  <a:lnTo>
                    <a:pt x="14" y="72"/>
                  </a:lnTo>
                  <a:lnTo>
                    <a:pt x="16" y="74"/>
                  </a:lnTo>
                  <a:lnTo>
                    <a:pt x="19" y="76"/>
                  </a:lnTo>
                  <a:lnTo>
                    <a:pt x="21" y="78"/>
                  </a:lnTo>
                  <a:lnTo>
                    <a:pt x="22" y="78"/>
                  </a:lnTo>
                </a:path>
              </a:pathLst>
            </a:custGeom>
            <a:solidFill>
              <a:srgbClr val="B2B2B2"/>
            </a:solidFill>
            <a:ln w="9525" cap="rnd">
              <a:noFill/>
              <a:round/>
              <a:headEnd type="none" w="sm" len="sm"/>
              <a:tailEnd type="none" w="sm" len="sm"/>
            </a:ln>
            <a:effectLst/>
          </p:spPr>
          <p:txBody>
            <a:bodyPr/>
            <a:lstStyle/>
            <a:p>
              <a:endParaRPr lang="en-US"/>
            </a:p>
          </p:txBody>
        </p:sp>
        <p:sp>
          <p:nvSpPr>
            <p:cNvPr id="21861" name="Freeform 357"/>
            <p:cNvSpPr>
              <a:spLocks/>
            </p:cNvSpPr>
            <p:nvPr/>
          </p:nvSpPr>
          <p:spPr bwMode="auto">
            <a:xfrm>
              <a:off x="4752" y="1187"/>
              <a:ext cx="682" cy="242"/>
            </a:xfrm>
            <a:custGeom>
              <a:avLst/>
              <a:gdLst/>
              <a:ahLst/>
              <a:cxnLst>
                <a:cxn ang="0">
                  <a:pos x="475" y="0"/>
                </a:cxn>
                <a:cxn ang="0">
                  <a:pos x="0" y="129"/>
                </a:cxn>
                <a:cxn ang="0">
                  <a:pos x="236" y="241"/>
                </a:cxn>
                <a:cxn ang="0">
                  <a:pos x="681" y="129"/>
                </a:cxn>
                <a:cxn ang="0">
                  <a:pos x="475" y="0"/>
                </a:cxn>
              </a:cxnLst>
              <a:rect l="0" t="0" r="r" b="b"/>
              <a:pathLst>
                <a:path w="682" h="242">
                  <a:moveTo>
                    <a:pt x="475" y="0"/>
                  </a:moveTo>
                  <a:lnTo>
                    <a:pt x="0" y="129"/>
                  </a:lnTo>
                  <a:lnTo>
                    <a:pt x="236" y="241"/>
                  </a:lnTo>
                  <a:lnTo>
                    <a:pt x="681" y="129"/>
                  </a:lnTo>
                  <a:lnTo>
                    <a:pt x="475" y="0"/>
                  </a:lnTo>
                </a:path>
              </a:pathLst>
            </a:custGeom>
            <a:solidFill>
              <a:srgbClr val="FFCC00"/>
            </a:solidFill>
            <a:ln w="9525" cap="rnd">
              <a:noFill/>
              <a:round/>
              <a:headEnd type="none" w="sm" len="sm"/>
              <a:tailEnd type="none" w="sm" len="sm"/>
            </a:ln>
            <a:effectLst/>
          </p:spPr>
          <p:txBody>
            <a:bodyPr/>
            <a:lstStyle/>
            <a:p>
              <a:endParaRPr lang="en-US"/>
            </a:p>
          </p:txBody>
        </p:sp>
        <p:sp>
          <p:nvSpPr>
            <p:cNvPr id="21862" name="Freeform 358"/>
            <p:cNvSpPr>
              <a:spLocks/>
            </p:cNvSpPr>
            <p:nvPr/>
          </p:nvSpPr>
          <p:spPr bwMode="auto">
            <a:xfrm>
              <a:off x="4838" y="1070"/>
              <a:ext cx="198" cy="213"/>
            </a:xfrm>
            <a:custGeom>
              <a:avLst/>
              <a:gdLst/>
              <a:ahLst/>
              <a:cxnLst>
                <a:cxn ang="0">
                  <a:pos x="29" y="20"/>
                </a:cxn>
                <a:cxn ang="0">
                  <a:pos x="36" y="33"/>
                </a:cxn>
                <a:cxn ang="0">
                  <a:pos x="45" y="54"/>
                </a:cxn>
                <a:cxn ang="0">
                  <a:pos x="54" y="73"/>
                </a:cxn>
                <a:cxn ang="0">
                  <a:pos x="58" y="88"/>
                </a:cxn>
                <a:cxn ang="0">
                  <a:pos x="64" y="103"/>
                </a:cxn>
                <a:cxn ang="0">
                  <a:pos x="70" y="117"/>
                </a:cxn>
                <a:cxn ang="0">
                  <a:pos x="77" y="128"/>
                </a:cxn>
                <a:cxn ang="0">
                  <a:pos x="84" y="133"/>
                </a:cxn>
                <a:cxn ang="0">
                  <a:pos x="105" y="148"/>
                </a:cxn>
                <a:cxn ang="0">
                  <a:pos x="129" y="167"/>
                </a:cxn>
                <a:cxn ang="0">
                  <a:pos x="146" y="181"/>
                </a:cxn>
                <a:cxn ang="0">
                  <a:pos x="151" y="183"/>
                </a:cxn>
                <a:cxn ang="0">
                  <a:pos x="155" y="182"/>
                </a:cxn>
                <a:cxn ang="0">
                  <a:pos x="160" y="182"/>
                </a:cxn>
                <a:cxn ang="0">
                  <a:pos x="166" y="184"/>
                </a:cxn>
                <a:cxn ang="0">
                  <a:pos x="174" y="187"/>
                </a:cxn>
                <a:cxn ang="0">
                  <a:pos x="183" y="192"/>
                </a:cxn>
                <a:cxn ang="0">
                  <a:pos x="191" y="198"/>
                </a:cxn>
                <a:cxn ang="0">
                  <a:pos x="197" y="205"/>
                </a:cxn>
                <a:cxn ang="0">
                  <a:pos x="196" y="209"/>
                </a:cxn>
                <a:cxn ang="0">
                  <a:pos x="189" y="211"/>
                </a:cxn>
                <a:cxn ang="0">
                  <a:pos x="179" y="212"/>
                </a:cxn>
                <a:cxn ang="0">
                  <a:pos x="167" y="209"/>
                </a:cxn>
                <a:cxn ang="0">
                  <a:pos x="157" y="206"/>
                </a:cxn>
                <a:cxn ang="0">
                  <a:pos x="151" y="203"/>
                </a:cxn>
                <a:cxn ang="0">
                  <a:pos x="146" y="202"/>
                </a:cxn>
                <a:cxn ang="0">
                  <a:pos x="143" y="202"/>
                </a:cxn>
                <a:cxn ang="0">
                  <a:pos x="134" y="200"/>
                </a:cxn>
                <a:cxn ang="0">
                  <a:pos x="117" y="193"/>
                </a:cxn>
                <a:cxn ang="0">
                  <a:pos x="97" y="184"/>
                </a:cxn>
                <a:cxn ang="0">
                  <a:pos x="83" y="175"/>
                </a:cxn>
                <a:cxn ang="0">
                  <a:pos x="69" y="165"/>
                </a:cxn>
                <a:cxn ang="0">
                  <a:pos x="53" y="149"/>
                </a:cxn>
                <a:cxn ang="0">
                  <a:pos x="36" y="129"/>
                </a:cxn>
                <a:cxn ang="0">
                  <a:pos x="23" y="109"/>
                </a:cxn>
                <a:cxn ang="0">
                  <a:pos x="15" y="88"/>
                </a:cxn>
                <a:cxn ang="0">
                  <a:pos x="10" y="68"/>
                </a:cxn>
                <a:cxn ang="0">
                  <a:pos x="7" y="50"/>
                </a:cxn>
                <a:cxn ang="0">
                  <a:pos x="7" y="38"/>
                </a:cxn>
                <a:cxn ang="0">
                  <a:pos x="5" y="27"/>
                </a:cxn>
                <a:cxn ang="0">
                  <a:pos x="2" y="16"/>
                </a:cxn>
                <a:cxn ang="0">
                  <a:pos x="0" y="6"/>
                </a:cxn>
                <a:cxn ang="0">
                  <a:pos x="0" y="0"/>
                </a:cxn>
              </a:cxnLst>
              <a:rect l="0" t="0" r="r" b="b"/>
              <a:pathLst>
                <a:path w="198" h="213">
                  <a:moveTo>
                    <a:pt x="28" y="17"/>
                  </a:moveTo>
                  <a:lnTo>
                    <a:pt x="29" y="20"/>
                  </a:lnTo>
                  <a:lnTo>
                    <a:pt x="32" y="25"/>
                  </a:lnTo>
                  <a:lnTo>
                    <a:pt x="36" y="33"/>
                  </a:lnTo>
                  <a:lnTo>
                    <a:pt x="40" y="43"/>
                  </a:lnTo>
                  <a:lnTo>
                    <a:pt x="45" y="54"/>
                  </a:lnTo>
                  <a:lnTo>
                    <a:pt x="50" y="64"/>
                  </a:lnTo>
                  <a:lnTo>
                    <a:pt x="54" y="73"/>
                  </a:lnTo>
                  <a:lnTo>
                    <a:pt x="56" y="81"/>
                  </a:lnTo>
                  <a:lnTo>
                    <a:pt x="58" y="88"/>
                  </a:lnTo>
                  <a:lnTo>
                    <a:pt x="61" y="94"/>
                  </a:lnTo>
                  <a:lnTo>
                    <a:pt x="64" y="103"/>
                  </a:lnTo>
                  <a:lnTo>
                    <a:pt x="67" y="111"/>
                  </a:lnTo>
                  <a:lnTo>
                    <a:pt x="70" y="117"/>
                  </a:lnTo>
                  <a:lnTo>
                    <a:pt x="73" y="123"/>
                  </a:lnTo>
                  <a:lnTo>
                    <a:pt x="77" y="128"/>
                  </a:lnTo>
                  <a:lnTo>
                    <a:pt x="79" y="129"/>
                  </a:lnTo>
                  <a:lnTo>
                    <a:pt x="84" y="133"/>
                  </a:lnTo>
                  <a:lnTo>
                    <a:pt x="94" y="139"/>
                  </a:lnTo>
                  <a:lnTo>
                    <a:pt x="105" y="148"/>
                  </a:lnTo>
                  <a:lnTo>
                    <a:pt x="117" y="157"/>
                  </a:lnTo>
                  <a:lnTo>
                    <a:pt x="129" y="167"/>
                  </a:lnTo>
                  <a:lnTo>
                    <a:pt x="139" y="175"/>
                  </a:lnTo>
                  <a:lnTo>
                    <a:pt x="146" y="181"/>
                  </a:lnTo>
                  <a:lnTo>
                    <a:pt x="149" y="184"/>
                  </a:lnTo>
                  <a:lnTo>
                    <a:pt x="151" y="183"/>
                  </a:lnTo>
                  <a:lnTo>
                    <a:pt x="152" y="183"/>
                  </a:lnTo>
                  <a:lnTo>
                    <a:pt x="155" y="182"/>
                  </a:lnTo>
                  <a:lnTo>
                    <a:pt x="157" y="182"/>
                  </a:lnTo>
                  <a:lnTo>
                    <a:pt x="160" y="182"/>
                  </a:lnTo>
                  <a:lnTo>
                    <a:pt x="163" y="183"/>
                  </a:lnTo>
                  <a:lnTo>
                    <a:pt x="166" y="184"/>
                  </a:lnTo>
                  <a:lnTo>
                    <a:pt x="169" y="185"/>
                  </a:lnTo>
                  <a:lnTo>
                    <a:pt x="174" y="187"/>
                  </a:lnTo>
                  <a:lnTo>
                    <a:pt x="178" y="189"/>
                  </a:lnTo>
                  <a:lnTo>
                    <a:pt x="183" y="192"/>
                  </a:lnTo>
                  <a:lnTo>
                    <a:pt x="187" y="195"/>
                  </a:lnTo>
                  <a:lnTo>
                    <a:pt x="191" y="198"/>
                  </a:lnTo>
                  <a:lnTo>
                    <a:pt x="195" y="201"/>
                  </a:lnTo>
                  <a:lnTo>
                    <a:pt x="197" y="205"/>
                  </a:lnTo>
                  <a:lnTo>
                    <a:pt x="197" y="206"/>
                  </a:lnTo>
                  <a:lnTo>
                    <a:pt x="196" y="209"/>
                  </a:lnTo>
                  <a:lnTo>
                    <a:pt x="193" y="210"/>
                  </a:lnTo>
                  <a:lnTo>
                    <a:pt x="189" y="211"/>
                  </a:lnTo>
                  <a:lnTo>
                    <a:pt x="184" y="212"/>
                  </a:lnTo>
                  <a:lnTo>
                    <a:pt x="179" y="212"/>
                  </a:lnTo>
                  <a:lnTo>
                    <a:pt x="173" y="211"/>
                  </a:lnTo>
                  <a:lnTo>
                    <a:pt x="167" y="209"/>
                  </a:lnTo>
                  <a:lnTo>
                    <a:pt x="161" y="207"/>
                  </a:lnTo>
                  <a:lnTo>
                    <a:pt x="157" y="206"/>
                  </a:lnTo>
                  <a:lnTo>
                    <a:pt x="153" y="204"/>
                  </a:lnTo>
                  <a:lnTo>
                    <a:pt x="151" y="203"/>
                  </a:lnTo>
                  <a:lnTo>
                    <a:pt x="148" y="202"/>
                  </a:lnTo>
                  <a:lnTo>
                    <a:pt x="146" y="202"/>
                  </a:lnTo>
                  <a:lnTo>
                    <a:pt x="145" y="202"/>
                  </a:lnTo>
                  <a:lnTo>
                    <a:pt x="143" y="202"/>
                  </a:lnTo>
                  <a:lnTo>
                    <a:pt x="140" y="202"/>
                  </a:lnTo>
                  <a:lnTo>
                    <a:pt x="134" y="200"/>
                  </a:lnTo>
                  <a:lnTo>
                    <a:pt x="126" y="197"/>
                  </a:lnTo>
                  <a:lnTo>
                    <a:pt x="117" y="193"/>
                  </a:lnTo>
                  <a:lnTo>
                    <a:pt x="106" y="189"/>
                  </a:lnTo>
                  <a:lnTo>
                    <a:pt x="97" y="184"/>
                  </a:lnTo>
                  <a:lnTo>
                    <a:pt x="89" y="179"/>
                  </a:lnTo>
                  <a:lnTo>
                    <a:pt x="83" y="175"/>
                  </a:lnTo>
                  <a:lnTo>
                    <a:pt x="77" y="171"/>
                  </a:lnTo>
                  <a:lnTo>
                    <a:pt x="69" y="165"/>
                  </a:lnTo>
                  <a:lnTo>
                    <a:pt x="61" y="157"/>
                  </a:lnTo>
                  <a:lnTo>
                    <a:pt x="53" y="149"/>
                  </a:lnTo>
                  <a:lnTo>
                    <a:pt x="45" y="139"/>
                  </a:lnTo>
                  <a:lnTo>
                    <a:pt x="36" y="129"/>
                  </a:lnTo>
                  <a:lnTo>
                    <a:pt x="29" y="119"/>
                  </a:lnTo>
                  <a:lnTo>
                    <a:pt x="23" y="109"/>
                  </a:lnTo>
                  <a:lnTo>
                    <a:pt x="18" y="99"/>
                  </a:lnTo>
                  <a:lnTo>
                    <a:pt x="15" y="88"/>
                  </a:lnTo>
                  <a:lnTo>
                    <a:pt x="12" y="78"/>
                  </a:lnTo>
                  <a:lnTo>
                    <a:pt x="10" y="68"/>
                  </a:lnTo>
                  <a:lnTo>
                    <a:pt x="9" y="59"/>
                  </a:lnTo>
                  <a:lnTo>
                    <a:pt x="7" y="50"/>
                  </a:lnTo>
                  <a:lnTo>
                    <a:pt x="7" y="44"/>
                  </a:lnTo>
                  <a:lnTo>
                    <a:pt x="7" y="38"/>
                  </a:lnTo>
                  <a:lnTo>
                    <a:pt x="6" y="33"/>
                  </a:lnTo>
                  <a:lnTo>
                    <a:pt x="5" y="27"/>
                  </a:lnTo>
                  <a:lnTo>
                    <a:pt x="4" y="22"/>
                  </a:lnTo>
                  <a:lnTo>
                    <a:pt x="2" y="16"/>
                  </a:lnTo>
                  <a:lnTo>
                    <a:pt x="1" y="11"/>
                  </a:lnTo>
                  <a:lnTo>
                    <a:pt x="0" y="6"/>
                  </a:lnTo>
                  <a:lnTo>
                    <a:pt x="0" y="2"/>
                  </a:lnTo>
                  <a:lnTo>
                    <a:pt x="0" y="0"/>
                  </a:lnTo>
                  <a:lnTo>
                    <a:pt x="28" y="17"/>
                  </a:lnTo>
                </a:path>
              </a:pathLst>
            </a:custGeom>
            <a:solidFill>
              <a:srgbClr val="4C4C4C"/>
            </a:solidFill>
            <a:ln w="9525" cap="rnd">
              <a:noFill/>
              <a:round/>
              <a:headEnd type="none" w="sm" len="sm"/>
              <a:tailEnd type="none" w="sm" len="sm"/>
            </a:ln>
            <a:effectLst/>
          </p:spPr>
          <p:txBody>
            <a:bodyPr/>
            <a:lstStyle/>
            <a:p>
              <a:endParaRPr lang="en-US"/>
            </a:p>
          </p:txBody>
        </p:sp>
        <p:sp>
          <p:nvSpPr>
            <p:cNvPr id="21863" name="Freeform 359"/>
            <p:cNvSpPr>
              <a:spLocks/>
            </p:cNvSpPr>
            <p:nvPr/>
          </p:nvSpPr>
          <p:spPr bwMode="auto">
            <a:xfrm>
              <a:off x="4829" y="1068"/>
              <a:ext cx="213" cy="211"/>
            </a:xfrm>
            <a:custGeom>
              <a:avLst/>
              <a:gdLst/>
              <a:ahLst/>
              <a:cxnLst>
                <a:cxn ang="0">
                  <a:pos x="39" y="19"/>
                </a:cxn>
                <a:cxn ang="0">
                  <a:pos x="44" y="32"/>
                </a:cxn>
                <a:cxn ang="0">
                  <a:pos x="51" y="51"/>
                </a:cxn>
                <a:cxn ang="0">
                  <a:pos x="57" y="71"/>
                </a:cxn>
                <a:cxn ang="0">
                  <a:pos x="62" y="85"/>
                </a:cxn>
                <a:cxn ang="0">
                  <a:pos x="70" y="101"/>
                </a:cxn>
                <a:cxn ang="0">
                  <a:pos x="81" y="115"/>
                </a:cxn>
                <a:cxn ang="0">
                  <a:pos x="91" y="125"/>
                </a:cxn>
                <a:cxn ang="0">
                  <a:pos x="99" y="130"/>
                </a:cxn>
                <a:cxn ang="0">
                  <a:pos x="120" y="146"/>
                </a:cxn>
                <a:cxn ang="0">
                  <a:pos x="143" y="165"/>
                </a:cxn>
                <a:cxn ang="0">
                  <a:pos x="160" y="180"/>
                </a:cxn>
                <a:cxn ang="0">
                  <a:pos x="166" y="181"/>
                </a:cxn>
                <a:cxn ang="0">
                  <a:pos x="169" y="181"/>
                </a:cxn>
                <a:cxn ang="0">
                  <a:pos x="175" y="181"/>
                </a:cxn>
                <a:cxn ang="0">
                  <a:pos x="181" y="181"/>
                </a:cxn>
                <a:cxn ang="0">
                  <a:pos x="189" y="186"/>
                </a:cxn>
                <a:cxn ang="0">
                  <a:pos x="198" y="191"/>
                </a:cxn>
                <a:cxn ang="0">
                  <a:pos x="206" y="197"/>
                </a:cxn>
                <a:cxn ang="0">
                  <a:pos x="212" y="203"/>
                </a:cxn>
                <a:cxn ang="0">
                  <a:pos x="210" y="207"/>
                </a:cxn>
                <a:cxn ang="0">
                  <a:pos x="204" y="210"/>
                </a:cxn>
                <a:cxn ang="0">
                  <a:pos x="194" y="210"/>
                </a:cxn>
                <a:cxn ang="0">
                  <a:pos x="182" y="207"/>
                </a:cxn>
                <a:cxn ang="0">
                  <a:pos x="171" y="204"/>
                </a:cxn>
                <a:cxn ang="0">
                  <a:pos x="165" y="201"/>
                </a:cxn>
                <a:cxn ang="0">
                  <a:pos x="160" y="200"/>
                </a:cxn>
                <a:cxn ang="0">
                  <a:pos x="154" y="200"/>
                </a:cxn>
                <a:cxn ang="0">
                  <a:pos x="141" y="196"/>
                </a:cxn>
                <a:cxn ang="0">
                  <a:pos x="121" y="187"/>
                </a:cxn>
                <a:cxn ang="0">
                  <a:pos x="103" y="178"/>
                </a:cxn>
                <a:cxn ang="0">
                  <a:pos x="91" y="170"/>
                </a:cxn>
                <a:cxn ang="0">
                  <a:pos x="76" y="156"/>
                </a:cxn>
                <a:cxn ang="0">
                  <a:pos x="59" y="137"/>
                </a:cxn>
                <a:cxn ang="0">
                  <a:pos x="44" y="118"/>
                </a:cxn>
                <a:cxn ang="0">
                  <a:pos x="32" y="96"/>
                </a:cxn>
                <a:cxn ang="0">
                  <a:pos x="19" y="68"/>
                </a:cxn>
                <a:cxn ang="0">
                  <a:pos x="8" y="40"/>
                </a:cxn>
                <a:cxn ang="0">
                  <a:pos x="1" y="19"/>
                </a:cxn>
                <a:cxn ang="0">
                  <a:pos x="0" y="8"/>
                </a:cxn>
                <a:cxn ang="0">
                  <a:pos x="2" y="4"/>
                </a:cxn>
                <a:cxn ang="0">
                  <a:pos x="5" y="2"/>
                </a:cxn>
                <a:cxn ang="0">
                  <a:pos x="10" y="1"/>
                </a:cxn>
                <a:cxn ang="0">
                  <a:pos x="38" y="17"/>
                </a:cxn>
              </a:cxnLst>
              <a:rect l="0" t="0" r="r" b="b"/>
              <a:pathLst>
                <a:path w="213" h="211">
                  <a:moveTo>
                    <a:pt x="38" y="17"/>
                  </a:moveTo>
                  <a:lnTo>
                    <a:pt x="39" y="19"/>
                  </a:lnTo>
                  <a:lnTo>
                    <a:pt x="40" y="24"/>
                  </a:lnTo>
                  <a:lnTo>
                    <a:pt x="44" y="32"/>
                  </a:lnTo>
                  <a:lnTo>
                    <a:pt x="47" y="41"/>
                  </a:lnTo>
                  <a:lnTo>
                    <a:pt x="51" y="51"/>
                  </a:lnTo>
                  <a:lnTo>
                    <a:pt x="54" y="62"/>
                  </a:lnTo>
                  <a:lnTo>
                    <a:pt x="57" y="71"/>
                  </a:lnTo>
                  <a:lnTo>
                    <a:pt x="59" y="79"/>
                  </a:lnTo>
                  <a:lnTo>
                    <a:pt x="62" y="85"/>
                  </a:lnTo>
                  <a:lnTo>
                    <a:pt x="66" y="92"/>
                  </a:lnTo>
                  <a:lnTo>
                    <a:pt x="70" y="101"/>
                  </a:lnTo>
                  <a:lnTo>
                    <a:pt x="76" y="108"/>
                  </a:lnTo>
                  <a:lnTo>
                    <a:pt x="81" y="115"/>
                  </a:lnTo>
                  <a:lnTo>
                    <a:pt x="86" y="121"/>
                  </a:lnTo>
                  <a:lnTo>
                    <a:pt x="91" y="125"/>
                  </a:lnTo>
                  <a:lnTo>
                    <a:pt x="94" y="128"/>
                  </a:lnTo>
                  <a:lnTo>
                    <a:pt x="99" y="130"/>
                  </a:lnTo>
                  <a:lnTo>
                    <a:pt x="108" y="137"/>
                  </a:lnTo>
                  <a:lnTo>
                    <a:pt x="120" y="146"/>
                  </a:lnTo>
                  <a:lnTo>
                    <a:pt x="131" y="156"/>
                  </a:lnTo>
                  <a:lnTo>
                    <a:pt x="143" y="165"/>
                  </a:lnTo>
                  <a:lnTo>
                    <a:pt x="154" y="174"/>
                  </a:lnTo>
                  <a:lnTo>
                    <a:pt x="160" y="180"/>
                  </a:lnTo>
                  <a:lnTo>
                    <a:pt x="164" y="181"/>
                  </a:lnTo>
                  <a:lnTo>
                    <a:pt x="166" y="181"/>
                  </a:lnTo>
                  <a:lnTo>
                    <a:pt x="167" y="181"/>
                  </a:lnTo>
                  <a:lnTo>
                    <a:pt x="169" y="181"/>
                  </a:lnTo>
                  <a:lnTo>
                    <a:pt x="172" y="181"/>
                  </a:lnTo>
                  <a:lnTo>
                    <a:pt x="175" y="181"/>
                  </a:lnTo>
                  <a:lnTo>
                    <a:pt x="177" y="181"/>
                  </a:lnTo>
                  <a:lnTo>
                    <a:pt x="181" y="181"/>
                  </a:lnTo>
                  <a:lnTo>
                    <a:pt x="184" y="183"/>
                  </a:lnTo>
                  <a:lnTo>
                    <a:pt x="189" y="186"/>
                  </a:lnTo>
                  <a:lnTo>
                    <a:pt x="193" y="187"/>
                  </a:lnTo>
                  <a:lnTo>
                    <a:pt x="198" y="191"/>
                  </a:lnTo>
                  <a:lnTo>
                    <a:pt x="202" y="193"/>
                  </a:lnTo>
                  <a:lnTo>
                    <a:pt x="206" y="197"/>
                  </a:lnTo>
                  <a:lnTo>
                    <a:pt x="210" y="199"/>
                  </a:lnTo>
                  <a:lnTo>
                    <a:pt x="212" y="203"/>
                  </a:lnTo>
                  <a:lnTo>
                    <a:pt x="212" y="205"/>
                  </a:lnTo>
                  <a:lnTo>
                    <a:pt x="210" y="207"/>
                  </a:lnTo>
                  <a:lnTo>
                    <a:pt x="207" y="209"/>
                  </a:lnTo>
                  <a:lnTo>
                    <a:pt x="204" y="210"/>
                  </a:lnTo>
                  <a:lnTo>
                    <a:pt x="199" y="210"/>
                  </a:lnTo>
                  <a:lnTo>
                    <a:pt x="194" y="210"/>
                  </a:lnTo>
                  <a:lnTo>
                    <a:pt x="188" y="209"/>
                  </a:lnTo>
                  <a:lnTo>
                    <a:pt x="182" y="207"/>
                  </a:lnTo>
                  <a:lnTo>
                    <a:pt x="176" y="205"/>
                  </a:lnTo>
                  <a:lnTo>
                    <a:pt x="171" y="204"/>
                  </a:lnTo>
                  <a:lnTo>
                    <a:pt x="168" y="202"/>
                  </a:lnTo>
                  <a:lnTo>
                    <a:pt x="165" y="201"/>
                  </a:lnTo>
                  <a:lnTo>
                    <a:pt x="163" y="200"/>
                  </a:lnTo>
                  <a:lnTo>
                    <a:pt x="160" y="200"/>
                  </a:lnTo>
                  <a:lnTo>
                    <a:pt x="158" y="201"/>
                  </a:lnTo>
                  <a:lnTo>
                    <a:pt x="154" y="200"/>
                  </a:lnTo>
                  <a:lnTo>
                    <a:pt x="148" y="198"/>
                  </a:lnTo>
                  <a:lnTo>
                    <a:pt x="141" y="196"/>
                  </a:lnTo>
                  <a:lnTo>
                    <a:pt x="131" y="192"/>
                  </a:lnTo>
                  <a:lnTo>
                    <a:pt x="121" y="187"/>
                  </a:lnTo>
                  <a:lnTo>
                    <a:pt x="112" y="182"/>
                  </a:lnTo>
                  <a:lnTo>
                    <a:pt x="103" y="178"/>
                  </a:lnTo>
                  <a:lnTo>
                    <a:pt x="97" y="174"/>
                  </a:lnTo>
                  <a:lnTo>
                    <a:pt x="91" y="170"/>
                  </a:lnTo>
                  <a:lnTo>
                    <a:pt x="84" y="163"/>
                  </a:lnTo>
                  <a:lnTo>
                    <a:pt x="76" y="156"/>
                  </a:lnTo>
                  <a:lnTo>
                    <a:pt x="68" y="147"/>
                  </a:lnTo>
                  <a:lnTo>
                    <a:pt x="59" y="137"/>
                  </a:lnTo>
                  <a:lnTo>
                    <a:pt x="51" y="128"/>
                  </a:lnTo>
                  <a:lnTo>
                    <a:pt x="44" y="118"/>
                  </a:lnTo>
                  <a:lnTo>
                    <a:pt x="38" y="107"/>
                  </a:lnTo>
                  <a:lnTo>
                    <a:pt x="32" y="96"/>
                  </a:lnTo>
                  <a:lnTo>
                    <a:pt x="26" y="83"/>
                  </a:lnTo>
                  <a:lnTo>
                    <a:pt x="19" y="68"/>
                  </a:lnTo>
                  <a:lnTo>
                    <a:pt x="13" y="54"/>
                  </a:lnTo>
                  <a:lnTo>
                    <a:pt x="8" y="40"/>
                  </a:lnTo>
                  <a:lnTo>
                    <a:pt x="4" y="28"/>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w="9525" cap="rnd">
              <a:noFill/>
              <a:round/>
              <a:headEnd type="none" w="sm" len="sm"/>
              <a:tailEnd type="none" w="sm" len="sm"/>
            </a:ln>
            <a:effectLst/>
          </p:spPr>
          <p:txBody>
            <a:bodyPr/>
            <a:lstStyle/>
            <a:p>
              <a:endParaRPr lang="en-US"/>
            </a:p>
          </p:txBody>
        </p:sp>
        <p:sp>
          <p:nvSpPr>
            <p:cNvPr id="21864" name="Freeform 360"/>
            <p:cNvSpPr>
              <a:spLocks/>
            </p:cNvSpPr>
            <p:nvPr/>
          </p:nvSpPr>
          <p:spPr bwMode="auto">
            <a:xfrm>
              <a:off x="4768" y="1331"/>
              <a:ext cx="220" cy="406"/>
            </a:xfrm>
            <a:custGeom>
              <a:avLst/>
              <a:gdLst/>
              <a:ahLst/>
              <a:cxnLst>
                <a:cxn ang="0">
                  <a:pos x="219" y="405"/>
                </a:cxn>
                <a:cxn ang="0">
                  <a:pos x="219" y="109"/>
                </a:cxn>
                <a:cxn ang="0">
                  <a:pos x="0" y="0"/>
                </a:cxn>
                <a:cxn ang="0">
                  <a:pos x="0" y="276"/>
                </a:cxn>
                <a:cxn ang="0">
                  <a:pos x="219" y="405"/>
                </a:cxn>
              </a:cxnLst>
              <a:rect l="0" t="0" r="r" b="b"/>
              <a:pathLst>
                <a:path w="220" h="406">
                  <a:moveTo>
                    <a:pt x="219" y="405"/>
                  </a:moveTo>
                  <a:lnTo>
                    <a:pt x="219" y="109"/>
                  </a:lnTo>
                  <a:lnTo>
                    <a:pt x="0" y="0"/>
                  </a:lnTo>
                  <a:lnTo>
                    <a:pt x="0" y="276"/>
                  </a:lnTo>
                  <a:lnTo>
                    <a:pt x="219" y="405"/>
                  </a:lnTo>
                </a:path>
              </a:pathLst>
            </a:custGeom>
            <a:solidFill>
              <a:srgbClr val="4C4C4C"/>
            </a:solidFill>
            <a:ln w="9525" cap="rnd">
              <a:noFill/>
              <a:round/>
              <a:headEnd type="none" w="sm" len="sm"/>
              <a:tailEnd type="none" w="sm" len="sm"/>
            </a:ln>
            <a:effectLst/>
          </p:spPr>
          <p:txBody>
            <a:bodyPr/>
            <a:lstStyle/>
            <a:p>
              <a:endParaRPr lang="en-US"/>
            </a:p>
          </p:txBody>
        </p:sp>
        <p:sp>
          <p:nvSpPr>
            <p:cNvPr id="21865" name="Freeform 361"/>
            <p:cNvSpPr>
              <a:spLocks/>
            </p:cNvSpPr>
            <p:nvPr/>
          </p:nvSpPr>
          <p:spPr bwMode="auto">
            <a:xfrm>
              <a:off x="4750" y="1582"/>
              <a:ext cx="239" cy="161"/>
            </a:xfrm>
            <a:custGeom>
              <a:avLst/>
              <a:gdLst/>
              <a:ahLst/>
              <a:cxnLst>
                <a:cxn ang="0">
                  <a:pos x="238" y="160"/>
                </a:cxn>
                <a:cxn ang="0">
                  <a:pos x="238" y="129"/>
                </a:cxn>
                <a:cxn ang="0">
                  <a:pos x="0" y="0"/>
                </a:cxn>
                <a:cxn ang="0">
                  <a:pos x="0" y="28"/>
                </a:cxn>
                <a:cxn ang="0">
                  <a:pos x="238" y="160"/>
                </a:cxn>
              </a:cxnLst>
              <a:rect l="0" t="0" r="r" b="b"/>
              <a:pathLst>
                <a:path w="239" h="161">
                  <a:moveTo>
                    <a:pt x="238" y="160"/>
                  </a:moveTo>
                  <a:lnTo>
                    <a:pt x="238" y="129"/>
                  </a:lnTo>
                  <a:lnTo>
                    <a:pt x="0" y="0"/>
                  </a:lnTo>
                  <a:lnTo>
                    <a:pt x="0" y="28"/>
                  </a:lnTo>
                  <a:lnTo>
                    <a:pt x="238" y="160"/>
                  </a:lnTo>
                </a:path>
              </a:pathLst>
            </a:custGeom>
            <a:solidFill>
              <a:srgbClr val="CC9900"/>
            </a:solidFill>
            <a:ln w="9525" cap="rnd">
              <a:noFill/>
              <a:round/>
              <a:headEnd type="none" w="sm" len="sm"/>
              <a:tailEnd type="none" w="sm" len="sm"/>
            </a:ln>
            <a:effectLst/>
          </p:spPr>
          <p:txBody>
            <a:bodyPr/>
            <a:lstStyle/>
            <a:p>
              <a:endParaRPr lang="en-US"/>
            </a:p>
          </p:txBody>
        </p:sp>
        <p:sp>
          <p:nvSpPr>
            <p:cNvPr id="21866" name="Freeform 362"/>
            <p:cNvSpPr>
              <a:spLocks/>
            </p:cNvSpPr>
            <p:nvPr/>
          </p:nvSpPr>
          <p:spPr bwMode="auto">
            <a:xfrm>
              <a:off x="4747" y="1315"/>
              <a:ext cx="242" cy="144"/>
            </a:xfrm>
            <a:custGeom>
              <a:avLst/>
              <a:gdLst/>
              <a:ahLst/>
              <a:cxnLst>
                <a:cxn ang="0">
                  <a:pos x="241" y="143"/>
                </a:cxn>
                <a:cxn ang="0">
                  <a:pos x="241" y="113"/>
                </a:cxn>
                <a:cxn ang="0">
                  <a:pos x="0" y="0"/>
                </a:cxn>
                <a:cxn ang="0">
                  <a:pos x="0" y="29"/>
                </a:cxn>
                <a:cxn ang="0">
                  <a:pos x="241" y="143"/>
                </a:cxn>
              </a:cxnLst>
              <a:rect l="0" t="0" r="r" b="b"/>
              <a:pathLst>
                <a:path w="242" h="144">
                  <a:moveTo>
                    <a:pt x="241" y="143"/>
                  </a:moveTo>
                  <a:lnTo>
                    <a:pt x="241" y="113"/>
                  </a:lnTo>
                  <a:lnTo>
                    <a:pt x="0" y="0"/>
                  </a:lnTo>
                  <a:lnTo>
                    <a:pt x="0" y="29"/>
                  </a:lnTo>
                  <a:lnTo>
                    <a:pt x="241" y="143"/>
                  </a:lnTo>
                </a:path>
              </a:pathLst>
            </a:custGeom>
            <a:solidFill>
              <a:srgbClr val="CC9900"/>
            </a:solidFill>
            <a:ln w="9525" cap="rnd">
              <a:noFill/>
              <a:round/>
              <a:headEnd type="none" w="sm" len="sm"/>
              <a:tailEnd type="none" w="sm" len="sm"/>
            </a:ln>
            <a:effectLst/>
          </p:spPr>
          <p:txBody>
            <a:bodyPr/>
            <a:lstStyle/>
            <a:p>
              <a:endParaRPr lang="en-US"/>
            </a:p>
          </p:txBody>
        </p:sp>
        <p:sp>
          <p:nvSpPr>
            <p:cNvPr id="21867" name="Freeform 363"/>
            <p:cNvSpPr>
              <a:spLocks/>
            </p:cNvSpPr>
            <p:nvPr/>
          </p:nvSpPr>
          <p:spPr bwMode="auto">
            <a:xfrm>
              <a:off x="4988" y="1595"/>
              <a:ext cx="451" cy="148"/>
            </a:xfrm>
            <a:custGeom>
              <a:avLst/>
              <a:gdLst/>
              <a:ahLst/>
              <a:cxnLst>
                <a:cxn ang="0">
                  <a:pos x="0" y="147"/>
                </a:cxn>
                <a:cxn ang="0">
                  <a:pos x="0" y="116"/>
                </a:cxn>
                <a:cxn ang="0">
                  <a:pos x="450" y="0"/>
                </a:cxn>
                <a:cxn ang="0">
                  <a:pos x="450" y="28"/>
                </a:cxn>
                <a:cxn ang="0">
                  <a:pos x="0" y="147"/>
                </a:cxn>
              </a:cxnLst>
              <a:rect l="0" t="0" r="r" b="b"/>
              <a:pathLst>
                <a:path w="451" h="148">
                  <a:moveTo>
                    <a:pt x="0" y="147"/>
                  </a:moveTo>
                  <a:lnTo>
                    <a:pt x="0" y="116"/>
                  </a:lnTo>
                  <a:lnTo>
                    <a:pt x="450" y="0"/>
                  </a:lnTo>
                  <a:lnTo>
                    <a:pt x="450" y="28"/>
                  </a:lnTo>
                  <a:lnTo>
                    <a:pt x="0" y="147"/>
                  </a:lnTo>
                </a:path>
              </a:pathLst>
            </a:custGeom>
            <a:solidFill>
              <a:srgbClr val="FFFF99"/>
            </a:solidFill>
            <a:ln w="9525" cap="rnd">
              <a:noFill/>
              <a:round/>
              <a:headEnd type="none" w="sm" len="sm"/>
              <a:tailEnd type="none" w="sm" len="sm"/>
            </a:ln>
            <a:effectLst/>
          </p:spPr>
          <p:txBody>
            <a:bodyPr/>
            <a:lstStyle/>
            <a:p>
              <a:endParaRPr lang="en-US"/>
            </a:p>
          </p:txBody>
        </p:sp>
        <p:sp>
          <p:nvSpPr>
            <p:cNvPr id="21868" name="Freeform 364"/>
            <p:cNvSpPr>
              <a:spLocks/>
            </p:cNvSpPr>
            <p:nvPr/>
          </p:nvSpPr>
          <p:spPr bwMode="auto">
            <a:xfrm>
              <a:off x="4986" y="1312"/>
              <a:ext cx="451" cy="149"/>
            </a:xfrm>
            <a:custGeom>
              <a:avLst/>
              <a:gdLst/>
              <a:ahLst/>
              <a:cxnLst>
                <a:cxn ang="0">
                  <a:pos x="0" y="148"/>
                </a:cxn>
                <a:cxn ang="0">
                  <a:pos x="0" y="118"/>
                </a:cxn>
                <a:cxn ang="0">
                  <a:pos x="450" y="0"/>
                </a:cxn>
                <a:cxn ang="0">
                  <a:pos x="450" y="27"/>
                </a:cxn>
                <a:cxn ang="0">
                  <a:pos x="0" y="148"/>
                </a:cxn>
              </a:cxnLst>
              <a:rect l="0" t="0" r="r" b="b"/>
              <a:pathLst>
                <a:path w="451" h="149">
                  <a:moveTo>
                    <a:pt x="0" y="148"/>
                  </a:moveTo>
                  <a:lnTo>
                    <a:pt x="0" y="118"/>
                  </a:lnTo>
                  <a:lnTo>
                    <a:pt x="450" y="0"/>
                  </a:lnTo>
                  <a:lnTo>
                    <a:pt x="450" y="27"/>
                  </a:lnTo>
                  <a:lnTo>
                    <a:pt x="0" y="148"/>
                  </a:lnTo>
                </a:path>
              </a:pathLst>
            </a:custGeom>
            <a:solidFill>
              <a:srgbClr val="FFFF99"/>
            </a:solidFill>
            <a:ln w="9525" cap="rnd">
              <a:noFill/>
              <a:round/>
              <a:headEnd type="none" w="sm" len="sm"/>
              <a:tailEnd type="none" w="sm" len="sm"/>
            </a:ln>
            <a:effectLst/>
          </p:spPr>
          <p:txBody>
            <a:bodyPr/>
            <a:lstStyle/>
            <a:p>
              <a:endParaRPr lang="en-US"/>
            </a:p>
          </p:txBody>
        </p:sp>
        <p:sp>
          <p:nvSpPr>
            <p:cNvPr id="21869" name="Freeform 365"/>
            <p:cNvSpPr>
              <a:spLocks/>
            </p:cNvSpPr>
            <p:nvPr/>
          </p:nvSpPr>
          <p:spPr bwMode="auto">
            <a:xfrm>
              <a:off x="4986" y="1346"/>
              <a:ext cx="452" cy="355"/>
            </a:xfrm>
            <a:custGeom>
              <a:avLst/>
              <a:gdLst/>
              <a:ahLst/>
              <a:cxnLst>
                <a:cxn ang="0">
                  <a:pos x="0" y="354"/>
                </a:cxn>
                <a:cxn ang="0">
                  <a:pos x="0" y="122"/>
                </a:cxn>
                <a:cxn ang="0">
                  <a:pos x="451" y="0"/>
                </a:cxn>
                <a:cxn ang="0">
                  <a:pos x="451" y="243"/>
                </a:cxn>
                <a:cxn ang="0">
                  <a:pos x="0" y="354"/>
                </a:cxn>
              </a:cxnLst>
              <a:rect l="0" t="0" r="r" b="b"/>
              <a:pathLst>
                <a:path w="452" h="355">
                  <a:moveTo>
                    <a:pt x="0" y="354"/>
                  </a:moveTo>
                  <a:lnTo>
                    <a:pt x="0" y="122"/>
                  </a:lnTo>
                  <a:lnTo>
                    <a:pt x="451" y="0"/>
                  </a:lnTo>
                  <a:lnTo>
                    <a:pt x="451" y="243"/>
                  </a:lnTo>
                  <a:lnTo>
                    <a:pt x="0" y="354"/>
                  </a:lnTo>
                </a:path>
              </a:pathLst>
            </a:custGeom>
            <a:solidFill>
              <a:srgbClr val="FFFF99"/>
            </a:solidFill>
            <a:ln w="9525" cap="rnd">
              <a:noFill/>
              <a:round/>
              <a:headEnd type="none" w="sm" len="sm"/>
              <a:tailEnd type="none" w="sm" len="sm"/>
            </a:ln>
            <a:effectLst/>
          </p:spPr>
          <p:txBody>
            <a:bodyPr/>
            <a:lstStyle/>
            <a:p>
              <a:endParaRPr lang="en-US"/>
            </a:p>
          </p:txBody>
        </p:sp>
        <p:sp>
          <p:nvSpPr>
            <p:cNvPr id="21870" name="Freeform 366"/>
            <p:cNvSpPr>
              <a:spLocks/>
            </p:cNvSpPr>
            <p:nvPr/>
          </p:nvSpPr>
          <p:spPr bwMode="auto">
            <a:xfrm>
              <a:off x="4928" y="1083"/>
              <a:ext cx="131" cy="173"/>
            </a:xfrm>
            <a:custGeom>
              <a:avLst/>
              <a:gdLst/>
              <a:ahLst/>
              <a:cxnLst>
                <a:cxn ang="0">
                  <a:pos x="31" y="17"/>
                </a:cxn>
                <a:cxn ang="0">
                  <a:pos x="35" y="26"/>
                </a:cxn>
                <a:cxn ang="0">
                  <a:pos x="39" y="40"/>
                </a:cxn>
                <a:cxn ang="0">
                  <a:pos x="42" y="52"/>
                </a:cxn>
                <a:cxn ang="0">
                  <a:pos x="43" y="63"/>
                </a:cxn>
                <a:cxn ang="0">
                  <a:pos x="47" y="78"/>
                </a:cxn>
                <a:cxn ang="0">
                  <a:pos x="53" y="92"/>
                </a:cxn>
                <a:cxn ang="0">
                  <a:pos x="59" y="103"/>
                </a:cxn>
                <a:cxn ang="0">
                  <a:pos x="65" y="108"/>
                </a:cxn>
                <a:cxn ang="0">
                  <a:pos x="71" y="121"/>
                </a:cxn>
                <a:cxn ang="0">
                  <a:pos x="80" y="137"/>
                </a:cxn>
                <a:cxn ang="0">
                  <a:pos x="85" y="148"/>
                </a:cxn>
                <a:cxn ang="0">
                  <a:pos x="87" y="149"/>
                </a:cxn>
                <a:cxn ang="0">
                  <a:pos x="90" y="149"/>
                </a:cxn>
                <a:cxn ang="0">
                  <a:pos x="96" y="148"/>
                </a:cxn>
                <a:cxn ang="0">
                  <a:pos x="102" y="148"/>
                </a:cxn>
                <a:cxn ang="0">
                  <a:pos x="106" y="149"/>
                </a:cxn>
                <a:cxn ang="0">
                  <a:pos x="114" y="153"/>
                </a:cxn>
                <a:cxn ang="0">
                  <a:pos x="122" y="158"/>
                </a:cxn>
                <a:cxn ang="0">
                  <a:pos x="128" y="163"/>
                </a:cxn>
                <a:cxn ang="0">
                  <a:pos x="129" y="167"/>
                </a:cxn>
                <a:cxn ang="0">
                  <a:pos x="124" y="170"/>
                </a:cxn>
                <a:cxn ang="0">
                  <a:pos x="116" y="172"/>
                </a:cxn>
                <a:cxn ang="0">
                  <a:pos x="106" y="172"/>
                </a:cxn>
                <a:cxn ang="0">
                  <a:pos x="97" y="170"/>
                </a:cxn>
                <a:cxn ang="0">
                  <a:pos x="91" y="168"/>
                </a:cxn>
                <a:cxn ang="0">
                  <a:pos x="88" y="167"/>
                </a:cxn>
                <a:cxn ang="0">
                  <a:pos x="85" y="166"/>
                </a:cxn>
                <a:cxn ang="0">
                  <a:pos x="82" y="166"/>
                </a:cxn>
                <a:cxn ang="0">
                  <a:pos x="70" y="157"/>
                </a:cxn>
                <a:cxn ang="0">
                  <a:pos x="56" y="143"/>
                </a:cxn>
                <a:cxn ang="0">
                  <a:pos x="43" y="129"/>
                </a:cxn>
                <a:cxn ang="0">
                  <a:pos x="36" y="121"/>
                </a:cxn>
                <a:cxn ang="0">
                  <a:pos x="33" y="114"/>
                </a:cxn>
                <a:cxn ang="0">
                  <a:pos x="32" y="107"/>
                </a:cxn>
                <a:cxn ang="0">
                  <a:pos x="30" y="96"/>
                </a:cxn>
                <a:cxn ang="0">
                  <a:pos x="25" y="80"/>
                </a:cxn>
                <a:cxn ang="0">
                  <a:pos x="16" y="56"/>
                </a:cxn>
                <a:cxn ang="0">
                  <a:pos x="5" y="32"/>
                </a:cxn>
                <a:cxn ang="0">
                  <a:pos x="0" y="13"/>
                </a:cxn>
                <a:cxn ang="0">
                  <a:pos x="0" y="5"/>
                </a:cxn>
                <a:cxn ang="0">
                  <a:pos x="4" y="3"/>
                </a:cxn>
                <a:cxn ang="0">
                  <a:pos x="8" y="1"/>
                </a:cxn>
                <a:cxn ang="0">
                  <a:pos x="12" y="0"/>
                </a:cxn>
                <a:cxn ang="0">
                  <a:pos x="31" y="15"/>
                </a:cxn>
              </a:cxnLst>
              <a:rect l="0" t="0" r="r" b="b"/>
              <a:pathLst>
                <a:path w="131" h="173">
                  <a:moveTo>
                    <a:pt x="31" y="15"/>
                  </a:moveTo>
                  <a:lnTo>
                    <a:pt x="31" y="17"/>
                  </a:lnTo>
                  <a:lnTo>
                    <a:pt x="33" y="20"/>
                  </a:lnTo>
                  <a:lnTo>
                    <a:pt x="35" y="26"/>
                  </a:lnTo>
                  <a:lnTo>
                    <a:pt x="36" y="32"/>
                  </a:lnTo>
                  <a:lnTo>
                    <a:pt x="39" y="40"/>
                  </a:lnTo>
                  <a:lnTo>
                    <a:pt x="41" y="46"/>
                  </a:lnTo>
                  <a:lnTo>
                    <a:pt x="42" y="52"/>
                  </a:lnTo>
                  <a:lnTo>
                    <a:pt x="43" y="57"/>
                  </a:lnTo>
                  <a:lnTo>
                    <a:pt x="43" y="63"/>
                  </a:lnTo>
                  <a:lnTo>
                    <a:pt x="46" y="70"/>
                  </a:lnTo>
                  <a:lnTo>
                    <a:pt x="47" y="78"/>
                  </a:lnTo>
                  <a:lnTo>
                    <a:pt x="51" y="86"/>
                  </a:lnTo>
                  <a:lnTo>
                    <a:pt x="53" y="92"/>
                  </a:lnTo>
                  <a:lnTo>
                    <a:pt x="57" y="99"/>
                  </a:lnTo>
                  <a:lnTo>
                    <a:pt x="59" y="103"/>
                  </a:lnTo>
                  <a:lnTo>
                    <a:pt x="62" y="106"/>
                  </a:lnTo>
                  <a:lnTo>
                    <a:pt x="65" y="108"/>
                  </a:lnTo>
                  <a:lnTo>
                    <a:pt x="68" y="114"/>
                  </a:lnTo>
                  <a:lnTo>
                    <a:pt x="71" y="121"/>
                  </a:lnTo>
                  <a:lnTo>
                    <a:pt x="76" y="129"/>
                  </a:lnTo>
                  <a:lnTo>
                    <a:pt x="80" y="137"/>
                  </a:lnTo>
                  <a:lnTo>
                    <a:pt x="82" y="143"/>
                  </a:lnTo>
                  <a:lnTo>
                    <a:pt x="85" y="148"/>
                  </a:lnTo>
                  <a:lnTo>
                    <a:pt x="86" y="149"/>
                  </a:lnTo>
                  <a:lnTo>
                    <a:pt x="87" y="149"/>
                  </a:lnTo>
                  <a:lnTo>
                    <a:pt x="88" y="149"/>
                  </a:lnTo>
                  <a:lnTo>
                    <a:pt x="90" y="149"/>
                  </a:lnTo>
                  <a:lnTo>
                    <a:pt x="93" y="148"/>
                  </a:lnTo>
                  <a:lnTo>
                    <a:pt x="96" y="148"/>
                  </a:lnTo>
                  <a:lnTo>
                    <a:pt x="99" y="148"/>
                  </a:lnTo>
                  <a:lnTo>
                    <a:pt x="102" y="148"/>
                  </a:lnTo>
                  <a:lnTo>
                    <a:pt x="104" y="149"/>
                  </a:lnTo>
                  <a:lnTo>
                    <a:pt x="106" y="149"/>
                  </a:lnTo>
                  <a:lnTo>
                    <a:pt x="110" y="151"/>
                  </a:lnTo>
                  <a:lnTo>
                    <a:pt x="114" y="153"/>
                  </a:lnTo>
                  <a:lnTo>
                    <a:pt x="118" y="155"/>
                  </a:lnTo>
                  <a:lnTo>
                    <a:pt x="122" y="158"/>
                  </a:lnTo>
                  <a:lnTo>
                    <a:pt x="124" y="160"/>
                  </a:lnTo>
                  <a:lnTo>
                    <a:pt x="128" y="163"/>
                  </a:lnTo>
                  <a:lnTo>
                    <a:pt x="130" y="166"/>
                  </a:lnTo>
                  <a:lnTo>
                    <a:pt x="129" y="167"/>
                  </a:lnTo>
                  <a:lnTo>
                    <a:pt x="128" y="169"/>
                  </a:lnTo>
                  <a:lnTo>
                    <a:pt x="124" y="170"/>
                  </a:lnTo>
                  <a:lnTo>
                    <a:pt x="121" y="171"/>
                  </a:lnTo>
                  <a:lnTo>
                    <a:pt x="116" y="172"/>
                  </a:lnTo>
                  <a:lnTo>
                    <a:pt x="112" y="172"/>
                  </a:lnTo>
                  <a:lnTo>
                    <a:pt x="106" y="172"/>
                  </a:lnTo>
                  <a:lnTo>
                    <a:pt x="101" y="171"/>
                  </a:lnTo>
                  <a:lnTo>
                    <a:pt x="97" y="170"/>
                  </a:lnTo>
                  <a:lnTo>
                    <a:pt x="94" y="169"/>
                  </a:lnTo>
                  <a:lnTo>
                    <a:pt x="91" y="168"/>
                  </a:lnTo>
                  <a:lnTo>
                    <a:pt x="89" y="167"/>
                  </a:lnTo>
                  <a:lnTo>
                    <a:pt x="88" y="167"/>
                  </a:lnTo>
                  <a:lnTo>
                    <a:pt x="86" y="166"/>
                  </a:lnTo>
                  <a:lnTo>
                    <a:pt x="85" y="166"/>
                  </a:lnTo>
                  <a:lnTo>
                    <a:pt x="84" y="167"/>
                  </a:lnTo>
                  <a:lnTo>
                    <a:pt x="82" y="166"/>
                  </a:lnTo>
                  <a:lnTo>
                    <a:pt x="77" y="162"/>
                  </a:lnTo>
                  <a:lnTo>
                    <a:pt x="70" y="157"/>
                  </a:lnTo>
                  <a:lnTo>
                    <a:pt x="64" y="150"/>
                  </a:lnTo>
                  <a:lnTo>
                    <a:pt x="56" y="143"/>
                  </a:lnTo>
                  <a:lnTo>
                    <a:pt x="49" y="135"/>
                  </a:lnTo>
                  <a:lnTo>
                    <a:pt x="43" y="129"/>
                  </a:lnTo>
                  <a:lnTo>
                    <a:pt x="39" y="125"/>
                  </a:lnTo>
                  <a:lnTo>
                    <a:pt x="36" y="121"/>
                  </a:lnTo>
                  <a:lnTo>
                    <a:pt x="35" y="118"/>
                  </a:lnTo>
                  <a:lnTo>
                    <a:pt x="33" y="114"/>
                  </a:lnTo>
                  <a:lnTo>
                    <a:pt x="33" y="111"/>
                  </a:lnTo>
                  <a:lnTo>
                    <a:pt x="32" y="107"/>
                  </a:lnTo>
                  <a:lnTo>
                    <a:pt x="31" y="102"/>
                  </a:lnTo>
                  <a:lnTo>
                    <a:pt x="30" y="96"/>
                  </a:lnTo>
                  <a:lnTo>
                    <a:pt x="29" y="88"/>
                  </a:lnTo>
                  <a:lnTo>
                    <a:pt x="25" y="80"/>
                  </a:lnTo>
                  <a:lnTo>
                    <a:pt x="21" y="68"/>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w="9525" cap="rnd">
              <a:noFill/>
              <a:round/>
              <a:headEnd type="none" w="sm" len="sm"/>
              <a:tailEnd type="none" w="sm" len="sm"/>
            </a:ln>
            <a:effectLst/>
          </p:spPr>
          <p:txBody>
            <a:bodyPr/>
            <a:lstStyle/>
            <a:p>
              <a:endParaRPr lang="en-US"/>
            </a:p>
          </p:txBody>
        </p:sp>
        <p:sp>
          <p:nvSpPr>
            <p:cNvPr id="21871" name="Freeform 367"/>
            <p:cNvSpPr>
              <a:spLocks/>
            </p:cNvSpPr>
            <p:nvPr/>
          </p:nvSpPr>
          <p:spPr bwMode="auto">
            <a:xfrm>
              <a:off x="4927" y="1083"/>
              <a:ext cx="135" cy="169"/>
            </a:xfrm>
            <a:custGeom>
              <a:avLst/>
              <a:gdLst/>
              <a:ahLst/>
              <a:cxnLst>
                <a:cxn ang="0">
                  <a:pos x="35" y="15"/>
                </a:cxn>
                <a:cxn ang="0">
                  <a:pos x="39" y="23"/>
                </a:cxn>
                <a:cxn ang="0">
                  <a:pos x="43" y="36"/>
                </a:cxn>
                <a:cxn ang="0">
                  <a:pos x="46" y="48"/>
                </a:cxn>
                <a:cxn ang="0">
                  <a:pos x="48" y="59"/>
                </a:cxn>
                <a:cxn ang="0">
                  <a:pos x="52" y="74"/>
                </a:cxn>
                <a:cxn ang="0">
                  <a:pos x="58" y="88"/>
                </a:cxn>
                <a:cxn ang="0">
                  <a:pos x="64" y="99"/>
                </a:cxn>
                <a:cxn ang="0">
                  <a:pos x="69" y="104"/>
                </a:cxn>
                <a:cxn ang="0">
                  <a:pos x="76" y="117"/>
                </a:cxn>
                <a:cxn ang="0">
                  <a:pos x="84" y="133"/>
                </a:cxn>
                <a:cxn ang="0">
                  <a:pos x="89" y="144"/>
                </a:cxn>
                <a:cxn ang="0">
                  <a:pos x="93" y="145"/>
                </a:cxn>
                <a:cxn ang="0">
                  <a:pos x="98" y="144"/>
                </a:cxn>
                <a:cxn ang="0">
                  <a:pos x="104" y="144"/>
                </a:cxn>
                <a:cxn ang="0">
                  <a:pos x="109" y="144"/>
                </a:cxn>
                <a:cxn ang="0">
                  <a:pos x="115" y="147"/>
                </a:cxn>
                <a:cxn ang="0">
                  <a:pos x="122" y="151"/>
                </a:cxn>
                <a:cxn ang="0">
                  <a:pos x="129" y="156"/>
                </a:cxn>
                <a:cxn ang="0">
                  <a:pos x="134" y="162"/>
                </a:cxn>
                <a:cxn ang="0">
                  <a:pos x="132" y="165"/>
                </a:cxn>
                <a:cxn ang="0">
                  <a:pos x="125" y="167"/>
                </a:cxn>
                <a:cxn ang="0">
                  <a:pos x="116" y="168"/>
                </a:cxn>
                <a:cxn ang="0">
                  <a:pos x="106" y="167"/>
                </a:cxn>
                <a:cxn ang="0">
                  <a:pos x="99" y="165"/>
                </a:cxn>
                <a:cxn ang="0">
                  <a:pos x="94" y="163"/>
                </a:cxn>
                <a:cxn ang="0">
                  <a:pos x="91" y="162"/>
                </a:cxn>
                <a:cxn ang="0">
                  <a:pos x="89" y="163"/>
                </a:cxn>
                <a:cxn ang="0">
                  <a:pos x="81" y="159"/>
                </a:cxn>
                <a:cxn ang="0">
                  <a:pos x="69" y="146"/>
                </a:cxn>
                <a:cxn ang="0">
                  <a:pos x="54" y="131"/>
                </a:cxn>
                <a:cxn ang="0">
                  <a:pos x="44" y="121"/>
                </a:cxn>
                <a:cxn ang="0">
                  <a:pos x="35" y="111"/>
                </a:cxn>
                <a:cxn ang="0">
                  <a:pos x="24" y="98"/>
                </a:cxn>
                <a:cxn ang="0">
                  <a:pos x="14" y="83"/>
                </a:cxn>
                <a:cxn ang="0">
                  <a:pos x="7" y="67"/>
                </a:cxn>
                <a:cxn ang="0">
                  <a:pos x="4" y="49"/>
                </a:cxn>
                <a:cxn ang="0">
                  <a:pos x="1" y="30"/>
                </a:cxn>
                <a:cxn ang="0">
                  <a:pos x="0" y="13"/>
                </a:cxn>
                <a:cxn ang="0">
                  <a:pos x="0" y="3"/>
                </a:cxn>
                <a:cxn ang="0">
                  <a:pos x="3" y="0"/>
                </a:cxn>
                <a:cxn ang="0">
                  <a:pos x="6" y="1"/>
                </a:cxn>
                <a:cxn ang="0">
                  <a:pos x="10" y="4"/>
                </a:cxn>
                <a:cxn ang="0">
                  <a:pos x="12" y="5"/>
                </a:cxn>
              </a:cxnLst>
              <a:rect l="0" t="0" r="r" b="b"/>
              <a:pathLst>
                <a:path w="135" h="169">
                  <a:moveTo>
                    <a:pt x="35" y="14"/>
                  </a:moveTo>
                  <a:lnTo>
                    <a:pt x="35" y="15"/>
                  </a:lnTo>
                  <a:lnTo>
                    <a:pt x="37" y="18"/>
                  </a:lnTo>
                  <a:lnTo>
                    <a:pt x="39" y="23"/>
                  </a:lnTo>
                  <a:lnTo>
                    <a:pt x="41" y="29"/>
                  </a:lnTo>
                  <a:lnTo>
                    <a:pt x="43" y="36"/>
                  </a:lnTo>
                  <a:lnTo>
                    <a:pt x="45" y="42"/>
                  </a:lnTo>
                  <a:lnTo>
                    <a:pt x="46" y="48"/>
                  </a:lnTo>
                  <a:lnTo>
                    <a:pt x="47" y="54"/>
                  </a:lnTo>
                  <a:lnTo>
                    <a:pt x="48" y="59"/>
                  </a:lnTo>
                  <a:lnTo>
                    <a:pt x="50" y="66"/>
                  </a:lnTo>
                  <a:lnTo>
                    <a:pt x="52" y="74"/>
                  </a:lnTo>
                  <a:lnTo>
                    <a:pt x="55" y="81"/>
                  </a:lnTo>
                  <a:lnTo>
                    <a:pt x="58" y="88"/>
                  </a:lnTo>
                  <a:lnTo>
                    <a:pt x="61" y="95"/>
                  </a:lnTo>
                  <a:lnTo>
                    <a:pt x="64" y="99"/>
                  </a:lnTo>
                  <a:lnTo>
                    <a:pt x="66" y="102"/>
                  </a:lnTo>
                  <a:lnTo>
                    <a:pt x="69" y="104"/>
                  </a:lnTo>
                  <a:lnTo>
                    <a:pt x="72" y="110"/>
                  </a:lnTo>
                  <a:lnTo>
                    <a:pt x="76" y="117"/>
                  </a:lnTo>
                  <a:lnTo>
                    <a:pt x="81" y="125"/>
                  </a:lnTo>
                  <a:lnTo>
                    <a:pt x="84" y="133"/>
                  </a:lnTo>
                  <a:lnTo>
                    <a:pt x="87" y="139"/>
                  </a:lnTo>
                  <a:lnTo>
                    <a:pt x="89" y="144"/>
                  </a:lnTo>
                  <a:lnTo>
                    <a:pt x="91" y="145"/>
                  </a:lnTo>
                  <a:lnTo>
                    <a:pt x="93" y="145"/>
                  </a:lnTo>
                  <a:lnTo>
                    <a:pt x="95" y="144"/>
                  </a:lnTo>
                  <a:lnTo>
                    <a:pt x="98" y="144"/>
                  </a:lnTo>
                  <a:lnTo>
                    <a:pt x="100" y="144"/>
                  </a:lnTo>
                  <a:lnTo>
                    <a:pt x="104" y="144"/>
                  </a:lnTo>
                  <a:lnTo>
                    <a:pt x="106" y="144"/>
                  </a:lnTo>
                  <a:lnTo>
                    <a:pt x="109" y="144"/>
                  </a:lnTo>
                  <a:lnTo>
                    <a:pt x="111" y="145"/>
                  </a:lnTo>
                  <a:lnTo>
                    <a:pt x="115" y="147"/>
                  </a:lnTo>
                  <a:lnTo>
                    <a:pt x="118" y="149"/>
                  </a:lnTo>
                  <a:lnTo>
                    <a:pt x="122" y="151"/>
                  </a:lnTo>
                  <a:lnTo>
                    <a:pt x="126" y="154"/>
                  </a:lnTo>
                  <a:lnTo>
                    <a:pt x="129" y="156"/>
                  </a:lnTo>
                  <a:lnTo>
                    <a:pt x="132" y="159"/>
                  </a:lnTo>
                  <a:lnTo>
                    <a:pt x="134" y="162"/>
                  </a:lnTo>
                  <a:lnTo>
                    <a:pt x="134" y="163"/>
                  </a:lnTo>
                  <a:lnTo>
                    <a:pt x="132" y="165"/>
                  </a:lnTo>
                  <a:lnTo>
                    <a:pt x="129" y="166"/>
                  </a:lnTo>
                  <a:lnTo>
                    <a:pt x="125" y="167"/>
                  </a:lnTo>
                  <a:lnTo>
                    <a:pt x="121" y="168"/>
                  </a:lnTo>
                  <a:lnTo>
                    <a:pt x="116" y="168"/>
                  </a:lnTo>
                  <a:lnTo>
                    <a:pt x="110" y="168"/>
                  </a:lnTo>
                  <a:lnTo>
                    <a:pt x="106" y="167"/>
                  </a:lnTo>
                  <a:lnTo>
                    <a:pt x="102" y="166"/>
                  </a:lnTo>
                  <a:lnTo>
                    <a:pt x="99" y="165"/>
                  </a:lnTo>
                  <a:lnTo>
                    <a:pt x="96" y="164"/>
                  </a:lnTo>
                  <a:lnTo>
                    <a:pt x="94" y="163"/>
                  </a:lnTo>
                  <a:lnTo>
                    <a:pt x="93" y="163"/>
                  </a:lnTo>
                  <a:lnTo>
                    <a:pt x="91" y="162"/>
                  </a:lnTo>
                  <a:lnTo>
                    <a:pt x="90" y="163"/>
                  </a:lnTo>
                  <a:lnTo>
                    <a:pt x="89" y="163"/>
                  </a:lnTo>
                  <a:lnTo>
                    <a:pt x="87" y="162"/>
                  </a:lnTo>
                  <a:lnTo>
                    <a:pt x="81" y="159"/>
                  </a:lnTo>
                  <a:lnTo>
                    <a:pt x="75" y="153"/>
                  </a:lnTo>
                  <a:lnTo>
                    <a:pt x="69" y="146"/>
                  </a:lnTo>
                  <a:lnTo>
                    <a:pt x="61" y="139"/>
                  </a:lnTo>
                  <a:lnTo>
                    <a:pt x="54" y="131"/>
                  </a:lnTo>
                  <a:lnTo>
                    <a:pt x="48" y="125"/>
                  </a:lnTo>
                  <a:lnTo>
                    <a:pt x="44" y="121"/>
                  </a:lnTo>
                  <a:lnTo>
                    <a:pt x="40" y="116"/>
                  </a:lnTo>
                  <a:lnTo>
                    <a:pt x="35" y="111"/>
                  </a:lnTo>
                  <a:lnTo>
                    <a:pt x="30" y="105"/>
                  </a:lnTo>
                  <a:lnTo>
                    <a:pt x="24" y="98"/>
                  </a:lnTo>
                  <a:lnTo>
                    <a:pt x="19" y="91"/>
                  </a:lnTo>
                  <a:lnTo>
                    <a:pt x="14" y="83"/>
                  </a:lnTo>
                  <a:lnTo>
                    <a:pt x="11" y="75"/>
                  </a:lnTo>
                  <a:lnTo>
                    <a:pt x="7" y="67"/>
                  </a:lnTo>
                  <a:lnTo>
                    <a:pt x="5" y="58"/>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w="9525" cap="rnd">
              <a:noFill/>
              <a:round/>
              <a:headEnd type="none" w="sm" len="sm"/>
              <a:tailEnd type="none" w="sm" len="sm"/>
            </a:ln>
            <a:effectLst/>
          </p:spPr>
          <p:txBody>
            <a:bodyPr/>
            <a:lstStyle/>
            <a:p>
              <a:endParaRPr lang="en-US"/>
            </a:p>
          </p:txBody>
        </p:sp>
        <p:sp>
          <p:nvSpPr>
            <p:cNvPr id="21872" name="Freeform 368"/>
            <p:cNvSpPr>
              <a:spLocks/>
            </p:cNvSpPr>
            <p:nvPr/>
          </p:nvSpPr>
          <p:spPr bwMode="auto">
            <a:xfrm>
              <a:off x="4749" y="1355"/>
              <a:ext cx="239" cy="345"/>
            </a:xfrm>
            <a:custGeom>
              <a:avLst/>
              <a:gdLst/>
              <a:ahLst/>
              <a:cxnLst>
                <a:cxn ang="0">
                  <a:pos x="238" y="344"/>
                </a:cxn>
                <a:cxn ang="0">
                  <a:pos x="238" y="113"/>
                </a:cxn>
                <a:cxn ang="0">
                  <a:pos x="0" y="0"/>
                </a:cxn>
                <a:cxn ang="0">
                  <a:pos x="0" y="215"/>
                </a:cxn>
                <a:cxn ang="0">
                  <a:pos x="238" y="344"/>
                </a:cxn>
              </a:cxnLst>
              <a:rect l="0" t="0" r="r" b="b"/>
              <a:pathLst>
                <a:path w="239" h="345">
                  <a:moveTo>
                    <a:pt x="238" y="344"/>
                  </a:moveTo>
                  <a:lnTo>
                    <a:pt x="238" y="113"/>
                  </a:lnTo>
                  <a:lnTo>
                    <a:pt x="0" y="0"/>
                  </a:lnTo>
                  <a:lnTo>
                    <a:pt x="0" y="215"/>
                  </a:lnTo>
                  <a:lnTo>
                    <a:pt x="238" y="344"/>
                  </a:lnTo>
                </a:path>
              </a:pathLst>
            </a:custGeom>
            <a:solidFill>
              <a:srgbClr val="CC9900"/>
            </a:solidFill>
            <a:ln w="9525" cap="rnd">
              <a:noFill/>
              <a:round/>
              <a:headEnd type="none" w="sm" len="sm"/>
              <a:tailEnd type="none" w="sm" len="sm"/>
            </a:ln>
            <a:effectLst/>
          </p:spPr>
          <p:txBody>
            <a:bodyPr/>
            <a:lstStyle/>
            <a:p>
              <a:endParaRPr lang="en-US"/>
            </a:p>
          </p:txBody>
        </p:sp>
        <p:sp>
          <p:nvSpPr>
            <p:cNvPr id="21873" name="Freeform 369"/>
            <p:cNvSpPr>
              <a:spLocks/>
            </p:cNvSpPr>
            <p:nvPr/>
          </p:nvSpPr>
          <p:spPr bwMode="auto">
            <a:xfrm>
              <a:off x="4913" y="1233"/>
              <a:ext cx="193" cy="82"/>
            </a:xfrm>
            <a:custGeom>
              <a:avLst/>
              <a:gdLst/>
              <a:ahLst/>
              <a:cxnLst>
                <a:cxn ang="0">
                  <a:pos x="192" y="14"/>
                </a:cxn>
                <a:cxn ang="0">
                  <a:pos x="67" y="81"/>
                </a:cxn>
                <a:cxn ang="0">
                  <a:pos x="0" y="66"/>
                </a:cxn>
                <a:cxn ang="0">
                  <a:pos x="124" y="0"/>
                </a:cxn>
                <a:cxn ang="0">
                  <a:pos x="192" y="14"/>
                </a:cxn>
              </a:cxnLst>
              <a:rect l="0" t="0" r="r" b="b"/>
              <a:pathLst>
                <a:path w="193" h="82">
                  <a:moveTo>
                    <a:pt x="192" y="14"/>
                  </a:moveTo>
                  <a:lnTo>
                    <a:pt x="67" y="81"/>
                  </a:lnTo>
                  <a:lnTo>
                    <a:pt x="0" y="66"/>
                  </a:lnTo>
                  <a:lnTo>
                    <a:pt x="124" y="0"/>
                  </a:lnTo>
                  <a:lnTo>
                    <a:pt x="192" y="14"/>
                  </a:lnTo>
                </a:path>
              </a:pathLst>
            </a:custGeom>
            <a:solidFill>
              <a:srgbClr val="B2B2B2"/>
            </a:solidFill>
            <a:ln w="9525" cap="rnd">
              <a:noFill/>
              <a:round/>
              <a:headEnd type="none" w="sm" len="sm"/>
              <a:tailEnd type="none" w="sm" len="sm"/>
            </a:ln>
            <a:effectLst/>
          </p:spPr>
          <p:txBody>
            <a:bodyPr/>
            <a:lstStyle/>
            <a:p>
              <a:endParaRPr lang="en-US"/>
            </a:p>
          </p:txBody>
        </p:sp>
        <p:sp>
          <p:nvSpPr>
            <p:cNvPr id="21874" name="Freeform 370"/>
            <p:cNvSpPr>
              <a:spLocks/>
            </p:cNvSpPr>
            <p:nvPr/>
          </p:nvSpPr>
          <p:spPr bwMode="auto">
            <a:xfrm>
              <a:off x="4828" y="1067"/>
              <a:ext cx="213" cy="213"/>
            </a:xfrm>
            <a:custGeom>
              <a:avLst/>
              <a:gdLst/>
              <a:ahLst/>
              <a:cxnLst>
                <a:cxn ang="0">
                  <a:pos x="44" y="20"/>
                </a:cxn>
                <a:cxn ang="0">
                  <a:pos x="50" y="33"/>
                </a:cxn>
                <a:cxn ang="0">
                  <a:pos x="59" y="54"/>
                </a:cxn>
                <a:cxn ang="0">
                  <a:pos x="68" y="74"/>
                </a:cxn>
                <a:cxn ang="0">
                  <a:pos x="73" y="88"/>
                </a:cxn>
                <a:cxn ang="0">
                  <a:pos x="78" y="103"/>
                </a:cxn>
                <a:cxn ang="0">
                  <a:pos x="85" y="118"/>
                </a:cxn>
                <a:cxn ang="0">
                  <a:pos x="91" y="128"/>
                </a:cxn>
                <a:cxn ang="0">
                  <a:pos x="99" y="133"/>
                </a:cxn>
                <a:cxn ang="0">
                  <a:pos x="120" y="148"/>
                </a:cxn>
                <a:cxn ang="0">
                  <a:pos x="143" y="167"/>
                </a:cxn>
                <a:cxn ang="0">
                  <a:pos x="160" y="182"/>
                </a:cxn>
                <a:cxn ang="0">
                  <a:pos x="165" y="184"/>
                </a:cxn>
                <a:cxn ang="0">
                  <a:pos x="169" y="183"/>
                </a:cxn>
                <a:cxn ang="0">
                  <a:pos x="175" y="183"/>
                </a:cxn>
                <a:cxn ang="0">
                  <a:pos x="181" y="184"/>
                </a:cxn>
                <a:cxn ang="0">
                  <a:pos x="189" y="188"/>
                </a:cxn>
                <a:cxn ang="0">
                  <a:pos x="198" y="193"/>
                </a:cxn>
                <a:cxn ang="0">
                  <a:pos x="206" y="199"/>
                </a:cxn>
                <a:cxn ang="0">
                  <a:pos x="212" y="205"/>
                </a:cxn>
                <a:cxn ang="0">
                  <a:pos x="210" y="209"/>
                </a:cxn>
                <a:cxn ang="0">
                  <a:pos x="204" y="212"/>
                </a:cxn>
                <a:cxn ang="0">
                  <a:pos x="194" y="212"/>
                </a:cxn>
                <a:cxn ang="0">
                  <a:pos x="182" y="209"/>
                </a:cxn>
                <a:cxn ang="0">
                  <a:pos x="171" y="206"/>
                </a:cxn>
                <a:cxn ang="0">
                  <a:pos x="165" y="203"/>
                </a:cxn>
                <a:cxn ang="0">
                  <a:pos x="160" y="202"/>
                </a:cxn>
                <a:cxn ang="0">
                  <a:pos x="154" y="202"/>
                </a:cxn>
                <a:cxn ang="0">
                  <a:pos x="140" y="198"/>
                </a:cxn>
                <a:cxn ang="0">
                  <a:pos x="121" y="189"/>
                </a:cxn>
                <a:cxn ang="0">
                  <a:pos x="103" y="180"/>
                </a:cxn>
                <a:cxn ang="0">
                  <a:pos x="91" y="172"/>
                </a:cxn>
                <a:cxn ang="0">
                  <a:pos x="75" y="158"/>
                </a:cxn>
                <a:cxn ang="0">
                  <a:pos x="58" y="140"/>
                </a:cxn>
                <a:cxn ang="0">
                  <a:pos x="44" y="120"/>
                </a:cxn>
                <a:cxn ang="0">
                  <a:pos x="32" y="98"/>
                </a:cxn>
                <a:cxn ang="0">
                  <a:pos x="19" y="71"/>
                </a:cxn>
                <a:cxn ang="0">
                  <a:pos x="8" y="43"/>
                </a:cxn>
                <a:cxn ang="0">
                  <a:pos x="0" y="22"/>
                </a:cxn>
                <a:cxn ang="0">
                  <a:pos x="0" y="11"/>
                </a:cxn>
                <a:cxn ang="0">
                  <a:pos x="2" y="5"/>
                </a:cxn>
                <a:cxn ang="0">
                  <a:pos x="6" y="3"/>
                </a:cxn>
                <a:cxn ang="0">
                  <a:pos x="11" y="1"/>
                </a:cxn>
                <a:cxn ang="0">
                  <a:pos x="42" y="18"/>
                </a:cxn>
              </a:cxnLst>
              <a:rect l="0" t="0" r="r" b="b"/>
              <a:pathLst>
                <a:path w="213" h="213">
                  <a:moveTo>
                    <a:pt x="42" y="18"/>
                  </a:moveTo>
                  <a:lnTo>
                    <a:pt x="44" y="20"/>
                  </a:lnTo>
                  <a:lnTo>
                    <a:pt x="46" y="26"/>
                  </a:lnTo>
                  <a:lnTo>
                    <a:pt x="50" y="33"/>
                  </a:lnTo>
                  <a:lnTo>
                    <a:pt x="55" y="44"/>
                  </a:lnTo>
                  <a:lnTo>
                    <a:pt x="59" y="54"/>
                  </a:lnTo>
                  <a:lnTo>
                    <a:pt x="64" y="65"/>
                  </a:lnTo>
                  <a:lnTo>
                    <a:pt x="68" y="74"/>
                  </a:lnTo>
                  <a:lnTo>
                    <a:pt x="71" y="81"/>
                  </a:lnTo>
                  <a:lnTo>
                    <a:pt x="73" y="88"/>
                  </a:lnTo>
                  <a:lnTo>
                    <a:pt x="75" y="95"/>
                  </a:lnTo>
                  <a:lnTo>
                    <a:pt x="78" y="103"/>
                  </a:lnTo>
                  <a:lnTo>
                    <a:pt x="81" y="111"/>
                  </a:lnTo>
                  <a:lnTo>
                    <a:pt x="85" y="118"/>
                  </a:lnTo>
                  <a:lnTo>
                    <a:pt x="88" y="124"/>
                  </a:lnTo>
                  <a:lnTo>
                    <a:pt x="91" y="128"/>
                  </a:lnTo>
                  <a:lnTo>
                    <a:pt x="94" y="130"/>
                  </a:lnTo>
                  <a:lnTo>
                    <a:pt x="99" y="133"/>
                  </a:lnTo>
                  <a:lnTo>
                    <a:pt x="108" y="139"/>
                  </a:lnTo>
                  <a:lnTo>
                    <a:pt x="120" y="148"/>
                  </a:lnTo>
                  <a:lnTo>
                    <a:pt x="131" y="158"/>
                  </a:lnTo>
                  <a:lnTo>
                    <a:pt x="143" y="167"/>
                  </a:lnTo>
                  <a:lnTo>
                    <a:pt x="154" y="176"/>
                  </a:lnTo>
                  <a:lnTo>
                    <a:pt x="160" y="182"/>
                  </a:lnTo>
                  <a:lnTo>
                    <a:pt x="164" y="184"/>
                  </a:lnTo>
                  <a:lnTo>
                    <a:pt x="165" y="184"/>
                  </a:lnTo>
                  <a:lnTo>
                    <a:pt x="167" y="183"/>
                  </a:lnTo>
                  <a:lnTo>
                    <a:pt x="169" y="183"/>
                  </a:lnTo>
                  <a:lnTo>
                    <a:pt x="171" y="183"/>
                  </a:lnTo>
                  <a:lnTo>
                    <a:pt x="175" y="183"/>
                  </a:lnTo>
                  <a:lnTo>
                    <a:pt x="177" y="183"/>
                  </a:lnTo>
                  <a:lnTo>
                    <a:pt x="181" y="184"/>
                  </a:lnTo>
                  <a:lnTo>
                    <a:pt x="184" y="185"/>
                  </a:lnTo>
                  <a:lnTo>
                    <a:pt x="189" y="188"/>
                  </a:lnTo>
                  <a:lnTo>
                    <a:pt x="193" y="189"/>
                  </a:lnTo>
                  <a:lnTo>
                    <a:pt x="198" y="193"/>
                  </a:lnTo>
                  <a:lnTo>
                    <a:pt x="202" y="195"/>
                  </a:lnTo>
                  <a:lnTo>
                    <a:pt x="206" y="199"/>
                  </a:lnTo>
                  <a:lnTo>
                    <a:pt x="209" y="201"/>
                  </a:lnTo>
                  <a:lnTo>
                    <a:pt x="212" y="205"/>
                  </a:lnTo>
                  <a:lnTo>
                    <a:pt x="212" y="207"/>
                  </a:lnTo>
                  <a:lnTo>
                    <a:pt x="210" y="209"/>
                  </a:lnTo>
                  <a:lnTo>
                    <a:pt x="207" y="211"/>
                  </a:lnTo>
                  <a:lnTo>
                    <a:pt x="204" y="212"/>
                  </a:lnTo>
                  <a:lnTo>
                    <a:pt x="199" y="212"/>
                  </a:lnTo>
                  <a:lnTo>
                    <a:pt x="194" y="212"/>
                  </a:lnTo>
                  <a:lnTo>
                    <a:pt x="188" y="211"/>
                  </a:lnTo>
                  <a:lnTo>
                    <a:pt x="182" y="209"/>
                  </a:lnTo>
                  <a:lnTo>
                    <a:pt x="176" y="207"/>
                  </a:lnTo>
                  <a:lnTo>
                    <a:pt x="171" y="206"/>
                  </a:lnTo>
                  <a:lnTo>
                    <a:pt x="168" y="205"/>
                  </a:lnTo>
                  <a:lnTo>
                    <a:pt x="165" y="203"/>
                  </a:lnTo>
                  <a:lnTo>
                    <a:pt x="163" y="203"/>
                  </a:lnTo>
                  <a:lnTo>
                    <a:pt x="160" y="202"/>
                  </a:lnTo>
                  <a:lnTo>
                    <a:pt x="158" y="203"/>
                  </a:lnTo>
                  <a:lnTo>
                    <a:pt x="154" y="202"/>
                  </a:lnTo>
                  <a:lnTo>
                    <a:pt x="148" y="200"/>
                  </a:lnTo>
                  <a:lnTo>
                    <a:pt x="140" y="198"/>
                  </a:lnTo>
                  <a:lnTo>
                    <a:pt x="131" y="194"/>
                  </a:lnTo>
                  <a:lnTo>
                    <a:pt x="121" y="189"/>
                  </a:lnTo>
                  <a:lnTo>
                    <a:pt x="112" y="184"/>
                  </a:lnTo>
                  <a:lnTo>
                    <a:pt x="103" y="180"/>
                  </a:lnTo>
                  <a:lnTo>
                    <a:pt x="97" y="176"/>
                  </a:lnTo>
                  <a:lnTo>
                    <a:pt x="91" y="172"/>
                  </a:lnTo>
                  <a:lnTo>
                    <a:pt x="84" y="165"/>
                  </a:lnTo>
                  <a:lnTo>
                    <a:pt x="75" y="158"/>
                  </a:lnTo>
                  <a:lnTo>
                    <a:pt x="67" y="150"/>
                  </a:lnTo>
                  <a:lnTo>
                    <a:pt x="58" y="140"/>
                  </a:lnTo>
                  <a:lnTo>
                    <a:pt x="51" y="130"/>
                  </a:lnTo>
                  <a:lnTo>
                    <a:pt x="44" y="120"/>
                  </a:lnTo>
                  <a:lnTo>
                    <a:pt x="38" y="110"/>
                  </a:lnTo>
                  <a:lnTo>
                    <a:pt x="32" y="98"/>
                  </a:lnTo>
                  <a:lnTo>
                    <a:pt x="26" y="85"/>
                  </a:lnTo>
                  <a:lnTo>
                    <a:pt x="19" y="71"/>
                  </a:lnTo>
                  <a:lnTo>
                    <a:pt x="13" y="56"/>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99FF99"/>
            </a:solidFill>
            <a:ln w="9525" cap="rnd">
              <a:noFill/>
              <a:round/>
              <a:headEnd type="none" w="sm" len="sm"/>
              <a:tailEnd type="none" w="sm" len="sm"/>
            </a:ln>
            <a:effectLst/>
          </p:spPr>
          <p:txBody>
            <a:bodyPr/>
            <a:lstStyle/>
            <a:p>
              <a:endParaRPr lang="en-US"/>
            </a:p>
          </p:txBody>
        </p:sp>
        <p:sp>
          <p:nvSpPr>
            <p:cNvPr id="21875" name="Freeform 371"/>
            <p:cNvSpPr>
              <a:spLocks/>
            </p:cNvSpPr>
            <p:nvPr/>
          </p:nvSpPr>
          <p:spPr bwMode="auto">
            <a:xfrm>
              <a:off x="4925" y="1081"/>
              <a:ext cx="135" cy="173"/>
            </a:xfrm>
            <a:custGeom>
              <a:avLst/>
              <a:gdLst/>
              <a:ahLst/>
              <a:cxnLst>
                <a:cxn ang="0">
                  <a:pos x="36" y="16"/>
                </a:cxn>
                <a:cxn ang="0">
                  <a:pos x="39" y="25"/>
                </a:cxn>
                <a:cxn ang="0">
                  <a:pos x="43" y="39"/>
                </a:cxn>
                <a:cxn ang="0">
                  <a:pos x="46" y="52"/>
                </a:cxn>
                <a:cxn ang="0">
                  <a:pos x="48" y="63"/>
                </a:cxn>
                <a:cxn ang="0">
                  <a:pos x="52" y="77"/>
                </a:cxn>
                <a:cxn ang="0">
                  <a:pos x="58" y="92"/>
                </a:cxn>
                <a:cxn ang="0">
                  <a:pos x="64" y="103"/>
                </a:cxn>
                <a:cxn ang="0">
                  <a:pos x="69" y="108"/>
                </a:cxn>
                <a:cxn ang="0">
                  <a:pos x="76" y="120"/>
                </a:cxn>
                <a:cxn ang="0">
                  <a:pos x="84" y="136"/>
                </a:cxn>
                <a:cxn ang="0">
                  <a:pos x="89" y="147"/>
                </a:cxn>
                <a:cxn ang="0">
                  <a:pos x="91" y="149"/>
                </a:cxn>
                <a:cxn ang="0">
                  <a:pos x="95" y="148"/>
                </a:cxn>
                <a:cxn ang="0">
                  <a:pos x="100" y="148"/>
                </a:cxn>
                <a:cxn ang="0">
                  <a:pos x="106" y="148"/>
                </a:cxn>
                <a:cxn ang="0">
                  <a:pos x="111" y="149"/>
                </a:cxn>
                <a:cxn ang="0">
                  <a:pos x="118" y="153"/>
                </a:cxn>
                <a:cxn ang="0">
                  <a:pos x="126" y="158"/>
                </a:cxn>
                <a:cxn ang="0">
                  <a:pos x="132" y="163"/>
                </a:cxn>
                <a:cxn ang="0">
                  <a:pos x="134" y="167"/>
                </a:cxn>
                <a:cxn ang="0">
                  <a:pos x="129" y="170"/>
                </a:cxn>
                <a:cxn ang="0">
                  <a:pos x="121" y="172"/>
                </a:cxn>
                <a:cxn ang="0">
                  <a:pos x="110" y="171"/>
                </a:cxn>
                <a:cxn ang="0">
                  <a:pos x="102" y="169"/>
                </a:cxn>
                <a:cxn ang="0">
                  <a:pos x="96" y="167"/>
                </a:cxn>
                <a:cxn ang="0">
                  <a:pos x="92" y="166"/>
                </a:cxn>
                <a:cxn ang="0">
                  <a:pos x="90" y="166"/>
                </a:cxn>
                <a:cxn ang="0">
                  <a:pos x="87" y="166"/>
                </a:cxn>
                <a:cxn ang="0">
                  <a:pos x="75" y="156"/>
                </a:cxn>
                <a:cxn ang="0">
                  <a:pos x="61" y="142"/>
                </a:cxn>
                <a:cxn ang="0">
                  <a:pos x="48" y="129"/>
                </a:cxn>
                <a:cxn ang="0">
                  <a:pos x="40" y="120"/>
                </a:cxn>
                <a:cxn ang="0">
                  <a:pos x="29" y="108"/>
                </a:cxn>
                <a:cxn ang="0">
                  <a:pos x="19" y="95"/>
                </a:cxn>
                <a:cxn ang="0">
                  <a:pos x="10" y="79"/>
                </a:cxn>
                <a:cxn ang="0">
                  <a:pos x="5" y="63"/>
                </a:cxn>
                <a:cxn ang="0">
                  <a:pos x="2" y="43"/>
                </a:cxn>
                <a:cxn ang="0">
                  <a:pos x="0" y="25"/>
                </a:cxn>
                <a:cxn ang="0">
                  <a:pos x="0" y="11"/>
                </a:cxn>
                <a:cxn ang="0">
                  <a:pos x="2" y="4"/>
                </a:cxn>
                <a:cxn ang="0">
                  <a:pos x="6" y="1"/>
                </a:cxn>
                <a:cxn ang="0">
                  <a:pos x="11" y="0"/>
                </a:cxn>
                <a:cxn ang="0">
                  <a:pos x="17" y="0"/>
                </a:cxn>
                <a:cxn ang="0">
                  <a:pos x="35" y="15"/>
                </a:cxn>
              </a:cxnLst>
              <a:rect l="0" t="0" r="r" b="b"/>
              <a:pathLst>
                <a:path w="135" h="173">
                  <a:moveTo>
                    <a:pt x="35" y="15"/>
                  </a:moveTo>
                  <a:lnTo>
                    <a:pt x="36" y="16"/>
                  </a:lnTo>
                  <a:lnTo>
                    <a:pt x="37" y="20"/>
                  </a:lnTo>
                  <a:lnTo>
                    <a:pt x="39" y="25"/>
                  </a:lnTo>
                  <a:lnTo>
                    <a:pt x="41" y="32"/>
                  </a:lnTo>
                  <a:lnTo>
                    <a:pt x="43" y="39"/>
                  </a:lnTo>
                  <a:lnTo>
                    <a:pt x="45" y="45"/>
                  </a:lnTo>
                  <a:lnTo>
                    <a:pt x="46" y="52"/>
                  </a:lnTo>
                  <a:lnTo>
                    <a:pt x="47" y="57"/>
                  </a:lnTo>
                  <a:lnTo>
                    <a:pt x="48" y="63"/>
                  </a:lnTo>
                  <a:lnTo>
                    <a:pt x="50" y="69"/>
                  </a:lnTo>
                  <a:lnTo>
                    <a:pt x="52" y="77"/>
                  </a:lnTo>
                  <a:lnTo>
                    <a:pt x="55" y="85"/>
                  </a:lnTo>
                  <a:lnTo>
                    <a:pt x="58" y="92"/>
                  </a:lnTo>
                  <a:lnTo>
                    <a:pt x="61" y="98"/>
                  </a:lnTo>
                  <a:lnTo>
                    <a:pt x="64" y="103"/>
                  </a:lnTo>
                  <a:lnTo>
                    <a:pt x="66" y="105"/>
                  </a:lnTo>
                  <a:lnTo>
                    <a:pt x="69" y="108"/>
                  </a:lnTo>
                  <a:lnTo>
                    <a:pt x="72" y="114"/>
                  </a:lnTo>
                  <a:lnTo>
                    <a:pt x="76" y="120"/>
                  </a:lnTo>
                  <a:lnTo>
                    <a:pt x="81" y="128"/>
                  </a:lnTo>
                  <a:lnTo>
                    <a:pt x="84" y="136"/>
                  </a:lnTo>
                  <a:lnTo>
                    <a:pt x="87" y="143"/>
                  </a:lnTo>
                  <a:lnTo>
                    <a:pt x="89" y="147"/>
                  </a:lnTo>
                  <a:lnTo>
                    <a:pt x="90" y="149"/>
                  </a:lnTo>
                  <a:lnTo>
                    <a:pt x="91" y="149"/>
                  </a:lnTo>
                  <a:lnTo>
                    <a:pt x="93" y="149"/>
                  </a:lnTo>
                  <a:lnTo>
                    <a:pt x="95" y="148"/>
                  </a:lnTo>
                  <a:lnTo>
                    <a:pt x="98" y="148"/>
                  </a:lnTo>
                  <a:lnTo>
                    <a:pt x="100" y="148"/>
                  </a:lnTo>
                  <a:lnTo>
                    <a:pt x="104" y="147"/>
                  </a:lnTo>
                  <a:lnTo>
                    <a:pt x="106" y="148"/>
                  </a:lnTo>
                  <a:lnTo>
                    <a:pt x="109" y="148"/>
                  </a:lnTo>
                  <a:lnTo>
                    <a:pt x="111" y="149"/>
                  </a:lnTo>
                  <a:lnTo>
                    <a:pt x="115" y="150"/>
                  </a:lnTo>
                  <a:lnTo>
                    <a:pt x="118" y="153"/>
                  </a:lnTo>
                  <a:lnTo>
                    <a:pt x="122" y="155"/>
                  </a:lnTo>
                  <a:lnTo>
                    <a:pt x="126" y="158"/>
                  </a:lnTo>
                  <a:lnTo>
                    <a:pt x="129" y="160"/>
                  </a:lnTo>
                  <a:lnTo>
                    <a:pt x="132" y="163"/>
                  </a:lnTo>
                  <a:lnTo>
                    <a:pt x="134" y="166"/>
                  </a:lnTo>
                  <a:lnTo>
                    <a:pt x="134" y="167"/>
                  </a:lnTo>
                  <a:lnTo>
                    <a:pt x="132" y="168"/>
                  </a:lnTo>
                  <a:lnTo>
                    <a:pt x="129" y="170"/>
                  </a:lnTo>
                  <a:lnTo>
                    <a:pt x="125" y="171"/>
                  </a:lnTo>
                  <a:lnTo>
                    <a:pt x="121" y="172"/>
                  </a:lnTo>
                  <a:lnTo>
                    <a:pt x="116" y="172"/>
                  </a:lnTo>
                  <a:lnTo>
                    <a:pt x="110" y="171"/>
                  </a:lnTo>
                  <a:lnTo>
                    <a:pt x="106" y="171"/>
                  </a:lnTo>
                  <a:lnTo>
                    <a:pt x="102" y="169"/>
                  </a:lnTo>
                  <a:lnTo>
                    <a:pt x="99" y="168"/>
                  </a:lnTo>
                  <a:lnTo>
                    <a:pt x="96" y="167"/>
                  </a:lnTo>
                  <a:lnTo>
                    <a:pt x="93" y="167"/>
                  </a:lnTo>
                  <a:lnTo>
                    <a:pt x="92" y="166"/>
                  </a:lnTo>
                  <a:lnTo>
                    <a:pt x="91" y="166"/>
                  </a:lnTo>
                  <a:lnTo>
                    <a:pt x="90" y="166"/>
                  </a:lnTo>
                  <a:lnTo>
                    <a:pt x="88" y="167"/>
                  </a:lnTo>
                  <a:lnTo>
                    <a:pt x="87" y="166"/>
                  </a:lnTo>
                  <a:lnTo>
                    <a:pt x="81" y="162"/>
                  </a:lnTo>
                  <a:lnTo>
                    <a:pt x="75" y="156"/>
                  </a:lnTo>
                  <a:lnTo>
                    <a:pt x="69" y="149"/>
                  </a:lnTo>
                  <a:lnTo>
                    <a:pt x="61" y="142"/>
                  </a:lnTo>
                  <a:lnTo>
                    <a:pt x="54" y="135"/>
                  </a:lnTo>
                  <a:lnTo>
                    <a:pt x="48" y="129"/>
                  </a:lnTo>
                  <a:lnTo>
                    <a:pt x="44" y="124"/>
                  </a:lnTo>
                  <a:lnTo>
                    <a:pt x="40" y="120"/>
                  </a:lnTo>
                  <a:lnTo>
                    <a:pt x="35" y="114"/>
                  </a:lnTo>
                  <a:lnTo>
                    <a:pt x="29" y="108"/>
                  </a:lnTo>
                  <a:lnTo>
                    <a:pt x="24" y="102"/>
                  </a:lnTo>
                  <a:lnTo>
                    <a:pt x="19" y="95"/>
                  </a:lnTo>
                  <a:lnTo>
                    <a:pt x="14" y="86"/>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99FF99"/>
            </a:solidFill>
            <a:ln w="9525" cap="rnd">
              <a:noFill/>
              <a:round/>
              <a:headEnd type="none" w="sm" len="sm"/>
              <a:tailEnd type="none" w="sm" len="sm"/>
            </a:ln>
            <a:effectLst/>
          </p:spPr>
          <p:txBody>
            <a:bodyPr/>
            <a:lstStyle/>
            <a:p>
              <a:endParaRPr lang="en-US"/>
            </a:p>
          </p:txBody>
        </p:sp>
        <p:sp>
          <p:nvSpPr>
            <p:cNvPr id="21876" name="Freeform 372"/>
            <p:cNvSpPr>
              <a:spLocks/>
            </p:cNvSpPr>
            <p:nvPr/>
          </p:nvSpPr>
          <p:spPr bwMode="auto">
            <a:xfrm>
              <a:off x="5019" y="1264"/>
              <a:ext cx="193" cy="93"/>
            </a:xfrm>
            <a:custGeom>
              <a:avLst/>
              <a:gdLst/>
              <a:ahLst/>
              <a:cxnLst>
                <a:cxn ang="0">
                  <a:pos x="0" y="0"/>
                </a:cxn>
                <a:cxn ang="0">
                  <a:pos x="0" y="50"/>
                </a:cxn>
                <a:cxn ang="0">
                  <a:pos x="192" y="92"/>
                </a:cxn>
                <a:cxn ang="0">
                  <a:pos x="192" y="41"/>
                </a:cxn>
                <a:cxn ang="0">
                  <a:pos x="0" y="0"/>
                </a:cxn>
              </a:cxnLst>
              <a:rect l="0" t="0" r="r" b="b"/>
              <a:pathLst>
                <a:path w="193" h="93">
                  <a:moveTo>
                    <a:pt x="0" y="0"/>
                  </a:moveTo>
                  <a:lnTo>
                    <a:pt x="0" y="50"/>
                  </a:lnTo>
                  <a:lnTo>
                    <a:pt x="192" y="92"/>
                  </a:lnTo>
                  <a:lnTo>
                    <a:pt x="192" y="41"/>
                  </a:lnTo>
                  <a:lnTo>
                    <a:pt x="0" y="0"/>
                  </a:lnTo>
                </a:path>
              </a:pathLst>
            </a:custGeom>
            <a:solidFill>
              <a:srgbClr val="B2B2B2"/>
            </a:solidFill>
            <a:ln w="9525" cap="rnd">
              <a:noFill/>
              <a:round/>
              <a:headEnd type="none" w="sm" len="sm"/>
              <a:tailEnd type="none" w="sm" len="sm"/>
            </a:ln>
            <a:effectLst/>
          </p:spPr>
          <p:txBody>
            <a:bodyPr/>
            <a:lstStyle/>
            <a:p>
              <a:endParaRPr lang="en-US"/>
            </a:p>
          </p:txBody>
        </p:sp>
        <p:sp>
          <p:nvSpPr>
            <p:cNvPr id="21877" name="Freeform 373"/>
            <p:cNvSpPr>
              <a:spLocks/>
            </p:cNvSpPr>
            <p:nvPr/>
          </p:nvSpPr>
          <p:spPr bwMode="auto">
            <a:xfrm>
              <a:off x="5211" y="1258"/>
              <a:ext cx="59" cy="99"/>
            </a:xfrm>
            <a:custGeom>
              <a:avLst/>
              <a:gdLst/>
              <a:ahLst/>
              <a:cxnLst>
                <a:cxn ang="0">
                  <a:pos x="0" y="47"/>
                </a:cxn>
                <a:cxn ang="0">
                  <a:pos x="0" y="98"/>
                </a:cxn>
                <a:cxn ang="0">
                  <a:pos x="58" y="43"/>
                </a:cxn>
                <a:cxn ang="0">
                  <a:pos x="58" y="0"/>
                </a:cxn>
                <a:cxn ang="0">
                  <a:pos x="0" y="47"/>
                </a:cxn>
              </a:cxnLst>
              <a:rect l="0" t="0" r="r" b="b"/>
              <a:pathLst>
                <a:path w="59" h="99">
                  <a:moveTo>
                    <a:pt x="0" y="47"/>
                  </a:moveTo>
                  <a:lnTo>
                    <a:pt x="0" y="98"/>
                  </a:lnTo>
                  <a:lnTo>
                    <a:pt x="58" y="43"/>
                  </a:lnTo>
                  <a:lnTo>
                    <a:pt x="58" y="0"/>
                  </a:lnTo>
                  <a:lnTo>
                    <a:pt x="0" y="47"/>
                  </a:lnTo>
                </a:path>
              </a:pathLst>
            </a:custGeom>
            <a:solidFill>
              <a:srgbClr val="7F7F7F"/>
            </a:solidFill>
            <a:ln w="9525" cap="rnd">
              <a:noFill/>
              <a:round/>
              <a:headEnd type="none" w="sm" len="sm"/>
              <a:tailEnd type="none" w="sm" len="sm"/>
            </a:ln>
            <a:effectLst/>
          </p:spPr>
          <p:txBody>
            <a:bodyPr/>
            <a:lstStyle/>
            <a:p>
              <a:endParaRPr lang="en-US"/>
            </a:p>
          </p:txBody>
        </p:sp>
        <p:sp>
          <p:nvSpPr>
            <p:cNvPr id="21878" name="Freeform 374"/>
            <p:cNvSpPr>
              <a:spLocks/>
            </p:cNvSpPr>
            <p:nvPr/>
          </p:nvSpPr>
          <p:spPr bwMode="auto">
            <a:xfrm>
              <a:off x="5019" y="1218"/>
              <a:ext cx="250" cy="88"/>
            </a:xfrm>
            <a:custGeom>
              <a:avLst/>
              <a:gdLst/>
              <a:ahLst/>
              <a:cxnLst>
                <a:cxn ang="0">
                  <a:pos x="79" y="0"/>
                </a:cxn>
                <a:cxn ang="0">
                  <a:pos x="0" y="46"/>
                </a:cxn>
                <a:cxn ang="0">
                  <a:pos x="191" y="87"/>
                </a:cxn>
                <a:cxn ang="0">
                  <a:pos x="249" y="39"/>
                </a:cxn>
                <a:cxn ang="0">
                  <a:pos x="79" y="0"/>
                </a:cxn>
              </a:cxnLst>
              <a:rect l="0" t="0" r="r" b="b"/>
              <a:pathLst>
                <a:path w="250" h="88">
                  <a:moveTo>
                    <a:pt x="79" y="0"/>
                  </a:moveTo>
                  <a:lnTo>
                    <a:pt x="0" y="46"/>
                  </a:lnTo>
                  <a:lnTo>
                    <a:pt x="191" y="87"/>
                  </a:lnTo>
                  <a:lnTo>
                    <a:pt x="249" y="39"/>
                  </a:lnTo>
                  <a:lnTo>
                    <a:pt x="79" y="0"/>
                  </a:lnTo>
                </a:path>
              </a:pathLst>
            </a:custGeom>
            <a:solidFill>
              <a:srgbClr val="E5E5E5"/>
            </a:solidFill>
            <a:ln w="9525" cap="rnd">
              <a:noFill/>
              <a:round/>
              <a:headEnd type="none" w="sm" len="sm"/>
              <a:tailEnd type="none" w="sm" len="sm"/>
            </a:ln>
            <a:effectLst/>
          </p:spPr>
          <p:txBody>
            <a:bodyPr/>
            <a:lstStyle/>
            <a:p>
              <a:endParaRPr lang="en-US"/>
            </a:p>
          </p:txBody>
        </p:sp>
        <p:sp>
          <p:nvSpPr>
            <p:cNvPr id="21879" name="Freeform 375"/>
            <p:cNvSpPr>
              <a:spLocks/>
            </p:cNvSpPr>
            <p:nvPr/>
          </p:nvSpPr>
          <p:spPr bwMode="auto">
            <a:xfrm>
              <a:off x="5054" y="1101"/>
              <a:ext cx="31" cy="133"/>
            </a:xfrm>
            <a:custGeom>
              <a:avLst/>
              <a:gdLst/>
              <a:ahLst/>
              <a:cxnLst>
                <a:cxn ang="0">
                  <a:pos x="30" y="0"/>
                </a:cxn>
                <a:cxn ang="0">
                  <a:pos x="29" y="0"/>
                </a:cxn>
                <a:cxn ang="0">
                  <a:pos x="27" y="3"/>
                </a:cxn>
                <a:cxn ang="0">
                  <a:pos x="24" y="6"/>
                </a:cxn>
                <a:cxn ang="0">
                  <a:pos x="21" y="12"/>
                </a:cxn>
                <a:cxn ang="0">
                  <a:pos x="17" y="21"/>
                </a:cxn>
                <a:cxn ang="0">
                  <a:pos x="13" y="31"/>
                </a:cxn>
                <a:cxn ang="0">
                  <a:pos x="9" y="44"/>
                </a:cxn>
                <a:cxn ang="0">
                  <a:pos x="6" y="60"/>
                </a:cxn>
                <a:cxn ang="0">
                  <a:pos x="2" y="76"/>
                </a:cxn>
                <a:cxn ang="0">
                  <a:pos x="0" y="90"/>
                </a:cxn>
                <a:cxn ang="0">
                  <a:pos x="0" y="103"/>
                </a:cxn>
                <a:cxn ang="0">
                  <a:pos x="0" y="113"/>
                </a:cxn>
                <a:cxn ang="0">
                  <a:pos x="0" y="121"/>
                </a:cxn>
                <a:cxn ang="0">
                  <a:pos x="1" y="127"/>
                </a:cxn>
                <a:cxn ang="0">
                  <a:pos x="2" y="131"/>
                </a:cxn>
                <a:cxn ang="0">
                  <a:pos x="2" y="132"/>
                </a:cxn>
                <a:cxn ang="0">
                  <a:pos x="30" y="0"/>
                </a:cxn>
              </a:cxnLst>
              <a:rect l="0" t="0" r="r" b="b"/>
              <a:pathLst>
                <a:path w="31" h="133">
                  <a:moveTo>
                    <a:pt x="30" y="0"/>
                  </a:moveTo>
                  <a:lnTo>
                    <a:pt x="29" y="0"/>
                  </a:lnTo>
                  <a:lnTo>
                    <a:pt x="27" y="3"/>
                  </a:lnTo>
                  <a:lnTo>
                    <a:pt x="24" y="6"/>
                  </a:lnTo>
                  <a:lnTo>
                    <a:pt x="21" y="12"/>
                  </a:lnTo>
                  <a:lnTo>
                    <a:pt x="17" y="21"/>
                  </a:lnTo>
                  <a:lnTo>
                    <a:pt x="13" y="31"/>
                  </a:lnTo>
                  <a:lnTo>
                    <a:pt x="9" y="44"/>
                  </a:lnTo>
                  <a:lnTo>
                    <a:pt x="6" y="60"/>
                  </a:lnTo>
                  <a:lnTo>
                    <a:pt x="2" y="76"/>
                  </a:lnTo>
                  <a:lnTo>
                    <a:pt x="0" y="90"/>
                  </a:lnTo>
                  <a:lnTo>
                    <a:pt x="0" y="103"/>
                  </a:lnTo>
                  <a:lnTo>
                    <a:pt x="0" y="113"/>
                  </a:lnTo>
                  <a:lnTo>
                    <a:pt x="0" y="121"/>
                  </a:lnTo>
                  <a:lnTo>
                    <a:pt x="1" y="127"/>
                  </a:lnTo>
                  <a:lnTo>
                    <a:pt x="2" y="131"/>
                  </a:lnTo>
                  <a:lnTo>
                    <a:pt x="2" y="132"/>
                  </a:lnTo>
                  <a:lnTo>
                    <a:pt x="30" y="0"/>
                  </a:lnTo>
                </a:path>
              </a:pathLst>
            </a:custGeom>
            <a:solidFill>
              <a:srgbClr val="000000"/>
            </a:solidFill>
            <a:ln w="9525" cap="rnd">
              <a:noFill/>
              <a:round/>
              <a:headEnd type="none" w="sm" len="sm"/>
              <a:tailEnd type="none" w="sm" len="sm"/>
            </a:ln>
            <a:effectLst/>
          </p:spPr>
          <p:txBody>
            <a:bodyPr/>
            <a:lstStyle/>
            <a:p>
              <a:endParaRPr lang="en-US"/>
            </a:p>
          </p:txBody>
        </p:sp>
        <p:sp>
          <p:nvSpPr>
            <p:cNvPr id="21880" name="Freeform 376"/>
            <p:cNvSpPr>
              <a:spLocks/>
            </p:cNvSpPr>
            <p:nvPr/>
          </p:nvSpPr>
          <p:spPr bwMode="auto">
            <a:xfrm>
              <a:off x="5083" y="1162"/>
              <a:ext cx="117" cy="117"/>
            </a:xfrm>
            <a:custGeom>
              <a:avLst/>
              <a:gdLst/>
              <a:ahLst/>
              <a:cxnLst>
                <a:cxn ang="0">
                  <a:pos x="58" y="116"/>
                </a:cxn>
                <a:cxn ang="0">
                  <a:pos x="69" y="116"/>
                </a:cxn>
                <a:cxn ang="0">
                  <a:pos x="81" y="113"/>
                </a:cxn>
                <a:cxn ang="0">
                  <a:pos x="90" y="109"/>
                </a:cxn>
                <a:cxn ang="0">
                  <a:pos x="98" y="102"/>
                </a:cxn>
                <a:cxn ang="0">
                  <a:pos x="105" y="94"/>
                </a:cxn>
                <a:cxn ang="0">
                  <a:pos x="111" y="85"/>
                </a:cxn>
                <a:cxn ang="0">
                  <a:pos x="115" y="74"/>
                </a:cxn>
                <a:cxn ang="0">
                  <a:pos x="116" y="63"/>
                </a:cxn>
                <a:cxn ang="0">
                  <a:pos x="115" y="51"/>
                </a:cxn>
                <a:cxn ang="0">
                  <a:pos x="111" y="40"/>
                </a:cxn>
                <a:cxn ang="0">
                  <a:pos x="105" y="29"/>
                </a:cxn>
                <a:cxn ang="0">
                  <a:pos x="98" y="20"/>
                </a:cxn>
                <a:cxn ang="0">
                  <a:pos x="90" y="12"/>
                </a:cxn>
                <a:cxn ang="0">
                  <a:pos x="81" y="6"/>
                </a:cxn>
                <a:cxn ang="0">
                  <a:pos x="69" y="2"/>
                </a:cxn>
                <a:cxn ang="0">
                  <a:pos x="58" y="0"/>
                </a:cxn>
                <a:cxn ang="0">
                  <a:pos x="46" y="0"/>
                </a:cxn>
                <a:cxn ang="0">
                  <a:pos x="35" y="2"/>
                </a:cxn>
                <a:cxn ang="0">
                  <a:pos x="25" y="6"/>
                </a:cxn>
                <a:cxn ang="0">
                  <a:pos x="17" y="13"/>
                </a:cxn>
                <a:cxn ang="0">
                  <a:pos x="10" y="21"/>
                </a:cxn>
                <a:cxn ang="0">
                  <a:pos x="5" y="30"/>
                </a:cxn>
                <a:cxn ang="0">
                  <a:pos x="1" y="41"/>
                </a:cxn>
                <a:cxn ang="0">
                  <a:pos x="0" y="52"/>
                </a:cxn>
                <a:cxn ang="0">
                  <a:pos x="1" y="64"/>
                </a:cxn>
                <a:cxn ang="0">
                  <a:pos x="5" y="75"/>
                </a:cxn>
                <a:cxn ang="0">
                  <a:pos x="10" y="86"/>
                </a:cxn>
                <a:cxn ang="0">
                  <a:pos x="17" y="95"/>
                </a:cxn>
                <a:cxn ang="0">
                  <a:pos x="25" y="103"/>
                </a:cxn>
                <a:cxn ang="0">
                  <a:pos x="35" y="109"/>
                </a:cxn>
                <a:cxn ang="0">
                  <a:pos x="46" y="113"/>
                </a:cxn>
                <a:cxn ang="0">
                  <a:pos x="58" y="116"/>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w="9525" cap="rnd">
              <a:noFill/>
              <a:round/>
              <a:headEnd type="none" w="sm" len="sm"/>
              <a:tailEnd type="none" w="sm" len="sm"/>
            </a:ln>
            <a:effectLst/>
          </p:spPr>
          <p:txBody>
            <a:bodyPr/>
            <a:lstStyle/>
            <a:p>
              <a:endParaRPr lang="en-US"/>
            </a:p>
          </p:txBody>
        </p:sp>
        <p:sp>
          <p:nvSpPr>
            <p:cNvPr id="21881" name="Freeform 377"/>
            <p:cNvSpPr>
              <a:spLocks/>
            </p:cNvSpPr>
            <p:nvPr/>
          </p:nvSpPr>
          <p:spPr bwMode="auto">
            <a:xfrm>
              <a:off x="5050" y="1085"/>
              <a:ext cx="164" cy="190"/>
            </a:xfrm>
            <a:custGeom>
              <a:avLst/>
              <a:gdLst/>
              <a:ahLst/>
              <a:cxnLst>
                <a:cxn ang="0">
                  <a:pos x="124" y="47"/>
                </a:cxn>
                <a:cxn ang="0">
                  <a:pos x="73" y="11"/>
                </a:cxn>
                <a:cxn ang="0">
                  <a:pos x="35" y="0"/>
                </a:cxn>
                <a:cxn ang="0">
                  <a:pos x="0" y="177"/>
                </a:cxn>
                <a:cxn ang="0">
                  <a:pos x="38" y="189"/>
                </a:cxn>
                <a:cxn ang="0">
                  <a:pos x="98" y="173"/>
                </a:cxn>
                <a:cxn ang="0">
                  <a:pos x="138" y="184"/>
                </a:cxn>
                <a:cxn ang="0">
                  <a:pos x="163" y="60"/>
                </a:cxn>
                <a:cxn ang="0">
                  <a:pos x="124" y="47"/>
                </a:cxn>
              </a:cxnLst>
              <a:rect l="0" t="0" r="r" b="b"/>
              <a:pathLst>
                <a:path w="164" h="190">
                  <a:moveTo>
                    <a:pt x="124" y="47"/>
                  </a:moveTo>
                  <a:lnTo>
                    <a:pt x="73" y="11"/>
                  </a:lnTo>
                  <a:lnTo>
                    <a:pt x="35" y="0"/>
                  </a:lnTo>
                  <a:lnTo>
                    <a:pt x="0" y="177"/>
                  </a:lnTo>
                  <a:lnTo>
                    <a:pt x="38" y="189"/>
                  </a:lnTo>
                  <a:lnTo>
                    <a:pt x="98" y="173"/>
                  </a:lnTo>
                  <a:lnTo>
                    <a:pt x="138" y="184"/>
                  </a:lnTo>
                  <a:lnTo>
                    <a:pt x="163" y="60"/>
                  </a:lnTo>
                  <a:lnTo>
                    <a:pt x="124" y="47"/>
                  </a:lnTo>
                </a:path>
              </a:pathLst>
            </a:custGeom>
            <a:solidFill>
              <a:srgbClr val="B2B2B2"/>
            </a:solidFill>
            <a:ln w="9525" cap="rnd">
              <a:noFill/>
              <a:round/>
              <a:headEnd type="none" w="sm" len="sm"/>
              <a:tailEnd type="none" w="sm" len="sm"/>
            </a:ln>
            <a:effectLst/>
          </p:spPr>
          <p:txBody>
            <a:bodyPr/>
            <a:lstStyle/>
            <a:p>
              <a:endParaRPr lang="en-US"/>
            </a:p>
          </p:txBody>
        </p:sp>
        <p:sp>
          <p:nvSpPr>
            <p:cNvPr id="21882" name="Freeform 378"/>
            <p:cNvSpPr>
              <a:spLocks/>
            </p:cNvSpPr>
            <p:nvPr/>
          </p:nvSpPr>
          <p:spPr bwMode="auto">
            <a:xfrm>
              <a:off x="5189" y="1132"/>
              <a:ext cx="61" cy="138"/>
            </a:xfrm>
            <a:custGeom>
              <a:avLst/>
              <a:gdLst/>
              <a:ahLst/>
              <a:cxnLst>
                <a:cxn ang="0">
                  <a:pos x="24" y="13"/>
                </a:cxn>
                <a:cxn ang="0">
                  <a:pos x="0" y="137"/>
                </a:cxn>
                <a:cxn ang="0">
                  <a:pos x="41" y="109"/>
                </a:cxn>
                <a:cxn ang="0">
                  <a:pos x="60" y="0"/>
                </a:cxn>
                <a:cxn ang="0">
                  <a:pos x="24" y="13"/>
                </a:cxn>
              </a:cxnLst>
              <a:rect l="0" t="0" r="r" b="b"/>
              <a:pathLst>
                <a:path w="61" h="138">
                  <a:moveTo>
                    <a:pt x="24" y="13"/>
                  </a:moveTo>
                  <a:lnTo>
                    <a:pt x="0" y="137"/>
                  </a:lnTo>
                  <a:lnTo>
                    <a:pt x="41" y="109"/>
                  </a:lnTo>
                  <a:lnTo>
                    <a:pt x="60" y="0"/>
                  </a:lnTo>
                  <a:lnTo>
                    <a:pt x="24" y="13"/>
                  </a:lnTo>
                </a:path>
              </a:pathLst>
            </a:custGeom>
            <a:solidFill>
              <a:srgbClr val="7F7F7F"/>
            </a:solidFill>
            <a:ln w="9525" cap="rnd">
              <a:noFill/>
              <a:round/>
              <a:headEnd type="none" w="sm" len="sm"/>
              <a:tailEnd type="none" w="sm" len="sm"/>
            </a:ln>
            <a:effectLst/>
          </p:spPr>
          <p:txBody>
            <a:bodyPr/>
            <a:lstStyle/>
            <a:p>
              <a:endParaRPr lang="en-US"/>
            </a:p>
          </p:txBody>
        </p:sp>
        <p:sp>
          <p:nvSpPr>
            <p:cNvPr id="21883" name="Freeform 379"/>
            <p:cNvSpPr>
              <a:spLocks/>
            </p:cNvSpPr>
            <p:nvPr/>
          </p:nvSpPr>
          <p:spPr bwMode="auto">
            <a:xfrm>
              <a:off x="5151" y="1141"/>
              <a:ext cx="54" cy="123"/>
            </a:xfrm>
            <a:custGeom>
              <a:avLst/>
              <a:gdLst/>
              <a:ahLst/>
              <a:cxnLst>
                <a:cxn ang="0">
                  <a:pos x="53" y="7"/>
                </a:cxn>
                <a:cxn ang="0">
                  <a:pos x="24" y="0"/>
                </a:cxn>
                <a:cxn ang="0">
                  <a:pos x="0" y="111"/>
                </a:cxn>
                <a:cxn ang="0">
                  <a:pos x="32" y="122"/>
                </a:cxn>
                <a:cxn ang="0">
                  <a:pos x="53" y="7"/>
                </a:cxn>
              </a:cxnLst>
              <a:rect l="0" t="0" r="r" b="b"/>
              <a:pathLst>
                <a:path w="54" h="123">
                  <a:moveTo>
                    <a:pt x="53" y="7"/>
                  </a:moveTo>
                  <a:lnTo>
                    <a:pt x="24" y="0"/>
                  </a:lnTo>
                  <a:lnTo>
                    <a:pt x="0" y="111"/>
                  </a:lnTo>
                  <a:lnTo>
                    <a:pt x="32" y="122"/>
                  </a:lnTo>
                  <a:lnTo>
                    <a:pt x="53" y="7"/>
                  </a:lnTo>
                </a:path>
              </a:pathLst>
            </a:custGeom>
            <a:solidFill>
              <a:srgbClr val="7F7F7F"/>
            </a:solidFill>
            <a:ln w="9525" cap="rnd">
              <a:noFill/>
              <a:round/>
              <a:headEnd type="none" w="sm" len="sm"/>
              <a:tailEnd type="none" w="sm" len="sm"/>
            </a:ln>
            <a:effectLst/>
          </p:spPr>
          <p:txBody>
            <a:bodyPr/>
            <a:lstStyle/>
            <a:p>
              <a:endParaRPr lang="en-US"/>
            </a:p>
          </p:txBody>
        </p:sp>
        <p:sp>
          <p:nvSpPr>
            <p:cNvPr id="21884" name="Freeform 380"/>
            <p:cNvSpPr>
              <a:spLocks/>
            </p:cNvSpPr>
            <p:nvPr/>
          </p:nvSpPr>
          <p:spPr bwMode="auto">
            <a:xfrm>
              <a:off x="5090" y="1106"/>
              <a:ext cx="78" cy="159"/>
            </a:xfrm>
            <a:custGeom>
              <a:avLst/>
              <a:gdLst/>
              <a:ahLst/>
              <a:cxnLst>
                <a:cxn ang="0">
                  <a:pos x="77" y="30"/>
                </a:cxn>
                <a:cxn ang="0">
                  <a:pos x="34" y="0"/>
                </a:cxn>
                <a:cxn ang="0">
                  <a:pos x="0" y="158"/>
                </a:cxn>
                <a:cxn ang="0">
                  <a:pos x="54" y="145"/>
                </a:cxn>
                <a:cxn ang="0">
                  <a:pos x="77" y="30"/>
                </a:cxn>
              </a:cxnLst>
              <a:rect l="0" t="0" r="r" b="b"/>
              <a:pathLst>
                <a:path w="78" h="159">
                  <a:moveTo>
                    <a:pt x="77" y="30"/>
                  </a:moveTo>
                  <a:lnTo>
                    <a:pt x="34" y="0"/>
                  </a:lnTo>
                  <a:lnTo>
                    <a:pt x="0" y="158"/>
                  </a:lnTo>
                  <a:lnTo>
                    <a:pt x="54" y="145"/>
                  </a:lnTo>
                  <a:lnTo>
                    <a:pt x="77" y="30"/>
                  </a:lnTo>
                </a:path>
              </a:pathLst>
            </a:custGeom>
            <a:solidFill>
              <a:srgbClr val="7F7F7F"/>
            </a:solidFill>
            <a:ln w="9525" cap="rnd">
              <a:noFill/>
              <a:round/>
              <a:headEnd type="none" w="sm" len="sm"/>
              <a:tailEnd type="none" w="sm" len="sm"/>
            </a:ln>
            <a:effectLst/>
          </p:spPr>
          <p:txBody>
            <a:bodyPr/>
            <a:lstStyle/>
            <a:p>
              <a:endParaRPr lang="en-US"/>
            </a:p>
          </p:txBody>
        </p:sp>
        <p:sp>
          <p:nvSpPr>
            <p:cNvPr id="21885" name="Freeform 381"/>
            <p:cNvSpPr>
              <a:spLocks/>
            </p:cNvSpPr>
            <p:nvPr/>
          </p:nvSpPr>
          <p:spPr bwMode="auto">
            <a:xfrm>
              <a:off x="5056" y="1094"/>
              <a:ext cx="61" cy="170"/>
            </a:xfrm>
            <a:custGeom>
              <a:avLst/>
              <a:gdLst/>
              <a:ahLst/>
              <a:cxnLst>
                <a:cxn ang="0">
                  <a:pos x="60" y="7"/>
                </a:cxn>
                <a:cxn ang="0">
                  <a:pos x="32" y="0"/>
                </a:cxn>
                <a:cxn ang="0">
                  <a:pos x="0" y="161"/>
                </a:cxn>
                <a:cxn ang="0">
                  <a:pos x="26" y="169"/>
                </a:cxn>
                <a:cxn ang="0">
                  <a:pos x="60" y="7"/>
                </a:cxn>
              </a:cxnLst>
              <a:rect l="0" t="0" r="r" b="b"/>
              <a:pathLst>
                <a:path w="61" h="170">
                  <a:moveTo>
                    <a:pt x="60" y="7"/>
                  </a:moveTo>
                  <a:lnTo>
                    <a:pt x="32" y="0"/>
                  </a:lnTo>
                  <a:lnTo>
                    <a:pt x="0" y="161"/>
                  </a:lnTo>
                  <a:lnTo>
                    <a:pt x="26" y="169"/>
                  </a:lnTo>
                  <a:lnTo>
                    <a:pt x="60" y="7"/>
                  </a:lnTo>
                </a:path>
              </a:pathLst>
            </a:custGeom>
            <a:solidFill>
              <a:srgbClr val="7F7F7F"/>
            </a:solidFill>
            <a:ln w="9525" cap="rnd">
              <a:noFill/>
              <a:round/>
              <a:headEnd type="none" w="sm" len="sm"/>
              <a:tailEnd type="none" w="sm" len="sm"/>
            </a:ln>
            <a:effectLst/>
          </p:spPr>
          <p:txBody>
            <a:bodyPr/>
            <a:lstStyle/>
            <a:p>
              <a:endParaRPr lang="en-US"/>
            </a:p>
          </p:txBody>
        </p:sp>
        <p:sp>
          <p:nvSpPr>
            <p:cNvPr id="21886" name="Freeform 382"/>
            <p:cNvSpPr>
              <a:spLocks/>
            </p:cNvSpPr>
            <p:nvPr/>
          </p:nvSpPr>
          <p:spPr bwMode="auto">
            <a:xfrm>
              <a:off x="5086" y="1066"/>
              <a:ext cx="164" cy="78"/>
            </a:xfrm>
            <a:custGeom>
              <a:avLst/>
              <a:gdLst/>
              <a:ahLst/>
              <a:cxnLst>
                <a:cxn ang="0">
                  <a:pos x="0" y="18"/>
                </a:cxn>
                <a:cxn ang="0">
                  <a:pos x="42" y="0"/>
                </a:cxn>
                <a:cxn ang="0">
                  <a:pos x="75" y="11"/>
                </a:cxn>
                <a:cxn ang="0">
                  <a:pos x="116" y="49"/>
                </a:cxn>
                <a:cxn ang="0">
                  <a:pos x="163" y="65"/>
                </a:cxn>
                <a:cxn ang="0">
                  <a:pos x="127" y="77"/>
                </a:cxn>
                <a:cxn ang="0">
                  <a:pos x="89" y="66"/>
                </a:cxn>
                <a:cxn ang="0">
                  <a:pos x="39" y="28"/>
                </a:cxn>
                <a:cxn ang="0">
                  <a:pos x="0" y="18"/>
                </a:cxn>
              </a:cxnLst>
              <a:rect l="0" t="0" r="r" b="b"/>
              <a:pathLst>
                <a:path w="164" h="78">
                  <a:moveTo>
                    <a:pt x="0" y="18"/>
                  </a:moveTo>
                  <a:lnTo>
                    <a:pt x="42" y="0"/>
                  </a:lnTo>
                  <a:lnTo>
                    <a:pt x="75" y="11"/>
                  </a:lnTo>
                  <a:lnTo>
                    <a:pt x="116" y="49"/>
                  </a:lnTo>
                  <a:lnTo>
                    <a:pt x="163" y="65"/>
                  </a:lnTo>
                  <a:lnTo>
                    <a:pt x="127" y="77"/>
                  </a:lnTo>
                  <a:lnTo>
                    <a:pt x="89" y="66"/>
                  </a:lnTo>
                  <a:lnTo>
                    <a:pt x="39" y="28"/>
                  </a:lnTo>
                  <a:lnTo>
                    <a:pt x="0" y="18"/>
                  </a:lnTo>
                </a:path>
              </a:pathLst>
            </a:custGeom>
            <a:solidFill>
              <a:srgbClr val="E5E5E5"/>
            </a:solidFill>
            <a:ln w="9525" cap="rnd">
              <a:noFill/>
              <a:round/>
              <a:headEnd type="none" w="sm" len="sm"/>
              <a:tailEnd type="none" w="sm" len="sm"/>
            </a:ln>
            <a:effectLst/>
          </p:spPr>
          <p:txBody>
            <a:bodyPr/>
            <a:lstStyle/>
            <a:p>
              <a:endParaRPr lang="en-US"/>
            </a:p>
          </p:txBody>
        </p:sp>
      </p:gr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a:effectLst>
            <a:outerShdw dist="53882" dir="2700000" algn="ctr" rotWithShape="0">
              <a:srgbClr val="000000"/>
            </a:outerShdw>
          </a:effectLst>
        </p:spPr>
        <p:txBody>
          <a:bodyPr>
            <a:normAutofit fontScale="90000"/>
          </a:bodyPr>
          <a:lstStyle/>
          <a:p>
            <a:r>
              <a:rPr lang="en-US"/>
              <a:t>Creating and Granting Privileges to a Role</a:t>
            </a:r>
          </a:p>
        </p:txBody>
      </p:sp>
      <p:sp>
        <p:nvSpPr>
          <p:cNvPr id="23555" name="Rectangle 3"/>
          <p:cNvSpPr>
            <a:spLocks noChangeArrowheads="1"/>
          </p:cNvSpPr>
          <p:nvPr/>
        </p:nvSpPr>
        <p:spPr bwMode="blackWhite">
          <a:xfrm>
            <a:off x="936625" y="2233613"/>
            <a:ext cx="7477125"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682625" algn="l"/>
                <a:tab pos="1833563" algn="l"/>
              </a:tabLst>
            </a:pPr>
            <a:r>
              <a:rPr lang="en-US" sz="1800">
                <a:solidFill>
                  <a:srgbClr val="000000"/>
                </a:solidFill>
                <a:latin typeface="Courier New" pitchFamily="49" charset="0"/>
              </a:rPr>
              <a:t>CREATE ROLE manager;</a:t>
            </a:r>
          </a:p>
          <a:p>
            <a:pPr algn="l">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Role created.</a:t>
            </a:r>
            <a:r>
              <a:rPr lang="en-US" sz="1800">
                <a:solidFill>
                  <a:srgbClr val="000000"/>
                </a:solidFill>
                <a:latin typeface="Courier New" pitchFamily="49" charset="0"/>
              </a:rPr>
              <a:t> </a:t>
            </a:r>
          </a:p>
        </p:txBody>
      </p:sp>
      <p:sp>
        <p:nvSpPr>
          <p:cNvPr id="23556" name="Rectangle 4"/>
          <p:cNvSpPr>
            <a:spLocks noChangeArrowheads="1"/>
          </p:cNvSpPr>
          <p:nvPr/>
        </p:nvSpPr>
        <p:spPr bwMode="blackWhite">
          <a:xfrm>
            <a:off x="936625" y="3490913"/>
            <a:ext cx="7477125"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682625" algn="l"/>
                <a:tab pos="1833563" algn="l"/>
              </a:tabLst>
            </a:pPr>
            <a:r>
              <a:rPr lang="en-US" sz="1800">
                <a:solidFill>
                  <a:srgbClr val="000000"/>
                </a:solidFill>
                <a:latin typeface="Courier New" pitchFamily="49" charset="0"/>
              </a:rPr>
              <a:t>GRANT create table, create view 		  </a:t>
            </a:r>
          </a:p>
          <a:p>
            <a:pPr algn="l">
              <a:tabLst>
                <a:tab pos="682625" algn="l"/>
                <a:tab pos="1833563" algn="l"/>
              </a:tabLst>
            </a:pPr>
            <a:r>
              <a:rPr lang="en-US" sz="1800">
                <a:solidFill>
                  <a:srgbClr val="000000"/>
                </a:solidFill>
                <a:latin typeface="Courier New" pitchFamily="49" charset="0"/>
              </a:rPr>
              <a:t>TO manager; </a:t>
            </a:r>
          </a:p>
          <a:p>
            <a:pPr algn="l">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Grant succeeded.</a:t>
            </a:r>
            <a:r>
              <a:rPr lang="en-US" sz="1800">
                <a:solidFill>
                  <a:srgbClr val="000000"/>
                </a:solidFill>
                <a:latin typeface="Courier New" pitchFamily="49" charset="0"/>
              </a:rPr>
              <a:t> </a:t>
            </a:r>
          </a:p>
        </p:txBody>
      </p:sp>
      <p:sp>
        <p:nvSpPr>
          <p:cNvPr id="23557" name="Rectangle 5"/>
          <p:cNvSpPr>
            <a:spLocks noChangeArrowheads="1"/>
          </p:cNvSpPr>
          <p:nvPr/>
        </p:nvSpPr>
        <p:spPr bwMode="blackWhite">
          <a:xfrm>
            <a:off x="936625" y="4843463"/>
            <a:ext cx="7477125"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682625" algn="l"/>
                <a:tab pos="1833563" algn="l"/>
              </a:tabLst>
            </a:pPr>
            <a:r>
              <a:rPr lang="en-US" sz="1800">
                <a:solidFill>
                  <a:srgbClr val="000000"/>
                </a:solidFill>
                <a:latin typeface="Courier New" pitchFamily="49" charset="0"/>
              </a:rPr>
              <a:t>GRANT manager TO DEHAAN, KOCHHAR;     </a:t>
            </a:r>
          </a:p>
          <a:p>
            <a:pPr algn="l">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Grant succeeded.</a:t>
            </a:r>
            <a:r>
              <a:rPr lang="en-US" sz="1800">
                <a:solidFill>
                  <a:srgbClr val="000000"/>
                </a:solidFill>
                <a:latin typeface="Courier New" pitchFamily="49" charset="0"/>
              </a:rPr>
              <a:t> </a:t>
            </a:r>
          </a:p>
        </p:txBody>
      </p:sp>
      <p:sp>
        <p:nvSpPr>
          <p:cNvPr id="23565" name="Rectangle 13"/>
          <p:cNvSpPr>
            <a:spLocks noGrp="1" noChangeArrowheads="1"/>
          </p:cNvSpPr>
          <p:nvPr>
            <p:ph type="body" idx="1"/>
          </p:nvPr>
        </p:nvSpPr>
        <p:spPr>
          <a:xfrm>
            <a:off x="874713" y="1814513"/>
            <a:ext cx="7385050" cy="3290887"/>
          </a:xfrm>
          <a:noFill/>
          <a:ln/>
        </p:spPr>
        <p:txBody>
          <a:bodyPr>
            <a:normAutofit lnSpcReduction="10000"/>
          </a:bodyPr>
          <a:lstStyle/>
          <a:p>
            <a:r>
              <a:rPr lang="en-US" dirty="0"/>
              <a:t>Create a role</a:t>
            </a:r>
          </a:p>
          <a:p>
            <a:pPr>
              <a:buFont typeface="Arial" pitchFamily="34" charset="0"/>
              <a:buNone/>
            </a:pPr>
            <a:endParaRPr lang="en-US" dirty="0"/>
          </a:p>
          <a:p>
            <a:pPr>
              <a:buFont typeface="Arial" pitchFamily="34" charset="0"/>
              <a:buNone/>
            </a:pPr>
            <a:endParaRPr lang="en-US" dirty="0"/>
          </a:p>
          <a:p>
            <a:r>
              <a:rPr lang="en-US" dirty="0"/>
              <a:t>Grant privileges to a role</a:t>
            </a:r>
          </a:p>
          <a:p>
            <a:pPr>
              <a:buFont typeface="Arial" pitchFamily="34" charset="0"/>
              <a:buNone/>
            </a:pPr>
            <a:endParaRPr lang="en-US" dirty="0"/>
          </a:p>
          <a:p>
            <a:pPr>
              <a:buFont typeface="Arial" pitchFamily="34" charset="0"/>
              <a:buNone/>
            </a:pPr>
            <a:endParaRPr lang="en-US" dirty="0"/>
          </a:p>
          <a:p>
            <a:r>
              <a:rPr lang="en-US" dirty="0"/>
              <a:t>Grant a role to users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lstStyle/>
          <a:p>
            <a:r>
              <a:rPr lang="en-US"/>
              <a:t>Changing Your Password</a:t>
            </a:r>
          </a:p>
        </p:txBody>
      </p:sp>
      <p:sp>
        <p:nvSpPr>
          <p:cNvPr id="25603" name="Rectangle 3"/>
          <p:cNvSpPr>
            <a:spLocks noGrp="1" noChangeArrowheads="1"/>
          </p:cNvSpPr>
          <p:nvPr>
            <p:ph type="body" idx="1"/>
          </p:nvPr>
        </p:nvSpPr>
        <p:spPr>
          <a:xfrm>
            <a:off x="874713" y="1814513"/>
            <a:ext cx="7385050" cy="1479550"/>
          </a:xfrm>
          <a:noFill/>
          <a:ln/>
        </p:spPr>
        <p:txBody>
          <a:bodyPr>
            <a:normAutofit fontScale="92500" lnSpcReduction="20000"/>
          </a:bodyPr>
          <a:lstStyle/>
          <a:p>
            <a:r>
              <a:rPr lang="en-US"/>
              <a:t>The DBA creates your user account and initializes your password.</a:t>
            </a:r>
          </a:p>
          <a:p>
            <a:r>
              <a:rPr lang="en-US"/>
              <a:t>You can change your password by using the </a:t>
            </a:r>
            <a:r>
              <a:rPr lang="en-US">
                <a:latin typeface="Courier New" pitchFamily="49" charset="0"/>
              </a:rPr>
              <a:t>ALTER USER</a:t>
            </a:r>
            <a:r>
              <a:rPr lang="en-US"/>
              <a:t> statement.</a:t>
            </a:r>
          </a:p>
        </p:txBody>
      </p:sp>
      <p:sp>
        <p:nvSpPr>
          <p:cNvPr id="25604" name="Rectangle 4"/>
          <p:cNvSpPr>
            <a:spLocks noChangeArrowheads="1"/>
          </p:cNvSpPr>
          <p:nvPr/>
        </p:nvSpPr>
        <p:spPr bwMode="blackWhite">
          <a:xfrm>
            <a:off x="933450" y="3884613"/>
            <a:ext cx="7480300" cy="1190625"/>
          </a:xfrm>
          <a:prstGeom prst="rect">
            <a:avLst/>
          </a:prstGeom>
          <a:solidFill>
            <a:srgbClr val="FFFFCC"/>
          </a:solidFill>
          <a:ln w="25400">
            <a:solidFill>
              <a:srgbClr val="000000"/>
            </a:solidFill>
            <a:miter lim="800000"/>
            <a:headEnd/>
            <a:tailEnd/>
          </a:ln>
          <a:effectLst/>
        </p:spPr>
        <p:txBody>
          <a:bodyPr wrap="none" lIns="92075" tIns="46038" rIns="92075" bIns="46038" anchor="ctr"/>
          <a:lstStyle/>
          <a:p>
            <a:pPr algn="l">
              <a:tabLst>
                <a:tab pos="682625" algn="l"/>
                <a:tab pos="1833563" algn="l"/>
              </a:tabLst>
            </a:pPr>
            <a:r>
              <a:rPr lang="en-US" sz="1800">
                <a:solidFill>
                  <a:srgbClr val="000000"/>
                </a:solidFill>
                <a:latin typeface="Courier New" pitchFamily="49" charset="0"/>
              </a:rPr>
              <a:t>ALTER USER scott             			  </a:t>
            </a:r>
          </a:p>
          <a:p>
            <a:pPr algn="l">
              <a:tabLst>
                <a:tab pos="682625" algn="l"/>
                <a:tab pos="1833563" algn="l"/>
              </a:tabLst>
            </a:pPr>
            <a:r>
              <a:rPr lang="en-US" sz="1800">
                <a:solidFill>
                  <a:srgbClr val="000000"/>
                </a:solidFill>
                <a:latin typeface="Courier New" pitchFamily="49" charset="0"/>
              </a:rPr>
              <a:t>IDENTIFIED BY lion;</a:t>
            </a:r>
          </a:p>
          <a:p>
            <a:pPr algn="l">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User altered.</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p:spPr>
        <p:txBody>
          <a:bodyPr/>
          <a:lstStyle/>
          <a:p>
            <a:r>
              <a:rPr lang="en-US"/>
              <a:t>Object Privileges</a:t>
            </a:r>
          </a:p>
        </p:txBody>
      </p:sp>
      <p:sp>
        <p:nvSpPr>
          <p:cNvPr id="29699" name="Rectangle 3"/>
          <p:cNvSpPr>
            <a:spLocks noGrp="1" noChangeArrowheads="1"/>
          </p:cNvSpPr>
          <p:nvPr>
            <p:ph type="body" idx="1"/>
          </p:nvPr>
        </p:nvSpPr>
        <p:spPr>
          <a:xfrm>
            <a:off x="874713" y="1814513"/>
            <a:ext cx="7385050" cy="1597025"/>
          </a:xfrm>
          <a:noFill/>
          <a:ln/>
        </p:spPr>
        <p:txBody>
          <a:bodyPr>
            <a:normAutofit fontScale="92500" lnSpcReduction="10000"/>
          </a:bodyPr>
          <a:lstStyle/>
          <a:p>
            <a:r>
              <a:rPr lang="en-US"/>
              <a:t>Object privileges vary from object to object.</a:t>
            </a:r>
          </a:p>
          <a:p>
            <a:r>
              <a:rPr lang="en-US"/>
              <a:t>An owner has all the privileges on the object.</a:t>
            </a:r>
          </a:p>
          <a:p>
            <a:r>
              <a:rPr lang="en-US"/>
              <a:t>An owner can give specific privileges on that owner’s object.</a:t>
            </a:r>
          </a:p>
        </p:txBody>
      </p:sp>
      <p:sp>
        <p:nvSpPr>
          <p:cNvPr id="29700" name="Rectangle 4"/>
          <p:cNvSpPr>
            <a:spLocks noChangeArrowheads="1"/>
          </p:cNvSpPr>
          <p:nvPr/>
        </p:nvSpPr>
        <p:spPr bwMode="blackWhite">
          <a:xfrm>
            <a:off x="923925" y="3848100"/>
            <a:ext cx="7489825"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682625" algn="l"/>
                <a:tab pos="1833563" algn="l"/>
              </a:tabLst>
            </a:pPr>
            <a:r>
              <a:rPr lang="en-US" sz="1800">
                <a:solidFill>
                  <a:srgbClr val="000000"/>
                </a:solidFill>
                <a:latin typeface="Courier New" pitchFamily="49" charset="0"/>
              </a:rPr>
              <a:t> GRANT	</a:t>
            </a:r>
            <a:r>
              <a:rPr lang="en-US" sz="1800" i="1">
                <a:solidFill>
                  <a:srgbClr val="000000"/>
                </a:solidFill>
                <a:latin typeface="Courier New" pitchFamily="49" charset="0"/>
              </a:rPr>
              <a:t>object_priv</a:t>
            </a:r>
            <a:r>
              <a:rPr lang="en-US" sz="1800">
                <a:solidFill>
                  <a:srgbClr val="000000"/>
                </a:solidFill>
                <a:latin typeface="Courier New" pitchFamily="49" charset="0"/>
              </a:rPr>
              <a:t> [(</a:t>
            </a:r>
            <a:r>
              <a:rPr lang="en-US" sz="1800" i="1">
                <a:solidFill>
                  <a:srgbClr val="000000"/>
                </a:solidFill>
                <a:latin typeface="Courier New" pitchFamily="49" charset="0"/>
              </a:rPr>
              <a:t>columns</a:t>
            </a:r>
            <a:r>
              <a:rPr lang="en-US" sz="1800">
                <a:solidFill>
                  <a:srgbClr val="000000"/>
                </a:solidFill>
                <a:latin typeface="Courier New" pitchFamily="49" charset="0"/>
              </a:rPr>
              <a:t>)]</a:t>
            </a:r>
          </a:p>
          <a:p>
            <a:pPr algn="l">
              <a:tabLst>
                <a:tab pos="682625" algn="l"/>
                <a:tab pos="1833563" algn="l"/>
              </a:tabLst>
            </a:pPr>
            <a:r>
              <a:rPr lang="en-US" sz="1800">
                <a:solidFill>
                  <a:srgbClr val="000000"/>
                </a:solidFill>
                <a:latin typeface="Courier New" pitchFamily="49" charset="0"/>
              </a:rPr>
              <a:t> ON		</a:t>
            </a:r>
            <a:r>
              <a:rPr lang="en-US" sz="1800" i="1">
                <a:solidFill>
                  <a:srgbClr val="000000"/>
                </a:solidFill>
                <a:latin typeface="Courier New" pitchFamily="49" charset="0"/>
              </a:rPr>
              <a:t>object</a:t>
            </a:r>
            <a:endParaRPr lang="en-US" sz="1800">
              <a:solidFill>
                <a:srgbClr val="000000"/>
              </a:solidFill>
              <a:latin typeface="Courier New" pitchFamily="49" charset="0"/>
            </a:endParaRPr>
          </a:p>
          <a:p>
            <a:pPr algn="l">
              <a:tabLst>
                <a:tab pos="682625" algn="l"/>
                <a:tab pos="1833563" algn="l"/>
              </a:tabLst>
            </a:pPr>
            <a:r>
              <a:rPr lang="en-US" sz="1800">
                <a:solidFill>
                  <a:srgbClr val="000000"/>
                </a:solidFill>
                <a:latin typeface="Courier New" pitchFamily="49" charset="0"/>
              </a:rPr>
              <a:t> TO		{</a:t>
            </a:r>
            <a:r>
              <a:rPr lang="en-US" sz="1800" i="1">
                <a:solidFill>
                  <a:srgbClr val="000000"/>
                </a:solidFill>
                <a:latin typeface="Courier New" pitchFamily="49" charset="0"/>
              </a:rPr>
              <a:t>user</a:t>
            </a:r>
            <a:r>
              <a:rPr lang="en-US" sz="1800">
                <a:solidFill>
                  <a:srgbClr val="000000"/>
                </a:solidFill>
                <a:latin typeface="Courier New" pitchFamily="49" charset="0"/>
              </a:rPr>
              <a:t>|</a:t>
            </a:r>
            <a:r>
              <a:rPr lang="en-US" sz="1800" i="1">
                <a:solidFill>
                  <a:srgbClr val="000000"/>
                </a:solidFill>
                <a:latin typeface="Courier New" pitchFamily="49" charset="0"/>
              </a:rPr>
              <a:t>role</a:t>
            </a:r>
            <a:r>
              <a:rPr lang="en-US" sz="1800">
                <a:solidFill>
                  <a:srgbClr val="000000"/>
                </a:solidFill>
                <a:latin typeface="Courier New" pitchFamily="49" charset="0"/>
              </a:rPr>
              <a:t>|PUBLIC}</a:t>
            </a:r>
          </a:p>
          <a:p>
            <a:pPr algn="l">
              <a:tabLst>
                <a:tab pos="682625" algn="l"/>
                <a:tab pos="1833563" algn="l"/>
              </a:tabLst>
            </a:pPr>
            <a:r>
              <a:rPr lang="en-US" sz="1800">
                <a:solidFill>
                  <a:srgbClr val="000000"/>
                </a:solidFill>
                <a:latin typeface="Courier New" pitchFamily="49" charset="0"/>
              </a:rPr>
              <a:t> [WITH GRANT OPTION];</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r>
              <a:rPr lang="en-US"/>
              <a:t>Granting Object Privileges</a:t>
            </a:r>
          </a:p>
        </p:txBody>
      </p:sp>
      <p:sp>
        <p:nvSpPr>
          <p:cNvPr id="31747" name="Rectangle 3"/>
          <p:cNvSpPr>
            <a:spLocks noGrp="1" noChangeArrowheads="1"/>
          </p:cNvSpPr>
          <p:nvPr>
            <p:ph type="body" idx="1"/>
          </p:nvPr>
        </p:nvSpPr>
        <p:spPr>
          <a:xfrm>
            <a:off x="874713" y="1814513"/>
            <a:ext cx="7385050" cy="3257550"/>
          </a:xfrm>
          <a:noFill/>
          <a:ln/>
        </p:spPr>
        <p:txBody>
          <a:bodyPr/>
          <a:lstStyle/>
          <a:p>
            <a:r>
              <a:rPr lang="en-US"/>
              <a:t>Grant query privileges on the </a:t>
            </a:r>
            <a:r>
              <a:rPr lang="en-US">
                <a:latin typeface="Courier New" pitchFamily="49" charset="0"/>
              </a:rPr>
              <a:t>EMPLOYEES</a:t>
            </a:r>
            <a:r>
              <a:rPr lang="en-US"/>
              <a:t> table.</a:t>
            </a:r>
          </a:p>
          <a:p>
            <a:pPr>
              <a:buFont typeface="Arial" pitchFamily="34" charset="0"/>
              <a:buNone/>
            </a:pPr>
            <a:endParaRPr lang="en-US"/>
          </a:p>
          <a:p>
            <a:pPr>
              <a:buFont typeface="Arial" pitchFamily="34" charset="0"/>
              <a:buNone/>
            </a:pPr>
            <a:endParaRPr lang="en-US"/>
          </a:p>
          <a:p>
            <a:pPr lvl="1">
              <a:buFontTx/>
              <a:buNone/>
            </a:pPr>
            <a:endParaRPr lang="en-US"/>
          </a:p>
          <a:p>
            <a:pPr lvl="1">
              <a:buFontTx/>
              <a:buNone/>
            </a:pPr>
            <a:endParaRPr lang="en-US"/>
          </a:p>
          <a:p>
            <a:r>
              <a:rPr lang="en-US"/>
              <a:t>Grant privileges to update specific columns to users and roles. </a:t>
            </a:r>
          </a:p>
          <a:p>
            <a:endParaRPr lang="en-US"/>
          </a:p>
        </p:txBody>
      </p:sp>
      <p:sp>
        <p:nvSpPr>
          <p:cNvPr id="31748" name="Rectangle 4"/>
          <p:cNvSpPr>
            <a:spLocks noChangeArrowheads="1"/>
          </p:cNvSpPr>
          <p:nvPr/>
        </p:nvSpPr>
        <p:spPr bwMode="blackWhite">
          <a:xfrm>
            <a:off x="922338" y="2314575"/>
            <a:ext cx="7491412"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682625" algn="l"/>
                <a:tab pos="1833563" algn="l"/>
              </a:tabLst>
            </a:pPr>
            <a:r>
              <a:rPr lang="en-US" sz="1800">
                <a:solidFill>
                  <a:srgbClr val="000000"/>
                </a:solidFill>
                <a:latin typeface="Courier New" pitchFamily="49" charset="0"/>
              </a:rPr>
              <a:t>GRANT  select</a:t>
            </a:r>
          </a:p>
          <a:p>
            <a:pPr algn="l">
              <a:tabLst>
                <a:tab pos="682625" algn="l"/>
                <a:tab pos="1833563" algn="l"/>
              </a:tabLst>
            </a:pPr>
            <a:r>
              <a:rPr lang="en-US" sz="1800">
                <a:solidFill>
                  <a:srgbClr val="000000"/>
                </a:solidFill>
                <a:latin typeface="Courier New" pitchFamily="49" charset="0"/>
              </a:rPr>
              <a:t>ON     employees</a:t>
            </a:r>
          </a:p>
          <a:p>
            <a:pPr algn="l">
              <a:tabLst>
                <a:tab pos="682625" algn="l"/>
                <a:tab pos="1833563" algn="l"/>
              </a:tabLst>
            </a:pPr>
            <a:r>
              <a:rPr lang="en-US" sz="1800">
                <a:solidFill>
                  <a:srgbClr val="000000"/>
                </a:solidFill>
                <a:latin typeface="Courier New" pitchFamily="49" charset="0"/>
              </a:rPr>
              <a:t>TO     sue, rich;</a:t>
            </a:r>
          </a:p>
          <a:p>
            <a:pPr algn="l">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Grant succeeded.</a:t>
            </a:r>
          </a:p>
        </p:txBody>
      </p:sp>
      <p:sp>
        <p:nvSpPr>
          <p:cNvPr id="31749" name="Rectangle 5"/>
          <p:cNvSpPr>
            <a:spLocks noChangeArrowheads="1"/>
          </p:cNvSpPr>
          <p:nvPr/>
        </p:nvSpPr>
        <p:spPr bwMode="blackWhite">
          <a:xfrm>
            <a:off x="933450" y="4641850"/>
            <a:ext cx="7480300"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682625" algn="l"/>
                <a:tab pos="1833563" algn="l"/>
              </a:tabLst>
            </a:pPr>
            <a:r>
              <a:rPr lang="en-US" sz="1800">
                <a:solidFill>
                  <a:srgbClr val="000000"/>
                </a:solidFill>
                <a:latin typeface="Courier New" pitchFamily="49" charset="0"/>
              </a:rPr>
              <a:t>GRANT  update (department_name, location_id)</a:t>
            </a:r>
          </a:p>
          <a:p>
            <a:pPr algn="l">
              <a:tabLst>
                <a:tab pos="682625" algn="l"/>
                <a:tab pos="1833563" algn="l"/>
              </a:tabLst>
            </a:pPr>
            <a:r>
              <a:rPr lang="en-US" sz="1800">
                <a:solidFill>
                  <a:srgbClr val="000000"/>
                </a:solidFill>
                <a:latin typeface="Courier New" pitchFamily="49" charset="0"/>
              </a:rPr>
              <a:t>ON     departments</a:t>
            </a:r>
          </a:p>
          <a:p>
            <a:pPr algn="l">
              <a:tabLst>
                <a:tab pos="682625" algn="l"/>
                <a:tab pos="1833563" algn="l"/>
              </a:tabLst>
            </a:pPr>
            <a:r>
              <a:rPr lang="en-US" sz="1800">
                <a:solidFill>
                  <a:srgbClr val="000000"/>
                </a:solidFill>
                <a:latin typeface="Courier New" pitchFamily="49" charset="0"/>
              </a:rPr>
              <a:t>TO     scott, manager;</a:t>
            </a:r>
          </a:p>
          <a:p>
            <a:pPr algn="l">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Grant succeeded.</a:t>
            </a:r>
          </a:p>
        </p:txBody>
      </p:sp>
      <p:sp>
        <p:nvSpPr>
          <p:cNvPr id="31750" name="Rectangle 6"/>
          <p:cNvSpPr>
            <a:spLocks noChangeArrowheads="1"/>
          </p:cNvSpPr>
          <p:nvPr/>
        </p:nvSpPr>
        <p:spPr bwMode="auto">
          <a:xfrm>
            <a:off x="904875" y="3668713"/>
            <a:ext cx="7781925" cy="769937"/>
          </a:xfrm>
          <a:prstGeom prst="rect">
            <a:avLst/>
          </a:prstGeom>
          <a:noFill/>
          <a:ln w="9525">
            <a:noFill/>
            <a:miter lim="800000"/>
            <a:headEnd/>
            <a:tailEnd/>
          </a:ln>
          <a:effectLst>
            <a:outerShdw dist="53882" dir="2700000" algn="ctr" rotWithShape="0">
              <a:srgbClr val="000000"/>
            </a:outerShdw>
          </a:effectLst>
        </p:spPr>
        <p:txBody>
          <a:bodyPr lIns="92075" tIns="46038" rIns="92075" bIns="46038"/>
          <a:lstStyle/>
          <a:p>
            <a:pPr algn="l" defTabSz="346075">
              <a:lnSpc>
                <a:spcPct val="95000"/>
              </a:lnSpc>
              <a:spcBef>
                <a:spcPct val="35000"/>
              </a:spcBef>
              <a:buClr>
                <a:srgbClr val="FFCC66"/>
              </a:buClr>
              <a:buFontTx/>
              <a:buChar char="•"/>
              <a:tabLst>
                <a:tab pos="571500" algn="l"/>
              </a:tabLst>
            </a:pPr>
            <a:endParaRPr lang="en-US" b="0">
              <a:solidFill>
                <a:schemeClr val="tx1"/>
              </a:solidFill>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a:normAutofit fontScale="90000"/>
          </a:bodyPr>
          <a:lstStyle/>
          <a:p>
            <a:r>
              <a:rPr lang="en-US"/>
              <a:t>Using the </a:t>
            </a:r>
            <a:r>
              <a:rPr lang="en-US">
                <a:latin typeface="Courier New" pitchFamily="49" charset="0"/>
              </a:rPr>
              <a:t>WITH</a:t>
            </a:r>
            <a:r>
              <a:rPr lang="en-US"/>
              <a:t> </a:t>
            </a:r>
            <a:r>
              <a:rPr lang="en-US">
                <a:latin typeface="Courier New" pitchFamily="49" charset="0"/>
              </a:rPr>
              <a:t>GRANT</a:t>
            </a:r>
            <a:r>
              <a:rPr lang="en-US"/>
              <a:t> </a:t>
            </a:r>
            <a:r>
              <a:rPr lang="en-US">
                <a:latin typeface="Courier New" pitchFamily="49" charset="0"/>
              </a:rPr>
              <a:t>OPTION</a:t>
            </a:r>
            <a:r>
              <a:rPr lang="en-US"/>
              <a:t> and </a:t>
            </a:r>
            <a:r>
              <a:rPr lang="en-US">
                <a:latin typeface="Courier New" pitchFamily="49" charset="0"/>
              </a:rPr>
              <a:t>PUBLIC</a:t>
            </a:r>
            <a:r>
              <a:rPr lang="en-US"/>
              <a:t> Keywords</a:t>
            </a:r>
          </a:p>
        </p:txBody>
      </p:sp>
      <p:sp>
        <p:nvSpPr>
          <p:cNvPr id="33795" name="Rectangle 3"/>
          <p:cNvSpPr>
            <a:spLocks noGrp="1" noChangeArrowheads="1"/>
          </p:cNvSpPr>
          <p:nvPr>
            <p:ph type="body" idx="1"/>
          </p:nvPr>
        </p:nvSpPr>
        <p:spPr>
          <a:xfrm>
            <a:off x="874713" y="1814513"/>
            <a:ext cx="7385050" cy="3929062"/>
          </a:xfrm>
          <a:noFill/>
          <a:ln/>
        </p:spPr>
        <p:txBody>
          <a:bodyPr/>
          <a:lstStyle/>
          <a:p>
            <a:r>
              <a:rPr lang="en-US"/>
              <a:t>Give a user authority to pass along privileges.</a:t>
            </a:r>
          </a:p>
          <a:p>
            <a:pPr lvl="1">
              <a:buFontTx/>
              <a:buNone/>
            </a:pPr>
            <a:endParaRPr lang="en-US"/>
          </a:p>
          <a:p>
            <a:pPr lvl="1">
              <a:buFontTx/>
              <a:buNone/>
            </a:pPr>
            <a:endParaRPr lang="en-US"/>
          </a:p>
          <a:p>
            <a:pPr lvl="1">
              <a:buFontTx/>
              <a:buNone/>
            </a:pPr>
            <a:endParaRPr lang="en-US"/>
          </a:p>
          <a:p>
            <a:pPr lvl="1">
              <a:buFontTx/>
              <a:buNone/>
            </a:pPr>
            <a:endParaRPr lang="en-US"/>
          </a:p>
          <a:p>
            <a:pPr lvl="1">
              <a:buFontTx/>
              <a:buNone/>
            </a:pPr>
            <a:endParaRPr lang="en-US"/>
          </a:p>
          <a:p>
            <a:r>
              <a:rPr lang="en-US"/>
              <a:t>Allow all users on the system to query data from Alice’s </a:t>
            </a:r>
            <a:r>
              <a:rPr lang="en-US">
                <a:latin typeface="Courier New" pitchFamily="49" charset="0"/>
              </a:rPr>
              <a:t>DEPARTMENTS</a:t>
            </a:r>
            <a:r>
              <a:rPr lang="en-US"/>
              <a:t> table.</a:t>
            </a:r>
          </a:p>
          <a:p>
            <a:pPr lvl="1">
              <a:buFontTx/>
              <a:buNone/>
            </a:pPr>
            <a:endParaRPr lang="en-US"/>
          </a:p>
          <a:p>
            <a:pPr>
              <a:buFont typeface="Arial" pitchFamily="34" charset="0"/>
              <a:buNone/>
            </a:pPr>
            <a:endParaRPr lang="en-US" sz="2000"/>
          </a:p>
        </p:txBody>
      </p:sp>
      <p:sp>
        <p:nvSpPr>
          <p:cNvPr id="33796" name="Rectangle 4"/>
          <p:cNvSpPr>
            <a:spLocks noChangeArrowheads="1"/>
          </p:cNvSpPr>
          <p:nvPr/>
        </p:nvSpPr>
        <p:spPr bwMode="blackWhite">
          <a:xfrm>
            <a:off x="933450" y="2479675"/>
            <a:ext cx="7480300" cy="1465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682625" algn="l"/>
                <a:tab pos="1833563" algn="l"/>
              </a:tabLst>
            </a:pPr>
            <a:r>
              <a:rPr lang="en-US" sz="1800">
                <a:solidFill>
                  <a:srgbClr val="000000"/>
                </a:solidFill>
                <a:latin typeface="Courier New" pitchFamily="49" charset="0"/>
              </a:rPr>
              <a:t>GRANT  select, insert</a:t>
            </a:r>
          </a:p>
          <a:p>
            <a:pPr algn="l">
              <a:tabLst>
                <a:tab pos="682625" algn="l"/>
                <a:tab pos="1833563" algn="l"/>
              </a:tabLst>
            </a:pPr>
            <a:r>
              <a:rPr lang="en-US" sz="1800">
                <a:solidFill>
                  <a:srgbClr val="000000"/>
                </a:solidFill>
                <a:latin typeface="Courier New" pitchFamily="49" charset="0"/>
              </a:rPr>
              <a:t>ON     departments</a:t>
            </a:r>
          </a:p>
          <a:p>
            <a:pPr algn="l">
              <a:tabLst>
                <a:tab pos="682625" algn="l"/>
                <a:tab pos="1833563" algn="l"/>
              </a:tabLst>
            </a:pPr>
            <a:r>
              <a:rPr lang="en-US" sz="1800">
                <a:solidFill>
                  <a:srgbClr val="000000"/>
                </a:solidFill>
                <a:latin typeface="Courier New" pitchFamily="49" charset="0"/>
              </a:rPr>
              <a:t>TO     scott</a:t>
            </a:r>
          </a:p>
          <a:p>
            <a:pPr algn="l">
              <a:tabLst>
                <a:tab pos="682625" algn="l"/>
                <a:tab pos="1833563" algn="l"/>
              </a:tabLst>
            </a:pPr>
            <a:r>
              <a:rPr lang="en-US" sz="1800">
                <a:solidFill>
                  <a:srgbClr val="000000"/>
                </a:solidFill>
                <a:latin typeface="Courier New" pitchFamily="49" charset="0"/>
              </a:rPr>
              <a:t>WITH   GRANT OPTION;</a:t>
            </a:r>
          </a:p>
          <a:p>
            <a:pPr algn="l">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Grant succeeded.</a:t>
            </a:r>
          </a:p>
        </p:txBody>
      </p:sp>
      <p:sp>
        <p:nvSpPr>
          <p:cNvPr id="33797" name="Rectangle 5"/>
          <p:cNvSpPr>
            <a:spLocks noChangeArrowheads="1"/>
          </p:cNvSpPr>
          <p:nvPr/>
        </p:nvSpPr>
        <p:spPr bwMode="blackWhite">
          <a:xfrm>
            <a:off x="933450" y="4987925"/>
            <a:ext cx="7480300"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682625" algn="l"/>
                <a:tab pos="1833563" algn="l"/>
              </a:tabLst>
            </a:pPr>
            <a:r>
              <a:rPr lang="en-US" sz="1800">
                <a:solidFill>
                  <a:srgbClr val="000000"/>
                </a:solidFill>
                <a:latin typeface="Courier New" pitchFamily="49" charset="0"/>
              </a:rPr>
              <a:t>GRANT  select</a:t>
            </a:r>
          </a:p>
          <a:p>
            <a:pPr algn="l">
              <a:tabLst>
                <a:tab pos="682625" algn="l"/>
                <a:tab pos="1833563" algn="l"/>
              </a:tabLst>
            </a:pPr>
            <a:r>
              <a:rPr lang="en-US" sz="1800">
                <a:solidFill>
                  <a:srgbClr val="000000"/>
                </a:solidFill>
                <a:latin typeface="Courier New" pitchFamily="49" charset="0"/>
              </a:rPr>
              <a:t>ON	  alice.departments</a:t>
            </a:r>
          </a:p>
          <a:p>
            <a:pPr algn="l">
              <a:tabLst>
                <a:tab pos="682625" algn="l"/>
                <a:tab pos="1833563" algn="l"/>
              </a:tabLst>
            </a:pPr>
            <a:r>
              <a:rPr lang="en-US" sz="1800">
                <a:solidFill>
                  <a:srgbClr val="000000"/>
                </a:solidFill>
                <a:latin typeface="Courier New" pitchFamily="49" charset="0"/>
              </a:rPr>
              <a:t>TO	  PUBLIC;</a:t>
            </a:r>
          </a:p>
          <a:p>
            <a:pPr algn="l">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Grant succeeded.</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a:lstStyle/>
          <a:p>
            <a:r>
              <a:rPr lang="en-US"/>
              <a:t>How to Revoke Object Privileges</a:t>
            </a:r>
          </a:p>
        </p:txBody>
      </p:sp>
      <p:sp>
        <p:nvSpPr>
          <p:cNvPr id="37891" name="Rectangle 3"/>
          <p:cNvSpPr>
            <a:spLocks noGrp="1" noChangeArrowheads="1"/>
          </p:cNvSpPr>
          <p:nvPr>
            <p:ph type="body" idx="1"/>
          </p:nvPr>
        </p:nvSpPr>
        <p:spPr>
          <a:xfrm>
            <a:off x="874713" y="1814513"/>
            <a:ext cx="7385050" cy="1479550"/>
          </a:xfrm>
          <a:noFill/>
          <a:ln/>
        </p:spPr>
        <p:txBody>
          <a:bodyPr>
            <a:normAutofit fontScale="92500" lnSpcReduction="20000"/>
          </a:bodyPr>
          <a:lstStyle/>
          <a:p>
            <a:r>
              <a:rPr lang="en-US"/>
              <a:t>You use the </a:t>
            </a:r>
            <a:r>
              <a:rPr lang="en-US">
                <a:latin typeface="Courier New" pitchFamily="49" charset="0"/>
              </a:rPr>
              <a:t>REVOKE</a:t>
            </a:r>
            <a:r>
              <a:rPr lang="en-US"/>
              <a:t> statement to revoke privileges granted to other users.</a:t>
            </a:r>
          </a:p>
          <a:p>
            <a:r>
              <a:rPr lang="en-US"/>
              <a:t>Privileges granted to others through the </a:t>
            </a:r>
            <a:r>
              <a:rPr lang="en-US">
                <a:latin typeface="Courier New" pitchFamily="49" charset="0"/>
              </a:rPr>
              <a:t>WITH GRANT OPTION</a:t>
            </a:r>
            <a:r>
              <a:rPr lang="en-US"/>
              <a:t> clause are also revoked.</a:t>
            </a:r>
          </a:p>
        </p:txBody>
      </p:sp>
      <p:sp>
        <p:nvSpPr>
          <p:cNvPr id="37892" name="Rectangle 4"/>
          <p:cNvSpPr>
            <a:spLocks noChangeArrowheads="1"/>
          </p:cNvSpPr>
          <p:nvPr/>
        </p:nvSpPr>
        <p:spPr bwMode="blackWhite">
          <a:xfrm>
            <a:off x="933450" y="3733800"/>
            <a:ext cx="7480300"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682625" algn="l"/>
                <a:tab pos="1833563" algn="l"/>
              </a:tabLst>
            </a:pPr>
            <a:r>
              <a:rPr lang="en-US" sz="1800">
                <a:solidFill>
                  <a:srgbClr val="000000"/>
                </a:solidFill>
                <a:latin typeface="Courier New" pitchFamily="49" charset="0"/>
              </a:rPr>
              <a:t>REVOKE {privilege [, privilege...]|ALL}</a:t>
            </a:r>
          </a:p>
          <a:p>
            <a:pPr algn="l">
              <a:tabLst>
                <a:tab pos="682625" algn="l"/>
                <a:tab pos="1833563" algn="l"/>
              </a:tabLst>
            </a:pPr>
            <a:r>
              <a:rPr lang="en-US" sz="1800">
                <a:solidFill>
                  <a:srgbClr val="000000"/>
                </a:solidFill>
                <a:latin typeface="Courier New" pitchFamily="49" charset="0"/>
              </a:rPr>
              <a:t>ON	  object</a:t>
            </a:r>
          </a:p>
          <a:p>
            <a:pPr algn="l">
              <a:tabLst>
                <a:tab pos="682625" algn="l"/>
                <a:tab pos="1833563" algn="l"/>
              </a:tabLst>
            </a:pPr>
            <a:r>
              <a:rPr lang="en-US" sz="1800">
                <a:solidFill>
                  <a:srgbClr val="000000"/>
                </a:solidFill>
                <a:latin typeface="Courier New" pitchFamily="49" charset="0"/>
              </a:rPr>
              <a:t>FROM   {user[, user...]|role|PUBLIC}</a:t>
            </a:r>
          </a:p>
          <a:p>
            <a:pPr algn="l">
              <a:tabLst>
                <a:tab pos="682625" algn="l"/>
                <a:tab pos="1833563" algn="l"/>
              </a:tabLst>
            </a:pPr>
            <a:r>
              <a:rPr lang="en-US" sz="1800">
                <a:solidFill>
                  <a:srgbClr val="000000"/>
                </a:solidFill>
                <a:latin typeface="Courier New" pitchFamily="49" charset="0"/>
              </a:rPr>
              <a:t>[CASCADE CONSTRAINTS];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a:lstStyle/>
          <a:p>
            <a:r>
              <a:rPr lang="en-US"/>
              <a:t>Revoking Object Privileges</a:t>
            </a:r>
          </a:p>
        </p:txBody>
      </p:sp>
      <p:sp>
        <p:nvSpPr>
          <p:cNvPr id="39939" name="Rectangle 3"/>
          <p:cNvSpPr>
            <a:spLocks noGrp="1" noChangeArrowheads="1"/>
          </p:cNvSpPr>
          <p:nvPr>
            <p:ph type="body" idx="1"/>
          </p:nvPr>
        </p:nvSpPr>
        <p:spPr>
          <a:xfrm>
            <a:off x="874713" y="1814513"/>
            <a:ext cx="7385050" cy="1044575"/>
          </a:xfrm>
          <a:noFill/>
          <a:ln/>
        </p:spPr>
        <p:txBody>
          <a:bodyPr>
            <a:normAutofit fontScale="92500"/>
          </a:bodyPr>
          <a:lstStyle/>
          <a:p>
            <a:pPr marL="0" indent="0">
              <a:buFont typeface="Arial" pitchFamily="34" charset="0"/>
              <a:buNone/>
            </a:pPr>
            <a:r>
              <a:rPr lang="en-US"/>
              <a:t>As user Alice, revoke the </a:t>
            </a:r>
            <a:r>
              <a:rPr lang="en-US">
                <a:latin typeface="Courier New" pitchFamily="49" charset="0"/>
              </a:rPr>
              <a:t>SELECT</a:t>
            </a:r>
            <a:r>
              <a:rPr lang="en-US"/>
              <a:t> and </a:t>
            </a:r>
            <a:r>
              <a:rPr lang="en-US">
                <a:latin typeface="Courier New" pitchFamily="49" charset="0"/>
              </a:rPr>
              <a:t>INSERT</a:t>
            </a:r>
            <a:r>
              <a:rPr lang="en-US"/>
              <a:t> privileges given to user Scott on the </a:t>
            </a:r>
            <a:r>
              <a:rPr lang="en-US">
                <a:latin typeface="Courier New" pitchFamily="49" charset="0"/>
              </a:rPr>
              <a:t>DEPARTMENTS</a:t>
            </a:r>
            <a:r>
              <a:rPr lang="en-US"/>
              <a:t> table.</a:t>
            </a:r>
          </a:p>
        </p:txBody>
      </p:sp>
      <p:sp>
        <p:nvSpPr>
          <p:cNvPr id="39940" name="Rectangle 4"/>
          <p:cNvSpPr>
            <a:spLocks noChangeArrowheads="1"/>
          </p:cNvSpPr>
          <p:nvPr/>
        </p:nvSpPr>
        <p:spPr bwMode="blackWhite">
          <a:xfrm>
            <a:off x="933450" y="3352800"/>
            <a:ext cx="7480300"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682625" algn="l"/>
                <a:tab pos="1833563" algn="l"/>
              </a:tabLst>
            </a:pPr>
            <a:r>
              <a:rPr lang="en-US" sz="1800">
                <a:solidFill>
                  <a:srgbClr val="000000"/>
                </a:solidFill>
                <a:latin typeface="Courier New" pitchFamily="49" charset="0"/>
              </a:rPr>
              <a:t>REVOKE  select, insert</a:t>
            </a:r>
          </a:p>
          <a:p>
            <a:pPr algn="l">
              <a:tabLst>
                <a:tab pos="682625" algn="l"/>
                <a:tab pos="1833563" algn="l"/>
              </a:tabLst>
            </a:pPr>
            <a:r>
              <a:rPr lang="en-US" sz="1800">
                <a:solidFill>
                  <a:srgbClr val="000000"/>
                </a:solidFill>
                <a:latin typeface="Courier New" pitchFamily="49" charset="0"/>
              </a:rPr>
              <a:t>ON      departments</a:t>
            </a:r>
          </a:p>
          <a:p>
            <a:pPr algn="l">
              <a:tabLst>
                <a:tab pos="682625" algn="l"/>
                <a:tab pos="1833563" algn="l"/>
              </a:tabLst>
            </a:pPr>
            <a:r>
              <a:rPr lang="en-US" sz="1800">
                <a:solidFill>
                  <a:srgbClr val="000000"/>
                </a:solidFill>
                <a:latin typeface="Courier New" pitchFamily="49" charset="0"/>
              </a:rPr>
              <a:t>FROM    scott;</a:t>
            </a:r>
          </a:p>
          <a:p>
            <a:pPr algn="l">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Revoke succeeded.</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a:effectLst>
            <a:outerShdw dist="53882" dir="2700000" algn="ctr" rotWithShape="0">
              <a:srgbClr val="000000"/>
            </a:outerShdw>
          </a:effectLst>
        </p:spPr>
        <p:txBody>
          <a:bodyPr/>
          <a:lstStyle/>
          <a:p>
            <a:r>
              <a:rPr lang="en-US"/>
              <a:t>Summary</a:t>
            </a:r>
          </a:p>
        </p:txBody>
      </p:sp>
      <p:sp>
        <p:nvSpPr>
          <p:cNvPr id="46083" name="Rectangle 3"/>
          <p:cNvSpPr>
            <a:spLocks noGrp="1" noChangeArrowheads="1"/>
          </p:cNvSpPr>
          <p:nvPr>
            <p:ph type="body" idx="1"/>
          </p:nvPr>
        </p:nvSpPr>
        <p:spPr bwMode="blackWhite">
          <a:xfrm>
            <a:off x="841375" y="2665413"/>
            <a:ext cx="7680325" cy="3232150"/>
          </a:xfrm>
          <a:solidFill>
            <a:srgbClr val="FFCC99"/>
          </a:solidFill>
          <a:ln w="25400" cap="flat">
            <a:solidFill>
              <a:srgbClr val="000000"/>
            </a:solidFill>
          </a:ln>
        </p:spPr>
        <p:txBody>
          <a:bodyPr/>
          <a:lstStyle/>
          <a:p>
            <a:pPr marL="0" indent="0" defTabSz="914400">
              <a:lnSpc>
                <a:spcPct val="90000"/>
              </a:lnSpc>
              <a:spcBef>
                <a:spcPct val="60000"/>
              </a:spcBef>
              <a:buFont typeface="Arial" pitchFamily="34" charset="0"/>
              <a:buNone/>
              <a:tabLst>
                <a:tab pos="2400300" algn="l"/>
              </a:tabLst>
            </a:pPr>
            <a:r>
              <a:rPr lang="en-US" sz="2000">
                <a:solidFill>
                  <a:srgbClr val="000000"/>
                </a:solidFill>
              </a:rPr>
              <a:t>Statement	Action</a:t>
            </a:r>
          </a:p>
          <a:p>
            <a:pPr marL="0" indent="0" defTabSz="914400">
              <a:lnSpc>
                <a:spcPct val="60000"/>
              </a:lnSpc>
              <a:spcBef>
                <a:spcPct val="30000"/>
              </a:spcBef>
              <a:buFont typeface="Arial" pitchFamily="34" charset="0"/>
              <a:buNone/>
              <a:tabLst>
                <a:tab pos="2400300" algn="l"/>
              </a:tabLst>
            </a:pPr>
            <a:r>
              <a:rPr lang="en-US" sz="2000">
                <a:solidFill>
                  <a:srgbClr val="000000"/>
                </a:solidFill>
                <a:latin typeface="Courier New" pitchFamily="49" charset="0"/>
              </a:rPr>
              <a:t>CREATE USER</a:t>
            </a:r>
            <a:r>
              <a:rPr lang="en-US" sz="2000">
                <a:solidFill>
                  <a:srgbClr val="000000"/>
                </a:solidFill>
              </a:rPr>
              <a:t>	Creates a user (usually performed by </a:t>
            </a:r>
          </a:p>
          <a:p>
            <a:pPr marL="0" indent="0" defTabSz="914400">
              <a:lnSpc>
                <a:spcPct val="60000"/>
              </a:lnSpc>
              <a:spcBef>
                <a:spcPct val="30000"/>
              </a:spcBef>
              <a:buFont typeface="Arial" pitchFamily="34" charset="0"/>
              <a:buNone/>
              <a:tabLst>
                <a:tab pos="2400300" algn="l"/>
              </a:tabLst>
            </a:pPr>
            <a:r>
              <a:rPr lang="en-US" sz="2000">
                <a:solidFill>
                  <a:srgbClr val="000000"/>
                </a:solidFill>
              </a:rPr>
              <a:t>	a DBA)</a:t>
            </a:r>
          </a:p>
          <a:p>
            <a:pPr marL="0" indent="0" defTabSz="914400">
              <a:lnSpc>
                <a:spcPct val="90000"/>
              </a:lnSpc>
              <a:spcBef>
                <a:spcPct val="30000"/>
              </a:spcBef>
              <a:buFont typeface="Arial" pitchFamily="34" charset="0"/>
              <a:buNone/>
              <a:tabLst>
                <a:tab pos="2400300" algn="l"/>
              </a:tabLst>
            </a:pPr>
            <a:r>
              <a:rPr lang="en-US" sz="2000">
                <a:solidFill>
                  <a:srgbClr val="000000"/>
                </a:solidFill>
                <a:latin typeface="Courier New" pitchFamily="49" charset="0"/>
              </a:rPr>
              <a:t>GRANT</a:t>
            </a:r>
            <a:r>
              <a:rPr lang="en-US" sz="2000">
                <a:solidFill>
                  <a:srgbClr val="000000"/>
                </a:solidFill>
              </a:rPr>
              <a:t>	Gives other users privileges to 			access the your objects</a:t>
            </a:r>
          </a:p>
          <a:p>
            <a:pPr marL="0" indent="0" defTabSz="914400">
              <a:lnSpc>
                <a:spcPct val="90000"/>
              </a:lnSpc>
              <a:spcBef>
                <a:spcPct val="30000"/>
              </a:spcBef>
              <a:buFont typeface="Arial" pitchFamily="34" charset="0"/>
              <a:buNone/>
              <a:tabLst>
                <a:tab pos="2400300" algn="l"/>
              </a:tabLst>
            </a:pPr>
            <a:r>
              <a:rPr lang="en-US" sz="2000">
                <a:solidFill>
                  <a:srgbClr val="000000"/>
                </a:solidFill>
                <a:latin typeface="Courier New" pitchFamily="49" charset="0"/>
              </a:rPr>
              <a:t>CREATE ROLE</a:t>
            </a:r>
            <a:r>
              <a:rPr lang="en-US" sz="2000">
                <a:solidFill>
                  <a:srgbClr val="000000"/>
                </a:solidFill>
              </a:rPr>
              <a:t>	Creates a collection of privileges </a:t>
            </a:r>
          </a:p>
          <a:p>
            <a:pPr marL="0" indent="0" defTabSz="914400">
              <a:lnSpc>
                <a:spcPct val="60000"/>
              </a:lnSpc>
              <a:spcBef>
                <a:spcPct val="30000"/>
              </a:spcBef>
              <a:buFont typeface="Arial" pitchFamily="34" charset="0"/>
              <a:buNone/>
              <a:tabLst>
                <a:tab pos="2400300" algn="l"/>
              </a:tabLst>
            </a:pPr>
            <a:r>
              <a:rPr lang="en-US" sz="2000">
                <a:solidFill>
                  <a:srgbClr val="000000"/>
                </a:solidFill>
              </a:rPr>
              <a:t>	(usually performed by a DBA)</a:t>
            </a:r>
          </a:p>
          <a:p>
            <a:pPr marL="0" indent="0" defTabSz="914400">
              <a:lnSpc>
                <a:spcPct val="90000"/>
              </a:lnSpc>
              <a:spcBef>
                <a:spcPct val="30000"/>
              </a:spcBef>
              <a:buFont typeface="Arial" pitchFamily="34" charset="0"/>
              <a:buNone/>
              <a:tabLst>
                <a:tab pos="2400300" algn="l"/>
              </a:tabLst>
            </a:pPr>
            <a:r>
              <a:rPr lang="en-US" sz="2000">
                <a:solidFill>
                  <a:srgbClr val="000000"/>
                </a:solidFill>
                <a:latin typeface="Courier New" pitchFamily="49" charset="0"/>
              </a:rPr>
              <a:t>ALTER USER</a:t>
            </a:r>
            <a:r>
              <a:rPr lang="en-US" sz="2000">
                <a:solidFill>
                  <a:srgbClr val="000000"/>
                </a:solidFill>
              </a:rPr>
              <a:t>	Changes a user’s password</a:t>
            </a:r>
          </a:p>
          <a:p>
            <a:pPr marL="0" indent="0" defTabSz="914400">
              <a:lnSpc>
                <a:spcPct val="90000"/>
              </a:lnSpc>
              <a:spcBef>
                <a:spcPct val="30000"/>
              </a:spcBef>
              <a:buFont typeface="Arial" pitchFamily="34" charset="0"/>
              <a:buNone/>
              <a:tabLst>
                <a:tab pos="2400300" algn="l"/>
              </a:tabLst>
            </a:pPr>
            <a:r>
              <a:rPr lang="en-US" sz="2000">
                <a:solidFill>
                  <a:srgbClr val="000000"/>
                </a:solidFill>
                <a:latin typeface="Courier New" pitchFamily="49" charset="0"/>
              </a:rPr>
              <a:t>REVOKE</a:t>
            </a:r>
            <a:r>
              <a:rPr lang="en-US" sz="2000">
                <a:solidFill>
                  <a:srgbClr val="000000"/>
                </a:solidFill>
              </a:rPr>
              <a:t>	Removes privileges on an object from</a:t>
            </a:r>
            <a:br>
              <a:rPr lang="en-US" sz="2000">
                <a:solidFill>
                  <a:srgbClr val="000000"/>
                </a:solidFill>
              </a:rPr>
            </a:br>
            <a:r>
              <a:rPr lang="en-US" sz="2000">
                <a:solidFill>
                  <a:srgbClr val="000000"/>
                </a:solidFill>
              </a:rPr>
              <a:t>	users</a:t>
            </a:r>
          </a:p>
        </p:txBody>
      </p:sp>
      <p:sp>
        <p:nvSpPr>
          <p:cNvPr id="46084" name="Line 4"/>
          <p:cNvSpPr>
            <a:spLocks noChangeShapeType="1"/>
          </p:cNvSpPr>
          <p:nvPr/>
        </p:nvSpPr>
        <p:spPr bwMode="auto">
          <a:xfrm>
            <a:off x="842963" y="3016250"/>
            <a:ext cx="7678737" cy="1588"/>
          </a:xfrm>
          <a:prstGeom prst="line">
            <a:avLst/>
          </a:prstGeom>
          <a:noFill/>
          <a:ln w="25400">
            <a:solidFill>
              <a:srgbClr val="000000"/>
            </a:solidFill>
            <a:round/>
            <a:headEnd type="none" w="sm" len="sm"/>
            <a:tailEnd type="none" w="sm" len="sm"/>
          </a:ln>
          <a:effectLst/>
        </p:spPr>
        <p:txBody>
          <a:bodyPr/>
          <a:lstStyle/>
          <a:p>
            <a:endParaRPr lang="en-US"/>
          </a:p>
        </p:txBody>
      </p:sp>
      <p:sp>
        <p:nvSpPr>
          <p:cNvPr id="46085" name="Line 5"/>
          <p:cNvSpPr>
            <a:spLocks noChangeShapeType="1"/>
          </p:cNvSpPr>
          <p:nvPr/>
        </p:nvSpPr>
        <p:spPr bwMode="auto">
          <a:xfrm>
            <a:off x="838200" y="4270375"/>
            <a:ext cx="7683500" cy="1588"/>
          </a:xfrm>
          <a:prstGeom prst="line">
            <a:avLst/>
          </a:prstGeom>
          <a:noFill/>
          <a:ln w="25400">
            <a:solidFill>
              <a:srgbClr val="000000"/>
            </a:solidFill>
            <a:round/>
            <a:headEnd type="none" w="sm" len="sm"/>
            <a:tailEnd type="none" w="sm" len="sm"/>
          </a:ln>
          <a:effectLst/>
        </p:spPr>
        <p:txBody>
          <a:bodyPr/>
          <a:lstStyle/>
          <a:p>
            <a:endParaRPr lang="en-US"/>
          </a:p>
        </p:txBody>
      </p:sp>
      <p:sp>
        <p:nvSpPr>
          <p:cNvPr id="46086" name="Line 6"/>
          <p:cNvSpPr>
            <a:spLocks noChangeShapeType="1"/>
          </p:cNvSpPr>
          <p:nvPr/>
        </p:nvSpPr>
        <p:spPr bwMode="auto">
          <a:xfrm>
            <a:off x="838200" y="4894263"/>
            <a:ext cx="7683500" cy="1587"/>
          </a:xfrm>
          <a:prstGeom prst="line">
            <a:avLst/>
          </a:prstGeom>
          <a:noFill/>
          <a:ln w="25400">
            <a:solidFill>
              <a:srgbClr val="000000"/>
            </a:solidFill>
            <a:round/>
            <a:headEnd type="none" w="sm" len="sm"/>
            <a:tailEnd type="none" w="sm" len="sm"/>
          </a:ln>
          <a:effectLst/>
        </p:spPr>
        <p:txBody>
          <a:bodyPr/>
          <a:lstStyle/>
          <a:p>
            <a:endParaRPr lang="en-US"/>
          </a:p>
        </p:txBody>
      </p:sp>
      <p:sp>
        <p:nvSpPr>
          <p:cNvPr id="46087" name="Line 7"/>
          <p:cNvSpPr>
            <a:spLocks noChangeShapeType="1"/>
          </p:cNvSpPr>
          <p:nvPr/>
        </p:nvSpPr>
        <p:spPr bwMode="auto">
          <a:xfrm flipH="1">
            <a:off x="3124200" y="2670175"/>
            <a:ext cx="11113" cy="3273425"/>
          </a:xfrm>
          <a:prstGeom prst="line">
            <a:avLst/>
          </a:prstGeom>
          <a:noFill/>
          <a:ln w="25400">
            <a:solidFill>
              <a:srgbClr val="000000"/>
            </a:solidFill>
            <a:round/>
            <a:headEnd type="none" w="sm" len="sm"/>
            <a:tailEnd type="none" w="sm" len="sm"/>
          </a:ln>
          <a:effectLst/>
        </p:spPr>
        <p:txBody>
          <a:bodyPr/>
          <a:lstStyle/>
          <a:p>
            <a:endParaRPr lang="en-US"/>
          </a:p>
        </p:txBody>
      </p:sp>
      <p:sp>
        <p:nvSpPr>
          <p:cNvPr id="46088" name="Line 8"/>
          <p:cNvSpPr>
            <a:spLocks noChangeShapeType="1"/>
          </p:cNvSpPr>
          <p:nvPr/>
        </p:nvSpPr>
        <p:spPr bwMode="auto">
          <a:xfrm>
            <a:off x="838200" y="3627438"/>
            <a:ext cx="7678738" cy="1587"/>
          </a:xfrm>
          <a:prstGeom prst="line">
            <a:avLst/>
          </a:prstGeom>
          <a:noFill/>
          <a:ln w="25400">
            <a:solidFill>
              <a:srgbClr val="000000"/>
            </a:solidFill>
            <a:round/>
            <a:headEnd type="none" w="sm" len="sm"/>
            <a:tailEnd type="none" w="sm" len="sm"/>
          </a:ln>
          <a:effectLst/>
        </p:spPr>
        <p:txBody>
          <a:bodyPr/>
          <a:lstStyle/>
          <a:p>
            <a:endParaRPr lang="en-US"/>
          </a:p>
        </p:txBody>
      </p:sp>
      <p:sp>
        <p:nvSpPr>
          <p:cNvPr id="46089" name="Line 9"/>
          <p:cNvSpPr>
            <a:spLocks noChangeShapeType="1"/>
          </p:cNvSpPr>
          <p:nvPr/>
        </p:nvSpPr>
        <p:spPr bwMode="auto">
          <a:xfrm>
            <a:off x="838200" y="5256213"/>
            <a:ext cx="7683500" cy="1587"/>
          </a:xfrm>
          <a:prstGeom prst="line">
            <a:avLst/>
          </a:prstGeom>
          <a:noFill/>
          <a:ln w="25400">
            <a:solidFill>
              <a:srgbClr val="000000"/>
            </a:solidFill>
            <a:round/>
            <a:headEnd type="none" w="sm" len="sm"/>
            <a:tailEnd type="none" w="sm" len="sm"/>
          </a:ln>
          <a:effectLst/>
        </p:spPr>
        <p:txBody>
          <a:bodyPr/>
          <a:lstStyle/>
          <a:p>
            <a:endParaRPr lang="en-US"/>
          </a:p>
        </p:txBody>
      </p:sp>
      <p:sp>
        <p:nvSpPr>
          <p:cNvPr id="46090" name="Rectangle 10"/>
          <p:cNvSpPr>
            <a:spLocks noChangeArrowheads="1"/>
          </p:cNvSpPr>
          <p:nvPr/>
        </p:nvSpPr>
        <p:spPr bwMode="auto">
          <a:xfrm>
            <a:off x="871538" y="1606550"/>
            <a:ext cx="7080250" cy="1096963"/>
          </a:xfrm>
          <a:prstGeom prst="rect">
            <a:avLst/>
          </a:prstGeom>
          <a:noFill/>
          <a:ln w="9525">
            <a:noFill/>
            <a:miter lim="800000"/>
            <a:headEnd/>
            <a:tailEnd/>
          </a:ln>
          <a:effectLst/>
        </p:spPr>
        <p:txBody>
          <a:bodyPr wrap="none" lIns="92075" tIns="46038" rIns="92075" bIns="46038">
            <a:spAutoFit/>
          </a:bodyPr>
          <a:lstStyle/>
          <a:p>
            <a:pPr algn="l"/>
            <a:r>
              <a:rPr lang="en-US" sz="2200">
                <a:solidFill>
                  <a:schemeClr val="tx1"/>
                </a:solidFill>
                <a:latin typeface="Arial" pitchFamily="34" charset="0"/>
              </a:rPr>
              <a:t>In this lesson, you should have learned about DCL </a:t>
            </a:r>
          </a:p>
          <a:p>
            <a:pPr algn="l"/>
            <a:r>
              <a:rPr lang="en-US" sz="2200">
                <a:solidFill>
                  <a:schemeClr val="tx1"/>
                </a:solidFill>
                <a:latin typeface="Arial" pitchFamily="34" charset="0"/>
              </a:rPr>
              <a:t>statements that control access to the database and </a:t>
            </a:r>
          </a:p>
          <a:p>
            <a:pPr algn="l"/>
            <a:r>
              <a:rPr lang="en-US" sz="2200">
                <a:solidFill>
                  <a:schemeClr val="tx1"/>
                </a:solidFill>
                <a:latin typeface="Arial" pitchFamily="34" charset="0"/>
              </a:rPr>
              <a:t>database objects: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0"/>
            <a:ext cx="8229600" cy="1096962"/>
          </a:xfrm>
        </p:spPr>
        <p:txBody>
          <a:bodyPr>
            <a:normAutofit/>
          </a:bodyPr>
          <a:lstStyle/>
          <a:p>
            <a:pPr>
              <a:lnSpc>
                <a:spcPct val="90000"/>
              </a:lnSpc>
            </a:pPr>
            <a:r>
              <a:rPr lang="en-US" sz="3600" dirty="0"/>
              <a:t>Data Definition Language (DDL)</a:t>
            </a:r>
          </a:p>
        </p:txBody>
      </p:sp>
      <p:sp>
        <p:nvSpPr>
          <p:cNvPr id="14342" name="Content Placeholder 2"/>
          <p:cNvSpPr>
            <a:spLocks noGrp="1"/>
          </p:cNvSpPr>
          <p:nvPr>
            <p:ph idx="1"/>
          </p:nvPr>
        </p:nvSpPr>
        <p:spPr>
          <a:xfrm>
            <a:off x="381000" y="1600200"/>
            <a:ext cx="7467600" cy="4873625"/>
          </a:xfrm>
        </p:spPr>
        <p:txBody>
          <a:bodyPr>
            <a:normAutofit/>
          </a:bodyPr>
          <a:lstStyle/>
          <a:p>
            <a:pPr algn="l" rtl="0" eaLnBrk="1" hangingPunct="1"/>
            <a:r>
              <a:rPr lang="en-US" sz="3200" dirty="0">
                <a:cs typeface="Times New Roman" pitchFamily="18" charset="0"/>
              </a:rPr>
              <a:t>Syllabus</a:t>
            </a:r>
          </a:p>
          <a:p>
            <a:pPr marL="868680" lvl="1" indent="-457200" algn="l" rtl="0" eaLnBrk="1" hangingPunct="1">
              <a:buFont typeface="+mj-lt"/>
              <a:buAutoNum type="arabicPeriod"/>
            </a:pPr>
            <a:r>
              <a:rPr lang="en-US" sz="2400" b="1" dirty="0">
                <a:cs typeface="Times New Roman" pitchFamily="18" charset="0"/>
              </a:rPr>
              <a:t>Introductions</a:t>
            </a:r>
          </a:p>
          <a:p>
            <a:pPr marL="868680" lvl="1" indent="-457200" algn="l" rtl="0" eaLnBrk="1" hangingPunct="1">
              <a:buFont typeface="+mj-lt"/>
              <a:buAutoNum type="arabicPeriod"/>
            </a:pPr>
            <a:r>
              <a:rPr lang="en-US" sz="2400" b="1" dirty="0">
                <a:cs typeface="Times New Roman" pitchFamily="18" charset="0"/>
              </a:rPr>
              <a:t>Create User</a:t>
            </a:r>
          </a:p>
          <a:p>
            <a:pPr marL="868680" lvl="1" indent="-457200">
              <a:buFont typeface="+mj-lt"/>
              <a:buAutoNum type="arabicPeriod"/>
            </a:pPr>
            <a:r>
              <a:rPr lang="en-US" sz="2400" b="1" dirty="0">
                <a:cs typeface="Times New Roman" pitchFamily="18" charset="0"/>
              </a:rPr>
              <a:t>Create Table</a:t>
            </a:r>
            <a:endParaRPr lang="en-US" sz="2400" dirty="0"/>
          </a:p>
          <a:p>
            <a:pPr marL="868680" lvl="1" indent="-457200">
              <a:buFont typeface="+mj-lt"/>
              <a:buAutoNum type="arabicPeriod"/>
            </a:pPr>
            <a:r>
              <a:rPr lang="en-US" sz="2400" b="1" dirty="0">
                <a:cs typeface="Times New Roman" pitchFamily="18" charset="0"/>
              </a:rPr>
              <a:t>Including Constraints</a:t>
            </a:r>
          </a:p>
          <a:p>
            <a:pPr marL="868680" lvl="1" indent="-457200">
              <a:buFont typeface="+mj-lt"/>
              <a:buAutoNum type="arabicPeriod"/>
            </a:pPr>
            <a:r>
              <a:rPr lang="en-US" sz="2400" b="1" dirty="0">
                <a:cs typeface="Times New Roman" pitchFamily="18" charset="0"/>
              </a:rPr>
              <a:t>Exercises</a:t>
            </a:r>
          </a:p>
          <a:p>
            <a:pPr marL="594360" indent="-457200"/>
            <a:endParaRPr lang="en-US" sz="2700" b="1" dirty="0">
              <a:cs typeface="Times New Roman" pitchFamily="18" charset="0"/>
            </a:endParaRPr>
          </a:p>
        </p:txBody>
      </p:sp>
      <p:sp>
        <p:nvSpPr>
          <p:cNvPr id="15363" name="Slide Number Placeholder 7"/>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4101F0-14CA-4C89-96F7-9395CDD52227}" type="slidenum">
              <a:rPr lang="ar-SA" smtClean="0"/>
              <a:pPr fontAlgn="base">
                <a:spcBef>
                  <a:spcPct val="0"/>
                </a:spcBef>
                <a:spcAft>
                  <a:spcPct val="0"/>
                </a:spcAft>
                <a:defRPr/>
              </a:pPr>
              <a:t>2</a:t>
            </a:fld>
            <a:endParaRPr lang="ar-S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42">
                                            <p:txEl>
                                              <p:pRg st="0" end="0"/>
                                            </p:txEl>
                                          </p:spTgt>
                                        </p:tgtEl>
                                        <p:attrNameLst>
                                          <p:attrName>style.visibility</p:attrName>
                                        </p:attrNameLst>
                                      </p:cBhvr>
                                      <p:to>
                                        <p:strVal val="visible"/>
                                      </p:to>
                                    </p:set>
                                    <p:anim calcmode="lin" valueType="num">
                                      <p:cBhvr additive="base">
                                        <p:cTn id="7" dur="500" fill="hold"/>
                                        <p:tgtEl>
                                          <p:spTgt spid="1434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4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342">
                                            <p:txEl>
                                              <p:pRg st="1" end="1"/>
                                            </p:txEl>
                                          </p:spTgt>
                                        </p:tgtEl>
                                        <p:attrNameLst>
                                          <p:attrName>style.visibility</p:attrName>
                                        </p:attrNameLst>
                                      </p:cBhvr>
                                      <p:to>
                                        <p:strVal val="visible"/>
                                      </p:to>
                                    </p:set>
                                    <p:anim calcmode="lin" valueType="num">
                                      <p:cBhvr additive="base">
                                        <p:cTn id="11" dur="500" fill="hold"/>
                                        <p:tgtEl>
                                          <p:spTgt spid="1434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34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342">
                                            <p:txEl>
                                              <p:pRg st="2" end="2"/>
                                            </p:txEl>
                                          </p:spTgt>
                                        </p:tgtEl>
                                        <p:attrNameLst>
                                          <p:attrName>style.visibility</p:attrName>
                                        </p:attrNameLst>
                                      </p:cBhvr>
                                      <p:to>
                                        <p:strVal val="visible"/>
                                      </p:to>
                                    </p:set>
                                    <p:anim calcmode="lin" valueType="num">
                                      <p:cBhvr additive="base">
                                        <p:cTn id="15" dur="500" fill="hold"/>
                                        <p:tgtEl>
                                          <p:spTgt spid="1434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34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342">
                                            <p:txEl>
                                              <p:pRg st="3" end="3"/>
                                            </p:txEl>
                                          </p:spTgt>
                                        </p:tgtEl>
                                        <p:attrNameLst>
                                          <p:attrName>style.visibility</p:attrName>
                                        </p:attrNameLst>
                                      </p:cBhvr>
                                      <p:to>
                                        <p:strVal val="visible"/>
                                      </p:to>
                                    </p:set>
                                    <p:anim calcmode="lin" valueType="num">
                                      <p:cBhvr additive="base">
                                        <p:cTn id="19" dur="500" fill="hold"/>
                                        <p:tgtEl>
                                          <p:spTgt spid="1434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4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342">
                                            <p:txEl>
                                              <p:pRg st="4" end="4"/>
                                            </p:txEl>
                                          </p:spTgt>
                                        </p:tgtEl>
                                        <p:attrNameLst>
                                          <p:attrName>style.visibility</p:attrName>
                                        </p:attrNameLst>
                                      </p:cBhvr>
                                      <p:to>
                                        <p:strVal val="visible"/>
                                      </p:to>
                                    </p:set>
                                    <p:anim calcmode="lin" valueType="num">
                                      <p:cBhvr additive="base">
                                        <p:cTn id="23" dur="500" fill="hold"/>
                                        <p:tgtEl>
                                          <p:spTgt spid="1434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34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342">
                                            <p:txEl>
                                              <p:pRg st="5" end="5"/>
                                            </p:txEl>
                                          </p:spTgt>
                                        </p:tgtEl>
                                        <p:attrNameLst>
                                          <p:attrName>style.visibility</p:attrName>
                                        </p:attrNameLst>
                                      </p:cBhvr>
                                      <p:to>
                                        <p:strVal val="visible"/>
                                      </p:to>
                                    </p:set>
                                    <p:anim calcmode="lin" valueType="num">
                                      <p:cBhvr additive="base">
                                        <p:cTn id="27" dur="500" fill="hold"/>
                                        <p:tgtEl>
                                          <p:spTgt spid="1434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34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noFill/>
          <a:ln/>
        </p:spPr>
        <p:txBody>
          <a:bodyPr/>
          <a:lstStyle/>
          <a:p>
            <a:r>
              <a:rPr lang="en-US"/>
              <a:t>Creating and Managing Tables</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US"/>
              <a:t>Objectives</a:t>
            </a:r>
          </a:p>
        </p:txBody>
      </p:sp>
      <p:sp>
        <p:nvSpPr>
          <p:cNvPr id="7171" name="Rectangle 3"/>
          <p:cNvSpPr>
            <a:spLocks noGrp="1" noChangeArrowheads="1"/>
          </p:cNvSpPr>
          <p:nvPr>
            <p:ph type="body" idx="1"/>
          </p:nvPr>
        </p:nvSpPr>
        <p:spPr>
          <a:xfrm>
            <a:off x="920750" y="1892300"/>
            <a:ext cx="7385050" cy="3136900"/>
          </a:xfrm>
          <a:noFill/>
          <a:ln/>
        </p:spPr>
        <p:txBody>
          <a:bodyPr>
            <a:normAutofit lnSpcReduction="10000"/>
          </a:bodyPr>
          <a:lstStyle/>
          <a:p>
            <a:pPr>
              <a:lnSpc>
                <a:spcPct val="65000"/>
              </a:lnSpc>
              <a:buFont typeface="Arial" pitchFamily="34" charset="0"/>
              <a:buNone/>
            </a:pPr>
            <a:r>
              <a:rPr lang="en-US"/>
              <a:t>After completing this lesson, you should be able to </a:t>
            </a:r>
          </a:p>
          <a:p>
            <a:pPr>
              <a:lnSpc>
                <a:spcPct val="65000"/>
              </a:lnSpc>
              <a:buFont typeface="Arial" pitchFamily="34" charset="0"/>
              <a:buNone/>
            </a:pPr>
            <a:r>
              <a:rPr lang="en-US"/>
              <a:t>do the following:</a:t>
            </a:r>
          </a:p>
          <a:p>
            <a:r>
              <a:rPr lang="en-US"/>
              <a:t>Describe the main database objects</a:t>
            </a:r>
          </a:p>
          <a:p>
            <a:r>
              <a:rPr lang="en-US"/>
              <a:t>Create tables</a:t>
            </a:r>
          </a:p>
          <a:p>
            <a:r>
              <a:rPr lang="en-US"/>
              <a:t>Describe the data types that can be used when specifying column definition</a:t>
            </a:r>
          </a:p>
          <a:p>
            <a:r>
              <a:rPr lang="en-US"/>
              <a:t>Alter table definitions</a:t>
            </a:r>
          </a:p>
          <a:p>
            <a:r>
              <a:rPr lang="en-US"/>
              <a:t>Drop, rename, and truncate tables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blackWhite">
          <a:xfrm>
            <a:off x="1179513" y="1595438"/>
            <a:ext cx="6786562" cy="3609975"/>
          </a:xfrm>
          <a:prstGeom prst="rect">
            <a:avLst/>
          </a:prstGeom>
          <a:solidFill>
            <a:srgbClr val="FFCC99"/>
          </a:solidFill>
          <a:ln w="25400">
            <a:solidFill>
              <a:srgbClr val="000000"/>
            </a:solidFill>
            <a:miter lim="800000"/>
            <a:headEnd/>
            <a:tailEnd/>
          </a:ln>
          <a:effectLst/>
        </p:spPr>
        <p:txBody>
          <a:bodyPr wrap="none" anchor="ctr"/>
          <a:lstStyle/>
          <a:p>
            <a:endParaRPr lang="en-US"/>
          </a:p>
        </p:txBody>
      </p:sp>
      <p:sp>
        <p:nvSpPr>
          <p:cNvPr id="9219" name="Rectangle 3"/>
          <p:cNvSpPr>
            <a:spLocks noGrp="1" noChangeArrowheads="1"/>
          </p:cNvSpPr>
          <p:nvPr>
            <p:ph type="title"/>
          </p:nvPr>
        </p:nvSpPr>
        <p:spPr>
          <a:xfrm>
            <a:off x="762000" y="228600"/>
            <a:ext cx="7299325" cy="881063"/>
          </a:xfrm>
          <a:noFill/>
          <a:ln/>
        </p:spPr>
        <p:txBody>
          <a:bodyPr/>
          <a:lstStyle/>
          <a:p>
            <a:r>
              <a:rPr lang="en-US" sz="3400" dirty="0"/>
              <a:t>Database Objects</a:t>
            </a:r>
          </a:p>
        </p:txBody>
      </p:sp>
      <p:sp>
        <p:nvSpPr>
          <p:cNvPr id="9220" name="Line 4"/>
          <p:cNvSpPr>
            <a:spLocks noChangeShapeType="1"/>
          </p:cNvSpPr>
          <p:nvPr/>
        </p:nvSpPr>
        <p:spPr bwMode="auto">
          <a:xfrm flipV="1">
            <a:off x="1165225" y="3008313"/>
            <a:ext cx="6786563" cy="4762"/>
          </a:xfrm>
          <a:prstGeom prst="line">
            <a:avLst/>
          </a:prstGeom>
          <a:noFill/>
          <a:ln w="12700">
            <a:solidFill>
              <a:srgbClr val="000000"/>
            </a:solidFill>
            <a:round/>
            <a:headEnd type="none" w="sm" len="sm"/>
            <a:tailEnd type="none" w="sm" len="sm"/>
          </a:ln>
          <a:effectLst/>
        </p:spPr>
        <p:txBody>
          <a:bodyPr/>
          <a:lstStyle/>
          <a:p>
            <a:endParaRPr lang="en-US"/>
          </a:p>
        </p:txBody>
      </p:sp>
      <p:sp>
        <p:nvSpPr>
          <p:cNvPr id="9221" name="Line 5"/>
          <p:cNvSpPr>
            <a:spLocks noChangeShapeType="1"/>
          </p:cNvSpPr>
          <p:nvPr/>
        </p:nvSpPr>
        <p:spPr bwMode="auto">
          <a:xfrm>
            <a:off x="1181100" y="3876675"/>
            <a:ext cx="6775450" cy="0"/>
          </a:xfrm>
          <a:prstGeom prst="line">
            <a:avLst/>
          </a:prstGeom>
          <a:noFill/>
          <a:ln w="12700">
            <a:solidFill>
              <a:srgbClr val="000000"/>
            </a:solidFill>
            <a:round/>
            <a:headEnd type="none" w="sm" len="sm"/>
            <a:tailEnd type="none" w="sm" len="sm"/>
          </a:ln>
          <a:effectLst/>
        </p:spPr>
        <p:txBody>
          <a:bodyPr/>
          <a:lstStyle/>
          <a:p>
            <a:endParaRPr lang="en-US"/>
          </a:p>
        </p:txBody>
      </p:sp>
      <p:sp>
        <p:nvSpPr>
          <p:cNvPr id="9222" name="Line 6"/>
          <p:cNvSpPr>
            <a:spLocks noChangeShapeType="1"/>
          </p:cNvSpPr>
          <p:nvPr/>
        </p:nvSpPr>
        <p:spPr bwMode="auto">
          <a:xfrm>
            <a:off x="1181100" y="4303713"/>
            <a:ext cx="6794500" cy="0"/>
          </a:xfrm>
          <a:prstGeom prst="line">
            <a:avLst/>
          </a:prstGeom>
          <a:noFill/>
          <a:ln w="12700">
            <a:solidFill>
              <a:srgbClr val="000000"/>
            </a:solidFill>
            <a:round/>
            <a:headEnd type="none" w="sm" len="sm"/>
            <a:tailEnd type="none" w="sm" len="sm"/>
          </a:ln>
          <a:effectLst/>
        </p:spPr>
        <p:txBody>
          <a:bodyPr/>
          <a:lstStyle/>
          <a:p>
            <a:endParaRPr lang="en-US"/>
          </a:p>
        </p:txBody>
      </p:sp>
      <p:sp>
        <p:nvSpPr>
          <p:cNvPr id="9223" name="Line 7"/>
          <p:cNvSpPr>
            <a:spLocks noChangeShapeType="1"/>
          </p:cNvSpPr>
          <p:nvPr/>
        </p:nvSpPr>
        <p:spPr bwMode="auto">
          <a:xfrm>
            <a:off x="1181100" y="2151063"/>
            <a:ext cx="6775450" cy="0"/>
          </a:xfrm>
          <a:prstGeom prst="line">
            <a:avLst/>
          </a:prstGeom>
          <a:noFill/>
          <a:ln w="50800">
            <a:solidFill>
              <a:srgbClr val="000000"/>
            </a:solidFill>
            <a:round/>
            <a:headEnd type="none" w="sm" len="sm"/>
            <a:tailEnd type="none" w="sm" len="sm"/>
          </a:ln>
          <a:effectLst/>
        </p:spPr>
        <p:txBody>
          <a:bodyPr/>
          <a:lstStyle/>
          <a:p>
            <a:endParaRPr lang="en-US"/>
          </a:p>
        </p:txBody>
      </p:sp>
      <p:sp>
        <p:nvSpPr>
          <p:cNvPr id="9224" name="Rectangle 8"/>
          <p:cNvSpPr>
            <a:spLocks noChangeArrowheads="1"/>
          </p:cNvSpPr>
          <p:nvPr/>
        </p:nvSpPr>
        <p:spPr bwMode="ltGray">
          <a:xfrm>
            <a:off x="1190625" y="2190750"/>
            <a:ext cx="6772275" cy="81915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9225" name="Line 9"/>
          <p:cNvSpPr>
            <a:spLocks noChangeShapeType="1"/>
          </p:cNvSpPr>
          <p:nvPr/>
        </p:nvSpPr>
        <p:spPr bwMode="auto">
          <a:xfrm flipH="1" flipV="1">
            <a:off x="2765425" y="1600200"/>
            <a:ext cx="3175" cy="3619500"/>
          </a:xfrm>
          <a:prstGeom prst="line">
            <a:avLst/>
          </a:prstGeom>
          <a:noFill/>
          <a:ln w="12700">
            <a:solidFill>
              <a:srgbClr val="000000"/>
            </a:solidFill>
            <a:round/>
            <a:headEnd type="none" w="sm" len="sm"/>
            <a:tailEnd type="none" w="sm" len="sm"/>
          </a:ln>
          <a:effectLst/>
        </p:spPr>
        <p:txBody>
          <a:bodyPr/>
          <a:lstStyle/>
          <a:p>
            <a:endParaRPr lang="en-US"/>
          </a:p>
        </p:txBody>
      </p:sp>
      <p:sp>
        <p:nvSpPr>
          <p:cNvPr id="9226" name="Rectangle 10"/>
          <p:cNvSpPr>
            <a:spLocks noChangeArrowheads="1"/>
          </p:cNvSpPr>
          <p:nvPr/>
        </p:nvSpPr>
        <p:spPr bwMode="blackWhite">
          <a:xfrm>
            <a:off x="1228725" y="1662113"/>
            <a:ext cx="6748463" cy="3535362"/>
          </a:xfrm>
          <a:prstGeom prst="rect">
            <a:avLst/>
          </a:prstGeom>
          <a:noFill/>
          <a:ln w="9525">
            <a:noFill/>
            <a:miter lim="800000"/>
            <a:headEnd/>
            <a:tailEnd/>
          </a:ln>
          <a:effectLst/>
        </p:spPr>
        <p:txBody>
          <a:bodyPr lIns="92075" tIns="46038" rIns="92075" bIns="46038">
            <a:spAutoFit/>
          </a:bodyPr>
          <a:lstStyle/>
          <a:p>
            <a:pPr marL="114300" defTabSz="919163">
              <a:lnSpc>
                <a:spcPct val="150000"/>
              </a:lnSpc>
              <a:tabLst>
                <a:tab pos="1658938" algn="l"/>
              </a:tabLst>
            </a:pPr>
            <a:r>
              <a:rPr lang="en-US" sz="1800" b="1" dirty="0">
                <a:latin typeface="Arial" pitchFamily="34" charset="0"/>
              </a:rPr>
              <a:t>Object	Description</a:t>
            </a:r>
          </a:p>
          <a:p>
            <a:pPr marL="114300" defTabSz="919163">
              <a:lnSpc>
                <a:spcPct val="120000"/>
              </a:lnSpc>
              <a:tabLst>
                <a:tab pos="1658938" algn="l"/>
              </a:tabLst>
            </a:pPr>
            <a:r>
              <a:rPr lang="en-US" sz="1800" b="1" dirty="0">
                <a:latin typeface="Arial" pitchFamily="34" charset="0"/>
              </a:rPr>
              <a:t>Table	Basic unit of storage; composed of rows  		and columns</a:t>
            </a:r>
          </a:p>
          <a:p>
            <a:pPr marL="114300" defTabSz="919163">
              <a:lnSpc>
                <a:spcPct val="120000"/>
              </a:lnSpc>
              <a:tabLst>
                <a:tab pos="1658938" algn="l"/>
              </a:tabLst>
            </a:pPr>
            <a:endParaRPr lang="en-US" sz="1800" b="1" dirty="0">
              <a:latin typeface="Arial" pitchFamily="34" charset="0"/>
            </a:endParaRPr>
          </a:p>
          <a:p>
            <a:pPr marL="114300" defTabSz="919163">
              <a:lnSpc>
                <a:spcPct val="120000"/>
              </a:lnSpc>
              <a:tabLst>
                <a:tab pos="1658938" algn="l"/>
              </a:tabLst>
            </a:pPr>
            <a:r>
              <a:rPr lang="en-US" sz="1800" b="1" dirty="0">
                <a:latin typeface="Arial" pitchFamily="34" charset="0"/>
              </a:rPr>
              <a:t>View 	Logically represents subsets of data from    	one or more tables</a:t>
            </a:r>
          </a:p>
          <a:p>
            <a:pPr marL="114300" defTabSz="919163">
              <a:lnSpc>
                <a:spcPct val="120000"/>
              </a:lnSpc>
              <a:tabLst>
                <a:tab pos="1658938" algn="l"/>
              </a:tabLst>
            </a:pPr>
            <a:endParaRPr lang="en-US" sz="700" b="1" dirty="0">
              <a:latin typeface="Arial" pitchFamily="34" charset="0"/>
            </a:endParaRPr>
          </a:p>
          <a:p>
            <a:pPr marL="114300" defTabSz="919163">
              <a:lnSpc>
                <a:spcPct val="150000"/>
              </a:lnSpc>
              <a:tabLst>
                <a:tab pos="1658938" algn="l"/>
              </a:tabLst>
            </a:pPr>
            <a:r>
              <a:rPr lang="en-US" sz="1800" b="1" dirty="0">
                <a:latin typeface="Arial" pitchFamily="34" charset="0"/>
              </a:rPr>
              <a:t>Sequence 	Numeric value generator</a:t>
            </a:r>
          </a:p>
          <a:p>
            <a:pPr marL="114300" defTabSz="919163">
              <a:lnSpc>
                <a:spcPct val="120000"/>
              </a:lnSpc>
              <a:spcBef>
                <a:spcPct val="35000"/>
              </a:spcBef>
              <a:tabLst>
                <a:tab pos="1658938" algn="l"/>
              </a:tabLst>
            </a:pPr>
            <a:r>
              <a:rPr lang="en-US" sz="1800" b="1" dirty="0">
                <a:latin typeface="Arial" pitchFamily="34" charset="0"/>
              </a:rPr>
              <a:t>Index	Improves the performance of some queries</a:t>
            </a:r>
          </a:p>
          <a:p>
            <a:pPr marL="114300" defTabSz="919163">
              <a:lnSpc>
                <a:spcPct val="150000"/>
              </a:lnSpc>
              <a:tabLst>
                <a:tab pos="1658938" algn="l"/>
              </a:tabLst>
            </a:pPr>
            <a:r>
              <a:rPr lang="en-US" sz="1800" b="1" dirty="0">
                <a:latin typeface="Arial" pitchFamily="34" charset="0"/>
              </a:rPr>
              <a:t>Synonym 	Gives alternative names to objects</a:t>
            </a:r>
          </a:p>
        </p:txBody>
      </p:sp>
      <p:sp>
        <p:nvSpPr>
          <p:cNvPr id="9227" name="Line 11"/>
          <p:cNvSpPr>
            <a:spLocks noChangeShapeType="1"/>
          </p:cNvSpPr>
          <p:nvPr/>
        </p:nvSpPr>
        <p:spPr bwMode="auto">
          <a:xfrm>
            <a:off x="1168400" y="4786313"/>
            <a:ext cx="6794500" cy="0"/>
          </a:xfrm>
          <a:prstGeom prst="line">
            <a:avLst/>
          </a:prstGeom>
          <a:noFill/>
          <a:ln w="12700">
            <a:solidFill>
              <a:srgbClr val="000000"/>
            </a:solidFill>
            <a:round/>
            <a:headEnd type="none" w="sm" len="sm"/>
            <a:tailEnd type="none" w="sm" len="sm"/>
          </a:ln>
          <a:effectLst/>
        </p:spPr>
        <p:txBody>
          <a:bodyPr/>
          <a:lstStyle/>
          <a:p>
            <a:endParaRPr lang="en-US"/>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r>
              <a:rPr lang="en-US"/>
              <a:t>The </a:t>
            </a:r>
            <a:r>
              <a:rPr lang="en-US">
                <a:latin typeface="Courier New" pitchFamily="49" charset="0"/>
              </a:rPr>
              <a:t>CREATE TABLE</a:t>
            </a:r>
            <a:r>
              <a:rPr lang="en-US"/>
              <a:t> Statement</a:t>
            </a:r>
          </a:p>
        </p:txBody>
      </p:sp>
      <p:sp>
        <p:nvSpPr>
          <p:cNvPr id="13315" name="Rectangle 3"/>
          <p:cNvSpPr>
            <a:spLocks noGrp="1" noChangeArrowheads="1"/>
          </p:cNvSpPr>
          <p:nvPr>
            <p:ph type="body" idx="1"/>
          </p:nvPr>
        </p:nvSpPr>
        <p:spPr>
          <a:xfrm>
            <a:off x="857250" y="1371600"/>
            <a:ext cx="7385050" cy="4724400"/>
          </a:xfrm>
          <a:noFill/>
          <a:ln/>
        </p:spPr>
        <p:txBody>
          <a:bodyPr>
            <a:normAutofit/>
          </a:bodyPr>
          <a:lstStyle/>
          <a:p>
            <a:r>
              <a:rPr lang="en-US" dirty="0"/>
              <a:t>You must have:</a:t>
            </a:r>
          </a:p>
          <a:p>
            <a:pPr lvl="1"/>
            <a:r>
              <a:rPr lang="en-US" dirty="0">
                <a:latin typeface="Courier New" pitchFamily="49" charset="0"/>
              </a:rPr>
              <a:t>CREATE TABLE</a:t>
            </a:r>
            <a:r>
              <a:rPr lang="en-US" dirty="0"/>
              <a:t> privilege</a:t>
            </a:r>
          </a:p>
          <a:p>
            <a:pPr lvl="1"/>
            <a:r>
              <a:rPr lang="en-US" dirty="0"/>
              <a:t>A storage area</a:t>
            </a:r>
          </a:p>
          <a:p>
            <a:pPr lvl="1">
              <a:buFontTx/>
              <a:buNone/>
            </a:pPr>
            <a:endParaRPr lang="en-US" dirty="0"/>
          </a:p>
          <a:p>
            <a:pPr>
              <a:buFont typeface="Arial" pitchFamily="34" charset="0"/>
              <a:buNone/>
            </a:pPr>
            <a:endParaRPr lang="en-US" dirty="0"/>
          </a:p>
          <a:p>
            <a:endParaRPr lang="en-US" dirty="0"/>
          </a:p>
          <a:p>
            <a:endParaRPr lang="en-US" dirty="0"/>
          </a:p>
          <a:p>
            <a:r>
              <a:rPr lang="en-US" dirty="0"/>
              <a:t>You specify:</a:t>
            </a:r>
          </a:p>
          <a:p>
            <a:pPr lvl="1"/>
            <a:r>
              <a:rPr lang="en-US" dirty="0"/>
              <a:t>Table name</a:t>
            </a:r>
          </a:p>
          <a:p>
            <a:pPr lvl="1"/>
            <a:r>
              <a:rPr lang="en-US" dirty="0"/>
              <a:t>Column name, column data type, and column size</a:t>
            </a:r>
          </a:p>
        </p:txBody>
      </p:sp>
      <p:sp>
        <p:nvSpPr>
          <p:cNvPr id="13316" name="Rectangle 4"/>
          <p:cNvSpPr>
            <a:spLocks noChangeArrowheads="1"/>
          </p:cNvSpPr>
          <p:nvPr/>
        </p:nvSpPr>
        <p:spPr bwMode="blackWhite">
          <a:xfrm>
            <a:off x="1042987" y="2667000"/>
            <a:ext cx="7491413" cy="16367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13317" name="Rectangle 5"/>
          <p:cNvSpPr>
            <a:spLocks noChangeArrowheads="1"/>
          </p:cNvSpPr>
          <p:nvPr/>
        </p:nvSpPr>
        <p:spPr bwMode="blackWhite">
          <a:xfrm>
            <a:off x="1081088" y="2667000"/>
            <a:ext cx="7165975" cy="1676400"/>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2000" b="1" dirty="0">
                <a:solidFill>
                  <a:srgbClr val="000000"/>
                </a:solidFill>
                <a:latin typeface="Courier New" pitchFamily="49" charset="0"/>
              </a:rPr>
              <a:t>CREATE TABLE [</a:t>
            </a:r>
            <a:r>
              <a:rPr lang="en-US" sz="2000" b="1" i="1" dirty="0">
                <a:solidFill>
                  <a:srgbClr val="000000"/>
                </a:solidFill>
                <a:latin typeface="Courier New" pitchFamily="49" charset="0"/>
              </a:rPr>
              <a:t>schema</a:t>
            </a:r>
            <a:r>
              <a:rPr lang="en-US" sz="2000" b="1" dirty="0">
                <a:solidFill>
                  <a:srgbClr val="000000"/>
                </a:solidFill>
                <a:latin typeface="Courier New" pitchFamily="49" charset="0"/>
              </a:rPr>
              <a:t>.]</a:t>
            </a:r>
            <a:r>
              <a:rPr lang="en-US" sz="2000" b="1" i="1" dirty="0">
                <a:solidFill>
                  <a:srgbClr val="000000"/>
                </a:solidFill>
                <a:latin typeface="Courier New" pitchFamily="49" charset="0"/>
              </a:rPr>
              <a:t>table</a:t>
            </a:r>
          </a:p>
          <a:p>
            <a:pPr>
              <a:tabLst>
                <a:tab pos="1200150" algn="l"/>
              </a:tabLst>
            </a:pPr>
            <a:r>
              <a:rPr lang="en-US" sz="2000" b="1" dirty="0">
                <a:solidFill>
                  <a:srgbClr val="000000"/>
                </a:solidFill>
                <a:latin typeface="Courier New" pitchFamily="49" charset="0"/>
              </a:rPr>
              <a:t>	    (</a:t>
            </a:r>
            <a:r>
              <a:rPr lang="en-US" sz="2000" b="1" i="1" dirty="0">
                <a:solidFill>
                  <a:srgbClr val="000000"/>
                </a:solidFill>
                <a:latin typeface="Courier New" pitchFamily="49" charset="0"/>
              </a:rPr>
              <a:t>column</a:t>
            </a:r>
            <a:r>
              <a:rPr lang="en-US" sz="2000" b="1" dirty="0">
                <a:solidFill>
                  <a:srgbClr val="000000"/>
                </a:solidFill>
                <a:latin typeface="Courier New" pitchFamily="49" charset="0"/>
              </a:rPr>
              <a:t> </a:t>
            </a:r>
            <a:r>
              <a:rPr lang="en-US" sz="2000" b="1" i="1" dirty="0" err="1">
                <a:solidFill>
                  <a:srgbClr val="000000"/>
                </a:solidFill>
                <a:latin typeface="Courier New" pitchFamily="49" charset="0"/>
              </a:rPr>
              <a:t>datatype</a:t>
            </a:r>
            <a:r>
              <a:rPr lang="en-US" sz="2000" b="1" dirty="0">
                <a:solidFill>
                  <a:srgbClr val="000000"/>
                </a:solidFill>
                <a:latin typeface="Courier New" pitchFamily="49" charset="0"/>
              </a:rPr>
              <a:t> [DEFAULT </a:t>
            </a:r>
            <a:r>
              <a:rPr lang="en-US" sz="2000" b="1" i="1" dirty="0" err="1">
                <a:solidFill>
                  <a:srgbClr val="000000"/>
                </a:solidFill>
                <a:latin typeface="Courier New" pitchFamily="49" charset="0"/>
              </a:rPr>
              <a:t>expr</a:t>
            </a:r>
            <a:r>
              <a:rPr lang="en-US" sz="2000" b="1" dirty="0">
                <a:solidFill>
                  <a:srgbClr val="000000"/>
                </a:solidFill>
                <a:latin typeface="Courier New" pitchFamily="49" charset="0"/>
              </a:rPr>
              <a:t>]</a:t>
            </a:r>
          </a:p>
          <a:p>
            <a:pPr>
              <a:tabLst>
                <a:tab pos="1200150" algn="l"/>
              </a:tabLst>
            </a:pPr>
            <a:r>
              <a:rPr lang="en-US" sz="2000" b="1" dirty="0">
                <a:solidFill>
                  <a:srgbClr val="000000"/>
                </a:solidFill>
                <a:latin typeface="Courier New" pitchFamily="49" charset="0"/>
              </a:rPr>
              <a:t>               [,</a:t>
            </a:r>
            <a:r>
              <a:rPr lang="en-US" sz="2000" b="1" i="1" dirty="0">
                <a:solidFill>
                  <a:srgbClr val="000000"/>
                </a:solidFill>
                <a:latin typeface="Courier New" pitchFamily="49" charset="0"/>
              </a:rPr>
              <a:t> column</a:t>
            </a:r>
            <a:r>
              <a:rPr lang="en-US" sz="2000" b="1" dirty="0">
                <a:solidFill>
                  <a:srgbClr val="000000"/>
                </a:solidFill>
                <a:latin typeface="Courier New" pitchFamily="49" charset="0"/>
              </a:rPr>
              <a:t> </a:t>
            </a:r>
            <a:r>
              <a:rPr lang="en-US" sz="2000" b="1" i="1" dirty="0" err="1">
                <a:solidFill>
                  <a:srgbClr val="000000"/>
                </a:solidFill>
                <a:latin typeface="Courier New" pitchFamily="49" charset="0"/>
              </a:rPr>
              <a:t>datatype</a:t>
            </a:r>
            <a:r>
              <a:rPr lang="en-US" sz="2000" b="1" dirty="0">
                <a:solidFill>
                  <a:srgbClr val="000000"/>
                </a:solidFill>
                <a:latin typeface="Courier New" pitchFamily="49" charset="0"/>
              </a:rPr>
              <a:t> [DEFAULT </a:t>
            </a:r>
            <a:r>
              <a:rPr lang="en-US" sz="2000" b="1" i="1" dirty="0" err="1">
                <a:solidFill>
                  <a:srgbClr val="000000"/>
                </a:solidFill>
                <a:latin typeface="Courier New" pitchFamily="49" charset="0"/>
              </a:rPr>
              <a:t>expr</a:t>
            </a:r>
            <a:r>
              <a:rPr lang="en-US" sz="2000" b="1" dirty="0">
                <a:solidFill>
                  <a:srgbClr val="000000"/>
                </a:solidFill>
                <a:latin typeface="Courier New" pitchFamily="49" charset="0"/>
              </a:rPr>
              <a:t>]</a:t>
            </a:r>
          </a:p>
          <a:p>
            <a:pPr>
              <a:tabLst>
                <a:tab pos="1200150" algn="l"/>
              </a:tabLst>
            </a:pPr>
            <a:r>
              <a:rPr lang="en-US" sz="2000" b="1" dirty="0">
                <a:solidFill>
                  <a:srgbClr val="000000"/>
                </a:solidFill>
                <a:latin typeface="Courier New" pitchFamily="49" charset="0"/>
              </a:rPr>
              <a:t>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r>
              <a:rPr lang="en-US"/>
              <a:t>Referencing Another User’s Tables</a:t>
            </a:r>
          </a:p>
        </p:txBody>
      </p:sp>
      <p:sp>
        <p:nvSpPr>
          <p:cNvPr id="15363" name="Rectangle 3"/>
          <p:cNvSpPr>
            <a:spLocks noGrp="1" noChangeArrowheads="1"/>
          </p:cNvSpPr>
          <p:nvPr>
            <p:ph type="body" idx="1"/>
          </p:nvPr>
        </p:nvSpPr>
        <p:spPr>
          <a:xfrm>
            <a:off x="858838" y="1828800"/>
            <a:ext cx="7385050" cy="1479550"/>
          </a:xfrm>
          <a:noFill/>
          <a:ln/>
        </p:spPr>
        <p:txBody>
          <a:bodyPr>
            <a:normAutofit fontScale="92500" lnSpcReduction="20000"/>
          </a:bodyPr>
          <a:lstStyle/>
          <a:p>
            <a:r>
              <a:rPr lang="en-US"/>
              <a:t>Tables belonging to other users are not in the user’s schema.</a:t>
            </a:r>
          </a:p>
          <a:p>
            <a:r>
              <a:rPr lang="en-US"/>
              <a:t>You should use the owner’s name as a prefix to those tables.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r>
              <a:rPr lang="en-US"/>
              <a:t>The </a:t>
            </a:r>
            <a:r>
              <a:rPr lang="en-US">
                <a:latin typeface="Courier New" pitchFamily="49" charset="0"/>
              </a:rPr>
              <a:t>DEFAULT</a:t>
            </a:r>
            <a:r>
              <a:rPr lang="en-US"/>
              <a:t> Option</a:t>
            </a:r>
          </a:p>
        </p:txBody>
      </p:sp>
      <p:sp>
        <p:nvSpPr>
          <p:cNvPr id="17411" name="Rectangle 3"/>
          <p:cNvSpPr>
            <a:spLocks noGrp="1" noChangeArrowheads="1"/>
          </p:cNvSpPr>
          <p:nvPr>
            <p:ph type="body" idx="1"/>
          </p:nvPr>
        </p:nvSpPr>
        <p:spPr>
          <a:xfrm>
            <a:off x="874713" y="1814513"/>
            <a:ext cx="7385050" cy="3854450"/>
          </a:xfrm>
          <a:noFill/>
          <a:ln/>
        </p:spPr>
        <p:txBody>
          <a:bodyPr>
            <a:normAutofit fontScale="92500"/>
          </a:bodyPr>
          <a:lstStyle/>
          <a:p>
            <a:r>
              <a:rPr lang="en-US"/>
              <a:t>Specify a default value for a column during an insert.</a:t>
            </a:r>
          </a:p>
          <a:p>
            <a:pPr>
              <a:buFont typeface="Arial" pitchFamily="34" charset="0"/>
              <a:buNone/>
            </a:pPr>
            <a:endParaRPr lang="en-US"/>
          </a:p>
          <a:p>
            <a:pPr>
              <a:buFont typeface="Arial" pitchFamily="34" charset="0"/>
              <a:buNone/>
            </a:pPr>
            <a:endParaRPr lang="en-US"/>
          </a:p>
          <a:p>
            <a:r>
              <a:rPr lang="en-US"/>
              <a:t>Literal values, expressions, or SQL functions are legal values.</a:t>
            </a:r>
          </a:p>
          <a:p>
            <a:r>
              <a:rPr lang="en-US"/>
              <a:t>Another column’s name or a pseudocolumn are illegal values.</a:t>
            </a:r>
          </a:p>
          <a:p>
            <a:r>
              <a:rPr lang="en-US"/>
              <a:t>The default data type must match the column data type.</a:t>
            </a:r>
          </a:p>
        </p:txBody>
      </p:sp>
      <p:sp>
        <p:nvSpPr>
          <p:cNvPr id="17412" name="Rectangle 4"/>
          <p:cNvSpPr>
            <a:spLocks noChangeArrowheads="1"/>
          </p:cNvSpPr>
          <p:nvPr/>
        </p:nvSpPr>
        <p:spPr bwMode="blackWhite">
          <a:xfrm>
            <a:off x="933450" y="2438400"/>
            <a:ext cx="74930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17413" name="Rectangle 5"/>
          <p:cNvSpPr>
            <a:spLocks noChangeArrowheads="1"/>
          </p:cNvSpPr>
          <p:nvPr/>
        </p:nvSpPr>
        <p:spPr bwMode="auto">
          <a:xfrm>
            <a:off x="1003300" y="2519363"/>
            <a:ext cx="5746750" cy="604837"/>
          </a:xfrm>
          <a:prstGeom prst="rect">
            <a:avLst/>
          </a:prstGeom>
          <a:noFill/>
          <a:ln w="9525">
            <a:noFill/>
            <a:miter lim="800000"/>
            <a:headEnd/>
            <a:tailEnd/>
          </a:ln>
          <a:effectLst/>
        </p:spPr>
        <p:txBody>
          <a:bodyPr wrap="none" lIns="92075" tIns="46038" rIns="92075" bIns="46038">
            <a:spAutoFit/>
          </a:bodyPr>
          <a:lstStyle/>
          <a:p>
            <a:pPr>
              <a:lnSpc>
                <a:spcPct val="120000"/>
              </a:lnSpc>
              <a:spcBef>
                <a:spcPct val="60000"/>
              </a:spcBef>
            </a:pPr>
            <a:r>
              <a:rPr lang="en-US" sz="1800" b="1">
                <a:solidFill>
                  <a:srgbClr val="000000"/>
                </a:solidFill>
                <a:latin typeface="Courier New" pitchFamily="49" charset="0"/>
              </a:rPr>
              <a:t>... hire_date DATE DEFAULT SYSDATE, ...</a:t>
            </a:r>
            <a:r>
              <a:rPr lang="en-US" sz="2800" b="1">
                <a:solidFill>
                  <a:srgbClr val="000000"/>
                </a:solidFill>
                <a:latin typeface="Courier New" pitchFamily="49" charset="0"/>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912813" y="1371600"/>
            <a:ext cx="7385050" cy="2530475"/>
          </a:xfrm>
          <a:noFill/>
          <a:ln/>
        </p:spPr>
        <p:txBody>
          <a:bodyPr>
            <a:normAutofit/>
          </a:bodyPr>
          <a:lstStyle/>
          <a:p>
            <a:r>
              <a:rPr lang="en-US"/>
              <a:t>Create the table.</a:t>
            </a:r>
          </a:p>
          <a:p>
            <a:pPr>
              <a:buFont typeface="Arial" pitchFamily="34" charset="0"/>
              <a:buNone/>
            </a:pPr>
            <a:endParaRPr lang="en-US"/>
          </a:p>
          <a:p>
            <a:pPr>
              <a:buFont typeface="Arial" pitchFamily="34" charset="0"/>
              <a:buNone/>
            </a:pPr>
            <a:endParaRPr lang="en-US"/>
          </a:p>
          <a:p>
            <a:pPr>
              <a:buFont typeface="Arial" pitchFamily="34" charset="0"/>
              <a:buNone/>
            </a:pPr>
            <a:endParaRPr lang="en-US"/>
          </a:p>
          <a:p>
            <a:r>
              <a:rPr lang="en-US"/>
              <a:t>Confirm table creation.</a:t>
            </a:r>
          </a:p>
        </p:txBody>
      </p:sp>
      <p:sp>
        <p:nvSpPr>
          <p:cNvPr id="19459" name="Rectangle 3"/>
          <p:cNvSpPr>
            <a:spLocks noGrp="1" noChangeArrowheads="1"/>
          </p:cNvSpPr>
          <p:nvPr>
            <p:ph type="title"/>
          </p:nvPr>
        </p:nvSpPr>
        <p:spPr>
          <a:noFill/>
          <a:ln/>
        </p:spPr>
        <p:txBody>
          <a:bodyPr/>
          <a:lstStyle/>
          <a:p>
            <a:r>
              <a:rPr lang="en-US"/>
              <a:t>Creating Tables</a:t>
            </a:r>
          </a:p>
        </p:txBody>
      </p:sp>
      <p:sp>
        <p:nvSpPr>
          <p:cNvPr id="19460" name="Rectangle 4"/>
          <p:cNvSpPr>
            <a:spLocks noChangeArrowheads="1"/>
          </p:cNvSpPr>
          <p:nvPr/>
        </p:nvSpPr>
        <p:spPr bwMode="auto">
          <a:xfrm>
            <a:off x="966788" y="1219200"/>
            <a:ext cx="7385050" cy="1066800"/>
          </a:xfrm>
          <a:prstGeom prst="rect">
            <a:avLst/>
          </a:prstGeom>
          <a:noFill/>
          <a:ln w="9525">
            <a:noFill/>
            <a:miter lim="800000"/>
            <a:headEnd/>
            <a:tailEnd/>
          </a:ln>
          <a:effectLst>
            <a:outerShdw dist="53882" dir="2700000" algn="ctr" rotWithShape="0">
              <a:schemeClr val="bg2"/>
            </a:outerShdw>
          </a:effectLst>
        </p:spPr>
        <p:txBody>
          <a:bodyPr wrap="none" anchor="ctr"/>
          <a:lstStyle/>
          <a:p>
            <a:endParaRPr lang="en-US"/>
          </a:p>
        </p:txBody>
      </p:sp>
      <p:sp>
        <p:nvSpPr>
          <p:cNvPr id="19461" name="Rectangle 5"/>
          <p:cNvSpPr>
            <a:spLocks noChangeArrowheads="1"/>
          </p:cNvSpPr>
          <p:nvPr/>
        </p:nvSpPr>
        <p:spPr bwMode="auto">
          <a:xfrm>
            <a:off x="1001713" y="3511550"/>
            <a:ext cx="7385050" cy="1066800"/>
          </a:xfrm>
          <a:prstGeom prst="rect">
            <a:avLst/>
          </a:prstGeom>
          <a:noFill/>
          <a:ln w="9525">
            <a:noFill/>
            <a:miter lim="800000"/>
            <a:headEnd/>
            <a:tailEnd/>
          </a:ln>
          <a:effectLst>
            <a:outerShdw dist="53882" dir="2700000" algn="ctr" rotWithShape="0">
              <a:schemeClr val="bg2"/>
            </a:outerShdw>
          </a:effectLst>
        </p:spPr>
        <p:txBody>
          <a:bodyPr wrap="none" anchor="ctr"/>
          <a:lstStyle/>
          <a:p>
            <a:endParaRPr lang="en-US"/>
          </a:p>
        </p:txBody>
      </p:sp>
      <p:grpSp>
        <p:nvGrpSpPr>
          <p:cNvPr id="2" name="Group 8"/>
          <p:cNvGrpSpPr>
            <a:grpSpLocks/>
          </p:cNvGrpSpPr>
          <p:nvPr/>
        </p:nvGrpSpPr>
        <p:grpSpPr bwMode="auto">
          <a:xfrm>
            <a:off x="990600" y="1905000"/>
            <a:ext cx="7162800" cy="1343025"/>
            <a:chOff x="604" y="1344"/>
            <a:chExt cx="4735" cy="846"/>
          </a:xfrm>
        </p:grpSpPr>
        <p:sp>
          <p:nvSpPr>
            <p:cNvPr id="19462" name="Rectangle 6"/>
            <p:cNvSpPr>
              <a:spLocks noChangeArrowheads="1"/>
            </p:cNvSpPr>
            <p:nvPr/>
          </p:nvSpPr>
          <p:spPr bwMode="blackWhite">
            <a:xfrm>
              <a:off x="604" y="1344"/>
              <a:ext cx="4735" cy="840"/>
            </a:xfrm>
            <a:prstGeom prst="rect">
              <a:avLst/>
            </a:prstGeom>
            <a:solidFill>
              <a:srgbClr val="FFFFCC"/>
            </a:solidFill>
            <a:ln w="9525">
              <a:no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 </a:t>
              </a:r>
            </a:p>
          </p:txBody>
        </p:sp>
        <p:sp>
          <p:nvSpPr>
            <p:cNvPr id="19463" name="Rectangle 7"/>
            <p:cNvSpPr>
              <a:spLocks noChangeArrowheads="1"/>
            </p:cNvSpPr>
            <p:nvPr/>
          </p:nvSpPr>
          <p:spPr bwMode="blackWhite">
            <a:xfrm>
              <a:off x="659" y="1353"/>
              <a:ext cx="4608" cy="837"/>
            </a:xfrm>
            <a:prstGeom prst="rect">
              <a:avLst/>
            </a:prstGeom>
            <a:noFill/>
            <a:ln w="9525">
              <a:noFill/>
              <a:miter lim="800000"/>
              <a:headEnd/>
              <a:tailEnd/>
            </a:ln>
            <a:effectLst/>
          </p:spPr>
          <p:txBody>
            <a:bodyPr wrap="none" lIns="92075" tIns="46038" rIns="92075" bIns="46038" anchor="ctr"/>
            <a:lstStyle/>
            <a:p>
              <a:pPr>
                <a:tabLst>
                  <a:tab pos="1601788" algn="l"/>
                  <a:tab pos="1717675" algn="l"/>
                </a:tabLst>
              </a:pPr>
              <a:r>
                <a:rPr lang="en-US" sz="1800" b="1" dirty="0">
                  <a:solidFill>
                    <a:srgbClr val="000000"/>
                  </a:solidFill>
                  <a:latin typeface="Courier New" pitchFamily="49" charset="0"/>
                </a:rPr>
                <a:t>CREATE TABLE dept</a:t>
              </a:r>
              <a:br>
                <a:rPr lang="en-US" sz="1800" b="1" dirty="0">
                  <a:solidFill>
                    <a:srgbClr val="000000"/>
                  </a:solidFill>
                  <a:latin typeface="Courier New" pitchFamily="49" charset="0"/>
                </a:rPr>
              </a:br>
              <a:r>
                <a:rPr lang="en-US" sz="1800" b="1" dirty="0">
                  <a:solidFill>
                    <a:srgbClr val="000000"/>
                  </a:solidFill>
                  <a:latin typeface="Courier New" pitchFamily="49" charset="0"/>
                </a:rPr>
                <a:t>	(</a:t>
              </a:r>
              <a:r>
                <a:rPr lang="en-US" sz="1800" b="1" dirty="0" err="1">
                  <a:solidFill>
                    <a:srgbClr val="000000"/>
                  </a:solidFill>
                  <a:latin typeface="Courier New" pitchFamily="49" charset="0"/>
                </a:rPr>
                <a:t>deptno</a:t>
              </a:r>
              <a:r>
                <a:rPr lang="en-US" sz="1800" b="1" dirty="0">
                  <a:solidFill>
                    <a:srgbClr val="000000"/>
                  </a:solidFill>
                  <a:latin typeface="Courier New" pitchFamily="49" charset="0"/>
                </a:rPr>
                <a:t> 	NUMBER(2),</a:t>
              </a:r>
            </a:p>
            <a:p>
              <a:pPr>
                <a:tabLst>
                  <a:tab pos="1601788" algn="l"/>
                  <a:tab pos="1717675" algn="l"/>
                </a:tabLst>
              </a:pPr>
              <a:r>
                <a:rPr lang="en-US" sz="1800" b="1" dirty="0">
                  <a:solidFill>
                    <a:srgbClr val="000000"/>
                  </a:solidFill>
                  <a:latin typeface="Courier New" pitchFamily="49" charset="0"/>
                </a:rPr>
                <a:t>		</a:t>
              </a:r>
              <a:r>
                <a:rPr lang="en-US" sz="1800" b="1" dirty="0" err="1">
                  <a:solidFill>
                    <a:srgbClr val="000000"/>
                  </a:solidFill>
                  <a:latin typeface="Courier New" pitchFamily="49" charset="0"/>
                </a:rPr>
                <a:t>dname</a:t>
              </a:r>
              <a:r>
                <a:rPr lang="en-US" sz="1800" b="1" dirty="0">
                  <a:solidFill>
                    <a:srgbClr val="000000"/>
                  </a:solidFill>
                  <a:latin typeface="Courier New" pitchFamily="49" charset="0"/>
                </a:rPr>
                <a:t> 	VARCHAR2(14),</a:t>
              </a:r>
            </a:p>
            <a:p>
              <a:pPr>
                <a:tabLst>
                  <a:tab pos="1601788" algn="l"/>
                  <a:tab pos="1717675" algn="l"/>
                </a:tabLst>
              </a:pPr>
              <a:r>
                <a:rPr lang="en-US" sz="1800" b="1" dirty="0">
                  <a:solidFill>
                    <a:srgbClr val="000000"/>
                  </a:solidFill>
                  <a:latin typeface="Courier New" pitchFamily="49" charset="0"/>
                </a:rPr>
                <a:t>		loc 	VARCHAR2(13));</a:t>
              </a:r>
            </a:p>
            <a:p>
              <a:pPr>
                <a:tabLst>
                  <a:tab pos="1601788" algn="l"/>
                  <a:tab pos="1717675" algn="l"/>
                </a:tabLst>
              </a:pPr>
              <a:r>
                <a:rPr lang="en-US" sz="1800" b="1" dirty="0">
                  <a:solidFill>
                    <a:srgbClr val="FF3300"/>
                  </a:solidFill>
                  <a:effectLst>
                    <a:outerShdw blurRad="38100" dist="38100" dir="2700000" algn="tl">
                      <a:srgbClr val="FFFFFF"/>
                    </a:outerShdw>
                  </a:effectLst>
                  <a:latin typeface="Courier New" pitchFamily="49" charset="0"/>
                </a:rPr>
                <a:t>Table created.</a:t>
              </a:r>
            </a:p>
          </p:txBody>
        </p:sp>
      </p:grpSp>
      <p:sp>
        <p:nvSpPr>
          <p:cNvPr id="19465" name="Rectangle 9"/>
          <p:cNvSpPr>
            <a:spLocks noChangeArrowheads="1"/>
          </p:cNvSpPr>
          <p:nvPr/>
        </p:nvSpPr>
        <p:spPr bwMode="blackWhite">
          <a:xfrm>
            <a:off x="914400" y="4000500"/>
            <a:ext cx="7162800" cy="425450"/>
          </a:xfrm>
          <a:prstGeom prst="rect">
            <a:avLst/>
          </a:prstGeom>
          <a:solidFill>
            <a:srgbClr val="FFFFCC"/>
          </a:solidFill>
          <a:ln w="9525">
            <a:no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 </a:t>
            </a:r>
          </a:p>
        </p:txBody>
      </p:sp>
      <p:sp>
        <p:nvSpPr>
          <p:cNvPr id="19466" name="Rectangle 10"/>
          <p:cNvSpPr>
            <a:spLocks noChangeArrowheads="1"/>
          </p:cNvSpPr>
          <p:nvPr/>
        </p:nvSpPr>
        <p:spPr bwMode="blackWhite">
          <a:xfrm>
            <a:off x="1092200" y="4003675"/>
            <a:ext cx="7315200" cy="431800"/>
          </a:xfrm>
          <a:prstGeom prst="rect">
            <a:avLst/>
          </a:prstGeom>
          <a:noFill/>
          <a:ln w="9525">
            <a:noFill/>
            <a:miter lim="800000"/>
            <a:headEnd/>
            <a:tailEnd/>
          </a:ln>
          <a:effectLst/>
        </p:spPr>
        <p:txBody>
          <a:bodyPr wrap="none" lIns="92075" tIns="46038" rIns="92075" bIns="46038" anchor="ctr"/>
          <a:lstStyle/>
          <a:p>
            <a:pPr>
              <a:tabLst>
                <a:tab pos="1601788" algn="l"/>
                <a:tab pos="1717675" algn="l"/>
              </a:tabLst>
            </a:pPr>
            <a:r>
              <a:rPr lang="en-US" sz="1800" b="1" dirty="0">
                <a:solidFill>
                  <a:srgbClr val="000000"/>
                </a:solidFill>
                <a:latin typeface="Courier New" pitchFamily="49" charset="0"/>
              </a:rPr>
              <a:t>DESCRIBE dept</a:t>
            </a:r>
          </a:p>
        </p:txBody>
      </p:sp>
      <p:pic>
        <p:nvPicPr>
          <p:cNvPr id="19477" name="Picture 21"/>
          <p:cNvPicPr>
            <a:picLocks noChangeAspect="1" noChangeArrowheads="1"/>
          </p:cNvPicPr>
          <p:nvPr/>
        </p:nvPicPr>
        <p:blipFill>
          <a:blip r:embed="rId3"/>
          <a:srcRect/>
          <a:stretch>
            <a:fillRect/>
          </a:stretch>
        </p:blipFill>
        <p:spPr bwMode="auto">
          <a:xfrm>
            <a:off x="914400" y="4572000"/>
            <a:ext cx="7143750" cy="942975"/>
          </a:xfrm>
          <a:prstGeom prst="rect">
            <a:avLst/>
          </a:prstGeom>
          <a:noFill/>
          <a:ln w="25400">
            <a:noFill/>
            <a:miter lim="800000"/>
            <a:headEnd type="none" w="sm" len="sm"/>
            <a:tailEnd type="none" w="sm" len="sm"/>
          </a:ln>
          <a:effectLst/>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r>
              <a:rPr lang="en-US"/>
              <a:t>Tables in the Oracle Database</a:t>
            </a:r>
          </a:p>
        </p:txBody>
      </p:sp>
      <p:sp>
        <p:nvSpPr>
          <p:cNvPr id="21507" name="Rectangle 3"/>
          <p:cNvSpPr>
            <a:spLocks noGrp="1" noChangeArrowheads="1"/>
          </p:cNvSpPr>
          <p:nvPr>
            <p:ph type="body" idx="1"/>
          </p:nvPr>
        </p:nvSpPr>
        <p:spPr>
          <a:xfrm>
            <a:off x="858838" y="1828800"/>
            <a:ext cx="7385050" cy="3003550"/>
          </a:xfrm>
          <a:noFill/>
          <a:ln/>
        </p:spPr>
        <p:txBody>
          <a:bodyPr>
            <a:normAutofit fontScale="92500"/>
          </a:bodyPr>
          <a:lstStyle/>
          <a:p>
            <a:r>
              <a:rPr lang="en-US"/>
              <a:t>User Tables:</a:t>
            </a:r>
          </a:p>
          <a:p>
            <a:pPr lvl="1"/>
            <a:r>
              <a:rPr lang="en-US"/>
              <a:t>Are a collection of tables created and maintained by the user</a:t>
            </a:r>
          </a:p>
          <a:p>
            <a:pPr lvl="1"/>
            <a:r>
              <a:rPr lang="en-US"/>
              <a:t>Contain user information</a:t>
            </a:r>
          </a:p>
          <a:p>
            <a:r>
              <a:rPr lang="en-US"/>
              <a:t>Data Dictionary:</a:t>
            </a:r>
          </a:p>
          <a:p>
            <a:pPr lvl="1"/>
            <a:r>
              <a:rPr lang="en-US"/>
              <a:t>Is a collection of tables created and maintained by the Oracle Server</a:t>
            </a:r>
          </a:p>
          <a:p>
            <a:pPr lvl="1"/>
            <a:r>
              <a:rPr lang="en-US"/>
              <a:t>Contain database information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9" name="Rectangle 7"/>
          <p:cNvSpPr>
            <a:spLocks noChangeArrowheads="1"/>
          </p:cNvSpPr>
          <p:nvPr/>
        </p:nvSpPr>
        <p:spPr bwMode="blackWhite">
          <a:xfrm>
            <a:off x="1089025" y="2243138"/>
            <a:ext cx="7494588" cy="661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r>
              <a:rPr lang="en-US" sz="1800" b="1">
                <a:solidFill>
                  <a:srgbClr val="000000"/>
                </a:solidFill>
                <a:latin typeface="Courier New" pitchFamily="49" charset="0"/>
              </a:rPr>
              <a:t>  </a:t>
            </a:r>
          </a:p>
        </p:txBody>
      </p:sp>
      <p:sp>
        <p:nvSpPr>
          <p:cNvPr id="23566" name="Rectangle 14"/>
          <p:cNvSpPr>
            <a:spLocks noChangeArrowheads="1"/>
          </p:cNvSpPr>
          <p:nvPr/>
        </p:nvSpPr>
        <p:spPr bwMode="blackWhite">
          <a:xfrm>
            <a:off x="1192213" y="2263775"/>
            <a:ext cx="7131050" cy="615950"/>
          </a:xfrm>
          <a:prstGeom prst="rect">
            <a:avLst/>
          </a:prstGeom>
          <a:noFill/>
          <a:ln w="9525">
            <a:noFill/>
            <a:miter lim="800000"/>
            <a:headEnd/>
            <a:tailEnd/>
          </a:ln>
          <a:effectLst/>
        </p:spPr>
        <p:txBody>
          <a:bodyPr wrap="none" lIns="92075" tIns="46038" rIns="92075" bIns="46038" anchor="ctr"/>
          <a:lstStyle/>
          <a:p>
            <a:pPr>
              <a:tabLst>
                <a:tab pos="692150" algn="l"/>
                <a:tab pos="1200150" algn="l"/>
              </a:tabLst>
            </a:pPr>
            <a:r>
              <a:rPr lang="en-US" sz="1800" b="1">
                <a:solidFill>
                  <a:srgbClr val="000000"/>
                </a:solidFill>
                <a:latin typeface="Courier New" pitchFamily="49" charset="0"/>
              </a:rPr>
              <a:t>SELECT table_name </a:t>
            </a:r>
          </a:p>
          <a:p>
            <a:pPr>
              <a:tabLst>
                <a:tab pos="692150" algn="l"/>
                <a:tab pos="1200150" algn="l"/>
              </a:tabLst>
            </a:pPr>
            <a:r>
              <a:rPr lang="en-US" sz="1800" b="1">
                <a:solidFill>
                  <a:srgbClr val="000000"/>
                </a:solidFill>
                <a:latin typeface="Courier New" pitchFamily="49" charset="0"/>
              </a:rPr>
              <a:t>FROM	  user_tables ;</a:t>
            </a:r>
          </a:p>
        </p:txBody>
      </p:sp>
      <p:sp>
        <p:nvSpPr>
          <p:cNvPr id="23556" name="Rectangle 4"/>
          <p:cNvSpPr>
            <a:spLocks noChangeArrowheads="1"/>
          </p:cNvSpPr>
          <p:nvPr/>
        </p:nvSpPr>
        <p:spPr bwMode="blackWhite">
          <a:xfrm>
            <a:off x="1089025" y="4889500"/>
            <a:ext cx="7494588" cy="584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Lst>
            </a:pPr>
            <a:endParaRPr lang="en-US" sz="1800" b="1">
              <a:solidFill>
                <a:srgbClr val="000000"/>
              </a:solidFill>
              <a:latin typeface="Courier New" pitchFamily="49" charset="0"/>
            </a:endParaRPr>
          </a:p>
          <a:p>
            <a:pPr>
              <a:tabLst>
                <a:tab pos="692150" algn="l"/>
              </a:tabLst>
            </a:pPr>
            <a:endParaRPr lang="en-US" sz="1800" b="1">
              <a:solidFill>
                <a:srgbClr val="000000"/>
              </a:solidFill>
              <a:latin typeface="Courier New" pitchFamily="49" charset="0"/>
            </a:endParaRPr>
          </a:p>
          <a:p>
            <a:pPr>
              <a:tabLst>
                <a:tab pos="692150" algn="l"/>
              </a:tabLst>
            </a:pPr>
            <a:endParaRPr lang="en-US" sz="1800" b="1">
              <a:solidFill>
                <a:srgbClr val="000000"/>
              </a:solidFill>
              <a:latin typeface="Courier New" pitchFamily="49" charset="0"/>
            </a:endParaRPr>
          </a:p>
        </p:txBody>
      </p:sp>
      <p:sp>
        <p:nvSpPr>
          <p:cNvPr id="23568" name="Rectangle 16"/>
          <p:cNvSpPr>
            <a:spLocks noChangeArrowheads="1"/>
          </p:cNvSpPr>
          <p:nvPr/>
        </p:nvSpPr>
        <p:spPr bwMode="blackWhite">
          <a:xfrm>
            <a:off x="1206500" y="4876800"/>
            <a:ext cx="7473950" cy="609600"/>
          </a:xfrm>
          <a:prstGeom prst="rect">
            <a:avLst/>
          </a:prstGeom>
          <a:noFill/>
          <a:ln w="9525">
            <a:noFill/>
            <a:miter lim="800000"/>
            <a:headEnd/>
            <a:tailEnd/>
          </a:ln>
          <a:effectLst/>
        </p:spPr>
        <p:txBody>
          <a:bodyPr wrap="none" lIns="92075" tIns="46038" rIns="92075" bIns="46038" anchor="ctr"/>
          <a:lstStyle/>
          <a:p>
            <a:pPr>
              <a:tabLst>
                <a:tab pos="692150" algn="l"/>
              </a:tabLst>
            </a:pPr>
            <a:r>
              <a:rPr lang="en-US" sz="1800" b="1">
                <a:solidFill>
                  <a:srgbClr val="000000"/>
                </a:solidFill>
                <a:latin typeface="Courier New" pitchFamily="49" charset="0"/>
              </a:rPr>
              <a:t>SELECT	* </a:t>
            </a:r>
          </a:p>
          <a:p>
            <a:pPr>
              <a:tabLst>
                <a:tab pos="692150" algn="l"/>
              </a:tabLst>
            </a:pPr>
            <a:r>
              <a:rPr lang="en-US" sz="1800" b="1">
                <a:solidFill>
                  <a:srgbClr val="000000"/>
                </a:solidFill>
                <a:latin typeface="Courier New" pitchFamily="49" charset="0"/>
              </a:rPr>
              <a:t>FROM	  user_catalog ;</a:t>
            </a:r>
          </a:p>
        </p:txBody>
      </p:sp>
      <p:sp>
        <p:nvSpPr>
          <p:cNvPr id="23554" name="Rectangle 2"/>
          <p:cNvSpPr>
            <a:spLocks noGrp="1" noChangeArrowheads="1"/>
          </p:cNvSpPr>
          <p:nvPr>
            <p:ph type="title"/>
          </p:nvPr>
        </p:nvSpPr>
        <p:spPr>
          <a:noFill/>
          <a:ln/>
        </p:spPr>
        <p:txBody>
          <a:bodyPr/>
          <a:lstStyle/>
          <a:p>
            <a:r>
              <a:rPr lang="en-US" dirty="0"/>
              <a:t>Querying the Data Dictionary</a:t>
            </a:r>
          </a:p>
        </p:txBody>
      </p:sp>
      <p:sp>
        <p:nvSpPr>
          <p:cNvPr id="23555" name="Rectangle 3"/>
          <p:cNvSpPr>
            <a:spLocks noChangeArrowheads="1"/>
          </p:cNvSpPr>
          <p:nvPr/>
        </p:nvSpPr>
        <p:spPr bwMode="blackWhite">
          <a:xfrm>
            <a:off x="1089025" y="3360738"/>
            <a:ext cx="7494588" cy="6540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Lst>
            </a:pPr>
            <a:endParaRPr lang="en-US" sz="1800" b="1">
              <a:solidFill>
                <a:srgbClr val="000000"/>
              </a:solidFill>
              <a:latin typeface="Courier New" pitchFamily="49" charset="0"/>
            </a:endParaRPr>
          </a:p>
          <a:p>
            <a:pPr>
              <a:tabLst>
                <a:tab pos="692150" algn="l"/>
              </a:tabLst>
            </a:pPr>
            <a:endParaRPr lang="en-US" sz="1800" b="1">
              <a:solidFill>
                <a:srgbClr val="000000"/>
              </a:solidFill>
              <a:latin typeface="Courier New" pitchFamily="49" charset="0"/>
            </a:endParaRPr>
          </a:p>
          <a:p>
            <a:pPr>
              <a:tabLst>
                <a:tab pos="692150" algn="l"/>
              </a:tabLst>
            </a:pPr>
            <a:endParaRPr lang="en-US" sz="1800" b="1">
              <a:solidFill>
                <a:srgbClr val="000000"/>
              </a:solidFill>
              <a:latin typeface="Courier New" pitchFamily="49" charset="0"/>
            </a:endParaRPr>
          </a:p>
        </p:txBody>
      </p:sp>
      <p:sp>
        <p:nvSpPr>
          <p:cNvPr id="23557" name="Rectangle 5"/>
          <p:cNvSpPr>
            <a:spLocks noChangeArrowheads="1"/>
          </p:cNvSpPr>
          <p:nvPr/>
        </p:nvSpPr>
        <p:spPr bwMode="auto">
          <a:xfrm>
            <a:off x="892175" y="2589213"/>
            <a:ext cx="7747000" cy="1066800"/>
          </a:xfrm>
          <a:prstGeom prst="rect">
            <a:avLst/>
          </a:prstGeom>
          <a:noFill/>
          <a:ln w="9525">
            <a:noFill/>
            <a:miter lim="800000"/>
            <a:headEnd/>
            <a:tailEnd/>
          </a:ln>
          <a:effectLst>
            <a:outerShdw dist="53882" dir="2700000" algn="ctr" rotWithShape="0">
              <a:schemeClr val="bg2"/>
            </a:outerShdw>
          </a:effectLst>
        </p:spPr>
        <p:txBody>
          <a:bodyPr wrap="none" anchor="ctr"/>
          <a:lstStyle/>
          <a:p>
            <a:endParaRPr lang="en-US"/>
          </a:p>
        </p:txBody>
      </p:sp>
      <p:sp>
        <p:nvSpPr>
          <p:cNvPr id="23558" name="Rectangle 6"/>
          <p:cNvSpPr>
            <a:spLocks noChangeArrowheads="1"/>
          </p:cNvSpPr>
          <p:nvPr/>
        </p:nvSpPr>
        <p:spPr bwMode="auto">
          <a:xfrm>
            <a:off x="1069975" y="4318000"/>
            <a:ext cx="7747000" cy="1066800"/>
          </a:xfrm>
          <a:prstGeom prst="rect">
            <a:avLst/>
          </a:prstGeom>
          <a:noFill/>
          <a:ln w="9525">
            <a:noFill/>
            <a:miter lim="800000"/>
            <a:headEnd/>
            <a:tailEnd/>
          </a:ln>
          <a:effectLst>
            <a:outerShdw dist="53882" dir="2700000" algn="ctr" rotWithShape="0">
              <a:schemeClr val="bg2"/>
            </a:outerShdw>
          </a:effectLst>
        </p:spPr>
        <p:txBody>
          <a:bodyPr wrap="none" anchor="ctr"/>
          <a:lstStyle/>
          <a:p>
            <a:endParaRPr lang="en-US"/>
          </a:p>
        </p:txBody>
      </p:sp>
      <p:sp>
        <p:nvSpPr>
          <p:cNvPr id="23560" name="Rectangle 8"/>
          <p:cNvSpPr>
            <a:spLocks noChangeArrowheads="1"/>
          </p:cNvSpPr>
          <p:nvPr/>
        </p:nvSpPr>
        <p:spPr bwMode="blackWhite">
          <a:xfrm>
            <a:off x="857250" y="2946400"/>
            <a:ext cx="7748588" cy="4095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chemeClr val="hlink"/>
              </a:buClr>
              <a:buFontTx/>
              <a:buChar char="•"/>
              <a:tabLst>
                <a:tab pos="571500" algn="l"/>
              </a:tabLst>
            </a:pPr>
            <a:r>
              <a:rPr lang="en-US" sz="2200" b="1" dirty="0">
                <a:solidFill>
                  <a:schemeClr val="tx1"/>
                </a:solidFill>
                <a:latin typeface="Arial" pitchFamily="34" charset="0"/>
              </a:rPr>
              <a:t>View distinct object types owned by the user.</a:t>
            </a:r>
          </a:p>
        </p:txBody>
      </p:sp>
      <p:sp>
        <p:nvSpPr>
          <p:cNvPr id="23561" name="Rectangle 9"/>
          <p:cNvSpPr>
            <a:spLocks noChangeArrowheads="1"/>
          </p:cNvSpPr>
          <p:nvPr/>
        </p:nvSpPr>
        <p:spPr bwMode="blackWhite">
          <a:xfrm>
            <a:off x="855663" y="4205288"/>
            <a:ext cx="8059737" cy="7270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chemeClr val="hlink"/>
              </a:buClr>
              <a:buFontTx/>
              <a:buChar char="•"/>
              <a:tabLst>
                <a:tab pos="571500" algn="l"/>
              </a:tabLst>
            </a:pPr>
            <a:r>
              <a:rPr lang="en-US" sz="2200" b="1">
                <a:solidFill>
                  <a:schemeClr val="tx1"/>
                </a:solidFill>
                <a:latin typeface="Arial" pitchFamily="34" charset="0"/>
              </a:rPr>
              <a:t>View tables, views, synonyms, and sequences owned by the user.</a:t>
            </a:r>
          </a:p>
        </p:txBody>
      </p:sp>
      <p:sp>
        <p:nvSpPr>
          <p:cNvPr id="23562" name="Rectangle 10"/>
          <p:cNvSpPr>
            <a:spLocks noChangeArrowheads="1"/>
          </p:cNvSpPr>
          <p:nvPr/>
        </p:nvSpPr>
        <p:spPr bwMode="ltGray">
          <a:xfrm>
            <a:off x="1208088" y="2563813"/>
            <a:ext cx="2640012" cy="323850"/>
          </a:xfrm>
          <a:prstGeom prst="rect">
            <a:avLst/>
          </a:prstGeom>
          <a:noFill/>
          <a:ln w="19050">
            <a:solidFill>
              <a:schemeClr val="hlink"/>
            </a:solidFill>
            <a:miter lim="800000"/>
            <a:headEnd/>
            <a:tailEnd/>
          </a:ln>
          <a:effectLst/>
        </p:spPr>
        <p:txBody>
          <a:bodyPr wrap="none" anchor="ctr"/>
          <a:lstStyle/>
          <a:p>
            <a:endParaRPr lang="en-US"/>
          </a:p>
        </p:txBody>
      </p:sp>
      <p:sp>
        <p:nvSpPr>
          <p:cNvPr id="23563" name="Rectangle 11"/>
          <p:cNvSpPr>
            <a:spLocks noChangeArrowheads="1"/>
          </p:cNvSpPr>
          <p:nvPr/>
        </p:nvSpPr>
        <p:spPr bwMode="ltGray">
          <a:xfrm>
            <a:off x="1208088" y="3673475"/>
            <a:ext cx="2782887" cy="323850"/>
          </a:xfrm>
          <a:prstGeom prst="rect">
            <a:avLst/>
          </a:prstGeom>
          <a:noFill/>
          <a:ln w="19050">
            <a:solidFill>
              <a:schemeClr val="hlink"/>
            </a:solidFill>
            <a:miter lim="800000"/>
            <a:headEnd/>
            <a:tailEnd/>
          </a:ln>
          <a:effectLst/>
        </p:spPr>
        <p:txBody>
          <a:bodyPr wrap="none" anchor="ctr"/>
          <a:lstStyle/>
          <a:p>
            <a:endParaRPr lang="en-US"/>
          </a:p>
        </p:txBody>
      </p:sp>
      <p:sp>
        <p:nvSpPr>
          <p:cNvPr id="23564" name="Rectangle 12"/>
          <p:cNvSpPr>
            <a:spLocks noChangeArrowheads="1"/>
          </p:cNvSpPr>
          <p:nvPr/>
        </p:nvSpPr>
        <p:spPr bwMode="ltGray">
          <a:xfrm>
            <a:off x="1208088" y="5138738"/>
            <a:ext cx="2736850" cy="323850"/>
          </a:xfrm>
          <a:prstGeom prst="rect">
            <a:avLst/>
          </a:prstGeom>
          <a:noFill/>
          <a:ln w="19050">
            <a:solidFill>
              <a:schemeClr val="hlink"/>
            </a:solidFill>
            <a:miter lim="800000"/>
            <a:headEnd/>
            <a:tailEnd/>
          </a:ln>
          <a:effectLst/>
        </p:spPr>
        <p:txBody>
          <a:bodyPr wrap="none" anchor="ctr"/>
          <a:lstStyle/>
          <a:p>
            <a:endParaRPr lang="en-US"/>
          </a:p>
        </p:txBody>
      </p:sp>
      <p:sp>
        <p:nvSpPr>
          <p:cNvPr id="23567" name="Rectangle 15"/>
          <p:cNvSpPr>
            <a:spLocks noChangeArrowheads="1"/>
          </p:cNvSpPr>
          <p:nvPr/>
        </p:nvSpPr>
        <p:spPr bwMode="blackWhite">
          <a:xfrm>
            <a:off x="1206500" y="3363913"/>
            <a:ext cx="7427913" cy="679450"/>
          </a:xfrm>
          <a:prstGeom prst="rect">
            <a:avLst/>
          </a:prstGeom>
          <a:noFill/>
          <a:ln w="9525">
            <a:noFill/>
            <a:miter lim="800000"/>
            <a:headEnd/>
            <a:tailEnd/>
          </a:ln>
          <a:effectLst/>
        </p:spPr>
        <p:txBody>
          <a:bodyPr wrap="none" lIns="92075" tIns="46038" rIns="92075" bIns="46038" anchor="ctr"/>
          <a:lstStyle/>
          <a:p>
            <a:pPr>
              <a:tabLst>
                <a:tab pos="692150" algn="l"/>
              </a:tabLst>
            </a:pPr>
            <a:r>
              <a:rPr lang="en-US" sz="1800" b="1">
                <a:solidFill>
                  <a:srgbClr val="000000"/>
                </a:solidFill>
                <a:latin typeface="Courier New" pitchFamily="49" charset="0"/>
              </a:rPr>
              <a:t>SELECT DISTINCT object_type </a:t>
            </a:r>
          </a:p>
          <a:p>
            <a:pPr>
              <a:tabLst>
                <a:tab pos="692150" algn="l"/>
              </a:tabLst>
            </a:pPr>
            <a:r>
              <a:rPr lang="en-US" sz="1800" b="1">
                <a:solidFill>
                  <a:srgbClr val="000000"/>
                </a:solidFill>
                <a:latin typeface="Courier New" pitchFamily="49" charset="0"/>
              </a:rPr>
              <a:t>FROM 	  user_objects ;</a:t>
            </a:r>
          </a:p>
        </p:txBody>
      </p:sp>
      <p:sp>
        <p:nvSpPr>
          <p:cNvPr id="23569" name="Rectangle 17"/>
          <p:cNvSpPr>
            <a:spLocks noChangeArrowheads="1"/>
          </p:cNvSpPr>
          <p:nvPr/>
        </p:nvSpPr>
        <p:spPr bwMode="blackWhite">
          <a:xfrm>
            <a:off x="808038" y="1839913"/>
            <a:ext cx="7935912" cy="854722"/>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chemeClr val="hlink"/>
              </a:buClr>
              <a:buFontTx/>
              <a:buChar char="•"/>
              <a:tabLst>
                <a:tab pos="571500" algn="l"/>
              </a:tabLst>
            </a:pPr>
            <a:r>
              <a:rPr lang="en-US" sz="2200" b="1" dirty="0">
                <a:latin typeface="Arial" pitchFamily="34" charset="0"/>
              </a:rPr>
              <a:t>See the names of tables owned by the user.</a:t>
            </a:r>
          </a:p>
          <a:p>
            <a:pPr marL="341313" lvl="1" indent="-227013" defTabSz="346075">
              <a:lnSpc>
                <a:spcPct val="95000"/>
              </a:lnSpc>
              <a:spcBef>
                <a:spcPct val="35000"/>
              </a:spcBef>
              <a:buClr>
                <a:schemeClr val="hlink"/>
              </a:buClr>
              <a:buFontTx/>
              <a:buChar char="•"/>
              <a:tabLst>
                <a:tab pos="571500" algn="l"/>
              </a:tabLst>
            </a:pPr>
            <a:endParaRPr lang="en-US" sz="2200" b="1" dirty="0">
              <a:solidFill>
                <a:schemeClr val="tx1"/>
              </a:solidFill>
              <a:latin typeface="Arial" pitchFamily="34" charset="0"/>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ChangeArrowheads="1"/>
          </p:cNvSpPr>
          <p:nvPr/>
        </p:nvSpPr>
        <p:spPr bwMode="blackWhite">
          <a:xfrm>
            <a:off x="925513" y="846138"/>
            <a:ext cx="7294562" cy="4856162"/>
          </a:xfrm>
          <a:prstGeom prst="rect">
            <a:avLst/>
          </a:prstGeom>
          <a:solidFill>
            <a:srgbClr val="FFCC99"/>
          </a:solidFill>
          <a:ln w="25400">
            <a:solidFill>
              <a:srgbClr val="000000"/>
            </a:solidFill>
            <a:miter lim="800000"/>
            <a:headEnd/>
            <a:tailEnd/>
          </a:ln>
          <a:effectLst/>
        </p:spPr>
        <p:txBody>
          <a:bodyPr wrap="none" anchor="ctr"/>
          <a:lstStyle/>
          <a:p>
            <a:endParaRPr lang="en-US"/>
          </a:p>
        </p:txBody>
      </p:sp>
      <p:sp>
        <p:nvSpPr>
          <p:cNvPr id="25602" name="Rectangle 2"/>
          <p:cNvSpPr>
            <a:spLocks noGrp="1" noChangeArrowheads="1"/>
          </p:cNvSpPr>
          <p:nvPr>
            <p:ph type="title"/>
          </p:nvPr>
        </p:nvSpPr>
        <p:spPr>
          <a:xfrm>
            <a:off x="304800" y="0"/>
            <a:ext cx="7299325" cy="881062"/>
          </a:xfrm>
          <a:noFill/>
          <a:ln/>
        </p:spPr>
        <p:txBody>
          <a:bodyPr/>
          <a:lstStyle/>
          <a:p>
            <a:r>
              <a:rPr lang="en-US" dirty="0"/>
              <a:t>Data Types</a:t>
            </a:r>
          </a:p>
        </p:txBody>
      </p:sp>
      <p:sp>
        <p:nvSpPr>
          <p:cNvPr id="25604" name="Rectangle 4"/>
          <p:cNvSpPr>
            <a:spLocks noChangeArrowheads="1"/>
          </p:cNvSpPr>
          <p:nvPr/>
        </p:nvSpPr>
        <p:spPr bwMode="blackWhite">
          <a:xfrm>
            <a:off x="1054100" y="911225"/>
            <a:ext cx="6872288" cy="4714875"/>
          </a:xfrm>
          <a:prstGeom prst="rect">
            <a:avLst/>
          </a:prstGeom>
          <a:noFill/>
          <a:ln w="9525">
            <a:noFill/>
            <a:miter lim="800000"/>
            <a:headEnd/>
            <a:tailEnd/>
          </a:ln>
          <a:effectLst/>
        </p:spPr>
        <p:txBody>
          <a:bodyPr lIns="92075" tIns="46038" rIns="92075" bIns="46038">
            <a:spAutoFit/>
          </a:bodyPr>
          <a:lstStyle/>
          <a:p>
            <a:pPr>
              <a:lnSpc>
                <a:spcPct val="90000"/>
              </a:lnSpc>
              <a:spcBef>
                <a:spcPct val="60000"/>
              </a:spcBef>
              <a:tabLst>
                <a:tab pos="2684463" algn="l"/>
              </a:tabLst>
            </a:pPr>
            <a:r>
              <a:rPr lang="en-US" sz="1600" b="1" dirty="0">
                <a:latin typeface="Arial" pitchFamily="34" charset="0"/>
              </a:rPr>
              <a:t>Data Type	Description</a:t>
            </a:r>
          </a:p>
          <a:p>
            <a:pPr>
              <a:lnSpc>
                <a:spcPct val="90000"/>
              </a:lnSpc>
              <a:spcBef>
                <a:spcPct val="60000"/>
              </a:spcBef>
              <a:tabLst>
                <a:tab pos="2684463" algn="l"/>
              </a:tabLst>
            </a:pPr>
            <a:r>
              <a:rPr lang="en-US" sz="1600" b="1" dirty="0">
                <a:latin typeface="Courier New" pitchFamily="49" charset="0"/>
              </a:rPr>
              <a:t>VARCHAR2(</a:t>
            </a:r>
            <a:r>
              <a:rPr lang="en-US" sz="1600" b="1" i="1" dirty="0">
                <a:latin typeface="Courier New" pitchFamily="49" charset="0"/>
              </a:rPr>
              <a:t>size</a:t>
            </a:r>
            <a:r>
              <a:rPr lang="en-US" sz="1600" b="1" dirty="0">
                <a:latin typeface="Courier New" pitchFamily="49" charset="0"/>
              </a:rPr>
              <a:t>)</a:t>
            </a:r>
            <a:r>
              <a:rPr lang="en-US" sz="1600" b="1" dirty="0">
                <a:latin typeface="Arial" pitchFamily="34" charset="0"/>
              </a:rPr>
              <a:t>	Variable-length character data</a:t>
            </a:r>
          </a:p>
          <a:p>
            <a:pPr>
              <a:lnSpc>
                <a:spcPct val="90000"/>
              </a:lnSpc>
              <a:spcBef>
                <a:spcPct val="60000"/>
              </a:spcBef>
              <a:tabLst>
                <a:tab pos="2684463" algn="l"/>
              </a:tabLst>
            </a:pPr>
            <a:r>
              <a:rPr lang="en-US" sz="1600" b="1" dirty="0">
                <a:latin typeface="Courier New" pitchFamily="49" charset="0"/>
              </a:rPr>
              <a:t>CHAR(</a:t>
            </a:r>
            <a:r>
              <a:rPr lang="en-US" sz="1600" b="1" i="1" dirty="0">
                <a:latin typeface="Courier New" pitchFamily="49" charset="0"/>
              </a:rPr>
              <a:t>size</a:t>
            </a:r>
            <a:r>
              <a:rPr lang="en-US" sz="1600" b="1" dirty="0">
                <a:latin typeface="Courier New" pitchFamily="49" charset="0"/>
              </a:rPr>
              <a:t>)  	</a:t>
            </a:r>
            <a:r>
              <a:rPr lang="en-US" sz="1600" b="1" dirty="0">
                <a:latin typeface="Arial" pitchFamily="34" charset="0"/>
              </a:rPr>
              <a:t>Fixed-length character data</a:t>
            </a:r>
          </a:p>
          <a:p>
            <a:pPr>
              <a:lnSpc>
                <a:spcPct val="90000"/>
              </a:lnSpc>
              <a:spcBef>
                <a:spcPct val="60000"/>
              </a:spcBef>
              <a:tabLst>
                <a:tab pos="2684463" algn="l"/>
              </a:tabLst>
            </a:pPr>
            <a:r>
              <a:rPr lang="en-US" sz="1600" b="1" dirty="0">
                <a:latin typeface="Courier New" pitchFamily="49" charset="0"/>
              </a:rPr>
              <a:t>NUMBER(</a:t>
            </a:r>
            <a:r>
              <a:rPr lang="en-US" sz="1600" b="1" i="1" dirty="0" err="1">
                <a:latin typeface="Courier New" pitchFamily="49" charset="0"/>
              </a:rPr>
              <a:t>p</a:t>
            </a:r>
            <a:r>
              <a:rPr lang="en-US" sz="1600" b="1" dirty="0" err="1">
                <a:latin typeface="Courier New" pitchFamily="49" charset="0"/>
              </a:rPr>
              <a:t>,</a:t>
            </a:r>
            <a:r>
              <a:rPr lang="en-US" sz="1600" b="1" i="1" dirty="0" err="1">
                <a:latin typeface="Courier New" pitchFamily="49" charset="0"/>
              </a:rPr>
              <a:t>s</a:t>
            </a:r>
            <a:r>
              <a:rPr lang="en-US" sz="1600" b="1" i="1" dirty="0">
                <a:latin typeface="Courier New" pitchFamily="49" charset="0"/>
              </a:rPr>
              <a:t>)</a:t>
            </a:r>
            <a:r>
              <a:rPr lang="en-US" sz="1600" b="1" dirty="0">
                <a:latin typeface="Arial" pitchFamily="34" charset="0"/>
              </a:rPr>
              <a:t>  	Variable-length numeric data</a:t>
            </a:r>
          </a:p>
          <a:p>
            <a:pPr>
              <a:lnSpc>
                <a:spcPct val="90000"/>
              </a:lnSpc>
              <a:spcBef>
                <a:spcPct val="60000"/>
              </a:spcBef>
              <a:tabLst>
                <a:tab pos="2684463" algn="l"/>
              </a:tabLst>
            </a:pPr>
            <a:r>
              <a:rPr lang="en-US" sz="1600" b="1" dirty="0">
                <a:latin typeface="Courier New" pitchFamily="49" charset="0"/>
              </a:rPr>
              <a:t>DATE </a:t>
            </a:r>
            <a:r>
              <a:rPr lang="en-US" sz="1600" b="1" dirty="0">
                <a:latin typeface="Arial" pitchFamily="34" charset="0"/>
              </a:rPr>
              <a:t>	</a:t>
            </a:r>
            <a:r>
              <a:rPr lang="en-US" sz="1600" b="1" dirty="0" err="1">
                <a:latin typeface="Arial" pitchFamily="34" charset="0"/>
              </a:rPr>
              <a:t>Date</a:t>
            </a:r>
            <a:r>
              <a:rPr lang="en-US" sz="1600" b="1" dirty="0">
                <a:latin typeface="Arial" pitchFamily="34" charset="0"/>
              </a:rPr>
              <a:t> and time values</a:t>
            </a:r>
          </a:p>
          <a:p>
            <a:pPr>
              <a:lnSpc>
                <a:spcPct val="90000"/>
              </a:lnSpc>
              <a:spcBef>
                <a:spcPct val="60000"/>
              </a:spcBef>
              <a:tabLst>
                <a:tab pos="2684463" algn="l"/>
              </a:tabLst>
            </a:pPr>
            <a:r>
              <a:rPr lang="en-US" sz="1600" b="1" dirty="0">
                <a:latin typeface="Courier New" pitchFamily="49" charset="0"/>
              </a:rPr>
              <a:t>LONG </a:t>
            </a:r>
            <a:r>
              <a:rPr lang="en-US" sz="1600" b="1" dirty="0">
                <a:latin typeface="Arial" pitchFamily="34" charset="0"/>
              </a:rPr>
              <a:t>	Variable-length character data </a:t>
            </a:r>
            <a:br>
              <a:rPr lang="en-US" sz="1600" b="1" dirty="0">
                <a:latin typeface="Arial" pitchFamily="34" charset="0"/>
              </a:rPr>
            </a:br>
            <a:r>
              <a:rPr lang="en-US" sz="1600" b="1" dirty="0">
                <a:latin typeface="Arial" pitchFamily="34" charset="0"/>
              </a:rPr>
              <a:t>	up to 2 gigabytes</a:t>
            </a:r>
          </a:p>
          <a:p>
            <a:pPr>
              <a:lnSpc>
                <a:spcPct val="50000"/>
              </a:lnSpc>
              <a:spcBef>
                <a:spcPct val="60000"/>
              </a:spcBef>
              <a:tabLst>
                <a:tab pos="2684463" algn="l"/>
              </a:tabLst>
            </a:pPr>
            <a:r>
              <a:rPr lang="en-US" sz="1600" b="1" dirty="0">
                <a:latin typeface="Courier New" pitchFamily="49" charset="0"/>
              </a:rPr>
              <a:t>CLOB</a:t>
            </a:r>
            <a:r>
              <a:rPr lang="en-US" sz="1600" b="1" dirty="0">
                <a:latin typeface="Arial" pitchFamily="34" charset="0"/>
              </a:rPr>
              <a:t>	Character data up to 4</a:t>
            </a:r>
          </a:p>
          <a:p>
            <a:pPr>
              <a:lnSpc>
                <a:spcPct val="50000"/>
              </a:lnSpc>
              <a:spcBef>
                <a:spcPct val="60000"/>
              </a:spcBef>
              <a:tabLst>
                <a:tab pos="2684463" algn="l"/>
              </a:tabLst>
            </a:pPr>
            <a:r>
              <a:rPr lang="en-US" sz="1600" b="1" dirty="0">
                <a:latin typeface="Arial" pitchFamily="34" charset="0"/>
              </a:rPr>
              <a:t> 	gigabytes</a:t>
            </a:r>
          </a:p>
          <a:p>
            <a:pPr>
              <a:lnSpc>
                <a:spcPct val="90000"/>
              </a:lnSpc>
              <a:spcBef>
                <a:spcPct val="60000"/>
              </a:spcBef>
              <a:tabLst>
                <a:tab pos="2684463" algn="l"/>
              </a:tabLst>
            </a:pPr>
            <a:r>
              <a:rPr lang="en-US" sz="1600" b="1" dirty="0">
                <a:latin typeface="Courier New" pitchFamily="49" charset="0"/>
              </a:rPr>
              <a:t>RAW and LONG RAW</a:t>
            </a:r>
            <a:r>
              <a:rPr lang="en-US" sz="1600" b="1" dirty="0">
                <a:latin typeface="Arial" pitchFamily="34" charset="0"/>
              </a:rPr>
              <a:t> 	</a:t>
            </a:r>
            <a:r>
              <a:rPr lang="en-US" sz="1600" b="1" dirty="0" err="1">
                <a:latin typeface="Arial" pitchFamily="34" charset="0"/>
              </a:rPr>
              <a:t>Raw</a:t>
            </a:r>
            <a:r>
              <a:rPr lang="en-US" sz="1600" b="1" dirty="0">
                <a:latin typeface="Arial" pitchFamily="34" charset="0"/>
              </a:rPr>
              <a:t> binary data</a:t>
            </a:r>
          </a:p>
          <a:p>
            <a:pPr>
              <a:lnSpc>
                <a:spcPct val="90000"/>
              </a:lnSpc>
              <a:spcBef>
                <a:spcPct val="60000"/>
              </a:spcBef>
              <a:tabLst>
                <a:tab pos="2684463" algn="l"/>
              </a:tabLst>
            </a:pPr>
            <a:r>
              <a:rPr lang="en-US" sz="1600" b="1" dirty="0">
                <a:latin typeface="Courier New" pitchFamily="49" charset="0"/>
              </a:rPr>
              <a:t>BLOB</a:t>
            </a:r>
            <a:r>
              <a:rPr lang="en-US" sz="1600" b="1" dirty="0">
                <a:latin typeface="Arial" pitchFamily="34" charset="0"/>
              </a:rPr>
              <a:t>	Binary data up to 4 gigabytes</a:t>
            </a:r>
          </a:p>
          <a:p>
            <a:pPr>
              <a:lnSpc>
                <a:spcPct val="90000"/>
              </a:lnSpc>
              <a:spcBef>
                <a:spcPct val="60000"/>
              </a:spcBef>
              <a:tabLst>
                <a:tab pos="2684463" algn="l"/>
              </a:tabLst>
            </a:pPr>
            <a:r>
              <a:rPr lang="en-US" sz="1600" b="1" dirty="0">
                <a:latin typeface="Courier New" pitchFamily="49" charset="0"/>
              </a:rPr>
              <a:t>BFILE	</a:t>
            </a:r>
            <a:r>
              <a:rPr lang="en-US" sz="1600" b="1" dirty="0">
                <a:latin typeface="Arial" pitchFamily="34" charset="0"/>
              </a:rPr>
              <a:t>Binary data stored in an external 		file; up to 4 gigabytes</a:t>
            </a:r>
            <a:endParaRPr lang="en-US" sz="1600" b="1" dirty="0">
              <a:latin typeface="Courier New" pitchFamily="49" charset="0"/>
            </a:endParaRPr>
          </a:p>
          <a:p>
            <a:pPr>
              <a:lnSpc>
                <a:spcPct val="90000"/>
              </a:lnSpc>
              <a:spcBef>
                <a:spcPct val="20000"/>
              </a:spcBef>
              <a:tabLst>
                <a:tab pos="2684463" algn="l"/>
              </a:tabLst>
            </a:pPr>
            <a:r>
              <a:rPr lang="en-US" sz="1600" b="1" dirty="0">
                <a:latin typeface="Courier New" pitchFamily="49" charset="0"/>
              </a:rPr>
              <a:t>ROWID</a:t>
            </a:r>
            <a:r>
              <a:rPr lang="en-US" sz="1600" b="1" dirty="0">
                <a:latin typeface="Arial" pitchFamily="34" charset="0"/>
              </a:rPr>
              <a:t>	A 64 base number system representing 	the unique address of a row in its table.</a:t>
            </a:r>
          </a:p>
        </p:txBody>
      </p:sp>
      <p:sp>
        <p:nvSpPr>
          <p:cNvPr id="25605" name="Line 5"/>
          <p:cNvSpPr>
            <a:spLocks noChangeShapeType="1"/>
          </p:cNvSpPr>
          <p:nvPr/>
        </p:nvSpPr>
        <p:spPr bwMode="auto">
          <a:xfrm flipV="1">
            <a:off x="3630613" y="858838"/>
            <a:ext cx="4762" cy="4810125"/>
          </a:xfrm>
          <a:prstGeom prst="line">
            <a:avLst/>
          </a:prstGeom>
          <a:noFill/>
          <a:ln w="12700">
            <a:solidFill>
              <a:srgbClr val="000000"/>
            </a:solidFill>
            <a:round/>
            <a:headEnd type="none" w="sm" len="sm"/>
            <a:tailEnd type="none" w="sm" len="sm"/>
          </a:ln>
          <a:effectLst/>
        </p:spPr>
        <p:txBody>
          <a:bodyPr/>
          <a:lstStyle/>
          <a:p>
            <a:endParaRPr lang="en-US"/>
          </a:p>
        </p:txBody>
      </p:sp>
      <p:sp>
        <p:nvSpPr>
          <p:cNvPr id="25606" name="Line 6"/>
          <p:cNvSpPr>
            <a:spLocks noChangeShapeType="1"/>
          </p:cNvSpPr>
          <p:nvPr/>
        </p:nvSpPr>
        <p:spPr bwMode="auto">
          <a:xfrm>
            <a:off x="925513" y="1643063"/>
            <a:ext cx="7292975" cy="0"/>
          </a:xfrm>
          <a:prstGeom prst="line">
            <a:avLst/>
          </a:prstGeom>
          <a:noFill/>
          <a:ln w="12700">
            <a:solidFill>
              <a:srgbClr val="000000"/>
            </a:solidFill>
            <a:round/>
            <a:headEnd type="none" w="sm" len="sm"/>
            <a:tailEnd type="none" w="sm" len="sm"/>
          </a:ln>
          <a:effectLst/>
        </p:spPr>
        <p:txBody>
          <a:bodyPr/>
          <a:lstStyle/>
          <a:p>
            <a:endParaRPr lang="en-US"/>
          </a:p>
        </p:txBody>
      </p:sp>
      <p:sp>
        <p:nvSpPr>
          <p:cNvPr id="25607" name="Line 7"/>
          <p:cNvSpPr>
            <a:spLocks noChangeShapeType="1"/>
          </p:cNvSpPr>
          <p:nvPr/>
        </p:nvSpPr>
        <p:spPr bwMode="auto">
          <a:xfrm>
            <a:off x="925513" y="1220788"/>
            <a:ext cx="7292975" cy="0"/>
          </a:xfrm>
          <a:prstGeom prst="line">
            <a:avLst/>
          </a:prstGeom>
          <a:noFill/>
          <a:ln w="50800">
            <a:solidFill>
              <a:srgbClr val="000000"/>
            </a:solidFill>
            <a:round/>
            <a:headEnd type="none" w="sm" len="sm"/>
            <a:tailEnd type="none" w="sm" len="sm"/>
          </a:ln>
          <a:effectLst/>
        </p:spPr>
        <p:txBody>
          <a:bodyPr/>
          <a:lstStyle/>
          <a:p>
            <a:endParaRPr lang="en-US"/>
          </a:p>
        </p:txBody>
      </p:sp>
      <p:sp>
        <p:nvSpPr>
          <p:cNvPr id="25608" name="Line 8"/>
          <p:cNvSpPr>
            <a:spLocks noChangeShapeType="1"/>
          </p:cNvSpPr>
          <p:nvPr/>
        </p:nvSpPr>
        <p:spPr bwMode="auto">
          <a:xfrm>
            <a:off x="925513" y="1997075"/>
            <a:ext cx="7292975" cy="0"/>
          </a:xfrm>
          <a:prstGeom prst="line">
            <a:avLst/>
          </a:prstGeom>
          <a:noFill/>
          <a:ln w="12700">
            <a:solidFill>
              <a:srgbClr val="000000"/>
            </a:solidFill>
            <a:round/>
            <a:headEnd type="none" w="sm" len="sm"/>
            <a:tailEnd type="none" w="sm" len="sm"/>
          </a:ln>
          <a:effectLst/>
        </p:spPr>
        <p:txBody>
          <a:bodyPr/>
          <a:lstStyle/>
          <a:p>
            <a:endParaRPr lang="en-US"/>
          </a:p>
        </p:txBody>
      </p:sp>
      <p:sp>
        <p:nvSpPr>
          <p:cNvPr id="25609" name="Line 9"/>
          <p:cNvSpPr>
            <a:spLocks noChangeShapeType="1"/>
          </p:cNvSpPr>
          <p:nvPr/>
        </p:nvSpPr>
        <p:spPr bwMode="auto">
          <a:xfrm>
            <a:off x="925513" y="2357438"/>
            <a:ext cx="7292975" cy="0"/>
          </a:xfrm>
          <a:prstGeom prst="line">
            <a:avLst/>
          </a:prstGeom>
          <a:noFill/>
          <a:ln w="12700">
            <a:solidFill>
              <a:srgbClr val="000000"/>
            </a:solidFill>
            <a:round/>
            <a:headEnd type="none" w="sm" len="sm"/>
            <a:tailEnd type="none" w="sm" len="sm"/>
          </a:ln>
          <a:effectLst/>
        </p:spPr>
        <p:txBody>
          <a:bodyPr/>
          <a:lstStyle/>
          <a:p>
            <a:endParaRPr lang="en-US"/>
          </a:p>
        </p:txBody>
      </p:sp>
      <p:sp>
        <p:nvSpPr>
          <p:cNvPr id="25610" name="Line 10"/>
          <p:cNvSpPr>
            <a:spLocks noChangeShapeType="1"/>
          </p:cNvSpPr>
          <p:nvPr/>
        </p:nvSpPr>
        <p:spPr bwMode="auto">
          <a:xfrm>
            <a:off x="925513" y="2728913"/>
            <a:ext cx="7292975" cy="0"/>
          </a:xfrm>
          <a:prstGeom prst="line">
            <a:avLst/>
          </a:prstGeom>
          <a:noFill/>
          <a:ln w="12700">
            <a:solidFill>
              <a:srgbClr val="000000"/>
            </a:solidFill>
            <a:round/>
            <a:headEnd type="none" w="sm" len="sm"/>
            <a:tailEnd type="none" w="sm" len="sm"/>
          </a:ln>
          <a:effectLst/>
        </p:spPr>
        <p:txBody>
          <a:bodyPr/>
          <a:lstStyle/>
          <a:p>
            <a:endParaRPr lang="en-US"/>
          </a:p>
        </p:txBody>
      </p:sp>
      <p:sp>
        <p:nvSpPr>
          <p:cNvPr id="25611" name="Line 11"/>
          <p:cNvSpPr>
            <a:spLocks noChangeShapeType="1"/>
          </p:cNvSpPr>
          <p:nvPr/>
        </p:nvSpPr>
        <p:spPr bwMode="auto">
          <a:xfrm>
            <a:off x="925513" y="3265488"/>
            <a:ext cx="7292975" cy="0"/>
          </a:xfrm>
          <a:prstGeom prst="line">
            <a:avLst/>
          </a:prstGeom>
          <a:noFill/>
          <a:ln w="12700">
            <a:solidFill>
              <a:srgbClr val="000000"/>
            </a:solidFill>
            <a:round/>
            <a:headEnd type="none" w="sm" len="sm"/>
            <a:tailEnd type="none" w="sm" len="sm"/>
          </a:ln>
          <a:effectLst/>
        </p:spPr>
        <p:txBody>
          <a:bodyPr/>
          <a:lstStyle/>
          <a:p>
            <a:endParaRPr lang="en-US"/>
          </a:p>
        </p:txBody>
      </p:sp>
      <p:sp>
        <p:nvSpPr>
          <p:cNvPr id="25612" name="Line 12"/>
          <p:cNvSpPr>
            <a:spLocks noChangeShapeType="1"/>
          </p:cNvSpPr>
          <p:nvPr/>
        </p:nvSpPr>
        <p:spPr bwMode="auto">
          <a:xfrm>
            <a:off x="925513" y="3859213"/>
            <a:ext cx="7292975" cy="0"/>
          </a:xfrm>
          <a:prstGeom prst="line">
            <a:avLst/>
          </a:prstGeom>
          <a:noFill/>
          <a:ln w="12700">
            <a:solidFill>
              <a:srgbClr val="000000"/>
            </a:solidFill>
            <a:round/>
            <a:headEnd type="none" w="sm" len="sm"/>
            <a:tailEnd type="none" w="sm" len="sm"/>
          </a:ln>
          <a:effectLst/>
        </p:spPr>
        <p:txBody>
          <a:bodyPr/>
          <a:lstStyle/>
          <a:p>
            <a:endParaRPr lang="en-US"/>
          </a:p>
        </p:txBody>
      </p:sp>
      <p:sp>
        <p:nvSpPr>
          <p:cNvPr id="25613" name="Line 13"/>
          <p:cNvSpPr>
            <a:spLocks noChangeShapeType="1"/>
          </p:cNvSpPr>
          <p:nvPr/>
        </p:nvSpPr>
        <p:spPr bwMode="auto">
          <a:xfrm>
            <a:off x="925513" y="4197350"/>
            <a:ext cx="7292975" cy="0"/>
          </a:xfrm>
          <a:prstGeom prst="line">
            <a:avLst/>
          </a:prstGeom>
          <a:noFill/>
          <a:ln w="12700">
            <a:solidFill>
              <a:srgbClr val="000000"/>
            </a:solidFill>
            <a:round/>
            <a:headEnd type="none" w="sm" len="sm"/>
            <a:tailEnd type="none" w="sm" len="sm"/>
          </a:ln>
          <a:effectLst/>
        </p:spPr>
        <p:txBody>
          <a:bodyPr/>
          <a:lstStyle/>
          <a:p>
            <a:endParaRPr lang="en-US"/>
          </a:p>
        </p:txBody>
      </p:sp>
      <p:sp>
        <p:nvSpPr>
          <p:cNvPr id="25614" name="Line 14"/>
          <p:cNvSpPr>
            <a:spLocks noChangeShapeType="1"/>
          </p:cNvSpPr>
          <p:nvPr/>
        </p:nvSpPr>
        <p:spPr bwMode="auto">
          <a:xfrm>
            <a:off x="925513" y="4583113"/>
            <a:ext cx="7292975" cy="0"/>
          </a:xfrm>
          <a:prstGeom prst="line">
            <a:avLst/>
          </a:prstGeom>
          <a:noFill/>
          <a:ln w="12700">
            <a:solidFill>
              <a:srgbClr val="000000"/>
            </a:solidFill>
            <a:round/>
            <a:headEnd type="none" w="sm" len="sm"/>
            <a:tailEnd type="none" w="sm" len="sm"/>
          </a:ln>
          <a:effectLst/>
        </p:spPr>
        <p:txBody>
          <a:bodyPr/>
          <a:lstStyle/>
          <a:p>
            <a:endParaRPr lang="en-US"/>
          </a:p>
        </p:txBody>
      </p:sp>
      <p:sp>
        <p:nvSpPr>
          <p:cNvPr id="25616" name="Line 16"/>
          <p:cNvSpPr>
            <a:spLocks noChangeShapeType="1"/>
          </p:cNvSpPr>
          <p:nvPr/>
        </p:nvSpPr>
        <p:spPr bwMode="auto">
          <a:xfrm>
            <a:off x="925513" y="5110163"/>
            <a:ext cx="7292975" cy="0"/>
          </a:xfrm>
          <a:prstGeom prst="line">
            <a:avLst/>
          </a:prstGeom>
          <a:noFill/>
          <a:ln w="12700">
            <a:solidFill>
              <a:schemeClr val="bg1"/>
            </a:solidFill>
            <a:round/>
            <a:headEnd type="none" w="sm" len="sm"/>
            <a:tailEnd type="none" w="sm" len="sm"/>
          </a:ln>
          <a:effectLst/>
        </p:spPr>
        <p:txBody>
          <a:bodyPr/>
          <a:lstStyle/>
          <a:p>
            <a:endParaRPr lang="en-US"/>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US"/>
              <a:t>Naming Rules</a:t>
            </a:r>
          </a:p>
        </p:txBody>
      </p:sp>
      <p:sp>
        <p:nvSpPr>
          <p:cNvPr id="11267" name="Rectangle 3"/>
          <p:cNvSpPr>
            <a:spLocks noGrp="1" noChangeArrowheads="1"/>
          </p:cNvSpPr>
          <p:nvPr>
            <p:ph type="body" idx="1"/>
          </p:nvPr>
        </p:nvSpPr>
        <p:spPr>
          <a:xfrm>
            <a:off x="858838" y="1828800"/>
            <a:ext cx="7385050" cy="2901950"/>
          </a:xfrm>
          <a:noFill/>
          <a:ln/>
        </p:spPr>
        <p:txBody>
          <a:bodyPr>
            <a:normAutofit fontScale="92500" lnSpcReduction="10000"/>
          </a:bodyPr>
          <a:lstStyle/>
          <a:p>
            <a:pPr>
              <a:buFont typeface="Arial" pitchFamily="34" charset="0"/>
              <a:buNone/>
            </a:pPr>
            <a:r>
              <a:rPr lang="en-US"/>
              <a:t>Table names and column names:</a:t>
            </a:r>
          </a:p>
          <a:p>
            <a:r>
              <a:rPr lang="en-US"/>
              <a:t>Must begin with a letter</a:t>
            </a:r>
          </a:p>
          <a:p>
            <a:r>
              <a:rPr lang="en-US"/>
              <a:t>Must be 1–30 characters long</a:t>
            </a:r>
          </a:p>
          <a:p>
            <a:r>
              <a:rPr lang="en-US"/>
              <a:t>Must contain only A–Z, a–z, 0–9, _, $, and #</a:t>
            </a:r>
          </a:p>
          <a:p>
            <a:r>
              <a:rPr lang="en-US"/>
              <a:t>Must not duplicate the name of another object owned by the same user</a:t>
            </a:r>
          </a:p>
          <a:p>
            <a:r>
              <a:rPr lang="en-US"/>
              <a:t>Must not be an Oracle server reserved word</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a:lstStyle/>
          <a:p>
            <a:r>
              <a:rPr lang="en-US"/>
              <a:t>The </a:t>
            </a:r>
            <a:r>
              <a:rPr lang="en-US">
                <a:latin typeface="Courier New" pitchFamily="49" charset="0"/>
              </a:rPr>
              <a:t>ALTER</a:t>
            </a:r>
            <a:r>
              <a:rPr lang="en-US"/>
              <a:t> </a:t>
            </a:r>
            <a:r>
              <a:rPr lang="en-US">
                <a:latin typeface="Courier New" pitchFamily="49" charset="0"/>
              </a:rPr>
              <a:t>TABLE</a:t>
            </a:r>
            <a:r>
              <a:rPr lang="en-US"/>
              <a:t> Statement</a:t>
            </a:r>
          </a:p>
        </p:txBody>
      </p:sp>
      <p:sp>
        <p:nvSpPr>
          <p:cNvPr id="44035" name="Rectangle 3"/>
          <p:cNvSpPr>
            <a:spLocks noGrp="1" noChangeArrowheads="1"/>
          </p:cNvSpPr>
          <p:nvPr>
            <p:ph type="body" idx="1"/>
          </p:nvPr>
        </p:nvSpPr>
        <p:spPr>
          <a:xfrm>
            <a:off x="858838" y="1812925"/>
            <a:ext cx="7594600" cy="2149475"/>
          </a:xfrm>
          <a:noFill/>
          <a:ln/>
        </p:spPr>
        <p:txBody>
          <a:bodyPr>
            <a:normAutofit fontScale="92500" lnSpcReduction="10000"/>
          </a:bodyPr>
          <a:lstStyle/>
          <a:p>
            <a:pPr>
              <a:buFont typeface="Arial" pitchFamily="34" charset="0"/>
              <a:buNone/>
            </a:pPr>
            <a:r>
              <a:rPr lang="en-US"/>
              <a:t>Use the </a:t>
            </a:r>
            <a:r>
              <a:rPr lang="en-US">
                <a:latin typeface="Courier New" pitchFamily="49" charset="0"/>
              </a:rPr>
              <a:t>ALTER</a:t>
            </a:r>
            <a:r>
              <a:rPr lang="en-US"/>
              <a:t> </a:t>
            </a:r>
            <a:r>
              <a:rPr lang="en-US">
                <a:latin typeface="Courier New" pitchFamily="49" charset="0"/>
              </a:rPr>
              <a:t>TABLE</a:t>
            </a:r>
            <a:r>
              <a:rPr lang="en-US"/>
              <a:t> statement to:</a:t>
            </a:r>
          </a:p>
          <a:p>
            <a:r>
              <a:rPr lang="en-US"/>
              <a:t>Add a new column</a:t>
            </a:r>
          </a:p>
          <a:p>
            <a:r>
              <a:rPr lang="en-US"/>
              <a:t>Modify an existing column</a:t>
            </a:r>
          </a:p>
          <a:p>
            <a:r>
              <a:rPr lang="en-US"/>
              <a:t>Define a default value for the new column</a:t>
            </a:r>
          </a:p>
          <a:p>
            <a:r>
              <a:rPr lang="en-US"/>
              <a:t>Drop a column</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a:lstStyle/>
          <a:p>
            <a:r>
              <a:rPr lang="en-US"/>
              <a:t>The </a:t>
            </a:r>
            <a:r>
              <a:rPr lang="en-US">
                <a:latin typeface="Courier New" pitchFamily="49" charset="0"/>
              </a:rPr>
              <a:t>ALTER</a:t>
            </a:r>
            <a:r>
              <a:rPr lang="en-US"/>
              <a:t> </a:t>
            </a:r>
            <a:r>
              <a:rPr lang="en-US">
                <a:latin typeface="Courier New" pitchFamily="49" charset="0"/>
              </a:rPr>
              <a:t>TABLE</a:t>
            </a:r>
            <a:r>
              <a:rPr lang="en-US"/>
              <a:t> Statement</a:t>
            </a:r>
          </a:p>
        </p:txBody>
      </p:sp>
      <p:sp>
        <p:nvSpPr>
          <p:cNvPr id="46083" name="Rectangle 3"/>
          <p:cNvSpPr>
            <a:spLocks noGrp="1" noChangeArrowheads="1"/>
          </p:cNvSpPr>
          <p:nvPr>
            <p:ph type="body" idx="1"/>
          </p:nvPr>
        </p:nvSpPr>
        <p:spPr>
          <a:xfrm>
            <a:off x="838200" y="1676400"/>
            <a:ext cx="7467600" cy="660400"/>
          </a:xfrm>
          <a:noFill/>
          <a:ln/>
        </p:spPr>
        <p:txBody>
          <a:bodyPr>
            <a:normAutofit fontScale="92500" lnSpcReduction="10000"/>
          </a:bodyPr>
          <a:lstStyle/>
          <a:p>
            <a:pPr>
              <a:lnSpc>
                <a:spcPct val="85000"/>
              </a:lnSpc>
              <a:spcBef>
                <a:spcPct val="0"/>
              </a:spcBef>
              <a:buFont typeface="Arial" pitchFamily="34" charset="0"/>
              <a:buNone/>
            </a:pPr>
            <a:r>
              <a:rPr lang="en-US"/>
              <a:t>Use the </a:t>
            </a:r>
            <a:r>
              <a:rPr lang="en-US">
                <a:latin typeface="Courier New" pitchFamily="49" charset="0"/>
              </a:rPr>
              <a:t>ALTER TABLE</a:t>
            </a:r>
            <a:r>
              <a:rPr lang="en-US"/>
              <a:t> statement to add, modify, or</a:t>
            </a:r>
          </a:p>
          <a:p>
            <a:pPr>
              <a:lnSpc>
                <a:spcPct val="85000"/>
              </a:lnSpc>
              <a:spcBef>
                <a:spcPct val="0"/>
              </a:spcBef>
              <a:buFont typeface="Arial" pitchFamily="34" charset="0"/>
              <a:buNone/>
            </a:pPr>
            <a:r>
              <a:rPr lang="en-US"/>
              <a:t>drop columns.</a:t>
            </a:r>
          </a:p>
        </p:txBody>
      </p:sp>
      <p:sp>
        <p:nvSpPr>
          <p:cNvPr id="46084" name="Rectangle 4"/>
          <p:cNvSpPr>
            <a:spLocks noChangeArrowheads="1"/>
          </p:cNvSpPr>
          <p:nvPr/>
        </p:nvSpPr>
        <p:spPr bwMode="blackWhite">
          <a:xfrm>
            <a:off x="854075" y="2519363"/>
            <a:ext cx="7527925"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p:txBody>
      </p:sp>
      <p:sp>
        <p:nvSpPr>
          <p:cNvPr id="46085" name="Rectangle 5"/>
          <p:cNvSpPr>
            <a:spLocks noChangeArrowheads="1"/>
          </p:cNvSpPr>
          <p:nvPr/>
        </p:nvSpPr>
        <p:spPr bwMode="blackWhite">
          <a:xfrm>
            <a:off x="854075" y="3740150"/>
            <a:ext cx="7519988"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p:txBody>
      </p:sp>
      <p:sp>
        <p:nvSpPr>
          <p:cNvPr id="46086" name="Rectangle 6"/>
          <p:cNvSpPr>
            <a:spLocks noChangeArrowheads="1"/>
          </p:cNvSpPr>
          <p:nvPr/>
        </p:nvSpPr>
        <p:spPr bwMode="blackWhite">
          <a:xfrm>
            <a:off x="841375" y="2519363"/>
            <a:ext cx="7300913" cy="941387"/>
          </a:xfrm>
          <a:prstGeom prst="rect">
            <a:avLst/>
          </a:prstGeom>
          <a:noFill/>
          <a:ln w="9525">
            <a:noFill/>
            <a:miter lim="800000"/>
            <a:headEnd/>
            <a:tailEnd/>
          </a:ln>
          <a:effectLst/>
        </p:spPr>
        <p:txBody>
          <a:bodyPr wrap="none" lIns="92075" tIns="46038" rIns="92075" bIns="46038" anchor="ctr"/>
          <a:lstStyle/>
          <a:p>
            <a:pPr>
              <a:tabLst>
                <a:tab pos="692150" algn="l"/>
                <a:tab pos="1200150" algn="l"/>
              </a:tabLst>
            </a:pPr>
            <a:r>
              <a:rPr lang="en-US" sz="1800" b="1">
                <a:solidFill>
                  <a:srgbClr val="000000"/>
                </a:solidFill>
                <a:latin typeface="Courier New" pitchFamily="49" charset="0"/>
              </a:rPr>
              <a:t>ALTER TABLE </a:t>
            </a:r>
            <a:r>
              <a:rPr lang="en-US" sz="1800" b="1" i="1">
                <a:solidFill>
                  <a:srgbClr val="000000"/>
                </a:solidFill>
                <a:latin typeface="Courier New" pitchFamily="49" charset="0"/>
              </a:rPr>
              <a:t>table</a:t>
            </a:r>
            <a:endParaRPr lang="en-US" sz="1800" b="1">
              <a:solidFill>
                <a:srgbClr val="000000"/>
              </a:solidFill>
              <a:latin typeface="Courier New" pitchFamily="49" charset="0"/>
            </a:endParaRPr>
          </a:p>
          <a:p>
            <a:pPr>
              <a:tabLst>
                <a:tab pos="692150" algn="l"/>
                <a:tab pos="1200150" algn="l"/>
              </a:tabLst>
            </a:pPr>
            <a:r>
              <a:rPr lang="en-US" sz="1800" b="1">
                <a:solidFill>
                  <a:srgbClr val="000000"/>
                </a:solidFill>
                <a:latin typeface="Courier New" pitchFamily="49" charset="0"/>
              </a:rPr>
              <a:t>ADD		   (</a:t>
            </a:r>
            <a:r>
              <a:rPr lang="en-US" sz="1800" b="1" i="1">
                <a:solidFill>
                  <a:srgbClr val="000000"/>
                </a:solidFill>
                <a:latin typeface="Courier New" pitchFamily="49" charset="0"/>
              </a:rPr>
              <a:t>column datatype </a:t>
            </a:r>
            <a:r>
              <a:rPr lang="en-US" sz="1800" b="1">
                <a:solidFill>
                  <a:srgbClr val="000000"/>
                </a:solidFill>
                <a:latin typeface="Courier New" pitchFamily="49" charset="0"/>
              </a:rPr>
              <a:t>[DEFAULT </a:t>
            </a:r>
            <a:r>
              <a:rPr lang="en-US" sz="1800" b="1" i="1">
                <a:solidFill>
                  <a:srgbClr val="000000"/>
                </a:solidFill>
                <a:latin typeface="Courier New" pitchFamily="49" charset="0"/>
              </a:rPr>
              <a:t>expr</a:t>
            </a:r>
            <a:r>
              <a:rPr lang="en-US" sz="1800" b="1">
                <a:solidFill>
                  <a:srgbClr val="000000"/>
                </a:solidFill>
                <a:latin typeface="Courier New" pitchFamily="49" charset="0"/>
              </a:rPr>
              <a:t>]</a:t>
            </a:r>
          </a:p>
          <a:p>
            <a:pPr>
              <a:tabLst>
                <a:tab pos="692150" algn="l"/>
                <a:tab pos="1200150" algn="l"/>
              </a:tabLst>
            </a:pPr>
            <a:r>
              <a:rPr lang="en-US" sz="1800" b="1">
                <a:solidFill>
                  <a:srgbClr val="000000"/>
                </a:solidFill>
                <a:latin typeface="Courier New" pitchFamily="49" charset="0"/>
              </a:rPr>
              <a:t>		   [, </a:t>
            </a:r>
            <a:r>
              <a:rPr lang="en-US" sz="1800" b="1" i="1">
                <a:solidFill>
                  <a:srgbClr val="000000"/>
                </a:solidFill>
                <a:latin typeface="Courier New" pitchFamily="49" charset="0"/>
              </a:rPr>
              <a:t>column datatype</a:t>
            </a:r>
            <a:r>
              <a:rPr lang="en-US" sz="1800" b="1">
                <a:solidFill>
                  <a:srgbClr val="000000"/>
                </a:solidFill>
                <a:latin typeface="Courier New" pitchFamily="49" charset="0"/>
              </a:rPr>
              <a:t>]...);</a:t>
            </a:r>
          </a:p>
        </p:txBody>
      </p:sp>
      <p:sp>
        <p:nvSpPr>
          <p:cNvPr id="46087" name="Rectangle 7"/>
          <p:cNvSpPr>
            <a:spLocks noChangeArrowheads="1"/>
          </p:cNvSpPr>
          <p:nvPr/>
        </p:nvSpPr>
        <p:spPr bwMode="blackWhite">
          <a:xfrm>
            <a:off x="841375" y="3736975"/>
            <a:ext cx="7300913" cy="941388"/>
          </a:xfrm>
          <a:prstGeom prst="rect">
            <a:avLst/>
          </a:prstGeom>
          <a:noFill/>
          <a:ln w="9525">
            <a:noFill/>
            <a:miter lim="800000"/>
            <a:headEnd/>
            <a:tailEnd/>
          </a:ln>
          <a:effectLst/>
        </p:spPr>
        <p:txBody>
          <a:bodyPr wrap="none" lIns="92075" tIns="46038" rIns="92075" bIns="46038" anchor="ctr"/>
          <a:lstStyle/>
          <a:p>
            <a:pPr>
              <a:tabLst>
                <a:tab pos="692150" algn="l"/>
                <a:tab pos="1200150" algn="l"/>
              </a:tabLst>
            </a:pPr>
            <a:r>
              <a:rPr lang="en-US" sz="1800" b="1">
                <a:solidFill>
                  <a:srgbClr val="000000"/>
                </a:solidFill>
                <a:latin typeface="Courier New" pitchFamily="49" charset="0"/>
              </a:rPr>
              <a:t>ALTER TABLE </a:t>
            </a:r>
            <a:r>
              <a:rPr lang="en-US" sz="1800" b="1" i="1">
                <a:solidFill>
                  <a:srgbClr val="000000"/>
                </a:solidFill>
                <a:latin typeface="Courier New" pitchFamily="49" charset="0"/>
              </a:rPr>
              <a:t>table</a:t>
            </a:r>
            <a:endParaRPr lang="en-US" sz="1800" b="1">
              <a:solidFill>
                <a:srgbClr val="000000"/>
              </a:solidFill>
              <a:latin typeface="Courier New" pitchFamily="49" charset="0"/>
            </a:endParaRPr>
          </a:p>
          <a:p>
            <a:pPr>
              <a:tabLst>
                <a:tab pos="692150" algn="l"/>
                <a:tab pos="1200150" algn="l"/>
              </a:tabLst>
            </a:pPr>
            <a:r>
              <a:rPr lang="en-US" sz="1800" b="1">
                <a:solidFill>
                  <a:srgbClr val="000000"/>
                </a:solidFill>
                <a:latin typeface="Courier New" pitchFamily="49" charset="0"/>
              </a:rPr>
              <a:t>MODIFY	   (</a:t>
            </a:r>
            <a:r>
              <a:rPr lang="en-US" sz="1800" b="1" i="1">
                <a:solidFill>
                  <a:srgbClr val="000000"/>
                </a:solidFill>
                <a:latin typeface="Courier New" pitchFamily="49" charset="0"/>
              </a:rPr>
              <a:t>column datatype </a:t>
            </a:r>
            <a:r>
              <a:rPr lang="en-US" sz="1800" b="1">
                <a:solidFill>
                  <a:srgbClr val="000000"/>
                </a:solidFill>
                <a:latin typeface="Courier New" pitchFamily="49" charset="0"/>
              </a:rPr>
              <a:t>[DEFAULT </a:t>
            </a:r>
            <a:r>
              <a:rPr lang="en-US" sz="1800" b="1" i="1">
                <a:solidFill>
                  <a:srgbClr val="000000"/>
                </a:solidFill>
                <a:latin typeface="Courier New" pitchFamily="49" charset="0"/>
              </a:rPr>
              <a:t>expr</a:t>
            </a:r>
            <a:r>
              <a:rPr lang="en-US" sz="1800" b="1">
                <a:solidFill>
                  <a:srgbClr val="000000"/>
                </a:solidFill>
                <a:latin typeface="Courier New" pitchFamily="49" charset="0"/>
              </a:rPr>
              <a:t>]</a:t>
            </a:r>
          </a:p>
          <a:p>
            <a:pPr>
              <a:tabLst>
                <a:tab pos="692150" algn="l"/>
                <a:tab pos="1200150" algn="l"/>
              </a:tabLst>
            </a:pPr>
            <a:r>
              <a:rPr lang="en-US" sz="1800" b="1">
                <a:solidFill>
                  <a:srgbClr val="000000"/>
                </a:solidFill>
                <a:latin typeface="Courier New" pitchFamily="49" charset="0"/>
              </a:rPr>
              <a:t>		   [, </a:t>
            </a:r>
            <a:r>
              <a:rPr lang="en-US" sz="1800" b="1" i="1">
                <a:solidFill>
                  <a:srgbClr val="000000"/>
                </a:solidFill>
                <a:latin typeface="Courier New" pitchFamily="49" charset="0"/>
              </a:rPr>
              <a:t>column datatype</a:t>
            </a:r>
            <a:r>
              <a:rPr lang="en-US" sz="1800" b="1">
                <a:solidFill>
                  <a:srgbClr val="000000"/>
                </a:solidFill>
                <a:latin typeface="Courier New" pitchFamily="49" charset="0"/>
              </a:rPr>
              <a:t>]...);</a:t>
            </a:r>
          </a:p>
        </p:txBody>
      </p:sp>
      <p:sp>
        <p:nvSpPr>
          <p:cNvPr id="46088" name="Rectangle 8"/>
          <p:cNvSpPr>
            <a:spLocks noChangeArrowheads="1"/>
          </p:cNvSpPr>
          <p:nvPr/>
        </p:nvSpPr>
        <p:spPr bwMode="blackWhite">
          <a:xfrm>
            <a:off x="854075" y="4916488"/>
            <a:ext cx="7519988"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p:txBody>
      </p:sp>
      <p:sp>
        <p:nvSpPr>
          <p:cNvPr id="46089" name="Rectangle 9"/>
          <p:cNvSpPr>
            <a:spLocks noChangeArrowheads="1"/>
          </p:cNvSpPr>
          <p:nvPr/>
        </p:nvSpPr>
        <p:spPr bwMode="blackWhite">
          <a:xfrm>
            <a:off x="841375" y="4913313"/>
            <a:ext cx="7300913" cy="941387"/>
          </a:xfrm>
          <a:prstGeom prst="rect">
            <a:avLst/>
          </a:prstGeom>
          <a:noFill/>
          <a:ln w="9525">
            <a:noFill/>
            <a:miter lim="800000"/>
            <a:headEnd/>
            <a:tailEnd/>
          </a:ln>
          <a:effectLst/>
        </p:spPr>
        <p:txBody>
          <a:bodyPr wrap="none" lIns="92075" tIns="46038" rIns="92075" bIns="46038" anchor="ctr"/>
          <a:lstStyle/>
          <a:p>
            <a:pPr>
              <a:tabLst>
                <a:tab pos="692150" algn="l"/>
                <a:tab pos="1200150" algn="l"/>
              </a:tabLst>
            </a:pPr>
            <a:r>
              <a:rPr lang="en-US" sz="1800" b="1">
                <a:solidFill>
                  <a:srgbClr val="000000"/>
                </a:solidFill>
                <a:latin typeface="Courier New" pitchFamily="49" charset="0"/>
              </a:rPr>
              <a:t>ALTER TABLE </a:t>
            </a:r>
            <a:r>
              <a:rPr lang="en-US" sz="1800" b="1" i="1">
                <a:solidFill>
                  <a:srgbClr val="000000"/>
                </a:solidFill>
                <a:latin typeface="Courier New" pitchFamily="49" charset="0"/>
              </a:rPr>
              <a:t>table</a:t>
            </a:r>
            <a:endParaRPr lang="en-US" sz="1800" b="1">
              <a:solidFill>
                <a:srgbClr val="000000"/>
              </a:solidFill>
              <a:latin typeface="Courier New" pitchFamily="49" charset="0"/>
            </a:endParaRPr>
          </a:p>
          <a:p>
            <a:pPr>
              <a:tabLst>
                <a:tab pos="692150" algn="l"/>
                <a:tab pos="1200150" algn="l"/>
              </a:tabLst>
            </a:pPr>
            <a:r>
              <a:rPr lang="en-US" sz="1800" b="1">
                <a:solidFill>
                  <a:srgbClr val="000000"/>
                </a:solidFill>
                <a:latin typeface="Courier New" pitchFamily="49" charset="0"/>
              </a:rPr>
              <a:t>DROP	      (</a:t>
            </a:r>
            <a:r>
              <a:rPr lang="en-US" sz="1800" b="1" i="1">
                <a:solidFill>
                  <a:srgbClr val="000000"/>
                </a:solidFill>
                <a:latin typeface="Courier New" pitchFamily="49" charset="0"/>
              </a:rPr>
              <a:t>column</a:t>
            </a:r>
            <a:r>
              <a:rPr lang="en-US" sz="1800" b="1">
                <a:solidFill>
                  <a:srgbClr val="000000"/>
                </a:solidFill>
                <a:latin typeface="Courier New" pitchFamily="49"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a:ln/>
        </p:spPr>
        <p:txBody>
          <a:bodyPr/>
          <a:lstStyle/>
          <a:p>
            <a:r>
              <a:rPr lang="en-US"/>
              <a:t>Adding a Column</a:t>
            </a:r>
          </a:p>
        </p:txBody>
      </p:sp>
      <p:sp>
        <p:nvSpPr>
          <p:cNvPr id="48131" name="Rectangle 3"/>
          <p:cNvSpPr>
            <a:spLocks noChangeArrowheads="1"/>
          </p:cNvSpPr>
          <p:nvPr/>
        </p:nvSpPr>
        <p:spPr bwMode="auto">
          <a:xfrm>
            <a:off x="625475" y="1582738"/>
            <a:ext cx="1098550" cy="396875"/>
          </a:xfrm>
          <a:prstGeom prst="rect">
            <a:avLst/>
          </a:prstGeom>
          <a:noFill/>
          <a:ln w="9525">
            <a:noFill/>
            <a:miter lim="800000"/>
            <a:headEnd/>
            <a:tailEnd/>
          </a:ln>
          <a:effectLst/>
        </p:spPr>
        <p:txBody>
          <a:bodyPr wrap="none" lIns="92075" tIns="46038" rIns="92075" bIns="46038">
            <a:spAutoFit/>
          </a:bodyPr>
          <a:lstStyle/>
          <a:p>
            <a:r>
              <a:rPr lang="en-US" sz="2000" b="1">
                <a:solidFill>
                  <a:schemeClr val="tx1"/>
                </a:solidFill>
                <a:latin typeface="Courier New" pitchFamily="49" charset="0"/>
              </a:rPr>
              <a:t>DEPT80</a:t>
            </a:r>
          </a:p>
        </p:txBody>
      </p:sp>
      <p:sp>
        <p:nvSpPr>
          <p:cNvPr id="48132" name="Rectangle 4"/>
          <p:cNvSpPr>
            <a:spLocks noChangeArrowheads="1"/>
          </p:cNvSpPr>
          <p:nvPr/>
        </p:nvSpPr>
        <p:spPr bwMode="auto">
          <a:xfrm>
            <a:off x="7543800" y="2733675"/>
            <a:ext cx="1512888" cy="923925"/>
          </a:xfrm>
          <a:prstGeom prst="rect">
            <a:avLst/>
          </a:prstGeom>
          <a:noFill/>
          <a:ln w="9525">
            <a:noFill/>
            <a:miter lim="800000"/>
            <a:headEnd/>
            <a:tailEnd/>
          </a:ln>
          <a:effectLst/>
        </p:spPr>
        <p:txBody>
          <a:bodyPr lIns="92075" tIns="46038" rIns="92075" bIns="46038">
            <a:spAutoFit/>
          </a:bodyPr>
          <a:lstStyle/>
          <a:p>
            <a:pPr defTabSz="346075">
              <a:lnSpc>
                <a:spcPct val="85000"/>
              </a:lnSpc>
              <a:spcBef>
                <a:spcPct val="35000"/>
              </a:spcBef>
              <a:tabLst>
                <a:tab pos="576263" algn="l"/>
              </a:tabLst>
            </a:pPr>
            <a:r>
              <a:rPr lang="en-US" sz="1600" b="1">
                <a:solidFill>
                  <a:srgbClr val="FFFFCC"/>
                </a:solidFill>
                <a:latin typeface="Arial" pitchFamily="34" charset="0"/>
              </a:rPr>
              <a:t>“Add a new column to the </a:t>
            </a:r>
            <a:r>
              <a:rPr lang="en-US" sz="1600" b="1">
                <a:solidFill>
                  <a:srgbClr val="FFFFCC"/>
                </a:solidFill>
                <a:latin typeface="Courier New" pitchFamily="49" charset="0"/>
              </a:rPr>
              <a:t>DEPT80</a:t>
            </a:r>
            <a:r>
              <a:rPr lang="en-US" sz="1600" b="1">
                <a:solidFill>
                  <a:srgbClr val="FFFFCC"/>
                </a:solidFill>
                <a:latin typeface="Arial" pitchFamily="34" charset="0"/>
              </a:rPr>
              <a:t> table.”</a:t>
            </a:r>
          </a:p>
        </p:txBody>
      </p:sp>
      <p:sp>
        <p:nvSpPr>
          <p:cNvPr id="48133" name="Rectangle 5"/>
          <p:cNvSpPr>
            <a:spLocks noChangeArrowheads="1"/>
          </p:cNvSpPr>
          <p:nvPr/>
        </p:nvSpPr>
        <p:spPr bwMode="auto">
          <a:xfrm>
            <a:off x="596900" y="3765550"/>
            <a:ext cx="1098550" cy="396875"/>
          </a:xfrm>
          <a:prstGeom prst="rect">
            <a:avLst/>
          </a:prstGeom>
          <a:noFill/>
          <a:ln w="9525">
            <a:noFill/>
            <a:miter lim="800000"/>
            <a:headEnd/>
            <a:tailEnd/>
          </a:ln>
          <a:effectLst/>
        </p:spPr>
        <p:txBody>
          <a:bodyPr wrap="none" lIns="92075" tIns="46038" rIns="92075" bIns="46038">
            <a:spAutoFit/>
          </a:bodyPr>
          <a:lstStyle/>
          <a:p>
            <a:r>
              <a:rPr lang="en-US" sz="2000" b="1">
                <a:solidFill>
                  <a:schemeClr val="tx1"/>
                </a:solidFill>
                <a:latin typeface="Courier New" pitchFamily="49" charset="0"/>
              </a:rPr>
              <a:t>DEPT80</a:t>
            </a:r>
          </a:p>
        </p:txBody>
      </p:sp>
      <p:sp>
        <p:nvSpPr>
          <p:cNvPr id="48134" name="Rectangle 6"/>
          <p:cNvSpPr>
            <a:spLocks noChangeArrowheads="1"/>
          </p:cNvSpPr>
          <p:nvPr/>
        </p:nvSpPr>
        <p:spPr bwMode="auto">
          <a:xfrm>
            <a:off x="6311900" y="1249363"/>
            <a:ext cx="1679575" cy="396875"/>
          </a:xfrm>
          <a:prstGeom prst="rect">
            <a:avLst/>
          </a:prstGeom>
          <a:noFill/>
          <a:ln w="9525">
            <a:noFill/>
            <a:miter lim="800000"/>
            <a:headEnd/>
            <a:tailEnd/>
          </a:ln>
          <a:effectLst/>
        </p:spPr>
        <p:txBody>
          <a:bodyPr wrap="none" lIns="92075" tIns="46038" rIns="92075" bIns="46038">
            <a:spAutoFit/>
          </a:bodyPr>
          <a:lstStyle/>
          <a:p>
            <a:r>
              <a:rPr lang="en-US" sz="2000" b="1">
                <a:solidFill>
                  <a:schemeClr val="tx1"/>
                </a:solidFill>
                <a:latin typeface="Arial" pitchFamily="34" charset="0"/>
              </a:rPr>
              <a:t>New column</a:t>
            </a:r>
          </a:p>
        </p:txBody>
      </p:sp>
      <p:pic>
        <p:nvPicPr>
          <p:cNvPr id="48147" name="Picture 19"/>
          <p:cNvPicPr>
            <a:picLocks noChangeAspect="1" noChangeArrowheads="1"/>
          </p:cNvPicPr>
          <p:nvPr/>
        </p:nvPicPr>
        <p:blipFill>
          <a:blip r:embed="rId3"/>
          <a:srcRect/>
          <a:stretch>
            <a:fillRect/>
          </a:stretch>
        </p:blipFill>
        <p:spPr bwMode="auto">
          <a:xfrm>
            <a:off x="762000" y="1981200"/>
            <a:ext cx="5953125" cy="962025"/>
          </a:xfrm>
          <a:prstGeom prst="rect">
            <a:avLst/>
          </a:prstGeom>
          <a:noFill/>
          <a:ln w="25400">
            <a:noFill/>
            <a:miter lim="800000"/>
            <a:headEnd type="none" w="sm" len="sm"/>
            <a:tailEnd type="none" w="sm" len="sm"/>
          </a:ln>
          <a:effectLst/>
        </p:spPr>
      </p:pic>
      <p:pic>
        <p:nvPicPr>
          <p:cNvPr id="48149" name="Picture 21"/>
          <p:cNvPicPr>
            <a:picLocks noChangeAspect="1" noChangeArrowheads="1"/>
          </p:cNvPicPr>
          <p:nvPr/>
        </p:nvPicPr>
        <p:blipFill>
          <a:blip r:embed="rId3"/>
          <a:srcRect/>
          <a:stretch>
            <a:fillRect/>
          </a:stretch>
        </p:blipFill>
        <p:spPr bwMode="auto">
          <a:xfrm>
            <a:off x="762000" y="4267200"/>
            <a:ext cx="5953125" cy="962025"/>
          </a:xfrm>
          <a:prstGeom prst="rect">
            <a:avLst/>
          </a:prstGeom>
          <a:noFill/>
          <a:ln w="25400">
            <a:noFill/>
            <a:miter lim="800000"/>
            <a:headEnd type="none" w="sm" len="sm"/>
            <a:tailEnd type="none" w="sm" len="sm"/>
          </a:ln>
          <a:effectLst/>
        </p:spPr>
      </p:pic>
      <p:pic>
        <p:nvPicPr>
          <p:cNvPr id="48151" name="Picture 23"/>
          <p:cNvPicPr>
            <a:picLocks noChangeAspect="1" noChangeArrowheads="1"/>
          </p:cNvPicPr>
          <p:nvPr/>
        </p:nvPicPr>
        <p:blipFill>
          <a:blip r:embed="rId4"/>
          <a:srcRect/>
          <a:stretch>
            <a:fillRect/>
          </a:stretch>
        </p:blipFill>
        <p:spPr bwMode="auto">
          <a:xfrm>
            <a:off x="7029450" y="1655763"/>
            <a:ext cx="904875" cy="933450"/>
          </a:xfrm>
          <a:prstGeom prst="rect">
            <a:avLst/>
          </a:prstGeom>
          <a:noFill/>
          <a:ln w="25400">
            <a:noFill/>
            <a:miter lim="800000"/>
            <a:headEnd type="none" w="sm" len="sm"/>
            <a:tailEnd type="none" w="sm" len="sm"/>
          </a:ln>
          <a:effectLst/>
        </p:spPr>
      </p:pic>
      <p:pic>
        <p:nvPicPr>
          <p:cNvPr id="48152" name="Picture 24"/>
          <p:cNvPicPr>
            <a:picLocks noChangeAspect="1" noChangeArrowheads="1"/>
          </p:cNvPicPr>
          <p:nvPr/>
        </p:nvPicPr>
        <p:blipFill>
          <a:blip r:embed="rId4"/>
          <a:srcRect/>
          <a:stretch>
            <a:fillRect/>
          </a:stretch>
        </p:blipFill>
        <p:spPr bwMode="auto">
          <a:xfrm>
            <a:off x="6724650" y="4275138"/>
            <a:ext cx="904875" cy="946150"/>
          </a:xfrm>
          <a:prstGeom prst="rect">
            <a:avLst/>
          </a:prstGeom>
          <a:noFill/>
          <a:ln w="25400">
            <a:noFill/>
            <a:miter lim="800000"/>
            <a:headEnd type="none" w="sm" len="sm"/>
            <a:tailEnd type="none" w="sm" len="sm"/>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p:spPr>
        <p:txBody>
          <a:bodyPr/>
          <a:lstStyle/>
          <a:p>
            <a:r>
              <a:rPr lang="en-US"/>
              <a:t>Adding a Column</a:t>
            </a:r>
          </a:p>
        </p:txBody>
      </p:sp>
      <p:sp>
        <p:nvSpPr>
          <p:cNvPr id="50179" name="Rectangle 3"/>
          <p:cNvSpPr>
            <a:spLocks noGrp="1" noChangeArrowheads="1"/>
          </p:cNvSpPr>
          <p:nvPr>
            <p:ph type="body" idx="1"/>
          </p:nvPr>
        </p:nvSpPr>
        <p:spPr>
          <a:xfrm>
            <a:off x="877888" y="1828800"/>
            <a:ext cx="7732712" cy="2149475"/>
          </a:xfrm>
          <a:noFill/>
          <a:ln/>
        </p:spPr>
        <p:txBody>
          <a:bodyPr>
            <a:normAutofit fontScale="92500" lnSpcReduction="10000"/>
          </a:bodyPr>
          <a:lstStyle/>
          <a:p>
            <a:r>
              <a:rPr lang="en-US"/>
              <a:t>You use the </a:t>
            </a:r>
            <a:r>
              <a:rPr lang="en-US">
                <a:latin typeface="Courier New" pitchFamily="49" charset="0"/>
              </a:rPr>
              <a:t>ADD</a:t>
            </a:r>
            <a:r>
              <a:rPr lang="en-US"/>
              <a:t> clause to add columns.</a:t>
            </a:r>
          </a:p>
          <a:p>
            <a:pPr>
              <a:buFont typeface="Arial" pitchFamily="34" charset="0"/>
              <a:buNone/>
            </a:pPr>
            <a:endParaRPr lang="en-US"/>
          </a:p>
          <a:p>
            <a:pPr>
              <a:buFont typeface="Arial" pitchFamily="34" charset="0"/>
              <a:buNone/>
            </a:pPr>
            <a:endParaRPr lang="en-US"/>
          </a:p>
          <a:p>
            <a:pPr>
              <a:buFont typeface="Arial" pitchFamily="34" charset="0"/>
              <a:buNone/>
            </a:pPr>
            <a:endParaRPr lang="en-US"/>
          </a:p>
          <a:p>
            <a:r>
              <a:rPr lang="en-US"/>
              <a:t>The new column becomes the last column.</a:t>
            </a:r>
          </a:p>
        </p:txBody>
      </p:sp>
      <p:sp>
        <p:nvSpPr>
          <p:cNvPr id="50180" name="Rectangle 4"/>
          <p:cNvSpPr>
            <a:spLocks noChangeArrowheads="1"/>
          </p:cNvSpPr>
          <p:nvPr/>
        </p:nvSpPr>
        <p:spPr bwMode="blackWhite">
          <a:xfrm>
            <a:off x="1054100" y="2352675"/>
            <a:ext cx="7280275"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p:txBody>
      </p:sp>
      <p:sp>
        <p:nvSpPr>
          <p:cNvPr id="50181" name="Rectangle 5"/>
          <p:cNvSpPr>
            <a:spLocks noChangeArrowheads="1"/>
          </p:cNvSpPr>
          <p:nvPr/>
        </p:nvSpPr>
        <p:spPr bwMode="blackWhite">
          <a:xfrm>
            <a:off x="1068388" y="2359025"/>
            <a:ext cx="7205662" cy="941388"/>
          </a:xfrm>
          <a:prstGeom prst="rect">
            <a:avLst/>
          </a:prstGeom>
          <a:noFill/>
          <a:ln w="9525">
            <a:noFill/>
            <a:miter lim="800000"/>
            <a:headEnd/>
            <a:tailEnd/>
          </a:ln>
          <a:effectLst/>
        </p:spPr>
        <p:txBody>
          <a:bodyPr wrap="none" lIns="92075" tIns="46038" rIns="92075" bIns="46038" anchor="ctr"/>
          <a:lstStyle/>
          <a:p>
            <a:pPr>
              <a:tabLst>
                <a:tab pos="692150" algn="l"/>
                <a:tab pos="1200150" algn="l"/>
              </a:tabLst>
            </a:pPr>
            <a:r>
              <a:rPr lang="en-US" sz="1800" b="1">
                <a:solidFill>
                  <a:srgbClr val="000000"/>
                </a:solidFill>
                <a:latin typeface="Courier New" pitchFamily="49" charset="0"/>
              </a:rPr>
              <a:t>ALTER TABLE dept80</a:t>
            </a:r>
          </a:p>
          <a:p>
            <a:pPr>
              <a:tabLst>
                <a:tab pos="692150" algn="l"/>
                <a:tab pos="1200150" algn="l"/>
              </a:tabLst>
            </a:pPr>
            <a:r>
              <a:rPr lang="en-US" sz="1800" b="1">
                <a:solidFill>
                  <a:srgbClr val="000000"/>
                </a:solidFill>
                <a:latin typeface="Courier New" pitchFamily="49" charset="0"/>
              </a:rPr>
              <a:t>ADD		   (job_id VARCHAR2(9));</a:t>
            </a:r>
          </a:p>
          <a:p>
            <a:pPr>
              <a:tabLst>
                <a:tab pos="692150" algn="l"/>
                <a:tab pos="1200150" algn="l"/>
              </a:tabLst>
            </a:pPr>
            <a:r>
              <a:rPr lang="en-US" sz="1800" b="1">
                <a:solidFill>
                  <a:srgbClr val="FF3300"/>
                </a:solidFill>
                <a:effectLst>
                  <a:outerShdw blurRad="38100" dist="38100" dir="2700000" algn="tl">
                    <a:srgbClr val="FFFFFF"/>
                  </a:outerShdw>
                </a:effectLst>
                <a:latin typeface="Courier New" pitchFamily="49" charset="0"/>
              </a:rPr>
              <a:t>Table altered.</a:t>
            </a:r>
          </a:p>
        </p:txBody>
      </p:sp>
      <p:pic>
        <p:nvPicPr>
          <p:cNvPr id="50191" name="Picture 15"/>
          <p:cNvPicPr>
            <a:picLocks noChangeAspect="1" noChangeArrowheads="1"/>
          </p:cNvPicPr>
          <p:nvPr/>
        </p:nvPicPr>
        <p:blipFill>
          <a:blip r:embed="rId3"/>
          <a:srcRect/>
          <a:stretch>
            <a:fillRect/>
          </a:stretch>
        </p:blipFill>
        <p:spPr bwMode="auto">
          <a:xfrm>
            <a:off x="1054100" y="4060825"/>
            <a:ext cx="7296150" cy="942975"/>
          </a:xfrm>
          <a:prstGeom prst="rect">
            <a:avLst/>
          </a:prstGeom>
          <a:noFill/>
          <a:ln w="25400">
            <a:noFill/>
            <a:miter lim="800000"/>
            <a:headEnd type="none" w="sm" len="sm"/>
            <a:tailEnd type="none" w="sm" len="sm"/>
          </a:ln>
          <a:effectLst/>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a:ln/>
        </p:spPr>
        <p:txBody>
          <a:bodyPr/>
          <a:lstStyle/>
          <a:p>
            <a:r>
              <a:rPr lang="en-US"/>
              <a:t>Modifying a Column</a:t>
            </a:r>
          </a:p>
        </p:txBody>
      </p:sp>
      <p:sp>
        <p:nvSpPr>
          <p:cNvPr id="52227" name="Rectangle 3"/>
          <p:cNvSpPr>
            <a:spLocks noGrp="1" noChangeArrowheads="1"/>
          </p:cNvSpPr>
          <p:nvPr>
            <p:ph type="body" idx="1"/>
          </p:nvPr>
        </p:nvSpPr>
        <p:spPr>
          <a:xfrm>
            <a:off x="858838" y="1841500"/>
            <a:ext cx="7385050" cy="2784475"/>
          </a:xfrm>
          <a:noFill/>
          <a:ln/>
        </p:spPr>
        <p:txBody>
          <a:bodyPr>
            <a:normAutofit fontScale="92500" lnSpcReduction="10000"/>
          </a:bodyPr>
          <a:lstStyle/>
          <a:p>
            <a:r>
              <a:rPr lang="en-US"/>
              <a:t>You can change a column’s data type, size, and default value.</a:t>
            </a:r>
          </a:p>
          <a:p>
            <a:pPr>
              <a:buFont typeface="Arial" pitchFamily="34" charset="0"/>
              <a:buNone/>
            </a:pPr>
            <a:endParaRPr lang="en-US"/>
          </a:p>
          <a:p>
            <a:pPr>
              <a:buFont typeface="Arial" pitchFamily="34" charset="0"/>
              <a:buNone/>
            </a:pPr>
            <a:endParaRPr lang="en-US"/>
          </a:p>
          <a:p>
            <a:pPr>
              <a:buFont typeface="Arial" pitchFamily="34" charset="0"/>
              <a:buNone/>
            </a:pPr>
            <a:endParaRPr lang="en-US"/>
          </a:p>
          <a:p>
            <a:r>
              <a:rPr lang="en-US"/>
              <a:t>A change to the default value affects only subsequent insertions to the table.</a:t>
            </a:r>
          </a:p>
        </p:txBody>
      </p:sp>
      <p:grpSp>
        <p:nvGrpSpPr>
          <p:cNvPr id="2" name="Group 6"/>
          <p:cNvGrpSpPr>
            <a:grpSpLocks/>
          </p:cNvGrpSpPr>
          <p:nvPr/>
        </p:nvGrpSpPr>
        <p:grpSpPr bwMode="auto">
          <a:xfrm>
            <a:off x="914400" y="2743200"/>
            <a:ext cx="7510463" cy="946150"/>
            <a:chOff x="576" y="1632"/>
            <a:chExt cx="4731" cy="596"/>
          </a:xfrm>
        </p:grpSpPr>
        <p:sp>
          <p:nvSpPr>
            <p:cNvPr id="52228" name="Rectangle 4"/>
            <p:cNvSpPr>
              <a:spLocks noChangeArrowheads="1"/>
            </p:cNvSpPr>
            <p:nvPr/>
          </p:nvSpPr>
          <p:spPr bwMode="blackWhite">
            <a:xfrm>
              <a:off x="576" y="1632"/>
              <a:ext cx="4731" cy="596"/>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95000"/>
                </a:lnSpc>
                <a:tabLst>
                  <a:tab pos="1200150" algn="l"/>
                </a:tabLst>
              </a:pPr>
              <a:endParaRPr lang="en-US" sz="1800" b="1">
                <a:solidFill>
                  <a:srgbClr val="000000"/>
                </a:solidFill>
                <a:latin typeface="Courier New" pitchFamily="49" charset="0"/>
              </a:endParaRPr>
            </a:p>
            <a:p>
              <a:pPr>
                <a:lnSpc>
                  <a:spcPct val="95000"/>
                </a:lnSpc>
                <a:tabLst>
                  <a:tab pos="1200150" algn="l"/>
                </a:tabLst>
              </a:pPr>
              <a:endParaRPr lang="en-US" sz="1800" b="1">
                <a:solidFill>
                  <a:srgbClr val="000000"/>
                </a:solidFill>
                <a:latin typeface="Courier New" pitchFamily="49" charset="0"/>
              </a:endParaRPr>
            </a:p>
            <a:p>
              <a:pPr>
                <a:lnSpc>
                  <a:spcPct val="95000"/>
                </a:lnSpc>
                <a:tabLst>
                  <a:tab pos="1200150" algn="l"/>
                </a:tabLst>
              </a:pPr>
              <a:endParaRPr lang="en-US" sz="1800" b="1">
                <a:solidFill>
                  <a:srgbClr val="000000"/>
                </a:solidFill>
                <a:latin typeface="Courier New" pitchFamily="49" charset="0"/>
              </a:endParaRPr>
            </a:p>
            <a:p>
              <a:pPr>
                <a:lnSpc>
                  <a:spcPct val="95000"/>
                </a:lnSpc>
                <a:tabLst>
                  <a:tab pos="1200150" algn="l"/>
                </a:tabLst>
              </a:pPr>
              <a:endParaRPr lang="en-US" sz="1800" b="1">
                <a:solidFill>
                  <a:srgbClr val="000000"/>
                </a:solidFill>
                <a:latin typeface="Courier New" pitchFamily="49" charset="0"/>
              </a:endParaRPr>
            </a:p>
          </p:txBody>
        </p:sp>
        <p:sp>
          <p:nvSpPr>
            <p:cNvPr id="52229" name="Rectangle 5"/>
            <p:cNvSpPr>
              <a:spLocks noChangeArrowheads="1"/>
            </p:cNvSpPr>
            <p:nvPr/>
          </p:nvSpPr>
          <p:spPr bwMode="blackWhite">
            <a:xfrm>
              <a:off x="627" y="1665"/>
              <a:ext cx="4144" cy="542"/>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ALTER TABLE	dept80</a:t>
              </a:r>
            </a:p>
            <a:p>
              <a:pPr>
                <a:tabLst>
                  <a:tab pos="1200150" algn="l"/>
                </a:tabLst>
              </a:pPr>
              <a:r>
                <a:rPr lang="en-US" sz="1800" b="1">
                  <a:solidFill>
                    <a:srgbClr val="000000"/>
                  </a:solidFill>
                  <a:latin typeface="Courier New" pitchFamily="49" charset="0"/>
                </a:rPr>
                <a:t>MODIFY		(last_name VARCHAR2(30));</a:t>
              </a:r>
            </a:p>
            <a:p>
              <a:pPr>
                <a:tabLst>
                  <a:tab pos="1200150" algn="l"/>
                </a:tabLst>
              </a:pPr>
              <a:r>
                <a:rPr lang="en-US" sz="1800" b="1">
                  <a:solidFill>
                    <a:srgbClr val="FF3300"/>
                  </a:solidFill>
                  <a:effectLst>
                    <a:outerShdw blurRad="38100" dist="38100" dir="2700000" algn="tl">
                      <a:srgbClr val="FFFFFF"/>
                    </a:outerShdw>
                  </a:effectLst>
                  <a:latin typeface="Courier New" pitchFamily="49" charset="0"/>
                </a:rPr>
                <a:t>Table altered.</a:t>
              </a:r>
            </a:p>
          </p:txBody>
        </p:sp>
      </p:gr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a:ln/>
        </p:spPr>
        <p:txBody>
          <a:bodyPr/>
          <a:lstStyle/>
          <a:p>
            <a:r>
              <a:rPr lang="en-US"/>
              <a:t>Dropping a Column</a:t>
            </a:r>
          </a:p>
        </p:txBody>
      </p:sp>
      <p:sp>
        <p:nvSpPr>
          <p:cNvPr id="54275" name="Rectangle 3"/>
          <p:cNvSpPr>
            <a:spLocks noGrp="1" noChangeArrowheads="1"/>
          </p:cNvSpPr>
          <p:nvPr>
            <p:ph type="body" idx="1"/>
          </p:nvPr>
        </p:nvSpPr>
        <p:spPr>
          <a:xfrm>
            <a:off x="858838" y="1905000"/>
            <a:ext cx="7385050" cy="644525"/>
          </a:xfrm>
          <a:noFill/>
          <a:ln/>
        </p:spPr>
        <p:txBody>
          <a:bodyPr>
            <a:normAutofit fontScale="92500"/>
          </a:bodyPr>
          <a:lstStyle/>
          <a:p>
            <a:pPr>
              <a:lnSpc>
                <a:spcPct val="65000"/>
              </a:lnSpc>
              <a:buFont typeface="Arial" pitchFamily="34" charset="0"/>
              <a:buNone/>
            </a:pPr>
            <a:r>
              <a:rPr lang="en-US"/>
              <a:t>Use the </a:t>
            </a:r>
            <a:r>
              <a:rPr lang="en-US">
                <a:latin typeface="Courier New" pitchFamily="49" charset="0"/>
              </a:rPr>
              <a:t>DROP COLUMN</a:t>
            </a:r>
            <a:r>
              <a:rPr lang="en-US"/>
              <a:t> clause to drop columns you no </a:t>
            </a:r>
          </a:p>
          <a:p>
            <a:pPr>
              <a:lnSpc>
                <a:spcPct val="65000"/>
              </a:lnSpc>
              <a:buFont typeface="Arial" pitchFamily="34" charset="0"/>
              <a:buNone/>
            </a:pPr>
            <a:r>
              <a:rPr lang="en-US"/>
              <a:t>longer need from the table.</a:t>
            </a:r>
          </a:p>
        </p:txBody>
      </p:sp>
      <p:grpSp>
        <p:nvGrpSpPr>
          <p:cNvPr id="2" name="Group 6"/>
          <p:cNvGrpSpPr>
            <a:grpSpLocks/>
          </p:cNvGrpSpPr>
          <p:nvPr/>
        </p:nvGrpSpPr>
        <p:grpSpPr bwMode="auto">
          <a:xfrm>
            <a:off x="903288" y="2817813"/>
            <a:ext cx="7510462" cy="946150"/>
            <a:chOff x="569" y="1775"/>
            <a:chExt cx="4731" cy="596"/>
          </a:xfrm>
        </p:grpSpPr>
        <p:sp>
          <p:nvSpPr>
            <p:cNvPr id="54276" name="Rectangle 4"/>
            <p:cNvSpPr>
              <a:spLocks noChangeArrowheads="1"/>
            </p:cNvSpPr>
            <p:nvPr/>
          </p:nvSpPr>
          <p:spPr bwMode="blackWhite">
            <a:xfrm>
              <a:off x="569" y="1775"/>
              <a:ext cx="4731" cy="596"/>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95000"/>
                </a:lnSpc>
                <a:tabLst>
                  <a:tab pos="1200150" algn="l"/>
                </a:tabLst>
              </a:pPr>
              <a:endParaRPr lang="en-US" sz="1800" b="1">
                <a:solidFill>
                  <a:srgbClr val="000000"/>
                </a:solidFill>
                <a:latin typeface="Courier New" pitchFamily="49" charset="0"/>
              </a:endParaRPr>
            </a:p>
            <a:p>
              <a:pPr>
                <a:lnSpc>
                  <a:spcPct val="95000"/>
                </a:lnSpc>
                <a:tabLst>
                  <a:tab pos="1200150" algn="l"/>
                </a:tabLst>
              </a:pPr>
              <a:endParaRPr lang="en-US" sz="1800" b="1">
                <a:solidFill>
                  <a:srgbClr val="000000"/>
                </a:solidFill>
                <a:latin typeface="Courier New" pitchFamily="49" charset="0"/>
              </a:endParaRPr>
            </a:p>
            <a:p>
              <a:pPr>
                <a:lnSpc>
                  <a:spcPct val="95000"/>
                </a:lnSpc>
                <a:tabLst>
                  <a:tab pos="1200150" algn="l"/>
                </a:tabLst>
              </a:pPr>
              <a:endParaRPr lang="en-US" sz="1800" b="1">
                <a:solidFill>
                  <a:srgbClr val="000000"/>
                </a:solidFill>
                <a:latin typeface="Courier New" pitchFamily="49" charset="0"/>
              </a:endParaRPr>
            </a:p>
            <a:p>
              <a:pPr>
                <a:lnSpc>
                  <a:spcPct val="95000"/>
                </a:lnSpc>
                <a:tabLst>
                  <a:tab pos="1200150" algn="l"/>
                </a:tabLst>
              </a:pPr>
              <a:endParaRPr lang="en-US" sz="1800" b="1">
                <a:solidFill>
                  <a:srgbClr val="000000"/>
                </a:solidFill>
                <a:latin typeface="Courier New" pitchFamily="49" charset="0"/>
              </a:endParaRPr>
            </a:p>
          </p:txBody>
        </p:sp>
        <p:sp>
          <p:nvSpPr>
            <p:cNvPr id="54277" name="Rectangle 5"/>
            <p:cNvSpPr>
              <a:spLocks noChangeArrowheads="1"/>
            </p:cNvSpPr>
            <p:nvPr/>
          </p:nvSpPr>
          <p:spPr bwMode="blackWhite">
            <a:xfrm>
              <a:off x="620" y="1808"/>
              <a:ext cx="4144" cy="542"/>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ALTER TABLE  dept80</a:t>
              </a:r>
            </a:p>
            <a:p>
              <a:pPr>
                <a:tabLst>
                  <a:tab pos="1200150" algn="l"/>
                </a:tabLst>
              </a:pPr>
              <a:r>
                <a:rPr lang="en-US" sz="1800" b="1">
                  <a:solidFill>
                    <a:srgbClr val="000000"/>
                  </a:solidFill>
                  <a:latin typeface="Courier New" pitchFamily="49" charset="0"/>
                </a:rPr>
                <a:t>DROP COLUMN  job_id; </a:t>
              </a:r>
            </a:p>
            <a:p>
              <a:pPr>
                <a:tabLst>
                  <a:tab pos="1200150" algn="l"/>
                </a:tabLst>
              </a:pPr>
              <a:r>
                <a:rPr lang="en-US" sz="1800" b="1">
                  <a:solidFill>
                    <a:srgbClr val="FF3300"/>
                  </a:solidFill>
                  <a:effectLst>
                    <a:outerShdw blurRad="38100" dist="38100" dir="2700000" algn="tl">
                      <a:srgbClr val="FFFFFF"/>
                    </a:outerShdw>
                  </a:effectLst>
                  <a:latin typeface="Courier New" pitchFamily="49" charset="0"/>
                </a:rPr>
                <a:t>Table altered.</a:t>
              </a:r>
            </a:p>
          </p:txBody>
        </p:sp>
      </p:gr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a:lstStyle/>
          <a:p>
            <a:r>
              <a:rPr lang="en-US"/>
              <a:t>Dropping a Table</a:t>
            </a:r>
          </a:p>
        </p:txBody>
      </p:sp>
      <p:sp>
        <p:nvSpPr>
          <p:cNvPr id="58371" name="Rectangle 3"/>
          <p:cNvSpPr>
            <a:spLocks noGrp="1" noChangeArrowheads="1"/>
          </p:cNvSpPr>
          <p:nvPr>
            <p:ph type="body" idx="1"/>
          </p:nvPr>
        </p:nvSpPr>
        <p:spPr>
          <a:xfrm>
            <a:off x="874713" y="1814513"/>
            <a:ext cx="7385050" cy="1714500"/>
          </a:xfrm>
          <a:noFill/>
          <a:ln/>
        </p:spPr>
        <p:txBody>
          <a:bodyPr>
            <a:normAutofit fontScale="92500" lnSpcReduction="10000"/>
          </a:bodyPr>
          <a:lstStyle/>
          <a:p>
            <a:r>
              <a:rPr lang="en-US"/>
              <a:t>All data and structure in the table is deleted.</a:t>
            </a:r>
          </a:p>
          <a:p>
            <a:r>
              <a:rPr lang="en-US"/>
              <a:t>Any pending transactions are committed.</a:t>
            </a:r>
          </a:p>
          <a:p>
            <a:r>
              <a:rPr lang="en-US"/>
              <a:t>All indexes are dropped.</a:t>
            </a:r>
          </a:p>
          <a:p>
            <a:r>
              <a:rPr lang="en-US"/>
              <a:t>You </a:t>
            </a:r>
            <a:r>
              <a:rPr lang="en-US" i="1"/>
              <a:t>cannot</a:t>
            </a:r>
            <a:r>
              <a:rPr lang="en-US"/>
              <a:t> roll back the </a:t>
            </a:r>
            <a:r>
              <a:rPr lang="en-US">
                <a:latin typeface="Courier New" pitchFamily="49" charset="0"/>
              </a:rPr>
              <a:t>DROP TABLE</a:t>
            </a:r>
            <a:r>
              <a:rPr lang="en-US"/>
              <a:t> statement.</a:t>
            </a:r>
          </a:p>
        </p:txBody>
      </p:sp>
      <p:sp>
        <p:nvSpPr>
          <p:cNvPr id="58372" name="Rectangle 4"/>
          <p:cNvSpPr>
            <a:spLocks noChangeArrowheads="1"/>
          </p:cNvSpPr>
          <p:nvPr/>
        </p:nvSpPr>
        <p:spPr bwMode="blackWhite">
          <a:xfrm>
            <a:off x="895350" y="3813175"/>
            <a:ext cx="7529513" cy="7588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50000"/>
              </a:lnSpc>
              <a:tabLst>
                <a:tab pos="1200150" algn="l"/>
              </a:tabLst>
            </a:pPr>
            <a:endParaRPr lang="en-US" sz="1800" b="1">
              <a:solidFill>
                <a:srgbClr val="000000"/>
              </a:solidFill>
              <a:latin typeface="Courier New" pitchFamily="49" charset="0"/>
            </a:endParaRPr>
          </a:p>
          <a:p>
            <a:pPr>
              <a:lnSpc>
                <a:spcPct val="150000"/>
              </a:lnSpc>
              <a:tabLst>
                <a:tab pos="1200150" algn="l"/>
              </a:tabLst>
            </a:pPr>
            <a:endParaRPr lang="en-US" sz="1800" b="1">
              <a:solidFill>
                <a:srgbClr val="000000"/>
              </a:solidFill>
              <a:latin typeface="Courier New" pitchFamily="49" charset="0"/>
            </a:endParaRPr>
          </a:p>
          <a:p>
            <a:pPr>
              <a:lnSpc>
                <a:spcPct val="150000"/>
              </a:lnSpc>
              <a:tabLst>
                <a:tab pos="1200150" algn="l"/>
              </a:tabLst>
            </a:pPr>
            <a:endParaRPr lang="en-US" sz="1800" b="1">
              <a:solidFill>
                <a:srgbClr val="000000"/>
              </a:solidFill>
              <a:latin typeface="Courier New" pitchFamily="49" charset="0"/>
            </a:endParaRPr>
          </a:p>
        </p:txBody>
      </p:sp>
      <p:sp>
        <p:nvSpPr>
          <p:cNvPr id="58373" name="Rectangle 5"/>
          <p:cNvSpPr>
            <a:spLocks noChangeArrowheads="1"/>
          </p:cNvSpPr>
          <p:nvPr/>
        </p:nvSpPr>
        <p:spPr bwMode="blackWhite">
          <a:xfrm>
            <a:off x="1039813" y="3709988"/>
            <a:ext cx="6446837" cy="995362"/>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DROP TABLE dept80;</a:t>
            </a:r>
          </a:p>
          <a:p>
            <a:pPr>
              <a:tabLst>
                <a:tab pos="1200150" algn="l"/>
              </a:tabLst>
            </a:pPr>
            <a:r>
              <a:rPr lang="en-US" sz="1800" b="1">
                <a:solidFill>
                  <a:srgbClr val="FF3300"/>
                </a:solidFill>
                <a:effectLst>
                  <a:outerShdw blurRad="38100" dist="38100" dir="2700000" algn="tl">
                    <a:srgbClr val="FFFFFF"/>
                  </a:outerShdw>
                </a:effectLst>
                <a:latin typeface="Courier New" pitchFamily="49" charset="0"/>
              </a:rPr>
              <a:t>Table dropped.</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a:lstStyle/>
          <a:p>
            <a:r>
              <a:rPr lang="en-US"/>
              <a:t>Changing the Name of an Object</a:t>
            </a:r>
          </a:p>
        </p:txBody>
      </p:sp>
      <p:sp>
        <p:nvSpPr>
          <p:cNvPr id="60419" name="Rectangle 3"/>
          <p:cNvSpPr>
            <a:spLocks noGrp="1" noChangeArrowheads="1"/>
          </p:cNvSpPr>
          <p:nvPr>
            <p:ph type="body" idx="1"/>
          </p:nvPr>
        </p:nvSpPr>
        <p:spPr>
          <a:xfrm>
            <a:off x="858838" y="1828800"/>
            <a:ext cx="7385050" cy="3352800"/>
          </a:xfrm>
          <a:noFill/>
          <a:ln/>
        </p:spPr>
        <p:txBody>
          <a:bodyPr>
            <a:normAutofit/>
          </a:bodyPr>
          <a:lstStyle/>
          <a:p>
            <a:r>
              <a:rPr lang="en-US" dirty="0"/>
              <a:t>To change the name of a table, view, sequence, or synonym, you execute the </a:t>
            </a:r>
            <a:r>
              <a:rPr lang="en-US" dirty="0">
                <a:latin typeface="Courier New" pitchFamily="49" charset="0"/>
              </a:rPr>
              <a:t>RENAME</a:t>
            </a:r>
            <a:r>
              <a:rPr lang="en-US" dirty="0"/>
              <a:t> statement.</a:t>
            </a:r>
          </a:p>
          <a:p>
            <a:pPr>
              <a:buFont typeface="Arial" pitchFamily="34" charset="0"/>
              <a:buNone/>
            </a:pPr>
            <a:endParaRPr lang="en-US" dirty="0"/>
          </a:p>
          <a:p>
            <a:pPr>
              <a:buFont typeface="Arial" pitchFamily="34" charset="0"/>
              <a:buNone/>
            </a:pPr>
            <a:endParaRPr lang="en-US" dirty="0"/>
          </a:p>
          <a:p>
            <a:r>
              <a:rPr lang="en-US" dirty="0"/>
              <a:t>You must be the owner of the object.</a:t>
            </a:r>
          </a:p>
        </p:txBody>
      </p:sp>
      <p:sp>
        <p:nvSpPr>
          <p:cNvPr id="60420" name="Rectangle 4"/>
          <p:cNvSpPr>
            <a:spLocks noChangeArrowheads="1"/>
          </p:cNvSpPr>
          <p:nvPr/>
        </p:nvSpPr>
        <p:spPr bwMode="blackWhite">
          <a:xfrm>
            <a:off x="971550" y="2630488"/>
            <a:ext cx="7453313" cy="7048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50000"/>
              </a:lnSpc>
              <a:tabLst>
                <a:tab pos="1200150" algn="l"/>
              </a:tabLst>
            </a:pPr>
            <a:endParaRPr lang="en-US" sz="1800" b="1">
              <a:solidFill>
                <a:srgbClr val="000000"/>
              </a:solidFill>
              <a:latin typeface="Courier New" pitchFamily="49" charset="0"/>
            </a:endParaRPr>
          </a:p>
          <a:p>
            <a:pPr>
              <a:lnSpc>
                <a:spcPct val="150000"/>
              </a:lnSpc>
              <a:tabLst>
                <a:tab pos="1200150" algn="l"/>
              </a:tabLst>
            </a:pPr>
            <a:endParaRPr lang="en-US" sz="1800" b="1">
              <a:solidFill>
                <a:srgbClr val="000000"/>
              </a:solidFill>
              <a:latin typeface="Courier New" pitchFamily="49" charset="0"/>
            </a:endParaRPr>
          </a:p>
          <a:p>
            <a:pPr>
              <a:lnSpc>
                <a:spcPct val="150000"/>
              </a:lnSpc>
              <a:tabLst>
                <a:tab pos="1200150" algn="l"/>
              </a:tabLst>
            </a:pPr>
            <a:endParaRPr lang="en-US" sz="1800" b="1">
              <a:solidFill>
                <a:srgbClr val="000000"/>
              </a:solidFill>
              <a:latin typeface="Courier New" pitchFamily="49" charset="0"/>
            </a:endParaRPr>
          </a:p>
        </p:txBody>
      </p:sp>
      <p:sp>
        <p:nvSpPr>
          <p:cNvPr id="60421" name="Rectangle 5"/>
          <p:cNvSpPr>
            <a:spLocks noChangeArrowheads="1"/>
          </p:cNvSpPr>
          <p:nvPr/>
        </p:nvSpPr>
        <p:spPr bwMode="blackWhite">
          <a:xfrm>
            <a:off x="1146175" y="2552700"/>
            <a:ext cx="5422900" cy="842963"/>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RENAME dept TO detail_dept;</a:t>
            </a:r>
          </a:p>
          <a:p>
            <a:pPr>
              <a:tabLst>
                <a:tab pos="1200150" algn="l"/>
              </a:tabLst>
            </a:pPr>
            <a:r>
              <a:rPr lang="en-US" sz="1800" b="1">
                <a:solidFill>
                  <a:srgbClr val="FF3300"/>
                </a:solidFill>
                <a:effectLst>
                  <a:outerShdw blurRad="38100" dist="38100" dir="2700000" algn="tl">
                    <a:srgbClr val="FFFFFF"/>
                  </a:outerShdw>
                </a:effectLst>
                <a:latin typeface="Courier New" pitchFamily="49" charset="0"/>
              </a:rPr>
              <a:t>Table renamed.</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a:lstStyle/>
          <a:p>
            <a:r>
              <a:rPr lang="en-US"/>
              <a:t>Truncating a Table</a:t>
            </a:r>
          </a:p>
        </p:txBody>
      </p:sp>
      <p:sp>
        <p:nvSpPr>
          <p:cNvPr id="62467" name="Rectangle 3"/>
          <p:cNvSpPr>
            <a:spLocks noGrp="1" noChangeArrowheads="1"/>
          </p:cNvSpPr>
          <p:nvPr>
            <p:ph type="body" idx="1"/>
          </p:nvPr>
        </p:nvSpPr>
        <p:spPr>
          <a:xfrm>
            <a:off x="858838" y="1838325"/>
            <a:ext cx="7385050" cy="4181475"/>
          </a:xfrm>
          <a:noFill/>
          <a:ln/>
        </p:spPr>
        <p:txBody>
          <a:bodyPr>
            <a:normAutofit lnSpcReduction="10000"/>
          </a:bodyPr>
          <a:lstStyle/>
          <a:p>
            <a:r>
              <a:rPr lang="en-US" dirty="0"/>
              <a:t>The </a:t>
            </a:r>
            <a:r>
              <a:rPr lang="en-US" dirty="0">
                <a:latin typeface="Courier New" pitchFamily="49" charset="0"/>
              </a:rPr>
              <a:t>TRUNCATE TABLE</a:t>
            </a:r>
            <a:r>
              <a:rPr lang="en-US" dirty="0"/>
              <a:t> statement:</a:t>
            </a:r>
          </a:p>
          <a:p>
            <a:pPr lvl="1"/>
            <a:r>
              <a:rPr lang="en-US" dirty="0"/>
              <a:t>Removes all rows from a table</a:t>
            </a:r>
          </a:p>
          <a:p>
            <a:pPr lvl="1"/>
            <a:r>
              <a:rPr lang="en-US" dirty="0"/>
              <a:t>Releases the storage space used by that table</a:t>
            </a:r>
          </a:p>
          <a:p>
            <a:pPr lvl="1">
              <a:buFontTx/>
              <a:buNone/>
            </a:pPr>
            <a:endParaRPr lang="en-US" dirty="0"/>
          </a:p>
          <a:p>
            <a:pPr lvl="1">
              <a:buFontTx/>
              <a:buNone/>
            </a:pPr>
            <a:endParaRPr lang="en-US" dirty="0"/>
          </a:p>
          <a:p>
            <a:endParaRPr lang="en-US" dirty="0"/>
          </a:p>
          <a:p>
            <a:r>
              <a:rPr lang="en-US" dirty="0"/>
              <a:t>You cannot roll back row removal when using </a:t>
            </a:r>
            <a:r>
              <a:rPr lang="en-US" dirty="0">
                <a:latin typeface="Courier New" pitchFamily="49" charset="0"/>
              </a:rPr>
              <a:t>TRUNCATE</a:t>
            </a:r>
            <a:r>
              <a:rPr lang="en-US" dirty="0"/>
              <a:t>.</a:t>
            </a:r>
          </a:p>
          <a:p>
            <a:r>
              <a:rPr lang="en-US" dirty="0"/>
              <a:t>Alternatively, you can remove rows by using the </a:t>
            </a:r>
            <a:r>
              <a:rPr lang="en-US" dirty="0">
                <a:latin typeface="Courier New" pitchFamily="49" charset="0"/>
              </a:rPr>
              <a:t>DELETE</a:t>
            </a:r>
            <a:r>
              <a:rPr lang="en-US" dirty="0"/>
              <a:t> statement.</a:t>
            </a:r>
          </a:p>
        </p:txBody>
      </p:sp>
      <p:sp>
        <p:nvSpPr>
          <p:cNvPr id="62468" name="Rectangle 4"/>
          <p:cNvSpPr>
            <a:spLocks noChangeArrowheads="1"/>
          </p:cNvSpPr>
          <p:nvPr/>
        </p:nvSpPr>
        <p:spPr bwMode="blackWhite">
          <a:xfrm>
            <a:off x="914400" y="3276600"/>
            <a:ext cx="7510463" cy="7667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50000"/>
              </a:lnSpc>
              <a:tabLst>
                <a:tab pos="1200150" algn="l"/>
              </a:tabLst>
            </a:pPr>
            <a:endParaRPr lang="en-US" sz="1800" b="1">
              <a:solidFill>
                <a:srgbClr val="000000"/>
              </a:solidFill>
              <a:latin typeface="Courier New" pitchFamily="49" charset="0"/>
            </a:endParaRPr>
          </a:p>
          <a:p>
            <a:pPr>
              <a:lnSpc>
                <a:spcPct val="150000"/>
              </a:lnSpc>
              <a:tabLst>
                <a:tab pos="1200150" algn="l"/>
              </a:tabLst>
            </a:pPr>
            <a:endParaRPr lang="en-US" sz="1800" b="1">
              <a:solidFill>
                <a:srgbClr val="000000"/>
              </a:solidFill>
              <a:latin typeface="Courier New" pitchFamily="49" charset="0"/>
            </a:endParaRPr>
          </a:p>
          <a:p>
            <a:pPr>
              <a:lnSpc>
                <a:spcPct val="150000"/>
              </a:lnSpc>
              <a:tabLst>
                <a:tab pos="1200150" algn="l"/>
              </a:tabLst>
            </a:pPr>
            <a:endParaRPr lang="en-US" sz="1800" b="1">
              <a:solidFill>
                <a:srgbClr val="000000"/>
              </a:solidFill>
              <a:latin typeface="Courier New" pitchFamily="49" charset="0"/>
            </a:endParaRPr>
          </a:p>
        </p:txBody>
      </p:sp>
      <p:sp>
        <p:nvSpPr>
          <p:cNvPr id="62469" name="Rectangle 5"/>
          <p:cNvSpPr>
            <a:spLocks noChangeArrowheads="1"/>
          </p:cNvSpPr>
          <p:nvPr/>
        </p:nvSpPr>
        <p:spPr bwMode="blackWhite">
          <a:xfrm>
            <a:off x="990600" y="3124200"/>
            <a:ext cx="5957887" cy="938212"/>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dirty="0">
                <a:solidFill>
                  <a:srgbClr val="000000"/>
                </a:solidFill>
                <a:latin typeface="Courier New" pitchFamily="49" charset="0"/>
              </a:rPr>
              <a:t>TRUNCATE TABLE </a:t>
            </a:r>
            <a:r>
              <a:rPr lang="en-US" sz="1800" b="1" dirty="0" err="1">
                <a:solidFill>
                  <a:srgbClr val="000000"/>
                </a:solidFill>
                <a:latin typeface="Courier New" pitchFamily="49" charset="0"/>
              </a:rPr>
              <a:t>detail_dept</a:t>
            </a:r>
            <a:r>
              <a:rPr lang="en-US" sz="1800" b="1" dirty="0">
                <a:solidFill>
                  <a:srgbClr val="000000"/>
                </a:solidFill>
                <a:latin typeface="Courier New" pitchFamily="49" charset="0"/>
              </a:rPr>
              <a:t>;</a:t>
            </a:r>
            <a:endParaRPr lang="en-US" sz="1800" b="1" dirty="0">
              <a:solidFill>
                <a:srgbClr val="000000"/>
              </a:solidFill>
              <a:effectLst>
                <a:outerShdw blurRad="38100" dist="38100" dir="2700000" algn="tl">
                  <a:srgbClr val="FFFFFF"/>
                </a:outerShdw>
              </a:effectLst>
              <a:latin typeface="Courier New" pitchFamily="49" charset="0"/>
            </a:endParaRPr>
          </a:p>
          <a:p>
            <a:pPr>
              <a:tabLst>
                <a:tab pos="1200150" algn="l"/>
              </a:tabLst>
            </a:pPr>
            <a:r>
              <a:rPr lang="en-US" sz="1800" b="1" dirty="0">
                <a:solidFill>
                  <a:srgbClr val="FF3300"/>
                </a:solidFill>
                <a:effectLst>
                  <a:outerShdw blurRad="38100" dist="38100" dir="2700000" algn="tl">
                    <a:srgbClr val="FFFFFF"/>
                  </a:outerShdw>
                </a:effectLst>
                <a:latin typeface="Courier New" pitchFamily="49" charset="0"/>
              </a:rPr>
              <a:t>Table truncated.</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noFill/>
          <a:ln/>
        </p:spPr>
        <p:txBody>
          <a:bodyPr/>
          <a:lstStyle/>
          <a:p>
            <a:r>
              <a:rPr lang="en-US"/>
              <a:t>Adding Comments to a Table</a:t>
            </a:r>
          </a:p>
        </p:txBody>
      </p:sp>
      <p:sp>
        <p:nvSpPr>
          <p:cNvPr id="64515" name="Rectangle 3"/>
          <p:cNvSpPr>
            <a:spLocks noGrp="1" noChangeArrowheads="1"/>
          </p:cNvSpPr>
          <p:nvPr>
            <p:ph type="body" idx="1"/>
          </p:nvPr>
        </p:nvSpPr>
        <p:spPr>
          <a:xfrm>
            <a:off x="914400" y="1371600"/>
            <a:ext cx="7724775" cy="4387850"/>
          </a:xfrm>
          <a:noFill/>
          <a:ln/>
        </p:spPr>
        <p:txBody>
          <a:bodyPr>
            <a:normAutofit/>
          </a:bodyPr>
          <a:lstStyle/>
          <a:p>
            <a:r>
              <a:rPr lang="en-US" dirty="0"/>
              <a:t>You can add comments to a table or column by using the </a:t>
            </a:r>
            <a:r>
              <a:rPr lang="en-US" dirty="0">
                <a:latin typeface="Courier New" pitchFamily="49" charset="0"/>
              </a:rPr>
              <a:t>COMMENT</a:t>
            </a:r>
            <a:r>
              <a:rPr lang="en-US" dirty="0"/>
              <a:t> statement.</a:t>
            </a:r>
          </a:p>
          <a:p>
            <a:pPr>
              <a:buFont typeface="Arial" pitchFamily="34" charset="0"/>
              <a:buNone/>
            </a:pPr>
            <a:endParaRPr lang="en-US" dirty="0"/>
          </a:p>
          <a:p>
            <a:pPr>
              <a:buFont typeface="Arial" pitchFamily="34" charset="0"/>
              <a:buNone/>
            </a:pPr>
            <a:endParaRPr lang="en-US" dirty="0"/>
          </a:p>
          <a:p>
            <a:r>
              <a:rPr lang="en-US" dirty="0"/>
              <a:t>Comments can be viewed through the data dictionary views:</a:t>
            </a:r>
          </a:p>
          <a:p>
            <a:pPr lvl="1"/>
            <a:r>
              <a:rPr lang="en-US" dirty="0">
                <a:latin typeface="Courier New" pitchFamily="49" charset="0"/>
              </a:rPr>
              <a:t>ALL_COL_COMMENTS</a:t>
            </a:r>
          </a:p>
          <a:p>
            <a:pPr lvl="1"/>
            <a:r>
              <a:rPr lang="en-US" dirty="0">
                <a:latin typeface="Courier New" pitchFamily="49" charset="0"/>
              </a:rPr>
              <a:t>USER_COL_COMMENTS</a:t>
            </a:r>
          </a:p>
          <a:p>
            <a:pPr lvl="1"/>
            <a:r>
              <a:rPr lang="en-US" dirty="0">
                <a:latin typeface="Courier New" pitchFamily="49" charset="0"/>
              </a:rPr>
              <a:t>ALL_TAB_COMMENTS</a:t>
            </a:r>
          </a:p>
          <a:p>
            <a:pPr lvl="1"/>
            <a:r>
              <a:rPr lang="en-US" dirty="0">
                <a:latin typeface="Courier New" pitchFamily="49" charset="0"/>
              </a:rPr>
              <a:t>USER_TAB_COMMENTS</a:t>
            </a:r>
          </a:p>
        </p:txBody>
      </p:sp>
      <p:sp>
        <p:nvSpPr>
          <p:cNvPr id="64516" name="Rectangle 4"/>
          <p:cNvSpPr>
            <a:spLocks noChangeArrowheads="1"/>
          </p:cNvSpPr>
          <p:nvPr/>
        </p:nvSpPr>
        <p:spPr bwMode="blackWhite">
          <a:xfrm>
            <a:off x="1219200" y="2209800"/>
            <a:ext cx="7510462" cy="9667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64517" name="Rectangle 5"/>
          <p:cNvSpPr>
            <a:spLocks noChangeArrowheads="1"/>
          </p:cNvSpPr>
          <p:nvPr/>
        </p:nvSpPr>
        <p:spPr bwMode="blackWhite">
          <a:xfrm>
            <a:off x="1371600" y="2286000"/>
            <a:ext cx="5978525" cy="909638"/>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dirty="0">
                <a:solidFill>
                  <a:srgbClr val="000000"/>
                </a:solidFill>
                <a:latin typeface="Courier New" pitchFamily="49" charset="0"/>
              </a:rPr>
              <a:t>COMMENT ON TABLE employees</a:t>
            </a:r>
          </a:p>
          <a:p>
            <a:pPr>
              <a:tabLst>
                <a:tab pos="1200150" algn="l"/>
              </a:tabLst>
            </a:pPr>
            <a:r>
              <a:rPr lang="en-US" sz="1800" b="1" dirty="0">
                <a:solidFill>
                  <a:srgbClr val="000000"/>
                </a:solidFill>
                <a:latin typeface="Courier New" pitchFamily="49" charset="0"/>
              </a:rPr>
              <a:t>IS 'Employee Information';</a:t>
            </a:r>
          </a:p>
          <a:p>
            <a:pPr>
              <a:tabLst>
                <a:tab pos="1200150" algn="l"/>
              </a:tabLst>
            </a:pPr>
            <a:r>
              <a:rPr lang="en-US" sz="1800" b="1" dirty="0">
                <a:solidFill>
                  <a:srgbClr val="FF3300"/>
                </a:solidFill>
                <a:effectLst>
                  <a:outerShdw blurRad="38100" dist="38100" dir="2700000" algn="tl">
                    <a:srgbClr val="FFFFFF"/>
                  </a:outerShdw>
                </a:effectLst>
                <a:latin typeface="Courier New" pitchFamily="49" charset="0"/>
              </a:rPr>
              <a:t>Comment created.</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2400" b="1" dirty="0">
                <a:cs typeface="Times New Roman" pitchFamily="18" charset="0"/>
              </a:rPr>
              <a:t>CAREATE USER</a:t>
            </a:r>
            <a:br>
              <a:rPr lang="en-US" sz="2400" b="1" dirty="0">
                <a:cs typeface="Times New Roman" pitchFamily="18" charset="0"/>
              </a:rPr>
            </a:br>
            <a:endParaRPr lang="en-US" dirty="0"/>
          </a:p>
        </p:txBody>
      </p:sp>
      <p:sp>
        <p:nvSpPr>
          <p:cNvPr id="3" name="Content Placeholder 2"/>
          <p:cNvSpPr>
            <a:spLocks noGrp="1"/>
          </p:cNvSpPr>
          <p:nvPr>
            <p:ph sz="quarter" idx="1"/>
          </p:nvPr>
        </p:nvSpPr>
        <p:spPr/>
        <p:txBody>
          <a:bodyPr/>
          <a:lstStyle/>
          <a:p>
            <a:r>
              <a:rPr lang="en-US" dirty="0"/>
              <a:t>Create users</a:t>
            </a:r>
          </a:p>
          <a:p>
            <a:r>
              <a:rPr lang="en-US" dirty="0"/>
              <a:t>Create roles to ease setup and maintenance of the security model</a:t>
            </a:r>
          </a:p>
          <a:p>
            <a:r>
              <a:rPr lang="en-US" dirty="0"/>
              <a:t>Use the </a:t>
            </a:r>
            <a:r>
              <a:rPr lang="en-US" dirty="0">
                <a:latin typeface="Courier New" pitchFamily="49" charset="0"/>
              </a:rPr>
              <a:t>GRANT</a:t>
            </a:r>
            <a:r>
              <a:rPr lang="en-US" dirty="0"/>
              <a:t> and </a:t>
            </a:r>
            <a:r>
              <a:rPr lang="en-US" dirty="0">
                <a:latin typeface="Courier New" pitchFamily="49" charset="0"/>
              </a:rPr>
              <a:t>REVOKE</a:t>
            </a:r>
            <a:r>
              <a:rPr lang="en-US" dirty="0"/>
              <a:t> statements to grant and revoke object privileges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blackWhite">
          <a:xfrm>
            <a:off x="944563" y="2355850"/>
            <a:ext cx="7294562" cy="3667125"/>
          </a:xfrm>
          <a:prstGeom prst="rect">
            <a:avLst/>
          </a:prstGeom>
          <a:solidFill>
            <a:srgbClr val="FFCC99"/>
          </a:solidFill>
          <a:ln w="25400">
            <a:solidFill>
              <a:srgbClr val="000000"/>
            </a:solidFill>
            <a:miter lim="800000"/>
            <a:headEnd/>
            <a:tailEnd/>
          </a:ln>
          <a:effectLst/>
        </p:spPr>
        <p:txBody>
          <a:bodyPr wrap="none" anchor="ctr"/>
          <a:lstStyle/>
          <a:p>
            <a:endParaRPr lang="en-US"/>
          </a:p>
        </p:txBody>
      </p:sp>
      <p:sp>
        <p:nvSpPr>
          <p:cNvPr id="66563" name="Line 3"/>
          <p:cNvSpPr>
            <a:spLocks noChangeShapeType="1"/>
          </p:cNvSpPr>
          <p:nvPr/>
        </p:nvSpPr>
        <p:spPr bwMode="auto">
          <a:xfrm>
            <a:off x="954088" y="3273425"/>
            <a:ext cx="7280275" cy="0"/>
          </a:xfrm>
          <a:prstGeom prst="line">
            <a:avLst/>
          </a:prstGeom>
          <a:noFill/>
          <a:ln w="12700">
            <a:solidFill>
              <a:srgbClr val="000000"/>
            </a:solidFill>
            <a:round/>
            <a:headEnd type="none" w="sm" len="sm"/>
            <a:tailEnd type="none" w="sm" len="sm"/>
          </a:ln>
          <a:effectLst/>
        </p:spPr>
        <p:txBody>
          <a:bodyPr/>
          <a:lstStyle/>
          <a:p>
            <a:endParaRPr lang="en-US"/>
          </a:p>
        </p:txBody>
      </p:sp>
      <p:sp>
        <p:nvSpPr>
          <p:cNvPr id="66564" name="Line 4"/>
          <p:cNvSpPr>
            <a:spLocks noChangeShapeType="1"/>
          </p:cNvSpPr>
          <p:nvPr/>
        </p:nvSpPr>
        <p:spPr bwMode="auto">
          <a:xfrm flipV="1">
            <a:off x="3190875" y="2355850"/>
            <a:ext cx="0" cy="3667125"/>
          </a:xfrm>
          <a:prstGeom prst="line">
            <a:avLst/>
          </a:prstGeom>
          <a:noFill/>
          <a:ln w="12700">
            <a:solidFill>
              <a:srgbClr val="000000"/>
            </a:solidFill>
            <a:round/>
            <a:headEnd type="none" w="sm" len="sm"/>
            <a:tailEnd type="none" w="sm" len="sm"/>
          </a:ln>
          <a:effectLst/>
        </p:spPr>
        <p:txBody>
          <a:bodyPr/>
          <a:lstStyle/>
          <a:p>
            <a:endParaRPr lang="en-US"/>
          </a:p>
        </p:txBody>
      </p:sp>
      <p:sp>
        <p:nvSpPr>
          <p:cNvPr id="66565" name="Rectangle 5"/>
          <p:cNvSpPr>
            <a:spLocks noGrp="1" noChangeArrowheads="1"/>
          </p:cNvSpPr>
          <p:nvPr>
            <p:ph type="title"/>
          </p:nvPr>
        </p:nvSpPr>
        <p:spPr>
          <a:xfrm>
            <a:off x="922338" y="530225"/>
            <a:ext cx="7299325" cy="881063"/>
          </a:xfrm>
          <a:noFill/>
          <a:ln/>
        </p:spPr>
        <p:txBody>
          <a:bodyPr/>
          <a:lstStyle/>
          <a:p>
            <a:r>
              <a:rPr lang="en-US"/>
              <a:t>Summary</a:t>
            </a:r>
          </a:p>
        </p:txBody>
      </p:sp>
      <p:sp>
        <p:nvSpPr>
          <p:cNvPr id="66566" name="Rectangle 6"/>
          <p:cNvSpPr>
            <a:spLocks noChangeArrowheads="1"/>
          </p:cNvSpPr>
          <p:nvPr/>
        </p:nvSpPr>
        <p:spPr bwMode="blackWhite">
          <a:xfrm>
            <a:off x="1143000" y="2501900"/>
            <a:ext cx="7123113" cy="3425825"/>
          </a:xfrm>
          <a:prstGeom prst="rect">
            <a:avLst/>
          </a:prstGeom>
          <a:noFill/>
          <a:ln w="9525">
            <a:noFill/>
            <a:miter lim="800000"/>
            <a:headEnd/>
            <a:tailEnd/>
          </a:ln>
          <a:effectLst/>
        </p:spPr>
        <p:txBody>
          <a:bodyPr lIns="92075" tIns="46038" rIns="92075" bIns="46038">
            <a:spAutoFit/>
          </a:bodyPr>
          <a:lstStyle/>
          <a:p>
            <a:pPr>
              <a:lnSpc>
                <a:spcPct val="95000"/>
              </a:lnSpc>
              <a:spcBef>
                <a:spcPct val="60000"/>
              </a:spcBef>
              <a:tabLst>
                <a:tab pos="2165350" algn="l"/>
              </a:tabLst>
            </a:pPr>
            <a:r>
              <a:rPr lang="en-US" sz="1800" b="1">
                <a:solidFill>
                  <a:srgbClr val="000000"/>
                </a:solidFill>
                <a:latin typeface="Arial" pitchFamily="34" charset="0"/>
              </a:rPr>
              <a:t>Statement 	Description</a:t>
            </a:r>
          </a:p>
          <a:p>
            <a:pPr>
              <a:lnSpc>
                <a:spcPct val="95000"/>
              </a:lnSpc>
              <a:spcBef>
                <a:spcPct val="60000"/>
              </a:spcBef>
              <a:tabLst>
                <a:tab pos="2165350" algn="l"/>
              </a:tabLst>
            </a:pPr>
            <a:r>
              <a:rPr lang="en-US" sz="1800" b="1">
                <a:solidFill>
                  <a:srgbClr val="000000"/>
                </a:solidFill>
                <a:latin typeface="Courier New" pitchFamily="49" charset="0"/>
              </a:rPr>
              <a:t>CREATE TABLE</a:t>
            </a:r>
            <a:r>
              <a:rPr lang="en-US" sz="1800" b="1">
                <a:solidFill>
                  <a:srgbClr val="000000"/>
                </a:solidFill>
                <a:latin typeface="Arial" pitchFamily="34" charset="0"/>
              </a:rPr>
              <a:t> 	Creates a table </a:t>
            </a:r>
          </a:p>
          <a:p>
            <a:pPr>
              <a:lnSpc>
                <a:spcPct val="95000"/>
              </a:lnSpc>
              <a:spcBef>
                <a:spcPct val="60000"/>
              </a:spcBef>
              <a:tabLst>
                <a:tab pos="2165350" algn="l"/>
              </a:tabLst>
            </a:pPr>
            <a:r>
              <a:rPr lang="en-US" sz="1800" b="1">
                <a:solidFill>
                  <a:srgbClr val="000000"/>
                </a:solidFill>
                <a:latin typeface="Courier New" pitchFamily="49" charset="0"/>
              </a:rPr>
              <a:t>ALTER TABLE</a:t>
            </a:r>
            <a:r>
              <a:rPr lang="en-US" sz="1800" b="1">
                <a:solidFill>
                  <a:srgbClr val="000000"/>
                </a:solidFill>
                <a:latin typeface="Arial" pitchFamily="34" charset="0"/>
              </a:rPr>
              <a:t> 	Modifies table structures </a:t>
            </a:r>
          </a:p>
          <a:p>
            <a:pPr>
              <a:lnSpc>
                <a:spcPct val="95000"/>
              </a:lnSpc>
              <a:spcBef>
                <a:spcPct val="60000"/>
              </a:spcBef>
              <a:tabLst>
                <a:tab pos="2165350" algn="l"/>
              </a:tabLst>
            </a:pPr>
            <a:r>
              <a:rPr lang="en-US" sz="1800" b="1">
                <a:solidFill>
                  <a:srgbClr val="000000"/>
                </a:solidFill>
                <a:latin typeface="Courier New" pitchFamily="49" charset="0"/>
              </a:rPr>
              <a:t>DROP TABLE</a:t>
            </a:r>
            <a:r>
              <a:rPr lang="en-US" sz="1800" b="1">
                <a:solidFill>
                  <a:srgbClr val="000000"/>
                </a:solidFill>
                <a:latin typeface="Arial" pitchFamily="34" charset="0"/>
              </a:rPr>
              <a:t> 	Removes the rows and table structure</a:t>
            </a:r>
          </a:p>
          <a:p>
            <a:pPr>
              <a:lnSpc>
                <a:spcPct val="95000"/>
              </a:lnSpc>
              <a:spcBef>
                <a:spcPct val="60000"/>
              </a:spcBef>
              <a:tabLst>
                <a:tab pos="2165350" algn="l"/>
              </a:tabLst>
            </a:pPr>
            <a:r>
              <a:rPr lang="en-US" sz="1800" b="1">
                <a:solidFill>
                  <a:srgbClr val="000000"/>
                </a:solidFill>
                <a:latin typeface="Courier New" pitchFamily="49" charset="0"/>
              </a:rPr>
              <a:t>RENAME</a:t>
            </a:r>
            <a:r>
              <a:rPr lang="en-US" sz="1800" b="1">
                <a:solidFill>
                  <a:srgbClr val="000000"/>
                </a:solidFill>
                <a:latin typeface="Arial" pitchFamily="34" charset="0"/>
              </a:rPr>
              <a:t> 	Changes the name of a table, view, </a:t>
            </a:r>
            <a:br>
              <a:rPr lang="en-US" sz="1800" b="1">
                <a:solidFill>
                  <a:srgbClr val="000000"/>
                </a:solidFill>
                <a:latin typeface="Arial" pitchFamily="34" charset="0"/>
              </a:rPr>
            </a:br>
            <a:r>
              <a:rPr lang="en-US" sz="1800" b="1">
                <a:solidFill>
                  <a:srgbClr val="000000"/>
                </a:solidFill>
                <a:latin typeface="Arial" pitchFamily="34" charset="0"/>
              </a:rPr>
              <a:t>	sequence, or synonym</a:t>
            </a:r>
          </a:p>
          <a:p>
            <a:pPr>
              <a:lnSpc>
                <a:spcPct val="95000"/>
              </a:lnSpc>
              <a:spcBef>
                <a:spcPct val="60000"/>
              </a:spcBef>
              <a:tabLst>
                <a:tab pos="2165350" algn="l"/>
              </a:tabLst>
            </a:pPr>
            <a:r>
              <a:rPr lang="en-US" sz="1800" b="1">
                <a:solidFill>
                  <a:srgbClr val="000000"/>
                </a:solidFill>
                <a:latin typeface="Courier New" pitchFamily="49" charset="0"/>
              </a:rPr>
              <a:t>TRUNCATE </a:t>
            </a:r>
            <a:r>
              <a:rPr lang="en-US" sz="1800" b="1">
                <a:solidFill>
                  <a:srgbClr val="000000"/>
                </a:solidFill>
                <a:latin typeface="Arial" pitchFamily="34" charset="0"/>
              </a:rPr>
              <a:t>	Removes all rows from a table and </a:t>
            </a:r>
            <a:br>
              <a:rPr lang="en-US" sz="1800" b="1">
                <a:solidFill>
                  <a:srgbClr val="000000"/>
                </a:solidFill>
                <a:latin typeface="Arial" pitchFamily="34" charset="0"/>
              </a:rPr>
            </a:br>
            <a:r>
              <a:rPr lang="en-US" sz="1800" b="1">
                <a:solidFill>
                  <a:srgbClr val="000000"/>
                </a:solidFill>
                <a:latin typeface="Arial" pitchFamily="34" charset="0"/>
              </a:rPr>
              <a:t>	releases the storage space</a:t>
            </a:r>
          </a:p>
          <a:p>
            <a:pPr>
              <a:lnSpc>
                <a:spcPct val="95000"/>
              </a:lnSpc>
              <a:spcBef>
                <a:spcPct val="60000"/>
              </a:spcBef>
              <a:tabLst>
                <a:tab pos="2165350" algn="l"/>
              </a:tabLst>
            </a:pPr>
            <a:r>
              <a:rPr lang="en-US" sz="1800" b="1">
                <a:solidFill>
                  <a:srgbClr val="000000"/>
                </a:solidFill>
                <a:latin typeface="Courier New" pitchFamily="49" charset="0"/>
              </a:rPr>
              <a:t>COMMENT </a:t>
            </a:r>
            <a:r>
              <a:rPr lang="en-US" sz="1800" b="1">
                <a:solidFill>
                  <a:srgbClr val="000000"/>
                </a:solidFill>
                <a:latin typeface="Arial" pitchFamily="34" charset="0"/>
              </a:rPr>
              <a:t>	Adds comments to a table or view</a:t>
            </a:r>
          </a:p>
        </p:txBody>
      </p:sp>
      <p:sp>
        <p:nvSpPr>
          <p:cNvPr id="66567" name="Line 7"/>
          <p:cNvSpPr>
            <a:spLocks noChangeShapeType="1"/>
          </p:cNvSpPr>
          <p:nvPr/>
        </p:nvSpPr>
        <p:spPr bwMode="auto">
          <a:xfrm>
            <a:off x="954088" y="2881313"/>
            <a:ext cx="7280275" cy="7937"/>
          </a:xfrm>
          <a:prstGeom prst="line">
            <a:avLst/>
          </a:prstGeom>
          <a:noFill/>
          <a:ln w="50800">
            <a:solidFill>
              <a:srgbClr val="000000"/>
            </a:solidFill>
            <a:round/>
            <a:headEnd type="none" w="sm" len="sm"/>
            <a:tailEnd type="none" w="sm" len="sm"/>
          </a:ln>
          <a:effectLst/>
        </p:spPr>
        <p:txBody>
          <a:bodyPr/>
          <a:lstStyle/>
          <a:p>
            <a:endParaRPr lang="en-US"/>
          </a:p>
        </p:txBody>
      </p:sp>
      <p:sp>
        <p:nvSpPr>
          <p:cNvPr id="66568" name="Line 8"/>
          <p:cNvSpPr>
            <a:spLocks noChangeShapeType="1"/>
          </p:cNvSpPr>
          <p:nvPr/>
        </p:nvSpPr>
        <p:spPr bwMode="auto">
          <a:xfrm>
            <a:off x="944563" y="3705225"/>
            <a:ext cx="7289800" cy="0"/>
          </a:xfrm>
          <a:prstGeom prst="line">
            <a:avLst/>
          </a:prstGeom>
          <a:noFill/>
          <a:ln w="12700">
            <a:solidFill>
              <a:srgbClr val="000000"/>
            </a:solidFill>
            <a:round/>
            <a:headEnd type="none" w="sm" len="sm"/>
            <a:tailEnd type="none" w="sm" len="sm"/>
          </a:ln>
          <a:effectLst/>
        </p:spPr>
        <p:txBody>
          <a:bodyPr/>
          <a:lstStyle/>
          <a:p>
            <a:endParaRPr lang="en-US"/>
          </a:p>
        </p:txBody>
      </p:sp>
      <p:sp>
        <p:nvSpPr>
          <p:cNvPr id="66569" name="Line 9"/>
          <p:cNvSpPr>
            <a:spLocks noChangeShapeType="1"/>
          </p:cNvSpPr>
          <p:nvPr/>
        </p:nvSpPr>
        <p:spPr bwMode="auto">
          <a:xfrm>
            <a:off x="944563" y="4138613"/>
            <a:ext cx="7299325" cy="0"/>
          </a:xfrm>
          <a:prstGeom prst="line">
            <a:avLst/>
          </a:prstGeom>
          <a:noFill/>
          <a:ln w="12700">
            <a:solidFill>
              <a:srgbClr val="000000"/>
            </a:solidFill>
            <a:round/>
            <a:headEnd type="none" w="sm" len="sm"/>
            <a:tailEnd type="none" w="sm" len="sm"/>
          </a:ln>
          <a:effectLst/>
        </p:spPr>
        <p:txBody>
          <a:bodyPr/>
          <a:lstStyle/>
          <a:p>
            <a:endParaRPr lang="en-US"/>
          </a:p>
        </p:txBody>
      </p:sp>
      <p:sp>
        <p:nvSpPr>
          <p:cNvPr id="66570" name="Line 10"/>
          <p:cNvSpPr>
            <a:spLocks noChangeShapeType="1"/>
          </p:cNvSpPr>
          <p:nvPr/>
        </p:nvSpPr>
        <p:spPr bwMode="auto">
          <a:xfrm>
            <a:off x="944563" y="4830763"/>
            <a:ext cx="7299325" cy="0"/>
          </a:xfrm>
          <a:prstGeom prst="line">
            <a:avLst/>
          </a:prstGeom>
          <a:noFill/>
          <a:ln w="12700">
            <a:solidFill>
              <a:srgbClr val="000000"/>
            </a:solidFill>
            <a:round/>
            <a:headEnd type="none" w="sm" len="sm"/>
            <a:tailEnd type="none" w="sm" len="sm"/>
          </a:ln>
          <a:effectLst/>
        </p:spPr>
        <p:txBody>
          <a:bodyPr/>
          <a:lstStyle/>
          <a:p>
            <a:endParaRPr lang="en-US"/>
          </a:p>
        </p:txBody>
      </p:sp>
      <p:sp>
        <p:nvSpPr>
          <p:cNvPr id="66571" name="Line 11"/>
          <p:cNvSpPr>
            <a:spLocks noChangeShapeType="1"/>
          </p:cNvSpPr>
          <p:nvPr/>
        </p:nvSpPr>
        <p:spPr bwMode="auto">
          <a:xfrm>
            <a:off x="958850" y="5508625"/>
            <a:ext cx="7280275" cy="0"/>
          </a:xfrm>
          <a:prstGeom prst="line">
            <a:avLst/>
          </a:prstGeom>
          <a:noFill/>
          <a:ln w="12700">
            <a:solidFill>
              <a:srgbClr val="000000"/>
            </a:solidFill>
            <a:round/>
            <a:headEnd type="none" w="sm" len="sm"/>
            <a:tailEnd type="none" w="sm" len="sm"/>
          </a:ln>
          <a:effectLst/>
        </p:spPr>
        <p:txBody>
          <a:bodyPr/>
          <a:lstStyle/>
          <a:p>
            <a:endParaRPr lang="en-US"/>
          </a:p>
        </p:txBody>
      </p:sp>
      <p:sp>
        <p:nvSpPr>
          <p:cNvPr id="66572" name="Rectangle 12"/>
          <p:cNvSpPr>
            <a:spLocks noChangeArrowheads="1"/>
          </p:cNvSpPr>
          <p:nvPr/>
        </p:nvSpPr>
        <p:spPr bwMode="auto">
          <a:xfrm>
            <a:off x="762000" y="1592263"/>
            <a:ext cx="7589838" cy="727075"/>
          </a:xfrm>
          <a:prstGeom prst="rect">
            <a:avLst/>
          </a:prstGeom>
          <a:noFill/>
          <a:ln w="9525">
            <a:noFill/>
            <a:miter lim="800000"/>
            <a:headEnd/>
            <a:tailEnd/>
          </a:ln>
          <a:effectLst/>
        </p:spPr>
        <p:txBody>
          <a:bodyPr wrap="none" lIns="92075" tIns="46038" rIns="92075" bIns="46038">
            <a:spAutoFit/>
          </a:bodyPr>
          <a:lstStyle/>
          <a:p>
            <a:pPr>
              <a:lnSpc>
                <a:spcPct val="95000"/>
              </a:lnSpc>
            </a:pPr>
            <a:r>
              <a:rPr lang="en-US" sz="2200" b="1">
                <a:solidFill>
                  <a:schemeClr val="tx1"/>
                </a:solidFill>
                <a:latin typeface="Arial" pitchFamily="34" charset="0"/>
              </a:rPr>
              <a:t>In this lesson, you should have learned how to use DDL</a:t>
            </a:r>
          </a:p>
          <a:p>
            <a:pPr>
              <a:lnSpc>
                <a:spcPct val="95000"/>
              </a:lnSpc>
            </a:pPr>
            <a:r>
              <a:rPr lang="en-US" sz="2200" b="1">
                <a:solidFill>
                  <a:schemeClr val="tx1"/>
                </a:solidFill>
                <a:latin typeface="Arial" pitchFamily="34" charset="0"/>
              </a:rPr>
              <a:t>statements to create, alter, drop, and rename tables. </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noFill/>
          <a:ln/>
        </p:spPr>
        <p:txBody>
          <a:bodyPr/>
          <a:lstStyle/>
          <a:p>
            <a:r>
              <a:rPr lang="en-US" dirty="0"/>
              <a:t>Including Constraints</a:t>
            </a:r>
          </a:p>
        </p:txBody>
      </p:sp>
      <p:sp>
        <p:nvSpPr>
          <p:cNvPr id="5123" name="Rectangle 3"/>
          <p:cNvSpPr>
            <a:spLocks noGrp="1" noChangeArrowheads="1"/>
          </p:cNvSpPr>
          <p:nvPr>
            <p:ph type="subTitle" idx="1"/>
          </p:nvPr>
        </p:nvSpPr>
        <p:spPr>
          <a:noFill/>
          <a:ln/>
        </p:spPr>
        <p:txBody>
          <a:bodyPr/>
          <a:lstStyle/>
          <a:p>
            <a:r>
              <a:rPr lang="en-US"/>
              <a:t> </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a:lstStyle/>
          <a:p>
            <a:r>
              <a:rPr lang="en-US"/>
              <a:t>What are Constraints?</a:t>
            </a:r>
          </a:p>
        </p:txBody>
      </p:sp>
      <p:sp>
        <p:nvSpPr>
          <p:cNvPr id="9219" name="Rectangle 3"/>
          <p:cNvSpPr>
            <a:spLocks noGrp="1" noChangeArrowheads="1"/>
          </p:cNvSpPr>
          <p:nvPr>
            <p:ph type="body" idx="1"/>
          </p:nvPr>
        </p:nvSpPr>
        <p:spPr>
          <a:xfrm>
            <a:off x="860425" y="1836738"/>
            <a:ext cx="7921625" cy="3573462"/>
          </a:xfrm>
          <a:noFill/>
          <a:ln/>
        </p:spPr>
        <p:txBody>
          <a:bodyPr>
            <a:normAutofit lnSpcReduction="10000"/>
          </a:bodyPr>
          <a:lstStyle/>
          <a:p>
            <a:r>
              <a:rPr lang="en-US"/>
              <a:t>Constraints enforce rules at the table level.</a:t>
            </a:r>
          </a:p>
          <a:p>
            <a:r>
              <a:rPr lang="en-US"/>
              <a:t>Constraints prevent the deletion of a table if there are dependencies.</a:t>
            </a:r>
          </a:p>
          <a:p>
            <a:r>
              <a:rPr lang="en-US"/>
              <a:t>The following constraint types are valid:</a:t>
            </a:r>
          </a:p>
          <a:p>
            <a:pPr lvl="1"/>
            <a:r>
              <a:rPr lang="en-US">
                <a:latin typeface="Courier New" pitchFamily="49" charset="0"/>
              </a:rPr>
              <a:t>NOT NULL</a:t>
            </a:r>
          </a:p>
          <a:p>
            <a:pPr lvl="1"/>
            <a:r>
              <a:rPr lang="en-US">
                <a:latin typeface="Courier New" pitchFamily="49" charset="0"/>
              </a:rPr>
              <a:t>UNIQUE </a:t>
            </a:r>
          </a:p>
          <a:p>
            <a:pPr lvl="1"/>
            <a:r>
              <a:rPr lang="en-US">
                <a:latin typeface="Courier New" pitchFamily="49" charset="0"/>
              </a:rPr>
              <a:t>PRIMARY KEY</a:t>
            </a:r>
          </a:p>
          <a:p>
            <a:pPr lvl="1"/>
            <a:r>
              <a:rPr lang="en-US">
                <a:latin typeface="Courier New" pitchFamily="49" charset="0"/>
              </a:rPr>
              <a:t>FOREIGN KEY</a:t>
            </a:r>
          </a:p>
          <a:p>
            <a:pPr lvl="1"/>
            <a:r>
              <a:rPr lang="en-US">
                <a:latin typeface="Courier New" pitchFamily="49" charset="0"/>
              </a:rPr>
              <a:t>CHECK</a:t>
            </a:r>
          </a:p>
        </p:txBody>
      </p:sp>
      <p:sp>
        <p:nvSpPr>
          <p:cNvPr id="9220" name="Arc 4"/>
          <p:cNvSpPr>
            <a:spLocks/>
          </p:cNvSpPr>
          <p:nvPr/>
        </p:nvSpPr>
        <p:spPr bwMode="ltGray">
          <a:xfrm>
            <a:off x="5468938" y="3228975"/>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US"/>
              <a:t>Constraint Guidelines</a:t>
            </a:r>
          </a:p>
        </p:txBody>
      </p:sp>
      <p:sp>
        <p:nvSpPr>
          <p:cNvPr id="11267" name="Rectangle 3"/>
          <p:cNvSpPr>
            <a:spLocks noGrp="1" noChangeArrowheads="1"/>
          </p:cNvSpPr>
          <p:nvPr>
            <p:ph type="body" idx="1"/>
          </p:nvPr>
        </p:nvSpPr>
        <p:spPr>
          <a:xfrm>
            <a:off x="860425" y="1828800"/>
            <a:ext cx="7673975" cy="2822575"/>
          </a:xfrm>
          <a:noFill/>
          <a:ln/>
        </p:spPr>
        <p:txBody>
          <a:bodyPr>
            <a:normAutofit fontScale="92500" lnSpcReduction="10000"/>
          </a:bodyPr>
          <a:lstStyle/>
          <a:p>
            <a:r>
              <a:rPr lang="en-US"/>
              <a:t>Name a constraint or the Oracle server generates a name by using the </a:t>
            </a:r>
            <a:r>
              <a:rPr lang="en-US">
                <a:latin typeface="Courier New" pitchFamily="49" charset="0"/>
              </a:rPr>
              <a:t>SYS_C</a:t>
            </a:r>
            <a:r>
              <a:rPr lang="en-US" i="1">
                <a:latin typeface="Courier New" pitchFamily="49" charset="0"/>
              </a:rPr>
              <a:t>n</a:t>
            </a:r>
            <a:r>
              <a:rPr lang="en-US" i="1"/>
              <a:t> </a:t>
            </a:r>
            <a:r>
              <a:rPr lang="en-US"/>
              <a:t>format.</a:t>
            </a:r>
          </a:p>
          <a:p>
            <a:r>
              <a:rPr lang="en-US"/>
              <a:t>Create a constraint either:</a:t>
            </a:r>
          </a:p>
          <a:p>
            <a:pPr lvl="1"/>
            <a:r>
              <a:rPr lang="en-US"/>
              <a:t>At the same time as the table is created, or</a:t>
            </a:r>
          </a:p>
          <a:p>
            <a:pPr lvl="1"/>
            <a:r>
              <a:rPr lang="en-US"/>
              <a:t>After the table has been created</a:t>
            </a:r>
          </a:p>
          <a:p>
            <a:r>
              <a:rPr lang="en-US"/>
              <a:t>Define a constraint at the column or table level.</a:t>
            </a:r>
          </a:p>
          <a:p>
            <a:r>
              <a:rPr lang="en-US"/>
              <a:t>View a constraint in the data dictionary.</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r>
              <a:rPr lang="en-US"/>
              <a:t>Defining Constraints</a:t>
            </a:r>
          </a:p>
        </p:txBody>
      </p:sp>
      <p:grpSp>
        <p:nvGrpSpPr>
          <p:cNvPr id="2" name="Group 5"/>
          <p:cNvGrpSpPr>
            <a:grpSpLocks/>
          </p:cNvGrpSpPr>
          <p:nvPr/>
        </p:nvGrpSpPr>
        <p:grpSpPr bwMode="auto">
          <a:xfrm>
            <a:off x="968375" y="1803400"/>
            <a:ext cx="7756525" cy="1606550"/>
            <a:chOff x="610" y="1136"/>
            <a:chExt cx="4886" cy="1012"/>
          </a:xfrm>
        </p:grpSpPr>
        <p:sp>
          <p:nvSpPr>
            <p:cNvPr id="13315" name="Rectangle 3"/>
            <p:cNvSpPr>
              <a:spLocks noChangeArrowheads="1"/>
            </p:cNvSpPr>
            <p:nvPr/>
          </p:nvSpPr>
          <p:spPr bwMode="blackWhite">
            <a:xfrm>
              <a:off x="610" y="1137"/>
              <a:ext cx="4766" cy="996"/>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13316" name="Rectangle 4"/>
            <p:cNvSpPr>
              <a:spLocks noChangeArrowheads="1"/>
            </p:cNvSpPr>
            <p:nvPr/>
          </p:nvSpPr>
          <p:spPr bwMode="blackWhite">
            <a:xfrm>
              <a:off x="687" y="1136"/>
              <a:ext cx="4809" cy="1012"/>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CREATE TABLE [</a:t>
              </a:r>
              <a:r>
                <a:rPr lang="en-US" sz="1800" b="1" i="1">
                  <a:solidFill>
                    <a:srgbClr val="000000"/>
                  </a:solidFill>
                  <a:latin typeface="Courier New" pitchFamily="49" charset="0"/>
                </a:rPr>
                <a:t>schema</a:t>
              </a:r>
              <a:r>
                <a:rPr lang="en-US" sz="1800" b="1">
                  <a:solidFill>
                    <a:srgbClr val="000000"/>
                  </a:solidFill>
                  <a:latin typeface="Courier New" pitchFamily="49" charset="0"/>
                </a:rPr>
                <a:t>.]</a:t>
              </a:r>
              <a:r>
                <a:rPr lang="en-US" sz="1800" b="1" i="1">
                  <a:solidFill>
                    <a:srgbClr val="000000"/>
                  </a:solidFill>
                  <a:latin typeface="Courier New" pitchFamily="49" charset="0"/>
                </a:rPr>
                <a:t>table</a:t>
              </a:r>
            </a:p>
            <a:p>
              <a:pPr>
                <a:tabLst>
                  <a:tab pos="1200150" algn="l"/>
                </a:tabLst>
              </a:pPr>
              <a:r>
                <a:rPr lang="en-US" sz="1800" b="1">
                  <a:solidFill>
                    <a:srgbClr val="000000"/>
                  </a:solidFill>
                  <a:latin typeface="Courier New" pitchFamily="49" charset="0"/>
                </a:rPr>
                <a:t>	    (</a:t>
              </a:r>
              <a:r>
                <a:rPr lang="en-US" sz="1800" b="1" i="1">
                  <a:solidFill>
                    <a:srgbClr val="000000"/>
                  </a:solidFill>
                  <a:latin typeface="Courier New" pitchFamily="49" charset="0"/>
                </a:rPr>
                <a:t>column</a:t>
              </a:r>
              <a:r>
                <a:rPr lang="en-US" sz="1800" b="1">
                  <a:solidFill>
                    <a:srgbClr val="000000"/>
                  </a:solidFill>
                  <a:latin typeface="Courier New" pitchFamily="49" charset="0"/>
                </a:rPr>
                <a:t> </a:t>
              </a:r>
              <a:r>
                <a:rPr lang="en-US" sz="1800" b="1" i="1">
                  <a:solidFill>
                    <a:srgbClr val="000000"/>
                  </a:solidFill>
                  <a:latin typeface="Courier New" pitchFamily="49" charset="0"/>
                </a:rPr>
                <a:t>datatype</a:t>
              </a:r>
              <a:r>
                <a:rPr lang="en-US" sz="1800" b="1">
                  <a:solidFill>
                    <a:srgbClr val="000000"/>
                  </a:solidFill>
                  <a:latin typeface="Courier New" pitchFamily="49" charset="0"/>
                </a:rPr>
                <a:t> [DEFAULT </a:t>
              </a:r>
              <a:r>
                <a:rPr lang="en-US" sz="1800" b="1" i="1">
                  <a:solidFill>
                    <a:srgbClr val="000000"/>
                  </a:solidFill>
                  <a:latin typeface="Courier New" pitchFamily="49" charset="0"/>
                </a:rPr>
                <a:t>expr</a:t>
              </a:r>
              <a:r>
                <a:rPr lang="en-US" sz="1800" b="1">
                  <a:solidFill>
                    <a:srgbClr val="000000"/>
                  </a:solidFill>
                  <a:latin typeface="Courier New" pitchFamily="49" charset="0"/>
                </a:rPr>
                <a:t>]</a:t>
              </a:r>
            </a:p>
            <a:p>
              <a:pPr>
                <a:tabLst>
                  <a:tab pos="1200150" algn="l"/>
                </a:tabLst>
              </a:pPr>
              <a:r>
                <a:rPr lang="en-US" sz="1800" b="1">
                  <a:solidFill>
                    <a:srgbClr val="000000"/>
                  </a:solidFill>
                  <a:latin typeface="Courier New" pitchFamily="49" charset="0"/>
                </a:rPr>
                <a:t>		[</a:t>
              </a:r>
              <a:r>
                <a:rPr lang="en-US" sz="1800" b="1" i="1">
                  <a:solidFill>
                    <a:srgbClr val="000000"/>
                  </a:solidFill>
                  <a:latin typeface="Courier New" pitchFamily="49" charset="0"/>
                </a:rPr>
                <a:t>column_constraint</a:t>
              </a:r>
              <a:r>
                <a:rPr lang="en-US" sz="1800" b="1">
                  <a:solidFill>
                    <a:srgbClr val="000000"/>
                  </a:solidFill>
                  <a:latin typeface="Courier New" pitchFamily="49" charset="0"/>
                </a:rPr>
                <a:t>],</a:t>
              </a:r>
            </a:p>
            <a:p>
              <a:pPr>
                <a:tabLst>
                  <a:tab pos="1200150" algn="l"/>
                </a:tabLst>
              </a:pPr>
              <a:r>
                <a:rPr lang="en-US" sz="1800" b="1">
                  <a:solidFill>
                    <a:srgbClr val="000000"/>
                  </a:solidFill>
                  <a:latin typeface="Courier New" pitchFamily="49" charset="0"/>
                </a:rPr>
                <a:t>		...</a:t>
              </a:r>
            </a:p>
            <a:p>
              <a:pPr>
                <a:tabLst>
                  <a:tab pos="1200150" algn="l"/>
                </a:tabLst>
              </a:pPr>
              <a:r>
                <a:rPr lang="en-US" sz="1800" b="1">
                  <a:solidFill>
                    <a:srgbClr val="000000"/>
                  </a:solidFill>
                  <a:latin typeface="Courier New" pitchFamily="49" charset="0"/>
                </a:rPr>
                <a:t>		[</a:t>
              </a:r>
              <a:r>
                <a:rPr lang="en-US" sz="1800" b="1" i="1">
                  <a:solidFill>
                    <a:srgbClr val="000000"/>
                  </a:solidFill>
                  <a:latin typeface="Courier New" pitchFamily="49" charset="0"/>
                </a:rPr>
                <a:t>table_constraint</a:t>
              </a:r>
              <a:r>
                <a:rPr lang="en-US" sz="1800" b="1">
                  <a:solidFill>
                    <a:srgbClr val="000000"/>
                  </a:solidFill>
                  <a:latin typeface="Courier New" pitchFamily="49" charset="0"/>
                </a:rPr>
                <a:t>][,...]);</a:t>
              </a:r>
            </a:p>
          </p:txBody>
        </p:sp>
      </p:grpSp>
      <p:grpSp>
        <p:nvGrpSpPr>
          <p:cNvPr id="3" name="Group 8"/>
          <p:cNvGrpSpPr>
            <a:grpSpLocks/>
          </p:cNvGrpSpPr>
          <p:nvPr/>
        </p:nvGrpSpPr>
        <p:grpSpPr bwMode="auto">
          <a:xfrm>
            <a:off x="974725" y="3765550"/>
            <a:ext cx="7758113" cy="2254250"/>
            <a:chOff x="614" y="2372"/>
            <a:chExt cx="4887" cy="1420"/>
          </a:xfrm>
        </p:grpSpPr>
        <p:sp>
          <p:nvSpPr>
            <p:cNvPr id="13318" name="Rectangle 6"/>
            <p:cNvSpPr>
              <a:spLocks noChangeArrowheads="1"/>
            </p:cNvSpPr>
            <p:nvPr/>
          </p:nvSpPr>
          <p:spPr bwMode="blackWhite">
            <a:xfrm>
              <a:off x="614" y="2372"/>
              <a:ext cx="4767" cy="140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13319" name="Rectangle 7"/>
            <p:cNvSpPr>
              <a:spLocks noChangeArrowheads="1"/>
            </p:cNvSpPr>
            <p:nvPr/>
          </p:nvSpPr>
          <p:spPr bwMode="blackWhite">
            <a:xfrm>
              <a:off x="690" y="2373"/>
              <a:ext cx="4811" cy="1419"/>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CREATE TABLE employees(</a:t>
              </a:r>
            </a:p>
            <a:p>
              <a:pPr>
                <a:tabLst>
                  <a:tab pos="1200150" algn="l"/>
                </a:tabLst>
              </a:pPr>
              <a:r>
                <a:rPr lang="en-US" sz="1800" b="1">
                  <a:solidFill>
                    <a:srgbClr val="000000"/>
                  </a:solidFill>
                  <a:latin typeface="Courier New" pitchFamily="49" charset="0"/>
                </a:rPr>
                <a:t>  	     employee_id  NUMBER(6),</a:t>
              </a:r>
            </a:p>
            <a:p>
              <a:pPr>
                <a:tabLst>
                  <a:tab pos="1200150" algn="l"/>
                </a:tabLst>
              </a:pPr>
              <a:r>
                <a:rPr lang="en-US" sz="1800" b="1">
                  <a:solidFill>
                    <a:srgbClr val="000000"/>
                  </a:solidFill>
                  <a:latin typeface="Courier New" pitchFamily="49" charset="0"/>
                </a:rPr>
                <a:t>    	     first_name   VARCHAR2(20),</a:t>
              </a:r>
            </a:p>
            <a:p>
              <a:pPr>
                <a:tabLst>
                  <a:tab pos="1200150" algn="l"/>
                </a:tabLst>
              </a:pPr>
              <a:r>
                <a:rPr lang="en-US" sz="1800" b="1">
                  <a:solidFill>
                    <a:srgbClr val="000000"/>
                  </a:solidFill>
                  <a:latin typeface="Courier New" pitchFamily="49" charset="0"/>
                </a:rPr>
                <a:t>  	     ...</a:t>
              </a:r>
            </a:p>
            <a:p>
              <a:pPr>
                <a:tabLst>
                  <a:tab pos="1200150" algn="l"/>
                </a:tabLst>
              </a:pPr>
              <a:r>
                <a:rPr lang="en-US" sz="1800" b="1">
                  <a:solidFill>
                    <a:srgbClr val="000000"/>
                  </a:solidFill>
                  <a:latin typeface="Courier New" pitchFamily="49" charset="0"/>
                </a:rPr>
                <a:t>  	     job_id       VARCHAR2(10) NOT NULL,</a:t>
              </a:r>
            </a:p>
            <a:p>
              <a:pPr>
                <a:tabLst>
                  <a:tab pos="1200150" algn="l"/>
                </a:tabLst>
              </a:pPr>
              <a:r>
                <a:rPr lang="en-US" sz="1800" b="1">
                  <a:solidFill>
                    <a:srgbClr val="000000"/>
                  </a:solidFill>
                  <a:latin typeface="Courier New" pitchFamily="49" charset="0"/>
                </a:rPr>
                <a:t>	     CONSTRAINT emp_emp_id_pk </a:t>
              </a:r>
            </a:p>
            <a:p>
              <a:pPr>
                <a:tabLst>
                  <a:tab pos="1200150" algn="l"/>
                </a:tabLst>
              </a:pPr>
              <a:r>
                <a:rPr lang="en-US" sz="1800" b="1">
                  <a:solidFill>
                    <a:srgbClr val="000000"/>
                  </a:solidFill>
                  <a:latin typeface="Courier New" pitchFamily="49" charset="0"/>
                </a:rPr>
                <a:t>		           	PRIMARY KEY (EMPLOYEE_ID));</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r>
              <a:rPr lang="en-US"/>
              <a:t>Defining Constraints</a:t>
            </a:r>
          </a:p>
        </p:txBody>
      </p:sp>
      <p:sp>
        <p:nvSpPr>
          <p:cNvPr id="15363" name="Rectangle 3"/>
          <p:cNvSpPr>
            <a:spLocks noGrp="1" noChangeArrowheads="1"/>
          </p:cNvSpPr>
          <p:nvPr>
            <p:ph type="body" idx="1"/>
          </p:nvPr>
        </p:nvSpPr>
        <p:spPr>
          <a:xfrm>
            <a:off x="874713" y="1814512"/>
            <a:ext cx="7385050" cy="3290887"/>
          </a:xfrm>
          <a:noFill/>
          <a:ln/>
        </p:spPr>
        <p:txBody>
          <a:bodyPr>
            <a:normAutofit/>
          </a:bodyPr>
          <a:lstStyle/>
          <a:p>
            <a:r>
              <a:rPr lang="en-US" dirty="0"/>
              <a:t>Column constraint level</a:t>
            </a:r>
            <a:br>
              <a:rPr lang="en-US" dirty="0"/>
            </a:br>
            <a:br>
              <a:rPr lang="en-US" dirty="0"/>
            </a:br>
            <a:endParaRPr lang="en-US" dirty="0"/>
          </a:p>
          <a:p>
            <a:endParaRPr lang="en-US" dirty="0"/>
          </a:p>
          <a:p>
            <a:r>
              <a:rPr lang="en-US" dirty="0"/>
              <a:t>Table constraint level</a:t>
            </a:r>
          </a:p>
        </p:txBody>
      </p:sp>
      <p:sp>
        <p:nvSpPr>
          <p:cNvPr id="15364" name="Rectangle 4"/>
          <p:cNvSpPr>
            <a:spLocks noChangeArrowheads="1"/>
          </p:cNvSpPr>
          <p:nvPr/>
        </p:nvSpPr>
        <p:spPr bwMode="blackWhite">
          <a:xfrm>
            <a:off x="909638" y="2278063"/>
            <a:ext cx="7496175" cy="4333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i="1">
                <a:solidFill>
                  <a:srgbClr val="000000"/>
                </a:solidFill>
                <a:latin typeface="Courier New" pitchFamily="49" charset="0"/>
              </a:rPr>
              <a:t>column</a:t>
            </a:r>
            <a:r>
              <a:rPr lang="en-US" sz="1800" b="1">
                <a:solidFill>
                  <a:srgbClr val="000000"/>
                </a:solidFill>
                <a:latin typeface="Courier New" pitchFamily="49" charset="0"/>
              </a:rPr>
              <a:t> [CONSTRAINT </a:t>
            </a:r>
            <a:r>
              <a:rPr lang="en-US" sz="1800" b="1" i="1">
                <a:solidFill>
                  <a:srgbClr val="000000"/>
                </a:solidFill>
                <a:latin typeface="Courier New" pitchFamily="49" charset="0"/>
              </a:rPr>
              <a:t>constraint_name</a:t>
            </a:r>
            <a:r>
              <a:rPr lang="en-US" sz="1800" b="1">
                <a:solidFill>
                  <a:srgbClr val="000000"/>
                </a:solidFill>
                <a:latin typeface="Courier New" pitchFamily="49" charset="0"/>
              </a:rPr>
              <a:t>] </a:t>
            </a:r>
            <a:r>
              <a:rPr lang="en-US" sz="1800" b="1" i="1">
                <a:solidFill>
                  <a:srgbClr val="000000"/>
                </a:solidFill>
                <a:latin typeface="Courier New" pitchFamily="49" charset="0"/>
              </a:rPr>
              <a:t>constraint_type</a:t>
            </a:r>
            <a:r>
              <a:rPr lang="en-US" sz="1800" b="1">
                <a:solidFill>
                  <a:srgbClr val="000000"/>
                </a:solidFill>
                <a:latin typeface="Courier New" pitchFamily="49" charset="0"/>
              </a:rPr>
              <a:t>,</a:t>
            </a:r>
          </a:p>
        </p:txBody>
      </p:sp>
      <p:sp>
        <p:nvSpPr>
          <p:cNvPr id="15365" name="Rectangle 5"/>
          <p:cNvSpPr>
            <a:spLocks noChangeArrowheads="1"/>
          </p:cNvSpPr>
          <p:nvPr/>
        </p:nvSpPr>
        <p:spPr bwMode="blackWhite">
          <a:xfrm>
            <a:off x="950913" y="4418013"/>
            <a:ext cx="747395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i="1">
                <a:solidFill>
                  <a:srgbClr val="000000"/>
                </a:solidFill>
                <a:latin typeface="Courier New" pitchFamily="49" charset="0"/>
              </a:rPr>
              <a:t>column,...</a:t>
            </a:r>
          </a:p>
          <a:p>
            <a:pPr>
              <a:tabLst>
                <a:tab pos="1200150" algn="l"/>
              </a:tabLst>
            </a:pPr>
            <a:r>
              <a:rPr lang="en-US" sz="1800" b="1" i="1">
                <a:solidFill>
                  <a:srgbClr val="000000"/>
                </a:solidFill>
                <a:latin typeface="Courier New" pitchFamily="49" charset="0"/>
              </a:rPr>
              <a:t>  </a:t>
            </a:r>
            <a:r>
              <a:rPr lang="en-US" sz="1800" b="1">
                <a:solidFill>
                  <a:srgbClr val="000000"/>
                </a:solidFill>
                <a:latin typeface="Courier New" pitchFamily="49" charset="0"/>
              </a:rPr>
              <a:t>[CONSTRAINT </a:t>
            </a:r>
            <a:r>
              <a:rPr lang="en-US" sz="1800" b="1" i="1">
                <a:solidFill>
                  <a:srgbClr val="000000"/>
                </a:solidFill>
                <a:latin typeface="Courier New" pitchFamily="49" charset="0"/>
              </a:rPr>
              <a:t>constraint_name</a:t>
            </a:r>
            <a:r>
              <a:rPr lang="en-US" sz="1800" b="1">
                <a:solidFill>
                  <a:srgbClr val="000000"/>
                </a:solidFill>
                <a:latin typeface="Courier New" pitchFamily="49" charset="0"/>
              </a:rPr>
              <a:t>] </a:t>
            </a:r>
            <a:r>
              <a:rPr lang="en-US" sz="1800" b="1" i="1">
                <a:solidFill>
                  <a:srgbClr val="000000"/>
                </a:solidFill>
                <a:latin typeface="Courier New" pitchFamily="49" charset="0"/>
              </a:rPr>
              <a:t>constraint_type</a:t>
            </a:r>
            <a:endParaRPr lang="en-US" sz="1800" b="1">
              <a:solidFill>
                <a:srgbClr val="000000"/>
              </a:solidFill>
              <a:latin typeface="Courier New" pitchFamily="49" charset="0"/>
            </a:endParaRPr>
          </a:p>
          <a:p>
            <a:pPr>
              <a:tabLst>
                <a:tab pos="1200150" algn="l"/>
              </a:tabLst>
            </a:pPr>
            <a:r>
              <a:rPr lang="en-US" sz="1800" b="1">
                <a:solidFill>
                  <a:srgbClr val="000000"/>
                </a:solidFill>
                <a:latin typeface="Courier New" pitchFamily="49" charset="0"/>
              </a:rPr>
              <a:t>  (</a:t>
            </a:r>
            <a:r>
              <a:rPr lang="en-US" sz="1800" b="1" i="1">
                <a:solidFill>
                  <a:srgbClr val="000000"/>
                </a:solidFill>
                <a:latin typeface="Courier New" pitchFamily="49" charset="0"/>
              </a:rPr>
              <a:t>column</a:t>
            </a:r>
            <a:r>
              <a:rPr lang="en-US" sz="1800" b="1">
                <a:solidFill>
                  <a:srgbClr val="000000"/>
                </a:solidFill>
                <a:latin typeface="Courier New" pitchFamily="49" charset="0"/>
              </a:rPr>
              <a:t>, ...),</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4" name="Rectangle 26"/>
          <p:cNvSpPr>
            <a:spLocks noGrp="1" noChangeArrowheads="1"/>
          </p:cNvSpPr>
          <p:nvPr>
            <p:ph type="title"/>
          </p:nvPr>
        </p:nvSpPr>
        <p:spPr>
          <a:noFill/>
          <a:ln/>
        </p:spPr>
        <p:txBody>
          <a:bodyPr/>
          <a:lstStyle/>
          <a:p>
            <a:r>
              <a:rPr lang="en-US"/>
              <a:t>The </a:t>
            </a:r>
            <a:r>
              <a:rPr lang="en-US">
                <a:latin typeface="Courier New" pitchFamily="49" charset="0"/>
              </a:rPr>
              <a:t>NOT</a:t>
            </a:r>
            <a:r>
              <a:rPr lang="en-US"/>
              <a:t> </a:t>
            </a:r>
            <a:r>
              <a:rPr lang="en-US">
                <a:latin typeface="Courier New" pitchFamily="49" charset="0"/>
              </a:rPr>
              <a:t>NULL</a:t>
            </a:r>
            <a:r>
              <a:rPr lang="en-US"/>
              <a:t> Constraint</a:t>
            </a:r>
          </a:p>
        </p:txBody>
      </p:sp>
      <p:sp>
        <p:nvSpPr>
          <p:cNvPr id="17435" name="Rectangle 27"/>
          <p:cNvSpPr>
            <a:spLocks noGrp="1" noChangeArrowheads="1"/>
          </p:cNvSpPr>
          <p:nvPr>
            <p:ph type="body" idx="1"/>
          </p:nvPr>
        </p:nvSpPr>
        <p:spPr>
          <a:xfrm>
            <a:off x="844550" y="1905000"/>
            <a:ext cx="7385050" cy="644525"/>
          </a:xfrm>
          <a:noFill/>
          <a:ln/>
        </p:spPr>
        <p:txBody>
          <a:bodyPr>
            <a:normAutofit lnSpcReduction="10000"/>
          </a:bodyPr>
          <a:lstStyle/>
          <a:p>
            <a:pPr>
              <a:lnSpc>
                <a:spcPct val="65000"/>
              </a:lnSpc>
              <a:buFont typeface="Arial" pitchFamily="34" charset="0"/>
              <a:buNone/>
            </a:pPr>
            <a:r>
              <a:rPr lang="en-US"/>
              <a:t>Ensures that null values are not permitted for the </a:t>
            </a:r>
          </a:p>
          <a:p>
            <a:pPr>
              <a:lnSpc>
                <a:spcPct val="65000"/>
              </a:lnSpc>
              <a:buFont typeface="Arial" pitchFamily="34" charset="0"/>
              <a:buNone/>
            </a:pPr>
            <a:r>
              <a:rPr lang="en-US"/>
              <a:t>column:</a:t>
            </a:r>
          </a:p>
        </p:txBody>
      </p:sp>
      <p:grpSp>
        <p:nvGrpSpPr>
          <p:cNvPr id="2" name="Group 28"/>
          <p:cNvGrpSpPr>
            <a:grpSpLocks/>
          </p:cNvGrpSpPr>
          <p:nvPr/>
        </p:nvGrpSpPr>
        <p:grpSpPr bwMode="auto">
          <a:xfrm>
            <a:off x="985838" y="4687888"/>
            <a:ext cx="2362200" cy="1360487"/>
            <a:chOff x="502" y="2953"/>
            <a:chExt cx="1488" cy="857"/>
          </a:xfrm>
        </p:grpSpPr>
        <p:sp>
          <p:nvSpPr>
            <p:cNvPr id="17437" name="Rectangle 29"/>
            <p:cNvSpPr>
              <a:spLocks noChangeArrowheads="1"/>
            </p:cNvSpPr>
            <p:nvPr/>
          </p:nvSpPr>
          <p:spPr bwMode="auto">
            <a:xfrm>
              <a:off x="502" y="3196"/>
              <a:ext cx="1488" cy="614"/>
            </a:xfrm>
            <a:prstGeom prst="rect">
              <a:avLst/>
            </a:prstGeom>
            <a:noFill/>
            <a:ln w="9525">
              <a:noFill/>
              <a:miter lim="800000"/>
              <a:headEnd/>
              <a:tailEnd/>
            </a:ln>
            <a:effectLst/>
          </p:spPr>
          <p:txBody>
            <a:bodyPr lIns="92075" tIns="46038" rIns="92075" bIns="46038">
              <a:spAutoFit/>
            </a:bodyPr>
            <a:lstStyle/>
            <a:p>
              <a:pPr>
                <a:lnSpc>
                  <a:spcPct val="90000"/>
                </a:lnSpc>
              </a:pPr>
              <a:r>
                <a:rPr lang="en-US" sz="1600" b="1" dirty="0">
                  <a:latin typeface="Courier New" pitchFamily="49" charset="0"/>
                </a:rPr>
                <a:t>NOT NULL</a:t>
              </a:r>
              <a:r>
                <a:rPr lang="en-US" sz="1600" b="1" dirty="0">
                  <a:latin typeface="Arial" pitchFamily="34" charset="0"/>
                </a:rPr>
                <a:t> constraint</a:t>
              </a:r>
            </a:p>
            <a:p>
              <a:pPr>
                <a:lnSpc>
                  <a:spcPct val="90000"/>
                </a:lnSpc>
              </a:pPr>
              <a:r>
                <a:rPr lang="en-US" sz="1600" b="1" dirty="0">
                  <a:latin typeface="Arial" pitchFamily="34" charset="0"/>
                </a:rPr>
                <a:t>(No row can contain</a:t>
              </a:r>
              <a:br>
                <a:rPr lang="en-US" sz="1600" b="1" dirty="0">
                  <a:latin typeface="Arial" pitchFamily="34" charset="0"/>
                </a:rPr>
              </a:br>
              <a:r>
                <a:rPr lang="en-US" sz="1600" b="1" dirty="0">
                  <a:latin typeface="Arial" pitchFamily="34" charset="0"/>
                </a:rPr>
                <a:t>a null value for</a:t>
              </a:r>
              <a:br>
                <a:rPr lang="en-US" sz="1600" b="1" dirty="0">
                  <a:latin typeface="Arial" pitchFamily="34" charset="0"/>
                </a:rPr>
              </a:br>
              <a:r>
                <a:rPr lang="en-US" sz="1600" b="1" dirty="0">
                  <a:latin typeface="Arial" pitchFamily="34" charset="0"/>
                </a:rPr>
                <a:t>this column.)</a:t>
              </a:r>
            </a:p>
          </p:txBody>
        </p:sp>
        <p:sp>
          <p:nvSpPr>
            <p:cNvPr id="17438" name="Line 30"/>
            <p:cNvSpPr>
              <a:spLocks noChangeShapeType="1"/>
            </p:cNvSpPr>
            <p:nvPr/>
          </p:nvSpPr>
          <p:spPr bwMode="auto">
            <a:xfrm>
              <a:off x="1235" y="2953"/>
              <a:ext cx="1" cy="263"/>
            </a:xfrm>
            <a:prstGeom prst="line">
              <a:avLst/>
            </a:prstGeom>
            <a:noFill/>
            <a:ln w="50800">
              <a:solidFill>
                <a:srgbClr val="FFCC00"/>
              </a:solidFill>
              <a:round/>
              <a:headEnd type="stealth" w="med" len="lg"/>
              <a:tailEnd type="none" w="sm" len="sm"/>
            </a:ln>
            <a:effectLst/>
          </p:spPr>
          <p:txBody>
            <a:bodyPr/>
            <a:lstStyle/>
            <a:p>
              <a:endParaRPr lang="en-US"/>
            </a:p>
          </p:txBody>
        </p:sp>
      </p:grpSp>
      <p:grpSp>
        <p:nvGrpSpPr>
          <p:cNvPr id="3" name="Group 31"/>
          <p:cNvGrpSpPr>
            <a:grpSpLocks/>
          </p:cNvGrpSpPr>
          <p:nvPr/>
        </p:nvGrpSpPr>
        <p:grpSpPr bwMode="auto">
          <a:xfrm>
            <a:off x="6430963" y="4687888"/>
            <a:ext cx="2403475" cy="1360487"/>
            <a:chOff x="3876" y="2953"/>
            <a:chExt cx="1514" cy="857"/>
          </a:xfrm>
        </p:grpSpPr>
        <p:sp>
          <p:nvSpPr>
            <p:cNvPr id="17440" name="Rectangle 32"/>
            <p:cNvSpPr>
              <a:spLocks noChangeArrowheads="1"/>
            </p:cNvSpPr>
            <p:nvPr/>
          </p:nvSpPr>
          <p:spPr bwMode="auto">
            <a:xfrm>
              <a:off x="3876" y="3196"/>
              <a:ext cx="1514" cy="614"/>
            </a:xfrm>
            <a:prstGeom prst="rect">
              <a:avLst/>
            </a:prstGeom>
            <a:noFill/>
            <a:ln w="9525">
              <a:noFill/>
              <a:miter lim="800000"/>
              <a:headEnd/>
              <a:tailEnd/>
            </a:ln>
            <a:effectLst/>
          </p:spPr>
          <p:txBody>
            <a:bodyPr lIns="92075" tIns="46038" rIns="92075" bIns="46038">
              <a:spAutoFit/>
            </a:bodyPr>
            <a:lstStyle/>
            <a:p>
              <a:pPr>
                <a:lnSpc>
                  <a:spcPct val="90000"/>
                </a:lnSpc>
              </a:pPr>
              <a:r>
                <a:rPr lang="en-US" sz="1600" b="1" dirty="0">
                  <a:latin typeface="Arial" pitchFamily="34" charset="0"/>
                </a:rPr>
                <a:t>Absence of </a:t>
              </a:r>
              <a:r>
                <a:rPr lang="en-US" sz="1600" b="1" dirty="0">
                  <a:latin typeface="Courier New" pitchFamily="49" charset="0"/>
                </a:rPr>
                <a:t>NOT NULL</a:t>
              </a:r>
              <a:r>
                <a:rPr lang="en-US" sz="1600" b="1" dirty="0">
                  <a:latin typeface="Arial" pitchFamily="34" charset="0"/>
                </a:rPr>
                <a:t> constraint</a:t>
              </a:r>
            </a:p>
            <a:p>
              <a:pPr>
                <a:lnSpc>
                  <a:spcPct val="90000"/>
                </a:lnSpc>
              </a:pPr>
              <a:r>
                <a:rPr lang="en-US" sz="1600" b="1" dirty="0">
                  <a:latin typeface="Arial" pitchFamily="34" charset="0"/>
                </a:rPr>
                <a:t>(Any row can contain</a:t>
              </a:r>
              <a:br>
                <a:rPr lang="en-US" sz="1600" b="1" dirty="0">
                  <a:latin typeface="Arial" pitchFamily="34" charset="0"/>
                </a:rPr>
              </a:br>
              <a:r>
                <a:rPr lang="en-US" sz="1600" b="1" dirty="0">
                  <a:latin typeface="Arial" pitchFamily="34" charset="0"/>
                </a:rPr>
                <a:t>null for this column.)</a:t>
              </a:r>
            </a:p>
          </p:txBody>
        </p:sp>
        <p:sp>
          <p:nvSpPr>
            <p:cNvPr id="17441" name="Line 33"/>
            <p:cNvSpPr>
              <a:spLocks noChangeShapeType="1"/>
            </p:cNvSpPr>
            <p:nvPr/>
          </p:nvSpPr>
          <p:spPr bwMode="auto">
            <a:xfrm>
              <a:off x="4641" y="2953"/>
              <a:ext cx="1" cy="263"/>
            </a:xfrm>
            <a:prstGeom prst="line">
              <a:avLst/>
            </a:prstGeom>
            <a:noFill/>
            <a:ln w="50800">
              <a:solidFill>
                <a:srgbClr val="FFCC00"/>
              </a:solidFill>
              <a:round/>
              <a:headEnd type="stealth" w="med" len="lg"/>
              <a:tailEnd type="none" w="sm" len="sm"/>
            </a:ln>
            <a:effectLst/>
          </p:spPr>
          <p:txBody>
            <a:bodyPr/>
            <a:lstStyle/>
            <a:p>
              <a:endParaRPr lang="en-US"/>
            </a:p>
          </p:txBody>
        </p:sp>
      </p:grpSp>
      <p:grpSp>
        <p:nvGrpSpPr>
          <p:cNvPr id="4" name="Group 34"/>
          <p:cNvGrpSpPr>
            <a:grpSpLocks/>
          </p:cNvGrpSpPr>
          <p:nvPr/>
        </p:nvGrpSpPr>
        <p:grpSpPr bwMode="auto">
          <a:xfrm>
            <a:off x="4635500" y="4687888"/>
            <a:ext cx="1585913" cy="944562"/>
            <a:chOff x="2710" y="2953"/>
            <a:chExt cx="999" cy="595"/>
          </a:xfrm>
        </p:grpSpPr>
        <p:sp>
          <p:nvSpPr>
            <p:cNvPr id="17443" name="Rectangle 35"/>
            <p:cNvSpPr>
              <a:spLocks noChangeArrowheads="1"/>
            </p:cNvSpPr>
            <p:nvPr/>
          </p:nvSpPr>
          <p:spPr bwMode="auto">
            <a:xfrm>
              <a:off x="2710" y="3212"/>
              <a:ext cx="999" cy="336"/>
            </a:xfrm>
            <a:prstGeom prst="rect">
              <a:avLst/>
            </a:prstGeom>
            <a:noFill/>
            <a:ln w="9525">
              <a:noFill/>
              <a:miter lim="800000"/>
              <a:headEnd/>
              <a:tailEnd/>
            </a:ln>
            <a:effectLst/>
          </p:spPr>
          <p:txBody>
            <a:bodyPr lIns="92075" tIns="46038" rIns="92075" bIns="46038">
              <a:spAutoFit/>
            </a:bodyPr>
            <a:lstStyle/>
            <a:p>
              <a:pPr>
                <a:lnSpc>
                  <a:spcPct val="90000"/>
                </a:lnSpc>
              </a:pPr>
              <a:r>
                <a:rPr lang="en-US" sz="1600" b="1" dirty="0">
                  <a:latin typeface="Courier New" pitchFamily="49" charset="0"/>
                </a:rPr>
                <a:t>NOT NULL</a:t>
              </a:r>
              <a:r>
                <a:rPr lang="en-US" sz="1600" b="1" dirty="0">
                  <a:latin typeface="Arial" pitchFamily="34" charset="0"/>
                </a:rPr>
                <a:t> </a:t>
              </a:r>
            </a:p>
            <a:p>
              <a:pPr>
                <a:lnSpc>
                  <a:spcPct val="90000"/>
                </a:lnSpc>
              </a:pPr>
              <a:r>
                <a:rPr lang="en-US" sz="1600" b="1" dirty="0">
                  <a:latin typeface="Arial" pitchFamily="34" charset="0"/>
                </a:rPr>
                <a:t>constraint</a:t>
              </a:r>
            </a:p>
          </p:txBody>
        </p:sp>
        <p:sp>
          <p:nvSpPr>
            <p:cNvPr id="17444" name="Line 36"/>
            <p:cNvSpPr>
              <a:spLocks noChangeShapeType="1"/>
            </p:cNvSpPr>
            <p:nvPr/>
          </p:nvSpPr>
          <p:spPr bwMode="auto">
            <a:xfrm>
              <a:off x="3000" y="2953"/>
              <a:ext cx="0" cy="263"/>
            </a:xfrm>
            <a:prstGeom prst="line">
              <a:avLst/>
            </a:prstGeom>
            <a:noFill/>
            <a:ln w="50800">
              <a:solidFill>
                <a:srgbClr val="FFCC00"/>
              </a:solidFill>
              <a:round/>
              <a:headEnd type="stealth" w="med" len="lg"/>
              <a:tailEnd type="none" w="sm" len="sm"/>
            </a:ln>
            <a:effectLst/>
          </p:spPr>
          <p:txBody>
            <a:bodyPr/>
            <a:lstStyle/>
            <a:p>
              <a:endParaRPr lang="en-US"/>
            </a:p>
          </p:txBody>
        </p:sp>
      </p:grpSp>
      <p:pic>
        <p:nvPicPr>
          <p:cNvPr id="17445" name="Picture 37"/>
          <p:cNvPicPr>
            <a:picLocks noChangeAspect="1" noChangeArrowheads="1"/>
          </p:cNvPicPr>
          <p:nvPr/>
        </p:nvPicPr>
        <p:blipFill>
          <a:blip r:embed="rId3"/>
          <a:srcRect/>
          <a:stretch>
            <a:fillRect/>
          </a:stretch>
        </p:blipFill>
        <p:spPr bwMode="auto">
          <a:xfrm>
            <a:off x="914400" y="3819525"/>
            <a:ext cx="7458075" cy="457200"/>
          </a:xfrm>
          <a:prstGeom prst="rect">
            <a:avLst/>
          </a:prstGeom>
          <a:noFill/>
          <a:ln w="25400">
            <a:noFill/>
            <a:miter lim="800000"/>
            <a:headEnd type="none" w="sm" len="sm"/>
            <a:tailEnd type="none" w="sm" len="sm"/>
          </a:ln>
          <a:effectLst/>
        </p:spPr>
      </p:pic>
      <p:pic>
        <p:nvPicPr>
          <p:cNvPr id="17446" name="Picture 38"/>
          <p:cNvPicPr>
            <a:picLocks noChangeAspect="1" noChangeArrowheads="1"/>
          </p:cNvPicPr>
          <p:nvPr/>
        </p:nvPicPr>
        <p:blipFill>
          <a:blip r:embed="rId4"/>
          <a:srcRect/>
          <a:stretch>
            <a:fillRect/>
          </a:stretch>
        </p:blipFill>
        <p:spPr bwMode="auto">
          <a:xfrm>
            <a:off x="914400" y="2514600"/>
            <a:ext cx="7458075" cy="1304925"/>
          </a:xfrm>
          <a:prstGeom prst="rect">
            <a:avLst/>
          </a:prstGeom>
          <a:noFill/>
          <a:ln w="25400">
            <a:noFill/>
            <a:miter lim="800000"/>
            <a:headEnd type="none" w="sm" len="sm"/>
            <a:tailEnd type="none" w="sm" len="sm"/>
          </a:ln>
          <a:effectLst/>
        </p:spPr>
      </p:pic>
      <p:pic>
        <p:nvPicPr>
          <p:cNvPr id="17447" name="Picture 39"/>
          <p:cNvPicPr>
            <a:picLocks noChangeAspect="1" noChangeArrowheads="1"/>
          </p:cNvPicPr>
          <p:nvPr/>
        </p:nvPicPr>
        <p:blipFill>
          <a:blip r:embed="rId5"/>
          <a:srcRect/>
          <a:stretch>
            <a:fillRect/>
          </a:stretch>
        </p:blipFill>
        <p:spPr bwMode="auto">
          <a:xfrm>
            <a:off x="914400" y="4419600"/>
            <a:ext cx="7458075" cy="219075"/>
          </a:xfrm>
          <a:prstGeom prst="rect">
            <a:avLst/>
          </a:prstGeom>
          <a:noFill/>
          <a:ln w="25400">
            <a:noFill/>
            <a:miter lim="800000"/>
            <a:headEnd type="none" w="sm" len="sm"/>
            <a:tailEnd type="none" w="sm" len="sm"/>
          </a:ln>
          <a:effectLst/>
        </p:spPr>
      </p:pic>
      <p:sp>
        <p:nvSpPr>
          <p:cNvPr id="17448" name="Text Box 40"/>
          <p:cNvSpPr txBox="1">
            <a:spLocks noChangeArrowheads="1"/>
          </p:cNvSpPr>
          <p:nvPr/>
        </p:nvSpPr>
        <p:spPr bwMode="auto">
          <a:xfrm>
            <a:off x="908050" y="4059238"/>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eaLnBrk="1" hangingPunct="1">
              <a:buClr>
                <a:srgbClr val="000000"/>
              </a:buClr>
              <a:buFont typeface="Arial" pitchFamily="34" charset="0"/>
              <a:buNone/>
            </a:pPr>
            <a:r>
              <a:rPr lang="en-US" b="1">
                <a:solidFill>
                  <a:schemeClr val="tx1"/>
                </a:solidFill>
                <a:latin typeface="Arial" pitchFamily="34" charset="0"/>
              </a:rPr>
              <a:t>…</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9" name="Rectangle 23"/>
          <p:cNvSpPr>
            <a:spLocks noChangeArrowheads="1"/>
          </p:cNvSpPr>
          <p:nvPr/>
        </p:nvSpPr>
        <p:spPr bwMode="blackWhite">
          <a:xfrm>
            <a:off x="790575" y="2446338"/>
            <a:ext cx="6492875" cy="25828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457450" algn="l"/>
              </a:tabLst>
            </a:pPr>
            <a:endParaRPr lang="en-US" sz="1800" b="1">
              <a:solidFill>
                <a:srgbClr val="000000"/>
              </a:solidFill>
              <a:latin typeface="Courier New" pitchFamily="49" charset="0"/>
            </a:endParaRPr>
          </a:p>
          <a:p>
            <a:pPr>
              <a:tabLst>
                <a:tab pos="1200150" algn="l"/>
                <a:tab pos="2457450" algn="l"/>
              </a:tabLst>
            </a:pPr>
            <a:endParaRPr lang="en-US" sz="1800" b="1">
              <a:solidFill>
                <a:srgbClr val="000000"/>
              </a:solidFill>
              <a:latin typeface="Courier New" pitchFamily="49" charset="0"/>
            </a:endParaRPr>
          </a:p>
          <a:p>
            <a:pPr>
              <a:tabLst>
                <a:tab pos="1200150" algn="l"/>
                <a:tab pos="2457450" algn="l"/>
              </a:tabLst>
            </a:pPr>
            <a:endParaRPr lang="en-US" sz="1800" b="1">
              <a:solidFill>
                <a:srgbClr val="000000"/>
              </a:solidFill>
              <a:latin typeface="Courier New" pitchFamily="49" charset="0"/>
            </a:endParaRPr>
          </a:p>
          <a:p>
            <a:pPr>
              <a:tabLst>
                <a:tab pos="1200150" algn="l"/>
                <a:tab pos="2457450" algn="l"/>
              </a:tabLst>
            </a:pPr>
            <a:endParaRPr lang="en-US" sz="1800" b="1">
              <a:solidFill>
                <a:srgbClr val="000000"/>
              </a:solidFill>
              <a:latin typeface="Courier New" pitchFamily="49" charset="0"/>
            </a:endParaRPr>
          </a:p>
          <a:p>
            <a:pPr>
              <a:tabLst>
                <a:tab pos="1200150" algn="l"/>
                <a:tab pos="2457450" algn="l"/>
              </a:tabLst>
            </a:pPr>
            <a:endParaRPr lang="en-US" sz="1800" b="1">
              <a:solidFill>
                <a:srgbClr val="000000"/>
              </a:solidFill>
              <a:latin typeface="Courier New" pitchFamily="49" charset="0"/>
            </a:endParaRPr>
          </a:p>
          <a:p>
            <a:pPr>
              <a:tabLst>
                <a:tab pos="1200150" algn="l"/>
                <a:tab pos="2457450" algn="l"/>
              </a:tabLst>
            </a:pPr>
            <a:endParaRPr lang="en-US" sz="1800" b="1">
              <a:solidFill>
                <a:srgbClr val="000000"/>
              </a:solidFill>
              <a:latin typeface="Courier New" pitchFamily="49" charset="0"/>
            </a:endParaRPr>
          </a:p>
        </p:txBody>
      </p:sp>
      <p:sp>
        <p:nvSpPr>
          <p:cNvPr id="19480" name="Rectangle 24"/>
          <p:cNvSpPr>
            <a:spLocks noChangeArrowheads="1"/>
          </p:cNvSpPr>
          <p:nvPr/>
        </p:nvSpPr>
        <p:spPr bwMode="blackWhite">
          <a:xfrm>
            <a:off x="785813" y="2476500"/>
            <a:ext cx="6424612" cy="2505075"/>
          </a:xfrm>
          <a:prstGeom prst="rect">
            <a:avLst/>
          </a:prstGeom>
          <a:noFill/>
          <a:ln w="9525">
            <a:noFill/>
            <a:miter lim="800000"/>
            <a:headEnd/>
            <a:tailEnd/>
          </a:ln>
          <a:effectLst/>
        </p:spPr>
        <p:txBody>
          <a:bodyPr wrap="none" lIns="92075" tIns="46038" rIns="92075" bIns="46038" anchor="ctr"/>
          <a:lstStyle/>
          <a:p>
            <a:pPr>
              <a:tabLst>
                <a:tab pos="1200150" algn="l"/>
                <a:tab pos="2457450" algn="l"/>
              </a:tabLst>
            </a:pPr>
            <a:r>
              <a:rPr lang="en-US" sz="1800" b="1">
                <a:solidFill>
                  <a:srgbClr val="000000"/>
                </a:solidFill>
                <a:latin typeface="Courier New" pitchFamily="49" charset="0"/>
              </a:rPr>
              <a:t>CREATE TABLE employees(</a:t>
            </a:r>
          </a:p>
          <a:p>
            <a:pPr>
              <a:tabLst>
                <a:tab pos="1200150" algn="l"/>
                <a:tab pos="2457450" algn="l"/>
              </a:tabLst>
            </a:pPr>
            <a:r>
              <a:rPr lang="en-US" sz="1800" b="1">
                <a:solidFill>
                  <a:srgbClr val="000000"/>
                </a:solidFill>
                <a:latin typeface="Courier New" pitchFamily="49" charset="0"/>
              </a:rPr>
              <a:t>    employee_id    NUMBER(6),</a:t>
            </a:r>
          </a:p>
          <a:p>
            <a:pPr>
              <a:tabLst>
                <a:tab pos="1200150" algn="l"/>
                <a:tab pos="2457450" algn="l"/>
              </a:tabLst>
            </a:pPr>
            <a:r>
              <a:rPr lang="en-US" sz="1800" b="1">
                <a:solidFill>
                  <a:srgbClr val="000000"/>
                </a:solidFill>
                <a:latin typeface="Courier New" pitchFamily="49" charset="0"/>
              </a:rPr>
              <a:t>    last_name      VARCHAR2(25) NOT NULL,</a:t>
            </a:r>
          </a:p>
          <a:p>
            <a:pPr>
              <a:tabLst>
                <a:tab pos="1200150" algn="l"/>
                <a:tab pos="2457450" algn="l"/>
              </a:tabLst>
            </a:pPr>
            <a:r>
              <a:rPr lang="en-US" sz="1800" b="1">
                <a:solidFill>
                  <a:srgbClr val="000000"/>
                </a:solidFill>
                <a:latin typeface="Courier New" pitchFamily="49" charset="0"/>
              </a:rPr>
              <a:t>    salary         NUMBER(8,2),</a:t>
            </a:r>
          </a:p>
          <a:p>
            <a:pPr>
              <a:tabLst>
                <a:tab pos="1200150" algn="l"/>
                <a:tab pos="2457450" algn="l"/>
              </a:tabLst>
            </a:pPr>
            <a:r>
              <a:rPr lang="en-US" sz="1800" b="1">
                <a:solidFill>
                  <a:srgbClr val="000000"/>
                </a:solidFill>
                <a:latin typeface="Courier New" pitchFamily="49" charset="0"/>
              </a:rPr>
              <a:t>    commission_pct NUMBER(2,2),</a:t>
            </a:r>
          </a:p>
          <a:p>
            <a:pPr>
              <a:tabLst>
                <a:tab pos="1200150" algn="l"/>
                <a:tab pos="2457450" algn="l"/>
              </a:tabLst>
            </a:pPr>
            <a:r>
              <a:rPr lang="en-US" sz="1800" b="1">
                <a:solidFill>
                  <a:srgbClr val="000000"/>
                </a:solidFill>
                <a:latin typeface="Courier New" pitchFamily="49" charset="0"/>
              </a:rPr>
              <a:t>    hire_date      DATE </a:t>
            </a:r>
          </a:p>
          <a:p>
            <a:pPr>
              <a:tabLst>
                <a:tab pos="1200150" algn="l"/>
                <a:tab pos="2457450" algn="l"/>
              </a:tabLst>
            </a:pPr>
            <a:r>
              <a:rPr lang="en-US" sz="1800" b="1">
                <a:solidFill>
                  <a:srgbClr val="000000"/>
                </a:solidFill>
                <a:latin typeface="Courier New" pitchFamily="49" charset="0"/>
              </a:rPr>
              <a:t>                   CONSTRAINT emp_hire_date_nn</a:t>
            </a:r>
          </a:p>
          <a:p>
            <a:pPr>
              <a:tabLst>
                <a:tab pos="1200150" algn="l"/>
                <a:tab pos="2457450" algn="l"/>
              </a:tabLst>
            </a:pPr>
            <a:r>
              <a:rPr lang="en-US" sz="1800" b="1">
                <a:solidFill>
                  <a:srgbClr val="000000"/>
                </a:solidFill>
                <a:latin typeface="Courier New" pitchFamily="49" charset="0"/>
              </a:rPr>
              <a:t>                   NOT NULL,</a:t>
            </a:r>
          </a:p>
          <a:p>
            <a:pPr>
              <a:tabLst>
                <a:tab pos="1200150" algn="l"/>
                <a:tab pos="2457450" algn="l"/>
              </a:tabLst>
            </a:pPr>
            <a:r>
              <a:rPr lang="en-US" sz="1800" b="1">
                <a:solidFill>
                  <a:srgbClr val="000000"/>
                </a:solidFill>
                <a:latin typeface="Courier New" pitchFamily="49" charset="0"/>
              </a:rPr>
              <a:t>...  </a:t>
            </a:r>
          </a:p>
        </p:txBody>
      </p:sp>
      <p:sp>
        <p:nvSpPr>
          <p:cNvPr id="19481" name="Rectangle 25"/>
          <p:cNvSpPr>
            <a:spLocks noGrp="1" noChangeArrowheads="1"/>
          </p:cNvSpPr>
          <p:nvPr>
            <p:ph type="title"/>
          </p:nvPr>
        </p:nvSpPr>
        <p:spPr>
          <a:noFill/>
          <a:ln/>
        </p:spPr>
        <p:txBody>
          <a:bodyPr/>
          <a:lstStyle/>
          <a:p>
            <a:r>
              <a:rPr lang="en-US"/>
              <a:t>The </a:t>
            </a:r>
            <a:r>
              <a:rPr lang="en-US">
                <a:latin typeface="Courier New" pitchFamily="49" charset="0"/>
              </a:rPr>
              <a:t>NOT</a:t>
            </a:r>
            <a:r>
              <a:rPr lang="en-US"/>
              <a:t> </a:t>
            </a:r>
            <a:r>
              <a:rPr lang="en-US">
                <a:latin typeface="Courier New" pitchFamily="49" charset="0"/>
              </a:rPr>
              <a:t>NULL</a:t>
            </a:r>
            <a:r>
              <a:rPr lang="en-US"/>
              <a:t> Constraint</a:t>
            </a:r>
          </a:p>
        </p:txBody>
      </p:sp>
      <p:sp>
        <p:nvSpPr>
          <p:cNvPr id="19482" name="Rectangle 26"/>
          <p:cNvSpPr>
            <a:spLocks noGrp="1" noChangeArrowheads="1"/>
          </p:cNvSpPr>
          <p:nvPr>
            <p:ph type="body" idx="1"/>
          </p:nvPr>
        </p:nvSpPr>
        <p:spPr>
          <a:xfrm>
            <a:off x="844550" y="1843088"/>
            <a:ext cx="7385050" cy="409575"/>
          </a:xfrm>
          <a:noFill/>
          <a:ln/>
        </p:spPr>
        <p:txBody>
          <a:bodyPr>
            <a:normAutofit fontScale="92500" lnSpcReduction="20000"/>
          </a:bodyPr>
          <a:lstStyle/>
          <a:p>
            <a:pPr>
              <a:buFont typeface="Arial" pitchFamily="34" charset="0"/>
              <a:buNone/>
            </a:pPr>
            <a:r>
              <a:rPr lang="en-US"/>
              <a:t>Is defined at the column level:</a:t>
            </a:r>
          </a:p>
        </p:txBody>
      </p:sp>
      <p:sp>
        <p:nvSpPr>
          <p:cNvPr id="19483" name="Rectangle 27"/>
          <p:cNvSpPr>
            <a:spLocks noChangeArrowheads="1"/>
          </p:cNvSpPr>
          <p:nvPr/>
        </p:nvSpPr>
        <p:spPr bwMode="ltGray">
          <a:xfrm>
            <a:off x="1422400" y="3046413"/>
            <a:ext cx="5016500" cy="285750"/>
          </a:xfrm>
          <a:prstGeom prst="rect">
            <a:avLst/>
          </a:prstGeom>
          <a:noFill/>
          <a:ln w="19050">
            <a:solidFill>
              <a:schemeClr val="hlink"/>
            </a:solidFill>
            <a:miter lim="800000"/>
            <a:headEnd/>
            <a:tailEnd/>
          </a:ln>
          <a:effectLst/>
        </p:spPr>
        <p:txBody>
          <a:bodyPr wrap="none" anchor="ctr"/>
          <a:lstStyle/>
          <a:p>
            <a:endParaRPr lang="en-US"/>
          </a:p>
        </p:txBody>
      </p:sp>
      <p:sp>
        <p:nvSpPr>
          <p:cNvPr id="19484" name="Rectangle 28"/>
          <p:cNvSpPr>
            <a:spLocks noChangeArrowheads="1"/>
          </p:cNvSpPr>
          <p:nvPr/>
        </p:nvSpPr>
        <p:spPr bwMode="ltGray">
          <a:xfrm>
            <a:off x="1366838" y="3908425"/>
            <a:ext cx="5853112" cy="800100"/>
          </a:xfrm>
          <a:prstGeom prst="rect">
            <a:avLst/>
          </a:prstGeom>
          <a:noFill/>
          <a:ln w="19050">
            <a:solidFill>
              <a:schemeClr val="hlink"/>
            </a:solidFill>
            <a:miter lim="800000"/>
            <a:headEnd/>
            <a:tailEnd/>
          </a:ln>
          <a:effectLst/>
        </p:spPr>
        <p:txBody>
          <a:bodyPr wrap="none" anchor="ctr"/>
          <a:lstStyle/>
          <a:p>
            <a:endParaRPr lang="en-US"/>
          </a:p>
        </p:txBody>
      </p:sp>
      <p:grpSp>
        <p:nvGrpSpPr>
          <p:cNvPr id="2" name="Group 29"/>
          <p:cNvGrpSpPr>
            <a:grpSpLocks/>
          </p:cNvGrpSpPr>
          <p:nvPr/>
        </p:nvGrpSpPr>
        <p:grpSpPr bwMode="auto">
          <a:xfrm>
            <a:off x="6802438" y="2928938"/>
            <a:ext cx="2200275" cy="587375"/>
            <a:chOff x="4285" y="1845"/>
            <a:chExt cx="1386" cy="370"/>
          </a:xfrm>
        </p:grpSpPr>
        <p:sp>
          <p:nvSpPr>
            <p:cNvPr id="19486" name="Rectangle 30"/>
            <p:cNvSpPr>
              <a:spLocks noChangeArrowheads="1"/>
            </p:cNvSpPr>
            <p:nvPr/>
          </p:nvSpPr>
          <p:spPr bwMode="auto">
            <a:xfrm>
              <a:off x="4672" y="1845"/>
              <a:ext cx="999" cy="370"/>
            </a:xfrm>
            <a:prstGeom prst="rect">
              <a:avLst/>
            </a:prstGeom>
            <a:noFill/>
            <a:ln w="9525">
              <a:noFill/>
              <a:miter lim="800000"/>
              <a:headEnd/>
              <a:tailEnd/>
            </a:ln>
            <a:effectLst/>
          </p:spPr>
          <p:txBody>
            <a:bodyPr lIns="92075" tIns="46038" rIns="92075" bIns="46038">
              <a:spAutoFit/>
            </a:bodyPr>
            <a:lstStyle/>
            <a:p>
              <a:pPr>
                <a:lnSpc>
                  <a:spcPct val="90000"/>
                </a:lnSpc>
              </a:pPr>
              <a:r>
                <a:rPr lang="en-US" sz="1800" b="1">
                  <a:solidFill>
                    <a:srgbClr val="FFFFCC"/>
                  </a:solidFill>
                  <a:latin typeface="Arial" pitchFamily="34" charset="0"/>
                </a:rPr>
                <a:t> </a:t>
              </a:r>
              <a:r>
                <a:rPr lang="en-US" sz="1800" b="1">
                  <a:solidFill>
                    <a:srgbClr val="FC0128"/>
                  </a:solidFill>
                  <a:latin typeface="Arial" pitchFamily="34" charset="0"/>
                </a:rPr>
                <a:t>System</a:t>
              </a:r>
            </a:p>
            <a:p>
              <a:pPr>
                <a:lnSpc>
                  <a:spcPct val="90000"/>
                </a:lnSpc>
              </a:pPr>
              <a:r>
                <a:rPr lang="en-US" sz="1800" b="1">
                  <a:solidFill>
                    <a:srgbClr val="FC0128"/>
                  </a:solidFill>
                  <a:latin typeface="Arial" pitchFamily="34" charset="0"/>
                </a:rPr>
                <a:t> named</a:t>
              </a:r>
            </a:p>
          </p:txBody>
        </p:sp>
        <p:sp>
          <p:nvSpPr>
            <p:cNvPr id="19487" name="Line 31"/>
            <p:cNvSpPr>
              <a:spLocks noChangeShapeType="1"/>
            </p:cNvSpPr>
            <p:nvPr/>
          </p:nvSpPr>
          <p:spPr bwMode="auto">
            <a:xfrm flipV="1">
              <a:off x="4285" y="1984"/>
              <a:ext cx="451" cy="18"/>
            </a:xfrm>
            <a:prstGeom prst="line">
              <a:avLst/>
            </a:prstGeom>
            <a:noFill/>
            <a:ln w="50800">
              <a:solidFill>
                <a:srgbClr val="FFCC00"/>
              </a:solidFill>
              <a:round/>
              <a:headEnd type="stealth" w="med" len="lg"/>
              <a:tailEnd type="none" w="sm" len="sm"/>
            </a:ln>
            <a:effectLst/>
          </p:spPr>
          <p:txBody>
            <a:bodyPr/>
            <a:lstStyle/>
            <a:p>
              <a:endParaRPr lang="en-US"/>
            </a:p>
          </p:txBody>
        </p:sp>
      </p:grpSp>
      <p:grpSp>
        <p:nvGrpSpPr>
          <p:cNvPr id="3" name="Group 32"/>
          <p:cNvGrpSpPr>
            <a:grpSpLocks/>
          </p:cNvGrpSpPr>
          <p:nvPr/>
        </p:nvGrpSpPr>
        <p:grpSpPr bwMode="auto">
          <a:xfrm>
            <a:off x="7237413" y="4035425"/>
            <a:ext cx="1516062" cy="587375"/>
            <a:chOff x="4559" y="2542"/>
            <a:chExt cx="955" cy="370"/>
          </a:xfrm>
        </p:grpSpPr>
        <p:sp>
          <p:nvSpPr>
            <p:cNvPr id="19489" name="Rectangle 33"/>
            <p:cNvSpPr>
              <a:spLocks noChangeArrowheads="1"/>
            </p:cNvSpPr>
            <p:nvPr/>
          </p:nvSpPr>
          <p:spPr bwMode="auto">
            <a:xfrm>
              <a:off x="4823" y="2542"/>
              <a:ext cx="691" cy="370"/>
            </a:xfrm>
            <a:prstGeom prst="rect">
              <a:avLst/>
            </a:prstGeom>
            <a:noFill/>
            <a:ln w="9525">
              <a:noFill/>
              <a:miter lim="800000"/>
              <a:headEnd/>
              <a:tailEnd/>
            </a:ln>
            <a:effectLst/>
          </p:spPr>
          <p:txBody>
            <a:bodyPr lIns="92075" tIns="46038" rIns="92075" bIns="46038">
              <a:spAutoFit/>
            </a:bodyPr>
            <a:lstStyle/>
            <a:p>
              <a:pPr>
                <a:lnSpc>
                  <a:spcPct val="90000"/>
                </a:lnSpc>
              </a:pPr>
              <a:r>
                <a:rPr lang="en-US" sz="1800" b="1">
                  <a:solidFill>
                    <a:srgbClr val="FC0128"/>
                  </a:solidFill>
                  <a:latin typeface="Arial" pitchFamily="34" charset="0"/>
                </a:rPr>
                <a:t>User</a:t>
              </a:r>
            </a:p>
            <a:p>
              <a:pPr>
                <a:lnSpc>
                  <a:spcPct val="90000"/>
                </a:lnSpc>
              </a:pPr>
              <a:r>
                <a:rPr lang="en-US" sz="1800" b="1">
                  <a:solidFill>
                    <a:srgbClr val="FC0128"/>
                  </a:solidFill>
                  <a:latin typeface="Arial" pitchFamily="34" charset="0"/>
                </a:rPr>
                <a:t>named</a:t>
              </a:r>
            </a:p>
          </p:txBody>
        </p:sp>
        <p:sp>
          <p:nvSpPr>
            <p:cNvPr id="19490" name="Line 34"/>
            <p:cNvSpPr>
              <a:spLocks noChangeShapeType="1"/>
            </p:cNvSpPr>
            <p:nvPr/>
          </p:nvSpPr>
          <p:spPr bwMode="auto">
            <a:xfrm flipV="1">
              <a:off x="4559" y="2681"/>
              <a:ext cx="312" cy="18"/>
            </a:xfrm>
            <a:prstGeom prst="line">
              <a:avLst/>
            </a:prstGeom>
            <a:noFill/>
            <a:ln w="50800">
              <a:solidFill>
                <a:srgbClr val="FFCC00"/>
              </a:solidFill>
              <a:round/>
              <a:headEnd type="stealth" w="med" len="lg"/>
              <a:tailEnd type="none" w="sm" len="sm"/>
            </a:ln>
            <a:effectLst/>
          </p:spPr>
          <p:txBody>
            <a:bodyPr/>
            <a:lstStyle/>
            <a:p>
              <a:endParaRPr lang="en-US"/>
            </a:p>
          </p:txBody>
        </p:sp>
      </p:gr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9" name="Rectangle 25"/>
          <p:cNvSpPr>
            <a:spLocks noGrp="1" noChangeArrowheads="1"/>
          </p:cNvSpPr>
          <p:nvPr>
            <p:ph type="title"/>
          </p:nvPr>
        </p:nvSpPr>
        <p:spPr>
          <a:noFill/>
          <a:ln/>
        </p:spPr>
        <p:txBody>
          <a:bodyPr/>
          <a:lstStyle/>
          <a:p>
            <a:r>
              <a:rPr lang="en-US"/>
              <a:t>The </a:t>
            </a:r>
            <a:r>
              <a:rPr lang="en-US">
                <a:latin typeface="Courier New" pitchFamily="49" charset="0"/>
              </a:rPr>
              <a:t>UNIQUE</a:t>
            </a:r>
            <a:r>
              <a:rPr lang="en-US"/>
              <a:t> Constraint</a:t>
            </a:r>
          </a:p>
        </p:txBody>
      </p:sp>
      <p:sp>
        <p:nvSpPr>
          <p:cNvPr id="21530" name="Rectangle 26"/>
          <p:cNvSpPr>
            <a:spLocks noChangeArrowheads="1"/>
          </p:cNvSpPr>
          <p:nvPr/>
        </p:nvSpPr>
        <p:spPr bwMode="auto">
          <a:xfrm>
            <a:off x="838200" y="1684338"/>
            <a:ext cx="1708150" cy="396875"/>
          </a:xfrm>
          <a:prstGeom prst="rect">
            <a:avLst/>
          </a:prstGeom>
          <a:noFill/>
          <a:ln w="9525">
            <a:noFill/>
            <a:miter lim="800000"/>
            <a:headEnd/>
            <a:tailEnd/>
          </a:ln>
          <a:effectLst/>
        </p:spPr>
        <p:txBody>
          <a:bodyPr wrap="none" lIns="92075" tIns="46038" rIns="92075" bIns="46038">
            <a:spAutoFit/>
          </a:bodyPr>
          <a:lstStyle/>
          <a:p>
            <a:r>
              <a:rPr lang="en-US" sz="2000" b="1">
                <a:solidFill>
                  <a:schemeClr val="tx1"/>
                </a:solidFill>
                <a:latin typeface="Courier New" pitchFamily="49" charset="0"/>
              </a:rPr>
              <a:t>EMPLOYEES </a:t>
            </a:r>
          </a:p>
        </p:txBody>
      </p:sp>
      <p:sp>
        <p:nvSpPr>
          <p:cNvPr id="21531" name="Rectangle 27"/>
          <p:cNvSpPr>
            <a:spLocks noChangeArrowheads="1"/>
          </p:cNvSpPr>
          <p:nvPr/>
        </p:nvSpPr>
        <p:spPr bwMode="auto">
          <a:xfrm>
            <a:off x="5729288" y="1439863"/>
            <a:ext cx="2938462" cy="348238"/>
          </a:xfrm>
          <a:prstGeom prst="rect">
            <a:avLst/>
          </a:prstGeom>
          <a:noFill/>
          <a:ln w="9525">
            <a:noFill/>
            <a:miter lim="800000"/>
            <a:headEnd/>
            <a:tailEnd/>
          </a:ln>
          <a:effectLst/>
        </p:spPr>
        <p:txBody>
          <a:bodyPr lIns="92075" tIns="46038" rIns="92075" bIns="46038">
            <a:spAutoFit/>
          </a:bodyPr>
          <a:lstStyle/>
          <a:p>
            <a:pPr>
              <a:lnSpc>
                <a:spcPct val="90000"/>
              </a:lnSpc>
            </a:pPr>
            <a:r>
              <a:rPr lang="en-US" sz="1800" b="1" dirty="0">
                <a:latin typeface="Courier New" pitchFamily="49" charset="0"/>
              </a:rPr>
              <a:t>UNIQUE</a:t>
            </a:r>
            <a:r>
              <a:rPr lang="en-US" sz="1800" b="1" dirty="0">
                <a:latin typeface="Arial" pitchFamily="34" charset="0"/>
              </a:rPr>
              <a:t> constraint</a:t>
            </a:r>
          </a:p>
        </p:txBody>
      </p:sp>
      <p:sp>
        <p:nvSpPr>
          <p:cNvPr id="21532" name="Freeform 28"/>
          <p:cNvSpPr>
            <a:spLocks/>
          </p:cNvSpPr>
          <p:nvPr/>
        </p:nvSpPr>
        <p:spPr bwMode="auto">
          <a:xfrm>
            <a:off x="5391150" y="1581150"/>
            <a:ext cx="325438" cy="477838"/>
          </a:xfrm>
          <a:custGeom>
            <a:avLst/>
            <a:gdLst/>
            <a:ahLst/>
            <a:cxnLst>
              <a:cxn ang="0">
                <a:pos x="204" y="0"/>
              </a:cxn>
              <a:cxn ang="0">
                <a:pos x="0" y="0"/>
              </a:cxn>
              <a:cxn ang="0">
                <a:pos x="0" y="300"/>
              </a:cxn>
            </a:cxnLst>
            <a:rect l="0" t="0" r="r" b="b"/>
            <a:pathLst>
              <a:path w="205" h="301">
                <a:moveTo>
                  <a:pt x="204" y="0"/>
                </a:moveTo>
                <a:lnTo>
                  <a:pt x="0" y="0"/>
                </a:lnTo>
                <a:lnTo>
                  <a:pt x="0" y="300"/>
                </a:lnTo>
              </a:path>
            </a:pathLst>
          </a:custGeom>
          <a:noFill/>
          <a:ln w="50800" cap="rnd" cmpd="sng">
            <a:solidFill>
              <a:srgbClr val="FFCC00"/>
            </a:solidFill>
            <a:prstDash val="solid"/>
            <a:round/>
            <a:headEnd type="none" w="sm" len="sm"/>
            <a:tailEnd type="stealth" w="med" len="lg"/>
          </a:ln>
          <a:effectLst/>
        </p:spPr>
        <p:txBody>
          <a:bodyPr/>
          <a:lstStyle/>
          <a:p>
            <a:endParaRPr lang="en-US"/>
          </a:p>
        </p:txBody>
      </p:sp>
      <p:sp>
        <p:nvSpPr>
          <p:cNvPr id="21533" name="AutoShape 29"/>
          <p:cNvSpPr>
            <a:spLocks noChangeArrowheads="1"/>
          </p:cNvSpPr>
          <p:nvPr/>
        </p:nvSpPr>
        <p:spPr bwMode="auto">
          <a:xfrm>
            <a:off x="3376613" y="3435350"/>
            <a:ext cx="628650" cy="704850"/>
          </a:xfrm>
          <a:prstGeom prst="upArrow">
            <a:avLst>
              <a:gd name="adj1" fmla="val 50000"/>
              <a:gd name="adj2" fmla="val 55983"/>
            </a:avLst>
          </a:prstGeom>
          <a:solidFill>
            <a:srgbClr val="FFCC99"/>
          </a:solidFill>
          <a:ln w="9525">
            <a:noFill/>
            <a:miter lim="800000"/>
            <a:headEnd/>
            <a:tailEnd/>
          </a:ln>
          <a:effectLst>
            <a:outerShdw dist="53882" dir="2700000" algn="ctr" rotWithShape="0">
              <a:srgbClr val="000000"/>
            </a:outerShdw>
          </a:effectLst>
        </p:spPr>
        <p:txBody>
          <a:bodyPr wrap="none" anchor="ctr"/>
          <a:lstStyle/>
          <a:p>
            <a:endParaRPr lang="en-US"/>
          </a:p>
        </p:txBody>
      </p:sp>
      <p:sp>
        <p:nvSpPr>
          <p:cNvPr id="21534" name="Rectangle 30"/>
          <p:cNvSpPr>
            <a:spLocks noChangeArrowheads="1"/>
          </p:cNvSpPr>
          <p:nvPr/>
        </p:nvSpPr>
        <p:spPr bwMode="auto">
          <a:xfrm>
            <a:off x="3962400" y="3632200"/>
            <a:ext cx="1914525" cy="320730"/>
          </a:xfrm>
          <a:prstGeom prst="rect">
            <a:avLst/>
          </a:prstGeom>
          <a:noFill/>
          <a:ln w="9525">
            <a:noFill/>
            <a:miter lim="800000"/>
            <a:headEnd/>
            <a:tailEnd/>
          </a:ln>
          <a:effectLst/>
        </p:spPr>
        <p:txBody>
          <a:bodyPr lIns="92075" tIns="46038" rIns="92075" bIns="46038">
            <a:spAutoFit/>
          </a:bodyPr>
          <a:lstStyle/>
          <a:p>
            <a:pPr>
              <a:lnSpc>
                <a:spcPct val="90000"/>
              </a:lnSpc>
            </a:pPr>
            <a:r>
              <a:rPr lang="en-US" sz="1600" b="1" dirty="0">
                <a:latin typeface="Courier New" pitchFamily="49" charset="0"/>
              </a:rPr>
              <a:t>INSERT INTO</a:t>
            </a:r>
          </a:p>
        </p:txBody>
      </p:sp>
      <p:grpSp>
        <p:nvGrpSpPr>
          <p:cNvPr id="2" name="Group 31"/>
          <p:cNvGrpSpPr>
            <a:grpSpLocks/>
          </p:cNvGrpSpPr>
          <p:nvPr/>
        </p:nvGrpSpPr>
        <p:grpSpPr bwMode="auto">
          <a:xfrm>
            <a:off x="6575425" y="4505328"/>
            <a:ext cx="2349500" cy="804863"/>
            <a:chOff x="4142" y="2838"/>
            <a:chExt cx="1480" cy="507"/>
          </a:xfrm>
        </p:grpSpPr>
        <p:sp>
          <p:nvSpPr>
            <p:cNvPr id="21536" name="Rectangle 32"/>
            <p:cNvSpPr>
              <a:spLocks noChangeArrowheads="1"/>
            </p:cNvSpPr>
            <p:nvPr/>
          </p:nvSpPr>
          <p:spPr bwMode="auto">
            <a:xfrm>
              <a:off x="4487" y="3040"/>
              <a:ext cx="1135" cy="305"/>
            </a:xfrm>
            <a:prstGeom prst="rect">
              <a:avLst/>
            </a:prstGeom>
            <a:noFill/>
            <a:ln w="9525">
              <a:noFill/>
              <a:miter lim="800000"/>
              <a:headEnd/>
              <a:tailEnd/>
            </a:ln>
            <a:effectLst/>
          </p:spPr>
          <p:txBody>
            <a:bodyPr lIns="92075" tIns="46038" rIns="92075" bIns="46038">
              <a:spAutoFit/>
            </a:bodyPr>
            <a:lstStyle/>
            <a:p>
              <a:pPr>
                <a:lnSpc>
                  <a:spcPct val="70000"/>
                </a:lnSpc>
              </a:pPr>
              <a:r>
                <a:rPr lang="en-US" sz="1800" b="1" dirty="0">
                  <a:latin typeface="Arial" pitchFamily="34" charset="0"/>
                </a:rPr>
                <a:t>Not allowed: already exists</a:t>
              </a:r>
            </a:p>
          </p:txBody>
        </p:sp>
        <p:sp>
          <p:nvSpPr>
            <p:cNvPr id="21537" name="Line 33"/>
            <p:cNvSpPr>
              <a:spLocks noChangeShapeType="1"/>
            </p:cNvSpPr>
            <p:nvPr/>
          </p:nvSpPr>
          <p:spPr bwMode="auto">
            <a:xfrm flipV="1">
              <a:off x="4155" y="3123"/>
              <a:ext cx="284" cy="1"/>
            </a:xfrm>
            <a:prstGeom prst="line">
              <a:avLst/>
            </a:prstGeom>
            <a:noFill/>
            <a:ln w="50800">
              <a:solidFill>
                <a:srgbClr val="FFCC00"/>
              </a:solidFill>
              <a:round/>
              <a:headEnd type="stealth" w="med" len="lg"/>
              <a:tailEnd type="none" w="sm" len="sm"/>
            </a:ln>
            <a:effectLst/>
          </p:spPr>
          <p:txBody>
            <a:bodyPr/>
            <a:lstStyle/>
            <a:p>
              <a:endParaRPr lang="en-US"/>
            </a:p>
          </p:txBody>
        </p:sp>
        <p:sp>
          <p:nvSpPr>
            <p:cNvPr id="21538" name="Rectangle 34"/>
            <p:cNvSpPr>
              <a:spLocks noChangeArrowheads="1"/>
            </p:cNvSpPr>
            <p:nvPr/>
          </p:nvSpPr>
          <p:spPr bwMode="auto">
            <a:xfrm>
              <a:off x="4474" y="2838"/>
              <a:ext cx="1135" cy="214"/>
            </a:xfrm>
            <a:prstGeom prst="rect">
              <a:avLst/>
            </a:prstGeom>
            <a:noFill/>
            <a:ln w="9525">
              <a:noFill/>
              <a:miter lim="800000"/>
              <a:headEnd/>
              <a:tailEnd/>
            </a:ln>
            <a:effectLst/>
          </p:spPr>
          <p:txBody>
            <a:bodyPr lIns="92075" tIns="46038" rIns="92075" bIns="46038">
              <a:spAutoFit/>
            </a:bodyPr>
            <a:lstStyle/>
            <a:p>
              <a:pPr>
                <a:lnSpc>
                  <a:spcPct val="90000"/>
                </a:lnSpc>
              </a:pPr>
              <a:r>
                <a:rPr lang="en-US" sz="1800" b="1" dirty="0">
                  <a:latin typeface="Arial" pitchFamily="34" charset="0"/>
                </a:rPr>
                <a:t>Allowed</a:t>
              </a:r>
            </a:p>
          </p:txBody>
        </p:sp>
        <p:sp>
          <p:nvSpPr>
            <p:cNvPr id="21539" name="Line 35"/>
            <p:cNvSpPr>
              <a:spLocks noChangeShapeType="1"/>
            </p:cNvSpPr>
            <p:nvPr/>
          </p:nvSpPr>
          <p:spPr bwMode="auto">
            <a:xfrm flipV="1">
              <a:off x="4142" y="2923"/>
              <a:ext cx="284" cy="1"/>
            </a:xfrm>
            <a:prstGeom prst="line">
              <a:avLst/>
            </a:prstGeom>
            <a:noFill/>
            <a:ln w="50800">
              <a:solidFill>
                <a:srgbClr val="FFCC00"/>
              </a:solidFill>
              <a:round/>
              <a:headEnd type="stealth" w="med" len="lg"/>
              <a:tailEnd type="none" w="sm" len="sm"/>
            </a:ln>
            <a:effectLst/>
          </p:spPr>
          <p:txBody>
            <a:bodyPr/>
            <a:lstStyle/>
            <a:p>
              <a:endParaRPr lang="en-US"/>
            </a:p>
          </p:txBody>
        </p:sp>
      </p:grpSp>
      <p:pic>
        <p:nvPicPr>
          <p:cNvPr id="21540" name="Picture 36"/>
          <p:cNvPicPr>
            <a:picLocks noChangeAspect="1" noChangeArrowheads="1"/>
          </p:cNvPicPr>
          <p:nvPr/>
        </p:nvPicPr>
        <p:blipFill>
          <a:blip r:embed="rId3"/>
          <a:srcRect/>
          <a:stretch>
            <a:fillRect/>
          </a:stretch>
        </p:blipFill>
        <p:spPr bwMode="auto">
          <a:xfrm>
            <a:off x="941388" y="2030413"/>
            <a:ext cx="5619750" cy="1323975"/>
          </a:xfrm>
          <a:prstGeom prst="rect">
            <a:avLst/>
          </a:prstGeom>
          <a:noFill/>
          <a:ln w="25400">
            <a:noFill/>
            <a:miter lim="800000"/>
            <a:headEnd type="none" w="sm" len="sm"/>
            <a:tailEnd type="none" w="sm" len="sm"/>
          </a:ln>
          <a:effectLst/>
        </p:spPr>
      </p:pic>
      <p:pic>
        <p:nvPicPr>
          <p:cNvPr id="21541" name="Picture 37"/>
          <p:cNvPicPr>
            <a:picLocks noChangeAspect="1" noChangeArrowheads="1"/>
          </p:cNvPicPr>
          <p:nvPr/>
        </p:nvPicPr>
        <p:blipFill>
          <a:blip r:embed="rId4"/>
          <a:srcRect/>
          <a:stretch>
            <a:fillRect/>
          </a:stretch>
        </p:blipFill>
        <p:spPr bwMode="auto">
          <a:xfrm>
            <a:off x="941388" y="4506913"/>
            <a:ext cx="5619750" cy="266700"/>
          </a:xfrm>
          <a:prstGeom prst="rect">
            <a:avLst/>
          </a:prstGeom>
          <a:noFill/>
          <a:ln w="25400">
            <a:noFill/>
            <a:miter lim="800000"/>
            <a:headEnd type="none" w="sm" len="sm"/>
            <a:tailEnd type="none" w="sm" len="sm"/>
          </a:ln>
          <a:effectLst/>
        </p:spPr>
      </p:pic>
      <p:pic>
        <p:nvPicPr>
          <p:cNvPr id="21542" name="Picture 38"/>
          <p:cNvPicPr>
            <a:picLocks noChangeAspect="1" noChangeArrowheads="1"/>
          </p:cNvPicPr>
          <p:nvPr/>
        </p:nvPicPr>
        <p:blipFill>
          <a:blip r:embed="rId5"/>
          <a:srcRect/>
          <a:stretch>
            <a:fillRect/>
          </a:stretch>
        </p:blipFill>
        <p:spPr bwMode="auto">
          <a:xfrm>
            <a:off x="941388" y="4783138"/>
            <a:ext cx="5619750" cy="247650"/>
          </a:xfrm>
          <a:prstGeom prst="rect">
            <a:avLst/>
          </a:prstGeom>
          <a:noFill/>
          <a:ln w="25400">
            <a:noFill/>
            <a:miter lim="800000"/>
            <a:headEnd type="none" w="sm" len="sm"/>
            <a:tailEnd type="none" w="sm" len="sm"/>
          </a:ln>
          <a:effectLst/>
        </p:spPr>
      </p:pic>
      <p:sp>
        <p:nvSpPr>
          <p:cNvPr id="21543" name="Text Box 39"/>
          <p:cNvSpPr txBox="1">
            <a:spLocks noChangeArrowheads="1"/>
          </p:cNvSpPr>
          <p:nvPr/>
        </p:nvSpPr>
        <p:spPr bwMode="auto">
          <a:xfrm>
            <a:off x="923925" y="3186113"/>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eaLnBrk="1" hangingPunct="1">
              <a:buClr>
                <a:srgbClr val="000000"/>
              </a:buClr>
              <a:buFont typeface="Arial" pitchFamily="34" charset="0"/>
              <a:buNone/>
            </a:pPr>
            <a:r>
              <a:rPr lang="en-US" b="1">
                <a:solidFill>
                  <a:schemeClr val="tx1"/>
                </a:solidFill>
                <a:latin typeface="Arial" pitchFamily="34" charset="0"/>
              </a:rPr>
              <a:t>…</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8" name="Rectangle 16"/>
          <p:cNvSpPr>
            <a:spLocks noGrp="1" noChangeArrowheads="1"/>
          </p:cNvSpPr>
          <p:nvPr>
            <p:ph type="title"/>
          </p:nvPr>
        </p:nvSpPr>
        <p:spPr>
          <a:noFill/>
          <a:ln/>
        </p:spPr>
        <p:txBody>
          <a:bodyPr/>
          <a:lstStyle/>
          <a:p>
            <a:r>
              <a:rPr lang="en-US"/>
              <a:t>The </a:t>
            </a:r>
            <a:r>
              <a:rPr lang="en-US">
                <a:latin typeface="Courier New" pitchFamily="49" charset="0"/>
              </a:rPr>
              <a:t>UNIQUE</a:t>
            </a:r>
            <a:r>
              <a:rPr lang="en-US"/>
              <a:t> Constraint</a:t>
            </a:r>
          </a:p>
        </p:txBody>
      </p:sp>
      <p:sp>
        <p:nvSpPr>
          <p:cNvPr id="23569" name="Rectangle 17"/>
          <p:cNvSpPr>
            <a:spLocks noChangeArrowheads="1"/>
          </p:cNvSpPr>
          <p:nvPr/>
        </p:nvSpPr>
        <p:spPr bwMode="blackWhite">
          <a:xfrm>
            <a:off x="1212850" y="2455863"/>
            <a:ext cx="6794500" cy="25511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457450" algn="l"/>
              </a:tabLst>
            </a:pPr>
            <a:endParaRPr lang="en-US" sz="1800" b="1">
              <a:solidFill>
                <a:srgbClr val="000000"/>
              </a:solidFill>
              <a:latin typeface="Courier New" pitchFamily="49" charset="0"/>
            </a:endParaRPr>
          </a:p>
          <a:p>
            <a:pPr>
              <a:tabLst>
                <a:tab pos="1200150" algn="l"/>
                <a:tab pos="2457450" algn="l"/>
              </a:tabLst>
            </a:pPr>
            <a:endParaRPr lang="en-US" sz="1800" b="1">
              <a:solidFill>
                <a:srgbClr val="000000"/>
              </a:solidFill>
              <a:latin typeface="Courier New" pitchFamily="49" charset="0"/>
            </a:endParaRPr>
          </a:p>
          <a:p>
            <a:pPr>
              <a:tabLst>
                <a:tab pos="1200150" algn="l"/>
                <a:tab pos="2457450" algn="l"/>
              </a:tabLst>
            </a:pPr>
            <a:endParaRPr lang="en-US" sz="1800" b="1">
              <a:solidFill>
                <a:srgbClr val="000000"/>
              </a:solidFill>
              <a:latin typeface="Courier New" pitchFamily="49" charset="0"/>
            </a:endParaRPr>
          </a:p>
          <a:p>
            <a:pPr>
              <a:tabLst>
                <a:tab pos="1200150" algn="l"/>
                <a:tab pos="2457450" algn="l"/>
              </a:tabLst>
            </a:pPr>
            <a:endParaRPr lang="en-US" sz="1800" b="1">
              <a:solidFill>
                <a:srgbClr val="000000"/>
              </a:solidFill>
              <a:latin typeface="Courier New" pitchFamily="49" charset="0"/>
            </a:endParaRPr>
          </a:p>
          <a:p>
            <a:pPr>
              <a:tabLst>
                <a:tab pos="1200150" algn="l"/>
                <a:tab pos="2457450" algn="l"/>
              </a:tabLst>
            </a:pPr>
            <a:endParaRPr lang="en-US" sz="1800" b="1">
              <a:solidFill>
                <a:srgbClr val="000000"/>
              </a:solidFill>
              <a:latin typeface="Courier New" pitchFamily="49" charset="0"/>
            </a:endParaRPr>
          </a:p>
          <a:p>
            <a:pPr>
              <a:tabLst>
                <a:tab pos="1200150" algn="l"/>
                <a:tab pos="2457450" algn="l"/>
              </a:tabLst>
            </a:pPr>
            <a:endParaRPr lang="en-US" sz="1800" b="1">
              <a:solidFill>
                <a:srgbClr val="000000"/>
              </a:solidFill>
              <a:latin typeface="Courier New" pitchFamily="49" charset="0"/>
            </a:endParaRPr>
          </a:p>
        </p:txBody>
      </p:sp>
      <p:sp>
        <p:nvSpPr>
          <p:cNvPr id="23570" name="Rectangle 18"/>
          <p:cNvSpPr>
            <a:spLocks noGrp="1" noChangeArrowheads="1"/>
          </p:cNvSpPr>
          <p:nvPr>
            <p:ph type="body" idx="1"/>
          </p:nvPr>
        </p:nvSpPr>
        <p:spPr>
          <a:xfrm>
            <a:off x="860425" y="1828800"/>
            <a:ext cx="8007350" cy="409575"/>
          </a:xfrm>
          <a:noFill/>
          <a:ln/>
        </p:spPr>
        <p:txBody>
          <a:bodyPr>
            <a:normAutofit fontScale="92500" lnSpcReduction="20000"/>
          </a:bodyPr>
          <a:lstStyle/>
          <a:p>
            <a:pPr>
              <a:buFont typeface="Arial" pitchFamily="34" charset="0"/>
              <a:buNone/>
            </a:pPr>
            <a:r>
              <a:rPr lang="en-US"/>
              <a:t>Defined at either the table level or the column level: </a:t>
            </a:r>
          </a:p>
        </p:txBody>
      </p:sp>
      <p:sp>
        <p:nvSpPr>
          <p:cNvPr id="23571" name="Rectangle 19"/>
          <p:cNvSpPr>
            <a:spLocks noChangeArrowheads="1"/>
          </p:cNvSpPr>
          <p:nvPr/>
        </p:nvSpPr>
        <p:spPr bwMode="ltGray">
          <a:xfrm>
            <a:off x="1755775" y="4686300"/>
            <a:ext cx="5229225" cy="285750"/>
          </a:xfrm>
          <a:prstGeom prst="rect">
            <a:avLst/>
          </a:prstGeom>
          <a:noFill/>
          <a:ln w="19050">
            <a:solidFill>
              <a:schemeClr val="hlink"/>
            </a:solidFill>
            <a:miter lim="800000"/>
            <a:headEnd/>
            <a:tailEnd/>
          </a:ln>
          <a:effectLst/>
        </p:spPr>
        <p:txBody>
          <a:bodyPr wrap="none" anchor="ctr"/>
          <a:lstStyle/>
          <a:p>
            <a:endParaRPr lang="en-US"/>
          </a:p>
        </p:txBody>
      </p:sp>
      <p:sp>
        <p:nvSpPr>
          <p:cNvPr id="23572" name="Rectangle 20"/>
          <p:cNvSpPr>
            <a:spLocks noChangeArrowheads="1"/>
          </p:cNvSpPr>
          <p:nvPr/>
        </p:nvSpPr>
        <p:spPr bwMode="blackWhite">
          <a:xfrm>
            <a:off x="1296988" y="2857500"/>
            <a:ext cx="5102225" cy="1725613"/>
          </a:xfrm>
          <a:prstGeom prst="rect">
            <a:avLst/>
          </a:prstGeom>
          <a:noFill/>
          <a:ln w="9525">
            <a:noFill/>
            <a:miter lim="800000"/>
            <a:headEnd/>
            <a:tailEnd/>
          </a:ln>
          <a:effectLst/>
        </p:spPr>
        <p:txBody>
          <a:bodyPr wrap="none" lIns="92075" tIns="46038" rIns="92075" bIns="46038" anchor="ctr"/>
          <a:lstStyle/>
          <a:p>
            <a:pPr>
              <a:tabLst>
                <a:tab pos="1200150" algn="l"/>
                <a:tab pos="2457450" algn="l"/>
              </a:tabLst>
            </a:pPr>
            <a:r>
              <a:rPr lang="en-US" sz="1800" b="1">
                <a:solidFill>
                  <a:srgbClr val="000000"/>
                </a:solidFill>
                <a:latin typeface="Courier New" pitchFamily="49" charset="0"/>
              </a:rPr>
              <a:t>CREATE TABLE employees(</a:t>
            </a:r>
          </a:p>
          <a:p>
            <a:pPr>
              <a:tabLst>
                <a:tab pos="1200150" algn="l"/>
                <a:tab pos="2457450" algn="l"/>
              </a:tabLst>
            </a:pPr>
            <a:r>
              <a:rPr lang="en-US" sz="1800" b="1">
                <a:solidFill>
                  <a:srgbClr val="000000"/>
                </a:solidFill>
                <a:latin typeface="Courier New" pitchFamily="49" charset="0"/>
              </a:rPr>
              <a:t>    employee_id      NUMBER(6),</a:t>
            </a:r>
          </a:p>
          <a:p>
            <a:pPr>
              <a:tabLst>
                <a:tab pos="1200150" algn="l"/>
                <a:tab pos="2457450" algn="l"/>
              </a:tabLst>
            </a:pPr>
            <a:r>
              <a:rPr lang="en-US" sz="1800" b="1">
                <a:solidFill>
                  <a:srgbClr val="000000"/>
                </a:solidFill>
                <a:latin typeface="Courier New" pitchFamily="49" charset="0"/>
              </a:rPr>
              <a:t>    last_name        VARCHAR2(25) NOT NULL,</a:t>
            </a:r>
          </a:p>
          <a:p>
            <a:pPr>
              <a:tabLst>
                <a:tab pos="1200150" algn="l"/>
                <a:tab pos="2457450" algn="l"/>
              </a:tabLst>
            </a:pPr>
            <a:r>
              <a:rPr lang="en-US" sz="1800" b="1">
                <a:solidFill>
                  <a:srgbClr val="000000"/>
                </a:solidFill>
                <a:latin typeface="Courier New" pitchFamily="49" charset="0"/>
              </a:rPr>
              <a:t>    email            VARCHAR2(25),</a:t>
            </a:r>
          </a:p>
          <a:p>
            <a:pPr>
              <a:tabLst>
                <a:tab pos="1200150" algn="l"/>
                <a:tab pos="2457450" algn="l"/>
              </a:tabLst>
            </a:pPr>
            <a:r>
              <a:rPr lang="en-US" sz="1800" b="1">
                <a:solidFill>
                  <a:srgbClr val="000000"/>
                </a:solidFill>
                <a:latin typeface="Courier New" pitchFamily="49" charset="0"/>
              </a:rPr>
              <a:t>    salary           NUMBER(8,2),</a:t>
            </a:r>
          </a:p>
          <a:p>
            <a:pPr>
              <a:tabLst>
                <a:tab pos="1200150" algn="l"/>
                <a:tab pos="2457450" algn="l"/>
              </a:tabLst>
            </a:pPr>
            <a:r>
              <a:rPr lang="en-US" sz="1800" b="1">
                <a:solidFill>
                  <a:srgbClr val="000000"/>
                </a:solidFill>
                <a:latin typeface="Courier New" pitchFamily="49" charset="0"/>
              </a:rPr>
              <a:t>    commission_pct   NUMBER(2,2),</a:t>
            </a:r>
          </a:p>
          <a:p>
            <a:pPr>
              <a:tabLst>
                <a:tab pos="1200150" algn="l"/>
                <a:tab pos="2457450" algn="l"/>
              </a:tabLst>
            </a:pPr>
            <a:r>
              <a:rPr lang="en-US" sz="1800" b="1">
                <a:solidFill>
                  <a:srgbClr val="000000"/>
                </a:solidFill>
                <a:latin typeface="Courier New" pitchFamily="49" charset="0"/>
              </a:rPr>
              <a:t>    hire_date        DATE NOT NULL,</a:t>
            </a:r>
          </a:p>
          <a:p>
            <a:pPr>
              <a:tabLst>
                <a:tab pos="1200150" algn="l"/>
                <a:tab pos="2457450" algn="l"/>
              </a:tabLst>
            </a:pPr>
            <a:r>
              <a:rPr lang="en-US" sz="1800" b="1">
                <a:solidFill>
                  <a:srgbClr val="000000"/>
                </a:solidFill>
                <a:latin typeface="Courier New" pitchFamily="49" charset="0"/>
              </a:rPr>
              <a:t>...  </a:t>
            </a:r>
          </a:p>
          <a:p>
            <a:pPr>
              <a:tabLst>
                <a:tab pos="1200150" algn="l"/>
                <a:tab pos="2457450" algn="l"/>
              </a:tabLst>
            </a:pPr>
            <a:r>
              <a:rPr lang="en-US" sz="1800" b="1">
                <a:solidFill>
                  <a:srgbClr val="000000"/>
                </a:solidFill>
                <a:latin typeface="Courier New" pitchFamily="49" charset="0"/>
              </a:rPr>
              <a:t>    CONSTRAINT emp_email_uk UNIQUE(email));</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a:spLocks noChangeShapeType="1"/>
          </p:cNvSpPr>
          <p:nvPr/>
        </p:nvSpPr>
        <p:spPr bwMode="auto">
          <a:xfrm>
            <a:off x="5295900" y="3524250"/>
            <a:ext cx="1524000" cy="0"/>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p>
            <a:endParaRPr lang="en-US"/>
          </a:p>
        </p:txBody>
      </p:sp>
      <p:sp>
        <p:nvSpPr>
          <p:cNvPr id="9219" name="Rectangle 3"/>
          <p:cNvSpPr>
            <a:spLocks noGrp="1" noChangeArrowheads="1"/>
          </p:cNvSpPr>
          <p:nvPr>
            <p:ph type="title"/>
          </p:nvPr>
        </p:nvSpPr>
        <p:spPr>
          <a:noFill/>
          <a:ln/>
          <a:effectLst>
            <a:outerShdw dist="53882" dir="2700000" algn="ctr" rotWithShape="0">
              <a:srgbClr val="000000"/>
            </a:outerShdw>
          </a:effectLst>
        </p:spPr>
        <p:txBody>
          <a:bodyPr/>
          <a:lstStyle/>
          <a:p>
            <a:r>
              <a:rPr lang="en-US" dirty="0"/>
              <a:t>Controlling User Access</a:t>
            </a:r>
          </a:p>
        </p:txBody>
      </p:sp>
      <p:sp>
        <p:nvSpPr>
          <p:cNvPr id="9220" name="Rectangle 4"/>
          <p:cNvSpPr>
            <a:spLocks noChangeArrowheads="1"/>
          </p:cNvSpPr>
          <p:nvPr/>
        </p:nvSpPr>
        <p:spPr bwMode="auto">
          <a:xfrm>
            <a:off x="1684338" y="1797050"/>
            <a:ext cx="1806575" cy="701675"/>
          </a:xfrm>
          <a:prstGeom prst="rect">
            <a:avLst/>
          </a:prstGeom>
          <a:noFill/>
          <a:ln w="9525">
            <a:noFill/>
            <a:miter lim="800000"/>
            <a:headEnd/>
            <a:tailEnd/>
          </a:ln>
          <a:effectLst/>
        </p:spPr>
        <p:txBody>
          <a:bodyPr wrap="none" lIns="92075" tIns="46038" rIns="92075" bIns="46038">
            <a:spAutoFit/>
          </a:bodyPr>
          <a:lstStyle/>
          <a:p>
            <a:pPr algn="l"/>
            <a:r>
              <a:rPr lang="en-US" sz="2000">
                <a:solidFill>
                  <a:srgbClr val="FFFFCC"/>
                </a:solidFill>
                <a:latin typeface="Arial" pitchFamily="34" charset="0"/>
              </a:rPr>
              <a:t>Database</a:t>
            </a:r>
          </a:p>
          <a:p>
            <a:pPr algn="l"/>
            <a:r>
              <a:rPr lang="en-US" sz="2000">
                <a:solidFill>
                  <a:srgbClr val="FFFFCC"/>
                </a:solidFill>
                <a:latin typeface="Arial" pitchFamily="34" charset="0"/>
              </a:rPr>
              <a:t>administrator</a:t>
            </a:r>
          </a:p>
        </p:txBody>
      </p:sp>
      <p:sp>
        <p:nvSpPr>
          <p:cNvPr id="9221" name="Rectangle 5"/>
          <p:cNvSpPr>
            <a:spLocks noChangeArrowheads="1"/>
          </p:cNvSpPr>
          <p:nvPr/>
        </p:nvSpPr>
        <p:spPr bwMode="auto">
          <a:xfrm>
            <a:off x="1506538" y="4205288"/>
            <a:ext cx="890587" cy="396875"/>
          </a:xfrm>
          <a:prstGeom prst="rect">
            <a:avLst/>
          </a:prstGeom>
          <a:noFill/>
          <a:ln w="9525">
            <a:noFill/>
            <a:miter lim="800000"/>
            <a:headEnd/>
            <a:tailEnd/>
          </a:ln>
          <a:effectLst/>
        </p:spPr>
        <p:txBody>
          <a:bodyPr wrap="none" lIns="92075" tIns="46038" rIns="92075" bIns="46038">
            <a:spAutoFit/>
          </a:bodyPr>
          <a:lstStyle/>
          <a:p>
            <a:pPr algn="l"/>
            <a:r>
              <a:rPr lang="en-US" sz="2000">
                <a:solidFill>
                  <a:srgbClr val="FFFFCC"/>
                </a:solidFill>
                <a:latin typeface="Arial" pitchFamily="34" charset="0"/>
              </a:rPr>
              <a:t>Users</a:t>
            </a:r>
          </a:p>
        </p:txBody>
      </p:sp>
      <p:sp>
        <p:nvSpPr>
          <p:cNvPr id="9222" name="Rectangle 6"/>
          <p:cNvSpPr>
            <a:spLocks noChangeArrowheads="1"/>
          </p:cNvSpPr>
          <p:nvPr/>
        </p:nvSpPr>
        <p:spPr bwMode="blackWhite">
          <a:xfrm>
            <a:off x="1828800" y="3124200"/>
            <a:ext cx="3684588" cy="762000"/>
          </a:xfrm>
          <a:prstGeom prst="rect">
            <a:avLst/>
          </a:prstGeom>
          <a:solidFill>
            <a:srgbClr val="FFCC99"/>
          </a:solidFill>
          <a:ln w="12700">
            <a:solidFill>
              <a:srgbClr val="000000"/>
            </a:solidFill>
            <a:miter lim="800000"/>
            <a:headEnd/>
            <a:tailEnd/>
          </a:ln>
          <a:effectLst/>
        </p:spPr>
        <p:txBody>
          <a:bodyPr wrap="none" lIns="92075" tIns="46038" rIns="92075" bIns="46038" anchor="ctr"/>
          <a:lstStyle/>
          <a:p>
            <a:pPr defTabSz="400050">
              <a:tabLst>
                <a:tab pos="400050" algn="r"/>
                <a:tab pos="673100" algn="l"/>
              </a:tabLst>
            </a:pPr>
            <a:r>
              <a:rPr lang="en-US" sz="2200">
                <a:solidFill>
                  <a:srgbClr val="000000"/>
                </a:solidFill>
                <a:latin typeface="Arial" pitchFamily="34" charset="0"/>
              </a:rPr>
              <a:t>Username and password</a:t>
            </a:r>
          </a:p>
          <a:p>
            <a:pPr defTabSz="400050">
              <a:tabLst>
                <a:tab pos="400050" algn="r"/>
                <a:tab pos="673100" algn="l"/>
              </a:tabLst>
            </a:pPr>
            <a:r>
              <a:rPr lang="en-US" sz="2200">
                <a:solidFill>
                  <a:srgbClr val="000000"/>
                </a:solidFill>
                <a:latin typeface="Arial" pitchFamily="34" charset="0"/>
              </a:rPr>
              <a:t>Privileges</a:t>
            </a:r>
          </a:p>
        </p:txBody>
      </p:sp>
      <p:sp>
        <p:nvSpPr>
          <p:cNvPr id="9223" name="Line 7"/>
          <p:cNvSpPr>
            <a:spLocks noChangeShapeType="1"/>
          </p:cNvSpPr>
          <p:nvPr/>
        </p:nvSpPr>
        <p:spPr bwMode="auto">
          <a:xfrm>
            <a:off x="1905000" y="3490913"/>
            <a:ext cx="3611563" cy="0"/>
          </a:xfrm>
          <a:prstGeom prst="line">
            <a:avLst/>
          </a:prstGeom>
          <a:noFill/>
          <a:ln w="25400">
            <a:solidFill>
              <a:srgbClr val="000000"/>
            </a:solidFill>
            <a:round/>
            <a:headEnd type="none" w="sm" len="sm"/>
            <a:tailEnd type="none" w="sm" len="sm"/>
          </a:ln>
          <a:effectLst/>
        </p:spPr>
        <p:txBody>
          <a:bodyPr/>
          <a:lstStyle/>
          <a:p>
            <a:endParaRPr lang="en-US"/>
          </a:p>
        </p:txBody>
      </p:sp>
      <p:grpSp>
        <p:nvGrpSpPr>
          <p:cNvPr id="2" name="Group 21"/>
          <p:cNvGrpSpPr>
            <a:grpSpLocks/>
          </p:cNvGrpSpPr>
          <p:nvPr/>
        </p:nvGrpSpPr>
        <p:grpSpPr bwMode="auto">
          <a:xfrm>
            <a:off x="6491288" y="2668588"/>
            <a:ext cx="1662112" cy="1719262"/>
            <a:chOff x="4089" y="1681"/>
            <a:chExt cx="1047" cy="1083"/>
          </a:xfrm>
        </p:grpSpPr>
        <p:grpSp>
          <p:nvGrpSpPr>
            <p:cNvPr id="3" name="Group 11"/>
            <p:cNvGrpSpPr>
              <a:grpSpLocks/>
            </p:cNvGrpSpPr>
            <p:nvPr/>
          </p:nvGrpSpPr>
          <p:grpSpPr bwMode="auto">
            <a:xfrm>
              <a:off x="4089" y="1681"/>
              <a:ext cx="1047" cy="1083"/>
              <a:chOff x="4089" y="1681"/>
              <a:chExt cx="1047" cy="1083"/>
            </a:xfrm>
          </p:grpSpPr>
          <p:sp>
            <p:nvSpPr>
              <p:cNvPr id="9224" name="Rectangle 8"/>
              <p:cNvSpPr>
                <a:spLocks noChangeArrowheads="1"/>
              </p:cNvSpPr>
              <p:nvPr/>
            </p:nvSpPr>
            <p:spPr bwMode="ltGray">
              <a:xfrm>
                <a:off x="4089" y="1901"/>
                <a:ext cx="1047" cy="649"/>
              </a:xfrm>
              <a:prstGeom prst="rect">
                <a:avLst/>
              </a:prstGeom>
              <a:gradFill rotWithShape="0">
                <a:gsLst>
                  <a:gs pos="0">
                    <a:srgbClr val="969696">
                      <a:gamma/>
                      <a:shade val="89804"/>
                      <a:invGamma/>
                    </a:srgbClr>
                  </a:gs>
                  <a:gs pos="50000">
                    <a:srgbClr val="969696"/>
                  </a:gs>
                  <a:gs pos="100000">
                    <a:srgbClr val="969696">
                      <a:gamma/>
                      <a:shade val="89804"/>
                      <a:invGamma/>
                    </a:srgbClr>
                  </a:gs>
                </a:gsLst>
                <a:lin ang="0" scaled="1"/>
              </a:gradFill>
              <a:ln w="9525">
                <a:noFill/>
                <a:miter lim="800000"/>
                <a:headEnd/>
                <a:tailEnd/>
              </a:ln>
              <a:effectLst/>
            </p:spPr>
            <p:txBody>
              <a:bodyPr wrap="none" anchor="ctr"/>
              <a:lstStyle/>
              <a:p>
                <a:endParaRPr lang="en-US"/>
              </a:p>
            </p:txBody>
          </p:sp>
          <p:sp>
            <p:nvSpPr>
              <p:cNvPr id="9225" name="Oval 9"/>
              <p:cNvSpPr>
                <a:spLocks noChangeArrowheads="1"/>
              </p:cNvSpPr>
              <p:nvPr/>
            </p:nvSpPr>
            <p:spPr bwMode="ltGray">
              <a:xfrm>
                <a:off x="4089" y="1681"/>
                <a:ext cx="1047" cy="416"/>
              </a:xfrm>
              <a:prstGeom prst="ellipse">
                <a:avLst/>
              </a:prstGeom>
              <a:gradFill rotWithShape="0">
                <a:gsLst>
                  <a:gs pos="0">
                    <a:srgbClr val="969696">
                      <a:gamma/>
                      <a:shade val="89804"/>
                      <a:invGamma/>
                    </a:srgbClr>
                  </a:gs>
                  <a:gs pos="100000">
                    <a:srgbClr val="969696"/>
                  </a:gs>
                </a:gsLst>
                <a:lin ang="5400000" scaled="1"/>
              </a:gradFill>
              <a:ln w="9525">
                <a:noFill/>
                <a:round/>
                <a:headEnd/>
                <a:tailEnd/>
              </a:ln>
              <a:effectLst/>
            </p:spPr>
            <p:txBody>
              <a:bodyPr wrap="none" anchor="ctr"/>
              <a:lstStyle/>
              <a:p>
                <a:endParaRPr lang="en-US"/>
              </a:p>
            </p:txBody>
          </p:sp>
          <p:sp>
            <p:nvSpPr>
              <p:cNvPr id="9226" name="Oval 10"/>
              <p:cNvSpPr>
                <a:spLocks noChangeArrowheads="1"/>
              </p:cNvSpPr>
              <p:nvPr/>
            </p:nvSpPr>
            <p:spPr bwMode="ltGray">
              <a:xfrm>
                <a:off x="4089" y="2348"/>
                <a:ext cx="1047" cy="416"/>
              </a:xfrm>
              <a:prstGeom prst="ellipse">
                <a:avLst/>
              </a:prstGeom>
              <a:gradFill rotWithShape="0">
                <a:gsLst>
                  <a:gs pos="0">
                    <a:srgbClr val="969696">
                      <a:gamma/>
                      <a:shade val="89804"/>
                      <a:invGamma/>
                    </a:srgbClr>
                  </a:gs>
                  <a:gs pos="50000">
                    <a:srgbClr val="969696"/>
                  </a:gs>
                  <a:gs pos="100000">
                    <a:srgbClr val="969696">
                      <a:gamma/>
                      <a:shade val="89804"/>
                      <a:invGamma/>
                    </a:srgbClr>
                  </a:gs>
                </a:gsLst>
                <a:lin ang="0" scaled="1"/>
              </a:gradFill>
              <a:ln w="9525">
                <a:noFill/>
                <a:round/>
                <a:headEnd/>
                <a:tailEnd/>
              </a:ln>
              <a:effectLst/>
            </p:spPr>
            <p:txBody>
              <a:bodyPr wrap="none" anchor="ctr"/>
              <a:lstStyle/>
              <a:p>
                <a:endParaRPr lang="en-US"/>
              </a:p>
            </p:txBody>
          </p:sp>
        </p:grpSp>
        <p:sp>
          <p:nvSpPr>
            <p:cNvPr id="9228" name="Rectangle 12"/>
            <p:cNvSpPr>
              <a:spLocks noChangeArrowheads="1"/>
            </p:cNvSpPr>
            <p:nvPr/>
          </p:nvSpPr>
          <p:spPr bwMode="ltGray">
            <a:xfrm>
              <a:off x="4226" y="2180"/>
              <a:ext cx="222" cy="126"/>
            </a:xfrm>
            <a:prstGeom prst="rect">
              <a:avLst/>
            </a:prstGeom>
            <a:solidFill>
              <a:srgbClr val="CC0000"/>
            </a:solidFill>
            <a:ln w="9525">
              <a:noFill/>
              <a:miter lim="800000"/>
              <a:headEnd/>
              <a:tailEnd/>
            </a:ln>
            <a:effectLst/>
          </p:spPr>
          <p:txBody>
            <a:bodyPr wrap="none" anchor="ctr"/>
            <a:lstStyle/>
            <a:p>
              <a:endParaRPr lang="en-US"/>
            </a:p>
          </p:txBody>
        </p:sp>
        <p:sp>
          <p:nvSpPr>
            <p:cNvPr id="9229" name="Rectangle 13"/>
            <p:cNvSpPr>
              <a:spLocks noChangeArrowheads="1"/>
            </p:cNvSpPr>
            <p:nvPr/>
          </p:nvSpPr>
          <p:spPr bwMode="ltGray">
            <a:xfrm>
              <a:off x="4497" y="2180"/>
              <a:ext cx="222" cy="126"/>
            </a:xfrm>
            <a:prstGeom prst="rect">
              <a:avLst/>
            </a:prstGeom>
            <a:solidFill>
              <a:srgbClr val="CC0000"/>
            </a:solidFill>
            <a:ln w="9525">
              <a:noFill/>
              <a:miter lim="800000"/>
              <a:headEnd/>
              <a:tailEnd/>
            </a:ln>
            <a:effectLst/>
          </p:spPr>
          <p:txBody>
            <a:bodyPr wrap="none" anchor="ctr"/>
            <a:lstStyle/>
            <a:p>
              <a:endParaRPr lang="en-US"/>
            </a:p>
          </p:txBody>
        </p:sp>
        <p:sp>
          <p:nvSpPr>
            <p:cNvPr id="9230" name="Rectangle 14"/>
            <p:cNvSpPr>
              <a:spLocks noChangeArrowheads="1"/>
            </p:cNvSpPr>
            <p:nvPr/>
          </p:nvSpPr>
          <p:spPr bwMode="ltGray">
            <a:xfrm>
              <a:off x="4766" y="2180"/>
              <a:ext cx="222" cy="126"/>
            </a:xfrm>
            <a:prstGeom prst="rect">
              <a:avLst/>
            </a:prstGeom>
            <a:solidFill>
              <a:srgbClr val="CC0000"/>
            </a:solidFill>
            <a:ln w="9525">
              <a:noFill/>
              <a:miter lim="800000"/>
              <a:headEnd/>
              <a:tailEnd/>
            </a:ln>
            <a:effectLst/>
          </p:spPr>
          <p:txBody>
            <a:bodyPr wrap="none" anchor="ctr"/>
            <a:lstStyle/>
            <a:p>
              <a:endParaRPr lang="en-US"/>
            </a:p>
          </p:txBody>
        </p:sp>
        <p:sp>
          <p:nvSpPr>
            <p:cNvPr id="9231" name="Rectangle 15"/>
            <p:cNvSpPr>
              <a:spLocks noChangeArrowheads="1"/>
            </p:cNvSpPr>
            <p:nvPr/>
          </p:nvSpPr>
          <p:spPr bwMode="ltGray">
            <a:xfrm>
              <a:off x="4227" y="2351"/>
              <a:ext cx="222" cy="126"/>
            </a:xfrm>
            <a:prstGeom prst="rect">
              <a:avLst/>
            </a:prstGeom>
            <a:solidFill>
              <a:srgbClr val="CC0000"/>
            </a:solidFill>
            <a:ln w="9525">
              <a:noFill/>
              <a:miter lim="800000"/>
              <a:headEnd/>
              <a:tailEnd/>
            </a:ln>
            <a:effectLst/>
          </p:spPr>
          <p:txBody>
            <a:bodyPr wrap="none" anchor="ctr"/>
            <a:lstStyle/>
            <a:p>
              <a:endParaRPr lang="en-US"/>
            </a:p>
          </p:txBody>
        </p:sp>
        <p:sp>
          <p:nvSpPr>
            <p:cNvPr id="9232" name="Rectangle 16"/>
            <p:cNvSpPr>
              <a:spLocks noChangeArrowheads="1"/>
            </p:cNvSpPr>
            <p:nvPr/>
          </p:nvSpPr>
          <p:spPr bwMode="ltGray">
            <a:xfrm>
              <a:off x="4498" y="2351"/>
              <a:ext cx="222" cy="126"/>
            </a:xfrm>
            <a:prstGeom prst="rect">
              <a:avLst/>
            </a:prstGeom>
            <a:solidFill>
              <a:srgbClr val="CC0000"/>
            </a:solidFill>
            <a:ln w="9525">
              <a:noFill/>
              <a:miter lim="800000"/>
              <a:headEnd/>
              <a:tailEnd/>
            </a:ln>
            <a:effectLst/>
          </p:spPr>
          <p:txBody>
            <a:bodyPr wrap="none" anchor="ctr"/>
            <a:lstStyle/>
            <a:p>
              <a:endParaRPr lang="en-US"/>
            </a:p>
          </p:txBody>
        </p:sp>
        <p:sp>
          <p:nvSpPr>
            <p:cNvPr id="9233" name="Rectangle 17"/>
            <p:cNvSpPr>
              <a:spLocks noChangeArrowheads="1"/>
            </p:cNvSpPr>
            <p:nvPr/>
          </p:nvSpPr>
          <p:spPr bwMode="ltGray">
            <a:xfrm>
              <a:off x="4767" y="2351"/>
              <a:ext cx="222" cy="126"/>
            </a:xfrm>
            <a:prstGeom prst="rect">
              <a:avLst/>
            </a:prstGeom>
            <a:solidFill>
              <a:srgbClr val="CC0000"/>
            </a:solidFill>
            <a:ln w="9525">
              <a:noFill/>
              <a:miter lim="800000"/>
              <a:headEnd/>
              <a:tailEnd/>
            </a:ln>
            <a:effectLst/>
          </p:spPr>
          <p:txBody>
            <a:bodyPr wrap="none" anchor="ctr"/>
            <a:lstStyle/>
            <a:p>
              <a:endParaRPr lang="en-US"/>
            </a:p>
          </p:txBody>
        </p:sp>
        <p:sp>
          <p:nvSpPr>
            <p:cNvPr id="9234" name="Rectangle 18"/>
            <p:cNvSpPr>
              <a:spLocks noChangeArrowheads="1"/>
            </p:cNvSpPr>
            <p:nvPr/>
          </p:nvSpPr>
          <p:spPr bwMode="ltGray">
            <a:xfrm>
              <a:off x="4227" y="2519"/>
              <a:ext cx="222" cy="126"/>
            </a:xfrm>
            <a:prstGeom prst="rect">
              <a:avLst/>
            </a:prstGeom>
            <a:solidFill>
              <a:srgbClr val="CC0000"/>
            </a:solidFill>
            <a:ln w="9525">
              <a:noFill/>
              <a:miter lim="800000"/>
              <a:headEnd/>
              <a:tailEnd/>
            </a:ln>
            <a:effectLst/>
          </p:spPr>
          <p:txBody>
            <a:bodyPr wrap="none" anchor="ctr"/>
            <a:lstStyle/>
            <a:p>
              <a:endParaRPr lang="en-US"/>
            </a:p>
          </p:txBody>
        </p:sp>
        <p:sp>
          <p:nvSpPr>
            <p:cNvPr id="9235" name="Rectangle 19"/>
            <p:cNvSpPr>
              <a:spLocks noChangeArrowheads="1"/>
            </p:cNvSpPr>
            <p:nvPr/>
          </p:nvSpPr>
          <p:spPr bwMode="ltGray">
            <a:xfrm>
              <a:off x="4498" y="2519"/>
              <a:ext cx="222" cy="126"/>
            </a:xfrm>
            <a:prstGeom prst="rect">
              <a:avLst/>
            </a:prstGeom>
            <a:solidFill>
              <a:srgbClr val="CC0000"/>
            </a:solidFill>
            <a:ln w="9525">
              <a:noFill/>
              <a:miter lim="800000"/>
              <a:headEnd/>
              <a:tailEnd/>
            </a:ln>
            <a:effectLst/>
          </p:spPr>
          <p:txBody>
            <a:bodyPr wrap="none" anchor="ctr"/>
            <a:lstStyle/>
            <a:p>
              <a:endParaRPr lang="en-US"/>
            </a:p>
          </p:txBody>
        </p:sp>
        <p:sp>
          <p:nvSpPr>
            <p:cNvPr id="9236" name="Rectangle 20"/>
            <p:cNvSpPr>
              <a:spLocks noChangeArrowheads="1"/>
            </p:cNvSpPr>
            <p:nvPr/>
          </p:nvSpPr>
          <p:spPr bwMode="ltGray">
            <a:xfrm>
              <a:off x="4767" y="2519"/>
              <a:ext cx="222" cy="126"/>
            </a:xfrm>
            <a:prstGeom prst="rect">
              <a:avLst/>
            </a:prstGeom>
            <a:solidFill>
              <a:srgbClr val="CC0000"/>
            </a:solidFill>
            <a:ln w="9525">
              <a:noFill/>
              <a:miter lim="800000"/>
              <a:headEnd/>
              <a:tailEnd/>
            </a:ln>
            <a:effectLst/>
          </p:spPr>
          <p:txBody>
            <a:bodyPr wrap="none" anchor="ctr"/>
            <a:lstStyle/>
            <a:p>
              <a:endParaRPr lang="en-US"/>
            </a:p>
          </p:txBody>
        </p:sp>
      </p:grpSp>
      <p:grpSp>
        <p:nvGrpSpPr>
          <p:cNvPr id="4" name="Group 46"/>
          <p:cNvGrpSpPr>
            <a:grpSpLocks/>
          </p:cNvGrpSpPr>
          <p:nvPr/>
        </p:nvGrpSpPr>
        <p:grpSpPr bwMode="auto">
          <a:xfrm>
            <a:off x="1255713" y="4627563"/>
            <a:ext cx="1438275" cy="1419225"/>
            <a:chOff x="791" y="2915"/>
            <a:chExt cx="906" cy="894"/>
          </a:xfrm>
        </p:grpSpPr>
        <p:sp>
          <p:nvSpPr>
            <p:cNvPr id="9238" name="Freeform 22"/>
            <p:cNvSpPr>
              <a:spLocks/>
            </p:cNvSpPr>
            <p:nvPr/>
          </p:nvSpPr>
          <p:spPr bwMode="auto">
            <a:xfrm>
              <a:off x="1064" y="2946"/>
              <a:ext cx="224" cy="732"/>
            </a:xfrm>
            <a:custGeom>
              <a:avLst/>
              <a:gdLst/>
              <a:ahLst/>
              <a:cxnLst>
                <a:cxn ang="0">
                  <a:pos x="180" y="412"/>
                </a:cxn>
                <a:cxn ang="0">
                  <a:pos x="203" y="303"/>
                </a:cxn>
                <a:cxn ang="0">
                  <a:pos x="221" y="249"/>
                </a:cxn>
                <a:cxn ang="0">
                  <a:pos x="216" y="226"/>
                </a:cxn>
                <a:cxn ang="0">
                  <a:pos x="208" y="195"/>
                </a:cxn>
                <a:cxn ang="0">
                  <a:pos x="198" y="166"/>
                </a:cxn>
                <a:cxn ang="0">
                  <a:pos x="184" y="147"/>
                </a:cxn>
                <a:cxn ang="0">
                  <a:pos x="163" y="130"/>
                </a:cxn>
                <a:cxn ang="0">
                  <a:pos x="142" y="116"/>
                </a:cxn>
                <a:cxn ang="0">
                  <a:pos x="128" y="107"/>
                </a:cxn>
                <a:cxn ang="0">
                  <a:pos x="133" y="97"/>
                </a:cxn>
                <a:cxn ang="0">
                  <a:pos x="136" y="69"/>
                </a:cxn>
                <a:cxn ang="0">
                  <a:pos x="138" y="59"/>
                </a:cxn>
                <a:cxn ang="0">
                  <a:pos x="139" y="44"/>
                </a:cxn>
                <a:cxn ang="0">
                  <a:pos x="138" y="29"/>
                </a:cxn>
                <a:cxn ang="0">
                  <a:pos x="131" y="18"/>
                </a:cxn>
                <a:cxn ang="0">
                  <a:pos x="128" y="13"/>
                </a:cxn>
                <a:cxn ang="0">
                  <a:pos x="127" y="11"/>
                </a:cxn>
                <a:cxn ang="0">
                  <a:pos x="121" y="7"/>
                </a:cxn>
                <a:cxn ang="0">
                  <a:pos x="102" y="1"/>
                </a:cxn>
                <a:cxn ang="0">
                  <a:pos x="87" y="0"/>
                </a:cxn>
                <a:cxn ang="0">
                  <a:pos x="78" y="3"/>
                </a:cxn>
                <a:cxn ang="0">
                  <a:pos x="69" y="12"/>
                </a:cxn>
                <a:cxn ang="0">
                  <a:pos x="59" y="23"/>
                </a:cxn>
                <a:cxn ang="0">
                  <a:pos x="58" y="42"/>
                </a:cxn>
                <a:cxn ang="0">
                  <a:pos x="59" y="64"/>
                </a:cxn>
                <a:cxn ang="0">
                  <a:pos x="61" y="80"/>
                </a:cxn>
                <a:cxn ang="0">
                  <a:pos x="75" y="94"/>
                </a:cxn>
                <a:cxn ang="0">
                  <a:pos x="75" y="107"/>
                </a:cxn>
                <a:cxn ang="0">
                  <a:pos x="58" y="117"/>
                </a:cxn>
                <a:cxn ang="0">
                  <a:pos x="35" y="133"/>
                </a:cxn>
                <a:cxn ang="0">
                  <a:pos x="19" y="146"/>
                </a:cxn>
                <a:cxn ang="0">
                  <a:pos x="16" y="158"/>
                </a:cxn>
                <a:cxn ang="0">
                  <a:pos x="12" y="190"/>
                </a:cxn>
                <a:cxn ang="0">
                  <a:pos x="7" y="234"/>
                </a:cxn>
                <a:cxn ang="0">
                  <a:pos x="3" y="270"/>
                </a:cxn>
                <a:cxn ang="0">
                  <a:pos x="2" y="287"/>
                </a:cxn>
                <a:cxn ang="0">
                  <a:pos x="1" y="317"/>
                </a:cxn>
                <a:cxn ang="0">
                  <a:pos x="0" y="355"/>
                </a:cxn>
                <a:cxn ang="0">
                  <a:pos x="1" y="391"/>
                </a:cxn>
                <a:cxn ang="0">
                  <a:pos x="6" y="407"/>
                </a:cxn>
                <a:cxn ang="0">
                  <a:pos x="13" y="412"/>
                </a:cxn>
                <a:cxn ang="0">
                  <a:pos x="21" y="413"/>
                </a:cxn>
                <a:cxn ang="0">
                  <a:pos x="26" y="413"/>
                </a:cxn>
                <a:cxn ang="0">
                  <a:pos x="24" y="402"/>
                </a:cxn>
                <a:cxn ang="0">
                  <a:pos x="34" y="405"/>
                </a:cxn>
                <a:cxn ang="0">
                  <a:pos x="32" y="534"/>
                </a:cxn>
                <a:cxn ang="0">
                  <a:pos x="27" y="674"/>
                </a:cxn>
                <a:cxn ang="0">
                  <a:pos x="58" y="691"/>
                </a:cxn>
                <a:cxn ang="0">
                  <a:pos x="102" y="693"/>
                </a:cxn>
                <a:cxn ang="0">
                  <a:pos x="109" y="703"/>
                </a:cxn>
                <a:cxn ang="0">
                  <a:pos x="118" y="716"/>
                </a:cxn>
                <a:cxn ang="0">
                  <a:pos x="128" y="727"/>
                </a:cxn>
                <a:cxn ang="0">
                  <a:pos x="137" y="731"/>
                </a:cxn>
                <a:cxn ang="0">
                  <a:pos x="147" y="729"/>
                </a:cxn>
                <a:cxn ang="0">
                  <a:pos x="156" y="727"/>
                </a:cxn>
                <a:cxn ang="0">
                  <a:pos x="161" y="726"/>
                </a:cxn>
                <a:cxn ang="0">
                  <a:pos x="153" y="700"/>
                </a:cxn>
                <a:cxn ang="0">
                  <a:pos x="168" y="542"/>
                </a:cxn>
                <a:cxn ang="0">
                  <a:pos x="178" y="379"/>
                </a:cxn>
              </a:cxnLst>
              <a:rect l="0" t="0" r="r" b="b"/>
              <a:pathLst>
                <a:path w="224" h="732">
                  <a:moveTo>
                    <a:pt x="178" y="379"/>
                  </a:moveTo>
                  <a:lnTo>
                    <a:pt x="180" y="412"/>
                  </a:lnTo>
                  <a:lnTo>
                    <a:pt x="210" y="371"/>
                  </a:lnTo>
                  <a:lnTo>
                    <a:pt x="203" y="303"/>
                  </a:lnTo>
                  <a:lnTo>
                    <a:pt x="223" y="251"/>
                  </a:lnTo>
                  <a:lnTo>
                    <a:pt x="221" y="249"/>
                  </a:lnTo>
                  <a:lnTo>
                    <a:pt x="220" y="240"/>
                  </a:lnTo>
                  <a:lnTo>
                    <a:pt x="216" y="226"/>
                  </a:lnTo>
                  <a:lnTo>
                    <a:pt x="213" y="211"/>
                  </a:lnTo>
                  <a:lnTo>
                    <a:pt x="208" y="195"/>
                  </a:lnTo>
                  <a:lnTo>
                    <a:pt x="203" y="179"/>
                  </a:lnTo>
                  <a:lnTo>
                    <a:pt x="198" y="166"/>
                  </a:lnTo>
                  <a:lnTo>
                    <a:pt x="192" y="156"/>
                  </a:lnTo>
                  <a:lnTo>
                    <a:pt x="184" y="147"/>
                  </a:lnTo>
                  <a:lnTo>
                    <a:pt x="174" y="138"/>
                  </a:lnTo>
                  <a:lnTo>
                    <a:pt x="163" y="130"/>
                  </a:lnTo>
                  <a:lnTo>
                    <a:pt x="152" y="122"/>
                  </a:lnTo>
                  <a:lnTo>
                    <a:pt x="142" y="116"/>
                  </a:lnTo>
                  <a:lnTo>
                    <a:pt x="133" y="111"/>
                  </a:lnTo>
                  <a:lnTo>
                    <a:pt x="128" y="107"/>
                  </a:lnTo>
                  <a:lnTo>
                    <a:pt x="126" y="106"/>
                  </a:lnTo>
                  <a:lnTo>
                    <a:pt x="133" y="97"/>
                  </a:lnTo>
                  <a:lnTo>
                    <a:pt x="136" y="70"/>
                  </a:lnTo>
                  <a:lnTo>
                    <a:pt x="136" y="69"/>
                  </a:lnTo>
                  <a:lnTo>
                    <a:pt x="137" y="65"/>
                  </a:lnTo>
                  <a:lnTo>
                    <a:pt x="138" y="59"/>
                  </a:lnTo>
                  <a:lnTo>
                    <a:pt x="139" y="52"/>
                  </a:lnTo>
                  <a:lnTo>
                    <a:pt x="139" y="44"/>
                  </a:lnTo>
                  <a:lnTo>
                    <a:pt x="139" y="37"/>
                  </a:lnTo>
                  <a:lnTo>
                    <a:pt x="138" y="29"/>
                  </a:lnTo>
                  <a:lnTo>
                    <a:pt x="135" y="23"/>
                  </a:lnTo>
                  <a:lnTo>
                    <a:pt x="131" y="18"/>
                  </a:lnTo>
                  <a:lnTo>
                    <a:pt x="128" y="16"/>
                  </a:lnTo>
                  <a:lnTo>
                    <a:pt x="128" y="13"/>
                  </a:lnTo>
                  <a:lnTo>
                    <a:pt x="128" y="12"/>
                  </a:lnTo>
                  <a:lnTo>
                    <a:pt x="127" y="11"/>
                  </a:lnTo>
                  <a:lnTo>
                    <a:pt x="125" y="9"/>
                  </a:lnTo>
                  <a:lnTo>
                    <a:pt x="121" y="7"/>
                  </a:lnTo>
                  <a:lnTo>
                    <a:pt x="113" y="4"/>
                  </a:lnTo>
                  <a:lnTo>
                    <a:pt x="102" y="1"/>
                  </a:lnTo>
                  <a:lnTo>
                    <a:pt x="94" y="0"/>
                  </a:lnTo>
                  <a:lnTo>
                    <a:pt x="87" y="0"/>
                  </a:lnTo>
                  <a:lnTo>
                    <a:pt x="83" y="1"/>
                  </a:lnTo>
                  <a:lnTo>
                    <a:pt x="78" y="3"/>
                  </a:lnTo>
                  <a:lnTo>
                    <a:pt x="74" y="8"/>
                  </a:lnTo>
                  <a:lnTo>
                    <a:pt x="69" y="12"/>
                  </a:lnTo>
                  <a:lnTo>
                    <a:pt x="63" y="17"/>
                  </a:lnTo>
                  <a:lnTo>
                    <a:pt x="59" y="23"/>
                  </a:lnTo>
                  <a:lnTo>
                    <a:pt x="58" y="32"/>
                  </a:lnTo>
                  <a:lnTo>
                    <a:pt x="58" y="42"/>
                  </a:lnTo>
                  <a:lnTo>
                    <a:pt x="58" y="54"/>
                  </a:lnTo>
                  <a:lnTo>
                    <a:pt x="59" y="64"/>
                  </a:lnTo>
                  <a:lnTo>
                    <a:pt x="60" y="74"/>
                  </a:lnTo>
                  <a:lnTo>
                    <a:pt x="61" y="80"/>
                  </a:lnTo>
                  <a:lnTo>
                    <a:pt x="63" y="83"/>
                  </a:lnTo>
                  <a:lnTo>
                    <a:pt x="75" y="94"/>
                  </a:lnTo>
                  <a:lnTo>
                    <a:pt x="78" y="106"/>
                  </a:lnTo>
                  <a:lnTo>
                    <a:pt x="75" y="107"/>
                  </a:lnTo>
                  <a:lnTo>
                    <a:pt x="68" y="112"/>
                  </a:lnTo>
                  <a:lnTo>
                    <a:pt x="58" y="117"/>
                  </a:lnTo>
                  <a:lnTo>
                    <a:pt x="47" y="125"/>
                  </a:lnTo>
                  <a:lnTo>
                    <a:pt x="35" y="133"/>
                  </a:lnTo>
                  <a:lnTo>
                    <a:pt x="27" y="140"/>
                  </a:lnTo>
                  <a:lnTo>
                    <a:pt x="19" y="146"/>
                  </a:lnTo>
                  <a:lnTo>
                    <a:pt x="17" y="151"/>
                  </a:lnTo>
                  <a:lnTo>
                    <a:pt x="16" y="158"/>
                  </a:lnTo>
                  <a:lnTo>
                    <a:pt x="14" y="172"/>
                  </a:lnTo>
                  <a:lnTo>
                    <a:pt x="12" y="190"/>
                  </a:lnTo>
                  <a:lnTo>
                    <a:pt x="9" y="211"/>
                  </a:lnTo>
                  <a:lnTo>
                    <a:pt x="7" y="234"/>
                  </a:lnTo>
                  <a:lnTo>
                    <a:pt x="4" y="253"/>
                  </a:lnTo>
                  <a:lnTo>
                    <a:pt x="3" y="270"/>
                  </a:lnTo>
                  <a:lnTo>
                    <a:pt x="3" y="280"/>
                  </a:lnTo>
                  <a:lnTo>
                    <a:pt x="2" y="287"/>
                  </a:lnTo>
                  <a:lnTo>
                    <a:pt x="2" y="299"/>
                  </a:lnTo>
                  <a:lnTo>
                    <a:pt x="1" y="317"/>
                  </a:lnTo>
                  <a:lnTo>
                    <a:pt x="1" y="335"/>
                  </a:lnTo>
                  <a:lnTo>
                    <a:pt x="0" y="355"/>
                  </a:lnTo>
                  <a:lnTo>
                    <a:pt x="1" y="374"/>
                  </a:lnTo>
                  <a:lnTo>
                    <a:pt x="1" y="391"/>
                  </a:lnTo>
                  <a:lnTo>
                    <a:pt x="3" y="403"/>
                  </a:lnTo>
                  <a:lnTo>
                    <a:pt x="6" y="407"/>
                  </a:lnTo>
                  <a:lnTo>
                    <a:pt x="9" y="411"/>
                  </a:lnTo>
                  <a:lnTo>
                    <a:pt x="13" y="412"/>
                  </a:lnTo>
                  <a:lnTo>
                    <a:pt x="17" y="413"/>
                  </a:lnTo>
                  <a:lnTo>
                    <a:pt x="21" y="413"/>
                  </a:lnTo>
                  <a:lnTo>
                    <a:pt x="24" y="413"/>
                  </a:lnTo>
                  <a:lnTo>
                    <a:pt x="26" y="413"/>
                  </a:lnTo>
                  <a:lnTo>
                    <a:pt x="27" y="413"/>
                  </a:lnTo>
                  <a:lnTo>
                    <a:pt x="24" y="402"/>
                  </a:lnTo>
                  <a:lnTo>
                    <a:pt x="14" y="395"/>
                  </a:lnTo>
                  <a:lnTo>
                    <a:pt x="34" y="405"/>
                  </a:lnTo>
                  <a:lnTo>
                    <a:pt x="28" y="503"/>
                  </a:lnTo>
                  <a:lnTo>
                    <a:pt x="32" y="534"/>
                  </a:lnTo>
                  <a:lnTo>
                    <a:pt x="59" y="646"/>
                  </a:lnTo>
                  <a:lnTo>
                    <a:pt x="27" y="674"/>
                  </a:lnTo>
                  <a:lnTo>
                    <a:pt x="22" y="692"/>
                  </a:lnTo>
                  <a:lnTo>
                    <a:pt x="58" y="691"/>
                  </a:lnTo>
                  <a:lnTo>
                    <a:pt x="101" y="692"/>
                  </a:lnTo>
                  <a:lnTo>
                    <a:pt x="102" y="693"/>
                  </a:lnTo>
                  <a:lnTo>
                    <a:pt x="105" y="697"/>
                  </a:lnTo>
                  <a:lnTo>
                    <a:pt x="109" y="703"/>
                  </a:lnTo>
                  <a:lnTo>
                    <a:pt x="113" y="709"/>
                  </a:lnTo>
                  <a:lnTo>
                    <a:pt x="118" y="716"/>
                  </a:lnTo>
                  <a:lnTo>
                    <a:pt x="123" y="722"/>
                  </a:lnTo>
                  <a:lnTo>
                    <a:pt x="128" y="727"/>
                  </a:lnTo>
                  <a:lnTo>
                    <a:pt x="133" y="729"/>
                  </a:lnTo>
                  <a:lnTo>
                    <a:pt x="137" y="731"/>
                  </a:lnTo>
                  <a:lnTo>
                    <a:pt x="142" y="731"/>
                  </a:lnTo>
                  <a:lnTo>
                    <a:pt x="147" y="729"/>
                  </a:lnTo>
                  <a:lnTo>
                    <a:pt x="152" y="728"/>
                  </a:lnTo>
                  <a:lnTo>
                    <a:pt x="156" y="727"/>
                  </a:lnTo>
                  <a:lnTo>
                    <a:pt x="158" y="727"/>
                  </a:lnTo>
                  <a:lnTo>
                    <a:pt x="161" y="726"/>
                  </a:lnTo>
                  <a:lnTo>
                    <a:pt x="162" y="726"/>
                  </a:lnTo>
                  <a:lnTo>
                    <a:pt x="153" y="700"/>
                  </a:lnTo>
                  <a:lnTo>
                    <a:pt x="142" y="670"/>
                  </a:lnTo>
                  <a:lnTo>
                    <a:pt x="168" y="542"/>
                  </a:lnTo>
                  <a:lnTo>
                    <a:pt x="173" y="422"/>
                  </a:lnTo>
                  <a:lnTo>
                    <a:pt x="178" y="379"/>
                  </a:lnTo>
                </a:path>
              </a:pathLst>
            </a:custGeom>
            <a:solidFill>
              <a:schemeClr val="bg2"/>
            </a:solidFill>
            <a:ln w="9525" cap="rnd">
              <a:noFill/>
              <a:round/>
              <a:headEnd type="none" w="sm" len="sm"/>
              <a:tailEnd type="none" w="sm" len="sm"/>
            </a:ln>
            <a:effectLst/>
          </p:spPr>
          <p:txBody>
            <a:bodyPr/>
            <a:lstStyle/>
            <a:p>
              <a:endParaRPr lang="en-US"/>
            </a:p>
          </p:txBody>
        </p:sp>
        <p:sp>
          <p:nvSpPr>
            <p:cNvPr id="9239" name="Freeform 23"/>
            <p:cNvSpPr>
              <a:spLocks/>
            </p:cNvSpPr>
            <p:nvPr/>
          </p:nvSpPr>
          <p:spPr bwMode="auto">
            <a:xfrm>
              <a:off x="892" y="2956"/>
              <a:ext cx="215" cy="686"/>
            </a:xfrm>
            <a:custGeom>
              <a:avLst/>
              <a:gdLst/>
              <a:ahLst/>
              <a:cxnLst>
                <a:cxn ang="0">
                  <a:pos x="107" y="322"/>
                </a:cxn>
                <a:cxn ang="0">
                  <a:pos x="212" y="656"/>
                </a:cxn>
                <a:cxn ang="0">
                  <a:pos x="188" y="639"/>
                </a:cxn>
                <a:cxn ang="0">
                  <a:pos x="163" y="603"/>
                </a:cxn>
                <a:cxn ang="0">
                  <a:pos x="169" y="528"/>
                </a:cxn>
                <a:cxn ang="0">
                  <a:pos x="174" y="474"/>
                </a:cxn>
                <a:cxn ang="0">
                  <a:pos x="181" y="464"/>
                </a:cxn>
                <a:cxn ang="0">
                  <a:pos x="173" y="307"/>
                </a:cxn>
                <a:cxn ang="0">
                  <a:pos x="175" y="315"/>
                </a:cxn>
                <a:cxn ang="0">
                  <a:pos x="185" y="330"/>
                </a:cxn>
                <a:cxn ang="0">
                  <a:pos x="192" y="317"/>
                </a:cxn>
                <a:cxn ang="0">
                  <a:pos x="190" y="293"/>
                </a:cxn>
                <a:cxn ang="0">
                  <a:pos x="183" y="252"/>
                </a:cxn>
                <a:cxn ang="0">
                  <a:pos x="183" y="174"/>
                </a:cxn>
                <a:cxn ang="0">
                  <a:pos x="159" y="116"/>
                </a:cxn>
                <a:cxn ang="0">
                  <a:pos x="139" y="102"/>
                </a:cxn>
                <a:cxn ang="0">
                  <a:pos x="144" y="100"/>
                </a:cxn>
                <a:cxn ang="0">
                  <a:pos x="152" y="89"/>
                </a:cxn>
                <a:cxn ang="0">
                  <a:pos x="149" y="78"/>
                </a:cxn>
                <a:cxn ang="0">
                  <a:pos x="139" y="66"/>
                </a:cxn>
                <a:cxn ang="0">
                  <a:pos x="138" y="42"/>
                </a:cxn>
                <a:cxn ang="0">
                  <a:pos x="143" y="27"/>
                </a:cxn>
                <a:cxn ang="0">
                  <a:pos x="136" y="17"/>
                </a:cxn>
                <a:cxn ang="0">
                  <a:pos x="128" y="3"/>
                </a:cxn>
                <a:cxn ang="0">
                  <a:pos x="108" y="0"/>
                </a:cxn>
                <a:cxn ang="0">
                  <a:pos x="81" y="4"/>
                </a:cxn>
                <a:cxn ang="0">
                  <a:pos x="65" y="26"/>
                </a:cxn>
                <a:cxn ang="0">
                  <a:pos x="53" y="59"/>
                </a:cxn>
                <a:cxn ang="0">
                  <a:pos x="42" y="82"/>
                </a:cxn>
                <a:cxn ang="0">
                  <a:pos x="42" y="97"/>
                </a:cxn>
                <a:cxn ang="0">
                  <a:pos x="49" y="106"/>
                </a:cxn>
                <a:cxn ang="0">
                  <a:pos x="35" y="122"/>
                </a:cxn>
                <a:cxn ang="0">
                  <a:pos x="8" y="185"/>
                </a:cxn>
                <a:cxn ang="0">
                  <a:pos x="0" y="224"/>
                </a:cxn>
                <a:cxn ang="0">
                  <a:pos x="9" y="272"/>
                </a:cxn>
                <a:cxn ang="0">
                  <a:pos x="25" y="312"/>
                </a:cxn>
                <a:cxn ang="0">
                  <a:pos x="19" y="418"/>
                </a:cxn>
                <a:cxn ang="0">
                  <a:pos x="19" y="464"/>
                </a:cxn>
                <a:cxn ang="0">
                  <a:pos x="38" y="475"/>
                </a:cxn>
                <a:cxn ang="0">
                  <a:pos x="48" y="476"/>
                </a:cxn>
                <a:cxn ang="0">
                  <a:pos x="55" y="504"/>
                </a:cxn>
                <a:cxn ang="0">
                  <a:pos x="59" y="516"/>
                </a:cxn>
                <a:cxn ang="0">
                  <a:pos x="56" y="526"/>
                </a:cxn>
                <a:cxn ang="0">
                  <a:pos x="54" y="551"/>
                </a:cxn>
                <a:cxn ang="0">
                  <a:pos x="64" y="597"/>
                </a:cxn>
                <a:cxn ang="0">
                  <a:pos x="58" y="637"/>
                </a:cxn>
                <a:cxn ang="0">
                  <a:pos x="66" y="678"/>
                </a:cxn>
                <a:cxn ang="0">
                  <a:pos x="81" y="685"/>
                </a:cxn>
                <a:cxn ang="0">
                  <a:pos x="92" y="671"/>
                </a:cxn>
                <a:cxn ang="0">
                  <a:pos x="96" y="656"/>
                </a:cxn>
                <a:cxn ang="0">
                  <a:pos x="123" y="496"/>
                </a:cxn>
                <a:cxn ang="0">
                  <a:pos x="124" y="517"/>
                </a:cxn>
                <a:cxn ang="0">
                  <a:pos x="128" y="554"/>
                </a:cxn>
                <a:cxn ang="0">
                  <a:pos x="138" y="598"/>
                </a:cxn>
                <a:cxn ang="0">
                  <a:pos x="138" y="654"/>
                </a:cxn>
                <a:cxn ang="0">
                  <a:pos x="157" y="655"/>
                </a:cxn>
                <a:cxn ang="0">
                  <a:pos x="175" y="666"/>
                </a:cxn>
                <a:cxn ang="0">
                  <a:pos x="197" y="672"/>
                </a:cxn>
                <a:cxn ang="0">
                  <a:pos x="214" y="668"/>
                </a:cxn>
              </a:cxnLst>
              <a:rect l="0" t="0" r="r" b="b"/>
              <a:pathLst>
                <a:path w="215" h="686">
                  <a:moveTo>
                    <a:pt x="103" y="324"/>
                  </a:moveTo>
                  <a:lnTo>
                    <a:pt x="103" y="324"/>
                  </a:lnTo>
                  <a:lnTo>
                    <a:pt x="106" y="323"/>
                  </a:lnTo>
                  <a:lnTo>
                    <a:pt x="107" y="322"/>
                  </a:lnTo>
                  <a:lnTo>
                    <a:pt x="106" y="322"/>
                  </a:lnTo>
                  <a:lnTo>
                    <a:pt x="106" y="323"/>
                  </a:lnTo>
                  <a:lnTo>
                    <a:pt x="103" y="324"/>
                  </a:lnTo>
                  <a:lnTo>
                    <a:pt x="212" y="656"/>
                  </a:lnTo>
                  <a:lnTo>
                    <a:pt x="210" y="655"/>
                  </a:lnTo>
                  <a:lnTo>
                    <a:pt x="205" y="651"/>
                  </a:lnTo>
                  <a:lnTo>
                    <a:pt x="196" y="646"/>
                  </a:lnTo>
                  <a:lnTo>
                    <a:pt x="188" y="639"/>
                  </a:lnTo>
                  <a:lnTo>
                    <a:pt x="179" y="631"/>
                  </a:lnTo>
                  <a:lnTo>
                    <a:pt x="170" y="623"/>
                  </a:lnTo>
                  <a:lnTo>
                    <a:pt x="165" y="613"/>
                  </a:lnTo>
                  <a:lnTo>
                    <a:pt x="163" y="603"/>
                  </a:lnTo>
                  <a:lnTo>
                    <a:pt x="164" y="590"/>
                  </a:lnTo>
                  <a:lnTo>
                    <a:pt x="165" y="572"/>
                  </a:lnTo>
                  <a:lnTo>
                    <a:pt x="166" y="551"/>
                  </a:lnTo>
                  <a:lnTo>
                    <a:pt x="169" y="528"/>
                  </a:lnTo>
                  <a:lnTo>
                    <a:pt x="170" y="507"/>
                  </a:lnTo>
                  <a:lnTo>
                    <a:pt x="173" y="490"/>
                  </a:lnTo>
                  <a:lnTo>
                    <a:pt x="174" y="479"/>
                  </a:lnTo>
                  <a:lnTo>
                    <a:pt x="174" y="474"/>
                  </a:lnTo>
                  <a:lnTo>
                    <a:pt x="175" y="473"/>
                  </a:lnTo>
                  <a:lnTo>
                    <a:pt x="178" y="471"/>
                  </a:lnTo>
                  <a:lnTo>
                    <a:pt x="180" y="469"/>
                  </a:lnTo>
                  <a:lnTo>
                    <a:pt x="181" y="464"/>
                  </a:lnTo>
                  <a:lnTo>
                    <a:pt x="184" y="459"/>
                  </a:lnTo>
                  <a:lnTo>
                    <a:pt x="185" y="450"/>
                  </a:lnTo>
                  <a:lnTo>
                    <a:pt x="186" y="439"/>
                  </a:lnTo>
                  <a:lnTo>
                    <a:pt x="173" y="307"/>
                  </a:lnTo>
                  <a:lnTo>
                    <a:pt x="173" y="305"/>
                  </a:lnTo>
                  <a:lnTo>
                    <a:pt x="173" y="307"/>
                  </a:lnTo>
                  <a:lnTo>
                    <a:pt x="174" y="310"/>
                  </a:lnTo>
                  <a:lnTo>
                    <a:pt x="175" y="315"/>
                  </a:lnTo>
                  <a:lnTo>
                    <a:pt x="178" y="320"/>
                  </a:lnTo>
                  <a:lnTo>
                    <a:pt x="180" y="325"/>
                  </a:lnTo>
                  <a:lnTo>
                    <a:pt x="183" y="329"/>
                  </a:lnTo>
                  <a:lnTo>
                    <a:pt x="185" y="330"/>
                  </a:lnTo>
                  <a:lnTo>
                    <a:pt x="186" y="329"/>
                  </a:lnTo>
                  <a:lnTo>
                    <a:pt x="189" y="325"/>
                  </a:lnTo>
                  <a:lnTo>
                    <a:pt x="191" y="320"/>
                  </a:lnTo>
                  <a:lnTo>
                    <a:pt x="192" y="317"/>
                  </a:lnTo>
                  <a:lnTo>
                    <a:pt x="194" y="312"/>
                  </a:lnTo>
                  <a:lnTo>
                    <a:pt x="194" y="305"/>
                  </a:lnTo>
                  <a:lnTo>
                    <a:pt x="192" y="299"/>
                  </a:lnTo>
                  <a:lnTo>
                    <a:pt x="190" y="293"/>
                  </a:lnTo>
                  <a:lnTo>
                    <a:pt x="186" y="284"/>
                  </a:lnTo>
                  <a:lnTo>
                    <a:pt x="181" y="272"/>
                  </a:lnTo>
                  <a:lnTo>
                    <a:pt x="180" y="262"/>
                  </a:lnTo>
                  <a:lnTo>
                    <a:pt x="183" y="252"/>
                  </a:lnTo>
                  <a:lnTo>
                    <a:pt x="185" y="241"/>
                  </a:lnTo>
                  <a:lnTo>
                    <a:pt x="188" y="225"/>
                  </a:lnTo>
                  <a:lnTo>
                    <a:pt x="188" y="204"/>
                  </a:lnTo>
                  <a:lnTo>
                    <a:pt x="183" y="174"/>
                  </a:lnTo>
                  <a:lnTo>
                    <a:pt x="173" y="133"/>
                  </a:lnTo>
                  <a:lnTo>
                    <a:pt x="169" y="127"/>
                  </a:lnTo>
                  <a:lnTo>
                    <a:pt x="164" y="121"/>
                  </a:lnTo>
                  <a:lnTo>
                    <a:pt x="159" y="116"/>
                  </a:lnTo>
                  <a:lnTo>
                    <a:pt x="153" y="111"/>
                  </a:lnTo>
                  <a:lnTo>
                    <a:pt x="147" y="107"/>
                  </a:lnTo>
                  <a:lnTo>
                    <a:pt x="142" y="104"/>
                  </a:lnTo>
                  <a:lnTo>
                    <a:pt x="139" y="102"/>
                  </a:lnTo>
                  <a:lnTo>
                    <a:pt x="138" y="101"/>
                  </a:lnTo>
                  <a:lnTo>
                    <a:pt x="139" y="101"/>
                  </a:lnTo>
                  <a:lnTo>
                    <a:pt x="142" y="100"/>
                  </a:lnTo>
                  <a:lnTo>
                    <a:pt x="144" y="100"/>
                  </a:lnTo>
                  <a:lnTo>
                    <a:pt x="147" y="97"/>
                  </a:lnTo>
                  <a:lnTo>
                    <a:pt x="149" y="96"/>
                  </a:lnTo>
                  <a:lnTo>
                    <a:pt x="150" y="92"/>
                  </a:lnTo>
                  <a:lnTo>
                    <a:pt x="152" y="89"/>
                  </a:lnTo>
                  <a:lnTo>
                    <a:pt x="153" y="84"/>
                  </a:lnTo>
                  <a:lnTo>
                    <a:pt x="152" y="81"/>
                  </a:lnTo>
                  <a:lnTo>
                    <a:pt x="150" y="79"/>
                  </a:lnTo>
                  <a:lnTo>
                    <a:pt x="149" y="78"/>
                  </a:lnTo>
                  <a:lnTo>
                    <a:pt x="147" y="75"/>
                  </a:lnTo>
                  <a:lnTo>
                    <a:pt x="144" y="74"/>
                  </a:lnTo>
                  <a:lnTo>
                    <a:pt x="142" y="70"/>
                  </a:lnTo>
                  <a:lnTo>
                    <a:pt x="139" y="66"/>
                  </a:lnTo>
                  <a:lnTo>
                    <a:pt x="138" y="61"/>
                  </a:lnTo>
                  <a:lnTo>
                    <a:pt x="137" y="55"/>
                  </a:lnTo>
                  <a:lnTo>
                    <a:pt x="137" y="48"/>
                  </a:lnTo>
                  <a:lnTo>
                    <a:pt x="138" y="42"/>
                  </a:lnTo>
                  <a:lnTo>
                    <a:pt x="141" y="35"/>
                  </a:lnTo>
                  <a:lnTo>
                    <a:pt x="142" y="30"/>
                  </a:lnTo>
                  <a:lnTo>
                    <a:pt x="143" y="28"/>
                  </a:lnTo>
                  <a:lnTo>
                    <a:pt x="143" y="27"/>
                  </a:lnTo>
                  <a:lnTo>
                    <a:pt x="143" y="26"/>
                  </a:lnTo>
                  <a:lnTo>
                    <a:pt x="141" y="24"/>
                  </a:lnTo>
                  <a:lnTo>
                    <a:pt x="138" y="21"/>
                  </a:lnTo>
                  <a:lnTo>
                    <a:pt x="136" y="17"/>
                  </a:lnTo>
                  <a:lnTo>
                    <a:pt x="133" y="13"/>
                  </a:lnTo>
                  <a:lnTo>
                    <a:pt x="131" y="9"/>
                  </a:lnTo>
                  <a:lnTo>
                    <a:pt x="129" y="6"/>
                  </a:lnTo>
                  <a:lnTo>
                    <a:pt x="128" y="3"/>
                  </a:lnTo>
                  <a:lnTo>
                    <a:pt x="127" y="1"/>
                  </a:lnTo>
                  <a:lnTo>
                    <a:pt x="123" y="0"/>
                  </a:lnTo>
                  <a:lnTo>
                    <a:pt x="117" y="0"/>
                  </a:lnTo>
                  <a:lnTo>
                    <a:pt x="108" y="0"/>
                  </a:lnTo>
                  <a:lnTo>
                    <a:pt x="101" y="1"/>
                  </a:lnTo>
                  <a:lnTo>
                    <a:pt x="94" y="2"/>
                  </a:lnTo>
                  <a:lnTo>
                    <a:pt x="86" y="3"/>
                  </a:lnTo>
                  <a:lnTo>
                    <a:pt x="81" y="4"/>
                  </a:lnTo>
                  <a:lnTo>
                    <a:pt x="77" y="7"/>
                  </a:lnTo>
                  <a:lnTo>
                    <a:pt x="72" y="12"/>
                  </a:lnTo>
                  <a:lnTo>
                    <a:pt x="69" y="18"/>
                  </a:lnTo>
                  <a:lnTo>
                    <a:pt x="65" y="26"/>
                  </a:lnTo>
                  <a:lnTo>
                    <a:pt x="61" y="34"/>
                  </a:lnTo>
                  <a:lnTo>
                    <a:pt x="58" y="43"/>
                  </a:lnTo>
                  <a:lnTo>
                    <a:pt x="55" y="52"/>
                  </a:lnTo>
                  <a:lnTo>
                    <a:pt x="53" y="59"/>
                  </a:lnTo>
                  <a:lnTo>
                    <a:pt x="50" y="66"/>
                  </a:lnTo>
                  <a:lnTo>
                    <a:pt x="47" y="73"/>
                  </a:lnTo>
                  <a:lnTo>
                    <a:pt x="44" y="78"/>
                  </a:lnTo>
                  <a:lnTo>
                    <a:pt x="42" y="82"/>
                  </a:lnTo>
                  <a:lnTo>
                    <a:pt x="38" y="86"/>
                  </a:lnTo>
                  <a:lnTo>
                    <a:pt x="37" y="89"/>
                  </a:lnTo>
                  <a:lnTo>
                    <a:pt x="34" y="90"/>
                  </a:lnTo>
                  <a:lnTo>
                    <a:pt x="42" y="97"/>
                  </a:lnTo>
                  <a:lnTo>
                    <a:pt x="44" y="99"/>
                  </a:lnTo>
                  <a:lnTo>
                    <a:pt x="45" y="101"/>
                  </a:lnTo>
                  <a:lnTo>
                    <a:pt x="48" y="104"/>
                  </a:lnTo>
                  <a:lnTo>
                    <a:pt x="49" y="106"/>
                  </a:lnTo>
                  <a:lnTo>
                    <a:pt x="48" y="109"/>
                  </a:lnTo>
                  <a:lnTo>
                    <a:pt x="47" y="112"/>
                  </a:lnTo>
                  <a:lnTo>
                    <a:pt x="42" y="116"/>
                  </a:lnTo>
                  <a:lnTo>
                    <a:pt x="35" y="122"/>
                  </a:lnTo>
                  <a:lnTo>
                    <a:pt x="28" y="135"/>
                  </a:lnTo>
                  <a:lnTo>
                    <a:pt x="21" y="151"/>
                  </a:lnTo>
                  <a:lnTo>
                    <a:pt x="14" y="168"/>
                  </a:lnTo>
                  <a:lnTo>
                    <a:pt x="8" y="185"/>
                  </a:lnTo>
                  <a:lnTo>
                    <a:pt x="3" y="201"/>
                  </a:lnTo>
                  <a:lnTo>
                    <a:pt x="1" y="213"/>
                  </a:lnTo>
                  <a:lnTo>
                    <a:pt x="0" y="219"/>
                  </a:lnTo>
                  <a:lnTo>
                    <a:pt x="0" y="224"/>
                  </a:lnTo>
                  <a:lnTo>
                    <a:pt x="1" y="232"/>
                  </a:lnTo>
                  <a:lnTo>
                    <a:pt x="3" y="245"/>
                  </a:lnTo>
                  <a:lnTo>
                    <a:pt x="6" y="258"/>
                  </a:lnTo>
                  <a:lnTo>
                    <a:pt x="9" y="272"/>
                  </a:lnTo>
                  <a:lnTo>
                    <a:pt x="14" y="283"/>
                  </a:lnTo>
                  <a:lnTo>
                    <a:pt x="21" y="292"/>
                  </a:lnTo>
                  <a:lnTo>
                    <a:pt x="27" y="296"/>
                  </a:lnTo>
                  <a:lnTo>
                    <a:pt x="25" y="312"/>
                  </a:lnTo>
                  <a:lnTo>
                    <a:pt x="23" y="335"/>
                  </a:lnTo>
                  <a:lnTo>
                    <a:pt x="22" y="362"/>
                  </a:lnTo>
                  <a:lnTo>
                    <a:pt x="21" y="391"/>
                  </a:lnTo>
                  <a:lnTo>
                    <a:pt x="19" y="418"/>
                  </a:lnTo>
                  <a:lnTo>
                    <a:pt x="18" y="442"/>
                  </a:lnTo>
                  <a:lnTo>
                    <a:pt x="18" y="457"/>
                  </a:lnTo>
                  <a:lnTo>
                    <a:pt x="18" y="463"/>
                  </a:lnTo>
                  <a:lnTo>
                    <a:pt x="19" y="464"/>
                  </a:lnTo>
                  <a:lnTo>
                    <a:pt x="22" y="466"/>
                  </a:lnTo>
                  <a:lnTo>
                    <a:pt x="27" y="469"/>
                  </a:lnTo>
                  <a:lnTo>
                    <a:pt x="32" y="473"/>
                  </a:lnTo>
                  <a:lnTo>
                    <a:pt x="38" y="475"/>
                  </a:lnTo>
                  <a:lnTo>
                    <a:pt x="43" y="478"/>
                  </a:lnTo>
                  <a:lnTo>
                    <a:pt x="45" y="476"/>
                  </a:lnTo>
                  <a:lnTo>
                    <a:pt x="47" y="474"/>
                  </a:lnTo>
                  <a:lnTo>
                    <a:pt x="48" y="476"/>
                  </a:lnTo>
                  <a:lnTo>
                    <a:pt x="49" y="481"/>
                  </a:lnTo>
                  <a:lnTo>
                    <a:pt x="50" y="489"/>
                  </a:lnTo>
                  <a:lnTo>
                    <a:pt x="53" y="496"/>
                  </a:lnTo>
                  <a:lnTo>
                    <a:pt x="55" y="504"/>
                  </a:lnTo>
                  <a:lnTo>
                    <a:pt x="58" y="510"/>
                  </a:lnTo>
                  <a:lnTo>
                    <a:pt x="59" y="514"/>
                  </a:lnTo>
                  <a:lnTo>
                    <a:pt x="60" y="516"/>
                  </a:lnTo>
                  <a:lnTo>
                    <a:pt x="59" y="516"/>
                  </a:lnTo>
                  <a:lnTo>
                    <a:pt x="59" y="517"/>
                  </a:lnTo>
                  <a:lnTo>
                    <a:pt x="58" y="520"/>
                  </a:lnTo>
                  <a:lnTo>
                    <a:pt x="58" y="522"/>
                  </a:lnTo>
                  <a:lnTo>
                    <a:pt x="56" y="526"/>
                  </a:lnTo>
                  <a:lnTo>
                    <a:pt x="55" y="531"/>
                  </a:lnTo>
                  <a:lnTo>
                    <a:pt x="55" y="537"/>
                  </a:lnTo>
                  <a:lnTo>
                    <a:pt x="54" y="543"/>
                  </a:lnTo>
                  <a:lnTo>
                    <a:pt x="54" y="551"/>
                  </a:lnTo>
                  <a:lnTo>
                    <a:pt x="55" y="562"/>
                  </a:lnTo>
                  <a:lnTo>
                    <a:pt x="58" y="573"/>
                  </a:lnTo>
                  <a:lnTo>
                    <a:pt x="60" y="585"/>
                  </a:lnTo>
                  <a:lnTo>
                    <a:pt x="64" y="597"/>
                  </a:lnTo>
                  <a:lnTo>
                    <a:pt x="66" y="605"/>
                  </a:lnTo>
                  <a:lnTo>
                    <a:pt x="68" y="611"/>
                  </a:lnTo>
                  <a:lnTo>
                    <a:pt x="69" y="614"/>
                  </a:lnTo>
                  <a:lnTo>
                    <a:pt x="58" y="637"/>
                  </a:lnTo>
                  <a:lnTo>
                    <a:pt x="61" y="673"/>
                  </a:lnTo>
                  <a:lnTo>
                    <a:pt x="63" y="675"/>
                  </a:lnTo>
                  <a:lnTo>
                    <a:pt x="64" y="676"/>
                  </a:lnTo>
                  <a:lnTo>
                    <a:pt x="66" y="678"/>
                  </a:lnTo>
                  <a:lnTo>
                    <a:pt x="70" y="681"/>
                  </a:lnTo>
                  <a:lnTo>
                    <a:pt x="74" y="683"/>
                  </a:lnTo>
                  <a:lnTo>
                    <a:pt x="77" y="685"/>
                  </a:lnTo>
                  <a:lnTo>
                    <a:pt x="81" y="685"/>
                  </a:lnTo>
                  <a:lnTo>
                    <a:pt x="85" y="683"/>
                  </a:lnTo>
                  <a:lnTo>
                    <a:pt x="89" y="680"/>
                  </a:lnTo>
                  <a:lnTo>
                    <a:pt x="91" y="676"/>
                  </a:lnTo>
                  <a:lnTo>
                    <a:pt x="92" y="671"/>
                  </a:lnTo>
                  <a:lnTo>
                    <a:pt x="94" y="667"/>
                  </a:lnTo>
                  <a:lnTo>
                    <a:pt x="95" y="662"/>
                  </a:lnTo>
                  <a:lnTo>
                    <a:pt x="95" y="658"/>
                  </a:lnTo>
                  <a:lnTo>
                    <a:pt x="96" y="656"/>
                  </a:lnTo>
                  <a:lnTo>
                    <a:pt x="87" y="609"/>
                  </a:lnTo>
                  <a:lnTo>
                    <a:pt x="102" y="514"/>
                  </a:lnTo>
                  <a:lnTo>
                    <a:pt x="105" y="496"/>
                  </a:lnTo>
                  <a:lnTo>
                    <a:pt x="123" y="496"/>
                  </a:lnTo>
                  <a:lnTo>
                    <a:pt x="123" y="500"/>
                  </a:lnTo>
                  <a:lnTo>
                    <a:pt x="123" y="505"/>
                  </a:lnTo>
                  <a:lnTo>
                    <a:pt x="123" y="510"/>
                  </a:lnTo>
                  <a:lnTo>
                    <a:pt x="124" y="517"/>
                  </a:lnTo>
                  <a:lnTo>
                    <a:pt x="124" y="526"/>
                  </a:lnTo>
                  <a:lnTo>
                    <a:pt x="126" y="535"/>
                  </a:lnTo>
                  <a:lnTo>
                    <a:pt x="127" y="543"/>
                  </a:lnTo>
                  <a:lnTo>
                    <a:pt x="128" y="554"/>
                  </a:lnTo>
                  <a:lnTo>
                    <a:pt x="131" y="566"/>
                  </a:lnTo>
                  <a:lnTo>
                    <a:pt x="133" y="577"/>
                  </a:lnTo>
                  <a:lnTo>
                    <a:pt x="136" y="588"/>
                  </a:lnTo>
                  <a:lnTo>
                    <a:pt x="138" y="598"/>
                  </a:lnTo>
                  <a:lnTo>
                    <a:pt x="139" y="605"/>
                  </a:lnTo>
                  <a:lnTo>
                    <a:pt x="141" y="610"/>
                  </a:lnTo>
                  <a:lnTo>
                    <a:pt x="142" y="613"/>
                  </a:lnTo>
                  <a:lnTo>
                    <a:pt x="138" y="654"/>
                  </a:lnTo>
                  <a:lnTo>
                    <a:pt x="150" y="657"/>
                  </a:lnTo>
                  <a:lnTo>
                    <a:pt x="150" y="652"/>
                  </a:lnTo>
                  <a:lnTo>
                    <a:pt x="153" y="654"/>
                  </a:lnTo>
                  <a:lnTo>
                    <a:pt x="157" y="655"/>
                  </a:lnTo>
                  <a:lnTo>
                    <a:pt x="160" y="657"/>
                  </a:lnTo>
                  <a:lnTo>
                    <a:pt x="165" y="660"/>
                  </a:lnTo>
                  <a:lnTo>
                    <a:pt x="170" y="663"/>
                  </a:lnTo>
                  <a:lnTo>
                    <a:pt x="175" y="666"/>
                  </a:lnTo>
                  <a:lnTo>
                    <a:pt x="181" y="668"/>
                  </a:lnTo>
                  <a:lnTo>
                    <a:pt x="186" y="671"/>
                  </a:lnTo>
                  <a:lnTo>
                    <a:pt x="192" y="671"/>
                  </a:lnTo>
                  <a:lnTo>
                    <a:pt x="197" y="672"/>
                  </a:lnTo>
                  <a:lnTo>
                    <a:pt x="204" y="671"/>
                  </a:lnTo>
                  <a:lnTo>
                    <a:pt x="207" y="671"/>
                  </a:lnTo>
                  <a:lnTo>
                    <a:pt x="211" y="670"/>
                  </a:lnTo>
                  <a:lnTo>
                    <a:pt x="214" y="668"/>
                  </a:lnTo>
                  <a:lnTo>
                    <a:pt x="212" y="656"/>
                  </a:lnTo>
                  <a:lnTo>
                    <a:pt x="103" y="324"/>
                  </a:lnTo>
                </a:path>
              </a:pathLst>
            </a:custGeom>
            <a:solidFill>
              <a:srgbClr val="4C4C4C"/>
            </a:solidFill>
            <a:ln w="9525" cap="rnd">
              <a:noFill/>
              <a:round/>
              <a:headEnd type="none" w="sm" len="sm"/>
              <a:tailEnd type="none" w="sm" len="sm"/>
            </a:ln>
            <a:effectLst/>
          </p:spPr>
          <p:txBody>
            <a:bodyPr/>
            <a:lstStyle/>
            <a:p>
              <a:endParaRPr lang="en-US"/>
            </a:p>
          </p:txBody>
        </p:sp>
        <p:sp>
          <p:nvSpPr>
            <p:cNvPr id="9240" name="Freeform 24"/>
            <p:cNvSpPr>
              <a:spLocks/>
            </p:cNvSpPr>
            <p:nvPr/>
          </p:nvSpPr>
          <p:spPr bwMode="auto">
            <a:xfrm>
              <a:off x="1005" y="3276"/>
              <a:ext cx="21" cy="22"/>
            </a:xfrm>
            <a:custGeom>
              <a:avLst/>
              <a:gdLst/>
              <a:ahLst/>
              <a:cxnLst>
                <a:cxn ang="0">
                  <a:pos x="0" y="21"/>
                </a:cxn>
                <a:cxn ang="0">
                  <a:pos x="6" y="10"/>
                </a:cxn>
                <a:cxn ang="0">
                  <a:pos x="0" y="10"/>
                </a:cxn>
                <a:cxn ang="0">
                  <a:pos x="0" y="21"/>
                </a:cxn>
                <a:cxn ang="0">
                  <a:pos x="13" y="0"/>
                </a:cxn>
                <a:cxn ang="0">
                  <a:pos x="20" y="0"/>
                </a:cxn>
                <a:cxn ang="0">
                  <a:pos x="13" y="0"/>
                </a:cxn>
                <a:cxn ang="0">
                  <a:pos x="0" y="21"/>
                </a:cxn>
              </a:cxnLst>
              <a:rect l="0" t="0" r="r" b="b"/>
              <a:pathLst>
                <a:path w="21" h="22">
                  <a:moveTo>
                    <a:pt x="0" y="21"/>
                  </a:moveTo>
                  <a:lnTo>
                    <a:pt x="6" y="10"/>
                  </a:lnTo>
                  <a:lnTo>
                    <a:pt x="0" y="10"/>
                  </a:lnTo>
                  <a:lnTo>
                    <a:pt x="0" y="21"/>
                  </a:lnTo>
                  <a:lnTo>
                    <a:pt x="13" y="0"/>
                  </a:lnTo>
                  <a:lnTo>
                    <a:pt x="20" y="0"/>
                  </a:lnTo>
                  <a:lnTo>
                    <a:pt x="13" y="0"/>
                  </a:lnTo>
                  <a:lnTo>
                    <a:pt x="0" y="21"/>
                  </a:lnTo>
                </a:path>
              </a:pathLst>
            </a:custGeom>
            <a:solidFill>
              <a:srgbClr val="E5E5E5"/>
            </a:solidFill>
            <a:ln w="9525" cap="rnd">
              <a:noFill/>
              <a:round/>
              <a:headEnd type="none" w="sm" len="sm"/>
              <a:tailEnd type="none" w="sm" len="sm"/>
            </a:ln>
            <a:effectLst/>
          </p:spPr>
          <p:txBody>
            <a:bodyPr/>
            <a:lstStyle/>
            <a:p>
              <a:endParaRPr lang="en-US"/>
            </a:p>
          </p:txBody>
        </p:sp>
        <p:sp>
          <p:nvSpPr>
            <p:cNvPr id="9241" name="Freeform 25"/>
            <p:cNvSpPr>
              <a:spLocks/>
            </p:cNvSpPr>
            <p:nvPr/>
          </p:nvSpPr>
          <p:spPr bwMode="auto">
            <a:xfrm>
              <a:off x="1230" y="3350"/>
              <a:ext cx="42" cy="35"/>
            </a:xfrm>
            <a:custGeom>
              <a:avLst/>
              <a:gdLst/>
              <a:ahLst/>
              <a:cxnLst>
                <a:cxn ang="0">
                  <a:pos x="4" y="20"/>
                </a:cxn>
                <a:cxn ang="0">
                  <a:pos x="3" y="20"/>
                </a:cxn>
                <a:cxn ang="0">
                  <a:pos x="4" y="20"/>
                </a:cxn>
                <a:cxn ang="0">
                  <a:pos x="9" y="0"/>
                </a:cxn>
                <a:cxn ang="0">
                  <a:pos x="11" y="1"/>
                </a:cxn>
                <a:cxn ang="0">
                  <a:pos x="11" y="2"/>
                </a:cxn>
                <a:cxn ang="0">
                  <a:pos x="12" y="3"/>
                </a:cxn>
                <a:cxn ang="0">
                  <a:pos x="12" y="4"/>
                </a:cxn>
                <a:cxn ang="0">
                  <a:pos x="13" y="6"/>
                </a:cxn>
                <a:cxn ang="0">
                  <a:pos x="14" y="7"/>
                </a:cxn>
                <a:cxn ang="0">
                  <a:pos x="18" y="8"/>
                </a:cxn>
                <a:cxn ang="0">
                  <a:pos x="23" y="9"/>
                </a:cxn>
                <a:cxn ang="0">
                  <a:pos x="28" y="13"/>
                </a:cxn>
                <a:cxn ang="0">
                  <a:pos x="34" y="15"/>
                </a:cxn>
                <a:cxn ang="0">
                  <a:pos x="38" y="20"/>
                </a:cxn>
                <a:cxn ang="0">
                  <a:pos x="41" y="25"/>
                </a:cxn>
                <a:cxn ang="0">
                  <a:pos x="41" y="31"/>
                </a:cxn>
                <a:cxn ang="0">
                  <a:pos x="41" y="32"/>
                </a:cxn>
                <a:cxn ang="0">
                  <a:pos x="39" y="32"/>
                </a:cxn>
                <a:cxn ang="0">
                  <a:pos x="39" y="34"/>
                </a:cxn>
                <a:cxn ang="0">
                  <a:pos x="33" y="30"/>
                </a:cxn>
                <a:cxn ang="0">
                  <a:pos x="27" y="27"/>
                </a:cxn>
                <a:cxn ang="0">
                  <a:pos x="21" y="25"/>
                </a:cxn>
                <a:cxn ang="0">
                  <a:pos x="14" y="24"/>
                </a:cxn>
                <a:cxn ang="0">
                  <a:pos x="11" y="21"/>
                </a:cxn>
                <a:cxn ang="0">
                  <a:pos x="7" y="21"/>
                </a:cxn>
                <a:cxn ang="0">
                  <a:pos x="4" y="20"/>
                </a:cxn>
                <a:cxn ang="0">
                  <a:pos x="0" y="23"/>
                </a:cxn>
                <a:cxn ang="0">
                  <a:pos x="1" y="21"/>
                </a:cxn>
                <a:cxn ang="0">
                  <a:pos x="1" y="23"/>
                </a:cxn>
                <a:cxn ang="0">
                  <a:pos x="0" y="23"/>
                </a:cxn>
                <a:cxn ang="0">
                  <a:pos x="4" y="20"/>
                </a:cxn>
                <a:cxn ang="0">
                  <a:pos x="2" y="21"/>
                </a:cxn>
                <a:cxn ang="0">
                  <a:pos x="3" y="20"/>
                </a:cxn>
                <a:cxn ang="0">
                  <a:pos x="2" y="21"/>
                </a:cxn>
                <a:cxn ang="0">
                  <a:pos x="4" y="20"/>
                </a:cxn>
              </a:cxnLst>
              <a:rect l="0" t="0" r="r" b="b"/>
              <a:pathLst>
                <a:path w="42" h="35">
                  <a:moveTo>
                    <a:pt x="4" y="20"/>
                  </a:moveTo>
                  <a:lnTo>
                    <a:pt x="3" y="20"/>
                  </a:lnTo>
                  <a:lnTo>
                    <a:pt x="4" y="20"/>
                  </a:lnTo>
                  <a:lnTo>
                    <a:pt x="9" y="0"/>
                  </a:lnTo>
                  <a:lnTo>
                    <a:pt x="11" y="1"/>
                  </a:lnTo>
                  <a:lnTo>
                    <a:pt x="11" y="2"/>
                  </a:lnTo>
                  <a:lnTo>
                    <a:pt x="12" y="3"/>
                  </a:lnTo>
                  <a:lnTo>
                    <a:pt x="12" y="4"/>
                  </a:lnTo>
                  <a:lnTo>
                    <a:pt x="13" y="6"/>
                  </a:lnTo>
                  <a:lnTo>
                    <a:pt x="14" y="7"/>
                  </a:lnTo>
                  <a:lnTo>
                    <a:pt x="18" y="8"/>
                  </a:lnTo>
                  <a:lnTo>
                    <a:pt x="23" y="9"/>
                  </a:lnTo>
                  <a:lnTo>
                    <a:pt x="28" y="13"/>
                  </a:lnTo>
                  <a:lnTo>
                    <a:pt x="34" y="15"/>
                  </a:lnTo>
                  <a:lnTo>
                    <a:pt x="38" y="20"/>
                  </a:lnTo>
                  <a:lnTo>
                    <a:pt x="41" y="25"/>
                  </a:lnTo>
                  <a:lnTo>
                    <a:pt x="41" y="31"/>
                  </a:lnTo>
                  <a:lnTo>
                    <a:pt x="41" y="32"/>
                  </a:lnTo>
                  <a:lnTo>
                    <a:pt x="39" y="32"/>
                  </a:lnTo>
                  <a:lnTo>
                    <a:pt x="39" y="34"/>
                  </a:lnTo>
                  <a:lnTo>
                    <a:pt x="33" y="30"/>
                  </a:lnTo>
                  <a:lnTo>
                    <a:pt x="27" y="27"/>
                  </a:lnTo>
                  <a:lnTo>
                    <a:pt x="21" y="25"/>
                  </a:lnTo>
                  <a:lnTo>
                    <a:pt x="14" y="24"/>
                  </a:lnTo>
                  <a:lnTo>
                    <a:pt x="11" y="21"/>
                  </a:lnTo>
                  <a:lnTo>
                    <a:pt x="7" y="21"/>
                  </a:lnTo>
                  <a:lnTo>
                    <a:pt x="4" y="20"/>
                  </a:lnTo>
                  <a:lnTo>
                    <a:pt x="0" y="23"/>
                  </a:lnTo>
                  <a:lnTo>
                    <a:pt x="1" y="21"/>
                  </a:lnTo>
                  <a:lnTo>
                    <a:pt x="1" y="23"/>
                  </a:lnTo>
                  <a:lnTo>
                    <a:pt x="0" y="23"/>
                  </a:lnTo>
                  <a:lnTo>
                    <a:pt x="4" y="20"/>
                  </a:lnTo>
                  <a:lnTo>
                    <a:pt x="2" y="21"/>
                  </a:lnTo>
                  <a:lnTo>
                    <a:pt x="3" y="20"/>
                  </a:lnTo>
                  <a:lnTo>
                    <a:pt x="2" y="21"/>
                  </a:lnTo>
                  <a:lnTo>
                    <a:pt x="4" y="20"/>
                  </a:lnTo>
                </a:path>
              </a:pathLst>
            </a:custGeom>
            <a:solidFill>
              <a:srgbClr val="7F7F7F"/>
            </a:solidFill>
            <a:ln w="9525" cap="rnd">
              <a:noFill/>
              <a:round/>
              <a:headEnd type="none" w="sm" len="sm"/>
              <a:tailEnd type="none" w="sm" len="sm"/>
            </a:ln>
            <a:effectLst/>
          </p:spPr>
          <p:txBody>
            <a:bodyPr/>
            <a:lstStyle/>
            <a:p>
              <a:endParaRPr lang="en-US"/>
            </a:p>
          </p:txBody>
        </p:sp>
        <p:sp>
          <p:nvSpPr>
            <p:cNvPr id="9242" name="Freeform 26"/>
            <p:cNvSpPr>
              <a:spLocks/>
            </p:cNvSpPr>
            <p:nvPr/>
          </p:nvSpPr>
          <p:spPr bwMode="auto">
            <a:xfrm>
              <a:off x="1642" y="3437"/>
              <a:ext cx="20" cy="20"/>
            </a:xfrm>
            <a:custGeom>
              <a:avLst/>
              <a:gdLst/>
              <a:ahLst/>
              <a:cxnLst>
                <a:cxn ang="0">
                  <a:pos x="3" y="0"/>
                </a:cxn>
                <a:cxn ang="0">
                  <a:pos x="6" y="3"/>
                </a:cxn>
                <a:cxn ang="0">
                  <a:pos x="7" y="5"/>
                </a:cxn>
                <a:cxn ang="0">
                  <a:pos x="10" y="7"/>
                </a:cxn>
                <a:cxn ang="0">
                  <a:pos x="11" y="11"/>
                </a:cxn>
                <a:cxn ang="0">
                  <a:pos x="13" y="13"/>
                </a:cxn>
                <a:cxn ang="0">
                  <a:pos x="15" y="15"/>
                </a:cxn>
                <a:cxn ang="0">
                  <a:pos x="16" y="17"/>
                </a:cxn>
                <a:cxn ang="0">
                  <a:pos x="19" y="19"/>
                </a:cxn>
                <a:cxn ang="0">
                  <a:pos x="1" y="17"/>
                </a:cxn>
                <a:cxn ang="0">
                  <a:pos x="0" y="5"/>
                </a:cxn>
                <a:cxn ang="0">
                  <a:pos x="3" y="0"/>
                </a:cxn>
              </a:cxnLst>
              <a:rect l="0" t="0" r="r" b="b"/>
              <a:pathLst>
                <a:path w="20" h="20">
                  <a:moveTo>
                    <a:pt x="3" y="0"/>
                  </a:moveTo>
                  <a:lnTo>
                    <a:pt x="6" y="3"/>
                  </a:lnTo>
                  <a:lnTo>
                    <a:pt x="7" y="5"/>
                  </a:lnTo>
                  <a:lnTo>
                    <a:pt x="10" y="7"/>
                  </a:lnTo>
                  <a:lnTo>
                    <a:pt x="11" y="11"/>
                  </a:lnTo>
                  <a:lnTo>
                    <a:pt x="13" y="13"/>
                  </a:lnTo>
                  <a:lnTo>
                    <a:pt x="15" y="15"/>
                  </a:lnTo>
                  <a:lnTo>
                    <a:pt x="16" y="17"/>
                  </a:lnTo>
                  <a:lnTo>
                    <a:pt x="19" y="19"/>
                  </a:lnTo>
                  <a:lnTo>
                    <a:pt x="1" y="17"/>
                  </a:lnTo>
                  <a:lnTo>
                    <a:pt x="0" y="5"/>
                  </a:lnTo>
                  <a:lnTo>
                    <a:pt x="3" y="0"/>
                  </a:lnTo>
                </a:path>
              </a:pathLst>
            </a:custGeom>
            <a:solidFill>
              <a:srgbClr val="7F7F7F"/>
            </a:solidFill>
            <a:ln w="9525" cap="rnd">
              <a:noFill/>
              <a:round/>
              <a:headEnd type="none" w="sm" len="sm"/>
              <a:tailEnd type="none" w="sm" len="sm"/>
            </a:ln>
            <a:effectLst/>
          </p:spPr>
          <p:txBody>
            <a:bodyPr/>
            <a:lstStyle/>
            <a:p>
              <a:endParaRPr lang="en-US"/>
            </a:p>
          </p:txBody>
        </p:sp>
        <p:sp>
          <p:nvSpPr>
            <p:cNvPr id="9243" name="Freeform 27"/>
            <p:cNvSpPr>
              <a:spLocks/>
            </p:cNvSpPr>
            <p:nvPr/>
          </p:nvSpPr>
          <p:spPr bwMode="auto">
            <a:xfrm>
              <a:off x="1113" y="3380"/>
              <a:ext cx="24" cy="26"/>
            </a:xfrm>
            <a:custGeom>
              <a:avLst/>
              <a:gdLst/>
              <a:ahLst/>
              <a:cxnLst>
                <a:cxn ang="0">
                  <a:pos x="5" y="0"/>
                </a:cxn>
                <a:cxn ang="0">
                  <a:pos x="0" y="23"/>
                </a:cxn>
                <a:cxn ang="0">
                  <a:pos x="21" y="25"/>
                </a:cxn>
                <a:cxn ang="0">
                  <a:pos x="23" y="14"/>
                </a:cxn>
                <a:cxn ang="0">
                  <a:pos x="11" y="7"/>
                </a:cxn>
                <a:cxn ang="0">
                  <a:pos x="5" y="0"/>
                </a:cxn>
              </a:cxnLst>
              <a:rect l="0" t="0" r="r" b="b"/>
              <a:pathLst>
                <a:path w="24" h="26">
                  <a:moveTo>
                    <a:pt x="5" y="0"/>
                  </a:moveTo>
                  <a:lnTo>
                    <a:pt x="0" y="23"/>
                  </a:lnTo>
                  <a:lnTo>
                    <a:pt x="21" y="25"/>
                  </a:lnTo>
                  <a:lnTo>
                    <a:pt x="23" y="14"/>
                  </a:lnTo>
                  <a:lnTo>
                    <a:pt x="11" y="7"/>
                  </a:lnTo>
                  <a:lnTo>
                    <a:pt x="5" y="0"/>
                  </a:lnTo>
                </a:path>
              </a:pathLst>
            </a:custGeom>
            <a:solidFill>
              <a:srgbClr val="4C4C4C"/>
            </a:solidFill>
            <a:ln w="9525" cap="rnd">
              <a:noFill/>
              <a:round/>
              <a:headEnd type="none" w="sm" len="sm"/>
              <a:tailEnd type="none" w="sm" len="sm"/>
            </a:ln>
            <a:effectLst/>
          </p:spPr>
          <p:txBody>
            <a:bodyPr/>
            <a:lstStyle/>
            <a:p>
              <a:endParaRPr lang="en-US"/>
            </a:p>
          </p:txBody>
        </p:sp>
        <p:sp>
          <p:nvSpPr>
            <p:cNvPr id="9244" name="Freeform 28"/>
            <p:cNvSpPr>
              <a:spLocks/>
            </p:cNvSpPr>
            <p:nvPr/>
          </p:nvSpPr>
          <p:spPr bwMode="auto">
            <a:xfrm>
              <a:off x="1257" y="2917"/>
              <a:ext cx="219" cy="716"/>
            </a:xfrm>
            <a:custGeom>
              <a:avLst/>
              <a:gdLst/>
              <a:ahLst/>
              <a:cxnLst>
                <a:cxn ang="0">
                  <a:pos x="218" y="600"/>
                </a:cxn>
                <a:cxn ang="0">
                  <a:pos x="201" y="415"/>
                </a:cxn>
                <a:cxn ang="0">
                  <a:pos x="208" y="408"/>
                </a:cxn>
                <a:cxn ang="0">
                  <a:pos x="211" y="401"/>
                </a:cxn>
                <a:cxn ang="0">
                  <a:pos x="208" y="379"/>
                </a:cxn>
                <a:cxn ang="0">
                  <a:pos x="209" y="281"/>
                </a:cxn>
                <a:cxn ang="0">
                  <a:pos x="204" y="210"/>
                </a:cxn>
                <a:cxn ang="0">
                  <a:pos x="190" y="153"/>
                </a:cxn>
                <a:cxn ang="0">
                  <a:pos x="163" y="128"/>
                </a:cxn>
                <a:cxn ang="0">
                  <a:pos x="133" y="109"/>
                </a:cxn>
                <a:cxn ang="0">
                  <a:pos x="127" y="86"/>
                </a:cxn>
                <a:cxn ang="0">
                  <a:pos x="138" y="60"/>
                </a:cxn>
                <a:cxn ang="0">
                  <a:pos x="139" y="42"/>
                </a:cxn>
                <a:cxn ang="0">
                  <a:pos x="133" y="22"/>
                </a:cxn>
                <a:cxn ang="0">
                  <a:pos x="125" y="8"/>
                </a:cxn>
                <a:cxn ang="0">
                  <a:pos x="116" y="1"/>
                </a:cxn>
                <a:cxn ang="0">
                  <a:pos x="87" y="0"/>
                </a:cxn>
                <a:cxn ang="0">
                  <a:pos x="74" y="3"/>
                </a:cxn>
                <a:cxn ang="0">
                  <a:pos x="68" y="11"/>
                </a:cxn>
                <a:cxn ang="0">
                  <a:pos x="56" y="27"/>
                </a:cxn>
                <a:cxn ang="0">
                  <a:pos x="58" y="48"/>
                </a:cxn>
                <a:cxn ang="0">
                  <a:pos x="60" y="60"/>
                </a:cxn>
                <a:cxn ang="0">
                  <a:pos x="74" y="106"/>
                </a:cxn>
                <a:cxn ang="0">
                  <a:pos x="47" y="123"/>
                </a:cxn>
                <a:cxn ang="0">
                  <a:pos x="18" y="144"/>
                </a:cxn>
                <a:cxn ang="0">
                  <a:pos x="13" y="171"/>
                </a:cxn>
                <a:cxn ang="0">
                  <a:pos x="6" y="232"/>
                </a:cxn>
                <a:cxn ang="0">
                  <a:pos x="2" y="278"/>
                </a:cxn>
                <a:cxn ang="0">
                  <a:pos x="0" y="314"/>
                </a:cxn>
                <a:cxn ang="0">
                  <a:pos x="0" y="372"/>
                </a:cxn>
                <a:cxn ang="0">
                  <a:pos x="4" y="406"/>
                </a:cxn>
                <a:cxn ang="0">
                  <a:pos x="16" y="412"/>
                </a:cxn>
                <a:cxn ang="0">
                  <a:pos x="26" y="411"/>
                </a:cxn>
                <a:cxn ang="0">
                  <a:pos x="33" y="402"/>
                </a:cxn>
                <a:cxn ang="0">
                  <a:pos x="34" y="715"/>
                </a:cxn>
                <a:cxn ang="0">
                  <a:pos x="102" y="691"/>
                </a:cxn>
                <a:cxn ang="0">
                  <a:pos x="120" y="701"/>
                </a:cxn>
                <a:cxn ang="0">
                  <a:pos x="142" y="712"/>
                </a:cxn>
                <a:cxn ang="0">
                  <a:pos x="156" y="715"/>
                </a:cxn>
                <a:cxn ang="0">
                  <a:pos x="169" y="712"/>
                </a:cxn>
                <a:cxn ang="0">
                  <a:pos x="175" y="710"/>
                </a:cxn>
                <a:cxn ang="0">
                  <a:pos x="165" y="420"/>
                </a:cxn>
                <a:cxn ang="0">
                  <a:pos x="191" y="395"/>
                </a:cxn>
                <a:cxn ang="0">
                  <a:pos x="185" y="410"/>
                </a:cxn>
                <a:cxn ang="0">
                  <a:pos x="188" y="412"/>
                </a:cxn>
                <a:cxn ang="0">
                  <a:pos x="174" y="428"/>
                </a:cxn>
              </a:cxnLst>
              <a:rect l="0" t="0" r="r" b="b"/>
              <a:pathLst>
                <a:path w="219" h="716">
                  <a:moveTo>
                    <a:pt x="174" y="428"/>
                  </a:moveTo>
                  <a:lnTo>
                    <a:pt x="174" y="600"/>
                  </a:lnTo>
                  <a:lnTo>
                    <a:pt x="218" y="600"/>
                  </a:lnTo>
                  <a:lnTo>
                    <a:pt x="218" y="428"/>
                  </a:lnTo>
                  <a:lnTo>
                    <a:pt x="201" y="428"/>
                  </a:lnTo>
                  <a:lnTo>
                    <a:pt x="201" y="415"/>
                  </a:lnTo>
                  <a:lnTo>
                    <a:pt x="204" y="413"/>
                  </a:lnTo>
                  <a:lnTo>
                    <a:pt x="205" y="411"/>
                  </a:lnTo>
                  <a:lnTo>
                    <a:pt x="208" y="408"/>
                  </a:lnTo>
                  <a:lnTo>
                    <a:pt x="209" y="405"/>
                  </a:lnTo>
                  <a:lnTo>
                    <a:pt x="210" y="403"/>
                  </a:lnTo>
                  <a:lnTo>
                    <a:pt x="211" y="401"/>
                  </a:lnTo>
                  <a:lnTo>
                    <a:pt x="211" y="400"/>
                  </a:lnTo>
                  <a:lnTo>
                    <a:pt x="211" y="399"/>
                  </a:lnTo>
                  <a:lnTo>
                    <a:pt x="208" y="379"/>
                  </a:lnTo>
                  <a:lnTo>
                    <a:pt x="209" y="302"/>
                  </a:lnTo>
                  <a:lnTo>
                    <a:pt x="209" y="296"/>
                  </a:lnTo>
                  <a:lnTo>
                    <a:pt x="209" y="281"/>
                  </a:lnTo>
                  <a:lnTo>
                    <a:pt x="208" y="260"/>
                  </a:lnTo>
                  <a:lnTo>
                    <a:pt x="206" y="235"/>
                  </a:lnTo>
                  <a:lnTo>
                    <a:pt x="204" y="210"/>
                  </a:lnTo>
                  <a:lnTo>
                    <a:pt x="200" y="185"/>
                  </a:lnTo>
                  <a:lnTo>
                    <a:pt x="195" y="166"/>
                  </a:lnTo>
                  <a:lnTo>
                    <a:pt x="190" y="153"/>
                  </a:lnTo>
                  <a:lnTo>
                    <a:pt x="183" y="146"/>
                  </a:lnTo>
                  <a:lnTo>
                    <a:pt x="173" y="137"/>
                  </a:lnTo>
                  <a:lnTo>
                    <a:pt x="163" y="128"/>
                  </a:lnTo>
                  <a:lnTo>
                    <a:pt x="152" y="121"/>
                  </a:lnTo>
                  <a:lnTo>
                    <a:pt x="142" y="114"/>
                  </a:lnTo>
                  <a:lnTo>
                    <a:pt x="133" y="109"/>
                  </a:lnTo>
                  <a:lnTo>
                    <a:pt x="127" y="105"/>
                  </a:lnTo>
                  <a:lnTo>
                    <a:pt x="125" y="104"/>
                  </a:lnTo>
                  <a:lnTo>
                    <a:pt x="127" y="86"/>
                  </a:lnTo>
                  <a:lnTo>
                    <a:pt x="137" y="65"/>
                  </a:lnTo>
                  <a:lnTo>
                    <a:pt x="138" y="64"/>
                  </a:lnTo>
                  <a:lnTo>
                    <a:pt x="138" y="60"/>
                  </a:lnTo>
                  <a:lnTo>
                    <a:pt x="139" y="55"/>
                  </a:lnTo>
                  <a:lnTo>
                    <a:pt x="139" y="49"/>
                  </a:lnTo>
                  <a:lnTo>
                    <a:pt x="139" y="42"/>
                  </a:lnTo>
                  <a:lnTo>
                    <a:pt x="139" y="34"/>
                  </a:lnTo>
                  <a:lnTo>
                    <a:pt x="137" y="28"/>
                  </a:lnTo>
                  <a:lnTo>
                    <a:pt x="133" y="22"/>
                  </a:lnTo>
                  <a:lnTo>
                    <a:pt x="130" y="16"/>
                  </a:lnTo>
                  <a:lnTo>
                    <a:pt x="127" y="12"/>
                  </a:lnTo>
                  <a:lnTo>
                    <a:pt x="125" y="8"/>
                  </a:lnTo>
                  <a:lnTo>
                    <a:pt x="123" y="4"/>
                  </a:lnTo>
                  <a:lnTo>
                    <a:pt x="121" y="2"/>
                  </a:lnTo>
                  <a:lnTo>
                    <a:pt x="116" y="1"/>
                  </a:lnTo>
                  <a:lnTo>
                    <a:pt x="109" y="0"/>
                  </a:lnTo>
                  <a:lnTo>
                    <a:pt x="99" y="0"/>
                  </a:lnTo>
                  <a:lnTo>
                    <a:pt x="87" y="0"/>
                  </a:lnTo>
                  <a:lnTo>
                    <a:pt x="80" y="0"/>
                  </a:lnTo>
                  <a:lnTo>
                    <a:pt x="76" y="1"/>
                  </a:lnTo>
                  <a:lnTo>
                    <a:pt x="74" y="3"/>
                  </a:lnTo>
                  <a:lnTo>
                    <a:pt x="73" y="4"/>
                  </a:lnTo>
                  <a:lnTo>
                    <a:pt x="70" y="7"/>
                  </a:lnTo>
                  <a:lnTo>
                    <a:pt x="68" y="11"/>
                  </a:lnTo>
                  <a:lnTo>
                    <a:pt x="63" y="16"/>
                  </a:lnTo>
                  <a:lnTo>
                    <a:pt x="59" y="21"/>
                  </a:lnTo>
                  <a:lnTo>
                    <a:pt x="56" y="27"/>
                  </a:lnTo>
                  <a:lnTo>
                    <a:pt x="56" y="34"/>
                  </a:lnTo>
                  <a:lnTo>
                    <a:pt x="56" y="42"/>
                  </a:lnTo>
                  <a:lnTo>
                    <a:pt x="58" y="48"/>
                  </a:lnTo>
                  <a:lnTo>
                    <a:pt x="59" y="54"/>
                  </a:lnTo>
                  <a:lnTo>
                    <a:pt x="60" y="58"/>
                  </a:lnTo>
                  <a:lnTo>
                    <a:pt x="60" y="60"/>
                  </a:lnTo>
                  <a:lnTo>
                    <a:pt x="61" y="90"/>
                  </a:lnTo>
                  <a:lnTo>
                    <a:pt x="76" y="104"/>
                  </a:lnTo>
                  <a:lnTo>
                    <a:pt x="74" y="106"/>
                  </a:lnTo>
                  <a:lnTo>
                    <a:pt x="68" y="110"/>
                  </a:lnTo>
                  <a:lnTo>
                    <a:pt x="58" y="116"/>
                  </a:lnTo>
                  <a:lnTo>
                    <a:pt x="47" y="123"/>
                  </a:lnTo>
                  <a:lnTo>
                    <a:pt x="35" y="131"/>
                  </a:lnTo>
                  <a:lnTo>
                    <a:pt x="26" y="138"/>
                  </a:lnTo>
                  <a:lnTo>
                    <a:pt x="18" y="144"/>
                  </a:lnTo>
                  <a:lnTo>
                    <a:pt x="16" y="148"/>
                  </a:lnTo>
                  <a:lnTo>
                    <a:pt x="16" y="156"/>
                  </a:lnTo>
                  <a:lnTo>
                    <a:pt x="13" y="171"/>
                  </a:lnTo>
                  <a:lnTo>
                    <a:pt x="12" y="189"/>
                  </a:lnTo>
                  <a:lnTo>
                    <a:pt x="9" y="210"/>
                  </a:lnTo>
                  <a:lnTo>
                    <a:pt x="6" y="232"/>
                  </a:lnTo>
                  <a:lnTo>
                    <a:pt x="4" y="252"/>
                  </a:lnTo>
                  <a:lnTo>
                    <a:pt x="2" y="268"/>
                  </a:lnTo>
                  <a:lnTo>
                    <a:pt x="2" y="278"/>
                  </a:lnTo>
                  <a:lnTo>
                    <a:pt x="2" y="286"/>
                  </a:lnTo>
                  <a:lnTo>
                    <a:pt x="1" y="298"/>
                  </a:lnTo>
                  <a:lnTo>
                    <a:pt x="0" y="314"/>
                  </a:lnTo>
                  <a:lnTo>
                    <a:pt x="0" y="334"/>
                  </a:lnTo>
                  <a:lnTo>
                    <a:pt x="0" y="354"/>
                  </a:lnTo>
                  <a:lnTo>
                    <a:pt x="0" y="372"/>
                  </a:lnTo>
                  <a:lnTo>
                    <a:pt x="1" y="389"/>
                  </a:lnTo>
                  <a:lnTo>
                    <a:pt x="3" y="401"/>
                  </a:lnTo>
                  <a:lnTo>
                    <a:pt x="4" y="406"/>
                  </a:lnTo>
                  <a:lnTo>
                    <a:pt x="8" y="408"/>
                  </a:lnTo>
                  <a:lnTo>
                    <a:pt x="12" y="411"/>
                  </a:lnTo>
                  <a:lnTo>
                    <a:pt x="16" y="412"/>
                  </a:lnTo>
                  <a:lnTo>
                    <a:pt x="19" y="412"/>
                  </a:lnTo>
                  <a:lnTo>
                    <a:pt x="23" y="412"/>
                  </a:lnTo>
                  <a:lnTo>
                    <a:pt x="26" y="411"/>
                  </a:lnTo>
                  <a:lnTo>
                    <a:pt x="14" y="394"/>
                  </a:lnTo>
                  <a:lnTo>
                    <a:pt x="34" y="262"/>
                  </a:lnTo>
                  <a:lnTo>
                    <a:pt x="33" y="402"/>
                  </a:lnTo>
                  <a:lnTo>
                    <a:pt x="63" y="666"/>
                  </a:lnTo>
                  <a:lnTo>
                    <a:pt x="39" y="696"/>
                  </a:lnTo>
                  <a:lnTo>
                    <a:pt x="34" y="715"/>
                  </a:lnTo>
                  <a:lnTo>
                    <a:pt x="70" y="712"/>
                  </a:lnTo>
                  <a:lnTo>
                    <a:pt x="101" y="690"/>
                  </a:lnTo>
                  <a:lnTo>
                    <a:pt x="102" y="691"/>
                  </a:lnTo>
                  <a:lnTo>
                    <a:pt x="106" y="693"/>
                  </a:lnTo>
                  <a:lnTo>
                    <a:pt x="112" y="697"/>
                  </a:lnTo>
                  <a:lnTo>
                    <a:pt x="120" y="701"/>
                  </a:lnTo>
                  <a:lnTo>
                    <a:pt x="128" y="706"/>
                  </a:lnTo>
                  <a:lnTo>
                    <a:pt x="136" y="710"/>
                  </a:lnTo>
                  <a:lnTo>
                    <a:pt x="142" y="712"/>
                  </a:lnTo>
                  <a:lnTo>
                    <a:pt x="147" y="715"/>
                  </a:lnTo>
                  <a:lnTo>
                    <a:pt x="152" y="715"/>
                  </a:lnTo>
                  <a:lnTo>
                    <a:pt x="156" y="715"/>
                  </a:lnTo>
                  <a:lnTo>
                    <a:pt x="161" y="715"/>
                  </a:lnTo>
                  <a:lnTo>
                    <a:pt x="165" y="713"/>
                  </a:lnTo>
                  <a:lnTo>
                    <a:pt x="169" y="712"/>
                  </a:lnTo>
                  <a:lnTo>
                    <a:pt x="173" y="711"/>
                  </a:lnTo>
                  <a:lnTo>
                    <a:pt x="174" y="711"/>
                  </a:lnTo>
                  <a:lnTo>
                    <a:pt x="175" y="710"/>
                  </a:lnTo>
                  <a:lnTo>
                    <a:pt x="168" y="684"/>
                  </a:lnTo>
                  <a:lnTo>
                    <a:pt x="141" y="667"/>
                  </a:lnTo>
                  <a:lnTo>
                    <a:pt x="165" y="420"/>
                  </a:lnTo>
                  <a:lnTo>
                    <a:pt x="177" y="391"/>
                  </a:lnTo>
                  <a:lnTo>
                    <a:pt x="163" y="250"/>
                  </a:lnTo>
                  <a:lnTo>
                    <a:pt x="191" y="395"/>
                  </a:lnTo>
                  <a:lnTo>
                    <a:pt x="184" y="407"/>
                  </a:lnTo>
                  <a:lnTo>
                    <a:pt x="184" y="408"/>
                  </a:lnTo>
                  <a:lnTo>
                    <a:pt x="185" y="410"/>
                  </a:lnTo>
                  <a:lnTo>
                    <a:pt x="187" y="410"/>
                  </a:lnTo>
                  <a:lnTo>
                    <a:pt x="188" y="411"/>
                  </a:lnTo>
                  <a:lnTo>
                    <a:pt x="188" y="412"/>
                  </a:lnTo>
                  <a:lnTo>
                    <a:pt x="190" y="413"/>
                  </a:lnTo>
                  <a:lnTo>
                    <a:pt x="190" y="428"/>
                  </a:lnTo>
                  <a:lnTo>
                    <a:pt x="174" y="428"/>
                  </a:lnTo>
                </a:path>
              </a:pathLst>
            </a:custGeom>
            <a:solidFill>
              <a:schemeClr val="bg2"/>
            </a:solidFill>
            <a:ln w="9525" cap="rnd">
              <a:noFill/>
              <a:round/>
              <a:headEnd type="none" w="sm" len="sm"/>
              <a:tailEnd type="none" w="sm" len="sm"/>
            </a:ln>
            <a:effectLst/>
          </p:spPr>
          <p:txBody>
            <a:bodyPr/>
            <a:lstStyle/>
            <a:p>
              <a:endParaRPr lang="en-US"/>
            </a:p>
          </p:txBody>
        </p:sp>
        <p:sp>
          <p:nvSpPr>
            <p:cNvPr id="9245" name="Freeform 29"/>
            <p:cNvSpPr>
              <a:spLocks/>
            </p:cNvSpPr>
            <p:nvPr/>
          </p:nvSpPr>
          <p:spPr bwMode="auto">
            <a:xfrm>
              <a:off x="894" y="2965"/>
              <a:ext cx="216" cy="685"/>
            </a:xfrm>
            <a:custGeom>
              <a:avLst/>
              <a:gdLst/>
              <a:ahLst/>
              <a:cxnLst>
                <a:cxn ang="0">
                  <a:pos x="116" y="324"/>
                </a:cxn>
                <a:cxn ang="0">
                  <a:pos x="116" y="324"/>
                </a:cxn>
                <a:cxn ang="0">
                  <a:pos x="197" y="645"/>
                </a:cxn>
                <a:cxn ang="0">
                  <a:pos x="165" y="612"/>
                </a:cxn>
                <a:cxn ang="0">
                  <a:pos x="167" y="550"/>
                </a:cxn>
                <a:cxn ang="0">
                  <a:pos x="173" y="477"/>
                </a:cxn>
                <a:cxn ang="0">
                  <a:pos x="180" y="468"/>
                </a:cxn>
                <a:cxn ang="0">
                  <a:pos x="187" y="439"/>
                </a:cxn>
                <a:cxn ang="0">
                  <a:pos x="173" y="309"/>
                </a:cxn>
                <a:cxn ang="0">
                  <a:pos x="182" y="329"/>
                </a:cxn>
                <a:cxn ang="0">
                  <a:pos x="191" y="320"/>
                </a:cxn>
                <a:cxn ang="0">
                  <a:pos x="193" y="299"/>
                </a:cxn>
                <a:cxn ang="0">
                  <a:pos x="181" y="262"/>
                </a:cxn>
                <a:cxn ang="0">
                  <a:pos x="187" y="202"/>
                </a:cxn>
                <a:cxn ang="0">
                  <a:pos x="165" y="121"/>
                </a:cxn>
                <a:cxn ang="0">
                  <a:pos x="142" y="103"/>
                </a:cxn>
                <a:cxn ang="0">
                  <a:pos x="140" y="101"/>
                </a:cxn>
                <a:cxn ang="0">
                  <a:pos x="149" y="96"/>
                </a:cxn>
                <a:cxn ang="0">
                  <a:pos x="152" y="81"/>
                </a:cxn>
                <a:cxn ang="0">
                  <a:pos x="145" y="74"/>
                </a:cxn>
                <a:cxn ang="0">
                  <a:pos x="137" y="55"/>
                </a:cxn>
                <a:cxn ang="0">
                  <a:pos x="141" y="30"/>
                </a:cxn>
                <a:cxn ang="0">
                  <a:pos x="141" y="23"/>
                </a:cxn>
                <a:cxn ang="0">
                  <a:pos x="131" y="9"/>
                </a:cxn>
                <a:cxn ang="0">
                  <a:pos x="123" y="0"/>
                </a:cxn>
                <a:cxn ang="0">
                  <a:pos x="93" y="2"/>
                </a:cxn>
                <a:cxn ang="0">
                  <a:pos x="73" y="12"/>
                </a:cxn>
                <a:cxn ang="0">
                  <a:pos x="57" y="43"/>
                </a:cxn>
                <a:cxn ang="0">
                  <a:pos x="47" y="72"/>
                </a:cxn>
                <a:cxn ang="0">
                  <a:pos x="36" y="87"/>
                </a:cxn>
                <a:cxn ang="0">
                  <a:pos x="43" y="98"/>
                </a:cxn>
                <a:cxn ang="0">
                  <a:pos x="48" y="108"/>
                </a:cxn>
                <a:cxn ang="0">
                  <a:pos x="28" y="134"/>
                </a:cxn>
                <a:cxn ang="0">
                  <a:pos x="3" y="201"/>
                </a:cxn>
                <a:cxn ang="0">
                  <a:pos x="1" y="232"/>
                </a:cxn>
                <a:cxn ang="0">
                  <a:pos x="14" y="283"/>
                </a:cxn>
                <a:cxn ang="0">
                  <a:pos x="23" y="335"/>
                </a:cxn>
                <a:cxn ang="0">
                  <a:pos x="18" y="440"/>
                </a:cxn>
                <a:cxn ang="0">
                  <a:pos x="22" y="466"/>
                </a:cxn>
                <a:cxn ang="0">
                  <a:pos x="42" y="476"/>
                </a:cxn>
                <a:cxn ang="0">
                  <a:pos x="48" y="481"/>
                </a:cxn>
                <a:cxn ang="0">
                  <a:pos x="57" y="509"/>
                </a:cxn>
                <a:cxn ang="0">
                  <a:pos x="58" y="519"/>
                </a:cxn>
                <a:cxn ang="0">
                  <a:pos x="54" y="535"/>
                </a:cxn>
                <a:cxn ang="0">
                  <a:pos x="58" y="572"/>
                </a:cxn>
                <a:cxn ang="0">
                  <a:pos x="68" y="611"/>
                </a:cxn>
                <a:cxn ang="0">
                  <a:pos x="62" y="674"/>
                </a:cxn>
                <a:cxn ang="0">
                  <a:pos x="73" y="682"/>
                </a:cxn>
                <a:cxn ang="0">
                  <a:pos x="88" y="679"/>
                </a:cxn>
                <a:cxn ang="0">
                  <a:pos x="95" y="661"/>
                </a:cxn>
                <a:cxn ang="0">
                  <a:pos x="101" y="513"/>
                </a:cxn>
                <a:cxn ang="0">
                  <a:pos x="123" y="499"/>
                </a:cxn>
                <a:cxn ang="0">
                  <a:pos x="125" y="525"/>
                </a:cxn>
                <a:cxn ang="0">
                  <a:pos x="131" y="565"/>
                </a:cxn>
                <a:cxn ang="0">
                  <a:pos x="140" y="604"/>
                </a:cxn>
                <a:cxn ang="0">
                  <a:pos x="150" y="656"/>
                </a:cxn>
                <a:cxn ang="0">
                  <a:pos x="156" y="654"/>
                </a:cxn>
                <a:cxn ang="0">
                  <a:pos x="176" y="665"/>
                </a:cxn>
                <a:cxn ang="0">
                  <a:pos x="198" y="670"/>
                </a:cxn>
                <a:cxn ang="0">
                  <a:pos x="213" y="667"/>
                </a:cxn>
              </a:cxnLst>
              <a:rect l="0" t="0" r="r" b="b"/>
              <a:pathLst>
                <a:path w="216" h="685">
                  <a:moveTo>
                    <a:pt x="116" y="324"/>
                  </a:moveTo>
                  <a:lnTo>
                    <a:pt x="118" y="322"/>
                  </a:lnTo>
                  <a:lnTo>
                    <a:pt x="118" y="324"/>
                  </a:lnTo>
                  <a:lnTo>
                    <a:pt x="116" y="324"/>
                  </a:lnTo>
                  <a:lnTo>
                    <a:pt x="120" y="321"/>
                  </a:lnTo>
                  <a:lnTo>
                    <a:pt x="121" y="321"/>
                  </a:lnTo>
                  <a:lnTo>
                    <a:pt x="120" y="321"/>
                  </a:lnTo>
                  <a:lnTo>
                    <a:pt x="116" y="324"/>
                  </a:lnTo>
                  <a:lnTo>
                    <a:pt x="212" y="655"/>
                  </a:lnTo>
                  <a:lnTo>
                    <a:pt x="211" y="654"/>
                  </a:lnTo>
                  <a:lnTo>
                    <a:pt x="205" y="650"/>
                  </a:lnTo>
                  <a:lnTo>
                    <a:pt x="197" y="645"/>
                  </a:lnTo>
                  <a:lnTo>
                    <a:pt x="188" y="638"/>
                  </a:lnTo>
                  <a:lnTo>
                    <a:pt x="178" y="630"/>
                  </a:lnTo>
                  <a:lnTo>
                    <a:pt x="171" y="620"/>
                  </a:lnTo>
                  <a:lnTo>
                    <a:pt x="165" y="612"/>
                  </a:lnTo>
                  <a:lnTo>
                    <a:pt x="164" y="602"/>
                  </a:lnTo>
                  <a:lnTo>
                    <a:pt x="164" y="589"/>
                  </a:lnTo>
                  <a:lnTo>
                    <a:pt x="165" y="571"/>
                  </a:lnTo>
                  <a:lnTo>
                    <a:pt x="167" y="550"/>
                  </a:lnTo>
                  <a:lnTo>
                    <a:pt x="169" y="528"/>
                  </a:lnTo>
                  <a:lnTo>
                    <a:pt x="171" y="507"/>
                  </a:lnTo>
                  <a:lnTo>
                    <a:pt x="172" y="489"/>
                  </a:lnTo>
                  <a:lnTo>
                    <a:pt x="173" y="477"/>
                  </a:lnTo>
                  <a:lnTo>
                    <a:pt x="175" y="473"/>
                  </a:lnTo>
                  <a:lnTo>
                    <a:pt x="176" y="472"/>
                  </a:lnTo>
                  <a:lnTo>
                    <a:pt x="177" y="471"/>
                  </a:lnTo>
                  <a:lnTo>
                    <a:pt x="180" y="468"/>
                  </a:lnTo>
                  <a:lnTo>
                    <a:pt x="182" y="463"/>
                  </a:lnTo>
                  <a:lnTo>
                    <a:pt x="185" y="457"/>
                  </a:lnTo>
                  <a:lnTo>
                    <a:pt x="186" y="450"/>
                  </a:lnTo>
                  <a:lnTo>
                    <a:pt x="187" y="439"/>
                  </a:lnTo>
                  <a:lnTo>
                    <a:pt x="172" y="306"/>
                  </a:lnTo>
                  <a:lnTo>
                    <a:pt x="172" y="304"/>
                  </a:lnTo>
                  <a:lnTo>
                    <a:pt x="173" y="306"/>
                  </a:lnTo>
                  <a:lnTo>
                    <a:pt x="173" y="309"/>
                  </a:lnTo>
                  <a:lnTo>
                    <a:pt x="176" y="314"/>
                  </a:lnTo>
                  <a:lnTo>
                    <a:pt x="177" y="320"/>
                  </a:lnTo>
                  <a:lnTo>
                    <a:pt x="180" y="325"/>
                  </a:lnTo>
                  <a:lnTo>
                    <a:pt x="182" y="329"/>
                  </a:lnTo>
                  <a:lnTo>
                    <a:pt x="185" y="330"/>
                  </a:lnTo>
                  <a:lnTo>
                    <a:pt x="187" y="327"/>
                  </a:lnTo>
                  <a:lnTo>
                    <a:pt x="188" y="324"/>
                  </a:lnTo>
                  <a:lnTo>
                    <a:pt x="191" y="320"/>
                  </a:lnTo>
                  <a:lnTo>
                    <a:pt x="192" y="316"/>
                  </a:lnTo>
                  <a:lnTo>
                    <a:pt x="193" y="311"/>
                  </a:lnTo>
                  <a:lnTo>
                    <a:pt x="193" y="305"/>
                  </a:lnTo>
                  <a:lnTo>
                    <a:pt x="193" y="299"/>
                  </a:lnTo>
                  <a:lnTo>
                    <a:pt x="191" y="291"/>
                  </a:lnTo>
                  <a:lnTo>
                    <a:pt x="187" y="284"/>
                  </a:lnTo>
                  <a:lnTo>
                    <a:pt x="181" y="272"/>
                  </a:lnTo>
                  <a:lnTo>
                    <a:pt x="181" y="262"/>
                  </a:lnTo>
                  <a:lnTo>
                    <a:pt x="183" y="252"/>
                  </a:lnTo>
                  <a:lnTo>
                    <a:pt x="186" y="241"/>
                  </a:lnTo>
                  <a:lnTo>
                    <a:pt x="188" y="225"/>
                  </a:lnTo>
                  <a:lnTo>
                    <a:pt x="187" y="202"/>
                  </a:lnTo>
                  <a:lnTo>
                    <a:pt x="183" y="174"/>
                  </a:lnTo>
                  <a:lnTo>
                    <a:pt x="172" y="133"/>
                  </a:lnTo>
                  <a:lnTo>
                    <a:pt x="170" y="127"/>
                  </a:lnTo>
                  <a:lnTo>
                    <a:pt x="165" y="121"/>
                  </a:lnTo>
                  <a:lnTo>
                    <a:pt x="159" y="116"/>
                  </a:lnTo>
                  <a:lnTo>
                    <a:pt x="152" y="111"/>
                  </a:lnTo>
                  <a:lnTo>
                    <a:pt x="147" y="106"/>
                  </a:lnTo>
                  <a:lnTo>
                    <a:pt x="142" y="103"/>
                  </a:lnTo>
                  <a:lnTo>
                    <a:pt x="139" y="101"/>
                  </a:lnTo>
                  <a:lnTo>
                    <a:pt x="137" y="101"/>
                  </a:lnTo>
                  <a:lnTo>
                    <a:pt x="139" y="101"/>
                  </a:lnTo>
                  <a:lnTo>
                    <a:pt x="140" y="101"/>
                  </a:lnTo>
                  <a:lnTo>
                    <a:pt x="142" y="100"/>
                  </a:lnTo>
                  <a:lnTo>
                    <a:pt x="145" y="100"/>
                  </a:lnTo>
                  <a:lnTo>
                    <a:pt x="147" y="97"/>
                  </a:lnTo>
                  <a:lnTo>
                    <a:pt x="149" y="96"/>
                  </a:lnTo>
                  <a:lnTo>
                    <a:pt x="151" y="92"/>
                  </a:lnTo>
                  <a:lnTo>
                    <a:pt x="152" y="89"/>
                  </a:lnTo>
                  <a:lnTo>
                    <a:pt x="152" y="84"/>
                  </a:lnTo>
                  <a:lnTo>
                    <a:pt x="152" y="81"/>
                  </a:lnTo>
                  <a:lnTo>
                    <a:pt x="151" y="79"/>
                  </a:lnTo>
                  <a:lnTo>
                    <a:pt x="150" y="77"/>
                  </a:lnTo>
                  <a:lnTo>
                    <a:pt x="147" y="75"/>
                  </a:lnTo>
                  <a:lnTo>
                    <a:pt x="145" y="74"/>
                  </a:lnTo>
                  <a:lnTo>
                    <a:pt x="142" y="70"/>
                  </a:lnTo>
                  <a:lnTo>
                    <a:pt x="140" y="66"/>
                  </a:lnTo>
                  <a:lnTo>
                    <a:pt x="137" y="61"/>
                  </a:lnTo>
                  <a:lnTo>
                    <a:pt x="137" y="55"/>
                  </a:lnTo>
                  <a:lnTo>
                    <a:pt x="137" y="48"/>
                  </a:lnTo>
                  <a:lnTo>
                    <a:pt x="139" y="42"/>
                  </a:lnTo>
                  <a:lnTo>
                    <a:pt x="140" y="35"/>
                  </a:lnTo>
                  <a:lnTo>
                    <a:pt x="141" y="30"/>
                  </a:lnTo>
                  <a:lnTo>
                    <a:pt x="142" y="28"/>
                  </a:lnTo>
                  <a:lnTo>
                    <a:pt x="144" y="27"/>
                  </a:lnTo>
                  <a:lnTo>
                    <a:pt x="142" y="25"/>
                  </a:lnTo>
                  <a:lnTo>
                    <a:pt x="141" y="23"/>
                  </a:lnTo>
                  <a:lnTo>
                    <a:pt x="139" y="21"/>
                  </a:lnTo>
                  <a:lnTo>
                    <a:pt x="136" y="17"/>
                  </a:lnTo>
                  <a:lnTo>
                    <a:pt x="134" y="13"/>
                  </a:lnTo>
                  <a:lnTo>
                    <a:pt x="131" y="9"/>
                  </a:lnTo>
                  <a:lnTo>
                    <a:pt x="129" y="6"/>
                  </a:lnTo>
                  <a:lnTo>
                    <a:pt x="129" y="3"/>
                  </a:lnTo>
                  <a:lnTo>
                    <a:pt x="128" y="1"/>
                  </a:lnTo>
                  <a:lnTo>
                    <a:pt x="123" y="0"/>
                  </a:lnTo>
                  <a:lnTo>
                    <a:pt x="116" y="0"/>
                  </a:lnTo>
                  <a:lnTo>
                    <a:pt x="109" y="0"/>
                  </a:lnTo>
                  <a:lnTo>
                    <a:pt x="101" y="1"/>
                  </a:lnTo>
                  <a:lnTo>
                    <a:pt x="93" y="2"/>
                  </a:lnTo>
                  <a:lnTo>
                    <a:pt x="86" y="3"/>
                  </a:lnTo>
                  <a:lnTo>
                    <a:pt x="82" y="4"/>
                  </a:lnTo>
                  <a:lnTo>
                    <a:pt x="77" y="7"/>
                  </a:lnTo>
                  <a:lnTo>
                    <a:pt x="73" y="12"/>
                  </a:lnTo>
                  <a:lnTo>
                    <a:pt x="68" y="18"/>
                  </a:lnTo>
                  <a:lnTo>
                    <a:pt x="64" y="25"/>
                  </a:lnTo>
                  <a:lnTo>
                    <a:pt x="60" y="34"/>
                  </a:lnTo>
                  <a:lnTo>
                    <a:pt x="57" y="43"/>
                  </a:lnTo>
                  <a:lnTo>
                    <a:pt x="54" y="51"/>
                  </a:lnTo>
                  <a:lnTo>
                    <a:pt x="52" y="59"/>
                  </a:lnTo>
                  <a:lnTo>
                    <a:pt x="49" y="66"/>
                  </a:lnTo>
                  <a:lnTo>
                    <a:pt x="47" y="72"/>
                  </a:lnTo>
                  <a:lnTo>
                    <a:pt x="44" y="77"/>
                  </a:lnTo>
                  <a:lnTo>
                    <a:pt x="41" y="82"/>
                  </a:lnTo>
                  <a:lnTo>
                    <a:pt x="38" y="85"/>
                  </a:lnTo>
                  <a:lnTo>
                    <a:pt x="36" y="87"/>
                  </a:lnTo>
                  <a:lnTo>
                    <a:pt x="34" y="90"/>
                  </a:lnTo>
                  <a:lnTo>
                    <a:pt x="41" y="97"/>
                  </a:lnTo>
                  <a:lnTo>
                    <a:pt x="42" y="97"/>
                  </a:lnTo>
                  <a:lnTo>
                    <a:pt x="43" y="98"/>
                  </a:lnTo>
                  <a:lnTo>
                    <a:pt x="45" y="101"/>
                  </a:lnTo>
                  <a:lnTo>
                    <a:pt x="47" y="103"/>
                  </a:lnTo>
                  <a:lnTo>
                    <a:pt x="48" y="106"/>
                  </a:lnTo>
                  <a:lnTo>
                    <a:pt x="48" y="108"/>
                  </a:lnTo>
                  <a:lnTo>
                    <a:pt x="45" y="112"/>
                  </a:lnTo>
                  <a:lnTo>
                    <a:pt x="41" y="116"/>
                  </a:lnTo>
                  <a:lnTo>
                    <a:pt x="34" y="122"/>
                  </a:lnTo>
                  <a:lnTo>
                    <a:pt x="28" y="134"/>
                  </a:lnTo>
                  <a:lnTo>
                    <a:pt x="21" y="150"/>
                  </a:lnTo>
                  <a:lnTo>
                    <a:pt x="14" y="168"/>
                  </a:lnTo>
                  <a:lnTo>
                    <a:pt x="8" y="185"/>
                  </a:lnTo>
                  <a:lnTo>
                    <a:pt x="3" y="201"/>
                  </a:lnTo>
                  <a:lnTo>
                    <a:pt x="0" y="212"/>
                  </a:lnTo>
                  <a:lnTo>
                    <a:pt x="0" y="218"/>
                  </a:lnTo>
                  <a:lnTo>
                    <a:pt x="0" y="223"/>
                  </a:lnTo>
                  <a:lnTo>
                    <a:pt x="1" y="232"/>
                  </a:lnTo>
                  <a:lnTo>
                    <a:pt x="2" y="244"/>
                  </a:lnTo>
                  <a:lnTo>
                    <a:pt x="6" y="258"/>
                  </a:lnTo>
                  <a:lnTo>
                    <a:pt x="9" y="272"/>
                  </a:lnTo>
                  <a:lnTo>
                    <a:pt x="14" y="283"/>
                  </a:lnTo>
                  <a:lnTo>
                    <a:pt x="19" y="291"/>
                  </a:lnTo>
                  <a:lnTo>
                    <a:pt x="27" y="295"/>
                  </a:lnTo>
                  <a:lnTo>
                    <a:pt x="24" y="311"/>
                  </a:lnTo>
                  <a:lnTo>
                    <a:pt x="23" y="335"/>
                  </a:lnTo>
                  <a:lnTo>
                    <a:pt x="22" y="362"/>
                  </a:lnTo>
                  <a:lnTo>
                    <a:pt x="21" y="390"/>
                  </a:lnTo>
                  <a:lnTo>
                    <a:pt x="19" y="418"/>
                  </a:lnTo>
                  <a:lnTo>
                    <a:pt x="18" y="440"/>
                  </a:lnTo>
                  <a:lnTo>
                    <a:pt x="17" y="456"/>
                  </a:lnTo>
                  <a:lnTo>
                    <a:pt x="17" y="462"/>
                  </a:lnTo>
                  <a:lnTo>
                    <a:pt x="18" y="463"/>
                  </a:lnTo>
                  <a:lnTo>
                    <a:pt x="22" y="466"/>
                  </a:lnTo>
                  <a:lnTo>
                    <a:pt x="27" y="468"/>
                  </a:lnTo>
                  <a:lnTo>
                    <a:pt x="32" y="472"/>
                  </a:lnTo>
                  <a:lnTo>
                    <a:pt x="37" y="474"/>
                  </a:lnTo>
                  <a:lnTo>
                    <a:pt x="42" y="476"/>
                  </a:lnTo>
                  <a:lnTo>
                    <a:pt x="45" y="476"/>
                  </a:lnTo>
                  <a:lnTo>
                    <a:pt x="47" y="473"/>
                  </a:lnTo>
                  <a:lnTo>
                    <a:pt x="47" y="476"/>
                  </a:lnTo>
                  <a:lnTo>
                    <a:pt x="48" y="481"/>
                  </a:lnTo>
                  <a:lnTo>
                    <a:pt x="50" y="488"/>
                  </a:lnTo>
                  <a:lnTo>
                    <a:pt x="53" y="495"/>
                  </a:lnTo>
                  <a:lnTo>
                    <a:pt x="55" y="503"/>
                  </a:lnTo>
                  <a:lnTo>
                    <a:pt x="57" y="509"/>
                  </a:lnTo>
                  <a:lnTo>
                    <a:pt x="59" y="513"/>
                  </a:lnTo>
                  <a:lnTo>
                    <a:pt x="59" y="515"/>
                  </a:lnTo>
                  <a:lnTo>
                    <a:pt x="59" y="517"/>
                  </a:lnTo>
                  <a:lnTo>
                    <a:pt x="58" y="519"/>
                  </a:lnTo>
                  <a:lnTo>
                    <a:pt x="57" y="521"/>
                  </a:lnTo>
                  <a:lnTo>
                    <a:pt x="57" y="525"/>
                  </a:lnTo>
                  <a:lnTo>
                    <a:pt x="55" y="530"/>
                  </a:lnTo>
                  <a:lnTo>
                    <a:pt x="54" y="535"/>
                  </a:lnTo>
                  <a:lnTo>
                    <a:pt x="54" y="542"/>
                  </a:lnTo>
                  <a:lnTo>
                    <a:pt x="54" y="550"/>
                  </a:lnTo>
                  <a:lnTo>
                    <a:pt x="55" y="561"/>
                  </a:lnTo>
                  <a:lnTo>
                    <a:pt x="58" y="572"/>
                  </a:lnTo>
                  <a:lnTo>
                    <a:pt x="60" y="585"/>
                  </a:lnTo>
                  <a:lnTo>
                    <a:pt x="63" y="596"/>
                  </a:lnTo>
                  <a:lnTo>
                    <a:pt x="65" y="604"/>
                  </a:lnTo>
                  <a:lnTo>
                    <a:pt x="68" y="611"/>
                  </a:lnTo>
                  <a:lnTo>
                    <a:pt x="68" y="613"/>
                  </a:lnTo>
                  <a:lnTo>
                    <a:pt x="58" y="636"/>
                  </a:lnTo>
                  <a:lnTo>
                    <a:pt x="62" y="672"/>
                  </a:lnTo>
                  <a:lnTo>
                    <a:pt x="62" y="674"/>
                  </a:lnTo>
                  <a:lnTo>
                    <a:pt x="63" y="675"/>
                  </a:lnTo>
                  <a:lnTo>
                    <a:pt x="67" y="677"/>
                  </a:lnTo>
                  <a:lnTo>
                    <a:pt x="69" y="680"/>
                  </a:lnTo>
                  <a:lnTo>
                    <a:pt x="73" y="682"/>
                  </a:lnTo>
                  <a:lnTo>
                    <a:pt x="77" y="684"/>
                  </a:lnTo>
                  <a:lnTo>
                    <a:pt x="82" y="684"/>
                  </a:lnTo>
                  <a:lnTo>
                    <a:pt x="85" y="682"/>
                  </a:lnTo>
                  <a:lnTo>
                    <a:pt x="88" y="679"/>
                  </a:lnTo>
                  <a:lnTo>
                    <a:pt x="90" y="675"/>
                  </a:lnTo>
                  <a:lnTo>
                    <a:pt x="93" y="670"/>
                  </a:lnTo>
                  <a:lnTo>
                    <a:pt x="94" y="665"/>
                  </a:lnTo>
                  <a:lnTo>
                    <a:pt x="95" y="661"/>
                  </a:lnTo>
                  <a:lnTo>
                    <a:pt x="95" y="658"/>
                  </a:lnTo>
                  <a:lnTo>
                    <a:pt x="95" y="655"/>
                  </a:lnTo>
                  <a:lnTo>
                    <a:pt x="86" y="608"/>
                  </a:lnTo>
                  <a:lnTo>
                    <a:pt x="101" y="513"/>
                  </a:lnTo>
                  <a:lnTo>
                    <a:pt x="105" y="494"/>
                  </a:lnTo>
                  <a:lnTo>
                    <a:pt x="123" y="494"/>
                  </a:lnTo>
                  <a:lnTo>
                    <a:pt x="123" y="495"/>
                  </a:lnTo>
                  <a:lnTo>
                    <a:pt x="123" y="499"/>
                  </a:lnTo>
                  <a:lnTo>
                    <a:pt x="124" y="503"/>
                  </a:lnTo>
                  <a:lnTo>
                    <a:pt x="124" y="509"/>
                  </a:lnTo>
                  <a:lnTo>
                    <a:pt x="124" y="517"/>
                  </a:lnTo>
                  <a:lnTo>
                    <a:pt x="125" y="525"/>
                  </a:lnTo>
                  <a:lnTo>
                    <a:pt x="125" y="534"/>
                  </a:lnTo>
                  <a:lnTo>
                    <a:pt x="126" y="542"/>
                  </a:lnTo>
                  <a:lnTo>
                    <a:pt x="129" y="552"/>
                  </a:lnTo>
                  <a:lnTo>
                    <a:pt x="131" y="565"/>
                  </a:lnTo>
                  <a:lnTo>
                    <a:pt x="134" y="576"/>
                  </a:lnTo>
                  <a:lnTo>
                    <a:pt x="136" y="587"/>
                  </a:lnTo>
                  <a:lnTo>
                    <a:pt x="137" y="597"/>
                  </a:lnTo>
                  <a:lnTo>
                    <a:pt x="140" y="604"/>
                  </a:lnTo>
                  <a:lnTo>
                    <a:pt x="141" y="609"/>
                  </a:lnTo>
                  <a:lnTo>
                    <a:pt x="141" y="611"/>
                  </a:lnTo>
                  <a:lnTo>
                    <a:pt x="137" y="653"/>
                  </a:lnTo>
                  <a:lnTo>
                    <a:pt x="150" y="656"/>
                  </a:lnTo>
                  <a:lnTo>
                    <a:pt x="150" y="651"/>
                  </a:lnTo>
                  <a:lnTo>
                    <a:pt x="151" y="651"/>
                  </a:lnTo>
                  <a:lnTo>
                    <a:pt x="154" y="653"/>
                  </a:lnTo>
                  <a:lnTo>
                    <a:pt x="156" y="654"/>
                  </a:lnTo>
                  <a:lnTo>
                    <a:pt x="161" y="656"/>
                  </a:lnTo>
                  <a:lnTo>
                    <a:pt x="165" y="659"/>
                  </a:lnTo>
                  <a:lnTo>
                    <a:pt x="171" y="661"/>
                  </a:lnTo>
                  <a:lnTo>
                    <a:pt x="176" y="665"/>
                  </a:lnTo>
                  <a:lnTo>
                    <a:pt x="181" y="667"/>
                  </a:lnTo>
                  <a:lnTo>
                    <a:pt x="187" y="670"/>
                  </a:lnTo>
                  <a:lnTo>
                    <a:pt x="193" y="670"/>
                  </a:lnTo>
                  <a:lnTo>
                    <a:pt x="198" y="670"/>
                  </a:lnTo>
                  <a:lnTo>
                    <a:pt x="203" y="670"/>
                  </a:lnTo>
                  <a:lnTo>
                    <a:pt x="208" y="669"/>
                  </a:lnTo>
                  <a:lnTo>
                    <a:pt x="211" y="669"/>
                  </a:lnTo>
                  <a:lnTo>
                    <a:pt x="213" y="667"/>
                  </a:lnTo>
                  <a:lnTo>
                    <a:pt x="215" y="667"/>
                  </a:lnTo>
                  <a:lnTo>
                    <a:pt x="212" y="655"/>
                  </a:lnTo>
                  <a:lnTo>
                    <a:pt x="116" y="324"/>
                  </a:lnTo>
                </a:path>
              </a:pathLst>
            </a:custGeom>
            <a:solidFill>
              <a:srgbClr val="4C4C4C"/>
            </a:solidFill>
            <a:ln w="9525" cap="rnd">
              <a:noFill/>
              <a:round/>
              <a:headEnd type="none" w="sm" len="sm"/>
              <a:tailEnd type="none" w="sm" len="sm"/>
            </a:ln>
            <a:effectLst/>
          </p:spPr>
          <p:txBody>
            <a:bodyPr/>
            <a:lstStyle/>
            <a:p>
              <a:endParaRPr lang="en-US"/>
            </a:p>
          </p:txBody>
        </p:sp>
        <p:sp>
          <p:nvSpPr>
            <p:cNvPr id="9246" name="Freeform 30"/>
            <p:cNvSpPr>
              <a:spLocks/>
            </p:cNvSpPr>
            <p:nvPr/>
          </p:nvSpPr>
          <p:spPr bwMode="auto">
            <a:xfrm>
              <a:off x="1075" y="2952"/>
              <a:ext cx="225" cy="732"/>
            </a:xfrm>
            <a:custGeom>
              <a:avLst/>
              <a:gdLst/>
              <a:ahLst/>
              <a:cxnLst>
                <a:cxn ang="0">
                  <a:pos x="181" y="412"/>
                </a:cxn>
                <a:cxn ang="0">
                  <a:pos x="202" y="303"/>
                </a:cxn>
                <a:cxn ang="0">
                  <a:pos x="222" y="249"/>
                </a:cxn>
                <a:cxn ang="0">
                  <a:pos x="217" y="226"/>
                </a:cxn>
                <a:cxn ang="0">
                  <a:pos x="209" y="195"/>
                </a:cxn>
                <a:cxn ang="0">
                  <a:pos x="197" y="166"/>
                </a:cxn>
                <a:cxn ang="0">
                  <a:pos x="184" y="147"/>
                </a:cxn>
                <a:cxn ang="0">
                  <a:pos x="164" y="130"/>
                </a:cxn>
                <a:cxn ang="0">
                  <a:pos x="143" y="116"/>
                </a:cxn>
                <a:cxn ang="0">
                  <a:pos x="128" y="107"/>
                </a:cxn>
                <a:cxn ang="0">
                  <a:pos x="134" y="97"/>
                </a:cxn>
                <a:cxn ang="0">
                  <a:pos x="135" y="68"/>
                </a:cxn>
                <a:cxn ang="0">
                  <a:pos x="138" y="59"/>
                </a:cxn>
                <a:cxn ang="0">
                  <a:pos x="140" y="44"/>
                </a:cxn>
                <a:cxn ang="0">
                  <a:pos x="138" y="29"/>
                </a:cxn>
                <a:cxn ang="0">
                  <a:pos x="130" y="18"/>
                </a:cxn>
                <a:cxn ang="0">
                  <a:pos x="128" y="13"/>
                </a:cxn>
                <a:cxn ang="0">
                  <a:pos x="126" y="11"/>
                </a:cxn>
                <a:cxn ang="0">
                  <a:pos x="120" y="7"/>
                </a:cxn>
                <a:cxn ang="0">
                  <a:pos x="103" y="1"/>
                </a:cxn>
                <a:cxn ang="0">
                  <a:pos x="88" y="0"/>
                </a:cxn>
                <a:cxn ang="0">
                  <a:pos x="78" y="4"/>
                </a:cxn>
                <a:cxn ang="0">
                  <a:pos x="69" y="12"/>
                </a:cxn>
                <a:cxn ang="0">
                  <a:pos x="59" y="23"/>
                </a:cxn>
                <a:cxn ang="0">
                  <a:pos x="57" y="42"/>
                </a:cxn>
                <a:cxn ang="0">
                  <a:pos x="59" y="64"/>
                </a:cxn>
                <a:cxn ang="0">
                  <a:pos x="62" y="80"/>
                </a:cxn>
                <a:cxn ang="0">
                  <a:pos x="75" y="94"/>
                </a:cxn>
                <a:cxn ang="0">
                  <a:pos x="74" y="107"/>
                </a:cxn>
                <a:cxn ang="0">
                  <a:pos x="58" y="117"/>
                </a:cxn>
                <a:cxn ang="0">
                  <a:pos x="36" y="133"/>
                </a:cxn>
                <a:cxn ang="0">
                  <a:pos x="19" y="146"/>
                </a:cxn>
                <a:cxn ang="0">
                  <a:pos x="16" y="158"/>
                </a:cxn>
                <a:cxn ang="0">
                  <a:pos x="12" y="190"/>
                </a:cxn>
                <a:cxn ang="0">
                  <a:pos x="7" y="234"/>
                </a:cxn>
                <a:cxn ang="0">
                  <a:pos x="3" y="270"/>
                </a:cxn>
                <a:cxn ang="0">
                  <a:pos x="2" y="287"/>
                </a:cxn>
                <a:cxn ang="0">
                  <a:pos x="1" y="317"/>
                </a:cxn>
                <a:cxn ang="0">
                  <a:pos x="0" y="355"/>
                </a:cxn>
                <a:cxn ang="0">
                  <a:pos x="1" y="391"/>
                </a:cxn>
                <a:cxn ang="0">
                  <a:pos x="6" y="407"/>
                </a:cxn>
                <a:cxn ang="0">
                  <a:pos x="12" y="412"/>
                </a:cxn>
                <a:cxn ang="0">
                  <a:pos x="21" y="413"/>
                </a:cxn>
                <a:cxn ang="0">
                  <a:pos x="26" y="413"/>
                </a:cxn>
                <a:cxn ang="0">
                  <a:pos x="24" y="402"/>
                </a:cxn>
                <a:cxn ang="0">
                  <a:pos x="33" y="405"/>
                </a:cxn>
                <a:cxn ang="0">
                  <a:pos x="31" y="534"/>
                </a:cxn>
                <a:cxn ang="0">
                  <a:pos x="26" y="674"/>
                </a:cxn>
                <a:cxn ang="0">
                  <a:pos x="58" y="691"/>
                </a:cxn>
                <a:cxn ang="0">
                  <a:pos x="103" y="693"/>
                </a:cxn>
                <a:cxn ang="0">
                  <a:pos x="109" y="703"/>
                </a:cxn>
                <a:cxn ang="0">
                  <a:pos x="119" y="716"/>
                </a:cxn>
                <a:cxn ang="0">
                  <a:pos x="129" y="727"/>
                </a:cxn>
                <a:cxn ang="0">
                  <a:pos x="138" y="731"/>
                </a:cxn>
                <a:cxn ang="0">
                  <a:pos x="148" y="729"/>
                </a:cxn>
                <a:cxn ang="0">
                  <a:pos x="155" y="727"/>
                </a:cxn>
                <a:cxn ang="0">
                  <a:pos x="161" y="726"/>
                </a:cxn>
                <a:cxn ang="0">
                  <a:pos x="143" y="670"/>
                </a:cxn>
                <a:cxn ang="0">
                  <a:pos x="174" y="422"/>
                </a:cxn>
              </a:cxnLst>
              <a:rect l="0" t="0" r="r" b="b"/>
              <a:pathLst>
                <a:path w="225" h="732">
                  <a:moveTo>
                    <a:pt x="177" y="379"/>
                  </a:moveTo>
                  <a:lnTo>
                    <a:pt x="181" y="412"/>
                  </a:lnTo>
                  <a:lnTo>
                    <a:pt x="210" y="371"/>
                  </a:lnTo>
                  <a:lnTo>
                    <a:pt x="202" y="303"/>
                  </a:lnTo>
                  <a:lnTo>
                    <a:pt x="224" y="251"/>
                  </a:lnTo>
                  <a:lnTo>
                    <a:pt x="222" y="249"/>
                  </a:lnTo>
                  <a:lnTo>
                    <a:pt x="220" y="240"/>
                  </a:lnTo>
                  <a:lnTo>
                    <a:pt x="217" y="226"/>
                  </a:lnTo>
                  <a:lnTo>
                    <a:pt x="214" y="211"/>
                  </a:lnTo>
                  <a:lnTo>
                    <a:pt x="209" y="195"/>
                  </a:lnTo>
                  <a:lnTo>
                    <a:pt x="204" y="179"/>
                  </a:lnTo>
                  <a:lnTo>
                    <a:pt x="197" y="166"/>
                  </a:lnTo>
                  <a:lnTo>
                    <a:pt x="191" y="156"/>
                  </a:lnTo>
                  <a:lnTo>
                    <a:pt x="184" y="147"/>
                  </a:lnTo>
                  <a:lnTo>
                    <a:pt x="174" y="138"/>
                  </a:lnTo>
                  <a:lnTo>
                    <a:pt x="164" y="130"/>
                  </a:lnTo>
                  <a:lnTo>
                    <a:pt x="153" y="122"/>
                  </a:lnTo>
                  <a:lnTo>
                    <a:pt x="143" y="116"/>
                  </a:lnTo>
                  <a:lnTo>
                    <a:pt x="134" y="111"/>
                  </a:lnTo>
                  <a:lnTo>
                    <a:pt x="128" y="107"/>
                  </a:lnTo>
                  <a:lnTo>
                    <a:pt x="126" y="106"/>
                  </a:lnTo>
                  <a:lnTo>
                    <a:pt x="134" y="97"/>
                  </a:lnTo>
                  <a:lnTo>
                    <a:pt x="135" y="70"/>
                  </a:lnTo>
                  <a:lnTo>
                    <a:pt x="135" y="68"/>
                  </a:lnTo>
                  <a:lnTo>
                    <a:pt x="136" y="64"/>
                  </a:lnTo>
                  <a:lnTo>
                    <a:pt x="138" y="59"/>
                  </a:lnTo>
                  <a:lnTo>
                    <a:pt x="139" y="52"/>
                  </a:lnTo>
                  <a:lnTo>
                    <a:pt x="140" y="44"/>
                  </a:lnTo>
                  <a:lnTo>
                    <a:pt x="139" y="37"/>
                  </a:lnTo>
                  <a:lnTo>
                    <a:pt x="138" y="29"/>
                  </a:lnTo>
                  <a:lnTo>
                    <a:pt x="134" y="23"/>
                  </a:lnTo>
                  <a:lnTo>
                    <a:pt x="130" y="18"/>
                  </a:lnTo>
                  <a:lnTo>
                    <a:pt x="129" y="14"/>
                  </a:lnTo>
                  <a:lnTo>
                    <a:pt x="128" y="13"/>
                  </a:lnTo>
                  <a:lnTo>
                    <a:pt x="128" y="12"/>
                  </a:lnTo>
                  <a:lnTo>
                    <a:pt x="126" y="11"/>
                  </a:lnTo>
                  <a:lnTo>
                    <a:pt x="125" y="9"/>
                  </a:lnTo>
                  <a:lnTo>
                    <a:pt x="120" y="7"/>
                  </a:lnTo>
                  <a:lnTo>
                    <a:pt x="114" y="4"/>
                  </a:lnTo>
                  <a:lnTo>
                    <a:pt x="103" y="1"/>
                  </a:lnTo>
                  <a:lnTo>
                    <a:pt x="94" y="0"/>
                  </a:lnTo>
                  <a:lnTo>
                    <a:pt x="88" y="0"/>
                  </a:lnTo>
                  <a:lnTo>
                    <a:pt x="82" y="1"/>
                  </a:lnTo>
                  <a:lnTo>
                    <a:pt x="78" y="4"/>
                  </a:lnTo>
                  <a:lnTo>
                    <a:pt x="73" y="8"/>
                  </a:lnTo>
                  <a:lnTo>
                    <a:pt x="69" y="12"/>
                  </a:lnTo>
                  <a:lnTo>
                    <a:pt x="63" y="17"/>
                  </a:lnTo>
                  <a:lnTo>
                    <a:pt x="59" y="23"/>
                  </a:lnTo>
                  <a:lnTo>
                    <a:pt x="57" y="32"/>
                  </a:lnTo>
                  <a:lnTo>
                    <a:pt x="57" y="42"/>
                  </a:lnTo>
                  <a:lnTo>
                    <a:pt x="58" y="54"/>
                  </a:lnTo>
                  <a:lnTo>
                    <a:pt x="59" y="64"/>
                  </a:lnTo>
                  <a:lnTo>
                    <a:pt x="60" y="74"/>
                  </a:lnTo>
                  <a:lnTo>
                    <a:pt x="62" y="80"/>
                  </a:lnTo>
                  <a:lnTo>
                    <a:pt x="62" y="83"/>
                  </a:lnTo>
                  <a:lnTo>
                    <a:pt x="75" y="94"/>
                  </a:lnTo>
                  <a:lnTo>
                    <a:pt x="77" y="106"/>
                  </a:lnTo>
                  <a:lnTo>
                    <a:pt x="74" y="107"/>
                  </a:lnTo>
                  <a:lnTo>
                    <a:pt x="68" y="112"/>
                  </a:lnTo>
                  <a:lnTo>
                    <a:pt x="58" y="117"/>
                  </a:lnTo>
                  <a:lnTo>
                    <a:pt x="47" y="125"/>
                  </a:lnTo>
                  <a:lnTo>
                    <a:pt x="36" y="133"/>
                  </a:lnTo>
                  <a:lnTo>
                    <a:pt x="26" y="140"/>
                  </a:lnTo>
                  <a:lnTo>
                    <a:pt x="19" y="146"/>
                  </a:lnTo>
                  <a:lnTo>
                    <a:pt x="17" y="151"/>
                  </a:lnTo>
                  <a:lnTo>
                    <a:pt x="16" y="158"/>
                  </a:lnTo>
                  <a:lnTo>
                    <a:pt x="14" y="172"/>
                  </a:lnTo>
                  <a:lnTo>
                    <a:pt x="12" y="190"/>
                  </a:lnTo>
                  <a:lnTo>
                    <a:pt x="9" y="211"/>
                  </a:lnTo>
                  <a:lnTo>
                    <a:pt x="7" y="234"/>
                  </a:lnTo>
                  <a:lnTo>
                    <a:pt x="4" y="253"/>
                  </a:lnTo>
                  <a:lnTo>
                    <a:pt x="3" y="270"/>
                  </a:lnTo>
                  <a:lnTo>
                    <a:pt x="2" y="280"/>
                  </a:lnTo>
                  <a:lnTo>
                    <a:pt x="2" y="287"/>
                  </a:lnTo>
                  <a:lnTo>
                    <a:pt x="1" y="299"/>
                  </a:lnTo>
                  <a:lnTo>
                    <a:pt x="1" y="317"/>
                  </a:lnTo>
                  <a:lnTo>
                    <a:pt x="0" y="335"/>
                  </a:lnTo>
                  <a:lnTo>
                    <a:pt x="0" y="355"/>
                  </a:lnTo>
                  <a:lnTo>
                    <a:pt x="0" y="374"/>
                  </a:lnTo>
                  <a:lnTo>
                    <a:pt x="1" y="391"/>
                  </a:lnTo>
                  <a:lnTo>
                    <a:pt x="3" y="403"/>
                  </a:lnTo>
                  <a:lnTo>
                    <a:pt x="6" y="407"/>
                  </a:lnTo>
                  <a:lnTo>
                    <a:pt x="8" y="411"/>
                  </a:lnTo>
                  <a:lnTo>
                    <a:pt x="12" y="412"/>
                  </a:lnTo>
                  <a:lnTo>
                    <a:pt x="16" y="413"/>
                  </a:lnTo>
                  <a:lnTo>
                    <a:pt x="21" y="413"/>
                  </a:lnTo>
                  <a:lnTo>
                    <a:pt x="23" y="413"/>
                  </a:lnTo>
                  <a:lnTo>
                    <a:pt x="26" y="413"/>
                  </a:lnTo>
                  <a:lnTo>
                    <a:pt x="27" y="413"/>
                  </a:lnTo>
                  <a:lnTo>
                    <a:pt x="24" y="402"/>
                  </a:lnTo>
                  <a:lnTo>
                    <a:pt x="14" y="395"/>
                  </a:lnTo>
                  <a:lnTo>
                    <a:pt x="33" y="405"/>
                  </a:lnTo>
                  <a:lnTo>
                    <a:pt x="28" y="503"/>
                  </a:lnTo>
                  <a:lnTo>
                    <a:pt x="31" y="534"/>
                  </a:lnTo>
                  <a:lnTo>
                    <a:pt x="58" y="646"/>
                  </a:lnTo>
                  <a:lnTo>
                    <a:pt x="26" y="674"/>
                  </a:lnTo>
                  <a:lnTo>
                    <a:pt x="21" y="692"/>
                  </a:lnTo>
                  <a:lnTo>
                    <a:pt x="58" y="691"/>
                  </a:lnTo>
                  <a:lnTo>
                    <a:pt x="102" y="692"/>
                  </a:lnTo>
                  <a:lnTo>
                    <a:pt x="103" y="693"/>
                  </a:lnTo>
                  <a:lnTo>
                    <a:pt x="105" y="697"/>
                  </a:lnTo>
                  <a:lnTo>
                    <a:pt x="109" y="703"/>
                  </a:lnTo>
                  <a:lnTo>
                    <a:pt x="113" y="709"/>
                  </a:lnTo>
                  <a:lnTo>
                    <a:pt x="119" y="716"/>
                  </a:lnTo>
                  <a:lnTo>
                    <a:pt x="124" y="722"/>
                  </a:lnTo>
                  <a:lnTo>
                    <a:pt x="129" y="727"/>
                  </a:lnTo>
                  <a:lnTo>
                    <a:pt x="133" y="729"/>
                  </a:lnTo>
                  <a:lnTo>
                    <a:pt x="138" y="731"/>
                  </a:lnTo>
                  <a:lnTo>
                    <a:pt x="143" y="729"/>
                  </a:lnTo>
                  <a:lnTo>
                    <a:pt x="148" y="729"/>
                  </a:lnTo>
                  <a:lnTo>
                    <a:pt x="151" y="728"/>
                  </a:lnTo>
                  <a:lnTo>
                    <a:pt x="155" y="727"/>
                  </a:lnTo>
                  <a:lnTo>
                    <a:pt x="159" y="727"/>
                  </a:lnTo>
                  <a:lnTo>
                    <a:pt x="161" y="726"/>
                  </a:lnTo>
                  <a:lnTo>
                    <a:pt x="154" y="700"/>
                  </a:lnTo>
                  <a:lnTo>
                    <a:pt x="143" y="670"/>
                  </a:lnTo>
                  <a:lnTo>
                    <a:pt x="169" y="542"/>
                  </a:lnTo>
                  <a:lnTo>
                    <a:pt x="174" y="422"/>
                  </a:lnTo>
                  <a:lnTo>
                    <a:pt x="177" y="379"/>
                  </a:lnTo>
                </a:path>
              </a:pathLst>
            </a:custGeom>
            <a:solidFill>
              <a:srgbClr val="996633"/>
            </a:solidFill>
            <a:ln w="9525" cap="rnd">
              <a:noFill/>
              <a:round/>
              <a:headEnd type="none" w="sm" len="sm"/>
              <a:tailEnd type="none" w="sm" len="sm"/>
            </a:ln>
            <a:effectLst/>
          </p:spPr>
          <p:txBody>
            <a:bodyPr/>
            <a:lstStyle/>
            <a:p>
              <a:endParaRPr lang="en-US"/>
            </a:p>
          </p:txBody>
        </p:sp>
        <p:sp>
          <p:nvSpPr>
            <p:cNvPr id="9247" name="Freeform 31"/>
            <p:cNvSpPr>
              <a:spLocks/>
            </p:cNvSpPr>
            <p:nvPr/>
          </p:nvSpPr>
          <p:spPr bwMode="auto">
            <a:xfrm>
              <a:off x="1266" y="2915"/>
              <a:ext cx="220" cy="717"/>
            </a:xfrm>
            <a:custGeom>
              <a:avLst/>
              <a:gdLst/>
              <a:ahLst/>
              <a:cxnLst>
                <a:cxn ang="0">
                  <a:pos x="219" y="600"/>
                </a:cxn>
                <a:cxn ang="0">
                  <a:pos x="202" y="416"/>
                </a:cxn>
                <a:cxn ang="0">
                  <a:pos x="207" y="408"/>
                </a:cxn>
                <a:cxn ang="0">
                  <a:pos x="211" y="402"/>
                </a:cxn>
                <a:cxn ang="0">
                  <a:pos x="210" y="302"/>
                </a:cxn>
                <a:cxn ang="0">
                  <a:pos x="207" y="261"/>
                </a:cxn>
                <a:cxn ang="0">
                  <a:pos x="200" y="187"/>
                </a:cxn>
                <a:cxn ang="0">
                  <a:pos x="183" y="146"/>
                </a:cxn>
                <a:cxn ang="0">
                  <a:pos x="152" y="121"/>
                </a:cxn>
                <a:cxn ang="0">
                  <a:pos x="127" y="106"/>
                </a:cxn>
                <a:cxn ang="0">
                  <a:pos x="138" y="65"/>
                </a:cxn>
                <a:cxn ang="0">
                  <a:pos x="139" y="55"/>
                </a:cxn>
                <a:cxn ang="0">
                  <a:pos x="139" y="35"/>
                </a:cxn>
                <a:cxn ang="0">
                  <a:pos x="129" y="17"/>
                </a:cxn>
                <a:cxn ang="0">
                  <a:pos x="123" y="6"/>
                </a:cxn>
                <a:cxn ang="0">
                  <a:pos x="110" y="0"/>
                </a:cxn>
                <a:cxn ang="0">
                  <a:pos x="81" y="1"/>
                </a:cxn>
                <a:cxn ang="0">
                  <a:pos x="73" y="6"/>
                </a:cxn>
                <a:cxn ang="0">
                  <a:pos x="63" y="16"/>
                </a:cxn>
                <a:cxn ang="0">
                  <a:pos x="56" y="34"/>
                </a:cxn>
                <a:cxn ang="0">
                  <a:pos x="59" y="55"/>
                </a:cxn>
                <a:cxn ang="0">
                  <a:pos x="63" y="90"/>
                </a:cxn>
                <a:cxn ang="0">
                  <a:pos x="68" y="111"/>
                </a:cxn>
                <a:cxn ang="0">
                  <a:pos x="35" y="132"/>
                </a:cxn>
                <a:cxn ang="0">
                  <a:pos x="17" y="149"/>
                </a:cxn>
                <a:cxn ang="0">
                  <a:pos x="12" y="189"/>
                </a:cxn>
                <a:cxn ang="0">
                  <a:pos x="4" y="252"/>
                </a:cxn>
                <a:cxn ang="0">
                  <a:pos x="2" y="286"/>
                </a:cxn>
                <a:cxn ang="0">
                  <a:pos x="0" y="334"/>
                </a:cxn>
                <a:cxn ang="0">
                  <a:pos x="1" y="390"/>
                </a:cxn>
                <a:cxn ang="0">
                  <a:pos x="8" y="410"/>
                </a:cxn>
                <a:cxn ang="0">
                  <a:pos x="21" y="412"/>
                </a:cxn>
                <a:cxn ang="0">
                  <a:pos x="27" y="412"/>
                </a:cxn>
                <a:cxn ang="0">
                  <a:pos x="34" y="403"/>
                </a:cxn>
                <a:cxn ang="0">
                  <a:pos x="34" y="714"/>
                </a:cxn>
                <a:cxn ang="0">
                  <a:pos x="102" y="691"/>
                </a:cxn>
                <a:cxn ang="0">
                  <a:pos x="121" y="702"/>
                </a:cxn>
                <a:cxn ang="0">
                  <a:pos x="143" y="713"/>
                </a:cxn>
                <a:cxn ang="0">
                  <a:pos x="157" y="716"/>
                </a:cxn>
                <a:cxn ang="0">
                  <a:pos x="169" y="713"/>
                </a:cxn>
                <a:cxn ang="0">
                  <a:pos x="168" y="685"/>
                </a:cxn>
                <a:cxn ang="0">
                  <a:pos x="176" y="392"/>
                </a:cxn>
                <a:cxn ang="0">
                  <a:pos x="184" y="408"/>
                </a:cxn>
                <a:cxn ang="0">
                  <a:pos x="188" y="412"/>
                </a:cxn>
                <a:cxn ang="0">
                  <a:pos x="190" y="429"/>
                </a:cxn>
              </a:cxnLst>
              <a:rect l="0" t="0" r="r" b="b"/>
              <a:pathLst>
                <a:path w="220" h="717">
                  <a:moveTo>
                    <a:pt x="175" y="429"/>
                  </a:moveTo>
                  <a:lnTo>
                    <a:pt x="175" y="600"/>
                  </a:lnTo>
                  <a:lnTo>
                    <a:pt x="219" y="600"/>
                  </a:lnTo>
                  <a:lnTo>
                    <a:pt x="219" y="429"/>
                  </a:lnTo>
                  <a:lnTo>
                    <a:pt x="202" y="429"/>
                  </a:lnTo>
                  <a:lnTo>
                    <a:pt x="202" y="416"/>
                  </a:lnTo>
                  <a:lnTo>
                    <a:pt x="204" y="413"/>
                  </a:lnTo>
                  <a:lnTo>
                    <a:pt x="206" y="411"/>
                  </a:lnTo>
                  <a:lnTo>
                    <a:pt x="207" y="408"/>
                  </a:lnTo>
                  <a:lnTo>
                    <a:pt x="209" y="406"/>
                  </a:lnTo>
                  <a:lnTo>
                    <a:pt x="210" y="403"/>
                  </a:lnTo>
                  <a:lnTo>
                    <a:pt x="211" y="402"/>
                  </a:lnTo>
                  <a:lnTo>
                    <a:pt x="212" y="400"/>
                  </a:lnTo>
                  <a:lnTo>
                    <a:pt x="207" y="380"/>
                  </a:lnTo>
                  <a:lnTo>
                    <a:pt x="210" y="302"/>
                  </a:lnTo>
                  <a:lnTo>
                    <a:pt x="209" y="297"/>
                  </a:lnTo>
                  <a:lnTo>
                    <a:pt x="209" y="282"/>
                  </a:lnTo>
                  <a:lnTo>
                    <a:pt x="207" y="261"/>
                  </a:lnTo>
                  <a:lnTo>
                    <a:pt x="206" y="236"/>
                  </a:lnTo>
                  <a:lnTo>
                    <a:pt x="204" y="210"/>
                  </a:lnTo>
                  <a:lnTo>
                    <a:pt x="200" y="187"/>
                  </a:lnTo>
                  <a:lnTo>
                    <a:pt x="196" y="167"/>
                  </a:lnTo>
                  <a:lnTo>
                    <a:pt x="190" y="154"/>
                  </a:lnTo>
                  <a:lnTo>
                    <a:pt x="183" y="146"/>
                  </a:lnTo>
                  <a:lnTo>
                    <a:pt x="174" y="137"/>
                  </a:lnTo>
                  <a:lnTo>
                    <a:pt x="163" y="128"/>
                  </a:lnTo>
                  <a:lnTo>
                    <a:pt x="152" y="121"/>
                  </a:lnTo>
                  <a:lnTo>
                    <a:pt x="142" y="115"/>
                  </a:lnTo>
                  <a:lnTo>
                    <a:pt x="133" y="110"/>
                  </a:lnTo>
                  <a:lnTo>
                    <a:pt x="127" y="106"/>
                  </a:lnTo>
                  <a:lnTo>
                    <a:pt x="126" y="105"/>
                  </a:lnTo>
                  <a:lnTo>
                    <a:pt x="127" y="86"/>
                  </a:lnTo>
                  <a:lnTo>
                    <a:pt x="138" y="65"/>
                  </a:lnTo>
                  <a:lnTo>
                    <a:pt x="138" y="64"/>
                  </a:lnTo>
                  <a:lnTo>
                    <a:pt x="139" y="60"/>
                  </a:lnTo>
                  <a:lnTo>
                    <a:pt x="139" y="55"/>
                  </a:lnTo>
                  <a:lnTo>
                    <a:pt x="141" y="49"/>
                  </a:lnTo>
                  <a:lnTo>
                    <a:pt x="141" y="43"/>
                  </a:lnTo>
                  <a:lnTo>
                    <a:pt x="139" y="35"/>
                  </a:lnTo>
                  <a:lnTo>
                    <a:pt x="137" y="28"/>
                  </a:lnTo>
                  <a:lnTo>
                    <a:pt x="133" y="22"/>
                  </a:lnTo>
                  <a:lnTo>
                    <a:pt x="129" y="17"/>
                  </a:lnTo>
                  <a:lnTo>
                    <a:pt x="127" y="12"/>
                  </a:lnTo>
                  <a:lnTo>
                    <a:pt x="126" y="8"/>
                  </a:lnTo>
                  <a:lnTo>
                    <a:pt x="123" y="6"/>
                  </a:lnTo>
                  <a:lnTo>
                    <a:pt x="121" y="3"/>
                  </a:lnTo>
                  <a:lnTo>
                    <a:pt x="116" y="1"/>
                  </a:lnTo>
                  <a:lnTo>
                    <a:pt x="110" y="0"/>
                  </a:lnTo>
                  <a:lnTo>
                    <a:pt x="98" y="0"/>
                  </a:lnTo>
                  <a:lnTo>
                    <a:pt x="87" y="1"/>
                  </a:lnTo>
                  <a:lnTo>
                    <a:pt x="81" y="1"/>
                  </a:lnTo>
                  <a:lnTo>
                    <a:pt x="76" y="2"/>
                  </a:lnTo>
                  <a:lnTo>
                    <a:pt x="74" y="3"/>
                  </a:lnTo>
                  <a:lnTo>
                    <a:pt x="73" y="6"/>
                  </a:lnTo>
                  <a:lnTo>
                    <a:pt x="71" y="8"/>
                  </a:lnTo>
                  <a:lnTo>
                    <a:pt x="68" y="12"/>
                  </a:lnTo>
                  <a:lnTo>
                    <a:pt x="63" y="16"/>
                  </a:lnTo>
                  <a:lnTo>
                    <a:pt x="59" y="21"/>
                  </a:lnTo>
                  <a:lnTo>
                    <a:pt x="56" y="27"/>
                  </a:lnTo>
                  <a:lnTo>
                    <a:pt x="56" y="34"/>
                  </a:lnTo>
                  <a:lnTo>
                    <a:pt x="56" y="42"/>
                  </a:lnTo>
                  <a:lnTo>
                    <a:pt x="58" y="49"/>
                  </a:lnTo>
                  <a:lnTo>
                    <a:pt x="59" y="55"/>
                  </a:lnTo>
                  <a:lnTo>
                    <a:pt x="60" y="59"/>
                  </a:lnTo>
                  <a:lnTo>
                    <a:pt x="60" y="60"/>
                  </a:lnTo>
                  <a:lnTo>
                    <a:pt x="63" y="90"/>
                  </a:lnTo>
                  <a:lnTo>
                    <a:pt x="76" y="105"/>
                  </a:lnTo>
                  <a:lnTo>
                    <a:pt x="74" y="106"/>
                  </a:lnTo>
                  <a:lnTo>
                    <a:pt x="68" y="111"/>
                  </a:lnTo>
                  <a:lnTo>
                    <a:pt x="58" y="117"/>
                  </a:lnTo>
                  <a:lnTo>
                    <a:pt x="47" y="125"/>
                  </a:lnTo>
                  <a:lnTo>
                    <a:pt x="35" y="132"/>
                  </a:lnTo>
                  <a:lnTo>
                    <a:pt x="25" y="139"/>
                  </a:lnTo>
                  <a:lnTo>
                    <a:pt x="19" y="146"/>
                  </a:lnTo>
                  <a:lnTo>
                    <a:pt x="17" y="149"/>
                  </a:lnTo>
                  <a:lnTo>
                    <a:pt x="16" y="157"/>
                  </a:lnTo>
                  <a:lnTo>
                    <a:pt x="14" y="170"/>
                  </a:lnTo>
                  <a:lnTo>
                    <a:pt x="12" y="189"/>
                  </a:lnTo>
                  <a:lnTo>
                    <a:pt x="9" y="211"/>
                  </a:lnTo>
                  <a:lnTo>
                    <a:pt x="7" y="232"/>
                  </a:lnTo>
                  <a:lnTo>
                    <a:pt x="4" y="252"/>
                  </a:lnTo>
                  <a:lnTo>
                    <a:pt x="3" y="268"/>
                  </a:lnTo>
                  <a:lnTo>
                    <a:pt x="2" y="278"/>
                  </a:lnTo>
                  <a:lnTo>
                    <a:pt x="2" y="286"/>
                  </a:lnTo>
                  <a:lnTo>
                    <a:pt x="1" y="298"/>
                  </a:lnTo>
                  <a:lnTo>
                    <a:pt x="1" y="315"/>
                  </a:lnTo>
                  <a:lnTo>
                    <a:pt x="0" y="334"/>
                  </a:lnTo>
                  <a:lnTo>
                    <a:pt x="0" y="354"/>
                  </a:lnTo>
                  <a:lnTo>
                    <a:pt x="0" y="374"/>
                  </a:lnTo>
                  <a:lnTo>
                    <a:pt x="1" y="390"/>
                  </a:lnTo>
                  <a:lnTo>
                    <a:pt x="3" y="402"/>
                  </a:lnTo>
                  <a:lnTo>
                    <a:pt x="6" y="406"/>
                  </a:lnTo>
                  <a:lnTo>
                    <a:pt x="8" y="410"/>
                  </a:lnTo>
                  <a:lnTo>
                    <a:pt x="12" y="411"/>
                  </a:lnTo>
                  <a:lnTo>
                    <a:pt x="17" y="412"/>
                  </a:lnTo>
                  <a:lnTo>
                    <a:pt x="21" y="412"/>
                  </a:lnTo>
                  <a:lnTo>
                    <a:pt x="23" y="412"/>
                  </a:lnTo>
                  <a:lnTo>
                    <a:pt x="25" y="412"/>
                  </a:lnTo>
                  <a:lnTo>
                    <a:pt x="27" y="412"/>
                  </a:lnTo>
                  <a:lnTo>
                    <a:pt x="14" y="393"/>
                  </a:lnTo>
                  <a:lnTo>
                    <a:pt x="34" y="262"/>
                  </a:lnTo>
                  <a:lnTo>
                    <a:pt x="34" y="403"/>
                  </a:lnTo>
                  <a:lnTo>
                    <a:pt x="63" y="666"/>
                  </a:lnTo>
                  <a:lnTo>
                    <a:pt x="39" y="696"/>
                  </a:lnTo>
                  <a:lnTo>
                    <a:pt x="34" y="714"/>
                  </a:lnTo>
                  <a:lnTo>
                    <a:pt x="71" y="713"/>
                  </a:lnTo>
                  <a:lnTo>
                    <a:pt x="101" y="691"/>
                  </a:lnTo>
                  <a:lnTo>
                    <a:pt x="102" y="691"/>
                  </a:lnTo>
                  <a:lnTo>
                    <a:pt x="107" y="693"/>
                  </a:lnTo>
                  <a:lnTo>
                    <a:pt x="113" y="697"/>
                  </a:lnTo>
                  <a:lnTo>
                    <a:pt x="121" y="702"/>
                  </a:lnTo>
                  <a:lnTo>
                    <a:pt x="128" y="706"/>
                  </a:lnTo>
                  <a:lnTo>
                    <a:pt x="136" y="709"/>
                  </a:lnTo>
                  <a:lnTo>
                    <a:pt x="143" y="713"/>
                  </a:lnTo>
                  <a:lnTo>
                    <a:pt x="148" y="714"/>
                  </a:lnTo>
                  <a:lnTo>
                    <a:pt x="152" y="716"/>
                  </a:lnTo>
                  <a:lnTo>
                    <a:pt x="157" y="716"/>
                  </a:lnTo>
                  <a:lnTo>
                    <a:pt x="162" y="714"/>
                  </a:lnTo>
                  <a:lnTo>
                    <a:pt x="165" y="713"/>
                  </a:lnTo>
                  <a:lnTo>
                    <a:pt x="169" y="713"/>
                  </a:lnTo>
                  <a:lnTo>
                    <a:pt x="173" y="712"/>
                  </a:lnTo>
                  <a:lnTo>
                    <a:pt x="175" y="711"/>
                  </a:lnTo>
                  <a:lnTo>
                    <a:pt x="168" y="685"/>
                  </a:lnTo>
                  <a:lnTo>
                    <a:pt x="142" y="668"/>
                  </a:lnTo>
                  <a:lnTo>
                    <a:pt x="167" y="421"/>
                  </a:lnTo>
                  <a:lnTo>
                    <a:pt x="176" y="392"/>
                  </a:lnTo>
                  <a:lnTo>
                    <a:pt x="164" y="250"/>
                  </a:lnTo>
                  <a:lnTo>
                    <a:pt x="191" y="396"/>
                  </a:lnTo>
                  <a:lnTo>
                    <a:pt x="184" y="408"/>
                  </a:lnTo>
                  <a:lnTo>
                    <a:pt x="185" y="410"/>
                  </a:lnTo>
                  <a:lnTo>
                    <a:pt x="186" y="411"/>
                  </a:lnTo>
                  <a:lnTo>
                    <a:pt x="188" y="412"/>
                  </a:lnTo>
                  <a:lnTo>
                    <a:pt x="189" y="413"/>
                  </a:lnTo>
                  <a:lnTo>
                    <a:pt x="190" y="413"/>
                  </a:lnTo>
                  <a:lnTo>
                    <a:pt x="190" y="429"/>
                  </a:lnTo>
                  <a:lnTo>
                    <a:pt x="175" y="429"/>
                  </a:lnTo>
                </a:path>
              </a:pathLst>
            </a:custGeom>
            <a:solidFill>
              <a:srgbClr val="00CCFF"/>
            </a:solidFill>
            <a:ln w="9525" cap="rnd">
              <a:noFill/>
              <a:round/>
              <a:headEnd type="none" w="sm" len="sm"/>
              <a:tailEnd type="none" w="sm" len="sm"/>
            </a:ln>
            <a:effectLst/>
          </p:spPr>
          <p:txBody>
            <a:bodyPr/>
            <a:lstStyle/>
            <a:p>
              <a:endParaRPr lang="en-US"/>
            </a:p>
          </p:txBody>
        </p:sp>
        <p:sp>
          <p:nvSpPr>
            <p:cNvPr id="9248" name="Freeform 32"/>
            <p:cNvSpPr>
              <a:spLocks/>
            </p:cNvSpPr>
            <p:nvPr/>
          </p:nvSpPr>
          <p:spPr bwMode="auto">
            <a:xfrm>
              <a:off x="903" y="2963"/>
              <a:ext cx="215" cy="686"/>
            </a:xfrm>
            <a:custGeom>
              <a:avLst/>
              <a:gdLst/>
              <a:ahLst/>
              <a:cxnLst>
                <a:cxn ang="0">
                  <a:pos x="119" y="322"/>
                </a:cxn>
                <a:cxn ang="0">
                  <a:pos x="212" y="655"/>
                </a:cxn>
                <a:cxn ang="0">
                  <a:pos x="188" y="639"/>
                </a:cxn>
                <a:cxn ang="0">
                  <a:pos x="163" y="603"/>
                </a:cxn>
                <a:cxn ang="0">
                  <a:pos x="169" y="529"/>
                </a:cxn>
                <a:cxn ang="0">
                  <a:pos x="174" y="473"/>
                </a:cxn>
                <a:cxn ang="0">
                  <a:pos x="181" y="464"/>
                </a:cxn>
                <a:cxn ang="0">
                  <a:pos x="171" y="306"/>
                </a:cxn>
                <a:cxn ang="0">
                  <a:pos x="175" y="315"/>
                </a:cxn>
                <a:cxn ang="0">
                  <a:pos x="184" y="330"/>
                </a:cxn>
                <a:cxn ang="0">
                  <a:pos x="192" y="316"/>
                </a:cxn>
                <a:cxn ang="0">
                  <a:pos x="190" y="293"/>
                </a:cxn>
                <a:cxn ang="0">
                  <a:pos x="183" y="253"/>
                </a:cxn>
                <a:cxn ang="0">
                  <a:pos x="183" y="174"/>
                </a:cxn>
                <a:cxn ang="0">
                  <a:pos x="159" y="116"/>
                </a:cxn>
                <a:cxn ang="0">
                  <a:pos x="139" y="102"/>
                </a:cxn>
                <a:cxn ang="0">
                  <a:pos x="144" y="100"/>
                </a:cxn>
                <a:cxn ang="0">
                  <a:pos x="152" y="89"/>
                </a:cxn>
                <a:cxn ang="0">
                  <a:pos x="149" y="77"/>
                </a:cxn>
                <a:cxn ang="0">
                  <a:pos x="139" y="66"/>
                </a:cxn>
                <a:cxn ang="0">
                  <a:pos x="138" y="42"/>
                </a:cxn>
                <a:cxn ang="0">
                  <a:pos x="143" y="27"/>
                </a:cxn>
                <a:cxn ang="0">
                  <a:pos x="136" y="18"/>
                </a:cxn>
                <a:cxn ang="0">
                  <a:pos x="128" y="3"/>
                </a:cxn>
                <a:cxn ang="0">
                  <a:pos x="108" y="1"/>
                </a:cxn>
                <a:cxn ang="0">
                  <a:pos x="81" y="6"/>
                </a:cxn>
                <a:cxn ang="0">
                  <a:pos x="65" y="27"/>
                </a:cxn>
                <a:cxn ang="0">
                  <a:pos x="53" y="60"/>
                </a:cxn>
                <a:cxn ang="0">
                  <a:pos x="42" y="82"/>
                </a:cxn>
                <a:cxn ang="0">
                  <a:pos x="34" y="91"/>
                </a:cxn>
                <a:cxn ang="0">
                  <a:pos x="45" y="101"/>
                </a:cxn>
                <a:cxn ang="0">
                  <a:pos x="45" y="112"/>
                </a:cxn>
                <a:cxn ang="0">
                  <a:pos x="21" y="150"/>
                </a:cxn>
                <a:cxn ang="0">
                  <a:pos x="1" y="213"/>
                </a:cxn>
                <a:cxn ang="0">
                  <a:pos x="3" y="244"/>
                </a:cxn>
                <a:cxn ang="0">
                  <a:pos x="19" y="293"/>
                </a:cxn>
                <a:cxn ang="0">
                  <a:pos x="22" y="362"/>
                </a:cxn>
                <a:cxn ang="0">
                  <a:pos x="18" y="457"/>
                </a:cxn>
                <a:cxn ang="0">
                  <a:pos x="27" y="469"/>
                </a:cxn>
                <a:cxn ang="0">
                  <a:pos x="45" y="477"/>
                </a:cxn>
                <a:cxn ang="0">
                  <a:pos x="50" y="488"/>
                </a:cxn>
                <a:cxn ang="0">
                  <a:pos x="59" y="514"/>
                </a:cxn>
                <a:cxn ang="0">
                  <a:pos x="58" y="523"/>
                </a:cxn>
                <a:cxn ang="0">
                  <a:pos x="54" y="542"/>
                </a:cxn>
                <a:cxn ang="0">
                  <a:pos x="60" y="584"/>
                </a:cxn>
                <a:cxn ang="0">
                  <a:pos x="69" y="613"/>
                </a:cxn>
                <a:cxn ang="0">
                  <a:pos x="66" y="678"/>
                </a:cxn>
                <a:cxn ang="0">
                  <a:pos x="81" y="685"/>
                </a:cxn>
                <a:cxn ang="0">
                  <a:pos x="92" y="671"/>
                </a:cxn>
                <a:cxn ang="0">
                  <a:pos x="96" y="656"/>
                </a:cxn>
                <a:cxn ang="0">
                  <a:pos x="105" y="495"/>
                </a:cxn>
                <a:cxn ang="0">
                  <a:pos x="123" y="504"/>
                </a:cxn>
                <a:cxn ang="0">
                  <a:pos x="126" y="534"/>
                </a:cxn>
                <a:cxn ang="0">
                  <a:pos x="133" y="577"/>
                </a:cxn>
                <a:cxn ang="0">
                  <a:pos x="141" y="609"/>
                </a:cxn>
                <a:cxn ang="0">
                  <a:pos x="150" y="651"/>
                </a:cxn>
                <a:cxn ang="0">
                  <a:pos x="160" y="657"/>
                </a:cxn>
                <a:cxn ang="0">
                  <a:pos x="181" y="667"/>
                </a:cxn>
                <a:cxn ang="0">
                  <a:pos x="202" y="671"/>
                </a:cxn>
                <a:cxn ang="0">
                  <a:pos x="214" y="667"/>
                </a:cxn>
              </a:cxnLst>
              <a:rect l="0" t="0" r="r" b="b"/>
              <a:pathLst>
                <a:path w="215" h="686">
                  <a:moveTo>
                    <a:pt x="117" y="323"/>
                  </a:moveTo>
                  <a:lnTo>
                    <a:pt x="118" y="323"/>
                  </a:lnTo>
                  <a:lnTo>
                    <a:pt x="117" y="323"/>
                  </a:lnTo>
                  <a:lnTo>
                    <a:pt x="119" y="322"/>
                  </a:lnTo>
                  <a:lnTo>
                    <a:pt x="121" y="321"/>
                  </a:lnTo>
                  <a:lnTo>
                    <a:pt x="119" y="322"/>
                  </a:lnTo>
                  <a:lnTo>
                    <a:pt x="117" y="323"/>
                  </a:lnTo>
                  <a:lnTo>
                    <a:pt x="212" y="655"/>
                  </a:lnTo>
                  <a:lnTo>
                    <a:pt x="210" y="654"/>
                  </a:lnTo>
                  <a:lnTo>
                    <a:pt x="205" y="650"/>
                  </a:lnTo>
                  <a:lnTo>
                    <a:pt x="196" y="645"/>
                  </a:lnTo>
                  <a:lnTo>
                    <a:pt x="188" y="639"/>
                  </a:lnTo>
                  <a:lnTo>
                    <a:pt x="179" y="630"/>
                  </a:lnTo>
                  <a:lnTo>
                    <a:pt x="170" y="621"/>
                  </a:lnTo>
                  <a:lnTo>
                    <a:pt x="165" y="612"/>
                  </a:lnTo>
                  <a:lnTo>
                    <a:pt x="163" y="603"/>
                  </a:lnTo>
                  <a:lnTo>
                    <a:pt x="163" y="589"/>
                  </a:lnTo>
                  <a:lnTo>
                    <a:pt x="165" y="572"/>
                  </a:lnTo>
                  <a:lnTo>
                    <a:pt x="166" y="551"/>
                  </a:lnTo>
                  <a:lnTo>
                    <a:pt x="169" y="529"/>
                  </a:lnTo>
                  <a:lnTo>
                    <a:pt x="170" y="508"/>
                  </a:lnTo>
                  <a:lnTo>
                    <a:pt x="171" y="490"/>
                  </a:lnTo>
                  <a:lnTo>
                    <a:pt x="174" y="478"/>
                  </a:lnTo>
                  <a:lnTo>
                    <a:pt x="174" y="473"/>
                  </a:lnTo>
                  <a:lnTo>
                    <a:pt x="175" y="473"/>
                  </a:lnTo>
                  <a:lnTo>
                    <a:pt x="178" y="471"/>
                  </a:lnTo>
                  <a:lnTo>
                    <a:pt x="179" y="468"/>
                  </a:lnTo>
                  <a:lnTo>
                    <a:pt x="181" y="464"/>
                  </a:lnTo>
                  <a:lnTo>
                    <a:pt x="184" y="458"/>
                  </a:lnTo>
                  <a:lnTo>
                    <a:pt x="185" y="450"/>
                  </a:lnTo>
                  <a:lnTo>
                    <a:pt x="186" y="438"/>
                  </a:lnTo>
                  <a:lnTo>
                    <a:pt x="171" y="306"/>
                  </a:lnTo>
                  <a:lnTo>
                    <a:pt x="173" y="305"/>
                  </a:lnTo>
                  <a:lnTo>
                    <a:pt x="173" y="306"/>
                  </a:lnTo>
                  <a:lnTo>
                    <a:pt x="174" y="310"/>
                  </a:lnTo>
                  <a:lnTo>
                    <a:pt x="175" y="315"/>
                  </a:lnTo>
                  <a:lnTo>
                    <a:pt x="178" y="320"/>
                  </a:lnTo>
                  <a:lnTo>
                    <a:pt x="180" y="325"/>
                  </a:lnTo>
                  <a:lnTo>
                    <a:pt x="181" y="328"/>
                  </a:lnTo>
                  <a:lnTo>
                    <a:pt x="184" y="330"/>
                  </a:lnTo>
                  <a:lnTo>
                    <a:pt x="186" y="328"/>
                  </a:lnTo>
                  <a:lnTo>
                    <a:pt x="189" y="325"/>
                  </a:lnTo>
                  <a:lnTo>
                    <a:pt x="190" y="321"/>
                  </a:lnTo>
                  <a:lnTo>
                    <a:pt x="192" y="316"/>
                  </a:lnTo>
                  <a:lnTo>
                    <a:pt x="194" y="311"/>
                  </a:lnTo>
                  <a:lnTo>
                    <a:pt x="194" y="306"/>
                  </a:lnTo>
                  <a:lnTo>
                    <a:pt x="192" y="300"/>
                  </a:lnTo>
                  <a:lnTo>
                    <a:pt x="190" y="293"/>
                  </a:lnTo>
                  <a:lnTo>
                    <a:pt x="186" y="285"/>
                  </a:lnTo>
                  <a:lnTo>
                    <a:pt x="181" y="273"/>
                  </a:lnTo>
                  <a:lnTo>
                    <a:pt x="180" y="262"/>
                  </a:lnTo>
                  <a:lnTo>
                    <a:pt x="183" y="253"/>
                  </a:lnTo>
                  <a:lnTo>
                    <a:pt x="185" y="241"/>
                  </a:lnTo>
                  <a:lnTo>
                    <a:pt x="188" y="225"/>
                  </a:lnTo>
                  <a:lnTo>
                    <a:pt x="188" y="204"/>
                  </a:lnTo>
                  <a:lnTo>
                    <a:pt x="183" y="174"/>
                  </a:lnTo>
                  <a:lnTo>
                    <a:pt x="171" y="134"/>
                  </a:lnTo>
                  <a:lnTo>
                    <a:pt x="169" y="128"/>
                  </a:lnTo>
                  <a:lnTo>
                    <a:pt x="164" y="122"/>
                  </a:lnTo>
                  <a:lnTo>
                    <a:pt x="159" y="116"/>
                  </a:lnTo>
                  <a:lnTo>
                    <a:pt x="153" y="111"/>
                  </a:lnTo>
                  <a:lnTo>
                    <a:pt x="147" y="107"/>
                  </a:lnTo>
                  <a:lnTo>
                    <a:pt x="142" y="105"/>
                  </a:lnTo>
                  <a:lnTo>
                    <a:pt x="139" y="102"/>
                  </a:lnTo>
                  <a:lnTo>
                    <a:pt x="138" y="101"/>
                  </a:lnTo>
                  <a:lnTo>
                    <a:pt x="139" y="101"/>
                  </a:lnTo>
                  <a:lnTo>
                    <a:pt x="142" y="101"/>
                  </a:lnTo>
                  <a:lnTo>
                    <a:pt x="144" y="100"/>
                  </a:lnTo>
                  <a:lnTo>
                    <a:pt x="147" y="98"/>
                  </a:lnTo>
                  <a:lnTo>
                    <a:pt x="149" y="96"/>
                  </a:lnTo>
                  <a:lnTo>
                    <a:pt x="150" y="93"/>
                  </a:lnTo>
                  <a:lnTo>
                    <a:pt x="152" y="89"/>
                  </a:lnTo>
                  <a:lnTo>
                    <a:pt x="153" y="85"/>
                  </a:lnTo>
                  <a:lnTo>
                    <a:pt x="152" y="81"/>
                  </a:lnTo>
                  <a:lnTo>
                    <a:pt x="150" y="80"/>
                  </a:lnTo>
                  <a:lnTo>
                    <a:pt x="149" y="77"/>
                  </a:lnTo>
                  <a:lnTo>
                    <a:pt x="147" y="76"/>
                  </a:lnTo>
                  <a:lnTo>
                    <a:pt x="144" y="74"/>
                  </a:lnTo>
                  <a:lnTo>
                    <a:pt x="142" y="71"/>
                  </a:lnTo>
                  <a:lnTo>
                    <a:pt x="139" y="66"/>
                  </a:lnTo>
                  <a:lnTo>
                    <a:pt x="137" y="61"/>
                  </a:lnTo>
                  <a:lnTo>
                    <a:pt x="137" y="55"/>
                  </a:lnTo>
                  <a:lnTo>
                    <a:pt x="137" y="49"/>
                  </a:lnTo>
                  <a:lnTo>
                    <a:pt x="138" y="42"/>
                  </a:lnTo>
                  <a:lnTo>
                    <a:pt x="139" y="37"/>
                  </a:lnTo>
                  <a:lnTo>
                    <a:pt x="142" y="32"/>
                  </a:lnTo>
                  <a:lnTo>
                    <a:pt x="143" y="28"/>
                  </a:lnTo>
                  <a:lnTo>
                    <a:pt x="143" y="27"/>
                  </a:lnTo>
                  <a:lnTo>
                    <a:pt x="142" y="27"/>
                  </a:lnTo>
                  <a:lnTo>
                    <a:pt x="141" y="24"/>
                  </a:lnTo>
                  <a:lnTo>
                    <a:pt x="138" y="22"/>
                  </a:lnTo>
                  <a:lnTo>
                    <a:pt x="136" y="18"/>
                  </a:lnTo>
                  <a:lnTo>
                    <a:pt x="133" y="14"/>
                  </a:lnTo>
                  <a:lnTo>
                    <a:pt x="131" y="11"/>
                  </a:lnTo>
                  <a:lnTo>
                    <a:pt x="129" y="7"/>
                  </a:lnTo>
                  <a:lnTo>
                    <a:pt x="128" y="3"/>
                  </a:lnTo>
                  <a:lnTo>
                    <a:pt x="127" y="1"/>
                  </a:lnTo>
                  <a:lnTo>
                    <a:pt x="122" y="0"/>
                  </a:lnTo>
                  <a:lnTo>
                    <a:pt x="116" y="0"/>
                  </a:lnTo>
                  <a:lnTo>
                    <a:pt x="108" y="1"/>
                  </a:lnTo>
                  <a:lnTo>
                    <a:pt x="101" y="1"/>
                  </a:lnTo>
                  <a:lnTo>
                    <a:pt x="94" y="2"/>
                  </a:lnTo>
                  <a:lnTo>
                    <a:pt x="86" y="3"/>
                  </a:lnTo>
                  <a:lnTo>
                    <a:pt x="81" y="6"/>
                  </a:lnTo>
                  <a:lnTo>
                    <a:pt x="77" y="8"/>
                  </a:lnTo>
                  <a:lnTo>
                    <a:pt x="72" y="12"/>
                  </a:lnTo>
                  <a:lnTo>
                    <a:pt x="69" y="19"/>
                  </a:lnTo>
                  <a:lnTo>
                    <a:pt x="65" y="27"/>
                  </a:lnTo>
                  <a:lnTo>
                    <a:pt x="61" y="34"/>
                  </a:lnTo>
                  <a:lnTo>
                    <a:pt x="58" y="43"/>
                  </a:lnTo>
                  <a:lnTo>
                    <a:pt x="54" y="51"/>
                  </a:lnTo>
                  <a:lnTo>
                    <a:pt x="53" y="60"/>
                  </a:lnTo>
                  <a:lnTo>
                    <a:pt x="50" y="66"/>
                  </a:lnTo>
                  <a:lnTo>
                    <a:pt x="47" y="72"/>
                  </a:lnTo>
                  <a:lnTo>
                    <a:pt x="44" y="79"/>
                  </a:lnTo>
                  <a:lnTo>
                    <a:pt x="42" y="82"/>
                  </a:lnTo>
                  <a:lnTo>
                    <a:pt x="38" y="86"/>
                  </a:lnTo>
                  <a:lnTo>
                    <a:pt x="35" y="89"/>
                  </a:lnTo>
                  <a:lnTo>
                    <a:pt x="34" y="90"/>
                  </a:lnTo>
                  <a:lnTo>
                    <a:pt x="34" y="91"/>
                  </a:lnTo>
                  <a:lnTo>
                    <a:pt x="42" y="97"/>
                  </a:lnTo>
                  <a:lnTo>
                    <a:pt x="42" y="98"/>
                  </a:lnTo>
                  <a:lnTo>
                    <a:pt x="44" y="100"/>
                  </a:lnTo>
                  <a:lnTo>
                    <a:pt x="45" y="101"/>
                  </a:lnTo>
                  <a:lnTo>
                    <a:pt x="48" y="103"/>
                  </a:lnTo>
                  <a:lnTo>
                    <a:pt x="49" y="106"/>
                  </a:lnTo>
                  <a:lnTo>
                    <a:pt x="48" y="110"/>
                  </a:lnTo>
                  <a:lnTo>
                    <a:pt x="45" y="112"/>
                  </a:lnTo>
                  <a:lnTo>
                    <a:pt x="42" y="116"/>
                  </a:lnTo>
                  <a:lnTo>
                    <a:pt x="34" y="123"/>
                  </a:lnTo>
                  <a:lnTo>
                    <a:pt x="28" y="134"/>
                  </a:lnTo>
                  <a:lnTo>
                    <a:pt x="21" y="150"/>
                  </a:lnTo>
                  <a:lnTo>
                    <a:pt x="14" y="169"/>
                  </a:lnTo>
                  <a:lnTo>
                    <a:pt x="8" y="186"/>
                  </a:lnTo>
                  <a:lnTo>
                    <a:pt x="3" y="201"/>
                  </a:lnTo>
                  <a:lnTo>
                    <a:pt x="1" y="213"/>
                  </a:lnTo>
                  <a:lnTo>
                    <a:pt x="0" y="220"/>
                  </a:lnTo>
                  <a:lnTo>
                    <a:pt x="0" y="223"/>
                  </a:lnTo>
                  <a:lnTo>
                    <a:pt x="1" y="233"/>
                  </a:lnTo>
                  <a:lnTo>
                    <a:pt x="3" y="244"/>
                  </a:lnTo>
                  <a:lnTo>
                    <a:pt x="6" y="258"/>
                  </a:lnTo>
                  <a:lnTo>
                    <a:pt x="9" y="272"/>
                  </a:lnTo>
                  <a:lnTo>
                    <a:pt x="14" y="284"/>
                  </a:lnTo>
                  <a:lnTo>
                    <a:pt x="19" y="293"/>
                  </a:lnTo>
                  <a:lnTo>
                    <a:pt x="27" y="295"/>
                  </a:lnTo>
                  <a:lnTo>
                    <a:pt x="25" y="312"/>
                  </a:lnTo>
                  <a:lnTo>
                    <a:pt x="23" y="335"/>
                  </a:lnTo>
                  <a:lnTo>
                    <a:pt x="22" y="362"/>
                  </a:lnTo>
                  <a:lnTo>
                    <a:pt x="21" y="391"/>
                  </a:lnTo>
                  <a:lnTo>
                    <a:pt x="19" y="419"/>
                  </a:lnTo>
                  <a:lnTo>
                    <a:pt x="18" y="441"/>
                  </a:lnTo>
                  <a:lnTo>
                    <a:pt x="18" y="457"/>
                  </a:lnTo>
                  <a:lnTo>
                    <a:pt x="18" y="462"/>
                  </a:lnTo>
                  <a:lnTo>
                    <a:pt x="19" y="463"/>
                  </a:lnTo>
                  <a:lnTo>
                    <a:pt x="22" y="466"/>
                  </a:lnTo>
                  <a:lnTo>
                    <a:pt x="27" y="469"/>
                  </a:lnTo>
                  <a:lnTo>
                    <a:pt x="32" y="472"/>
                  </a:lnTo>
                  <a:lnTo>
                    <a:pt x="38" y="476"/>
                  </a:lnTo>
                  <a:lnTo>
                    <a:pt x="42" y="477"/>
                  </a:lnTo>
                  <a:lnTo>
                    <a:pt x="45" y="477"/>
                  </a:lnTo>
                  <a:lnTo>
                    <a:pt x="47" y="473"/>
                  </a:lnTo>
                  <a:lnTo>
                    <a:pt x="48" y="477"/>
                  </a:lnTo>
                  <a:lnTo>
                    <a:pt x="49" y="482"/>
                  </a:lnTo>
                  <a:lnTo>
                    <a:pt x="50" y="488"/>
                  </a:lnTo>
                  <a:lnTo>
                    <a:pt x="53" y="495"/>
                  </a:lnTo>
                  <a:lnTo>
                    <a:pt x="55" y="503"/>
                  </a:lnTo>
                  <a:lnTo>
                    <a:pt x="58" y="509"/>
                  </a:lnTo>
                  <a:lnTo>
                    <a:pt x="59" y="514"/>
                  </a:lnTo>
                  <a:lnTo>
                    <a:pt x="59" y="515"/>
                  </a:lnTo>
                  <a:lnTo>
                    <a:pt x="59" y="518"/>
                  </a:lnTo>
                  <a:lnTo>
                    <a:pt x="58" y="519"/>
                  </a:lnTo>
                  <a:lnTo>
                    <a:pt x="58" y="523"/>
                  </a:lnTo>
                  <a:lnTo>
                    <a:pt x="56" y="526"/>
                  </a:lnTo>
                  <a:lnTo>
                    <a:pt x="55" y="530"/>
                  </a:lnTo>
                  <a:lnTo>
                    <a:pt x="55" y="536"/>
                  </a:lnTo>
                  <a:lnTo>
                    <a:pt x="54" y="542"/>
                  </a:lnTo>
                  <a:lnTo>
                    <a:pt x="54" y="551"/>
                  </a:lnTo>
                  <a:lnTo>
                    <a:pt x="55" y="561"/>
                  </a:lnTo>
                  <a:lnTo>
                    <a:pt x="58" y="573"/>
                  </a:lnTo>
                  <a:lnTo>
                    <a:pt x="60" y="584"/>
                  </a:lnTo>
                  <a:lnTo>
                    <a:pt x="64" y="595"/>
                  </a:lnTo>
                  <a:lnTo>
                    <a:pt x="66" y="605"/>
                  </a:lnTo>
                  <a:lnTo>
                    <a:pt x="68" y="612"/>
                  </a:lnTo>
                  <a:lnTo>
                    <a:pt x="69" y="613"/>
                  </a:lnTo>
                  <a:lnTo>
                    <a:pt x="58" y="636"/>
                  </a:lnTo>
                  <a:lnTo>
                    <a:pt x="61" y="673"/>
                  </a:lnTo>
                  <a:lnTo>
                    <a:pt x="64" y="676"/>
                  </a:lnTo>
                  <a:lnTo>
                    <a:pt x="66" y="678"/>
                  </a:lnTo>
                  <a:lnTo>
                    <a:pt x="70" y="681"/>
                  </a:lnTo>
                  <a:lnTo>
                    <a:pt x="74" y="682"/>
                  </a:lnTo>
                  <a:lnTo>
                    <a:pt x="77" y="685"/>
                  </a:lnTo>
                  <a:lnTo>
                    <a:pt x="81" y="685"/>
                  </a:lnTo>
                  <a:lnTo>
                    <a:pt x="85" y="682"/>
                  </a:lnTo>
                  <a:lnTo>
                    <a:pt x="87" y="680"/>
                  </a:lnTo>
                  <a:lnTo>
                    <a:pt x="90" y="675"/>
                  </a:lnTo>
                  <a:lnTo>
                    <a:pt x="92" y="671"/>
                  </a:lnTo>
                  <a:lnTo>
                    <a:pt x="94" y="666"/>
                  </a:lnTo>
                  <a:lnTo>
                    <a:pt x="95" y="662"/>
                  </a:lnTo>
                  <a:lnTo>
                    <a:pt x="95" y="659"/>
                  </a:lnTo>
                  <a:lnTo>
                    <a:pt x="96" y="656"/>
                  </a:lnTo>
                  <a:lnTo>
                    <a:pt x="96" y="655"/>
                  </a:lnTo>
                  <a:lnTo>
                    <a:pt x="87" y="608"/>
                  </a:lnTo>
                  <a:lnTo>
                    <a:pt x="101" y="514"/>
                  </a:lnTo>
                  <a:lnTo>
                    <a:pt x="105" y="495"/>
                  </a:lnTo>
                  <a:lnTo>
                    <a:pt x="123" y="495"/>
                  </a:lnTo>
                  <a:lnTo>
                    <a:pt x="123" y="497"/>
                  </a:lnTo>
                  <a:lnTo>
                    <a:pt x="123" y="499"/>
                  </a:lnTo>
                  <a:lnTo>
                    <a:pt x="123" y="504"/>
                  </a:lnTo>
                  <a:lnTo>
                    <a:pt x="123" y="510"/>
                  </a:lnTo>
                  <a:lnTo>
                    <a:pt x="123" y="518"/>
                  </a:lnTo>
                  <a:lnTo>
                    <a:pt x="124" y="525"/>
                  </a:lnTo>
                  <a:lnTo>
                    <a:pt x="126" y="534"/>
                  </a:lnTo>
                  <a:lnTo>
                    <a:pt x="127" y="542"/>
                  </a:lnTo>
                  <a:lnTo>
                    <a:pt x="128" y="553"/>
                  </a:lnTo>
                  <a:lnTo>
                    <a:pt x="131" y="565"/>
                  </a:lnTo>
                  <a:lnTo>
                    <a:pt x="133" y="577"/>
                  </a:lnTo>
                  <a:lnTo>
                    <a:pt x="136" y="587"/>
                  </a:lnTo>
                  <a:lnTo>
                    <a:pt x="138" y="597"/>
                  </a:lnTo>
                  <a:lnTo>
                    <a:pt x="139" y="604"/>
                  </a:lnTo>
                  <a:lnTo>
                    <a:pt x="141" y="609"/>
                  </a:lnTo>
                  <a:lnTo>
                    <a:pt x="141" y="612"/>
                  </a:lnTo>
                  <a:lnTo>
                    <a:pt x="138" y="654"/>
                  </a:lnTo>
                  <a:lnTo>
                    <a:pt x="150" y="657"/>
                  </a:lnTo>
                  <a:lnTo>
                    <a:pt x="150" y="651"/>
                  </a:lnTo>
                  <a:lnTo>
                    <a:pt x="150" y="652"/>
                  </a:lnTo>
                  <a:lnTo>
                    <a:pt x="153" y="652"/>
                  </a:lnTo>
                  <a:lnTo>
                    <a:pt x="157" y="655"/>
                  </a:lnTo>
                  <a:lnTo>
                    <a:pt x="160" y="657"/>
                  </a:lnTo>
                  <a:lnTo>
                    <a:pt x="165" y="660"/>
                  </a:lnTo>
                  <a:lnTo>
                    <a:pt x="170" y="662"/>
                  </a:lnTo>
                  <a:lnTo>
                    <a:pt x="175" y="665"/>
                  </a:lnTo>
                  <a:lnTo>
                    <a:pt x="181" y="667"/>
                  </a:lnTo>
                  <a:lnTo>
                    <a:pt x="186" y="670"/>
                  </a:lnTo>
                  <a:lnTo>
                    <a:pt x="192" y="671"/>
                  </a:lnTo>
                  <a:lnTo>
                    <a:pt x="197" y="671"/>
                  </a:lnTo>
                  <a:lnTo>
                    <a:pt x="202" y="671"/>
                  </a:lnTo>
                  <a:lnTo>
                    <a:pt x="207" y="670"/>
                  </a:lnTo>
                  <a:lnTo>
                    <a:pt x="211" y="668"/>
                  </a:lnTo>
                  <a:lnTo>
                    <a:pt x="214" y="668"/>
                  </a:lnTo>
                  <a:lnTo>
                    <a:pt x="214" y="667"/>
                  </a:lnTo>
                  <a:lnTo>
                    <a:pt x="212" y="655"/>
                  </a:lnTo>
                  <a:lnTo>
                    <a:pt x="117" y="323"/>
                  </a:lnTo>
                </a:path>
              </a:pathLst>
            </a:custGeom>
            <a:solidFill>
              <a:srgbClr val="0099FF"/>
            </a:solidFill>
            <a:ln w="9525" cap="rnd">
              <a:noFill/>
              <a:round/>
              <a:headEnd type="none" w="sm" len="sm"/>
              <a:tailEnd type="none" w="sm" len="sm"/>
            </a:ln>
            <a:effectLst/>
          </p:spPr>
          <p:txBody>
            <a:bodyPr/>
            <a:lstStyle/>
            <a:p>
              <a:endParaRPr lang="en-US"/>
            </a:p>
          </p:txBody>
        </p:sp>
        <p:sp>
          <p:nvSpPr>
            <p:cNvPr id="9249" name="Freeform 33"/>
            <p:cNvSpPr>
              <a:spLocks/>
            </p:cNvSpPr>
            <p:nvPr/>
          </p:nvSpPr>
          <p:spPr bwMode="auto">
            <a:xfrm>
              <a:off x="967" y="3023"/>
              <a:ext cx="224" cy="729"/>
            </a:xfrm>
            <a:custGeom>
              <a:avLst/>
              <a:gdLst/>
              <a:ahLst/>
              <a:cxnLst>
                <a:cxn ang="0">
                  <a:pos x="42" y="409"/>
                </a:cxn>
                <a:cxn ang="0">
                  <a:pos x="19" y="300"/>
                </a:cxn>
                <a:cxn ang="0">
                  <a:pos x="1" y="246"/>
                </a:cxn>
                <a:cxn ang="0">
                  <a:pos x="6" y="225"/>
                </a:cxn>
                <a:cxn ang="0">
                  <a:pos x="14" y="193"/>
                </a:cxn>
                <a:cxn ang="0">
                  <a:pos x="26" y="163"/>
                </a:cxn>
                <a:cxn ang="0">
                  <a:pos x="39" y="144"/>
                </a:cxn>
                <a:cxn ang="0">
                  <a:pos x="59" y="128"/>
                </a:cxn>
                <a:cxn ang="0">
                  <a:pos x="80" y="113"/>
                </a:cxn>
                <a:cxn ang="0">
                  <a:pos x="95" y="105"/>
                </a:cxn>
                <a:cxn ang="0">
                  <a:pos x="95" y="86"/>
                </a:cxn>
                <a:cxn ang="0">
                  <a:pos x="83" y="60"/>
                </a:cxn>
                <a:cxn ang="0">
                  <a:pos x="81" y="49"/>
                </a:cxn>
                <a:cxn ang="0">
                  <a:pos x="83" y="34"/>
                </a:cxn>
                <a:cxn ang="0">
                  <a:pos x="89" y="21"/>
                </a:cxn>
                <a:cxn ang="0">
                  <a:pos x="95" y="12"/>
                </a:cxn>
                <a:cxn ang="0">
                  <a:pos x="99" y="4"/>
                </a:cxn>
                <a:cxn ang="0">
                  <a:pos x="106" y="1"/>
                </a:cxn>
                <a:cxn ang="0">
                  <a:pos x="123" y="0"/>
                </a:cxn>
                <a:cxn ang="0">
                  <a:pos x="141" y="0"/>
                </a:cxn>
                <a:cxn ang="0">
                  <a:pos x="148" y="2"/>
                </a:cxn>
                <a:cxn ang="0">
                  <a:pos x="151" y="7"/>
                </a:cxn>
                <a:cxn ang="0">
                  <a:pos x="159" y="16"/>
                </a:cxn>
                <a:cxn ang="0">
                  <a:pos x="166" y="27"/>
                </a:cxn>
                <a:cxn ang="0">
                  <a:pos x="166" y="42"/>
                </a:cxn>
                <a:cxn ang="0">
                  <a:pos x="163" y="54"/>
                </a:cxn>
                <a:cxn ang="0">
                  <a:pos x="162" y="60"/>
                </a:cxn>
                <a:cxn ang="0">
                  <a:pos x="146" y="104"/>
                </a:cxn>
                <a:cxn ang="0">
                  <a:pos x="154" y="110"/>
                </a:cxn>
                <a:cxn ang="0">
                  <a:pos x="175" y="123"/>
                </a:cxn>
                <a:cxn ang="0">
                  <a:pos x="196" y="138"/>
                </a:cxn>
                <a:cxn ang="0">
                  <a:pos x="205" y="148"/>
                </a:cxn>
                <a:cxn ang="0">
                  <a:pos x="208" y="169"/>
                </a:cxn>
                <a:cxn ang="0">
                  <a:pos x="213" y="210"/>
                </a:cxn>
                <a:cxn ang="0">
                  <a:pos x="218" y="252"/>
                </a:cxn>
                <a:cxn ang="0">
                  <a:pos x="220" y="278"/>
                </a:cxn>
                <a:cxn ang="0">
                  <a:pos x="221" y="298"/>
                </a:cxn>
                <a:cxn ang="0">
                  <a:pos x="223" y="334"/>
                </a:cxn>
                <a:cxn ang="0">
                  <a:pos x="223" y="372"/>
                </a:cxn>
                <a:cxn ang="0">
                  <a:pos x="219" y="401"/>
                </a:cxn>
                <a:cxn ang="0">
                  <a:pos x="214" y="408"/>
                </a:cxn>
                <a:cxn ang="0">
                  <a:pos x="205" y="411"/>
                </a:cxn>
                <a:cxn ang="0">
                  <a:pos x="199" y="411"/>
                </a:cxn>
                <a:cxn ang="0">
                  <a:pos x="195" y="411"/>
                </a:cxn>
                <a:cxn ang="0">
                  <a:pos x="208" y="392"/>
                </a:cxn>
                <a:cxn ang="0">
                  <a:pos x="194" y="500"/>
                </a:cxn>
                <a:cxn ang="0">
                  <a:pos x="164" y="643"/>
                </a:cxn>
                <a:cxn ang="0">
                  <a:pos x="201" y="690"/>
                </a:cxn>
                <a:cxn ang="0">
                  <a:pos x="121" y="689"/>
                </a:cxn>
                <a:cxn ang="0">
                  <a:pos x="117" y="695"/>
                </a:cxn>
                <a:cxn ang="0">
                  <a:pos x="109" y="708"/>
                </a:cxn>
                <a:cxn ang="0">
                  <a:pos x="99" y="720"/>
                </a:cxn>
                <a:cxn ang="0">
                  <a:pos x="89" y="728"/>
                </a:cxn>
                <a:cxn ang="0">
                  <a:pos x="80" y="728"/>
                </a:cxn>
                <a:cxn ang="0">
                  <a:pos x="71" y="726"/>
                </a:cxn>
                <a:cxn ang="0">
                  <a:pos x="64" y="724"/>
                </a:cxn>
                <a:cxn ang="0">
                  <a:pos x="61" y="723"/>
                </a:cxn>
                <a:cxn ang="0">
                  <a:pos x="80" y="667"/>
                </a:cxn>
                <a:cxn ang="0">
                  <a:pos x="49" y="420"/>
                </a:cxn>
              </a:cxnLst>
              <a:rect l="0" t="0" r="r" b="b"/>
              <a:pathLst>
                <a:path w="224" h="729">
                  <a:moveTo>
                    <a:pt x="45" y="377"/>
                  </a:moveTo>
                  <a:lnTo>
                    <a:pt x="42" y="409"/>
                  </a:lnTo>
                  <a:lnTo>
                    <a:pt x="13" y="370"/>
                  </a:lnTo>
                  <a:lnTo>
                    <a:pt x="19" y="300"/>
                  </a:lnTo>
                  <a:lnTo>
                    <a:pt x="0" y="250"/>
                  </a:lnTo>
                  <a:lnTo>
                    <a:pt x="1" y="246"/>
                  </a:lnTo>
                  <a:lnTo>
                    <a:pt x="2" y="237"/>
                  </a:lnTo>
                  <a:lnTo>
                    <a:pt x="6" y="225"/>
                  </a:lnTo>
                  <a:lnTo>
                    <a:pt x="9" y="210"/>
                  </a:lnTo>
                  <a:lnTo>
                    <a:pt x="14" y="193"/>
                  </a:lnTo>
                  <a:lnTo>
                    <a:pt x="19" y="178"/>
                  </a:lnTo>
                  <a:lnTo>
                    <a:pt x="26" y="163"/>
                  </a:lnTo>
                  <a:lnTo>
                    <a:pt x="32" y="153"/>
                  </a:lnTo>
                  <a:lnTo>
                    <a:pt x="39" y="144"/>
                  </a:lnTo>
                  <a:lnTo>
                    <a:pt x="48" y="137"/>
                  </a:lnTo>
                  <a:lnTo>
                    <a:pt x="59" y="128"/>
                  </a:lnTo>
                  <a:lnTo>
                    <a:pt x="70" y="121"/>
                  </a:lnTo>
                  <a:lnTo>
                    <a:pt x="80" y="113"/>
                  </a:lnTo>
                  <a:lnTo>
                    <a:pt x="89" y="108"/>
                  </a:lnTo>
                  <a:lnTo>
                    <a:pt x="95" y="105"/>
                  </a:lnTo>
                  <a:lnTo>
                    <a:pt x="96" y="104"/>
                  </a:lnTo>
                  <a:lnTo>
                    <a:pt x="95" y="86"/>
                  </a:lnTo>
                  <a:lnTo>
                    <a:pt x="84" y="64"/>
                  </a:lnTo>
                  <a:lnTo>
                    <a:pt x="83" y="60"/>
                  </a:lnTo>
                  <a:lnTo>
                    <a:pt x="83" y="55"/>
                  </a:lnTo>
                  <a:lnTo>
                    <a:pt x="81" y="49"/>
                  </a:lnTo>
                  <a:lnTo>
                    <a:pt x="81" y="42"/>
                  </a:lnTo>
                  <a:lnTo>
                    <a:pt x="83" y="34"/>
                  </a:lnTo>
                  <a:lnTo>
                    <a:pt x="85" y="28"/>
                  </a:lnTo>
                  <a:lnTo>
                    <a:pt x="89" y="21"/>
                  </a:lnTo>
                  <a:lnTo>
                    <a:pt x="92" y="16"/>
                  </a:lnTo>
                  <a:lnTo>
                    <a:pt x="95" y="12"/>
                  </a:lnTo>
                  <a:lnTo>
                    <a:pt x="96" y="7"/>
                  </a:lnTo>
                  <a:lnTo>
                    <a:pt x="99" y="4"/>
                  </a:lnTo>
                  <a:lnTo>
                    <a:pt x="101" y="2"/>
                  </a:lnTo>
                  <a:lnTo>
                    <a:pt x="106" y="1"/>
                  </a:lnTo>
                  <a:lnTo>
                    <a:pt x="112" y="0"/>
                  </a:lnTo>
                  <a:lnTo>
                    <a:pt x="123" y="0"/>
                  </a:lnTo>
                  <a:lnTo>
                    <a:pt x="135" y="0"/>
                  </a:lnTo>
                  <a:lnTo>
                    <a:pt x="141" y="0"/>
                  </a:lnTo>
                  <a:lnTo>
                    <a:pt x="146" y="1"/>
                  </a:lnTo>
                  <a:lnTo>
                    <a:pt x="148" y="2"/>
                  </a:lnTo>
                  <a:lnTo>
                    <a:pt x="149" y="4"/>
                  </a:lnTo>
                  <a:lnTo>
                    <a:pt x="151" y="7"/>
                  </a:lnTo>
                  <a:lnTo>
                    <a:pt x="154" y="11"/>
                  </a:lnTo>
                  <a:lnTo>
                    <a:pt x="159" y="16"/>
                  </a:lnTo>
                  <a:lnTo>
                    <a:pt x="163" y="21"/>
                  </a:lnTo>
                  <a:lnTo>
                    <a:pt x="166" y="27"/>
                  </a:lnTo>
                  <a:lnTo>
                    <a:pt x="166" y="34"/>
                  </a:lnTo>
                  <a:lnTo>
                    <a:pt x="166" y="42"/>
                  </a:lnTo>
                  <a:lnTo>
                    <a:pt x="164" y="48"/>
                  </a:lnTo>
                  <a:lnTo>
                    <a:pt x="163" y="54"/>
                  </a:lnTo>
                  <a:lnTo>
                    <a:pt x="162" y="58"/>
                  </a:lnTo>
                  <a:lnTo>
                    <a:pt x="162" y="60"/>
                  </a:lnTo>
                  <a:lnTo>
                    <a:pt x="147" y="92"/>
                  </a:lnTo>
                  <a:lnTo>
                    <a:pt x="146" y="104"/>
                  </a:lnTo>
                  <a:lnTo>
                    <a:pt x="148" y="106"/>
                  </a:lnTo>
                  <a:lnTo>
                    <a:pt x="154" y="110"/>
                  </a:lnTo>
                  <a:lnTo>
                    <a:pt x="164" y="116"/>
                  </a:lnTo>
                  <a:lnTo>
                    <a:pt x="175" y="123"/>
                  </a:lnTo>
                  <a:lnTo>
                    <a:pt x="187" y="131"/>
                  </a:lnTo>
                  <a:lnTo>
                    <a:pt x="196" y="138"/>
                  </a:lnTo>
                  <a:lnTo>
                    <a:pt x="203" y="144"/>
                  </a:lnTo>
                  <a:lnTo>
                    <a:pt x="205" y="148"/>
                  </a:lnTo>
                  <a:lnTo>
                    <a:pt x="206" y="156"/>
                  </a:lnTo>
                  <a:lnTo>
                    <a:pt x="208" y="169"/>
                  </a:lnTo>
                  <a:lnTo>
                    <a:pt x="210" y="189"/>
                  </a:lnTo>
                  <a:lnTo>
                    <a:pt x="213" y="210"/>
                  </a:lnTo>
                  <a:lnTo>
                    <a:pt x="215" y="232"/>
                  </a:lnTo>
                  <a:lnTo>
                    <a:pt x="218" y="252"/>
                  </a:lnTo>
                  <a:lnTo>
                    <a:pt x="219" y="268"/>
                  </a:lnTo>
                  <a:lnTo>
                    <a:pt x="220" y="278"/>
                  </a:lnTo>
                  <a:lnTo>
                    <a:pt x="220" y="284"/>
                  </a:lnTo>
                  <a:lnTo>
                    <a:pt x="221" y="298"/>
                  </a:lnTo>
                  <a:lnTo>
                    <a:pt x="221" y="314"/>
                  </a:lnTo>
                  <a:lnTo>
                    <a:pt x="223" y="334"/>
                  </a:lnTo>
                  <a:lnTo>
                    <a:pt x="223" y="354"/>
                  </a:lnTo>
                  <a:lnTo>
                    <a:pt x="223" y="372"/>
                  </a:lnTo>
                  <a:lnTo>
                    <a:pt x="221" y="388"/>
                  </a:lnTo>
                  <a:lnTo>
                    <a:pt x="219" y="401"/>
                  </a:lnTo>
                  <a:lnTo>
                    <a:pt x="216" y="406"/>
                  </a:lnTo>
                  <a:lnTo>
                    <a:pt x="214" y="408"/>
                  </a:lnTo>
                  <a:lnTo>
                    <a:pt x="210" y="411"/>
                  </a:lnTo>
                  <a:lnTo>
                    <a:pt x="205" y="411"/>
                  </a:lnTo>
                  <a:lnTo>
                    <a:pt x="201" y="412"/>
                  </a:lnTo>
                  <a:lnTo>
                    <a:pt x="199" y="411"/>
                  </a:lnTo>
                  <a:lnTo>
                    <a:pt x="196" y="411"/>
                  </a:lnTo>
                  <a:lnTo>
                    <a:pt x="195" y="411"/>
                  </a:lnTo>
                  <a:lnTo>
                    <a:pt x="198" y="401"/>
                  </a:lnTo>
                  <a:lnTo>
                    <a:pt x="208" y="392"/>
                  </a:lnTo>
                  <a:lnTo>
                    <a:pt x="189" y="402"/>
                  </a:lnTo>
                  <a:lnTo>
                    <a:pt x="194" y="500"/>
                  </a:lnTo>
                  <a:lnTo>
                    <a:pt x="190" y="531"/>
                  </a:lnTo>
                  <a:lnTo>
                    <a:pt x="164" y="643"/>
                  </a:lnTo>
                  <a:lnTo>
                    <a:pt x="196" y="672"/>
                  </a:lnTo>
                  <a:lnTo>
                    <a:pt x="201" y="690"/>
                  </a:lnTo>
                  <a:lnTo>
                    <a:pt x="164" y="688"/>
                  </a:lnTo>
                  <a:lnTo>
                    <a:pt x="121" y="689"/>
                  </a:lnTo>
                  <a:lnTo>
                    <a:pt x="120" y="690"/>
                  </a:lnTo>
                  <a:lnTo>
                    <a:pt x="117" y="695"/>
                  </a:lnTo>
                  <a:lnTo>
                    <a:pt x="113" y="700"/>
                  </a:lnTo>
                  <a:lnTo>
                    <a:pt x="109" y="708"/>
                  </a:lnTo>
                  <a:lnTo>
                    <a:pt x="104" y="714"/>
                  </a:lnTo>
                  <a:lnTo>
                    <a:pt x="99" y="720"/>
                  </a:lnTo>
                  <a:lnTo>
                    <a:pt x="94" y="725"/>
                  </a:lnTo>
                  <a:lnTo>
                    <a:pt x="89" y="728"/>
                  </a:lnTo>
                  <a:lnTo>
                    <a:pt x="85" y="728"/>
                  </a:lnTo>
                  <a:lnTo>
                    <a:pt x="80" y="728"/>
                  </a:lnTo>
                  <a:lnTo>
                    <a:pt x="75" y="726"/>
                  </a:lnTo>
                  <a:lnTo>
                    <a:pt x="71" y="726"/>
                  </a:lnTo>
                  <a:lnTo>
                    <a:pt x="68" y="725"/>
                  </a:lnTo>
                  <a:lnTo>
                    <a:pt x="64" y="724"/>
                  </a:lnTo>
                  <a:lnTo>
                    <a:pt x="61" y="724"/>
                  </a:lnTo>
                  <a:lnTo>
                    <a:pt x="61" y="723"/>
                  </a:lnTo>
                  <a:lnTo>
                    <a:pt x="69" y="697"/>
                  </a:lnTo>
                  <a:lnTo>
                    <a:pt x="80" y="667"/>
                  </a:lnTo>
                  <a:lnTo>
                    <a:pt x="54" y="541"/>
                  </a:lnTo>
                  <a:lnTo>
                    <a:pt x="49" y="420"/>
                  </a:lnTo>
                  <a:lnTo>
                    <a:pt x="45" y="377"/>
                  </a:lnTo>
                </a:path>
              </a:pathLst>
            </a:custGeom>
            <a:solidFill>
              <a:srgbClr val="4C4C4C"/>
            </a:solidFill>
            <a:ln w="9525" cap="rnd">
              <a:noFill/>
              <a:round/>
              <a:headEnd type="none" w="sm" len="sm"/>
              <a:tailEnd type="none" w="sm" len="sm"/>
            </a:ln>
            <a:effectLst/>
          </p:spPr>
          <p:txBody>
            <a:bodyPr/>
            <a:lstStyle/>
            <a:p>
              <a:endParaRPr lang="en-US"/>
            </a:p>
          </p:txBody>
        </p:sp>
        <p:sp>
          <p:nvSpPr>
            <p:cNvPr id="9250" name="Freeform 34"/>
            <p:cNvSpPr>
              <a:spLocks/>
            </p:cNvSpPr>
            <p:nvPr/>
          </p:nvSpPr>
          <p:spPr bwMode="auto">
            <a:xfrm>
              <a:off x="1364" y="3024"/>
              <a:ext cx="222" cy="685"/>
            </a:xfrm>
            <a:custGeom>
              <a:avLst/>
              <a:gdLst/>
              <a:ahLst/>
              <a:cxnLst>
                <a:cxn ang="0">
                  <a:pos x="182" y="350"/>
                </a:cxn>
                <a:cxn ang="0">
                  <a:pos x="178" y="339"/>
                </a:cxn>
                <a:cxn ang="0">
                  <a:pos x="171" y="298"/>
                </a:cxn>
                <a:cxn ang="0">
                  <a:pos x="183" y="256"/>
                </a:cxn>
                <a:cxn ang="0">
                  <a:pos x="188" y="229"/>
                </a:cxn>
                <a:cxn ang="0">
                  <a:pos x="180" y="162"/>
                </a:cxn>
                <a:cxn ang="0">
                  <a:pos x="151" y="118"/>
                </a:cxn>
                <a:cxn ang="0">
                  <a:pos x="135" y="104"/>
                </a:cxn>
                <a:cxn ang="0">
                  <a:pos x="146" y="85"/>
                </a:cxn>
                <a:cxn ang="0">
                  <a:pos x="136" y="79"/>
                </a:cxn>
                <a:cxn ang="0">
                  <a:pos x="134" y="53"/>
                </a:cxn>
                <a:cxn ang="0">
                  <a:pos x="135" y="22"/>
                </a:cxn>
                <a:cxn ang="0">
                  <a:pos x="99" y="0"/>
                </a:cxn>
                <a:cxn ang="0">
                  <a:pos x="62" y="6"/>
                </a:cxn>
                <a:cxn ang="0">
                  <a:pos x="53" y="17"/>
                </a:cxn>
                <a:cxn ang="0">
                  <a:pos x="53" y="24"/>
                </a:cxn>
                <a:cxn ang="0">
                  <a:pos x="50" y="30"/>
                </a:cxn>
                <a:cxn ang="0">
                  <a:pos x="52" y="58"/>
                </a:cxn>
                <a:cxn ang="0">
                  <a:pos x="53" y="75"/>
                </a:cxn>
                <a:cxn ang="0">
                  <a:pos x="45" y="79"/>
                </a:cxn>
                <a:cxn ang="0">
                  <a:pos x="50" y="89"/>
                </a:cxn>
                <a:cxn ang="0">
                  <a:pos x="59" y="99"/>
                </a:cxn>
                <a:cxn ang="0">
                  <a:pos x="55" y="107"/>
                </a:cxn>
                <a:cxn ang="0">
                  <a:pos x="43" y="115"/>
                </a:cxn>
                <a:cxn ang="0">
                  <a:pos x="34" y="116"/>
                </a:cxn>
                <a:cxn ang="0">
                  <a:pos x="22" y="131"/>
                </a:cxn>
                <a:cxn ang="0">
                  <a:pos x="8" y="237"/>
                </a:cxn>
                <a:cxn ang="0">
                  <a:pos x="7" y="282"/>
                </a:cxn>
                <a:cxn ang="0">
                  <a:pos x="0" y="309"/>
                </a:cxn>
                <a:cxn ang="0">
                  <a:pos x="7" y="325"/>
                </a:cxn>
                <a:cxn ang="0">
                  <a:pos x="9" y="385"/>
                </a:cxn>
                <a:cxn ang="0">
                  <a:pos x="7" y="437"/>
                </a:cxn>
                <a:cxn ang="0">
                  <a:pos x="14" y="467"/>
                </a:cxn>
                <a:cxn ang="0">
                  <a:pos x="21" y="475"/>
                </a:cxn>
                <a:cxn ang="0">
                  <a:pos x="27" y="548"/>
                </a:cxn>
                <a:cxn ang="0">
                  <a:pos x="29" y="610"/>
                </a:cxn>
                <a:cxn ang="0">
                  <a:pos x="18" y="653"/>
                </a:cxn>
                <a:cxn ang="0">
                  <a:pos x="9" y="680"/>
                </a:cxn>
                <a:cxn ang="0">
                  <a:pos x="21" y="684"/>
                </a:cxn>
                <a:cxn ang="0">
                  <a:pos x="43" y="680"/>
                </a:cxn>
                <a:cxn ang="0">
                  <a:pos x="53" y="643"/>
                </a:cxn>
                <a:cxn ang="0">
                  <a:pos x="53" y="609"/>
                </a:cxn>
                <a:cxn ang="0">
                  <a:pos x="58" y="586"/>
                </a:cxn>
                <a:cxn ang="0">
                  <a:pos x="67" y="540"/>
                </a:cxn>
                <a:cxn ang="0">
                  <a:pos x="70" y="508"/>
                </a:cxn>
                <a:cxn ang="0">
                  <a:pos x="70" y="493"/>
                </a:cxn>
                <a:cxn ang="0">
                  <a:pos x="106" y="605"/>
                </a:cxn>
                <a:cxn ang="0">
                  <a:pos x="99" y="660"/>
                </a:cxn>
                <a:cxn ang="0">
                  <a:pos x="106" y="677"/>
                </a:cxn>
                <a:cxn ang="0">
                  <a:pos x="120" y="681"/>
                </a:cxn>
                <a:cxn ang="0">
                  <a:pos x="132" y="672"/>
                </a:cxn>
                <a:cxn ang="0">
                  <a:pos x="126" y="609"/>
                </a:cxn>
                <a:cxn ang="0">
                  <a:pos x="136" y="571"/>
                </a:cxn>
                <a:cxn ang="0">
                  <a:pos x="140" y="536"/>
                </a:cxn>
                <a:cxn ang="0">
                  <a:pos x="137" y="521"/>
                </a:cxn>
                <a:cxn ang="0">
                  <a:pos x="221" y="509"/>
                </a:cxn>
              </a:cxnLst>
              <a:rect l="0" t="0" r="r" b="b"/>
              <a:pathLst>
                <a:path w="222" h="685">
                  <a:moveTo>
                    <a:pt x="221" y="356"/>
                  </a:moveTo>
                  <a:lnTo>
                    <a:pt x="182" y="355"/>
                  </a:lnTo>
                  <a:lnTo>
                    <a:pt x="182" y="353"/>
                  </a:lnTo>
                  <a:lnTo>
                    <a:pt x="182" y="350"/>
                  </a:lnTo>
                  <a:lnTo>
                    <a:pt x="182" y="348"/>
                  </a:lnTo>
                  <a:lnTo>
                    <a:pt x="181" y="345"/>
                  </a:lnTo>
                  <a:lnTo>
                    <a:pt x="180" y="343"/>
                  </a:lnTo>
                  <a:lnTo>
                    <a:pt x="178" y="339"/>
                  </a:lnTo>
                  <a:lnTo>
                    <a:pt x="176" y="338"/>
                  </a:lnTo>
                  <a:lnTo>
                    <a:pt x="173" y="335"/>
                  </a:lnTo>
                  <a:lnTo>
                    <a:pt x="168" y="304"/>
                  </a:lnTo>
                  <a:lnTo>
                    <a:pt x="171" y="298"/>
                  </a:lnTo>
                  <a:lnTo>
                    <a:pt x="173" y="289"/>
                  </a:lnTo>
                  <a:lnTo>
                    <a:pt x="177" y="278"/>
                  </a:lnTo>
                  <a:lnTo>
                    <a:pt x="180" y="267"/>
                  </a:lnTo>
                  <a:lnTo>
                    <a:pt x="183" y="256"/>
                  </a:lnTo>
                  <a:lnTo>
                    <a:pt x="186" y="246"/>
                  </a:lnTo>
                  <a:lnTo>
                    <a:pt x="187" y="239"/>
                  </a:lnTo>
                  <a:lnTo>
                    <a:pt x="188" y="235"/>
                  </a:lnTo>
                  <a:lnTo>
                    <a:pt x="188" y="229"/>
                  </a:lnTo>
                  <a:lnTo>
                    <a:pt x="187" y="216"/>
                  </a:lnTo>
                  <a:lnTo>
                    <a:pt x="184" y="199"/>
                  </a:lnTo>
                  <a:lnTo>
                    <a:pt x="182" y="180"/>
                  </a:lnTo>
                  <a:lnTo>
                    <a:pt x="180" y="162"/>
                  </a:lnTo>
                  <a:lnTo>
                    <a:pt x="175" y="146"/>
                  </a:lnTo>
                  <a:lnTo>
                    <a:pt x="170" y="132"/>
                  </a:lnTo>
                  <a:lnTo>
                    <a:pt x="165" y="126"/>
                  </a:lnTo>
                  <a:lnTo>
                    <a:pt x="151" y="118"/>
                  </a:lnTo>
                  <a:lnTo>
                    <a:pt x="144" y="112"/>
                  </a:lnTo>
                  <a:lnTo>
                    <a:pt x="139" y="109"/>
                  </a:lnTo>
                  <a:lnTo>
                    <a:pt x="136" y="106"/>
                  </a:lnTo>
                  <a:lnTo>
                    <a:pt x="135" y="104"/>
                  </a:lnTo>
                  <a:lnTo>
                    <a:pt x="136" y="102"/>
                  </a:lnTo>
                  <a:lnTo>
                    <a:pt x="137" y="102"/>
                  </a:lnTo>
                  <a:lnTo>
                    <a:pt x="147" y="85"/>
                  </a:lnTo>
                  <a:lnTo>
                    <a:pt x="146" y="85"/>
                  </a:lnTo>
                  <a:lnTo>
                    <a:pt x="144" y="85"/>
                  </a:lnTo>
                  <a:lnTo>
                    <a:pt x="142" y="84"/>
                  </a:lnTo>
                  <a:lnTo>
                    <a:pt x="139" y="81"/>
                  </a:lnTo>
                  <a:lnTo>
                    <a:pt x="136" y="79"/>
                  </a:lnTo>
                  <a:lnTo>
                    <a:pt x="134" y="74"/>
                  </a:lnTo>
                  <a:lnTo>
                    <a:pt x="131" y="68"/>
                  </a:lnTo>
                  <a:lnTo>
                    <a:pt x="131" y="60"/>
                  </a:lnTo>
                  <a:lnTo>
                    <a:pt x="134" y="53"/>
                  </a:lnTo>
                  <a:lnTo>
                    <a:pt x="136" y="45"/>
                  </a:lnTo>
                  <a:lnTo>
                    <a:pt x="139" y="38"/>
                  </a:lnTo>
                  <a:lnTo>
                    <a:pt x="139" y="30"/>
                  </a:lnTo>
                  <a:lnTo>
                    <a:pt x="135" y="22"/>
                  </a:lnTo>
                  <a:lnTo>
                    <a:pt x="127" y="12"/>
                  </a:lnTo>
                  <a:lnTo>
                    <a:pt x="112" y="2"/>
                  </a:lnTo>
                  <a:lnTo>
                    <a:pt x="108" y="1"/>
                  </a:lnTo>
                  <a:lnTo>
                    <a:pt x="99" y="0"/>
                  </a:lnTo>
                  <a:lnTo>
                    <a:pt x="89" y="1"/>
                  </a:lnTo>
                  <a:lnTo>
                    <a:pt x="79" y="2"/>
                  </a:lnTo>
                  <a:lnTo>
                    <a:pt x="69" y="3"/>
                  </a:lnTo>
                  <a:lnTo>
                    <a:pt x="62" y="6"/>
                  </a:lnTo>
                  <a:lnTo>
                    <a:pt x="55" y="8"/>
                  </a:lnTo>
                  <a:lnTo>
                    <a:pt x="53" y="11"/>
                  </a:lnTo>
                  <a:lnTo>
                    <a:pt x="53" y="13"/>
                  </a:lnTo>
                  <a:lnTo>
                    <a:pt x="53" y="17"/>
                  </a:lnTo>
                  <a:lnTo>
                    <a:pt x="53" y="19"/>
                  </a:lnTo>
                  <a:lnTo>
                    <a:pt x="53" y="21"/>
                  </a:lnTo>
                  <a:lnTo>
                    <a:pt x="53" y="23"/>
                  </a:lnTo>
                  <a:lnTo>
                    <a:pt x="53" y="24"/>
                  </a:lnTo>
                  <a:lnTo>
                    <a:pt x="53" y="26"/>
                  </a:lnTo>
                  <a:lnTo>
                    <a:pt x="52" y="26"/>
                  </a:lnTo>
                  <a:lnTo>
                    <a:pt x="52" y="28"/>
                  </a:lnTo>
                  <a:lnTo>
                    <a:pt x="50" y="30"/>
                  </a:lnTo>
                  <a:lnTo>
                    <a:pt x="50" y="35"/>
                  </a:lnTo>
                  <a:lnTo>
                    <a:pt x="50" y="42"/>
                  </a:lnTo>
                  <a:lnTo>
                    <a:pt x="50" y="49"/>
                  </a:lnTo>
                  <a:lnTo>
                    <a:pt x="52" y="58"/>
                  </a:lnTo>
                  <a:lnTo>
                    <a:pt x="55" y="68"/>
                  </a:lnTo>
                  <a:lnTo>
                    <a:pt x="55" y="71"/>
                  </a:lnTo>
                  <a:lnTo>
                    <a:pt x="55" y="74"/>
                  </a:lnTo>
                  <a:lnTo>
                    <a:pt x="53" y="75"/>
                  </a:lnTo>
                  <a:lnTo>
                    <a:pt x="52" y="75"/>
                  </a:lnTo>
                  <a:lnTo>
                    <a:pt x="49" y="75"/>
                  </a:lnTo>
                  <a:lnTo>
                    <a:pt x="47" y="76"/>
                  </a:lnTo>
                  <a:lnTo>
                    <a:pt x="45" y="79"/>
                  </a:lnTo>
                  <a:lnTo>
                    <a:pt x="45" y="81"/>
                  </a:lnTo>
                  <a:lnTo>
                    <a:pt x="47" y="84"/>
                  </a:lnTo>
                  <a:lnTo>
                    <a:pt x="48" y="86"/>
                  </a:lnTo>
                  <a:lnTo>
                    <a:pt x="50" y="89"/>
                  </a:lnTo>
                  <a:lnTo>
                    <a:pt x="53" y="91"/>
                  </a:lnTo>
                  <a:lnTo>
                    <a:pt x="55" y="94"/>
                  </a:lnTo>
                  <a:lnTo>
                    <a:pt x="57" y="96"/>
                  </a:lnTo>
                  <a:lnTo>
                    <a:pt x="59" y="99"/>
                  </a:lnTo>
                  <a:lnTo>
                    <a:pt x="60" y="100"/>
                  </a:lnTo>
                  <a:lnTo>
                    <a:pt x="60" y="102"/>
                  </a:lnTo>
                  <a:lnTo>
                    <a:pt x="59" y="105"/>
                  </a:lnTo>
                  <a:lnTo>
                    <a:pt x="55" y="107"/>
                  </a:lnTo>
                  <a:lnTo>
                    <a:pt x="52" y="110"/>
                  </a:lnTo>
                  <a:lnTo>
                    <a:pt x="49" y="111"/>
                  </a:lnTo>
                  <a:lnTo>
                    <a:pt x="45" y="114"/>
                  </a:lnTo>
                  <a:lnTo>
                    <a:pt x="43" y="115"/>
                  </a:lnTo>
                  <a:lnTo>
                    <a:pt x="42" y="115"/>
                  </a:lnTo>
                  <a:lnTo>
                    <a:pt x="39" y="115"/>
                  </a:lnTo>
                  <a:lnTo>
                    <a:pt x="37" y="115"/>
                  </a:lnTo>
                  <a:lnTo>
                    <a:pt x="34" y="116"/>
                  </a:lnTo>
                  <a:lnTo>
                    <a:pt x="31" y="118"/>
                  </a:lnTo>
                  <a:lnTo>
                    <a:pt x="27" y="121"/>
                  </a:lnTo>
                  <a:lnTo>
                    <a:pt x="24" y="126"/>
                  </a:lnTo>
                  <a:lnTo>
                    <a:pt x="22" y="131"/>
                  </a:lnTo>
                  <a:lnTo>
                    <a:pt x="11" y="171"/>
                  </a:lnTo>
                  <a:lnTo>
                    <a:pt x="6" y="200"/>
                  </a:lnTo>
                  <a:lnTo>
                    <a:pt x="6" y="223"/>
                  </a:lnTo>
                  <a:lnTo>
                    <a:pt x="8" y="237"/>
                  </a:lnTo>
                  <a:lnTo>
                    <a:pt x="11" y="250"/>
                  </a:lnTo>
                  <a:lnTo>
                    <a:pt x="13" y="260"/>
                  </a:lnTo>
                  <a:lnTo>
                    <a:pt x="12" y="270"/>
                  </a:lnTo>
                  <a:lnTo>
                    <a:pt x="7" y="282"/>
                  </a:lnTo>
                  <a:lnTo>
                    <a:pt x="3" y="289"/>
                  </a:lnTo>
                  <a:lnTo>
                    <a:pt x="1" y="297"/>
                  </a:lnTo>
                  <a:lnTo>
                    <a:pt x="0" y="303"/>
                  </a:lnTo>
                  <a:lnTo>
                    <a:pt x="0" y="309"/>
                  </a:lnTo>
                  <a:lnTo>
                    <a:pt x="1" y="314"/>
                  </a:lnTo>
                  <a:lnTo>
                    <a:pt x="3" y="318"/>
                  </a:lnTo>
                  <a:lnTo>
                    <a:pt x="4" y="322"/>
                  </a:lnTo>
                  <a:lnTo>
                    <a:pt x="7" y="325"/>
                  </a:lnTo>
                  <a:lnTo>
                    <a:pt x="8" y="333"/>
                  </a:lnTo>
                  <a:lnTo>
                    <a:pt x="9" y="346"/>
                  </a:lnTo>
                  <a:lnTo>
                    <a:pt x="9" y="365"/>
                  </a:lnTo>
                  <a:lnTo>
                    <a:pt x="9" y="385"/>
                  </a:lnTo>
                  <a:lnTo>
                    <a:pt x="8" y="403"/>
                  </a:lnTo>
                  <a:lnTo>
                    <a:pt x="7" y="421"/>
                  </a:lnTo>
                  <a:lnTo>
                    <a:pt x="7" y="432"/>
                  </a:lnTo>
                  <a:lnTo>
                    <a:pt x="7" y="437"/>
                  </a:lnTo>
                  <a:lnTo>
                    <a:pt x="8" y="448"/>
                  </a:lnTo>
                  <a:lnTo>
                    <a:pt x="9" y="456"/>
                  </a:lnTo>
                  <a:lnTo>
                    <a:pt x="12" y="462"/>
                  </a:lnTo>
                  <a:lnTo>
                    <a:pt x="14" y="467"/>
                  </a:lnTo>
                  <a:lnTo>
                    <a:pt x="16" y="469"/>
                  </a:lnTo>
                  <a:lnTo>
                    <a:pt x="18" y="470"/>
                  </a:lnTo>
                  <a:lnTo>
                    <a:pt x="19" y="472"/>
                  </a:lnTo>
                  <a:lnTo>
                    <a:pt x="21" y="475"/>
                  </a:lnTo>
                  <a:lnTo>
                    <a:pt x="22" y="488"/>
                  </a:lnTo>
                  <a:lnTo>
                    <a:pt x="23" y="505"/>
                  </a:lnTo>
                  <a:lnTo>
                    <a:pt x="26" y="526"/>
                  </a:lnTo>
                  <a:lnTo>
                    <a:pt x="27" y="548"/>
                  </a:lnTo>
                  <a:lnTo>
                    <a:pt x="29" y="570"/>
                  </a:lnTo>
                  <a:lnTo>
                    <a:pt x="31" y="587"/>
                  </a:lnTo>
                  <a:lnTo>
                    <a:pt x="31" y="600"/>
                  </a:lnTo>
                  <a:lnTo>
                    <a:pt x="29" y="610"/>
                  </a:lnTo>
                  <a:lnTo>
                    <a:pt x="28" y="622"/>
                  </a:lnTo>
                  <a:lnTo>
                    <a:pt x="24" y="633"/>
                  </a:lnTo>
                  <a:lnTo>
                    <a:pt x="21" y="644"/>
                  </a:lnTo>
                  <a:lnTo>
                    <a:pt x="18" y="653"/>
                  </a:lnTo>
                  <a:lnTo>
                    <a:pt x="14" y="660"/>
                  </a:lnTo>
                  <a:lnTo>
                    <a:pt x="12" y="666"/>
                  </a:lnTo>
                  <a:lnTo>
                    <a:pt x="12" y="667"/>
                  </a:lnTo>
                  <a:lnTo>
                    <a:pt x="9" y="680"/>
                  </a:lnTo>
                  <a:lnTo>
                    <a:pt x="11" y="681"/>
                  </a:lnTo>
                  <a:lnTo>
                    <a:pt x="13" y="681"/>
                  </a:lnTo>
                  <a:lnTo>
                    <a:pt x="17" y="682"/>
                  </a:lnTo>
                  <a:lnTo>
                    <a:pt x="21" y="684"/>
                  </a:lnTo>
                  <a:lnTo>
                    <a:pt x="26" y="684"/>
                  </a:lnTo>
                  <a:lnTo>
                    <a:pt x="32" y="684"/>
                  </a:lnTo>
                  <a:lnTo>
                    <a:pt x="37" y="682"/>
                  </a:lnTo>
                  <a:lnTo>
                    <a:pt x="43" y="680"/>
                  </a:lnTo>
                  <a:lnTo>
                    <a:pt x="48" y="675"/>
                  </a:lnTo>
                  <a:lnTo>
                    <a:pt x="50" y="666"/>
                  </a:lnTo>
                  <a:lnTo>
                    <a:pt x="52" y="655"/>
                  </a:lnTo>
                  <a:lnTo>
                    <a:pt x="53" y="643"/>
                  </a:lnTo>
                  <a:lnTo>
                    <a:pt x="53" y="630"/>
                  </a:lnTo>
                  <a:lnTo>
                    <a:pt x="53" y="619"/>
                  </a:lnTo>
                  <a:lnTo>
                    <a:pt x="53" y="612"/>
                  </a:lnTo>
                  <a:lnTo>
                    <a:pt x="53" y="609"/>
                  </a:lnTo>
                  <a:lnTo>
                    <a:pt x="53" y="608"/>
                  </a:lnTo>
                  <a:lnTo>
                    <a:pt x="54" y="603"/>
                  </a:lnTo>
                  <a:lnTo>
                    <a:pt x="55" y="596"/>
                  </a:lnTo>
                  <a:lnTo>
                    <a:pt x="58" y="586"/>
                  </a:lnTo>
                  <a:lnTo>
                    <a:pt x="60" y="574"/>
                  </a:lnTo>
                  <a:lnTo>
                    <a:pt x="63" y="563"/>
                  </a:lnTo>
                  <a:lnTo>
                    <a:pt x="65" y="551"/>
                  </a:lnTo>
                  <a:lnTo>
                    <a:pt x="67" y="540"/>
                  </a:lnTo>
                  <a:lnTo>
                    <a:pt x="68" y="531"/>
                  </a:lnTo>
                  <a:lnTo>
                    <a:pt x="69" y="522"/>
                  </a:lnTo>
                  <a:lnTo>
                    <a:pt x="70" y="515"/>
                  </a:lnTo>
                  <a:lnTo>
                    <a:pt x="70" y="508"/>
                  </a:lnTo>
                  <a:lnTo>
                    <a:pt x="70" y="501"/>
                  </a:lnTo>
                  <a:lnTo>
                    <a:pt x="70" y="498"/>
                  </a:lnTo>
                  <a:lnTo>
                    <a:pt x="70" y="494"/>
                  </a:lnTo>
                  <a:lnTo>
                    <a:pt x="70" y="493"/>
                  </a:lnTo>
                  <a:lnTo>
                    <a:pt x="85" y="493"/>
                  </a:lnTo>
                  <a:lnTo>
                    <a:pt x="86" y="511"/>
                  </a:lnTo>
                  <a:lnTo>
                    <a:pt x="93" y="511"/>
                  </a:lnTo>
                  <a:lnTo>
                    <a:pt x="106" y="605"/>
                  </a:lnTo>
                  <a:lnTo>
                    <a:pt x="98" y="653"/>
                  </a:lnTo>
                  <a:lnTo>
                    <a:pt x="98" y="654"/>
                  </a:lnTo>
                  <a:lnTo>
                    <a:pt x="99" y="656"/>
                  </a:lnTo>
                  <a:lnTo>
                    <a:pt x="99" y="660"/>
                  </a:lnTo>
                  <a:lnTo>
                    <a:pt x="100" y="664"/>
                  </a:lnTo>
                  <a:lnTo>
                    <a:pt x="101" y="669"/>
                  </a:lnTo>
                  <a:lnTo>
                    <a:pt x="104" y="674"/>
                  </a:lnTo>
                  <a:lnTo>
                    <a:pt x="106" y="677"/>
                  </a:lnTo>
                  <a:lnTo>
                    <a:pt x="109" y="680"/>
                  </a:lnTo>
                  <a:lnTo>
                    <a:pt x="112" y="682"/>
                  </a:lnTo>
                  <a:lnTo>
                    <a:pt x="116" y="682"/>
                  </a:lnTo>
                  <a:lnTo>
                    <a:pt x="120" y="681"/>
                  </a:lnTo>
                  <a:lnTo>
                    <a:pt x="124" y="679"/>
                  </a:lnTo>
                  <a:lnTo>
                    <a:pt x="127" y="676"/>
                  </a:lnTo>
                  <a:lnTo>
                    <a:pt x="130" y="674"/>
                  </a:lnTo>
                  <a:lnTo>
                    <a:pt x="132" y="672"/>
                  </a:lnTo>
                  <a:lnTo>
                    <a:pt x="132" y="671"/>
                  </a:lnTo>
                  <a:lnTo>
                    <a:pt x="136" y="635"/>
                  </a:lnTo>
                  <a:lnTo>
                    <a:pt x="125" y="612"/>
                  </a:lnTo>
                  <a:lnTo>
                    <a:pt x="126" y="609"/>
                  </a:lnTo>
                  <a:lnTo>
                    <a:pt x="127" y="603"/>
                  </a:lnTo>
                  <a:lnTo>
                    <a:pt x="130" y="593"/>
                  </a:lnTo>
                  <a:lnTo>
                    <a:pt x="134" y="583"/>
                  </a:lnTo>
                  <a:lnTo>
                    <a:pt x="136" y="571"/>
                  </a:lnTo>
                  <a:lnTo>
                    <a:pt x="139" y="560"/>
                  </a:lnTo>
                  <a:lnTo>
                    <a:pt x="140" y="548"/>
                  </a:lnTo>
                  <a:lnTo>
                    <a:pt x="140" y="540"/>
                  </a:lnTo>
                  <a:lnTo>
                    <a:pt x="140" y="536"/>
                  </a:lnTo>
                  <a:lnTo>
                    <a:pt x="139" y="532"/>
                  </a:lnTo>
                  <a:lnTo>
                    <a:pt x="139" y="529"/>
                  </a:lnTo>
                  <a:lnTo>
                    <a:pt x="139" y="525"/>
                  </a:lnTo>
                  <a:lnTo>
                    <a:pt x="137" y="521"/>
                  </a:lnTo>
                  <a:lnTo>
                    <a:pt x="137" y="517"/>
                  </a:lnTo>
                  <a:lnTo>
                    <a:pt x="137" y="514"/>
                  </a:lnTo>
                  <a:lnTo>
                    <a:pt x="136" y="510"/>
                  </a:lnTo>
                  <a:lnTo>
                    <a:pt x="221" y="509"/>
                  </a:lnTo>
                  <a:lnTo>
                    <a:pt x="221" y="356"/>
                  </a:lnTo>
                </a:path>
              </a:pathLst>
            </a:custGeom>
            <a:solidFill>
              <a:schemeClr val="bg2"/>
            </a:solidFill>
            <a:ln w="9525" cap="rnd">
              <a:noFill/>
              <a:round/>
              <a:headEnd type="none" w="sm" len="sm"/>
              <a:tailEnd type="none" w="sm" len="sm"/>
            </a:ln>
            <a:effectLst/>
          </p:spPr>
          <p:txBody>
            <a:bodyPr/>
            <a:lstStyle/>
            <a:p>
              <a:endParaRPr lang="en-US"/>
            </a:p>
          </p:txBody>
        </p:sp>
        <p:sp>
          <p:nvSpPr>
            <p:cNvPr id="9251" name="Freeform 35"/>
            <p:cNvSpPr>
              <a:spLocks/>
            </p:cNvSpPr>
            <p:nvPr/>
          </p:nvSpPr>
          <p:spPr bwMode="auto">
            <a:xfrm>
              <a:off x="1246" y="3359"/>
              <a:ext cx="42" cy="34"/>
            </a:xfrm>
            <a:custGeom>
              <a:avLst/>
              <a:gdLst/>
              <a:ahLst/>
              <a:cxnLst>
                <a:cxn ang="0">
                  <a:pos x="3" y="19"/>
                </a:cxn>
                <a:cxn ang="0">
                  <a:pos x="3" y="19"/>
                </a:cxn>
                <a:cxn ang="0">
                  <a:pos x="9" y="0"/>
                </a:cxn>
                <a:cxn ang="0">
                  <a:pos x="9" y="1"/>
                </a:cxn>
                <a:cxn ang="0">
                  <a:pos x="11" y="2"/>
                </a:cxn>
                <a:cxn ang="0">
                  <a:pos x="11" y="3"/>
                </a:cxn>
                <a:cxn ang="0">
                  <a:pos x="12" y="3"/>
                </a:cxn>
                <a:cxn ang="0">
                  <a:pos x="12" y="4"/>
                </a:cxn>
                <a:cxn ang="0">
                  <a:pos x="13" y="4"/>
                </a:cxn>
                <a:cxn ang="0">
                  <a:pos x="13" y="6"/>
                </a:cxn>
                <a:cxn ang="0">
                  <a:pos x="14" y="6"/>
                </a:cxn>
                <a:cxn ang="0">
                  <a:pos x="18" y="7"/>
                </a:cxn>
                <a:cxn ang="0">
                  <a:pos x="23" y="9"/>
                </a:cxn>
                <a:cxn ang="0">
                  <a:pos x="28" y="12"/>
                </a:cxn>
                <a:cxn ang="0">
                  <a:pos x="34" y="15"/>
                </a:cxn>
                <a:cxn ang="0">
                  <a:pos x="38" y="19"/>
                </a:cxn>
                <a:cxn ang="0">
                  <a:pos x="41" y="24"/>
                </a:cxn>
                <a:cxn ang="0">
                  <a:pos x="41" y="30"/>
                </a:cxn>
                <a:cxn ang="0">
                  <a:pos x="41" y="31"/>
                </a:cxn>
                <a:cxn ang="0">
                  <a:pos x="39" y="31"/>
                </a:cxn>
                <a:cxn ang="0">
                  <a:pos x="39" y="33"/>
                </a:cxn>
                <a:cxn ang="0">
                  <a:pos x="33" y="30"/>
                </a:cxn>
                <a:cxn ang="0">
                  <a:pos x="26" y="28"/>
                </a:cxn>
                <a:cxn ang="0">
                  <a:pos x="21" y="25"/>
                </a:cxn>
                <a:cxn ang="0">
                  <a:pos x="14" y="23"/>
                </a:cxn>
                <a:cxn ang="0">
                  <a:pos x="11" y="22"/>
                </a:cxn>
                <a:cxn ang="0">
                  <a:pos x="7" y="20"/>
                </a:cxn>
                <a:cxn ang="0">
                  <a:pos x="4" y="20"/>
                </a:cxn>
                <a:cxn ang="0">
                  <a:pos x="3" y="19"/>
                </a:cxn>
                <a:cxn ang="0">
                  <a:pos x="0" y="22"/>
                </a:cxn>
                <a:cxn ang="0">
                  <a:pos x="1" y="22"/>
                </a:cxn>
                <a:cxn ang="0">
                  <a:pos x="0" y="22"/>
                </a:cxn>
                <a:cxn ang="0">
                  <a:pos x="3" y="19"/>
                </a:cxn>
                <a:cxn ang="0">
                  <a:pos x="2" y="20"/>
                </a:cxn>
                <a:cxn ang="0">
                  <a:pos x="3" y="20"/>
                </a:cxn>
                <a:cxn ang="0">
                  <a:pos x="2" y="20"/>
                </a:cxn>
                <a:cxn ang="0">
                  <a:pos x="3" y="19"/>
                </a:cxn>
              </a:cxnLst>
              <a:rect l="0" t="0" r="r" b="b"/>
              <a:pathLst>
                <a:path w="42" h="34">
                  <a:moveTo>
                    <a:pt x="3" y="19"/>
                  </a:moveTo>
                  <a:lnTo>
                    <a:pt x="3" y="19"/>
                  </a:lnTo>
                  <a:lnTo>
                    <a:pt x="9" y="0"/>
                  </a:lnTo>
                  <a:lnTo>
                    <a:pt x="9" y="1"/>
                  </a:lnTo>
                  <a:lnTo>
                    <a:pt x="11" y="2"/>
                  </a:lnTo>
                  <a:lnTo>
                    <a:pt x="11" y="3"/>
                  </a:lnTo>
                  <a:lnTo>
                    <a:pt x="12" y="3"/>
                  </a:lnTo>
                  <a:lnTo>
                    <a:pt x="12" y="4"/>
                  </a:lnTo>
                  <a:lnTo>
                    <a:pt x="13" y="4"/>
                  </a:lnTo>
                  <a:lnTo>
                    <a:pt x="13" y="6"/>
                  </a:lnTo>
                  <a:lnTo>
                    <a:pt x="14" y="6"/>
                  </a:lnTo>
                  <a:lnTo>
                    <a:pt x="18" y="7"/>
                  </a:lnTo>
                  <a:lnTo>
                    <a:pt x="23" y="9"/>
                  </a:lnTo>
                  <a:lnTo>
                    <a:pt x="28" y="12"/>
                  </a:lnTo>
                  <a:lnTo>
                    <a:pt x="34" y="15"/>
                  </a:lnTo>
                  <a:lnTo>
                    <a:pt x="38" y="19"/>
                  </a:lnTo>
                  <a:lnTo>
                    <a:pt x="41" y="24"/>
                  </a:lnTo>
                  <a:lnTo>
                    <a:pt x="41" y="30"/>
                  </a:lnTo>
                  <a:lnTo>
                    <a:pt x="41" y="31"/>
                  </a:lnTo>
                  <a:lnTo>
                    <a:pt x="39" y="31"/>
                  </a:lnTo>
                  <a:lnTo>
                    <a:pt x="39" y="33"/>
                  </a:lnTo>
                  <a:lnTo>
                    <a:pt x="33" y="30"/>
                  </a:lnTo>
                  <a:lnTo>
                    <a:pt x="26" y="28"/>
                  </a:lnTo>
                  <a:lnTo>
                    <a:pt x="21" y="25"/>
                  </a:lnTo>
                  <a:lnTo>
                    <a:pt x="14" y="23"/>
                  </a:lnTo>
                  <a:lnTo>
                    <a:pt x="11" y="22"/>
                  </a:lnTo>
                  <a:lnTo>
                    <a:pt x="7" y="20"/>
                  </a:lnTo>
                  <a:lnTo>
                    <a:pt x="4" y="20"/>
                  </a:lnTo>
                  <a:lnTo>
                    <a:pt x="3" y="19"/>
                  </a:lnTo>
                  <a:lnTo>
                    <a:pt x="0" y="22"/>
                  </a:lnTo>
                  <a:lnTo>
                    <a:pt x="1" y="22"/>
                  </a:lnTo>
                  <a:lnTo>
                    <a:pt x="0" y="22"/>
                  </a:lnTo>
                  <a:lnTo>
                    <a:pt x="3" y="19"/>
                  </a:lnTo>
                  <a:lnTo>
                    <a:pt x="2" y="20"/>
                  </a:lnTo>
                  <a:lnTo>
                    <a:pt x="3" y="20"/>
                  </a:lnTo>
                  <a:lnTo>
                    <a:pt x="2" y="20"/>
                  </a:lnTo>
                  <a:lnTo>
                    <a:pt x="3" y="19"/>
                  </a:lnTo>
                </a:path>
              </a:pathLst>
            </a:custGeom>
            <a:solidFill>
              <a:srgbClr val="7F7F7F"/>
            </a:solidFill>
            <a:ln w="9525" cap="rnd">
              <a:noFill/>
              <a:round/>
              <a:headEnd type="none" w="sm" len="sm"/>
              <a:tailEnd type="none" w="sm" len="sm"/>
            </a:ln>
            <a:effectLst/>
          </p:spPr>
          <p:txBody>
            <a:bodyPr/>
            <a:lstStyle/>
            <a:p>
              <a:endParaRPr lang="en-US"/>
            </a:p>
          </p:txBody>
        </p:sp>
        <p:sp>
          <p:nvSpPr>
            <p:cNvPr id="9252" name="Freeform 36"/>
            <p:cNvSpPr>
              <a:spLocks/>
            </p:cNvSpPr>
            <p:nvPr/>
          </p:nvSpPr>
          <p:spPr bwMode="auto">
            <a:xfrm>
              <a:off x="1658" y="3445"/>
              <a:ext cx="20" cy="21"/>
            </a:xfrm>
            <a:custGeom>
              <a:avLst/>
              <a:gdLst/>
              <a:ahLst/>
              <a:cxnLst>
                <a:cxn ang="0">
                  <a:pos x="3" y="0"/>
                </a:cxn>
                <a:cxn ang="0">
                  <a:pos x="6" y="2"/>
                </a:cxn>
                <a:cxn ang="0">
                  <a:pos x="7" y="4"/>
                </a:cxn>
                <a:cxn ang="0">
                  <a:pos x="8" y="8"/>
                </a:cxn>
                <a:cxn ang="0">
                  <a:pos x="11" y="10"/>
                </a:cxn>
                <a:cxn ang="0">
                  <a:pos x="13" y="12"/>
                </a:cxn>
                <a:cxn ang="0">
                  <a:pos x="15" y="16"/>
                </a:cxn>
                <a:cxn ang="0">
                  <a:pos x="16" y="18"/>
                </a:cxn>
                <a:cxn ang="0">
                  <a:pos x="19" y="20"/>
                </a:cxn>
                <a:cxn ang="0">
                  <a:pos x="1" y="18"/>
                </a:cxn>
                <a:cxn ang="0">
                  <a:pos x="0" y="4"/>
                </a:cxn>
                <a:cxn ang="0">
                  <a:pos x="3" y="0"/>
                </a:cxn>
              </a:cxnLst>
              <a:rect l="0" t="0" r="r" b="b"/>
              <a:pathLst>
                <a:path w="20" h="21">
                  <a:moveTo>
                    <a:pt x="3" y="0"/>
                  </a:moveTo>
                  <a:lnTo>
                    <a:pt x="6" y="2"/>
                  </a:lnTo>
                  <a:lnTo>
                    <a:pt x="7" y="4"/>
                  </a:lnTo>
                  <a:lnTo>
                    <a:pt x="8" y="8"/>
                  </a:lnTo>
                  <a:lnTo>
                    <a:pt x="11" y="10"/>
                  </a:lnTo>
                  <a:lnTo>
                    <a:pt x="13" y="12"/>
                  </a:lnTo>
                  <a:lnTo>
                    <a:pt x="15" y="16"/>
                  </a:lnTo>
                  <a:lnTo>
                    <a:pt x="16" y="18"/>
                  </a:lnTo>
                  <a:lnTo>
                    <a:pt x="19" y="20"/>
                  </a:lnTo>
                  <a:lnTo>
                    <a:pt x="1" y="18"/>
                  </a:lnTo>
                  <a:lnTo>
                    <a:pt x="0" y="4"/>
                  </a:lnTo>
                  <a:lnTo>
                    <a:pt x="3" y="0"/>
                  </a:lnTo>
                </a:path>
              </a:pathLst>
            </a:custGeom>
            <a:solidFill>
              <a:srgbClr val="7F7F7F"/>
            </a:solidFill>
            <a:ln w="9525" cap="rnd">
              <a:noFill/>
              <a:round/>
              <a:headEnd type="none" w="sm" len="sm"/>
              <a:tailEnd type="none" w="sm" len="sm"/>
            </a:ln>
            <a:effectLst/>
          </p:spPr>
          <p:txBody>
            <a:bodyPr/>
            <a:lstStyle/>
            <a:p>
              <a:endParaRPr lang="en-US"/>
            </a:p>
          </p:txBody>
        </p:sp>
        <p:sp>
          <p:nvSpPr>
            <p:cNvPr id="9253" name="Freeform 37"/>
            <p:cNvSpPr>
              <a:spLocks/>
            </p:cNvSpPr>
            <p:nvPr/>
          </p:nvSpPr>
          <p:spPr bwMode="auto">
            <a:xfrm>
              <a:off x="961" y="3024"/>
              <a:ext cx="223" cy="731"/>
            </a:xfrm>
            <a:custGeom>
              <a:avLst/>
              <a:gdLst/>
              <a:ahLst/>
              <a:cxnLst>
                <a:cxn ang="0">
                  <a:pos x="40" y="411"/>
                </a:cxn>
                <a:cxn ang="0">
                  <a:pos x="19" y="302"/>
                </a:cxn>
                <a:cxn ang="0">
                  <a:pos x="0" y="247"/>
                </a:cxn>
                <a:cxn ang="0">
                  <a:pos x="4" y="226"/>
                </a:cxn>
                <a:cxn ang="0">
                  <a:pos x="13" y="194"/>
                </a:cxn>
                <a:cxn ang="0">
                  <a:pos x="24" y="164"/>
                </a:cxn>
                <a:cxn ang="0">
                  <a:pos x="38" y="146"/>
                </a:cxn>
                <a:cxn ang="0">
                  <a:pos x="58" y="130"/>
                </a:cxn>
                <a:cxn ang="0">
                  <a:pos x="79" y="115"/>
                </a:cxn>
                <a:cxn ang="0">
                  <a:pos x="94" y="106"/>
                </a:cxn>
                <a:cxn ang="0">
                  <a:pos x="94" y="86"/>
                </a:cxn>
                <a:cxn ang="0">
                  <a:pos x="83" y="64"/>
                </a:cxn>
                <a:cxn ang="0">
                  <a:pos x="81" y="55"/>
                </a:cxn>
                <a:cxn ang="0">
                  <a:pos x="81" y="43"/>
                </a:cxn>
                <a:cxn ang="0">
                  <a:pos x="84" y="28"/>
                </a:cxn>
                <a:cxn ang="0">
                  <a:pos x="91" y="17"/>
                </a:cxn>
                <a:cxn ang="0">
                  <a:pos x="95" y="8"/>
                </a:cxn>
                <a:cxn ang="0">
                  <a:pos x="100" y="3"/>
                </a:cxn>
                <a:cxn ang="0">
                  <a:pos x="112" y="1"/>
                </a:cxn>
                <a:cxn ang="0">
                  <a:pos x="133" y="1"/>
                </a:cxn>
                <a:cxn ang="0">
                  <a:pos x="145" y="2"/>
                </a:cxn>
                <a:cxn ang="0">
                  <a:pos x="148" y="6"/>
                </a:cxn>
                <a:cxn ang="0">
                  <a:pos x="153" y="12"/>
                </a:cxn>
                <a:cxn ang="0">
                  <a:pos x="162" y="21"/>
                </a:cxn>
                <a:cxn ang="0">
                  <a:pos x="164" y="34"/>
                </a:cxn>
                <a:cxn ang="0">
                  <a:pos x="163" y="49"/>
                </a:cxn>
                <a:cxn ang="0">
                  <a:pos x="161" y="59"/>
                </a:cxn>
                <a:cxn ang="0">
                  <a:pos x="146" y="92"/>
                </a:cxn>
                <a:cxn ang="0">
                  <a:pos x="147" y="106"/>
                </a:cxn>
                <a:cxn ang="0">
                  <a:pos x="163" y="117"/>
                </a:cxn>
                <a:cxn ang="0">
                  <a:pos x="186" y="132"/>
                </a:cxn>
                <a:cxn ang="0">
                  <a:pos x="203" y="146"/>
                </a:cxn>
                <a:cxn ang="0">
                  <a:pos x="205" y="157"/>
                </a:cxn>
                <a:cxn ang="0">
                  <a:pos x="209" y="189"/>
                </a:cxn>
                <a:cxn ang="0">
                  <a:pos x="214" y="233"/>
                </a:cxn>
                <a:cxn ang="0">
                  <a:pos x="219" y="268"/>
                </a:cxn>
                <a:cxn ang="0">
                  <a:pos x="219" y="286"/>
                </a:cxn>
                <a:cxn ang="0">
                  <a:pos x="220" y="316"/>
                </a:cxn>
                <a:cxn ang="0">
                  <a:pos x="222" y="354"/>
                </a:cxn>
                <a:cxn ang="0">
                  <a:pos x="220" y="390"/>
                </a:cxn>
                <a:cxn ang="0">
                  <a:pos x="217" y="407"/>
                </a:cxn>
                <a:cxn ang="0">
                  <a:pos x="209" y="411"/>
                </a:cxn>
                <a:cxn ang="0">
                  <a:pos x="202" y="412"/>
                </a:cxn>
                <a:cxn ang="0">
                  <a:pos x="195" y="412"/>
                </a:cxn>
                <a:cxn ang="0">
                  <a:pos x="207" y="394"/>
                </a:cxn>
                <a:cxn ang="0">
                  <a:pos x="193" y="501"/>
                </a:cxn>
                <a:cxn ang="0">
                  <a:pos x="163" y="645"/>
                </a:cxn>
                <a:cxn ang="0">
                  <a:pos x="200" y="691"/>
                </a:cxn>
                <a:cxn ang="0">
                  <a:pos x="120" y="691"/>
                </a:cxn>
                <a:cxn ang="0">
                  <a:pos x="116" y="696"/>
                </a:cxn>
                <a:cxn ang="0">
                  <a:pos x="109" y="708"/>
                </a:cxn>
                <a:cxn ang="0">
                  <a:pos x="97" y="722"/>
                </a:cxn>
                <a:cxn ang="0">
                  <a:pos x="89" y="728"/>
                </a:cxn>
                <a:cxn ang="0">
                  <a:pos x="79" y="730"/>
                </a:cxn>
                <a:cxn ang="0">
                  <a:pos x="70" y="727"/>
                </a:cxn>
                <a:cxn ang="0">
                  <a:pos x="63" y="726"/>
                </a:cxn>
                <a:cxn ang="0">
                  <a:pos x="68" y="699"/>
                </a:cxn>
                <a:cxn ang="0">
                  <a:pos x="54" y="542"/>
                </a:cxn>
                <a:cxn ang="0">
                  <a:pos x="44" y="378"/>
                </a:cxn>
              </a:cxnLst>
              <a:rect l="0" t="0" r="r" b="b"/>
              <a:pathLst>
                <a:path w="223" h="731">
                  <a:moveTo>
                    <a:pt x="44" y="378"/>
                  </a:moveTo>
                  <a:lnTo>
                    <a:pt x="40" y="411"/>
                  </a:lnTo>
                  <a:lnTo>
                    <a:pt x="12" y="371"/>
                  </a:lnTo>
                  <a:lnTo>
                    <a:pt x="19" y="302"/>
                  </a:lnTo>
                  <a:lnTo>
                    <a:pt x="0" y="251"/>
                  </a:lnTo>
                  <a:lnTo>
                    <a:pt x="0" y="247"/>
                  </a:lnTo>
                  <a:lnTo>
                    <a:pt x="2" y="239"/>
                  </a:lnTo>
                  <a:lnTo>
                    <a:pt x="4" y="226"/>
                  </a:lnTo>
                  <a:lnTo>
                    <a:pt x="8" y="210"/>
                  </a:lnTo>
                  <a:lnTo>
                    <a:pt x="13" y="194"/>
                  </a:lnTo>
                  <a:lnTo>
                    <a:pt x="18" y="178"/>
                  </a:lnTo>
                  <a:lnTo>
                    <a:pt x="24" y="164"/>
                  </a:lnTo>
                  <a:lnTo>
                    <a:pt x="31" y="154"/>
                  </a:lnTo>
                  <a:lnTo>
                    <a:pt x="38" y="146"/>
                  </a:lnTo>
                  <a:lnTo>
                    <a:pt x="48" y="137"/>
                  </a:lnTo>
                  <a:lnTo>
                    <a:pt x="58" y="130"/>
                  </a:lnTo>
                  <a:lnTo>
                    <a:pt x="69" y="121"/>
                  </a:lnTo>
                  <a:lnTo>
                    <a:pt x="79" y="115"/>
                  </a:lnTo>
                  <a:lnTo>
                    <a:pt x="88" y="110"/>
                  </a:lnTo>
                  <a:lnTo>
                    <a:pt x="94" y="106"/>
                  </a:lnTo>
                  <a:lnTo>
                    <a:pt x="96" y="105"/>
                  </a:lnTo>
                  <a:lnTo>
                    <a:pt x="94" y="86"/>
                  </a:lnTo>
                  <a:lnTo>
                    <a:pt x="84" y="65"/>
                  </a:lnTo>
                  <a:lnTo>
                    <a:pt x="83" y="64"/>
                  </a:lnTo>
                  <a:lnTo>
                    <a:pt x="83" y="60"/>
                  </a:lnTo>
                  <a:lnTo>
                    <a:pt x="81" y="55"/>
                  </a:lnTo>
                  <a:lnTo>
                    <a:pt x="81" y="49"/>
                  </a:lnTo>
                  <a:lnTo>
                    <a:pt x="81" y="43"/>
                  </a:lnTo>
                  <a:lnTo>
                    <a:pt x="81" y="35"/>
                  </a:lnTo>
                  <a:lnTo>
                    <a:pt x="84" y="28"/>
                  </a:lnTo>
                  <a:lnTo>
                    <a:pt x="88" y="22"/>
                  </a:lnTo>
                  <a:lnTo>
                    <a:pt x="91" y="17"/>
                  </a:lnTo>
                  <a:lnTo>
                    <a:pt x="94" y="12"/>
                  </a:lnTo>
                  <a:lnTo>
                    <a:pt x="95" y="8"/>
                  </a:lnTo>
                  <a:lnTo>
                    <a:pt x="97" y="6"/>
                  </a:lnTo>
                  <a:lnTo>
                    <a:pt x="100" y="3"/>
                  </a:lnTo>
                  <a:lnTo>
                    <a:pt x="105" y="1"/>
                  </a:lnTo>
                  <a:lnTo>
                    <a:pt x="112" y="1"/>
                  </a:lnTo>
                  <a:lnTo>
                    <a:pt x="122" y="0"/>
                  </a:lnTo>
                  <a:lnTo>
                    <a:pt x="133" y="1"/>
                  </a:lnTo>
                  <a:lnTo>
                    <a:pt x="141" y="1"/>
                  </a:lnTo>
                  <a:lnTo>
                    <a:pt x="145" y="2"/>
                  </a:lnTo>
                  <a:lnTo>
                    <a:pt x="147" y="3"/>
                  </a:lnTo>
                  <a:lnTo>
                    <a:pt x="148" y="6"/>
                  </a:lnTo>
                  <a:lnTo>
                    <a:pt x="151" y="8"/>
                  </a:lnTo>
                  <a:lnTo>
                    <a:pt x="153" y="12"/>
                  </a:lnTo>
                  <a:lnTo>
                    <a:pt x="158" y="16"/>
                  </a:lnTo>
                  <a:lnTo>
                    <a:pt x="162" y="21"/>
                  </a:lnTo>
                  <a:lnTo>
                    <a:pt x="164" y="27"/>
                  </a:lnTo>
                  <a:lnTo>
                    <a:pt x="164" y="34"/>
                  </a:lnTo>
                  <a:lnTo>
                    <a:pt x="164" y="42"/>
                  </a:lnTo>
                  <a:lnTo>
                    <a:pt x="163" y="49"/>
                  </a:lnTo>
                  <a:lnTo>
                    <a:pt x="162" y="55"/>
                  </a:lnTo>
                  <a:lnTo>
                    <a:pt x="161" y="59"/>
                  </a:lnTo>
                  <a:lnTo>
                    <a:pt x="161" y="60"/>
                  </a:lnTo>
                  <a:lnTo>
                    <a:pt x="146" y="92"/>
                  </a:lnTo>
                  <a:lnTo>
                    <a:pt x="145" y="105"/>
                  </a:lnTo>
                  <a:lnTo>
                    <a:pt x="147" y="106"/>
                  </a:lnTo>
                  <a:lnTo>
                    <a:pt x="153" y="111"/>
                  </a:lnTo>
                  <a:lnTo>
                    <a:pt x="163" y="117"/>
                  </a:lnTo>
                  <a:lnTo>
                    <a:pt x="174" y="125"/>
                  </a:lnTo>
                  <a:lnTo>
                    <a:pt x="186" y="132"/>
                  </a:lnTo>
                  <a:lnTo>
                    <a:pt x="195" y="140"/>
                  </a:lnTo>
                  <a:lnTo>
                    <a:pt x="203" y="146"/>
                  </a:lnTo>
                  <a:lnTo>
                    <a:pt x="205" y="149"/>
                  </a:lnTo>
                  <a:lnTo>
                    <a:pt x="205" y="157"/>
                  </a:lnTo>
                  <a:lnTo>
                    <a:pt x="207" y="171"/>
                  </a:lnTo>
                  <a:lnTo>
                    <a:pt x="209" y="189"/>
                  </a:lnTo>
                  <a:lnTo>
                    <a:pt x="212" y="211"/>
                  </a:lnTo>
                  <a:lnTo>
                    <a:pt x="214" y="233"/>
                  </a:lnTo>
                  <a:lnTo>
                    <a:pt x="217" y="252"/>
                  </a:lnTo>
                  <a:lnTo>
                    <a:pt x="219" y="268"/>
                  </a:lnTo>
                  <a:lnTo>
                    <a:pt x="219" y="278"/>
                  </a:lnTo>
                  <a:lnTo>
                    <a:pt x="219" y="286"/>
                  </a:lnTo>
                  <a:lnTo>
                    <a:pt x="220" y="298"/>
                  </a:lnTo>
                  <a:lnTo>
                    <a:pt x="220" y="316"/>
                  </a:lnTo>
                  <a:lnTo>
                    <a:pt x="222" y="334"/>
                  </a:lnTo>
                  <a:lnTo>
                    <a:pt x="222" y="354"/>
                  </a:lnTo>
                  <a:lnTo>
                    <a:pt x="222" y="374"/>
                  </a:lnTo>
                  <a:lnTo>
                    <a:pt x="220" y="390"/>
                  </a:lnTo>
                  <a:lnTo>
                    <a:pt x="218" y="402"/>
                  </a:lnTo>
                  <a:lnTo>
                    <a:pt x="217" y="407"/>
                  </a:lnTo>
                  <a:lnTo>
                    <a:pt x="213" y="410"/>
                  </a:lnTo>
                  <a:lnTo>
                    <a:pt x="209" y="411"/>
                  </a:lnTo>
                  <a:lnTo>
                    <a:pt x="205" y="412"/>
                  </a:lnTo>
                  <a:lnTo>
                    <a:pt x="202" y="412"/>
                  </a:lnTo>
                  <a:lnTo>
                    <a:pt x="198" y="412"/>
                  </a:lnTo>
                  <a:lnTo>
                    <a:pt x="195" y="412"/>
                  </a:lnTo>
                  <a:lnTo>
                    <a:pt x="198" y="401"/>
                  </a:lnTo>
                  <a:lnTo>
                    <a:pt x="207" y="394"/>
                  </a:lnTo>
                  <a:lnTo>
                    <a:pt x="188" y="404"/>
                  </a:lnTo>
                  <a:lnTo>
                    <a:pt x="193" y="501"/>
                  </a:lnTo>
                  <a:lnTo>
                    <a:pt x="190" y="532"/>
                  </a:lnTo>
                  <a:lnTo>
                    <a:pt x="163" y="645"/>
                  </a:lnTo>
                  <a:lnTo>
                    <a:pt x="195" y="672"/>
                  </a:lnTo>
                  <a:lnTo>
                    <a:pt x="200" y="691"/>
                  </a:lnTo>
                  <a:lnTo>
                    <a:pt x="164" y="690"/>
                  </a:lnTo>
                  <a:lnTo>
                    <a:pt x="120" y="691"/>
                  </a:lnTo>
                  <a:lnTo>
                    <a:pt x="119" y="692"/>
                  </a:lnTo>
                  <a:lnTo>
                    <a:pt x="116" y="696"/>
                  </a:lnTo>
                  <a:lnTo>
                    <a:pt x="112" y="702"/>
                  </a:lnTo>
                  <a:lnTo>
                    <a:pt x="109" y="708"/>
                  </a:lnTo>
                  <a:lnTo>
                    <a:pt x="104" y="716"/>
                  </a:lnTo>
                  <a:lnTo>
                    <a:pt x="97" y="722"/>
                  </a:lnTo>
                  <a:lnTo>
                    <a:pt x="93" y="726"/>
                  </a:lnTo>
                  <a:lnTo>
                    <a:pt x="89" y="728"/>
                  </a:lnTo>
                  <a:lnTo>
                    <a:pt x="84" y="730"/>
                  </a:lnTo>
                  <a:lnTo>
                    <a:pt x="79" y="730"/>
                  </a:lnTo>
                  <a:lnTo>
                    <a:pt x="75" y="728"/>
                  </a:lnTo>
                  <a:lnTo>
                    <a:pt x="70" y="727"/>
                  </a:lnTo>
                  <a:lnTo>
                    <a:pt x="66" y="727"/>
                  </a:lnTo>
                  <a:lnTo>
                    <a:pt x="63" y="726"/>
                  </a:lnTo>
                  <a:lnTo>
                    <a:pt x="60" y="725"/>
                  </a:lnTo>
                  <a:lnTo>
                    <a:pt x="68" y="699"/>
                  </a:lnTo>
                  <a:lnTo>
                    <a:pt x="80" y="669"/>
                  </a:lnTo>
                  <a:lnTo>
                    <a:pt x="54" y="542"/>
                  </a:lnTo>
                  <a:lnTo>
                    <a:pt x="48" y="422"/>
                  </a:lnTo>
                  <a:lnTo>
                    <a:pt x="44" y="378"/>
                  </a:lnTo>
                </a:path>
              </a:pathLst>
            </a:custGeom>
            <a:solidFill>
              <a:srgbClr val="CCFFCC"/>
            </a:solidFill>
            <a:ln w="9525" cap="rnd">
              <a:noFill/>
              <a:round/>
              <a:headEnd type="none" w="sm" len="sm"/>
              <a:tailEnd type="none" w="sm" len="sm"/>
            </a:ln>
            <a:effectLst/>
          </p:spPr>
          <p:txBody>
            <a:bodyPr/>
            <a:lstStyle/>
            <a:p>
              <a:endParaRPr lang="en-US"/>
            </a:p>
          </p:txBody>
        </p:sp>
        <p:sp>
          <p:nvSpPr>
            <p:cNvPr id="9254" name="Freeform 38"/>
            <p:cNvSpPr>
              <a:spLocks/>
            </p:cNvSpPr>
            <p:nvPr/>
          </p:nvSpPr>
          <p:spPr bwMode="auto">
            <a:xfrm>
              <a:off x="1376" y="3019"/>
              <a:ext cx="222" cy="684"/>
            </a:xfrm>
            <a:custGeom>
              <a:avLst/>
              <a:gdLst/>
              <a:ahLst/>
              <a:cxnLst>
                <a:cxn ang="0">
                  <a:pos x="182" y="350"/>
                </a:cxn>
                <a:cxn ang="0">
                  <a:pos x="178" y="339"/>
                </a:cxn>
                <a:cxn ang="0">
                  <a:pos x="171" y="298"/>
                </a:cxn>
                <a:cxn ang="0">
                  <a:pos x="183" y="255"/>
                </a:cxn>
                <a:cxn ang="0">
                  <a:pos x="188" y="228"/>
                </a:cxn>
                <a:cxn ang="0">
                  <a:pos x="180" y="162"/>
                </a:cxn>
                <a:cxn ang="0">
                  <a:pos x="152" y="117"/>
                </a:cxn>
                <a:cxn ang="0">
                  <a:pos x="135" y="102"/>
                </a:cxn>
                <a:cxn ang="0">
                  <a:pos x="148" y="85"/>
                </a:cxn>
                <a:cxn ang="0">
                  <a:pos x="142" y="84"/>
                </a:cxn>
                <a:cxn ang="0">
                  <a:pos x="131" y="66"/>
                </a:cxn>
                <a:cxn ang="0">
                  <a:pos x="139" y="38"/>
                </a:cxn>
                <a:cxn ang="0">
                  <a:pos x="112" y="1"/>
                </a:cxn>
                <a:cxn ang="0">
                  <a:pos x="79" y="1"/>
                </a:cxn>
                <a:cxn ang="0">
                  <a:pos x="53" y="11"/>
                </a:cxn>
                <a:cxn ang="0">
                  <a:pos x="53" y="21"/>
                </a:cxn>
                <a:cxn ang="0">
                  <a:pos x="52" y="26"/>
                </a:cxn>
                <a:cxn ang="0">
                  <a:pos x="50" y="40"/>
                </a:cxn>
                <a:cxn ang="0">
                  <a:pos x="55" y="71"/>
                </a:cxn>
                <a:cxn ang="0">
                  <a:pos x="49" y="75"/>
                </a:cxn>
                <a:cxn ang="0">
                  <a:pos x="47" y="84"/>
                </a:cxn>
                <a:cxn ang="0">
                  <a:pos x="55" y="94"/>
                </a:cxn>
                <a:cxn ang="0">
                  <a:pos x="60" y="101"/>
                </a:cxn>
                <a:cxn ang="0">
                  <a:pos x="49" y="111"/>
                </a:cxn>
                <a:cxn ang="0">
                  <a:pos x="39" y="114"/>
                </a:cxn>
                <a:cxn ang="0">
                  <a:pos x="27" y="121"/>
                </a:cxn>
                <a:cxn ang="0">
                  <a:pos x="6" y="200"/>
                </a:cxn>
                <a:cxn ang="0">
                  <a:pos x="13" y="259"/>
                </a:cxn>
                <a:cxn ang="0">
                  <a:pos x="1" y="296"/>
                </a:cxn>
                <a:cxn ang="0">
                  <a:pos x="3" y="318"/>
                </a:cxn>
                <a:cxn ang="0">
                  <a:pos x="9" y="347"/>
                </a:cxn>
                <a:cxn ang="0">
                  <a:pos x="8" y="420"/>
                </a:cxn>
                <a:cxn ang="0">
                  <a:pos x="9" y="456"/>
                </a:cxn>
                <a:cxn ang="0">
                  <a:pos x="18" y="469"/>
                </a:cxn>
                <a:cxn ang="0">
                  <a:pos x="23" y="505"/>
                </a:cxn>
                <a:cxn ang="0">
                  <a:pos x="31" y="587"/>
                </a:cxn>
                <a:cxn ang="0">
                  <a:pos x="24" y="633"/>
                </a:cxn>
                <a:cxn ang="0">
                  <a:pos x="13" y="665"/>
                </a:cxn>
                <a:cxn ang="0">
                  <a:pos x="13" y="681"/>
                </a:cxn>
                <a:cxn ang="0">
                  <a:pos x="32" y="683"/>
                </a:cxn>
                <a:cxn ang="0">
                  <a:pos x="50" y="665"/>
                </a:cxn>
                <a:cxn ang="0">
                  <a:pos x="53" y="619"/>
                </a:cxn>
                <a:cxn ang="0">
                  <a:pos x="54" y="602"/>
                </a:cxn>
                <a:cxn ang="0">
                  <a:pos x="63" y="562"/>
                </a:cxn>
                <a:cxn ang="0">
                  <a:pos x="69" y="523"/>
                </a:cxn>
                <a:cxn ang="0">
                  <a:pos x="70" y="497"/>
                </a:cxn>
                <a:cxn ang="0">
                  <a:pos x="86" y="510"/>
                </a:cxn>
                <a:cxn ang="0">
                  <a:pos x="98" y="653"/>
                </a:cxn>
                <a:cxn ang="0">
                  <a:pos x="100" y="664"/>
                </a:cxn>
                <a:cxn ang="0">
                  <a:pos x="109" y="680"/>
                </a:cxn>
                <a:cxn ang="0">
                  <a:pos x="125" y="679"/>
                </a:cxn>
                <a:cxn ang="0">
                  <a:pos x="136" y="634"/>
                </a:cxn>
                <a:cxn ang="0">
                  <a:pos x="131" y="593"/>
                </a:cxn>
                <a:cxn ang="0">
                  <a:pos x="140" y="549"/>
                </a:cxn>
                <a:cxn ang="0">
                  <a:pos x="139" y="529"/>
                </a:cxn>
                <a:cxn ang="0">
                  <a:pos x="137" y="514"/>
                </a:cxn>
              </a:cxnLst>
              <a:rect l="0" t="0" r="r" b="b"/>
              <a:pathLst>
                <a:path w="222" h="684">
                  <a:moveTo>
                    <a:pt x="221" y="356"/>
                  </a:moveTo>
                  <a:lnTo>
                    <a:pt x="183" y="354"/>
                  </a:lnTo>
                  <a:lnTo>
                    <a:pt x="183" y="353"/>
                  </a:lnTo>
                  <a:lnTo>
                    <a:pt x="182" y="350"/>
                  </a:lnTo>
                  <a:lnTo>
                    <a:pt x="182" y="348"/>
                  </a:lnTo>
                  <a:lnTo>
                    <a:pt x="181" y="344"/>
                  </a:lnTo>
                  <a:lnTo>
                    <a:pt x="181" y="342"/>
                  </a:lnTo>
                  <a:lnTo>
                    <a:pt x="178" y="339"/>
                  </a:lnTo>
                  <a:lnTo>
                    <a:pt x="176" y="337"/>
                  </a:lnTo>
                  <a:lnTo>
                    <a:pt x="173" y="335"/>
                  </a:lnTo>
                  <a:lnTo>
                    <a:pt x="168" y="303"/>
                  </a:lnTo>
                  <a:lnTo>
                    <a:pt x="171" y="298"/>
                  </a:lnTo>
                  <a:lnTo>
                    <a:pt x="173" y="290"/>
                  </a:lnTo>
                  <a:lnTo>
                    <a:pt x="177" y="278"/>
                  </a:lnTo>
                  <a:lnTo>
                    <a:pt x="180" y="266"/>
                  </a:lnTo>
                  <a:lnTo>
                    <a:pt x="183" y="255"/>
                  </a:lnTo>
                  <a:lnTo>
                    <a:pt x="186" y="245"/>
                  </a:lnTo>
                  <a:lnTo>
                    <a:pt x="187" y="237"/>
                  </a:lnTo>
                  <a:lnTo>
                    <a:pt x="188" y="234"/>
                  </a:lnTo>
                  <a:lnTo>
                    <a:pt x="188" y="228"/>
                  </a:lnTo>
                  <a:lnTo>
                    <a:pt x="187" y="215"/>
                  </a:lnTo>
                  <a:lnTo>
                    <a:pt x="184" y="199"/>
                  </a:lnTo>
                  <a:lnTo>
                    <a:pt x="182" y="180"/>
                  </a:lnTo>
                  <a:lnTo>
                    <a:pt x="180" y="162"/>
                  </a:lnTo>
                  <a:lnTo>
                    <a:pt x="175" y="145"/>
                  </a:lnTo>
                  <a:lnTo>
                    <a:pt x="170" y="132"/>
                  </a:lnTo>
                  <a:lnTo>
                    <a:pt x="165" y="125"/>
                  </a:lnTo>
                  <a:lnTo>
                    <a:pt x="152" y="117"/>
                  </a:lnTo>
                  <a:lnTo>
                    <a:pt x="144" y="112"/>
                  </a:lnTo>
                  <a:lnTo>
                    <a:pt x="139" y="107"/>
                  </a:lnTo>
                  <a:lnTo>
                    <a:pt x="136" y="105"/>
                  </a:lnTo>
                  <a:lnTo>
                    <a:pt x="135" y="102"/>
                  </a:lnTo>
                  <a:lnTo>
                    <a:pt x="136" y="102"/>
                  </a:lnTo>
                  <a:lnTo>
                    <a:pt x="136" y="101"/>
                  </a:lnTo>
                  <a:lnTo>
                    <a:pt x="137" y="101"/>
                  </a:lnTo>
                  <a:lnTo>
                    <a:pt x="148" y="85"/>
                  </a:lnTo>
                  <a:lnTo>
                    <a:pt x="147" y="85"/>
                  </a:lnTo>
                  <a:lnTo>
                    <a:pt x="146" y="85"/>
                  </a:lnTo>
                  <a:lnTo>
                    <a:pt x="145" y="84"/>
                  </a:lnTo>
                  <a:lnTo>
                    <a:pt x="142" y="84"/>
                  </a:lnTo>
                  <a:lnTo>
                    <a:pt x="140" y="81"/>
                  </a:lnTo>
                  <a:lnTo>
                    <a:pt x="136" y="78"/>
                  </a:lnTo>
                  <a:lnTo>
                    <a:pt x="134" y="73"/>
                  </a:lnTo>
                  <a:lnTo>
                    <a:pt x="131" y="66"/>
                  </a:lnTo>
                  <a:lnTo>
                    <a:pt x="131" y="59"/>
                  </a:lnTo>
                  <a:lnTo>
                    <a:pt x="134" y="52"/>
                  </a:lnTo>
                  <a:lnTo>
                    <a:pt x="136" y="45"/>
                  </a:lnTo>
                  <a:lnTo>
                    <a:pt x="139" y="38"/>
                  </a:lnTo>
                  <a:lnTo>
                    <a:pt x="139" y="29"/>
                  </a:lnTo>
                  <a:lnTo>
                    <a:pt x="135" y="21"/>
                  </a:lnTo>
                  <a:lnTo>
                    <a:pt x="127" y="12"/>
                  </a:lnTo>
                  <a:lnTo>
                    <a:pt x="112" y="1"/>
                  </a:lnTo>
                  <a:lnTo>
                    <a:pt x="108" y="0"/>
                  </a:lnTo>
                  <a:lnTo>
                    <a:pt x="99" y="0"/>
                  </a:lnTo>
                  <a:lnTo>
                    <a:pt x="90" y="0"/>
                  </a:lnTo>
                  <a:lnTo>
                    <a:pt x="79" y="1"/>
                  </a:lnTo>
                  <a:lnTo>
                    <a:pt x="69" y="3"/>
                  </a:lnTo>
                  <a:lnTo>
                    <a:pt x="62" y="4"/>
                  </a:lnTo>
                  <a:lnTo>
                    <a:pt x="55" y="8"/>
                  </a:lnTo>
                  <a:lnTo>
                    <a:pt x="53" y="11"/>
                  </a:lnTo>
                  <a:lnTo>
                    <a:pt x="53" y="13"/>
                  </a:lnTo>
                  <a:lnTo>
                    <a:pt x="53" y="16"/>
                  </a:lnTo>
                  <a:lnTo>
                    <a:pt x="53" y="18"/>
                  </a:lnTo>
                  <a:lnTo>
                    <a:pt x="53" y="21"/>
                  </a:lnTo>
                  <a:lnTo>
                    <a:pt x="53" y="22"/>
                  </a:lnTo>
                  <a:lnTo>
                    <a:pt x="53" y="23"/>
                  </a:lnTo>
                  <a:lnTo>
                    <a:pt x="53" y="24"/>
                  </a:lnTo>
                  <a:lnTo>
                    <a:pt x="52" y="26"/>
                  </a:lnTo>
                  <a:lnTo>
                    <a:pt x="52" y="27"/>
                  </a:lnTo>
                  <a:lnTo>
                    <a:pt x="50" y="30"/>
                  </a:lnTo>
                  <a:lnTo>
                    <a:pt x="50" y="34"/>
                  </a:lnTo>
                  <a:lnTo>
                    <a:pt x="50" y="40"/>
                  </a:lnTo>
                  <a:lnTo>
                    <a:pt x="50" y="48"/>
                  </a:lnTo>
                  <a:lnTo>
                    <a:pt x="53" y="57"/>
                  </a:lnTo>
                  <a:lnTo>
                    <a:pt x="55" y="66"/>
                  </a:lnTo>
                  <a:lnTo>
                    <a:pt x="55" y="71"/>
                  </a:lnTo>
                  <a:lnTo>
                    <a:pt x="55" y="73"/>
                  </a:lnTo>
                  <a:lnTo>
                    <a:pt x="54" y="74"/>
                  </a:lnTo>
                  <a:lnTo>
                    <a:pt x="52" y="74"/>
                  </a:lnTo>
                  <a:lnTo>
                    <a:pt x="49" y="75"/>
                  </a:lnTo>
                  <a:lnTo>
                    <a:pt x="47" y="75"/>
                  </a:lnTo>
                  <a:lnTo>
                    <a:pt x="45" y="78"/>
                  </a:lnTo>
                  <a:lnTo>
                    <a:pt x="45" y="81"/>
                  </a:lnTo>
                  <a:lnTo>
                    <a:pt x="47" y="84"/>
                  </a:lnTo>
                  <a:lnTo>
                    <a:pt x="48" y="86"/>
                  </a:lnTo>
                  <a:lnTo>
                    <a:pt x="50" y="89"/>
                  </a:lnTo>
                  <a:lnTo>
                    <a:pt x="53" y="91"/>
                  </a:lnTo>
                  <a:lnTo>
                    <a:pt x="55" y="94"/>
                  </a:lnTo>
                  <a:lnTo>
                    <a:pt x="58" y="95"/>
                  </a:lnTo>
                  <a:lnTo>
                    <a:pt x="59" y="97"/>
                  </a:lnTo>
                  <a:lnTo>
                    <a:pt x="60" y="100"/>
                  </a:lnTo>
                  <a:lnTo>
                    <a:pt x="60" y="101"/>
                  </a:lnTo>
                  <a:lnTo>
                    <a:pt x="59" y="104"/>
                  </a:lnTo>
                  <a:lnTo>
                    <a:pt x="55" y="106"/>
                  </a:lnTo>
                  <a:lnTo>
                    <a:pt x="53" y="109"/>
                  </a:lnTo>
                  <a:lnTo>
                    <a:pt x="49" y="111"/>
                  </a:lnTo>
                  <a:lnTo>
                    <a:pt x="45" y="112"/>
                  </a:lnTo>
                  <a:lnTo>
                    <a:pt x="43" y="114"/>
                  </a:lnTo>
                  <a:lnTo>
                    <a:pt x="42" y="114"/>
                  </a:lnTo>
                  <a:lnTo>
                    <a:pt x="39" y="114"/>
                  </a:lnTo>
                  <a:lnTo>
                    <a:pt x="37" y="115"/>
                  </a:lnTo>
                  <a:lnTo>
                    <a:pt x="34" y="116"/>
                  </a:lnTo>
                  <a:lnTo>
                    <a:pt x="31" y="117"/>
                  </a:lnTo>
                  <a:lnTo>
                    <a:pt x="27" y="121"/>
                  </a:lnTo>
                  <a:lnTo>
                    <a:pt x="24" y="125"/>
                  </a:lnTo>
                  <a:lnTo>
                    <a:pt x="22" y="131"/>
                  </a:lnTo>
                  <a:lnTo>
                    <a:pt x="11" y="171"/>
                  </a:lnTo>
                  <a:lnTo>
                    <a:pt x="6" y="200"/>
                  </a:lnTo>
                  <a:lnTo>
                    <a:pt x="6" y="221"/>
                  </a:lnTo>
                  <a:lnTo>
                    <a:pt x="8" y="237"/>
                  </a:lnTo>
                  <a:lnTo>
                    <a:pt x="11" y="249"/>
                  </a:lnTo>
                  <a:lnTo>
                    <a:pt x="13" y="259"/>
                  </a:lnTo>
                  <a:lnTo>
                    <a:pt x="12" y="268"/>
                  </a:lnTo>
                  <a:lnTo>
                    <a:pt x="7" y="281"/>
                  </a:lnTo>
                  <a:lnTo>
                    <a:pt x="3" y="290"/>
                  </a:lnTo>
                  <a:lnTo>
                    <a:pt x="1" y="296"/>
                  </a:lnTo>
                  <a:lnTo>
                    <a:pt x="0" y="302"/>
                  </a:lnTo>
                  <a:lnTo>
                    <a:pt x="1" y="308"/>
                  </a:lnTo>
                  <a:lnTo>
                    <a:pt x="1" y="313"/>
                  </a:lnTo>
                  <a:lnTo>
                    <a:pt x="3" y="318"/>
                  </a:lnTo>
                  <a:lnTo>
                    <a:pt x="4" y="322"/>
                  </a:lnTo>
                  <a:lnTo>
                    <a:pt x="7" y="326"/>
                  </a:lnTo>
                  <a:lnTo>
                    <a:pt x="8" y="333"/>
                  </a:lnTo>
                  <a:lnTo>
                    <a:pt x="9" y="347"/>
                  </a:lnTo>
                  <a:lnTo>
                    <a:pt x="9" y="364"/>
                  </a:lnTo>
                  <a:lnTo>
                    <a:pt x="9" y="384"/>
                  </a:lnTo>
                  <a:lnTo>
                    <a:pt x="8" y="404"/>
                  </a:lnTo>
                  <a:lnTo>
                    <a:pt x="8" y="420"/>
                  </a:lnTo>
                  <a:lnTo>
                    <a:pt x="7" y="432"/>
                  </a:lnTo>
                  <a:lnTo>
                    <a:pt x="7" y="436"/>
                  </a:lnTo>
                  <a:lnTo>
                    <a:pt x="8" y="447"/>
                  </a:lnTo>
                  <a:lnTo>
                    <a:pt x="9" y="456"/>
                  </a:lnTo>
                  <a:lnTo>
                    <a:pt x="12" y="462"/>
                  </a:lnTo>
                  <a:lnTo>
                    <a:pt x="14" y="466"/>
                  </a:lnTo>
                  <a:lnTo>
                    <a:pt x="16" y="468"/>
                  </a:lnTo>
                  <a:lnTo>
                    <a:pt x="18" y="469"/>
                  </a:lnTo>
                  <a:lnTo>
                    <a:pt x="19" y="471"/>
                  </a:lnTo>
                  <a:lnTo>
                    <a:pt x="21" y="475"/>
                  </a:lnTo>
                  <a:lnTo>
                    <a:pt x="22" y="488"/>
                  </a:lnTo>
                  <a:lnTo>
                    <a:pt x="23" y="505"/>
                  </a:lnTo>
                  <a:lnTo>
                    <a:pt x="26" y="526"/>
                  </a:lnTo>
                  <a:lnTo>
                    <a:pt x="27" y="547"/>
                  </a:lnTo>
                  <a:lnTo>
                    <a:pt x="29" y="568"/>
                  </a:lnTo>
                  <a:lnTo>
                    <a:pt x="31" y="587"/>
                  </a:lnTo>
                  <a:lnTo>
                    <a:pt x="31" y="599"/>
                  </a:lnTo>
                  <a:lnTo>
                    <a:pt x="29" y="611"/>
                  </a:lnTo>
                  <a:lnTo>
                    <a:pt x="28" y="622"/>
                  </a:lnTo>
                  <a:lnTo>
                    <a:pt x="24" y="633"/>
                  </a:lnTo>
                  <a:lnTo>
                    <a:pt x="22" y="643"/>
                  </a:lnTo>
                  <a:lnTo>
                    <a:pt x="18" y="653"/>
                  </a:lnTo>
                  <a:lnTo>
                    <a:pt x="14" y="660"/>
                  </a:lnTo>
                  <a:lnTo>
                    <a:pt x="13" y="665"/>
                  </a:lnTo>
                  <a:lnTo>
                    <a:pt x="12" y="666"/>
                  </a:lnTo>
                  <a:lnTo>
                    <a:pt x="9" y="680"/>
                  </a:lnTo>
                  <a:lnTo>
                    <a:pt x="11" y="680"/>
                  </a:lnTo>
                  <a:lnTo>
                    <a:pt x="13" y="681"/>
                  </a:lnTo>
                  <a:lnTo>
                    <a:pt x="17" y="681"/>
                  </a:lnTo>
                  <a:lnTo>
                    <a:pt x="21" y="683"/>
                  </a:lnTo>
                  <a:lnTo>
                    <a:pt x="26" y="683"/>
                  </a:lnTo>
                  <a:lnTo>
                    <a:pt x="32" y="683"/>
                  </a:lnTo>
                  <a:lnTo>
                    <a:pt x="37" y="681"/>
                  </a:lnTo>
                  <a:lnTo>
                    <a:pt x="43" y="680"/>
                  </a:lnTo>
                  <a:lnTo>
                    <a:pt x="48" y="675"/>
                  </a:lnTo>
                  <a:lnTo>
                    <a:pt x="50" y="665"/>
                  </a:lnTo>
                  <a:lnTo>
                    <a:pt x="53" y="654"/>
                  </a:lnTo>
                  <a:lnTo>
                    <a:pt x="53" y="642"/>
                  </a:lnTo>
                  <a:lnTo>
                    <a:pt x="53" y="629"/>
                  </a:lnTo>
                  <a:lnTo>
                    <a:pt x="53" y="619"/>
                  </a:lnTo>
                  <a:lnTo>
                    <a:pt x="53" y="612"/>
                  </a:lnTo>
                  <a:lnTo>
                    <a:pt x="53" y="609"/>
                  </a:lnTo>
                  <a:lnTo>
                    <a:pt x="53" y="607"/>
                  </a:lnTo>
                  <a:lnTo>
                    <a:pt x="54" y="602"/>
                  </a:lnTo>
                  <a:lnTo>
                    <a:pt x="57" y="594"/>
                  </a:lnTo>
                  <a:lnTo>
                    <a:pt x="58" y="585"/>
                  </a:lnTo>
                  <a:lnTo>
                    <a:pt x="60" y="573"/>
                  </a:lnTo>
                  <a:lnTo>
                    <a:pt x="63" y="562"/>
                  </a:lnTo>
                  <a:lnTo>
                    <a:pt x="65" y="551"/>
                  </a:lnTo>
                  <a:lnTo>
                    <a:pt x="68" y="540"/>
                  </a:lnTo>
                  <a:lnTo>
                    <a:pt x="69" y="531"/>
                  </a:lnTo>
                  <a:lnTo>
                    <a:pt x="69" y="523"/>
                  </a:lnTo>
                  <a:lnTo>
                    <a:pt x="70" y="514"/>
                  </a:lnTo>
                  <a:lnTo>
                    <a:pt x="70" y="508"/>
                  </a:lnTo>
                  <a:lnTo>
                    <a:pt x="70" y="502"/>
                  </a:lnTo>
                  <a:lnTo>
                    <a:pt x="70" y="497"/>
                  </a:lnTo>
                  <a:lnTo>
                    <a:pt x="70" y="494"/>
                  </a:lnTo>
                  <a:lnTo>
                    <a:pt x="70" y="493"/>
                  </a:lnTo>
                  <a:lnTo>
                    <a:pt x="85" y="493"/>
                  </a:lnTo>
                  <a:lnTo>
                    <a:pt x="86" y="510"/>
                  </a:lnTo>
                  <a:lnTo>
                    <a:pt x="93" y="510"/>
                  </a:lnTo>
                  <a:lnTo>
                    <a:pt x="93" y="511"/>
                  </a:lnTo>
                  <a:lnTo>
                    <a:pt x="108" y="606"/>
                  </a:lnTo>
                  <a:lnTo>
                    <a:pt x="98" y="653"/>
                  </a:lnTo>
                  <a:lnTo>
                    <a:pt x="98" y="654"/>
                  </a:lnTo>
                  <a:lnTo>
                    <a:pt x="99" y="656"/>
                  </a:lnTo>
                  <a:lnTo>
                    <a:pt x="99" y="659"/>
                  </a:lnTo>
                  <a:lnTo>
                    <a:pt x="100" y="664"/>
                  </a:lnTo>
                  <a:lnTo>
                    <a:pt x="101" y="668"/>
                  </a:lnTo>
                  <a:lnTo>
                    <a:pt x="104" y="673"/>
                  </a:lnTo>
                  <a:lnTo>
                    <a:pt x="106" y="676"/>
                  </a:lnTo>
                  <a:lnTo>
                    <a:pt x="109" y="680"/>
                  </a:lnTo>
                  <a:lnTo>
                    <a:pt x="112" y="681"/>
                  </a:lnTo>
                  <a:lnTo>
                    <a:pt x="116" y="681"/>
                  </a:lnTo>
                  <a:lnTo>
                    <a:pt x="121" y="680"/>
                  </a:lnTo>
                  <a:lnTo>
                    <a:pt x="125" y="679"/>
                  </a:lnTo>
                  <a:lnTo>
                    <a:pt x="127" y="676"/>
                  </a:lnTo>
                  <a:lnTo>
                    <a:pt x="130" y="674"/>
                  </a:lnTo>
                  <a:lnTo>
                    <a:pt x="132" y="671"/>
                  </a:lnTo>
                  <a:lnTo>
                    <a:pt x="136" y="634"/>
                  </a:lnTo>
                  <a:lnTo>
                    <a:pt x="126" y="611"/>
                  </a:lnTo>
                  <a:lnTo>
                    <a:pt x="126" y="608"/>
                  </a:lnTo>
                  <a:lnTo>
                    <a:pt x="129" y="602"/>
                  </a:lnTo>
                  <a:lnTo>
                    <a:pt x="131" y="593"/>
                  </a:lnTo>
                  <a:lnTo>
                    <a:pt x="134" y="582"/>
                  </a:lnTo>
                  <a:lnTo>
                    <a:pt x="136" y="570"/>
                  </a:lnTo>
                  <a:lnTo>
                    <a:pt x="139" y="559"/>
                  </a:lnTo>
                  <a:lnTo>
                    <a:pt x="140" y="549"/>
                  </a:lnTo>
                  <a:lnTo>
                    <a:pt x="140" y="540"/>
                  </a:lnTo>
                  <a:lnTo>
                    <a:pt x="140" y="536"/>
                  </a:lnTo>
                  <a:lnTo>
                    <a:pt x="140" y="533"/>
                  </a:lnTo>
                  <a:lnTo>
                    <a:pt x="139" y="529"/>
                  </a:lnTo>
                  <a:lnTo>
                    <a:pt x="139" y="525"/>
                  </a:lnTo>
                  <a:lnTo>
                    <a:pt x="139" y="521"/>
                  </a:lnTo>
                  <a:lnTo>
                    <a:pt x="137" y="518"/>
                  </a:lnTo>
                  <a:lnTo>
                    <a:pt x="137" y="514"/>
                  </a:lnTo>
                  <a:lnTo>
                    <a:pt x="137" y="510"/>
                  </a:lnTo>
                  <a:lnTo>
                    <a:pt x="221" y="509"/>
                  </a:lnTo>
                  <a:lnTo>
                    <a:pt x="221" y="356"/>
                  </a:lnTo>
                </a:path>
              </a:pathLst>
            </a:custGeom>
            <a:solidFill>
              <a:srgbClr val="00CC00"/>
            </a:solidFill>
            <a:ln w="9525" cap="rnd">
              <a:noFill/>
              <a:round/>
              <a:headEnd type="none" w="sm" len="sm"/>
              <a:tailEnd type="none" w="sm" len="sm"/>
            </a:ln>
            <a:effectLst/>
          </p:spPr>
          <p:txBody>
            <a:bodyPr/>
            <a:lstStyle/>
            <a:p>
              <a:endParaRPr lang="en-US"/>
            </a:p>
          </p:txBody>
        </p:sp>
        <p:sp>
          <p:nvSpPr>
            <p:cNvPr id="9255" name="Freeform 39"/>
            <p:cNvSpPr>
              <a:spLocks/>
            </p:cNvSpPr>
            <p:nvPr/>
          </p:nvSpPr>
          <p:spPr bwMode="auto">
            <a:xfrm>
              <a:off x="1094" y="3122"/>
              <a:ext cx="233" cy="687"/>
            </a:xfrm>
            <a:custGeom>
              <a:avLst/>
              <a:gdLst/>
              <a:ahLst/>
              <a:cxnLst>
                <a:cxn ang="0">
                  <a:pos x="214" y="646"/>
                </a:cxn>
                <a:cxn ang="0">
                  <a:pos x="183" y="612"/>
                </a:cxn>
                <a:cxn ang="0">
                  <a:pos x="184" y="552"/>
                </a:cxn>
                <a:cxn ang="0">
                  <a:pos x="192" y="479"/>
                </a:cxn>
                <a:cxn ang="0">
                  <a:pos x="196" y="473"/>
                </a:cxn>
                <a:cxn ang="0">
                  <a:pos x="203" y="450"/>
                </a:cxn>
                <a:cxn ang="0">
                  <a:pos x="191" y="307"/>
                </a:cxn>
                <a:cxn ang="0">
                  <a:pos x="198" y="325"/>
                </a:cxn>
                <a:cxn ang="0">
                  <a:pos x="207" y="325"/>
                </a:cxn>
                <a:cxn ang="0">
                  <a:pos x="212" y="307"/>
                </a:cxn>
                <a:cxn ang="0">
                  <a:pos x="199" y="273"/>
                </a:cxn>
                <a:cxn ang="0">
                  <a:pos x="205" y="226"/>
                </a:cxn>
                <a:cxn ang="0">
                  <a:pos x="187" y="128"/>
                </a:cxn>
                <a:cxn ang="0">
                  <a:pos x="165" y="107"/>
                </a:cxn>
                <a:cxn ang="0">
                  <a:pos x="157" y="101"/>
                </a:cxn>
                <a:cxn ang="0">
                  <a:pos x="167" y="96"/>
                </a:cxn>
                <a:cxn ang="0">
                  <a:pos x="169" y="80"/>
                </a:cxn>
                <a:cxn ang="0">
                  <a:pos x="162" y="64"/>
                </a:cxn>
                <a:cxn ang="0">
                  <a:pos x="153" y="44"/>
                </a:cxn>
                <a:cxn ang="0">
                  <a:pos x="150" y="28"/>
                </a:cxn>
                <a:cxn ang="0">
                  <a:pos x="148" y="21"/>
                </a:cxn>
                <a:cxn ang="0">
                  <a:pos x="146" y="7"/>
                </a:cxn>
                <a:cxn ang="0">
                  <a:pos x="135" y="0"/>
                </a:cxn>
                <a:cxn ang="0">
                  <a:pos x="104" y="4"/>
                </a:cxn>
                <a:cxn ang="0">
                  <a:pos x="86" y="19"/>
                </a:cxn>
                <a:cxn ang="0">
                  <a:pos x="73" y="52"/>
                </a:cxn>
                <a:cxn ang="0">
                  <a:pos x="62" y="79"/>
                </a:cxn>
                <a:cxn ang="0">
                  <a:pos x="52" y="90"/>
                </a:cxn>
                <a:cxn ang="0">
                  <a:pos x="63" y="101"/>
                </a:cxn>
                <a:cxn ang="0">
                  <a:pos x="64" y="113"/>
                </a:cxn>
                <a:cxn ang="0">
                  <a:pos x="37" y="158"/>
                </a:cxn>
                <a:cxn ang="0">
                  <a:pos x="13" y="232"/>
                </a:cxn>
                <a:cxn ang="0">
                  <a:pos x="13" y="247"/>
                </a:cxn>
                <a:cxn ang="0">
                  <a:pos x="21" y="261"/>
                </a:cxn>
                <a:cxn ang="0">
                  <a:pos x="7" y="316"/>
                </a:cxn>
                <a:cxn ang="0">
                  <a:pos x="0" y="378"/>
                </a:cxn>
                <a:cxn ang="0">
                  <a:pos x="7" y="398"/>
                </a:cxn>
                <a:cxn ang="0">
                  <a:pos x="29" y="403"/>
                </a:cxn>
                <a:cxn ang="0">
                  <a:pos x="40" y="428"/>
                </a:cxn>
                <a:cxn ang="0">
                  <a:pos x="35" y="459"/>
                </a:cxn>
                <a:cxn ang="0">
                  <a:pos x="39" y="466"/>
                </a:cxn>
                <a:cxn ang="0">
                  <a:pos x="60" y="477"/>
                </a:cxn>
                <a:cxn ang="0">
                  <a:pos x="66" y="482"/>
                </a:cxn>
                <a:cxn ang="0">
                  <a:pos x="75" y="510"/>
                </a:cxn>
                <a:cxn ang="0">
                  <a:pos x="76" y="518"/>
                </a:cxn>
                <a:cxn ang="0">
                  <a:pos x="73" y="532"/>
                </a:cxn>
                <a:cxn ang="0">
                  <a:pos x="73" y="562"/>
                </a:cxn>
                <a:cxn ang="0">
                  <a:pos x="84" y="606"/>
                </a:cxn>
                <a:cxn ang="0">
                  <a:pos x="79" y="674"/>
                </a:cxn>
                <a:cxn ang="0">
                  <a:pos x="88" y="682"/>
                </a:cxn>
                <a:cxn ang="0">
                  <a:pos x="102" y="683"/>
                </a:cxn>
                <a:cxn ang="0">
                  <a:pos x="111" y="667"/>
                </a:cxn>
                <a:cxn ang="0">
                  <a:pos x="114" y="656"/>
                </a:cxn>
                <a:cxn ang="0">
                  <a:pos x="141" y="496"/>
                </a:cxn>
                <a:cxn ang="0">
                  <a:pos x="141" y="511"/>
                </a:cxn>
                <a:cxn ang="0">
                  <a:pos x="145" y="543"/>
                </a:cxn>
                <a:cxn ang="0">
                  <a:pos x="153" y="589"/>
                </a:cxn>
                <a:cxn ang="0">
                  <a:pos x="160" y="612"/>
                </a:cxn>
                <a:cxn ang="0">
                  <a:pos x="168" y="653"/>
                </a:cxn>
                <a:cxn ang="0">
                  <a:pos x="183" y="661"/>
                </a:cxn>
                <a:cxn ang="0">
                  <a:pos x="204" y="671"/>
                </a:cxn>
                <a:cxn ang="0">
                  <a:pos x="225" y="671"/>
                </a:cxn>
              </a:cxnLst>
              <a:rect l="0" t="0" r="r" b="b"/>
              <a:pathLst>
                <a:path w="233" h="687">
                  <a:moveTo>
                    <a:pt x="230" y="656"/>
                  </a:moveTo>
                  <a:lnTo>
                    <a:pt x="228" y="655"/>
                  </a:lnTo>
                  <a:lnTo>
                    <a:pt x="223" y="652"/>
                  </a:lnTo>
                  <a:lnTo>
                    <a:pt x="214" y="646"/>
                  </a:lnTo>
                  <a:lnTo>
                    <a:pt x="205" y="640"/>
                  </a:lnTo>
                  <a:lnTo>
                    <a:pt x="197" y="631"/>
                  </a:lnTo>
                  <a:lnTo>
                    <a:pt x="188" y="622"/>
                  </a:lnTo>
                  <a:lnTo>
                    <a:pt x="183" y="612"/>
                  </a:lnTo>
                  <a:lnTo>
                    <a:pt x="181" y="604"/>
                  </a:lnTo>
                  <a:lnTo>
                    <a:pt x="182" y="590"/>
                  </a:lnTo>
                  <a:lnTo>
                    <a:pt x="183" y="573"/>
                  </a:lnTo>
                  <a:lnTo>
                    <a:pt x="184" y="552"/>
                  </a:lnTo>
                  <a:lnTo>
                    <a:pt x="187" y="529"/>
                  </a:lnTo>
                  <a:lnTo>
                    <a:pt x="188" y="508"/>
                  </a:lnTo>
                  <a:lnTo>
                    <a:pt x="191" y="491"/>
                  </a:lnTo>
                  <a:lnTo>
                    <a:pt x="192" y="479"/>
                  </a:lnTo>
                  <a:lnTo>
                    <a:pt x="192" y="475"/>
                  </a:lnTo>
                  <a:lnTo>
                    <a:pt x="192" y="474"/>
                  </a:lnTo>
                  <a:lnTo>
                    <a:pt x="193" y="474"/>
                  </a:lnTo>
                  <a:lnTo>
                    <a:pt x="196" y="473"/>
                  </a:lnTo>
                  <a:lnTo>
                    <a:pt x="198" y="469"/>
                  </a:lnTo>
                  <a:lnTo>
                    <a:pt x="199" y="465"/>
                  </a:lnTo>
                  <a:lnTo>
                    <a:pt x="202" y="459"/>
                  </a:lnTo>
                  <a:lnTo>
                    <a:pt x="203" y="450"/>
                  </a:lnTo>
                  <a:lnTo>
                    <a:pt x="204" y="440"/>
                  </a:lnTo>
                  <a:lnTo>
                    <a:pt x="191" y="307"/>
                  </a:lnTo>
                  <a:lnTo>
                    <a:pt x="191" y="305"/>
                  </a:lnTo>
                  <a:lnTo>
                    <a:pt x="191" y="307"/>
                  </a:lnTo>
                  <a:lnTo>
                    <a:pt x="192" y="310"/>
                  </a:lnTo>
                  <a:lnTo>
                    <a:pt x="193" y="315"/>
                  </a:lnTo>
                  <a:lnTo>
                    <a:pt x="196" y="320"/>
                  </a:lnTo>
                  <a:lnTo>
                    <a:pt x="198" y="325"/>
                  </a:lnTo>
                  <a:lnTo>
                    <a:pt x="200" y="329"/>
                  </a:lnTo>
                  <a:lnTo>
                    <a:pt x="202" y="330"/>
                  </a:lnTo>
                  <a:lnTo>
                    <a:pt x="204" y="329"/>
                  </a:lnTo>
                  <a:lnTo>
                    <a:pt x="207" y="325"/>
                  </a:lnTo>
                  <a:lnTo>
                    <a:pt x="209" y="321"/>
                  </a:lnTo>
                  <a:lnTo>
                    <a:pt x="210" y="316"/>
                  </a:lnTo>
                  <a:lnTo>
                    <a:pt x="212" y="312"/>
                  </a:lnTo>
                  <a:lnTo>
                    <a:pt x="212" y="307"/>
                  </a:lnTo>
                  <a:lnTo>
                    <a:pt x="210" y="300"/>
                  </a:lnTo>
                  <a:lnTo>
                    <a:pt x="208" y="293"/>
                  </a:lnTo>
                  <a:lnTo>
                    <a:pt x="204" y="286"/>
                  </a:lnTo>
                  <a:lnTo>
                    <a:pt x="199" y="273"/>
                  </a:lnTo>
                  <a:lnTo>
                    <a:pt x="198" y="263"/>
                  </a:lnTo>
                  <a:lnTo>
                    <a:pt x="200" y="253"/>
                  </a:lnTo>
                  <a:lnTo>
                    <a:pt x="203" y="241"/>
                  </a:lnTo>
                  <a:lnTo>
                    <a:pt x="205" y="226"/>
                  </a:lnTo>
                  <a:lnTo>
                    <a:pt x="205" y="204"/>
                  </a:lnTo>
                  <a:lnTo>
                    <a:pt x="200" y="174"/>
                  </a:lnTo>
                  <a:lnTo>
                    <a:pt x="191" y="134"/>
                  </a:lnTo>
                  <a:lnTo>
                    <a:pt x="187" y="128"/>
                  </a:lnTo>
                  <a:lnTo>
                    <a:pt x="182" y="122"/>
                  </a:lnTo>
                  <a:lnTo>
                    <a:pt x="177" y="116"/>
                  </a:lnTo>
                  <a:lnTo>
                    <a:pt x="171" y="111"/>
                  </a:lnTo>
                  <a:lnTo>
                    <a:pt x="165" y="107"/>
                  </a:lnTo>
                  <a:lnTo>
                    <a:pt x="160" y="105"/>
                  </a:lnTo>
                  <a:lnTo>
                    <a:pt x="157" y="102"/>
                  </a:lnTo>
                  <a:lnTo>
                    <a:pt x="156" y="102"/>
                  </a:lnTo>
                  <a:lnTo>
                    <a:pt x="157" y="101"/>
                  </a:lnTo>
                  <a:lnTo>
                    <a:pt x="160" y="101"/>
                  </a:lnTo>
                  <a:lnTo>
                    <a:pt x="162" y="100"/>
                  </a:lnTo>
                  <a:lnTo>
                    <a:pt x="165" y="99"/>
                  </a:lnTo>
                  <a:lnTo>
                    <a:pt x="167" y="96"/>
                  </a:lnTo>
                  <a:lnTo>
                    <a:pt x="168" y="94"/>
                  </a:lnTo>
                  <a:lnTo>
                    <a:pt x="169" y="89"/>
                  </a:lnTo>
                  <a:lnTo>
                    <a:pt x="171" y="85"/>
                  </a:lnTo>
                  <a:lnTo>
                    <a:pt x="169" y="80"/>
                  </a:lnTo>
                  <a:lnTo>
                    <a:pt x="168" y="76"/>
                  </a:lnTo>
                  <a:lnTo>
                    <a:pt x="167" y="71"/>
                  </a:lnTo>
                  <a:lnTo>
                    <a:pt x="165" y="68"/>
                  </a:lnTo>
                  <a:lnTo>
                    <a:pt x="162" y="64"/>
                  </a:lnTo>
                  <a:lnTo>
                    <a:pt x="160" y="59"/>
                  </a:lnTo>
                  <a:lnTo>
                    <a:pt x="157" y="54"/>
                  </a:lnTo>
                  <a:lnTo>
                    <a:pt x="155" y="49"/>
                  </a:lnTo>
                  <a:lnTo>
                    <a:pt x="153" y="44"/>
                  </a:lnTo>
                  <a:lnTo>
                    <a:pt x="152" y="39"/>
                  </a:lnTo>
                  <a:lnTo>
                    <a:pt x="151" y="35"/>
                  </a:lnTo>
                  <a:lnTo>
                    <a:pt x="151" y="32"/>
                  </a:lnTo>
                  <a:lnTo>
                    <a:pt x="150" y="28"/>
                  </a:lnTo>
                  <a:lnTo>
                    <a:pt x="150" y="26"/>
                  </a:lnTo>
                  <a:lnTo>
                    <a:pt x="150" y="24"/>
                  </a:lnTo>
                  <a:lnTo>
                    <a:pt x="150" y="23"/>
                  </a:lnTo>
                  <a:lnTo>
                    <a:pt x="148" y="21"/>
                  </a:lnTo>
                  <a:lnTo>
                    <a:pt x="148" y="17"/>
                  </a:lnTo>
                  <a:lnTo>
                    <a:pt x="147" y="13"/>
                  </a:lnTo>
                  <a:lnTo>
                    <a:pt x="147" y="9"/>
                  </a:lnTo>
                  <a:lnTo>
                    <a:pt x="146" y="7"/>
                  </a:lnTo>
                  <a:lnTo>
                    <a:pt x="146" y="3"/>
                  </a:lnTo>
                  <a:lnTo>
                    <a:pt x="145" y="2"/>
                  </a:lnTo>
                  <a:lnTo>
                    <a:pt x="141" y="1"/>
                  </a:lnTo>
                  <a:lnTo>
                    <a:pt x="135" y="0"/>
                  </a:lnTo>
                  <a:lnTo>
                    <a:pt x="127" y="1"/>
                  </a:lnTo>
                  <a:lnTo>
                    <a:pt x="119" y="1"/>
                  </a:lnTo>
                  <a:lnTo>
                    <a:pt x="111" y="2"/>
                  </a:lnTo>
                  <a:lnTo>
                    <a:pt x="104" y="4"/>
                  </a:lnTo>
                  <a:lnTo>
                    <a:pt x="99" y="6"/>
                  </a:lnTo>
                  <a:lnTo>
                    <a:pt x="95" y="8"/>
                  </a:lnTo>
                  <a:lnTo>
                    <a:pt x="90" y="13"/>
                  </a:lnTo>
                  <a:lnTo>
                    <a:pt x="86" y="19"/>
                  </a:lnTo>
                  <a:lnTo>
                    <a:pt x="83" y="27"/>
                  </a:lnTo>
                  <a:lnTo>
                    <a:pt x="79" y="35"/>
                  </a:lnTo>
                  <a:lnTo>
                    <a:pt x="75" y="44"/>
                  </a:lnTo>
                  <a:lnTo>
                    <a:pt x="73" y="52"/>
                  </a:lnTo>
                  <a:lnTo>
                    <a:pt x="70" y="60"/>
                  </a:lnTo>
                  <a:lnTo>
                    <a:pt x="68" y="68"/>
                  </a:lnTo>
                  <a:lnTo>
                    <a:pt x="64" y="73"/>
                  </a:lnTo>
                  <a:lnTo>
                    <a:pt x="62" y="79"/>
                  </a:lnTo>
                  <a:lnTo>
                    <a:pt x="59" y="82"/>
                  </a:lnTo>
                  <a:lnTo>
                    <a:pt x="55" y="86"/>
                  </a:lnTo>
                  <a:lnTo>
                    <a:pt x="54" y="89"/>
                  </a:lnTo>
                  <a:lnTo>
                    <a:pt x="52" y="90"/>
                  </a:lnTo>
                  <a:lnTo>
                    <a:pt x="52" y="91"/>
                  </a:lnTo>
                  <a:lnTo>
                    <a:pt x="59" y="99"/>
                  </a:lnTo>
                  <a:lnTo>
                    <a:pt x="62" y="100"/>
                  </a:lnTo>
                  <a:lnTo>
                    <a:pt x="63" y="101"/>
                  </a:lnTo>
                  <a:lnTo>
                    <a:pt x="65" y="104"/>
                  </a:lnTo>
                  <a:lnTo>
                    <a:pt x="66" y="106"/>
                  </a:lnTo>
                  <a:lnTo>
                    <a:pt x="65" y="110"/>
                  </a:lnTo>
                  <a:lnTo>
                    <a:pt x="64" y="113"/>
                  </a:lnTo>
                  <a:lnTo>
                    <a:pt x="59" y="116"/>
                  </a:lnTo>
                  <a:lnTo>
                    <a:pt x="52" y="125"/>
                  </a:lnTo>
                  <a:lnTo>
                    <a:pt x="44" y="138"/>
                  </a:lnTo>
                  <a:lnTo>
                    <a:pt x="37" y="158"/>
                  </a:lnTo>
                  <a:lnTo>
                    <a:pt x="29" y="179"/>
                  </a:lnTo>
                  <a:lnTo>
                    <a:pt x="22" y="200"/>
                  </a:lnTo>
                  <a:lnTo>
                    <a:pt x="17" y="219"/>
                  </a:lnTo>
                  <a:lnTo>
                    <a:pt x="13" y="232"/>
                  </a:lnTo>
                  <a:lnTo>
                    <a:pt x="12" y="240"/>
                  </a:lnTo>
                  <a:lnTo>
                    <a:pt x="12" y="242"/>
                  </a:lnTo>
                  <a:lnTo>
                    <a:pt x="12" y="245"/>
                  </a:lnTo>
                  <a:lnTo>
                    <a:pt x="13" y="247"/>
                  </a:lnTo>
                  <a:lnTo>
                    <a:pt x="16" y="250"/>
                  </a:lnTo>
                  <a:lnTo>
                    <a:pt x="17" y="253"/>
                  </a:lnTo>
                  <a:lnTo>
                    <a:pt x="18" y="257"/>
                  </a:lnTo>
                  <a:lnTo>
                    <a:pt x="21" y="261"/>
                  </a:lnTo>
                  <a:lnTo>
                    <a:pt x="23" y="264"/>
                  </a:lnTo>
                  <a:lnTo>
                    <a:pt x="13" y="300"/>
                  </a:lnTo>
                  <a:lnTo>
                    <a:pt x="9" y="305"/>
                  </a:lnTo>
                  <a:lnTo>
                    <a:pt x="7" y="316"/>
                  </a:lnTo>
                  <a:lnTo>
                    <a:pt x="4" y="331"/>
                  </a:lnTo>
                  <a:lnTo>
                    <a:pt x="2" y="347"/>
                  </a:lnTo>
                  <a:lnTo>
                    <a:pt x="1" y="364"/>
                  </a:lnTo>
                  <a:lnTo>
                    <a:pt x="0" y="378"/>
                  </a:lnTo>
                  <a:lnTo>
                    <a:pt x="1" y="391"/>
                  </a:lnTo>
                  <a:lnTo>
                    <a:pt x="2" y="396"/>
                  </a:lnTo>
                  <a:lnTo>
                    <a:pt x="4" y="397"/>
                  </a:lnTo>
                  <a:lnTo>
                    <a:pt x="7" y="398"/>
                  </a:lnTo>
                  <a:lnTo>
                    <a:pt x="12" y="399"/>
                  </a:lnTo>
                  <a:lnTo>
                    <a:pt x="17" y="401"/>
                  </a:lnTo>
                  <a:lnTo>
                    <a:pt x="22" y="402"/>
                  </a:lnTo>
                  <a:lnTo>
                    <a:pt x="29" y="403"/>
                  </a:lnTo>
                  <a:lnTo>
                    <a:pt x="35" y="404"/>
                  </a:lnTo>
                  <a:lnTo>
                    <a:pt x="43" y="404"/>
                  </a:lnTo>
                  <a:lnTo>
                    <a:pt x="42" y="417"/>
                  </a:lnTo>
                  <a:lnTo>
                    <a:pt x="40" y="428"/>
                  </a:lnTo>
                  <a:lnTo>
                    <a:pt x="38" y="438"/>
                  </a:lnTo>
                  <a:lnTo>
                    <a:pt x="38" y="447"/>
                  </a:lnTo>
                  <a:lnTo>
                    <a:pt x="37" y="453"/>
                  </a:lnTo>
                  <a:lnTo>
                    <a:pt x="35" y="459"/>
                  </a:lnTo>
                  <a:lnTo>
                    <a:pt x="35" y="463"/>
                  </a:lnTo>
                  <a:lnTo>
                    <a:pt x="35" y="464"/>
                  </a:lnTo>
                  <a:lnTo>
                    <a:pt x="37" y="464"/>
                  </a:lnTo>
                  <a:lnTo>
                    <a:pt x="39" y="466"/>
                  </a:lnTo>
                  <a:lnTo>
                    <a:pt x="44" y="470"/>
                  </a:lnTo>
                  <a:lnTo>
                    <a:pt x="50" y="474"/>
                  </a:lnTo>
                  <a:lnTo>
                    <a:pt x="55" y="476"/>
                  </a:lnTo>
                  <a:lnTo>
                    <a:pt x="60" y="477"/>
                  </a:lnTo>
                  <a:lnTo>
                    <a:pt x="63" y="477"/>
                  </a:lnTo>
                  <a:lnTo>
                    <a:pt x="64" y="475"/>
                  </a:lnTo>
                  <a:lnTo>
                    <a:pt x="65" y="477"/>
                  </a:lnTo>
                  <a:lnTo>
                    <a:pt x="66" y="482"/>
                  </a:lnTo>
                  <a:lnTo>
                    <a:pt x="69" y="490"/>
                  </a:lnTo>
                  <a:lnTo>
                    <a:pt x="70" y="497"/>
                  </a:lnTo>
                  <a:lnTo>
                    <a:pt x="73" y="503"/>
                  </a:lnTo>
                  <a:lnTo>
                    <a:pt x="75" y="510"/>
                  </a:lnTo>
                  <a:lnTo>
                    <a:pt x="76" y="515"/>
                  </a:lnTo>
                  <a:lnTo>
                    <a:pt x="78" y="516"/>
                  </a:lnTo>
                  <a:lnTo>
                    <a:pt x="76" y="517"/>
                  </a:lnTo>
                  <a:lnTo>
                    <a:pt x="76" y="518"/>
                  </a:lnTo>
                  <a:lnTo>
                    <a:pt x="76" y="520"/>
                  </a:lnTo>
                  <a:lnTo>
                    <a:pt x="75" y="523"/>
                  </a:lnTo>
                  <a:lnTo>
                    <a:pt x="74" y="527"/>
                  </a:lnTo>
                  <a:lnTo>
                    <a:pt x="73" y="532"/>
                  </a:lnTo>
                  <a:lnTo>
                    <a:pt x="73" y="537"/>
                  </a:lnTo>
                  <a:lnTo>
                    <a:pt x="71" y="543"/>
                  </a:lnTo>
                  <a:lnTo>
                    <a:pt x="71" y="552"/>
                  </a:lnTo>
                  <a:lnTo>
                    <a:pt x="73" y="562"/>
                  </a:lnTo>
                  <a:lnTo>
                    <a:pt x="75" y="574"/>
                  </a:lnTo>
                  <a:lnTo>
                    <a:pt x="78" y="585"/>
                  </a:lnTo>
                  <a:lnTo>
                    <a:pt x="81" y="596"/>
                  </a:lnTo>
                  <a:lnTo>
                    <a:pt x="84" y="606"/>
                  </a:lnTo>
                  <a:lnTo>
                    <a:pt x="85" y="612"/>
                  </a:lnTo>
                  <a:lnTo>
                    <a:pt x="86" y="615"/>
                  </a:lnTo>
                  <a:lnTo>
                    <a:pt x="75" y="638"/>
                  </a:lnTo>
                  <a:lnTo>
                    <a:pt x="79" y="674"/>
                  </a:lnTo>
                  <a:lnTo>
                    <a:pt x="80" y="676"/>
                  </a:lnTo>
                  <a:lnTo>
                    <a:pt x="81" y="677"/>
                  </a:lnTo>
                  <a:lnTo>
                    <a:pt x="84" y="679"/>
                  </a:lnTo>
                  <a:lnTo>
                    <a:pt x="88" y="682"/>
                  </a:lnTo>
                  <a:lnTo>
                    <a:pt x="91" y="684"/>
                  </a:lnTo>
                  <a:lnTo>
                    <a:pt x="95" y="686"/>
                  </a:lnTo>
                  <a:lnTo>
                    <a:pt x="99" y="686"/>
                  </a:lnTo>
                  <a:lnTo>
                    <a:pt x="102" y="683"/>
                  </a:lnTo>
                  <a:lnTo>
                    <a:pt x="106" y="681"/>
                  </a:lnTo>
                  <a:lnTo>
                    <a:pt x="109" y="677"/>
                  </a:lnTo>
                  <a:lnTo>
                    <a:pt x="110" y="672"/>
                  </a:lnTo>
                  <a:lnTo>
                    <a:pt x="111" y="667"/>
                  </a:lnTo>
                  <a:lnTo>
                    <a:pt x="112" y="663"/>
                  </a:lnTo>
                  <a:lnTo>
                    <a:pt x="114" y="659"/>
                  </a:lnTo>
                  <a:lnTo>
                    <a:pt x="114" y="657"/>
                  </a:lnTo>
                  <a:lnTo>
                    <a:pt x="114" y="656"/>
                  </a:lnTo>
                  <a:lnTo>
                    <a:pt x="105" y="609"/>
                  </a:lnTo>
                  <a:lnTo>
                    <a:pt x="120" y="515"/>
                  </a:lnTo>
                  <a:lnTo>
                    <a:pt x="122" y="496"/>
                  </a:lnTo>
                  <a:lnTo>
                    <a:pt x="141" y="496"/>
                  </a:lnTo>
                  <a:lnTo>
                    <a:pt x="141" y="497"/>
                  </a:lnTo>
                  <a:lnTo>
                    <a:pt x="141" y="500"/>
                  </a:lnTo>
                  <a:lnTo>
                    <a:pt x="141" y="505"/>
                  </a:lnTo>
                  <a:lnTo>
                    <a:pt x="141" y="511"/>
                  </a:lnTo>
                  <a:lnTo>
                    <a:pt x="142" y="518"/>
                  </a:lnTo>
                  <a:lnTo>
                    <a:pt x="142" y="526"/>
                  </a:lnTo>
                  <a:lnTo>
                    <a:pt x="143" y="534"/>
                  </a:lnTo>
                  <a:lnTo>
                    <a:pt x="145" y="543"/>
                  </a:lnTo>
                  <a:lnTo>
                    <a:pt x="146" y="554"/>
                  </a:lnTo>
                  <a:lnTo>
                    <a:pt x="148" y="567"/>
                  </a:lnTo>
                  <a:lnTo>
                    <a:pt x="151" y="578"/>
                  </a:lnTo>
                  <a:lnTo>
                    <a:pt x="153" y="589"/>
                  </a:lnTo>
                  <a:lnTo>
                    <a:pt x="156" y="598"/>
                  </a:lnTo>
                  <a:lnTo>
                    <a:pt x="157" y="606"/>
                  </a:lnTo>
                  <a:lnTo>
                    <a:pt x="158" y="611"/>
                  </a:lnTo>
                  <a:lnTo>
                    <a:pt x="160" y="612"/>
                  </a:lnTo>
                  <a:lnTo>
                    <a:pt x="156" y="655"/>
                  </a:lnTo>
                  <a:lnTo>
                    <a:pt x="168" y="658"/>
                  </a:lnTo>
                  <a:lnTo>
                    <a:pt x="168" y="652"/>
                  </a:lnTo>
                  <a:lnTo>
                    <a:pt x="168" y="653"/>
                  </a:lnTo>
                  <a:lnTo>
                    <a:pt x="171" y="655"/>
                  </a:lnTo>
                  <a:lnTo>
                    <a:pt x="174" y="656"/>
                  </a:lnTo>
                  <a:lnTo>
                    <a:pt x="178" y="658"/>
                  </a:lnTo>
                  <a:lnTo>
                    <a:pt x="183" y="661"/>
                  </a:lnTo>
                  <a:lnTo>
                    <a:pt x="188" y="663"/>
                  </a:lnTo>
                  <a:lnTo>
                    <a:pt x="193" y="666"/>
                  </a:lnTo>
                  <a:lnTo>
                    <a:pt x="199" y="669"/>
                  </a:lnTo>
                  <a:lnTo>
                    <a:pt x="204" y="671"/>
                  </a:lnTo>
                  <a:lnTo>
                    <a:pt x="210" y="672"/>
                  </a:lnTo>
                  <a:lnTo>
                    <a:pt x="215" y="672"/>
                  </a:lnTo>
                  <a:lnTo>
                    <a:pt x="220" y="672"/>
                  </a:lnTo>
                  <a:lnTo>
                    <a:pt x="225" y="671"/>
                  </a:lnTo>
                  <a:lnTo>
                    <a:pt x="229" y="669"/>
                  </a:lnTo>
                  <a:lnTo>
                    <a:pt x="232" y="669"/>
                  </a:lnTo>
                  <a:lnTo>
                    <a:pt x="230" y="656"/>
                  </a:lnTo>
                </a:path>
              </a:pathLst>
            </a:custGeom>
            <a:solidFill>
              <a:srgbClr val="4C4C4C"/>
            </a:solidFill>
            <a:ln w="9525" cap="rnd">
              <a:noFill/>
              <a:round/>
              <a:headEnd type="none" w="sm" len="sm"/>
              <a:tailEnd type="none" w="sm" len="sm"/>
            </a:ln>
            <a:effectLst/>
          </p:spPr>
          <p:txBody>
            <a:bodyPr/>
            <a:lstStyle/>
            <a:p>
              <a:endParaRPr lang="en-US"/>
            </a:p>
          </p:txBody>
        </p:sp>
        <p:sp>
          <p:nvSpPr>
            <p:cNvPr id="9256" name="Freeform 40"/>
            <p:cNvSpPr>
              <a:spLocks/>
            </p:cNvSpPr>
            <p:nvPr/>
          </p:nvSpPr>
          <p:spPr bwMode="auto">
            <a:xfrm>
              <a:off x="1464" y="3092"/>
              <a:ext cx="221" cy="715"/>
            </a:xfrm>
            <a:custGeom>
              <a:avLst/>
              <a:gdLst/>
              <a:ahLst/>
              <a:cxnLst>
                <a:cxn ang="0">
                  <a:pos x="220" y="600"/>
                </a:cxn>
                <a:cxn ang="0">
                  <a:pos x="203" y="414"/>
                </a:cxn>
                <a:cxn ang="0">
                  <a:pos x="208" y="407"/>
                </a:cxn>
                <a:cxn ang="0">
                  <a:pos x="212" y="400"/>
                </a:cxn>
                <a:cxn ang="0">
                  <a:pos x="208" y="378"/>
                </a:cxn>
                <a:cxn ang="0">
                  <a:pos x="211" y="295"/>
                </a:cxn>
                <a:cxn ang="0">
                  <a:pos x="207" y="235"/>
                </a:cxn>
                <a:cxn ang="0">
                  <a:pos x="197" y="165"/>
                </a:cxn>
                <a:cxn ang="0">
                  <a:pos x="175" y="137"/>
                </a:cxn>
                <a:cxn ang="0">
                  <a:pos x="142" y="113"/>
                </a:cxn>
                <a:cxn ang="0">
                  <a:pos x="126" y="103"/>
                </a:cxn>
                <a:cxn ang="0">
                  <a:pos x="139" y="64"/>
                </a:cxn>
                <a:cxn ang="0">
                  <a:pos x="141" y="49"/>
                </a:cxn>
                <a:cxn ang="0">
                  <a:pos x="137" y="28"/>
                </a:cxn>
                <a:cxn ang="0">
                  <a:pos x="128" y="12"/>
                </a:cxn>
                <a:cxn ang="0">
                  <a:pos x="121" y="2"/>
                </a:cxn>
                <a:cxn ang="0">
                  <a:pos x="100" y="0"/>
                </a:cxn>
                <a:cxn ang="0">
                  <a:pos x="77" y="1"/>
                </a:cxn>
                <a:cxn ang="0">
                  <a:pos x="72" y="7"/>
                </a:cxn>
                <a:cxn ang="0">
                  <a:pos x="59" y="21"/>
                </a:cxn>
                <a:cxn ang="0">
                  <a:pos x="57" y="42"/>
                </a:cxn>
                <a:cxn ang="0">
                  <a:pos x="60" y="58"/>
                </a:cxn>
                <a:cxn ang="0">
                  <a:pos x="78" y="103"/>
                </a:cxn>
                <a:cxn ang="0">
                  <a:pos x="58" y="116"/>
                </a:cxn>
                <a:cxn ang="0">
                  <a:pos x="26" y="138"/>
                </a:cxn>
                <a:cxn ang="0">
                  <a:pos x="16" y="155"/>
                </a:cxn>
                <a:cxn ang="0">
                  <a:pos x="9" y="210"/>
                </a:cxn>
                <a:cxn ang="0">
                  <a:pos x="3" y="268"/>
                </a:cxn>
                <a:cxn ang="0">
                  <a:pos x="2" y="298"/>
                </a:cxn>
                <a:cxn ang="0">
                  <a:pos x="0" y="353"/>
                </a:cxn>
                <a:cxn ang="0">
                  <a:pos x="3" y="400"/>
                </a:cxn>
                <a:cxn ang="0">
                  <a:pos x="12" y="410"/>
                </a:cxn>
                <a:cxn ang="0">
                  <a:pos x="23" y="412"/>
                </a:cxn>
                <a:cxn ang="0">
                  <a:pos x="14" y="393"/>
                </a:cxn>
                <a:cxn ang="0">
                  <a:pos x="63" y="665"/>
                </a:cxn>
                <a:cxn ang="0">
                  <a:pos x="72" y="711"/>
                </a:cxn>
                <a:cxn ang="0">
                  <a:pos x="108" y="692"/>
                </a:cxn>
                <a:cxn ang="0">
                  <a:pos x="129" y="705"/>
                </a:cxn>
                <a:cxn ang="0">
                  <a:pos x="149" y="714"/>
                </a:cxn>
                <a:cxn ang="0">
                  <a:pos x="162" y="714"/>
                </a:cxn>
                <a:cxn ang="0">
                  <a:pos x="174" y="710"/>
                </a:cxn>
                <a:cxn ang="0">
                  <a:pos x="169" y="683"/>
                </a:cxn>
                <a:cxn ang="0">
                  <a:pos x="177" y="391"/>
                </a:cxn>
                <a:cxn ang="0">
                  <a:pos x="185" y="407"/>
                </a:cxn>
                <a:cxn ang="0">
                  <a:pos x="187" y="409"/>
                </a:cxn>
                <a:cxn ang="0">
                  <a:pos x="191" y="413"/>
                </a:cxn>
              </a:cxnLst>
              <a:rect l="0" t="0" r="r" b="b"/>
              <a:pathLst>
                <a:path w="221" h="715">
                  <a:moveTo>
                    <a:pt x="176" y="428"/>
                  </a:moveTo>
                  <a:lnTo>
                    <a:pt x="176" y="600"/>
                  </a:lnTo>
                  <a:lnTo>
                    <a:pt x="220" y="600"/>
                  </a:lnTo>
                  <a:lnTo>
                    <a:pt x="220" y="428"/>
                  </a:lnTo>
                  <a:lnTo>
                    <a:pt x="203" y="428"/>
                  </a:lnTo>
                  <a:lnTo>
                    <a:pt x="203" y="414"/>
                  </a:lnTo>
                  <a:lnTo>
                    <a:pt x="205" y="413"/>
                  </a:lnTo>
                  <a:lnTo>
                    <a:pt x="207" y="410"/>
                  </a:lnTo>
                  <a:lnTo>
                    <a:pt x="208" y="407"/>
                  </a:lnTo>
                  <a:lnTo>
                    <a:pt x="210" y="404"/>
                  </a:lnTo>
                  <a:lnTo>
                    <a:pt x="211" y="402"/>
                  </a:lnTo>
                  <a:lnTo>
                    <a:pt x="212" y="400"/>
                  </a:lnTo>
                  <a:lnTo>
                    <a:pt x="213" y="399"/>
                  </a:lnTo>
                  <a:lnTo>
                    <a:pt x="213" y="398"/>
                  </a:lnTo>
                  <a:lnTo>
                    <a:pt x="208" y="378"/>
                  </a:lnTo>
                  <a:lnTo>
                    <a:pt x="210" y="378"/>
                  </a:lnTo>
                  <a:lnTo>
                    <a:pt x="211" y="301"/>
                  </a:lnTo>
                  <a:lnTo>
                    <a:pt x="211" y="295"/>
                  </a:lnTo>
                  <a:lnTo>
                    <a:pt x="210" y="280"/>
                  </a:lnTo>
                  <a:lnTo>
                    <a:pt x="208" y="259"/>
                  </a:lnTo>
                  <a:lnTo>
                    <a:pt x="207" y="235"/>
                  </a:lnTo>
                  <a:lnTo>
                    <a:pt x="205" y="210"/>
                  </a:lnTo>
                  <a:lnTo>
                    <a:pt x="201" y="185"/>
                  </a:lnTo>
                  <a:lnTo>
                    <a:pt x="197" y="165"/>
                  </a:lnTo>
                  <a:lnTo>
                    <a:pt x="191" y="153"/>
                  </a:lnTo>
                  <a:lnTo>
                    <a:pt x="183" y="144"/>
                  </a:lnTo>
                  <a:lnTo>
                    <a:pt x="175" y="137"/>
                  </a:lnTo>
                  <a:lnTo>
                    <a:pt x="164" y="128"/>
                  </a:lnTo>
                  <a:lnTo>
                    <a:pt x="152" y="121"/>
                  </a:lnTo>
                  <a:lnTo>
                    <a:pt x="142" y="113"/>
                  </a:lnTo>
                  <a:lnTo>
                    <a:pt x="134" y="108"/>
                  </a:lnTo>
                  <a:lnTo>
                    <a:pt x="128" y="105"/>
                  </a:lnTo>
                  <a:lnTo>
                    <a:pt x="126" y="103"/>
                  </a:lnTo>
                  <a:lnTo>
                    <a:pt x="128" y="86"/>
                  </a:lnTo>
                  <a:lnTo>
                    <a:pt x="139" y="65"/>
                  </a:lnTo>
                  <a:lnTo>
                    <a:pt x="139" y="64"/>
                  </a:lnTo>
                  <a:lnTo>
                    <a:pt x="140" y="60"/>
                  </a:lnTo>
                  <a:lnTo>
                    <a:pt x="140" y="55"/>
                  </a:lnTo>
                  <a:lnTo>
                    <a:pt x="141" y="49"/>
                  </a:lnTo>
                  <a:lnTo>
                    <a:pt x="141" y="42"/>
                  </a:lnTo>
                  <a:lnTo>
                    <a:pt x="140" y="34"/>
                  </a:lnTo>
                  <a:lnTo>
                    <a:pt x="137" y="28"/>
                  </a:lnTo>
                  <a:lnTo>
                    <a:pt x="134" y="22"/>
                  </a:lnTo>
                  <a:lnTo>
                    <a:pt x="130" y="16"/>
                  </a:lnTo>
                  <a:lnTo>
                    <a:pt x="128" y="12"/>
                  </a:lnTo>
                  <a:lnTo>
                    <a:pt x="126" y="7"/>
                  </a:lnTo>
                  <a:lnTo>
                    <a:pt x="124" y="4"/>
                  </a:lnTo>
                  <a:lnTo>
                    <a:pt x="121" y="2"/>
                  </a:lnTo>
                  <a:lnTo>
                    <a:pt x="116" y="1"/>
                  </a:lnTo>
                  <a:lnTo>
                    <a:pt x="110" y="0"/>
                  </a:lnTo>
                  <a:lnTo>
                    <a:pt x="100" y="0"/>
                  </a:lnTo>
                  <a:lnTo>
                    <a:pt x="88" y="0"/>
                  </a:lnTo>
                  <a:lnTo>
                    <a:pt x="82" y="0"/>
                  </a:lnTo>
                  <a:lnTo>
                    <a:pt x="77" y="1"/>
                  </a:lnTo>
                  <a:lnTo>
                    <a:pt x="74" y="2"/>
                  </a:lnTo>
                  <a:lnTo>
                    <a:pt x="73" y="4"/>
                  </a:lnTo>
                  <a:lnTo>
                    <a:pt x="72" y="7"/>
                  </a:lnTo>
                  <a:lnTo>
                    <a:pt x="68" y="11"/>
                  </a:lnTo>
                  <a:lnTo>
                    <a:pt x="63" y="16"/>
                  </a:lnTo>
                  <a:lnTo>
                    <a:pt x="59" y="21"/>
                  </a:lnTo>
                  <a:lnTo>
                    <a:pt x="57" y="27"/>
                  </a:lnTo>
                  <a:lnTo>
                    <a:pt x="57" y="34"/>
                  </a:lnTo>
                  <a:lnTo>
                    <a:pt x="57" y="42"/>
                  </a:lnTo>
                  <a:lnTo>
                    <a:pt x="58" y="48"/>
                  </a:lnTo>
                  <a:lnTo>
                    <a:pt x="59" y="54"/>
                  </a:lnTo>
                  <a:lnTo>
                    <a:pt x="60" y="58"/>
                  </a:lnTo>
                  <a:lnTo>
                    <a:pt x="62" y="60"/>
                  </a:lnTo>
                  <a:lnTo>
                    <a:pt x="75" y="92"/>
                  </a:lnTo>
                  <a:lnTo>
                    <a:pt x="78" y="103"/>
                  </a:lnTo>
                  <a:lnTo>
                    <a:pt x="74" y="106"/>
                  </a:lnTo>
                  <a:lnTo>
                    <a:pt x="68" y="110"/>
                  </a:lnTo>
                  <a:lnTo>
                    <a:pt x="58" y="116"/>
                  </a:lnTo>
                  <a:lnTo>
                    <a:pt x="47" y="123"/>
                  </a:lnTo>
                  <a:lnTo>
                    <a:pt x="36" y="131"/>
                  </a:lnTo>
                  <a:lnTo>
                    <a:pt x="26" y="138"/>
                  </a:lnTo>
                  <a:lnTo>
                    <a:pt x="19" y="144"/>
                  </a:lnTo>
                  <a:lnTo>
                    <a:pt x="17" y="148"/>
                  </a:lnTo>
                  <a:lnTo>
                    <a:pt x="16" y="155"/>
                  </a:lnTo>
                  <a:lnTo>
                    <a:pt x="14" y="170"/>
                  </a:lnTo>
                  <a:lnTo>
                    <a:pt x="12" y="189"/>
                  </a:lnTo>
                  <a:lnTo>
                    <a:pt x="9" y="210"/>
                  </a:lnTo>
                  <a:lnTo>
                    <a:pt x="7" y="232"/>
                  </a:lnTo>
                  <a:lnTo>
                    <a:pt x="4" y="252"/>
                  </a:lnTo>
                  <a:lnTo>
                    <a:pt x="3" y="268"/>
                  </a:lnTo>
                  <a:lnTo>
                    <a:pt x="2" y="278"/>
                  </a:lnTo>
                  <a:lnTo>
                    <a:pt x="2" y="284"/>
                  </a:lnTo>
                  <a:lnTo>
                    <a:pt x="2" y="298"/>
                  </a:lnTo>
                  <a:lnTo>
                    <a:pt x="1" y="314"/>
                  </a:lnTo>
                  <a:lnTo>
                    <a:pt x="0" y="334"/>
                  </a:lnTo>
                  <a:lnTo>
                    <a:pt x="0" y="353"/>
                  </a:lnTo>
                  <a:lnTo>
                    <a:pt x="0" y="372"/>
                  </a:lnTo>
                  <a:lnTo>
                    <a:pt x="1" y="388"/>
                  </a:lnTo>
                  <a:lnTo>
                    <a:pt x="3" y="400"/>
                  </a:lnTo>
                  <a:lnTo>
                    <a:pt x="6" y="405"/>
                  </a:lnTo>
                  <a:lnTo>
                    <a:pt x="8" y="408"/>
                  </a:lnTo>
                  <a:lnTo>
                    <a:pt x="12" y="410"/>
                  </a:lnTo>
                  <a:lnTo>
                    <a:pt x="17" y="410"/>
                  </a:lnTo>
                  <a:lnTo>
                    <a:pt x="21" y="412"/>
                  </a:lnTo>
                  <a:lnTo>
                    <a:pt x="23" y="412"/>
                  </a:lnTo>
                  <a:lnTo>
                    <a:pt x="26" y="410"/>
                  </a:lnTo>
                  <a:lnTo>
                    <a:pt x="27" y="410"/>
                  </a:lnTo>
                  <a:lnTo>
                    <a:pt x="14" y="393"/>
                  </a:lnTo>
                  <a:lnTo>
                    <a:pt x="34" y="262"/>
                  </a:lnTo>
                  <a:lnTo>
                    <a:pt x="34" y="402"/>
                  </a:lnTo>
                  <a:lnTo>
                    <a:pt x="63" y="665"/>
                  </a:lnTo>
                  <a:lnTo>
                    <a:pt x="39" y="694"/>
                  </a:lnTo>
                  <a:lnTo>
                    <a:pt x="34" y="714"/>
                  </a:lnTo>
                  <a:lnTo>
                    <a:pt x="72" y="711"/>
                  </a:lnTo>
                  <a:lnTo>
                    <a:pt x="101" y="689"/>
                  </a:lnTo>
                  <a:lnTo>
                    <a:pt x="103" y="690"/>
                  </a:lnTo>
                  <a:lnTo>
                    <a:pt x="108" y="692"/>
                  </a:lnTo>
                  <a:lnTo>
                    <a:pt x="114" y="696"/>
                  </a:lnTo>
                  <a:lnTo>
                    <a:pt x="121" y="700"/>
                  </a:lnTo>
                  <a:lnTo>
                    <a:pt x="129" y="705"/>
                  </a:lnTo>
                  <a:lnTo>
                    <a:pt x="136" y="709"/>
                  </a:lnTo>
                  <a:lnTo>
                    <a:pt x="144" y="711"/>
                  </a:lnTo>
                  <a:lnTo>
                    <a:pt x="149" y="714"/>
                  </a:lnTo>
                  <a:lnTo>
                    <a:pt x="152" y="714"/>
                  </a:lnTo>
                  <a:lnTo>
                    <a:pt x="157" y="714"/>
                  </a:lnTo>
                  <a:lnTo>
                    <a:pt x="162" y="714"/>
                  </a:lnTo>
                  <a:lnTo>
                    <a:pt x="166" y="712"/>
                  </a:lnTo>
                  <a:lnTo>
                    <a:pt x="171" y="711"/>
                  </a:lnTo>
                  <a:lnTo>
                    <a:pt x="174" y="710"/>
                  </a:lnTo>
                  <a:lnTo>
                    <a:pt x="176" y="710"/>
                  </a:lnTo>
                  <a:lnTo>
                    <a:pt x="176" y="709"/>
                  </a:lnTo>
                  <a:lnTo>
                    <a:pt x="169" y="683"/>
                  </a:lnTo>
                  <a:lnTo>
                    <a:pt x="142" y="666"/>
                  </a:lnTo>
                  <a:lnTo>
                    <a:pt x="167" y="419"/>
                  </a:lnTo>
                  <a:lnTo>
                    <a:pt x="177" y="391"/>
                  </a:lnTo>
                  <a:lnTo>
                    <a:pt x="165" y="249"/>
                  </a:lnTo>
                  <a:lnTo>
                    <a:pt x="193" y="394"/>
                  </a:lnTo>
                  <a:lnTo>
                    <a:pt x="185" y="407"/>
                  </a:lnTo>
                  <a:lnTo>
                    <a:pt x="186" y="408"/>
                  </a:lnTo>
                  <a:lnTo>
                    <a:pt x="186" y="409"/>
                  </a:lnTo>
                  <a:lnTo>
                    <a:pt x="187" y="409"/>
                  </a:lnTo>
                  <a:lnTo>
                    <a:pt x="188" y="410"/>
                  </a:lnTo>
                  <a:lnTo>
                    <a:pt x="190" y="412"/>
                  </a:lnTo>
                  <a:lnTo>
                    <a:pt x="191" y="413"/>
                  </a:lnTo>
                  <a:lnTo>
                    <a:pt x="191" y="428"/>
                  </a:lnTo>
                  <a:lnTo>
                    <a:pt x="176" y="428"/>
                  </a:lnTo>
                </a:path>
              </a:pathLst>
            </a:custGeom>
            <a:solidFill>
              <a:srgbClr val="4C4C4C"/>
            </a:solidFill>
            <a:ln w="9525" cap="rnd">
              <a:noFill/>
              <a:round/>
              <a:headEnd type="none" w="sm" len="sm"/>
              <a:tailEnd type="none" w="sm" len="sm"/>
            </a:ln>
            <a:effectLst/>
          </p:spPr>
          <p:txBody>
            <a:bodyPr/>
            <a:lstStyle/>
            <a:p>
              <a:endParaRPr lang="en-US"/>
            </a:p>
          </p:txBody>
        </p:sp>
        <p:sp>
          <p:nvSpPr>
            <p:cNvPr id="9257" name="Freeform 41"/>
            <p:cNvSpPr>
              <a:spLocks/>
            </p:cNvSpPr>
            <p:nvPr/>
          </p:nvSpPr>
          <p:spPr bwMode="auto">
            <a:xfrm>
              <a:off x="791" y="3067"/>
              <a:ext cx="222" cy="683"/>
            </a:xfrm>
            <a:custGeom>
              <a:avLst/>
              <a:gdLst/>
              <a:ahLst/>
              <a:cxnLst>
                <a:cxn ang="0">
                  <a:pos x="83" y="517"/>
                </a:cxn>
                <a:cxn ang="0">
                  <a:pos x="81" y="532"/>
                </a:cxn>
                <a:cxn ang="0">
                  <a:pos x="83" y="558"/>
                </a:cxn>
                <a:cxn ang="0">
                  <a:pos x="93" y="601"/>
                </a:cxn>
                <a:cxn ang="0">
                  <a:pos x="88" y="670"/>
                </a:cxn>
                <a:cxn ang="0">
                  <a:pos x="96" y="677"/>
                </a:cxn>
                <a:cxn ang="0">
                  <a:pos x="111" y="679"/>
                </a:cxn>
                <a:cxn ang="0">
                  <a:pos x="121" y="663"/>
                </a:cxn>
                <a:cxn ang="0">
                  <a:pos x="122" y="652"/>
                </a:cxn>
                <a:cxn ang="0">
                  <a:pos x="135" y="492"/>
                </a:cxn>
                <a:cxn ang="0">
                  <a:pos x="150" y="501"/>
                </a:cxn>
                <a:cxn ang="0">
                  <a:pos x="152" y="530"/>
                </a:cxn>
                <a:cxn ang="0">
                  <a:pos x="161" y="573"/>
                </a:cxn>
                <a:cxn ang="0">
                  <a:pos x="168" y="606"/>
                </a:cxn>
                <a:cxn ang="0">
                  <a:pos x="167" y="628"/>
                </a:cxn>
                <a:cxn ang="0">
                  <a:pos x="173" y="674"/>
                </a:cxn>
                <a:cxn ang="0">
                  <a:pos x="194" y="682"/>
                </a:cxn>
                <a:cxn ang="0">
                  <a:pos x="211" y="679"/>
                </a:cxn>
                <a:cxn ang="0">
                  <a:pos x="203" y="652"/>
                </a:cxn>
                <a:cxn ang="0">
                  <a:pos x="191" y="610"/>
                </a:cxn>
                <a:cxn ang="0">
                  <a:pos x="193" y="547"/>
                </a:cxn>
                <a:cxn ang="0">
                  <a:pos x="201" y="475"/>
                </a:cxn>
                <a:cxn ang="0">
                  <a:pos x="204" y="467"/>
                </a:cxn>
                <a:cxn ang="0">
                  <a:pos x="213" y="446"/>
                </a:cxn>
                <a:cxn ang="0">
                  <a:pos x="213" y="403"/>
                </a:cxn>
                <a:cxn ang="0">
                  <a:pos x="212" y="332"/>
                </a:cxn>
                <a:cxn ang="0">
                  <a:pos x="219" y="313"/>
                </a:cxn>
                <a:cxn ang="0">
                  <a:pos x="218" y="289"/>
                </a:cxn>
                <a:cxn ang="0">
                  <a:pos x="209" y="248"/>
                </a:cxn>
                <a:cxn ang="0">
                  <a:pos x="211" y="170"/>
                </a:cxn>
                <a:cxn ang="0">
                  <a:pos x="191" y="117"/>
                </a:cxn>
                <a:cxn ang="0">
                  <a:pos x="180" y="113"/>
                </a:cxn>
                <a:cxn ang="0">
                  <a:pos x="168" y="108"/>
                </a:cxn>
                <a:cxn ang="0">
                  <a:pos x="161" y="100"/>
                </a:cxn>
                <a:cxn ang="0">
                  <a:pos x="168" y="91"/>
                </a:cxn>
                <a:cxn ang="0">
                  <a:pos x="175" y="81"/>
                </a:cxn>
                <a:cxn ang="0">
                  <a:pos x="170" y="74"/>
                </a:cxn>
                <a:cxn ang="0">
                  <a:pos x="166" y="66"/>
                </a:cxn>
                <a:cxn ang="0">
                  <a:pos x="171" y="34"/>
                </a:cxn>
                <a:cxn ang="0">
                  <a:pos x="168" y="24"/>
                </a:cxn>
                <a:cxn ang="0">
                  <a:pos x="168" y="18"/>
                </a:cxn>
                <a:cxn ang="0">
                  <a:pos x="166" y="7"/>
                </a:cxn>
                <a:cxn ang="0">
                  <a:pos x="131" y="0"/>
                </a:cxn>
                <a:cxn ang="0">
                  <a:pos x="94" y="12"/>
                </a:cxn>
                <a:cxn ang="0">
                  <a:pos x="85" y="45"/>
                </a:cxn>
                <a:cxn ang="0">
                  <a:pos x="86" y="73"/>
                </a:cxn>
                <a:cxn ang="0">
                  <a:pos x="76" y="84"/>
                </a:cxn>
                <a:cxn ang="0">
                  <a:pos x="85" y="102"/>
                </a:cxn>
                <a:cxn ang="0">
                  <a:pos x="69" y="117"/>
                </a:cxn>
                <a:cxn ang="0">
                  <a:pos x="42" y="162"/>
                </a:cxn>
                <a:cxn ang="0">
                  <a:pos x="33" y="227"/>
                </a:cxn>
                <a:cxn ang="0">
                  <a:pos x="38" y="254"/>
                </a:cxn>
                <a:cxn ang="0">
                  <a:pos x="50" y="297"/>
                </a:cxn>
                <a:cxn ang="0">
                  <a:pos x="43" y="339"/>
                </a:cxn>
                <a:cxn ang="0">
                  <a:pos x="38" y="350"/>
                </a:cxn>
                <a:cxn ang="0">
                  <a:pos x="0" y="497"/>
                </a:cxn>
              </a:cxnLst>
              <a:rect l="0" t="0" r="r" b="b"/>
              <a:pathLst>
                <a:path w="222" h="683">
                  <a:moveTo>
                    <a:pt x="0" y="497"/>
                  </a:moveTo>
                  <a:lnTo>
                    <a:pt x="84" y="509"/>
                  </a:lnTo>
                  <a:lnTo>
                    <a:pt x="84" y="513"/>
                  </a:lnTo>
                  <a:lnTo>
                    <a:pt x="83" y="517"/>
                  </a:lnTo>
                  <a:lnTo>
                    <a:pt x="83" y="521"/>
                  </a:lnTo>
                  <a:lnTo>
                    <a:pt x="83" y="524"/>
                  </a:lnTo>
                  <a:lnTo>
                    <a:pt x="81" y="528"/>
                  </a:lnTo>
                  <a:lnTo>
                    <a:pt x="81" y="532"/>
                  </a:lnTo>
                  <a:lnTo>
                    <a:pt x="81" y="535"/>
                  </a:lnTo>
                  <a:lnTo>
                    <a:pt x="81" y="539"/>
                  </a:lnTo>
                  <a:lnTo>
                    <a:pt x="81" y="548"/>
                  </a:lnTo>
                  <a:lnTo>
                    <a:pt x="83" y="558"/>
                  </a:lnTo>
                  <a:lnTo>
                    <a:pt x="85" y="569"/>
                  </a:lnTo>
                  <a:lnTo>
                    <a:pt x="88" y="581"/>
                  </a:lnTo>
                  <a:lnTo>
                    <a:pt x="90" y="592"/>
                  </a:lnTo>
                  <a:lnTo>
                    <a:pt x="93" y="601"/>
                  </a:lnTo>
                  <a:lnTo>
                    <a:pt x="95" y="607"/>
                  </a:lnTo>
                  <a:lnTo>
                    <a:pt x="95" y="610"/>
                  </a:lnTo>
                  <a:lnTo>
                    <a:pt x="85" y="633"/>
                  </a:lnTo>
                  <a:lnTo>
                    <a:pt x="88" y="670"/>
                  </a:lnTo>
                  <a:lnTo>
                    <a:pt x="89" y="670"/>
                  </a:lnTo>
                  <a:lnTo>
                    <a:pt x="90" y="673"/>
                  </a:lnTo>
                  <a:lnTo>
                    <a:pt x="93" y="674"/>
                  </a:lnTo>
                  <a:lnTo>
                    <a:pt x="96" y="677"/>
                  </a:lnTo>
                  <a:lnTo>
                    <a:pt x="100" y="679"/>
                  </a:lnTo>
                  <a:lnTo>
                    <a:pt x="104" y="680"/>
                  </a:lnTo>
                  <a:lnTo>
                    <a:pt x="109" y="680"/>
                  </a:lnTo>
                  <a:lnTo>
                    <a:pt x="111" y="679"/>
                  </a:lnTo>
                  <a:lnTo>
                    <a:pt x="115" y="675"/>
                  </a:lnTo>
                  <a:lnTo>
                    <a:pt x="117" y="672"/>
                  </a:lnTo>
                  <a:lnTo>
                    <a:pt x="119" y="667"/>
                  </a:lnTo>
                  <a:lnTo>
                    <a:pt x="121" y="663"/>
                  </a:lnTo>
                  <a:lnTo>
                    <a:pt x="121" y="658"/>
                  </a:lnTo>
                  <a:lnTo>
                    <a:pt x="122" y="656"/>
                  </a:lnTo>
                  <a:lnTo>
                    <a:pt x="122" y="653"/>
                  </a:lnTo>
                  <a:lnTo>
                    <a:pt x="122" y="652"/>
                  </a:lnTo>
                  <a:lnTo>
                    <a:pt x="114" y="605"/>
                  </a:lnTo>
                  <a:lnTo>
                    <a:pt x="129" y="509"/>
                  </a:lnTo>
                  <a:lnTo>
                    <a:pt x="135" y="509"/>
                  </a:lnTo>
                  <a:lnTo>
                    <a:pt x="135" y="492"/>
                  </a:lnTo>
                  <a:lnTo>
                    <a:pt x="150" y="492"/>
                  </a:lnTo>
                  <a:lnTo>
                    <a:pt x="150" y="493"/>
                  </a:lnTo>
                  <a:lnTo>
                    <a:pt x="150" y="496"/>
                  </a:lnTo>
                  <a:lnTo>
                    <a:pt x="150" y="501"/>
                  </a:lnTo>
                  <a:lnTo>
                    <a:pt x="151" y="507"/>
                  </a:lnTo>
                  <a:lnTo>
                    <a:pt x="151" y="513"/>
                  </a:lnTo>
                  <a:lnTo>
                    <a:pt x="152" y="522"/>
                  </a:lnTo>
                  <a:lnTo>
                    <a:pt x="152" y="530"/>
                  </a:lnTo>
                  <a:lnTo>
                    <a:pt x="153" y="539"/>
                  </a:lnTo>
                  <a:lnTo>
                    <a:pt x="156" y="550"/>
                  </a:lnTo>
                  <a:lnTo>
                    <a:pt x="158" y="561"/>
                  </a:lnTo>
                  <a:lnTo>
                    <a:pt x="161" y="573"/>
                  </a:lnTo>
                  <a:lnTo>
                    <a:pt x="162" y="584"/>
                  </a:lnTo>
                  <a:lnTo>
                    <a:pt x="165" y="594"/>
                  </a:lnTo>
                  <a:lnTo>
                    <a:pt x="167" y="601"/>
                  </a:lnTo>
                  <a:lnTo>
                    <a:pt x="168" y="606"/>
                  </a:lnTo>
                  <a:lnTo>
                    <a:pt x="168" y="608"/>
                  </a:lnTo>
                  <a:lnTo>
                    <a:pt x="168" y="611"/>
                  </a:lnTo>
                  <a:lnTo>
                    <a:pt x="168" y="618"/>
                  </a:lnTo>
                  <a:lnTo>
                    <a:pt x="167" y="628"/>
                  </a:lnTo>
                  <a:lnTo>
                    <a:pt x="168" y="641"/>
                  </a:lnTo>
                  <a:lnTo>
                    <a:pt x="168" y="653"/>
                  </a:lnTo>
                  <a:lnTo>
                    <a:pt x="171" y="664"/>
                  </a:lnTo>
                  <a:lnTo>
                    <a:pt x="173" y="674"/>
                  </a:lnTo>
                  <a:lnTo>
                    <a:pt x="178" y="679"/>
                  </a:lnTo>
                  <a:lnTo>
                    <a:pt x="183" y="680"/>
                  </a:lnTo>
                  <a:lnTo>
                    <a:pt x="189" y="682"/>
                  </a:lnTo>
                  <a:lnTo>
                    <a:pt x="194" y="682"/>
                  </a:lnTo>
                  <a:lnTo>
                    <a:pt x="199" y="682"/>
                  </a:lnTo>
                  <a:lnTo>
                    <a:pt x="204" y="680"/>
                  </a:lnTo>
                  <a:lnTo>
                    <a:pt x="208" y="680"/>
                  </a:lnTo>
                  <a:lnTo>
                    <a:pt x="211" y="679"/>
                  </a:lnTo>
                  <a:lnTo>
                    <a:pt x="209" y="665"/>
                  </a:lnTo>
                  <a:lnTo>
                    <a:pt x="208" y="664"/>
                  </a:lnTo>
                  <a:lnTo>
                    <a:pt x="206" y="659"/>
                  </a:lnTo>
                  <a:lnTo>
                    <a:pt x="203" y="652"/>
                  </a:lnTo>
                  <a:lnTo>
                    <a:pt x="199" y="642"/>
                  </a:lnTo>
                  <a:lnTo>
                    <a:pt x="196" y="632"/>
                  </a:lnTo>
                  <a:lnTo>
                    <a:pt x="193" y="620"/>
                  </a:lnTo>
                  <a:lnTo>
                    <a:pt x="191" y="610"/>
                  </a:lnTo>
                  <a:lnTo>
                    <a:pt x="191" y="599"/>
                  </a:lnTo>
                  <a:lnTo>
                    <a:pt x="191" y="586"/>
                  </a:lnTo>
                  <a:lnTo>
                    <a:pt x="192" y="568"/>
                  </a:lnTo>
                  <a:lnTo>
                    <a:pt x="193" y="547"/>
                  </a:lnTo>
                  <a:lnTo>
                    <a:pt x="196" y="524"/>
                  </a:lnTo>
                  <a:lnTo>
                    <a:pt x="198" y="505"/>
                  </a:lnTo>
                  <a:lnTo>
                    <a:pt x="199" y="486"/>
                  </a:lnTo>
                  <a:lnTo>
                    <a:pt x="201" y="475"/>
                  </a:lnTo>
                  <a:lnTo>
                    <a:pt x="201" y="470"/>
                  </a:lnTo>
                  <a:lnTo>
                    <a:pt x="202" y="470"/>
                  </a:lnTo>
                  <a:lnTo>
                    <a:pt x="203" y="469"/>
                  </a:lnTo>
                  <a:lnTo>
                    <a:pt x="204" y="467"/>
                  </a:lnTo>
                  <a:lnTo>
                    <a:pt x="207" y="465"/>
                  </a:lnTo>
                  <a:lnTo>
                    <a:pt x="209" y="461"/>
                  </a:lnTo>
                  <a:lnTo>
                    <a:pt x="211" y="455"/>
                  </a:lnTo>
                  <a:lnTo>
                    <a:pt x="213" y="446"/>
                  </a:lnTo>
                  <a:lnTo>
                    <a:pt x="214" y="435"/>
                  </a:lnTo>
                  <a:lnTo>
                    <a:pt x="214" y="431"/>
                  </a:lnTo>
                  <a:lnTo>
                    <a:pt x="213" y="419"/>
                  </a:lnTo>
                  <a:lnTo>
                    <a:pt x="213" y="403"/>
                  </a:lnTo>
                  <a:lnTo>
                    <a:pt x="212" y="383"/>
                  </a:lnTo>
                  <a:lnTo>
                    <a:pt x="212" y="363"/>
                  </a:lnTo>
                  <a:lnTo>
                    <a:pt x="212" y="346"/>
                  </a:lnTo>
                  <a:lnTo>
                    <a:pt x="212" y="332"/>
                  </a:lnTo>
                  <a:lnTo>
                    <a:pt x="214" y="325"/>
                  </a:lnTo>
                  <a:lnTo>
                    <a:pt x="216" y="321"/>
                  </a:lnTo>
                  <a:lnTo>
                    <a:pt x="218" y="318"/>
                  </a:lnTo>
                  <a:lnTo>
                    <a:pt x="219" y="313"/>
                  </a:lnTo>
                  <a:lnTo>
                    <a:pt x="221" y="308"/>
                  </a:lnTo>
                  <a:lnTo>
                    <a:pt x="221" y="302"/>
                  </a:lnTo>
                  <a:lnTo>
                    <a:pt x="221" y="295"/>
                  </a:lnTo>
                  <a:lnTo>
                    <a:pt x="218" y="289"/>
                  </a:lnTo>
                  <a:lnTo>
                    <a:pt x="214" y="280"/>
                  </a:lnTo>
                  <a:lnTo>
                    <a:pt x="208" y="268"/>
                  </a:lnTo>
                  <a:lnTo>
                    <a:pt x="208" y="258"/>
                  </a:lnTo>
                  <a:lnTo>
                    <a:pt x="209" y="248"/>
                  </a:lnTo>
                  <a:lnTo>
                    <a:pt x="213" y="237"/>
                  </a:lnTo>
                  <a:lnTo>
                    <a:pt x="216" y="221"/>
                  </a:lnTo>
                  <a:lnTo>
                    <a:pt x="214" y="200"/>
                  </a:lnTo>
                  <a:lnTo>
                    <a:pt x="211" y="170"/>
                  </a:lnTo>
                  <a:lnTo>
                    <a:pt x="199" y="131"/>
                  </a:lnTo>
                  <a:lnTo>
                    <a:pt x="197" y="125"/>
                  </a:lnTo>
                  <a:lnTo>
                    <a:pt x="193" y="121"/>
                  </a:lnTo>
                  <a:lnTo>
                    <a:pt x="191" y="117"/>
                  </a:lnTo>
                  <a:lnTo>
                    <a:pt x="187" y="116"/>
                  </a:lnTo>
                  <a:lnTo>
                    <a:pt x="183" y="115"/>
                  </a:lnTo>
                  <a:lnTo>
                    <a:pt x="181" y="113"/>
                  </a:lnTo>
                  <a:lnTo>
                    <a:pt x="180" y="113"/>
                  </a:lnTo>
                  <a:lnTo>
                    <a:pt x="178" y="113"/>
                  </a:lnTo>
                  <a:lnTo>
                    <a:pt x="176" y="112"/>
                  </a:lnTo>
                  <a:lnTo>
                    <a:pt x="172" y="111"/>
                  </a:lnTo>
                  <a:lnTo>
                    <a:pt x="168" y="108"/>
                  </a:lnTo>
                  <a:lnTo>
                    <a:pt x="165" y="106"/>
                  </a:lnTo>
                  <a:lnTo>
                    <a:pt x="162" y="103"/>
                  </a:lnTo>
                  <a:lnTo>
                    <a:pt x="161" y="101"/>
                  </a:lnTo>
                  <a:lnTo>
                    <a:pt x="161" y="100"/>
                  </a:lnTo>
                  <a:lnTo>
                    <a:pt x="162" y="97"/>
                  </a:lnTo>
                  <a:lnTo>
                    <a:pt x="163" y="95"/>
                  </a:lnTo>
                  <a:lnTo>
                    <a:pt x="166" y="94"/>
                  </a:lnTo>
                  <a:lnTo>
                    <a:pt x="168" y="91"/>
                  </a:lnTo>
                  <a:lnTo>
                    <a:pt x="171" y="89"/>
                  </a:lnTo>
                  <a:lnTo>
                    <a:pt x="172" y="86"/>
                  </a:lnTo>
                  <a:lnTo>
                    <a:pt x="175" y="84"/>
                  </a:lnTo>
                  <a:lnTo>
                    <a:pt x="175" y="81"/>
                  </a:lnTo>
                  <a:lnTo>
                    <a:pt x="175" y="77"/>
                  </a:lnTo>
                  <a:lnTo>
                    <a:pt x="173" y="75"/>
                  </a:lnTo>
                  <a:lnTo>
                    <a:pt x="172" y="75"/>
                  </a:lnTo>
                  <a:lnTo>
                    <a:pt x="170" y="74"/>
                  </a:lnTo>
                  <a:lnTo>
                    <a:pt x="167" y="74"/>
                  </a:lnTo>
                  <a:lnTo>
                    <a:pt x="166" y="73"/>
                  </a:lnTo>
                  <a:lnTo>
                    <a:pt x="165" y="71"/>
                  </a:lnTo>
                  <a:lnTo>
                    <a:pt x="166" y="66"/>
                  </a:lnTo>
                  <a:lnTo>
                    <a:pt x="168" y="56"/>
                  </a:lnTo>
                  <a:lnTo>
                    <a:pt x="170" y="48"/>
                  </a:lnTo>
                  <a:lnTo>
                    <a:pt x="171" y="40"/>
                  </a:lnTo>
                  <a:lnTo>
                    <a:pt x="171" y="34"/>
                  </a:lnTo>
                  <a:lnTo>
                    <a:pt x="170" y="30"/>
                  </a:lnTo>
                  <a:lnTo>
                    <a:pt x="170" y="27"/>
                  </a:lnTo>
                  <a:lnTo>
                    <a:pt x="168" y="25"/>
                  </a:lnTo>
                  <a:lnTo>
                    <a:pt x="168" y="24"/>
                  </a:lnTo>
                  <a:lnTo>
                    <a:pt x="168" y="23"/>
                  </a:lnTo>
                  <a:lnTo>
                    <a:pt x="168" y="22"/>
                  </a:lnTo>
                  <a:lnTo>
                    <a:pt x="168" y="21"/>
                  </a:lnTo>
                  <a:lnTo>
                    <a:pt x="168" y="18"/>
                  </a:lnTo>
                  <a:lnTo>
                    <a:pt x="168" y="16"/>
                  </a:lnTo>
                  <a:lnTo>
                    <a:pt x="167" y="13"/>
                  </a:lnTo>
                  <a:lnTo>
                    <a:pt x="167" y="11"/>
                  </a:lnTo>
                  <a:lnTo>
                    <a:pt x="166" y="7"/>
                  </a:lnTo>
                  <a:lnTo>
                    <a:pt x="160" y="4"/>
                  </a:lnTo>
                  <a:lnTo>
                    <a:pt x="151" y="2"/>
                  </a:lnTo>
                  <a:lnTo>
                    <a:pt x="141" y="1"/>
                  </a:lnTo>
                  <a:lnTo>
                    <a:pt x="131" y="0"/>
                  </a:lnTo>
                  <a:lnTo>
                    <a:pt x="121" y="0"/>
                  </a:lnTo>
                  <a:lnTo>
                    <a:pt x="114" y="0"/>
                  </a:lnTo>
                  <a:lnTo>
                    <a:pt x="109" y="1"/>
                  </a:lnTo>
                  <a:lnTo>
                    <a:pt x="94" y="12"/>
                  </a:lnTo>
                  <a:lnTo>
                    <a:pt x="85" y="21"/>
                  </a:lnTo>
                  <a:lnTo>
                    <a:pt x="83" y="29"/>
                  </a:lnTo>
                  <a:lnTo>
                    <a:pt x="83" y="37"/>
                  </a:lnTo>
                  <a:lnTo>
                    <a:pt x="85" y="45"/>
                  </a:lnTo>
                  <a:lnTo>
                    <a:pt x="88" y="51"/>
                  </a:lnTo>
                  <a:lnTo>
                    <a:pt x="90" y="59"/>
                  </a:lnTo>
                  <a:lnTo>
                    <a:pt x="89" y="66"/>
                  </a:lnTo>
                  <a:lnTo>
                    <a:pt x="86" y="73"/>
                  </a:lnTo>
                  <a:lnTo>
                    <a:pt x="84" y="77"/>
                  </a:lnTo>
                  <a:lnTo>
                    <a:pt x="81" y="81"/>
                  </a:lnTo>
                  <a:lnTo>
                    <a:pt x="79" y="84"/>
                  </a:lnTo>
                  <a:lnTo>
                    <a:pt x="76" y="84"/>
                  </a:lnTo>
                  <a:lnTo>
                    <a:pt x="75" y="85"/>
                  </a:lnTo>
                  <a:lnTo>
                    <a:pt x="73" y="85"/>
                  </a:lnTo>
                  <a:lnTo>
                    <a:pt x="84" y="101"/>
                  </a:lnTo>
                  <a:lnTo>
                    <a:pt x="85" y="102"/>
                  </a:lnTo>
                  <a:lnTo>
                    <a:pt x="85" y="105"/>
                  </a:lnTo>
                  <a:lnTo>
                    <a:pt x="83" y="107"/>
                  </a:lnTo>
                  <a:lnTo>
                    <a:pt x="78" y="112"/>
                  </a:lnTo>
                  <a:lnTo>
                    <a:pt x="69" y="117"/>
                  </a:lnTo>
                  <a:lnTo>
                    <a:pt x="57" y="125"/>
                  </a:lnTo>
                  <a:lnTo>
                    <a:pt x="50" y="132"/>
                  </a:lnTo>
                  <a:lnTo>
                    <a:pt x="45" y="144"/>
                  </a:lnTo>
                  <a:lnTo>
                    <a:pt x="42" y="162"/>
                  </a:lnTo>
                  <a:lnTo>
                    <a:pt x="38" y="180"/>
                  </a:lnTo>
                  <a:lnTo>
                    <a:pt x="36" y="199"/>
                  </a:lnTo>
                  <a:lnTo>
                    <a:pt x="34" y="215"/>
                  </a:lnTo>
                  <a:lnTo>
                    <a:pt x="33" y="227"/>
                  </a:lnTo>
                  <a:lnTo>
                    <a:pt x="33" y="233"/>
                  </a:lnTo>
                  <a:lnTo>
                    <a:pt x="33" y="237"/>
                  </a:lnTo>
                  <a:lnTo>
                    <a:pt x="36" y="245"/>
                  </a:lnTo>
                  <a:lnTo>
                    <a:pt x="38" y="254"/>
                  </a:lnTo>
                  <a:lnTo>
                    <a:pt x="40" y="266"/>
                  </a:lnTo>
                  <a:lnTo>
                    <a:pt x="44" y="278"/>
                  </a:lnTo>
                  <a:lnTo>
                    <a:pt x="48" y="288"/>
                  </a:lnTo>
                  <a:lnTo>
                    <a:pt x="50" y="297"/>
                  </a:lnTo>
                  <a:lnTo>
                    <a:pt x="53" y="303"/>
                  </a:lnTo>
                  <a:lnTo>
                    <a:pt x="48" y="335"/>
                  </a:lnTo>
                  <a:lnTo>
                    <a:pt x="44" y="336"/>
                  </a:lnTo>
                  <a:lnTo>
                    <a:pt x="43" y="339"/>
                  </a:lnTo>
                  <a:lnTo>
                    <a:pt x="40" y="341"/>
                  </a:lnTo>
                  <a:lnTo>
                    <a:pt x="39" y="344"/>
                  </a:lnTo>
                  <a:lnTo>
                    <a:pt x="39" y="347"/>
                  </a:lnTo>
                  <a:lnTo>
                    <a:pt x="38" y="350"/>
                  </a:lnTo>
                  <a:lnTo>
                    <a:pt x="38" y="352"/>
                  </a:lnTo>
                  <a:lnTo>
                    <a:pt x="38" y="353"/>
                  </a:lnTo>
                  <a:lnTo>
                    <a:pt x="0" y="356"/>
                  </a:lnTo>
                  <a:lnTo>
                    <a:pt x="0" y="497"/>
                  </a:lnTo>
                </a:path>
              </a:pathLst>
            </a:custGeom>
            <a:solidFill>
              <a:srgbClr val="4C4C4C"/>
            </a:solidFill>
            <a:ln w="9525" cap="rnd">
              <a:noFill/>
              <a:round/>
              <a:headEnd type="none" w="sm" len="sm"/>
              <a:tailEnd type="none" w="sm" len="sm"/>
            </a:ln>
            <a:effectLst/>
          </p:spPr>
          <p:txBody>
            <a:bodyPr/>
            <a:lstStyle/>
            <a:p>
              <a:endParaRPr lang="en-US"/>
            </a:p>
          </p:txBody>
        </p:sp>
        <p:sp>
          <p:nvSpPr>
            <p:cNvPr id="9258" name="Freeform 42"/>
            <p:cNvSpPr>
              <a:spLocks/>
            </p:cNvSpPr>
            <p:nvPr/>
          </p:nvSpPr>
          <p:spPr bwMode="auto">
            <a:xfrm>
              <a:off x="1106" y="3113"/>
              <a:ext cx="234" cy="686"/>
            </a:xfrm>
            <a:custGeom>
              <a:avLst/>
              <a:gdLst/>
              <a:ahLst/>
              <a:cxnLst>
                <a:cxn ang="0">
                  <a:pos x="215" y="646"/>
                </a:cxn>
                <a:cxn ang="0">
                  <a:pos x="183" y="613"/>
                </a:cxn>
                <a:cxn ang="0">
                  <a:pos x="184" y="551"/>
                </a:cxn>
                <a:cxn ang="0">
                  <a:pos x="192" y="479"/>
                </a:cxn>
                <a:cxn ang="0">
                  <a:pos x="195" y="471"/>
                </a:cxn>
                <a:cxn ang="0">
                  <a:pos x="204" y="450"/>
                </a:cxn>
                <a:cxn ang="0">
                  <a:pos x="190" y="307"/>
                </a:cxn>
                <a:cxn ang="0">
                  <a:pos x="198" y="325"/>
                </a:cxn>
                <a:cxn ang="0">
                  <a:pos x="206" y="325"/>
                </a:cxn>
                <a:cxn ang="0">
                  <a:pos x="211" y="305"/>
                </a:cxn>
                <a:cxn ang="0">
                  <a:pos x="199" y="272"/>
                </a:cxn>
                <a:cxn ang="0">
                  <a:pos x="205" y="225"/>
                </a:cxn>
                <a:cxn ang="0">
                  <a:pos x="187" y="127"/>
                </a:cxn>
                <a:cxn ang="0">
                  <a:pos x="166" y="107"/>
                </a:cxn>
                <a:cxn ang="0">
                  <a:pos x="158" y="101"/>
                </a:cxn>
                <a:cxn ang="0">
                  <a:pos x="167" y="96"/>
                </a:cxn>
                <a:cxn ang="0">
                  <a:pos x="171" y="80"/>
                </a:cxn>
                <a:cxn ang="0">
                  <a:pos x="163" y="63"/>
                </a:cxn>
                <a:cxn ang="0">
                  <a:pos x="153" y="44"/>
                </a:cxn>
                <a:cxn ang="0">
                  <a:pos x="151" y="28"/>
                </a:cxn>
                <a:cxn ang="0">
                  <a:pos x="149" y="21"/>
                </a:cxn>
                <a:cxn ang="0">
                  <a:pos x="147" y="6"/>
                </a:cxn>
                <a:cxn ang="0">
                  <a:pos x="135" y="0"/>
                </a:cxn>
                <a:cxn ang="0">
                  <a:pos x="105" y="3"/>
                </a:cxn>
                <a:cxn ang="0">
                  <a:pos x="86" y="18"/>
                </a:cxn>
                <a:cxn ang="0">
                  <a:pos x="73" y="52"/>
                </a:cxn>
                <a:cxn ang="0">
                  <a:pos x="61" y="78"/>
                </a:cxn>
                <a:cxn ang="0">
                  <a:pos x="53" y="90"/>
                </a:cxn>
                <a:cxn ang="0">
                  <a:pos x="61" y="100"/>
                </a:cxn>
                <a:cxn ang="0">
                  <a:pos x="66" y="110"/>
                </a:cxn>
                <a:cxn ang="0">
                  <a:pos x="45" y="138"/>
                </a:cxn>
                <a:cxn ang="0">
                  <a:pos x="17" y="219"/>
                </a:cxn>
                <a:cxn ang="0">
                  <a:pos x="13" y="244"/>
                </a:cxn>
                <a:cxn ang="0">
                  <a:pos x="19" y="257"/>
                </a:cxn>
                <a:cxn ang="0">
                  <a:pos x="11" y="305"/>
                </a:cxn>
                <a:cxn ang="0">
                  <a:pos x="1" y="364"/>
                </a:cxn>
                <a:cxn ang="0">
                  <a:pos x="4" y="397"/>
                </a:cxn>
                <a:cxn ang="0">
                  <a:pos x="23" y="402"/>
                </a:cxn>
                <a:cxn ang="0">
                  <a:pos x="42" y="416"/>
                </a:cxn>
                <a:cxn ang="0">
                  <a:pos x="37" y="453"/>
                </a:cxn>
                <a:cxn ang="0">
                  <a:pos x="37" y="464"/>
                </a:cxn>
                <a:cxn ang="0">
                  <a:pos x="55" y="476"/>
                </a:cxn>
                <a:cxn ang="0">
                  <a:pos x="65" y="478"/>
                </a:cxn>
                <a:cxn ang="0">
                  <a:pos x="74" y="504"/>
                </a:cxn>
                <a:cxn ang="0">
                  <a:pos x="76" y="517"/>
                </a:cxn>
                <a:cxn ang="0">
                  <a:pos x="74" y="531"/>
                </a:cxn>
                <a:cxn ang="0">
                  <a:pos x="74" y="562"/>
                </a:cxn>
                <a:cxn ang="0">
                  <a:pos x="84" y="605"/>
                </a:cxn>
                <a:cxn ang="0">
                  <a:pos x="79" y="675"/>
                </a:cxn>
                <a:cxn ang="0">
                  <a:pos x="87" y="682"/>
                </a:cxn>
                <a:cxn ang="0">
                  <a:pos x="102" y="683"/>
                </a:cxn>
                <a:cxn ang="0">
                  <a:pos x="111" y="667"/>
                </a:cxn>
                <a:cxn ang="0">
                  <a:pos x="114" y="656"/>
                </a:cxn>
                <a:cxn ang="0">
                  <a:pos x="141" y="496"/>
                </a:cxn>
                <a:cxn ang="0">
                  <a:pos x="142" y="511"/>
                </a:cxn>
                <a:cxn ang="0">
                  <a:pos x="145" y="543"/>
                </a:cxn>
                <a:cxn ang="0">
                  <a:pos x="153" y="588"/>
                </a:cxn>
                <a:cxn ang="0">
                  <a:pos x="159" y="613"/>
                </a:cxn>
                <a:cxn ang="0">
                  <a:pos x="169" y="652"/>
                </a:cxn>
                <a:cxn ang="0">
                  <a:pos x="183" y="661"/>
                </a:cxn>
                <a:cxn ang="0">
                  <a:pos x="205" y="671"/>
                </a:cxn>
                <a:cxn ang="0">
                  <a:pos x="225" y="671"/>
                </a:cxn>
                <a:cxn ang="0">
                  <a:pos x="230" y="656"/>
                </a:cxn>
              </a:cxnLst>
              <a:rect l="0" t="0" r="r" b="b"/>
              <a:pathLst>
                <a:path w="234" h="686">
                  <a:moveTo>
                    <a:pt x="230" y="656"/>
                  </a:moveTo>
                  <a:lnTo>
                    <a:pt x="228" y="655"/>
                  </a:lnTo>
                  <a:lnTo>
                    <a:pt x="223" y="651"/>
                  </a:lnTo>
                  <a:lnTo>
                    <a:pt x="215" y="646"/>
                  </a:lnTo>
                  <a:lnTo>
                    <a:pt x="205" y="639"/>
                  </a:lnTo>
                  <a:lnTo>
                    <a:pt x="197" y="631"/>
                  </a:lnTo>
                  <a:lnTo>
                    <a:pt x="189" y="623"/>
                  </a:lnTo>
                  <a:lnTo>
                    <a:pt x="183" y="613"/>
                  </a:lnTo>
                  <a:lnTo>
                    <a:pt x="182" y="603"/>
                  </a:lnTo>
                  <a:lnTo>
                    <a:pt x="182" y="590"/>
                  </a:lnTo>
                  <a:lnTo>
                    <a:pt x="183" y="572"/>
                  </a:lnTo>
                  <a:lnTo>
                    <a:pt x="184" y="551"/>
                  </a:lnTo>
                  <a:lnTo>
                    <a:pt x="187" y="530"/>
                  </a:lnTo>
                  <a:lnTo>
                    <a:pt x="188" y="509"/>
                  </a:lnTo>
                  <a:lnTo>
                    <a:pt x="190" y="491"/>
                  </a:lnTo>
                  <a:lnTo>
                    <a:pt x="192" y="479"/>
                  </a:lnTo>
                  <a:lnTo>
                    <a:pt x="192" y="474"/>
                  </a:lnTo>
                  <a:lnTo>
                    <a:pt x="193" y="474"/>
                  </a:lnTo>
                  <a:lnTo>
                    <a:pt x="194" y="474"/>
                  </a:lnTo>
                  <a:lnTo>
                    <a:pt x="195" y="471"/>
                  </a:lnTo>
                  <a:lnTo>
                    <a:pt x="198" y="469"/>
                  </a:lnTo>
                  <a:lnTo>
                    <a:pt x="200" y="465"/>
                  </a:lnTo>
                  <a:lnTo>
                    <a:pt x="202" y="459"/>
                  </a:lnTo>
                  <a:lnTo>
                    <a:pt x="204" y="450"/>
                  </a:lnTo>
                  <a:lnTo>
                    <a:pt x="205" y="439"/>
                  </a:lnTo>
                  <a:lnTo>
                    <a:pt x="190" y="307"/>
                  </a:lnTo>
                  <a:lnTo>
                    <a:pt x="190" y="305"/>
                  </a:lnTo>
                  <a:lnTo>
                    <a:pt x="190" y="307"/>
                  </a:lnTo>
                  <a:lnTo>
                    <a:pt x="192" y="310"/>
                  </a:lnTo>
                  <a:lnTo>
                    <a:pt x="193" y="315"/>
                  </a:lnTo>
                  <a:lnTo>
                    <a:pt x="195" y="320"/>
                  </a:lnTo>
                  <a:lnTo>
                    <a:pt x="198" y="325"/>
                  </a:lnTo>
                  <a:lnTo>
                    <a:pt x="200" y="329"/>
                  </a:lnTo>
                  <a:lnTo>
                    <a:pt x="203" y="330"/>
                  </a:lnTo>
                  <a:lnTo>
                    <a:pt x="205" y="329"/>
                  </a:lnTo>
                  <a:lnTo>
                    <a:pt x="206" y="325"/>
                  </a:lnTo>
                  <a:lnTo>
                    <a:pt x="209" y="322"/>
                  </a:lnTo>
                  <a:lnTo>
                    <a:pt x="210" y="317"/>
                  </a:lnTo>
                  <a:lnTo>
                    <a:pt x="211" y="312"/>
                  </a:lnTo>
                  <a:lnTo>
                    <a:pt x="211" y="305"/>
                  </a:lnTo>
                  <a:lnTo>
                    <a:pt x="210" y="299"/>
                  </a:lnTo>
                  <a:lnTo>
                    <a:pt x="209" y="293"/>
                  </a:lnTo>
                  <a:lnTo>
                    <a:pt x="205" y="284"/>
                  </a:lnTo>
                  <a:lnTo>
                    <a:pt x="199" y="272"/>
                  </a:lnTo>
                  <a:lnTo>
                    <a:pt x="199" y="262"/>
                  </a:lnTo>
                  <a:lnTo>
                    <a:pt x="200" y="252"/>
                  </a:lnTo>
                  <a:lnTo>
                    <a:pt x="204" y="241"/>
                  </a:lnTo>
                  <a:lnTo>
                    <a:pt x="205" y="225"/>
                  </a:lnTo>
                  <a:lnTo>
                    <a:pt x="205" y="204"/>
                  </a:lnTo>
                  <a:lnTo>
                    <a:pt x="200" y="174"/>
                  </a:lnTo>
                  <a:lnTo>
                    <a:pt x="190" y="135"/>
                  </a:lnTo>
                  <a:lnTo>
                    <a:pt x="187" y="127"/>
                  </a:lnTo>
                  <a:lnTo>
                    <a:pt x="183" y="122"/>
                  </a:lnTo>
                  <a:lnTo>
                    <a:pt x="177" y="116"/>
                  </a:lnTo>
                  <a:lnTo>
                    <a:pt x="171" y="111"/>
                  </a:lnTo>
                  <a:lnTo>
                    <a:pt x="166" y="107"/>
                  </a:lnTo>
                  <a:lnTo>
                    <a:pt x="161" y="104"/>
                  </a:lnTo>
                  <a:lnTo>
                    <a:pt x="157" y="102"/>
                  </a:lnTo>
                  <a:lnTo>
                    <a:pt x="156" y="101"/>
                  </a:lnTo>
                  <a:lnTo>
                    <a:pt x="158" y="101"/>
                  </a:lnTo>
                  <a:lnTo>
                    <a:pt x="159" y="101"/>
                  </a:lnTo>
                  <a:lnTo>
                    <a:pt x="162" y="100"/>
                  </a:lnTo>
                  <a:lnTo>
                    <a:pt x="164" y="99"/>
                  </a:lnTo>
                  <a:lnTo>
                    <a:pt x="167" y="96"/>
                  </a:lnTo>
                  <a:lnTo>
                    <a:pt x="169" y="92"/>
                  </a:lnTo>
                  <a:lnTo>
                    <a:pt x="171" y="89"/>
                  </a:lnTo>
                  <a:lnTo>
                    <a:pt x="171" y="84"/>
                  </a:lnTo>
                  <a:lnTo>
                    <a:pt x="171" y="80"/>
                  </a:lnTo>
                  <a:lnTo>
                    <a:pt x="169" y="75"/>
                  </a:lnTo>
                  <a:lnTo>
                    <a:pt x="167" y="71"/>
                  </a:lnTo>
                  <a:lnTo>
                    <a:pt x="166" y="68"/>
                  </a:lnTo>
                  <a:lnTo>
                    <a:pt x="163" y="63"/>
                  </a:lnTo>
                  <a:lnTo>
                    <a:pt x="161" y="59"/>
                  </a:lnTo>
                  <a:lnTo>
                    <a:pt x="157" y="54"/>
                  </a:lnTo>
                  <a:lnTo>
                    <a:pt x="154" y="49"/>
                  </a:lnTo>
                  <a:lnTo>
                    <a:pt x="153" y="44"/>
                  </a:lnTo>
                  <a:lnTo>
                    <a:pt x="152" y="39"/>
                  </a:lnTo>
                  <a:lnTo>
                    <a:pt x="151" y="34"/>
                  </a:lnTo>
                  <a:lnTo>
                    <a:pt x="151" y="30"/>
                  </a:lnTo>
                  <a:lnTo>
                    <a:pt x="151" y="28"/>
                  </a:lnTo>
                  <a:lnTo>
                    <a:pt x="151" y="26"/>
                  </a:lnTo>
                  <a:lnTo>
                    <a:pt x="149" y="24"/>
                  </a:lnTo>
                  <a:lnTo>
                    <a:pt x="149" y="23"/>
                  </a:lnTo>
                  <a:lnTo>
                    <a:pt x="149" y="21"/>
                  </a:lnTo>
                  <a:lnTo>
                    <a:pt x="148" y="17"/>
                  </a:lnTo>
                  <a:lnTo>
                    <a:pt x="147" y="13"/>
                  </a:lnTo>
                  <a:lnTo>
                    <a:pt x="147" y="9"/>
                  </a:lnTo>
                  <a:lnTo>
                    <a:pt x="147" y="6"/>
                  </a:lnTo>
                  <a:lnTo>
                    <a:pt x="147" y="3"/>
                  </a:lnTo>
                  <a:lnTo>
                    <a:pt x="145" y="1"/>
                  </a:lnTo>
                  <a:lnTo>
                    <a:pt x="141" y="0"/>
                  </a:lnTo>
                  <a:lnTo>
                    <a:pt x="135" y="0"/>
                  </a:lnTo>
                  <a:lnTo>
                    <a:pt x="127" y="0"/>
                  </a:lnTo>
                  <a:lnTo>
                    <a:pt x="118" y="1"/>
                  </a:lnTo>
                  <a:lnTo>
                    <a:pt x="111" y="2"/>
                  </a:lnTo>
                  <a:lnTo>
                    <a:pt x="105" y="3"/>
                  </a:lnTo>
                  <a:lnTo>
                    <a:pt x="99" y="4"/>
                  </a:lnTo>
                  <a:lnTo>
                    <a:pt x="95" y="8"/>
                  </a:lnTo>
                  <a:lnTo>
                    <a:pt x="91" y="12"/>
                  </a:lnTo>
                  <a:lnTo>
                    <a:pt x="86" y="18"/>
                  </a:lnTo>
                  <a:lnTo>
                    <a:pt x="83" y="26"/>
                  </a:lnTo>
                  <a:lnTo>
                    <a:pt x="79" y="34"/>
                  </a:lnTo>
                  <a:lnTo>
                    <a:pt x="75" y="43"/>
                  </a:lnTo>
                  <a:lnTo>
                    <a:pt x="73" y="52"/>
                  </a:lnTo>
                  <a:lnTo>
                    <a:pt x="70" y="59"/>
                  </a:lnTo>
                  <a:lnTo>
                    <a:pt x="68" y="66"/>
                  </a:lnTo>
                  <a:lnTo>
                    <a:pt x="65" y="73"/>
                  </a:lnTo>
                  <a:lnTo>
                    <a:pt x="61" y="78"/>
                  </a:lnTo>
                  <a:lnTo>
                    <a:pt x="59" y="82"/>
                  </a:lnTo>
                  <a:lnTo>
                    <a:pt x="57" y="86"/>
                  </a:lnTo>
                  <a:lnTo>
                    <a:pt x="54" y="89"/>
                  </a:lnTo>
                  <a:lnTo>
                    <a:pt x="53" y="90"/>
                  </a:lnTo>
                  <a:lnTo>
                    <a:pt x="52" y="90"/>
                  </a:lnTo>
                  <a:lnTo>
                    <a:pt x="59" y="97"/>
                  </a:lnTo>
                  <a:lnTo>
                    <a:pt x="60" y="99"/>
                  </a:lnTo>
                  <a:lnTo>
                    <a:pt x="61" y="100"/>
                  </a:lnTo>
                  <a:lnTo>
                    <a:pt x="64" y="101"/>
                  </a:lnTo>
                  <a:lnTo>
                    <a:pt x="65" y="104"/>
                  </a:lnTo>
                  <a:lnTo>
                    <a:pt x="66" y="106"/>
                  </a:lnTo>
                  <a:lnTo>
                    <a:pt x="66" y="110"/>
                  </a:lnTo>
                  <a:lnTo>
                    <a:pt x="64" y="112"/>
                  </a:lnTo>
                  <a:lnTo>
                    <a:pt x="59" y="116"/>
                  </a:lnTo>
                  <a:lnTo>
                    <a:pt x="53" y="123"/>
                  </a:lnTo>
                  <a:lnTo>
                    <a:pt x="45" y="138"/>
                  </a:lnTo>
                  <a:lnTo>
                    <a:pt x="37" y="157"/>
                  </a:lnTo>
                  <a:lnTo>
                    <a:pt x="29" y="178"/>
                  </a:lnTo>
                  <a:lnTo>
                    <a:pt x="23" y="200"/>
                  </a:lnTo>
                  <a:lnTo>
                    <a:pt x="17" y="219"/>
                  </a:lnTo>
                  <a:lnTo>
                    <a:pt x="13" y="232"/>
                  </a:lnTo>
                  <a:lnTo>
                    <a:pt x="12" y="240"/>
                  </a:lnTo>
                  <a:lnTo>
                    <a:pt x="12" y="241"/>
                  </a:lnTo>
                  <a:lnTo>
                    <a:pt x="13" y="244"/>
                  </a:lnTo>
                  <a:lnTo>
                    <a:pt x="14" y="247"/>
                  </a:lnTo>
                  <a:lnTo>
                    <a:pt x="16" y="250"/>
                  </a:lnTo>
                  <a:lnTo>
                    <a:pt x="17" y="253"/>
                  </a:lnTo>
                  <a:lnTo>
                    <a:pt x="19" y="257"/>
                  </a:lnTo>
                  <a:lnTo>
                    <a:pt x="21" y="261"/>
                  </a:lnTo>
                  <a:lnTo>
                    <a:pt x="23" y="265"/>
                  </a:lnTo>
                  <a:lnTo>
                    <a:pt x="13" y="299"/>
                  </a:lnTo>
                  <a:lnTo>
                    <a:pt x="11" y="305"/>
                  </a:lnTo>
                  <a:lnTo>
                    <a:pt x="7" y="315"/>
                  </a:lnTo>
                  <a:lnTo>
                    <a:pt x="4" y="330"/>
                  </a:lnTo>
                  <a:lnTo>
                    <a:pt x="2" y="348"/>
                  </a:lnTo>
                  <a:lnTo>
                    <a:pt x="1" y="364"/>
                  </a:lnTo>
                  <a:lnTo>
                    <a:pt x="0" y="379"/>
                  </a:lnTo>
                  <a:lnTo>
                    <a:pt x="1" y="390"/>
                  </a:lnTo>
                  <a:lnTo>
                    <a:pt x="3" y="396"/>
                  </a:lnTo>
                  <a:lnTo>
                    <a:pt x="4" y="397"/>
                  </a:lnTo>
                  <a:lnTo>
                    <a:pt x="8" y="398"/>
                  </a:lnTo>
                  <a:lnTo>
                    <a:pt x="12" y="400"/>
                  </a:lnTo>
                  <a:lnTo>
                    <a:pt x="17" y="401"/>
                  </a:lnTo>
                  <a:lnTo>
                    <a:pt x="23" y="402"/>
                  </a:lnTo>
                  <a:lnTo>
                    <a:pt x="29" y="403"/>
                  </a:lnTo>
                  <a:lnTo>
                    <a:pt x="35" y="403"/>
                  </a:lnTo>
                  <a:lnTo>
                    <a:pt x="43" y="405"/>
                  </a:lnTo>
                  <a:lnTo>
                    <a:pt x="42" y="416"/>
                  </a:lnTo>
                  <a:lnTo>
                    <a:pt x="40" y="427"/>
                  </a:lnTo>
                  <a:lnTo>
                    <a:pt x="39" y="437"/>
                  </a:lnTo>
                  <a:lnTo>
                    <a:pt x="38" y="445"/>
                  </a:lnTo>
                  <a:lnTo>
                    <a:pt x="37" y="453"/>
                  </a:lnTo>
                  <a:lnTo>
                    <a:pt x="35" y="459"/>
                  </a:lnTo>
                  <a:lnTo>
                    <a:pt x="35" y="462"/>
                  </a:lnTo>
                  <a:lnTo>
                    <a:pt x="35" y="463"/>
                  </a:lnTo>
                  <a:lnTo>
                    <a:pt x="37" y="464"/>
                  </a:lnTo>
                  <a:lnTo>
                    <a:pt x="40" y="466"/>
                  </a:lnTo>
                  <a:lnTo>
                    <a:pt x="44" y="470"/>
                  </a:lnTo>
                  <a:lnTo>
                    <a:pt x="50" y="473"/>
                  </a:lnTo>
                  <a:lnTo>
                    <a:pt x="55" y="476"/>
                  </a:lnTo>
                  <a:lnTo>
                    <a:pt x="60" y="478"/>
                  </a:lnTo>
                  <a:lnTo>
                    <a:pt x="64" y="478"/>
                  </a:lnTo>
                  <a:lnTo>
                    <a:pt x="65" y="474"/>
                  </a:lnTo>
                  <a:lnTo>
                    <a:pt x="65" y="478"/>
                  </a:lnTo>
                  <a:lnTo>
                    <a:pt x="66" y="483"/>
                  </a:lnTo>
                  <a:lnTo>
                    <a:pt x="69" y="489"/>
                  </a:lnTo>
                  <a:lnTo>
                    <a:pt x="71" y="496"/>
                  </a:lnTo>
                  <a:lnTo>
                    <a:pt x="74" y="504"/>
                  </a:lnTo>
                  <a:lnTo>
                    <a:pt x="75" y="510"/>
                  </a:lnTo>
                  <a:lnTo>
                    <a:pt x="76" y="515"/>
                  </a:lnTo>
                  <a:lnTo>
                    <a:pt x="78" y="516"/>
                  </a:lnTo>
                  <a:lnTo>
                    <a:pt x="76" y="517"/>
                  </a:lnTo>
                  <a:lnTo>
                    <a:pt x="76" y="520"/>
                  </a:lnTo>
                  <a:lnTo>
                    <a:pt x="75" y="522"/>
                  </a:lnTo>
                  <a:lnTo>
                    <a:pt x="74" y="527"/>
                  </a:lnTo>
                  <a:lnTo>
                    <a:pt x="74" y="531"/>
                  </a:lnTo>
                  <a:lnTo>
                    <a:pt x="73" y="537"/>
                  </a:lnTo>
                  <a:lnTo>
                    <a:pt x="71" y="543"/>
                  </a:lnTo>
                  <a:lnTo>
                    <a:pt x="71" y="552"/>
                  </a:lnTo>
                  <a:lnTo>
                    <a:pt x="74" y="562"/>
                  </a:lnTo>
                  <a:lnTo>
                    <a:pt x="75" y="574"/>
                  </a:lnTo>
                  <a:lnTo>
                    <a:pt x="79" y="585"/>
                  </a:lnTo>
                  <a:lnTo>
                    <a:pt x="81" y="597"/>
                  </a:lnTo>
                  <a:lnTo>
                    <a:pt x="84" y="605"/>
                  </a:lnTo>
                  <a:lnTo>
                    <a:pt x="86" y="611"/>
                  </a:lnTo>
                  <a:lnTo>
                    <a:pt x="86" y="614"/>
                  </a:lnTo>
                  <a:lnTo>
                    <a:pt x="75" y="637"/>
                  </a:lnTo>
                  <a:lnTo>
                    <a:pt x="79" y="675"/>
                  </a:lnTo>
                  <a:lnTo>
                    <a:pt x="80" y="675"/>
                  </a:lnTo>
                  <a:lnTo>
                    <a:pt x="81" y="677"/>
                  </a:lnTo>
                  <a:lnTo>
                    <a:pt x="84" y="680"/>
                  </a:lnTo>
                  <a:lnTo>
                    <a:pt x="87" y="682"/>
                  </a:lnTo>
                  <a:lnTo>
                    <a:pt x="91" y="683"/>
                  </a:lnTo>
                  <a:lnTo>
                    <a:pt x="95" y="685"/>
                  </a:lnTo>
                  <a:lnTo>
                    <a:pt x="99" y="685"/>
                  </a:lnTo>
                  <a:lnTo>
                    <a:pt x="102" y="683"/>
                  </a:lnTo>
                  <a:lnTo>
                    <a:pt x="106" y="680"/>
                  </a:lnTo>
                  <a:lnTo>
                    <a:pt x="109" y="676"/>
                  </a:lnTo>
                  <a:lnTo>
                    <a:pt x="110" y="671"/>
                  </a:lnTo>
                  <a:lnTo>
                    <a:pt x="111" y="667"/>
                  </a:lnTo>
                  <a:lnTo>
                    <a:pt x="112" y="662"/>
                  </a:lnTo>
                  <a:lnTo>
                    <a:pt x="114" y="660"/>
                  </a:lnTo>
                  <a:lnTo>
                    <a:pt x="114" y="657"/>
                  </a:lnTo>
                  <a:lnTo>
                    <a:pt x="114" y="656"/>
                  </a:lnTo>
                  <a:lnTo>
                    <a:pt x="105" y="609"/>
                  </a:lnTo>
                  <a:lnTo>
                    <a:pt x="120" y="515"/>
                  </a:lnTo>
                  <a:lnTo>
                    <a:pt x="123" y="496"/>
                  </a:lnTo>
                  <a:lnTo>
                    <a:pt x="141" y="496"/>
                  </a:lnTo>
                  <a:lnTo>
                    <a:pt x="141" y="497"/>
                  </a:lnTo>
                  <a:lnTo>
                    <a:pt x="141" y="500"/>
                  </a:lnTo>
                  <a:lnTo>
                    <a:pt x="141" y="505"/>
                  </a:lnTo>
                  <a:lnTo>
                    <a:pt x="142" y="511"/>
                  </a:lnTo>
                  <a:lnTo>
                    <a:pt x="142" y="519"/>
                  </a:lnTo>
                  <a:lnTo>
                    <a:pt x="142" y="526"/>
                  </a:lnTo>
                  <a:lnTo>
                    <a:pt x="143" y="535"/>
                  </a:lnTo>
                  <a:lnTo>
                    <a:pt x="145" y="543"/>
                  </a:lnTo>
                  <a:lnTo>
                    <a:pt x="147" y="554"/>
                  </a:lnTo>
                  <a:lnTo>
                    <a:pt x="148" y="566"/>
                  </a:lnTo>
                  <a:lnTo>
                    <a:pt x="151" y="578"/>
                  </a:lnTo>
                  <a:lnTo>
                    <a:pt x="153" y="588"/>
                  </a:lnTo>
                  <a:lnTo>
                    <a:pt x="156" y="598"/>
                  </a:lnTo>
                  <a:lnTo>
                    <a:pt x="158" y="605"/>
                  </a:lnTo>
                  <a:lnTo>
                    <a:pt x="158" y="610"/>
                  </a:lnTo>
                  <a:lnTo>
                    <a:pt x="159" y="613"/>
                  </a:lnTo>
                  <a:lnTo>
                    <a:pt x="156" y="655"/>
                  </a:lnTo>
                  <a:lnTo>
                    <a:pt x="168" y="657"/>
                  </a:lnTo>
                  <a:lnTo>
                    <a:pt x="168" y="652"/>
                  </a:lnTo>
                  <a:lnTo>
                    <a:pt x="169" y="652"/>
                  </a:lnTo>
                  <a:lnTo>
                    <a:pt x="171" y="654"/>
                  </a:lnTo>
                  <a:lnTo>
                    <a:pt x="174" y="656"/>
                  </a:lnTo>
                  <a:lnTo>
                    <a:pt x="178" y="657"/>
                  </a:lnTo>
                  <a:lnTo>
                    <a:pt x="183" y="661"/>
                  </a:lnTo>
                  <a:lnTo>
                    <a:pt x="188" y="663"/>
                  </a:lnTo>
                  <a:lnTo>
                    <a:pt x="194" y="666"/>
                  </a:lnTo>
                  <a:lnTo>
                    <a:pt x="199" y="668"/>
                  </a:lnTo>
                  <a:lnTo>
                    <a:pt x="205" y="671"/>
                  </a:lnTo>
                  <a:lnTo>
                    <a:pt x="210" y="672"/>
                  </a:lnTo>
                  <a:lnTo>
                    <a:pt x="216" y="672"/>
                  </a:lnTo>
                  <a:lnTo>
                    <a:pt x="221" y="671"/>
                  </a:lnTo>
                  <a:lnTo>
                    <a:pt x="225" y="671"/>
                  </a:lnTo>
                  <a:lnTo>
                    <a:pt x="229" y="670"/>
                  </a:lnTo>
                  <a:lnTo>
                    <a:pt x="231" y="670"/>
                  </a:lnTo>
                  <a:lnTo>
                    <a:pt x="233" y="668"/>
                  </a:lnTo>
                  <a:lnTo>
                    <a:pt x="230" y="656"/>
                  </a:lnTo>
                </a:path>
              </a:pathLst>
            </a:custGeom>
            <a:solidFill>
              <a:srgbClr val="FF9900"/>
            </a:solidFill>
            <a:ln w="9525" cap="rnd">
              <a:noFill/>
              <a:round/>
              <a:headEnd type="none" w="sm" len="sm"/>
              <a:tailEnd type="none" w="sm" len="sm"/>
            </a:ln>
            <a:effectLst/>
          </p:spPr>
          <p:txBody>
            <a:bodyPr/>
            <a:lstStyle/>
            <a:p>
              <a:endParaRPr lang="en-US"/>
            </a:p>
          </p:txBody>
        </p:sp>
        <p:sp>
          <p:nvSpPr>
            <p:cNvPr id="9259" name="Freeform 43"/>
            <p:cNvSpPr>
              <a:spLocks/>
            </p:cNvSpPr>
            <p:nvPr/>
          </p:nvSpPr>
          <p:spPr bwMode="auto">
            <a:xfrm>
              <a:off x="1477" y="3082"/>
              <a:ext cx="220" cy="717"/>
            </a:xfrm>
            <a:custGeom>
              <a:avLst/>
              <a:gdLst/>
              <a:ahLst/>
              <a:cxnLst>
                <a:cxn ang="0">
                  <a:pos x="219" y="600"/>
                </a:cxn>
                <a:cxn ang="0">
                  <a:pos x="202" y="416"/>
                </a:cxn>
                <a:cxn ang="0">
                  <a:pos x="207" y="408"/>
                </a:cxn>
                <a:cxn ang="0">
                  <a:pos x="211" y="402"/>
                </a:cxn>
                <a:cxn ang="0">
                  <a:pos x="210" y="302"/>
                </a:cxn>
                <a:cxn ang="0">
                  <a:pos x="209" y="261"/>
                </a:cxn>
                <a:cxn ang="0">
                  <a:pos x="201" y="187"/>
                </a:cxn>
                <a:cxn ang="0">
                  <a:pos x="184" y="146"/>
                </a:cxn>
                <a:cxn ang="0">
                  <a:pos x="152" y="121"/>
                </a:cxn>
                <a:cxn ang="0">
                  <a:pos x="128" y="106"/>
                </a:cxn>
                <a:cxn ang="0">
                  <a:pos x="138" y="65"/>
                </a:cxn>
                <a:cxn ang="0">
                  <a:pos x="141" y="55"/>
                </a:cxn>
                <a:cxn ang="0">
                  <a:pos x="139" y="35"/>
                </a:cxn>
                <a:cxn ang="0">
                  <a:pos x="129" y="17"/>
                </a:cxn>
                <a:cxn ang="0">
                  <a:pos x="124" y="6"/>
                </a:cxn>
                <a:cxn ang="0">
                  <a:pos x="110" y="1"/>
                </a:cxn>
                <a:cxn ang="0">
                  <a:pos x="81" y="1"/>
                </a:cxn>
                <a:cxn ang="0">
                  <a:pos x="73" y="6"/>
                </a:cxn>
                <a:cxn ang="0">
                  <a:pos x="63" y="16"/>
                </a:cxn>
                <a:cxn ang="0">
                  <a:pos x="56" y="34"/>
                </a:cxn>
                <a:cxn ang="0">
                  <a:pos x="60" y="55"/>
                </a:cxn>
                <a:cxn ang="0">
                  <a:pos x="75" y="92"/>
                </a:cxn>
                <a:cxn ang="0">
                  <a:pos x="68" y="111"/>
                </a:cxn>
                <a:cxn ang="0">
                  <a:pos x="35" y="132"/>
                </a:cxn>
                <a:cxn ang="0">
                  <a:pos x="17" y="149"/>
                </a:cxn>
                <a:cxn ang="0">
                  <a:pos x="12" y="189"/>
                </a:cxn>
                <a:cxn ang="0">
                  <a:pos x="4" y="252"/>
                </a:cxn>
                <a:cxn ang="0">
                  <a:pos x="2" y="286"/>
                </a:cxn>
                <a:cxn ang="0">
                  <a:pos x="1" y="334"/>
                </a:cxn>
                <a:cxn ang="0">
                  <a:pos x="1" y="390"/>
                </a:cxn>
                <a:cxn ang="0">
                  <a:pos x="9" y="410"/>
                </a:cxn>
                <a:cxn ang="0">
                  <a:pos x="21" y="412"/>
                </a:cxn>
                <a:cxn ang="0">
                  <a:pos x="27" y="412"/>
                </a:cxn>
                <a:cxn ang="0">
                  <a:pos x="34" y="403"/>
                </a:cxn>
                <a:cxn ang="0">
                  <a:pos x="35" y="714"/>
                </a:cxn>
                <a:cxn ang="0">
                  <a:pos x="103" y="692"/>
                </a:cxn>
                <a:cxn ang="0">
                  <a:pos x="121" y="702"/>
                </a:cxn>
                <a:cxn ang="0">
                  <a:pos x="143" y="713"/>
                </a:cxn>
                <a:cxn ang="0">
                  <a:pos x="157" y="716"/>
                </a:cxn>
                <a:cxn ang="0">
                  <a:pos x="170" y="713"/>
                </a:cxn>
                <a:cxn ang="0">
                  <a:pos x="176" y="711"/>
                </a:cxn>
                <a:cxn ang="0">
                  <a:pos x="167" y="421"/>
                </a:cxn>
                <a:cxn ang="0">
                  <a:pos x="193" y="396"/>
                </a:cxn>
                <a:cxn ang="0">
                  <a:pos x="185" y="410"/>
                </a:cxn>
                <a:cxn ang="0">
                  <a:pos x="188" y="412"/>
                </a:cxn>
                <a:cxn ang="0">
                  <a:pos x="190" y="429"/>
                </a:cxn>
              </a:cxnLst>
              <a:rect l="0" t="0" r="r" b="b"/>
              <a:pathLst>
                <a:path w="220" h="717">
                  <a:moveTo>
                    <a:pt x="175" y="429"/>
                  </a:moveTo>
                  <a:lnTo>
                    <a:pt x="175" y="600"/>
                  </a:lnTo>
                  <a:lnTo>
                    <a:pt x="219" y="600"/>
                  </a:lnTo>
                  <a:lnTo>
                    <a:pt x="219" y="429"/>
                  </a:lnTo>
                  <a:lnTo>
                    <a:pt x="202" y="429"/>
                  </a:lnTo>
                  <a:lnTo>
                    <a:pt x="202" y="416"/>
                  </a:lnTo>
                  <a:lnTo>
                    <a:pt x="204" y="413"/>
                  </a:lnTo>
                  <a:lnTo>
                    <a:pt x="206" y="411"/>
                  </a:lnTo>
                  <a:lnTo>
                    <a:pt x="207" y="408"/>
                  </a:lnTo>
                  <a:lnTo>
                    <a:pt x="210" y="406"/>
                  </a:lnTo>
                  <a:lnTo>
                    <a:pt x="211" y="403"/>
                  </a:lnTo>
                  <a:lnTo>
                    <a:pt x="211" y="402"/>
                  </a:lnTo>
                  <a:lnTo>
                    <a:pt x="212" y="400"/>
                  </a:lnTo>
                  <a:lnTo>
                    <a:pt x="209" y="380"/>
                  </a:lnTo>
                  <a:lnTo>
                    <a:pt x="210" y="302"/>
                  </a:lnTo>
                  <a:lnTo>
                    <a:pt x="210" y="297"/>
                  </a:lnTo>
                  <a:lnTo>
                    <a:pt x="209" y="282"/>
                  </a:lnTo>
                  <a:lnTo>
                    <a:pt x="209" y="261"/>
                  </a:lnTo>
                  <a:lnTo>
                    <a:pt x="206" y="236"/>
                  </a:lnTo>
                  <a:lnTo>
                    <a:pt x="204" y="210"/>
                  </a:lnTo>
                  <a:lnTo>
                    <a:pt x="201" y="187"/>
                  </a:lnTo>
                  <a:lnTo>
                    <a:pt x="196" y="167"/>
                  </a:lnTo>
                  <a:lnTo>
                    <a:pt x="191" y="154"/>
                  </a:lnTo>
                  <a:lnTo>
                    <a:pt x="184" y="146"/>
                  </a:lnTo>
                  <a:lnTo>
                    <a:pt x="174" y="137"/>
                  </a:lnTo>
                  <a:lnTo>
                    <a:pt x="163" y="130"/>
                  </a:lnTo>
                  <a:lnTo>
                    <a:pt x="152" y="121"/>
                  </a:lnTo>
                  <a:lnTo>
                    <a:pt x="142" y="115"/>
                  </a:lnTo>
                  <a:lnTo>
                    <a:pt x="133" y="110"/>
                  </a:lnTo>
                  <a:lnTo>
                    <a:pt x="128" y="106"/>
                  </a:lnTo>
                  <a:lnTo>
                    <a:pt x="126" y="105"/>
                  </a:lnTo>
                  <a:lnTo>
                    <a:pt x="128" y="86"/>
                  </a:lnTo>
                  <a:lnTo>
                    <a:pt x="138" y="65"/>
                  </a:lnTo>
                  <a:lnTo>
                    <a:pt x="138" y="64"/>
                  </a:lnTo>
                  <a:lnTo>
                    <a:pt x="139" y="60"/>
                  </a:lnTo>
                  <a:lnTo>
                    <a:pt x="141" y="55"/>
                  </a:lnTo>
                  <a:lnTo>
                    <a:pt x="141" y="49"/>
                  </a:lnTo>
                  <a:lnTo>
                    <a:pt x="141" y="43"/>
                  </a:lnTo>
                  <a:lnTo>
                    <a:pt x="139" y="35"/>
                  </a:lnTo>
                  <a:lnTo>
                    <a:pt x="138" y="28"/>
                  </a:lnTo>
                  <a:lnTo>
                    <a:pt x="134" y="22"/>
                  </a:lnTo>
                  <a:lnTo>
                    <a:pt x="129" y="17"/>
                  </a:lnTo>
                  <a:lnTo>
                    <a:pt x="128" y="12"/>
                  </a:lnTo>
                  <a:lnTo>
                    <a:pt x="126" y="8"/>
                  </a:lnTo>
                  <a:lnTo>
                    <a:pt x="124" y="6"/>
                  </a:lnTo>
                  <a:lnTo>
                    <a:pt x="121" y="3"/>
                  </a:lnTo>
                  <a:lnTo>
                    <a:pt x="117" y="1"/>
                  </a:lnTo>
                  <a:lnTo>
                    <a:pt x="110" y="1"/>
                  </a:lnTo>
                  <a:lnTo>
                    <a:pt x="100" y="0"/>
                  </a:lnTo>
                  <a:lnTo>
                    <a:pt x="89" y="1"/>
                  </a:lnTo>
                  <a:lnTo>
                    <a:pt x="81" y="1"/>
                  </a:lnTo>
                  <a:lnTo>
                    <a:pt x="77" y="2"/>
                  </a:lnTo>
                  <a:lnTo>
                    <a:pt x="75" y="3"/>
                  </a:lnTo>
                  <a:lnTo>
                    <a:pt x="73" y="6"/>
                  </a:lnTo>
                  <a:lnTo>
                    <a:pt x="71" y="8"/>
                  </a:lnTo>
                  <a:lnTo>
                    <a:pt x="69" y="12"/>
                  </a:lnTo>
                  <a:lnTo>
                    <a:pt x="63" y="16"/>
                  </a:lnTo>
                  <a:lnTo>
                    <a:pt x="59" y="21"/>
                  </a:lnTo>
                  <a:lnTo>
                    <a:pt x="58" y="27"/>
                  </a:lnTo>
                  <a:lnTo>
                    <a:pt x="56" y="34"/>
                  </a:lnTo>
                  <a:lnTo>
                    <a:pt x="58" y="42"/>
                  </a:lnTo>
                  <a:lnTo>
                    <a:pt x="58" y="49"/>
                  </a:lnTo>
                  <a:lnTo>
                    <a:pt x="60" y="55"/>
                  </a:lnTo>
                  <a:lnTo>
                    <a:pt x="60" y="59"/>
                  </a:lnTo>
                  <a:lnTo>
                    <a:pt x="61" y="60"/>
                  </a:lnTo>
                  <a:lnTo>
                    <a:pt x="75" y="92"/>
                  </a:lnTo>
                  <a:lnTo>
                    <a:pt x="77" y="105"/>
                  </a:lnTo>
                  <a:lnTo>
                    <a:pt x="75" y="106"/>
                  </a:lnTo>
                  <a:lnTo>
                    <a:pt x="68" y="111"/>
                  </a:lnTo>
                  <a:lnTo>
                    <a:pt x="58" y="117"/>
                  </a:lnTo>
                  <a:lnTo>
                    <a:pt x="47" y="125"/>
                  </a:lnTo>
                  <a:lnTo>
                    <a:pt x="35" y="132"/>
                  </a:lnTo>
                  <a:lnTo>
                    <a:pt x="27" y="139"/>
                  </a:lnTo>
                  <a:lnTo>
                    <a:pt x="19" y="146"/>
                  </a:lnTo>
                  <a:lnTo>
                    <a:pt x="17" y="149"/>
                  </a:lnTo>
                  <a:lnTo>
                    <a:pt x="16" y="157"/>
                  </a:lnTo>
                  <a:lnTo>
                    <a:pt x="14" y="170"/>
                  </a:lnTo>
                  <a:lnTo>
                    <a:pt x="12" y="189"/>
                  </a:lnTo>
                  <a:lnTo>
                    <a:pt x="9" y="211"/>
                  </a:lnTo>
                  <a:lnTo>
                    <a:pt x="7" y="232"/>
                  </a:lnTo>
                  <a:lnTo>
                    <a:pt x="4" y="252"/>
                  </a:lnTo>
                  <a:lnTo>
                    <a:pt x="3" y="268"/>
                  </a:lnTo>
                  <a:lnTo>
                    <a:pt x="3" y="278"/>
                  </a:lnTo>
                  <a:lnTo>
                    <a:pt x="2" y="286"/>
                  </a:lnTo>
                  <a:lnTo>
                    <a:pt x="2" y="298"/>
                  </a:lnTo>
                  <a:lnTo>
                    <a:pt x="1" y="315"/>
                  </a:lnTo>
                  <a:lnTo>
                    <a:pt x="1" y="334"/>
                  </a:lnTo>
                  <a:lnTo>
                    <a:pt x="0" y="354"/>
                  </a:lnTo>
                  <a:lnTo>
                    <a:pt x="1" y="374"/>
                  </a:lnTo>
                  <a:lnTo>
                    <a:pt x="1" y="390"/>
                  </a:lnTo>
                  <a:lnTo>
                    <a:pt x="3" y="402"/>
                  </a:lnTo>
                  <a:lnTo>
                    <a:pt x="6" y="407"/>
                  </a:lnTo>
                  <a:lnTo>
                    <a:pt x="9" y="410"/>
                  </a:lnTo>
                  <a:lnTo>
                    <a:pt x="13" y="411"/>
                  </a:lnTo>
                  <a:lnTo>
                    <a:pt x="17" y="412"/>
                  </a:lnTo>
                  <a:lnTo>
                    <a:pt x="21" y="412"/>
                  </a:lnTo>
                  <a:lnTo>
                    <a:pt x="24" y="412"/>
                  </a:lnTo>
                  <a:lnTo>
                    <a:pt x="25" y="412"/>
                  </a:lnTo>
                  <a:lnTo>
                    <a:pt x="27" y="412"/>
                  </a:lnTo>
                  <a:lnTo>
                    <a:pt x="14" y="393"/>
                  </a:lnTo>
                  <a:lnTo>
                    <a:pt x="35" y="262"/>
                  </a:lnTo>
                  <a:lnTo>
                    <a:pt x="34" y="403"/>
                  </a:lnTo>
                  <a:lnTo>
                    <a:pt x="63" y="666"/>
                  </a:lnTo>
                  <a:lnTo>
                    <a:pt x="39" y="696"/>
                  </a:lnTo>
                  <a:lnTo>
                    <a:pt x="35" y="714"/>
                  </a:lnTo>
                  <a:lnTo>
                    <a:pt x="71" y="713"/>
                  </a:lnTo>
                  <a:lnTo>
                    <a:pt x="101" y="691"/>
                  </a:lnTo>
                  <a:lnTo>
                    <a:pt x="103" y="692"/>
                  </a:lnTo>
                  <a:lnTo>
                    <a:pt x="107" y="694"/>
                  </a:lnTo>
                  <a:lnTo>
                    <a:pt x="113" y="697"/>
                  </a:lnTo>
                  <a:lnTo>
                    <a:pt x="121" y="702"/>
                  </a:lnTo>
                  <a:lnTo>
                    <a:pt x="128" y="706"/>
                  </a:lnTo>
                  <a:lnTo>
                    <a:pt x="136" y="709"/>
                  </a:lnTo>
                  <a:lnTo>
                    <a:pt x="143" y="713"/>
                  </a:lnTo>
                  <a:lnTo>
                    <a:pt x="148" y="714"/>
                  </a:lnTo>
                  <a:lnTo>
                    <a:pt x="152" y="716"/>
                  </a:lnTo>
                  <a:lnTo>
                    <a:pt x="157" y="716"/>
                  </a:lnTo>
                  <a:lnTo>
                    <a:pt x="162" y="714"/>
                  </a:lnTo>
                  <a:lnTo>
                    <a:pt x="167" y="714"/>
                  </a:lnTo>
                  <a:lnTo>
                    <a:pt x="170" y="713"/>
                  </a:lnTo>
                  <a:lnTo>
                    <a:pt x="173" y="712"/>
                  </a:lnTo>
                  <a:lnTo>
                    <a:pt x="175" y="711"/>
                  </a:lnTo>
                  <a:lnTo>
                    <a:pt x="176" y="711"/>
                  </a:lnTo>
                  <a:lnTo>
                    <a:pt x="168" y="685"/>
                  </a:lnTo>
                  <a:lnTo>
                    <a:pt x="142" y="668"/>
                  </a:lnTo>
                  <a:lnTo>
                    <a:pt x="167" y="421"/>
                  </a:lnTo>
                  <a:lnTo>
                    <a:pt x="178" y="392"/>
                  </a:lnTo>
                  <a:lnTo>
                    <a:pt x="164" y="250"/>
                  </a:lnTo>
                  <a:lnTo>
                    <a:pt x="193" y="396"/>
                  </a:lnTo>
                  <a:lnTo>
                    <a:pt x="184" y="408"/>
                  </a:lnTo>
                  <a:lnTo>
                    <a:pt x="185" y="408"/>
                  </a:lnTo>
                  <a:lnTo>
                    <a:pt x="185" y="410"/>
                  </a:lnTo>
                  <a:lnTo>
                    <a:pt x="186" y="410"/>
                  </a:lnTo>
                  <a:lnTo>
                    <a:pt x="186" y="411"/>
                  </a:lnTo>
                  <a:lnTo>
                    <a:pt x="188" y="412"/>
                  </a:lnTo>
                  <a:lnTo>
                    <a:pt x="189" y="413"/>
                  </a:lnTo>
                  <a:lnTo>
                    <a:pt x="190" y="414"/>
                  </a:lnTo>
                  <a:lnTo>
                    <a:pt x="190" y="429"/>
                  </a:lnTo>
                  <a:lnTo>
                    <a:pt x="175" y="429"/>
                  </a:lnTo>
                </a:path>
              </a:pathLst>
            </a:custGeom>
            <a:solidFill>
              <a:srgbClr val="99CCFF"/>
            </a:solidFill>
            <a:ln w="9525" cap="rnd">
              <a:noFill/>
              <a:round/>
              <a:headEnd type="none" w="sm" len="sm"/>
              <a:tailEnd type="none" w="sm" len="sm"/>
            </a:ln>
            <a:effectLst/>
          </p:spPr>
          <p:txBody>
            <a:bodyPr/>
            <a:lstStyle/>
            <a:p>
              <a:endParaRPr lang="en-US"/>
            </a:p>
          </p:txBody>
        </p:sp>
        <p:sp>
          <p:nvSpPr>
            <p:cNvPr id="9260" name="Freeform 44"/>
            <p:cNvSpPr>
              <a:spLocks/>
            </p:cNvSpPr>
            <p:nvPr/>
          </p:nvSpPr>
          <p:spPr bwMode="auto">
            <a:xfrm>
              <a:off x="795" y="3067"/>
              <a:ext cx="206" cy="684"/>
            </a:xfrm>
            <a:custGeom>
              <a:avLst/>
              <a:gdLst/>
              <a:ahLst/>
              <a:cxnLst>
                <a:cxn ang="0">
                  <a:pos x="67" y="516"/>
                </a:cxn>
                <a:cxn ang="0">
                  <a:pos x="65" y="533"/>
                </a:cxn>
                <a:cxn ang="0">
                  <a:pos x="67" y="559"/>
                </a:cxn>
                <a:cxn ang="0">
                  <a:pos x="77" y="602"/>
                </a:cxn>
                <a:cxn ang="0">
                  <a:pos x="72" y="670"/>
                </a:cxn>
                <a:cxn ang="0">
                  <a:pos x="80" y="678"/>
                </a:cxn>
                <a:cxn ang="0">
                  <a:pos x="95" y="680"/>
                </a:cxn>
                <a:cxn ang="0">
                  <a:pos x="105" y="664"/>
                </a:cxn>
                <a:cxn ang="0">
                  <a:pos x="106" y="653"/>
                </a:cxn>
                <a:cxn ang="0">
                  <a:pos x="119" y="493"/>
                </a:cxn>
                <a:cxn ang="0">
                  <a:pos x="135" y="508"/>
                </a:cxn>
                <a:cxn ang="0">
                  <a:pos x="137" y="540"/>
                </a:cxn>
                <a:cxn ang="0">
                  <a:pos x="146" y="585"/>
                </a:cxn>
                <a:cxn ang="0">
                  <a:pos x="152" y="609"/>
                </a:cxn>
                <a:cxn ang="0">
                  <a:pos x="152" y="642"/>
                </a:cxn>
                <a:cxn ang="0">
                  <a:pos x="162" y="680"/>
                </a:cxn>
                <a:cxn ang="0">
                  <a:pos x="183" y="683"/>
                </a:cxn>
                <a:cxn ang="0">
                  <a:pos x="193" y="666"/>
                </a:cxn>
                <a:cxn ang="0">
                  <a:pos x="183" y="643"/>
                </a:cxn>
                <a:cxn ang="0">
                  <a:pos x="175" y="599"/>
                </a:cxn>
                <a:cxn ang="0">
                  <a:pos x="180" y="525"/>
                </a:cxn>
                <a:cxn ang="0">
                  <a:pos x="185" y="471"/>
                </a:cxn>
                <a:cxn ang="0">
                  <a:pos x="191" y="466"/>
                </a:cxn>
                <a:cxn ang="0">
                  <a:pos x="198" y="436"/>
                </a:cxn>
                <a:cxn ang="0">
                  <a:pos x="196" y="384"/>
                </a:cxn>
                <a:cxn ang="0">
                  <a:pos x="198" y="326"/>
                </a:cxn>
                <a:cxn ang="0">
                  <a:pos x="205" y="308"/>
                </a:cxn>
                <a:cxn ang="0">
                  <a:pos x="198" y="281"/>
                </a:cxn>
                <a:cxn ang="0">
                  <a:pos x="197" y="237"/>
                </a:cxn>
                <a:cxn ang="0">
                  <a:pos x="183" y="130"/>
                </a:cxn>
                <a:cxn ang="0">
                  <a:pos x="171" y="116"/>
                </a:cxn>
                <a:cxn ang="0">
                  <a:pos x="162" y="114"/>
                </a:cxn>
                <a:cxn ang="0">
                  <a:pos x="149" y="106"/>
                </a:cxn>
                <a:cxn ang="0">
                  <a:pos x="146" y="97"/>
                </a:cxn>
                <a:cxn ang="0">
                  <a:pos x="155" y="89"/>
                </a:cxn>
                <a:cxn ang="0">
                  <a:pos x="159" y="78"/>
                </a:cxn>
                <a:cxn ang="0">
                  <a:pos x="151" y="74"/>
                </a:cxn>
                <a:cxn ang="0">
                  <a:pos x="152" y="57"/>
                </a:cxn>
                <a:cxn ang="0">
                  <a:pos x="154" y="30"/>
                </a:cxn>
                <a:cxn ang="0">
                  <a:pos x="152" y="23"/>
                </a:cxn>
                <a:cxn ang="0">
                  <a:pos x="152" y="16"/>
                </a:cxn>
                <a:cxn ang="0">
                  <a:pos x="144" y="4"/>
                </a:cxn>
                <a:cxn ang="0">
                  <a:pos x="105" y="0"/>
                </a:cxn>
                <a:cxn ang="0">
                  <a:pos x="69" y="21"/>
                </a:cxn>
                <a:cxn ang="0">
                  <a:pos x="72" y="52"/>
                </a:cxn>
                <a:cxn ang="0">
                  <a:pos x="68" y="78"/>
                </a:cxn>
                <a:cxn ang="0">
                  <a:pos x="59" y="85"/>
                </a:cxn>
                <a:cxn ang="0">
                  <a:pos x="69" y="105"/>
                </a:cxn>
                <a:cxn ang="0">
                  <a:pos x="41" y="125"/>
                </a:cxn>
                <a:cxn ang="0">
                  <a:pos x="22" y="180"/>
                </a:cxn>
                <a:cxn ang="0">
                  <a:pos x="17" y="234"/>
                </a:cxn>
                <a:cxn ang="0">
                  <a:pos x="24" y="266"/>
                </a:cxn>
                <a:cxn ang="0">
                  <a:pos x="37" y="303"/>
                </a:cxn>
                <a:cxn ang="0">
                  <a:pos x="24" y="342"/>
                </a:cxn>
                <a:cxn ang="0">
                  <a:pos x="22" y="353"/>
                </a:cxn>
              </a:cxnLst>
              <a:rect l="0" t="0" r="r" b="b"/>
              <a:pathLst>
                <a:path w="206" h="684">
                  <a:moveTo>
                    <a:pt x="0" y="492"/>
                  </a:moveTo>
                  <a:lnTo>
                    <a:pt x="68" y="510"/>
                  </a:lnTo>
                  <a:lnTo>
                    <a:pt x="68" y="514"/>
                  </a:lnTo>
                  <a:lnTo>
                    <a:pt x="67" y="516"/>
                  </a:lnTo>
                  <a:lnTo>
                    <a:pt x="67" y="521"/>
                  </a:lnTo>
                  <a:lnTo>
                    <a:pt x="67" y="525"/>
                  </a:lnTo>
                  <a:lnTo>
                    <a:pt x="65" y="529"/>
                  </a:lnTo>
                  <a:lnTo>
                    <a:pt x="65" y="533"/>
                  </a:lnTo>
                  <a:lnTo>
                    <a:pt x="65" y="536"/>
                  </a:lnTo>
                  <a:lnTo>
                    <a:pt x="65" y="540"/>
                  </a:lnTo>
                  <a:lnTo>
                    <a:pt x="65" y="547"/>
                  </a:lnTo>
                  <a:lnTo>
                    <a:pt x="67" y="559"/>
                  </a:lnTo>
                  <a:lnTo>
                    <a:pt x="69" y="570"/>
                  </a:lnTo>
                  <a:lnTo>
                    <a:pt x="72" y="582"/>
                  </a:lnTo>
                  <a:lnTo>
                    <a:pt x="74" y="593"/>
                  </a:lnTo>
                  <a:lnTo>
                    <a:pt x="77" y="602"/>
                  </a:lnTo>
                  <a:lnTo>
                    <a:pt x="79" y="608"/>
                  </a:lnTo>
                  <a:lnTo>
                    <a:pt x="79" y="611"/>
                  </a:lnTo>
                  <a:lnTo>
                    <a:pt x="69" y="634"/>
                  </a:lnTo>
                  <a:lnTo>
                    <a:pt x="72" y="670"/>
                  </a:lnTo>
                  <a:lnTo>
                    <a:pt x="73" y="671"/>
                  </a:lnTo>
                  <a:lnTo>
                    <a:pt x="74" y="674"/>
                  </a:lnTo>
                  <a:lnTo>
                    <a:pt x="77" y="675"/>
                  </a:lnTo>
                  <a:lnTo>
                    <a:pt x="80" y="678"/>
                  </a:lnTo>
                  <a:lnTo>
                    <a:pt x="84" y="680"/>
                  </a:lnTo>
                  <a:lnTo>
                    <a:pt x="88" y="681"/>
                  </a:lnTo>
                  <a:lnTo>
                    <a:pt x="93" y="681"/>
                  </a:lnTo>
                  <a:lnTo>
                    <a:pt x="95" y="680"/>
                  </a:lnTo>
                  <a:lnTo>
                    <a:pt x="99" y="676"/>
                  </a:lnTo>
                  <a:lnTo>
                    <a:pt x="101" y="673"/>
                  </a:lnTo>
                  <a:lnTo>
                    <a:pt x="103" y="668"/>
                  </a:lnTo>
                  <a:lnTo>
                    <a:pt x="105" y="664"/>
                  </a:lnTo>
                  <a:lnTo>
                    <a:pt x="105" y="659"/>
                  </a:lnTo>
                  <a:lnTo>
                    <a:pt x="106" y="655"/>
                  </a:lnTo>
                  <a:lnTo>
                    <a:pt x="106" y="654"/>
                  </a:lnTo>
                  <a:lnTo>
                    <a:pt x="106" y="653"/>
                  </a:lnTo>
                  <a:lnTo>
                    <a:pt x="98" y="606"/>
                  </a:lnTo>
                  <a:lnTo>
                    <a:pt x="113" y="510"/>
                  </a:lnTo>
                  <a:lnTo>
                    <a:pt x="119" y="510"/>
                  </a:lnTo>
                  <a:lnTo>
                    <a:pt x="119" y="493"/>
                  </a:lnTo>
                  <a:lnTo>
                    <a:pt x="134" y="493"/>
                  </a:lnTo>
                  <a:lnTo>
                    <a:pt x="134" y="497"/>
                  </a:lnTo>
                  <a:lnTo>
                    <a:pt x="134" y="502"/>
                  </a:lnTo>
                  <a:lnTo>
                    <a:pt x="135" y="508"/>
                  </a:lnTo>
                  <a:lnTo>
                    <a:pt x="135" y="514"/>
                  </a:lnTo>
                  <a:lnTo>
                    <a:pt x="136" y="523"/>
                  </a:lnTo>
                  <a:lnTo>
                    <a:pt x="136" y="531"/>
                  </a:lnTo>
                  <a:lnTo>
                    <a:pt x="137" y="540"/>
                  </a:lnTo>
                  <a:lnTo>
                    <a:pt x="140" y="551"/>
                  </a:lnTo>
                  <a:lnTo>
                    <a:pt x="142" y="562"/>
                  </a:lnTo>
                  <a:lnTo>
                    <a:pt x="144" y="573"/>
                  </a:lnTo>
                  <a:lnTo>
                    <a:pt x="146" y="585"/>
                  </a:lnTo>
                  <a:lnTo>
                    <a:pt x="149" y="594"/>
                  </a:lnTo>
                  <a:lnTo>
                    <a:pt x="151" y="602"/>
                  </a:lnTo>
                  <a:lnTo>
                    <a:pt x="152" y="607"/>
                  </a:lnTo>
                  <a:lnTo>
                    <a:pt x="152" y="609"/>
                  </a:lnTo>
                  <a:lnTo>
                    <a:pt x="152" y="612"/>
                  </a:lnTo>
                  <a:lnTo>
                    <a:pt x="152" y="619"/>
                  </a:lnTo>
                  <a:lnTo>
                    <a:pt x="151" y="629"/>
                  </a:lnTo>
                  <a:lnTo>
                    <a:pt x="152" y="642"/>
                  </a:lnTo>
                  <a:lnTo>
                    <a:pt x="152" y="654"/>
                  </a:lnTo>
                  <a:lnTo>
                    <a:pt x="155" y="665"/>
                  </a:lnTo>
                  <a:lnTo>
                    <a:pt x="157" y="675"/>
                  </a:lnTo>
                  <a:lnTo>
                    <a:pt x="162" y="680"/>
                  </a:lnTo>
                  <a:lnTo>
                    <a:pt x="167" y="681"/>
                  </a:lnTo>
                  <a:lnTo>
                    <a:pt x="173" y="683"/>
                  </a:lnTo>
                  <a:lnTo>
                    <a:pt x="178" y="683"/>
                  </a:lnTo>
                  <a:lnTo>
                    <a:pt x="183" y="683"/>
                  </a:lnTo>
                  <a:lnTo>
                    <a:pt x="188" y="681"/>
                  </a:lnTo>
                  <a:lnTo>
                    <a:pt x="192" y="680"/>
                  </a:lnTo>
                  <a:lnTo>
                    <a:pt x="195" y="680"/>
                  </a:lnTo>
                  <a:lnTo>
                    <a:pt x="193" y="666"/>
                  </a:lnTo>
                  <a:lnTo>
                    <a:pt x="192" y="665"/>
                  </a:lnTo>
                  <a:lnTo>
                    <a:pt x="190" y="660"/>
                  </a:lnTo>
                  <a:lnTo>
                    <a:pt x="187" y="653"/>
                  </a:lnTo>
                  <a:lnTo>
                    <a:pt x="183" y="643"/>
                  </a:lnTo>
                  <a:lnTo>
                    <a:pt x="180" y="632"/>
                  </a:lnTo>
                  <a:lnTo>
                    <a:pt x="177" y="621"/>
                  </a:lnTo>
                  <a:lnTo>
                    <a:pt x="175" y="611"/>
                  </a:lnTo>
                  <a:lnTo>
                    <a:pt x="175" y="599"/>
                  </a:lnTo>
                  <a:lnTo>
                    <a:pt x="175" y="587"/>
                  </a:lnTo>
                  <a:lnTo>
                    <a:pt x="176" y="568"/>
                  </a:lnTo>
                  <a:lnTo>
                    <a:pt x="177" y="547"/>
                  </a:lnTo>
                  <a:lnTo>
                    <a:pt x="180" y="525"/>
                  </a:lnTo>
                  <a:lnTo>
                    <a:pt x="182" y="505"/>
                  </a:lnTo>
                  <a:lnTo>
                    <a:pt x="183" y="487"/>
                  </a:lnTo>
                  <a:lnTo>
                    <a:pt x="185" y="475"/>
                  </a:lnTo>
                  <a:lnTo>
                    <a:pt x="185" y="471"/>
                  </a:lnTo>
                  <a:lnTo>
                    <a:pt x="186" y="471"/>
                  </a:lnTo>
                  <a:lnTo>
                    <a:pt x="187" y="469"/>
                  </a:lnTo>
                  <a:lnTo>
                    <a:pt x="188" y="468"/>
                  </a:lnTo>
                  <a:lnTo>
                    <a:pt x="191" y="466"/>
                  </a:lnTo>
                  <a:lnTo>
                    <a:pt x="193" y="462"/>
                  </a:lnTo>
                  <a:lnTo>
                    <a:pt x="195" y="456"/>
                  </a:lnTo>
                  <a:lnTo>
                    <a:pt x="197" y="447"/>
                  </a:lnTo>
                  <a:lnTo>
                    <a:pt x="198" y="436"/>
                  </a:lnTo>
                  <a:lnTo>
                    <a:pt x="198" y="432"/>
                  </a:lnTo>
                  <a:lnTo>
                    <a:pt x="197" y="420"/>
                  </a:lnTo>
                  <a:lnTo>
                    <a:pt x="197" y="404"/>
                  </a:lnTo>
                  <a:lnTo>
                    <a:pt x="196" y="384"/>
                  </a:lnTo>
                  <a:lnTo>
                    <a:pt x="196" y="364"/>
                  </a:lnTo>
                  <a:lnTo>
                    <a:pt x="196" y="347"/>
                  </a:lnTo>
                  <a:lnTo>
                    <a:pt x="196" y="333"/>
                  </a:lnTo>
                  <a:lnTo>
                    <a:pt x="198" y="326"/>
                  </a:lnTo>
                  <a:lnTo>
                    <a:pt x="200" y="322"/>
                  </a:lnTo>
                  <a:lnTo>
                    <a:pt x="202" y="317"/>
                  </a:lnTo>
                  <a:lnTo>
                    <a:pt x="203" y="313"/>
                  </a:lnTo>
                  <a:lnTo>
                    <a:pt x="205" y="308"/>
                  </a:lnTo>
                  <a:lnTo>
                    <a:pt x="205" y="302"/>
                  </a:lnTo>
                  <a:lnTo>
                    <a:pt x="205" y="296"/>
                  </a:lnTo>
                  <a:lnTo>
                    <a:pt x="202" y="290"/>
                  </a:lnTo>
                  <a:lnTo>
                    <a:pt x="198" y="281"/>
                  </a:lnTo>
                  <a:lnTo>
                    <a:pt x="192" y="268"/>
                  </a:lnTo>
                  <a:lnTo>
                    <a:pt x="192" y="259"/>
                  </a:lnTo>
                  <a:lnTo>
                    <a:pt x="193" y="249"/>
                  </a:lnTo>
                  <a:lnTo>
                    <a:pt x="197" y="237"/>
                  </a:lnTo>
                  <a:lnTo>
                    <a:pt x="200" y="221"/>
                  </a:lnTo>
                  <a:lnTo>
                    <a:pt x="198" y="200"/>
                  </a:lnTo>
                  <a:lnTo>
                    <a:pt x="195" y="171"/>
                  </a:lnTo>
                  <a:lnTo>
                    <a:pt x="183" y="130"/>
                  </a:lnTo>
                  <a:lnTo>
                    <a:pt x="181" y="125"/>
                  </a:lnTo>
                  <a:lnTo>
                    <a:pt x="177" y="121"/>
                  </a:lnTo>
                  <a:lnTo>
                    <a:pt x="175" y="117"/>
                  </a:lnTo>
                  <a:lnTo>
                    <a:pt x="171" y="116"/>
                  </a:lnTo>
                  <a:lnTo>
                    <a:pt x="167" y="115"/>
                  </a:lnTo>
                  <a:lnTo>
                    <a:pt x="165" y="114"/>
                  </a:lnTo>
                  <a:lnTo>
                    <a:pt x="164" y="114"/>
                  </a:lnTo>
                  <a:lnTo>
                    <a:pt x="162" y="114"/>
                  </a:lnTo>
                  <a:lnTo>
                    <a:pt x="160" y="112"/>
                  </a:lnTo>
                  <a:lnTo>
                    <a:pt x="156" y="111"/>
                  </a:lnTo>
                  <a:lnTo>
                    <a:pt x="152" y="109"/>
                  </a:lnTo>
                  <a:lnTo>
                    <a:pt x="149" y="106"/>
                  </a:lnTo>
                  <a:lnTo>
                    <a:pt x="146" y="104"/>
                  </a:lnTo>
                  <a:lnTo>
                    <a:pt x="145" y="101"/>
                  </a:lnTo>
                  <a:lnTo>
                    <a:pt x="145" y="100"/>
                  </a:lnTo>
                  <a:lnTo>
                    <a:pt x="146" y="97"/>
                  </a:lnTo>
                  <a:lnTo>
                    <a:pt x="147" y="95"/>
                  </a:lnTo>
                  <a:lnTo>
                    <a:pt x="150" y="94"/>
                  </a:lnTo>
                  <a:lnTo>
                    <a:pt x="152" y="91"/>
                  </a:lnTo>
                  <a:lnTo>
                    <a:pt x="155" y="89"/>
                  </a:lnTo>
                  <a:lnTo>
                    <a:pt x="157" y="86"/>
                  </a:lnTo>
                  <a:lnTo>
                    <a:pt x="159" y="84"/>
                  </a:lnTo>
                  <a:lnTo>
                    <a:pt x="159" y="81"/>
                  </a:lnTo>
                  <a:lnTo>
                    <a:pt x="159" y="78"/>
                  </a:lnTo>
                  <a:lnTo>
                    <a:pt x="157" y="75"/>
                  </a:lnTo>
                  <a:lnTo>
                    <a:pt x="156" y="75"/>
                  </a:lnTo>
                  <a:lnTo>
                    <a:pt x="154" y="74"/>
                  </a:lnTo>
                  <a:lnTo>
                    <a:pt x="151" y="74"/>
                  </a:lnTo>
                  <a:lnTo>
                    <a:pt x="150" y="73"/>
                  </a:lnTo>
                  <a:lnTo>
                    <a:pt x="149" y="70"/>
                  </a:lnTo>
                  <a:lnTo>
                    <a:pt x="150" y="66"/>
                  </a:lnTo>
                  <a:lnTo>
                    <a:pt x="152" y="57"/>
                  </a:lnTo>
                  <a:lnTo>
                    <a:pt x="154" y="48"/>
                  </a:lnTo>
                  <a:lnTo>
                    <a:pt x="155" y="40"/>
                  </a:lnTo>
                  <a:lnTo>
                    <a:pt x="155" y="34"/>
                  </a:lnTo>
                  <a:lnTo>
                    <a:pt x="154" y="30"/>
                  </a:lnTo>
                  <a:lnTo>
                    <a:pt x="154" y="27"/>
                  </a:lnTo>
                  <a:lnTo>
                    <a:pt x="152" y="26"/>
                  </a:lnTo>
                  <a:lnTo>
                    <a:pt x="152" y="24"/>
                  </a:lnTo>
                  <a:lnTo>
                    <a:pt x="152" y="23"/>
                  </a:lnTo>
                  <a:lnTo>
                    <a:pt x="152" y="22"/>
                  </a:lnTo>
                  <a:lnTo>
                    <a:pt x="152" y="21"/>
                  </a:lnTo>
                  <a:lnTo>
                    <a:pt x="152" y="18"/>
                  </a:lnTo>
                  <a:lnTo>
                    <a:pt x="152" y="16"/>
                  </a:lnTo>
                  <a:lnTo>
                    <a:pt x="151" y="13"/>
                  </a:lnTo>
                  <a:lnTo>
                    <a:pt x="151" y="11"/>
                  </a:lnTo>
                  <a:lnTo>
                    <a:pt x="150" y="7"/>
                  </a:lnTo>
                  <a:lnTo>
                    <a:pt x="144" y="4"/>
                  </a:lnTo>
                  <a:lnTo>
                    <a:pt x="135" y="2"/>
                  </a:lnTo>
                  <a:lnTo>
                    <a:pt x="125" y="1"/>
                  </a:lnTo>
                  <a:lnTo>
                    <a:pt x="115" y="0"/>
                  </a:lnTo>
                  <a:lnTo>
                    <a:pt x="105" y="0"/>
                  </a:lnTo>
                  <a:lnTo>
                    <a:pt x="98" y="0"/>
                  </a:lnTo>
                  <a:lnTo>
                    <a:pt x="93" y="1"/>
                  </a:lnTo>
                  <a:lnTo>
                    <a:pt x="78" y="12"/>
                  </a:lnTo>
                  <a:lnTo>
                    <a:pt x="69" y="21"/>
                  </a:lnTo>
                  <a:lnTo>
                    <a:pt x="67" y="29"/>
                  </a:lnTo>
                  <a:lnTo>
                    <a:pt x="67" y="37"/>
                  </a:lnTo>
                  <a:lnTo>
                    <a:pt x="69" y="45"/>
                  </a:lnTo>
                  <a:lnTo>
                    <a:pt x="72" y="52"/>
                  </a:lnTo>
                  <a:lnTo>
                    <a:pt x="74" y="59"/>
                  </a:lnTo>
                  <a:lnTo>
                    <a:pt x="73" y="66"/>
                  </a:lnTo>
                  <a:lnTo>
                    <a:pt x="72" y="73"/>
                  </a:lnTo>
                  <a:lnTo>
                    <a:pt x="68" y="78"/>
                  </a:lnTo>
                  <a:lnTo>
                    <a:pt x="65" y="81"/>
                  </a:lnTo>
                  <a:lnTo>
                    <a:pt x="63" y="84"/>
                  </a:lnTo>
                  <a:lnTo>
                    <a:pt x="60" y="84"/>
                  </a:lnTo>
                  <a:lnTo>
                    <a:pt x="59" y="85"/>
                  </a:lnTo>
                  <a:lnTo>
                    <a:pt x="57" y="85"/>
                  </a:lnTo>
                  <a:lnTo>
                    <a:pt x="68" y="101"/>
                  </a:lnTo>
                  <a:lnTo>
                    <a:pt x="69" y="102"/>
                  </a:lnTo>
                  <a:lnTo>
                    <a:pt x="69" y="105"/>
                  </a:lnTo>
                  <a:lnTo>
                    <a:pt x="67" y="107"/>
                  </a:lnTo>
                  <a:lnTo>
                    <a:pt x="62" y="112"/>
                  </a:lnTo>
                  <a:lnTo>
                    <a:pt x="53" y="117"/>
                  </a:lnTo>
                  <a:lnTo>
                    <a:pt x="41" y="125"/>
                  </a:lnTo>
                  <a:lnTo>
                    <a:pt x="34" y="132"/>
                  </a:lnTo>
                  <a:lnTo>
                    <a:pt x="29" y="145"/>
                  </a:lnTo>
                  <a:lnTo>
                    <a:pt x="26" y="162"/>
                  </a:lnTo>
                  <a:lnTo>
                    <a:pt x="22" y="180"/>
                  </a:lnTo>
                  <a:lnTo>
                    <a:pt x="19" y="199"/>
                  </a:lnTo>
                  <a:lnTo>
                    <a:pt x="18" y="215"/>
                  </a:lnTo>
                  <a:lnTo>
                    <a:pt x="17" y="228"/>
                  </a:lnTo>
                  <a:lnTo>
                    <a:pt x="17" y="234"/>
                  </a:lnTo>
                  <a:lnTo>
                    <a:pt x="17" y="237"/>
                  </a:lnTo>
                  <a:lnTo>
                    <a:pt x="19" y="245"/>
                  </a:lnTo>
                  <a:lnTo>
                    <a:pt x="22" y="255"/>
                  </a:lnTo>
                  <a:lnTo>
                    <a:pt x="24" y="266"/>
                  </a:lnTo>
                  <a:lnTo>
                    <a:pt x="28" y="278"/>
                  </a:lnTo>
                  <a:lnTo>
                    <a:pt x="32" y="288"/>
                  </a:lnTo>
                  <a:lnTo>
                    <a:pt x="34" y="297"/>
                  </a:lnTo>
                  <a:lnTo>
                    <a:pt x="37" y="303"/>
                  </a:lnTo>
                  <a:lnTo>
                    <a:pt x="32" y="335"/>
                  </a:lnTo>
                  <a:lnTo>
                    <a:pt x="28" y="337"/>
                  </a:lnTo>
                  <a:lnTo>
                    <a:pt x="27" y="339"/>
                  </a:lnTo>
                  <a:lnTo>
                    <a:pt x="24" y="342"/>
                  </a:lnTo>
                  <a:lnTo>
                    <a:pt x="23" y="344"/>
                  </a:lnTo>
                  <a:lnTo>
                    <a:pt x="23" y="347"/>
                  </a:lnTo>
                  <a:lnTo>
                    <a:pt x="22" y="350"/>
                  </a:lnTo>
                  <a:lnTo>
                    <a:pt x="22" y="353"/>
                  </a:lnTo>
                  <a:lnTo>
                    <a:pt x="22" y="354"/>
                  </a:lnTo>
                  <a:lnTo>
                    <a:pt x="0" y="356"/>
                  </a:lnTo>
                  <a:lnTo>
                    <a:pt x="0" y="492"/>
                  </a:lnTo>
                </a:path>
              </a:pathLst>
            </a:custGeom>
            <a:solidFill>
              <a:srgbClr val="FFCC66"/>
            </a:solidFill>
            <a:ln w="9525" cap="rnd">
              <a:noFill/>
              <a:round/>
              <a:headEnd type="none" w="sm" len="sm"/>
              <a:tailEnd type="none" w="sm" len="sm"/>
            </a:ln>
            <a:effectLst/>
          </p:spPr>
          <p:txBody>
            <a:bodyPr/>
            <a:lstStyle/>
            <a:p>
              <a:endParaRPr lang="en-US"/>
            </a:p>
          </p:txBody>
        </p:sp>
        <p:sp>
          <p:nvSpPr>
            <p:cNvPr id="9261" name="Freeform 45"/>
            <p:cNvSpPr>
              <a:spLocks/>
            </p:cNvSpPr>
            <p:nvPr/>
          </p:nvSpPr>
          <p:spPr bwMode="auto">
            <a:xfrm>
              <a:off x="1128" y="3388"/>
              <a:ext cx="25" cy="27"/>
            </a:xfrm>
            <a:custGeom>
              <a:avLst/>
              <a:gdLst/>
              <a:ahLst/>
              <a:cxnLst>
                <a:cxn ang="0">
                  <a:pos x="6" y="0"/>
                </a:cxn>
                <a:cxn ang="0">
                  <a:pos x="0" y="24"/>
                </a:cxn>
                <a:cxn ang="0">
                  <a:pos x="22" y="26"/>
                </a:cxn>
                <a:cxn ang="0">
                  <a:pos x="24" y="14"/>
                </a:cxn>
                <a:cxn ang="0">
                  <a:pos x="12" y="6"/>
                </a:cxn>
                <a:cxn ang="0">
                  <a:pos x="6" y="0"/>
                </a:cxn>
              </a:cxnLst>
              <a:rect l="0" t="0" r="r" b="b"/>
              <a:pathLst>
                <a:path w="25" h="27">
                  <a:moveTo>
                    <a:pt x="6" y="0"/>
                  </a:moveTo>
                  <a:lnTo>
                    <a:pt x="0" y="24"/>
                  </a:lnTo>
                  <a:lnTo>
                    <a:pt x="22" y="26"/>
                  </a:lnTo>
                  <a:lnTo>
                    <a:pt x="24" y="14"/>
                  </a:lnTo>
                  <a:lnTo>
                    <a:pt x="12" y="6"/>
                  </a:lnTo>
                  <a:lnTo>
                    <a:pt x="6" y="0"/>
                  </a:lnTo>
                </a:path>
              </a:pathLst>
            </a:custGeom>
            <a:solidFill>
              <a:srgbClr val="4C4C4C"/>
            </a:solidFill>
            <a:ln w="9525" cap="rnd">
              <a:noFill/>
              <a:round/>
              <a:headEnd type="none" w="sm" len="sm"/>
              <a:tailEnd type="none" w="sm" len="sm"/>
            </a:ln>
            <a:effectLst/>
          </p:spPr>
          <p:txBody>
            <a:bodyPr/>
            <a:lstStyle/>
            <a:p>
              <a:endParaRPr lang="en-US"/>
            </a:p>
          </p:txBody>
        </p:sp>
      </p:grpSp>
      <p:grpSp>
        <p:nvGrpSpPr>
          <p:cNvPr id="5" name="Group 102"/>
          <p:cNvGrpSpPr>
            <a:grpSpLocks/>
          </p:cNvGrpSpPr>
          <p:nvPr/>
        </p:nvGrpSpPr>
        <p:grpSpPr bwMode="auto">
          <a:xfrm>
            <a:off x="3702050" y="1152525"/>
            <a:ext cx="1443038" cy="1668463"/>
            <a:chOff x="2332" y="726"/>
            <a:chExt cx="909" cy="1051"/>
          </a:xfrm>
        </p:grpSpPr>
        <p:sp>
          <p:nvSpPr>
            <p:cNvPr id="9263" name="Freeform 47"/>
            <p:cNvSpPr>
              <a:spLocks/>
            </p:cNvSpPr>
            <p:nvPr/>
          </p:nvSpPr>
          <p:spPr bwMode="auto">
            <a:xfrm>
              <a:off x="2426" y="726"/>
              <a:ext cx="433" cy="813"/>
            </a:xfrm>
            <a:custGeom>
              <a:avLst/>
              <a:gdLst/>
              <a:ahLst/>
              <a:cxnLst>
                <a:cxn ang="0">
                  <a:pos x="192" y="252"/>
                </a:cxn>
                <a:cxn ang="0">
                  <a:pos x="182" y="186"/>
                </a:cxn>
                <a:cxn ang="0">
                  <a:pos x="143" y="164"/>
                </a:cxn>
                <a:cxn ang="0">
                  <a:pos x="142" y="153"/>
                </a:cxn>
                <a:cxn ang="0">
                  <a:pos x="144" y="150"/>
                </a:cxn>
                <a:cxn ang="0">
                  <a:pos x="158" y="150"/>
                </a:cxn>
                <a:cxn ang="0">
                  <a:pos x="168" y="130"/>
                </a:cxn>
                <a:cxn ang="0">
                  <a:pos x="171" y="112"/>
                </a:cxn>
                <a:cxn ang="0">
                  <a:pos x="178" y="111"/>
                </a:cxn>
                <a:cxn ang="0">
                  <a:pos x="178" y="96"/>
                </a:cxn>
                <a:cxn ang="0">
                  <a:pos x="169" y="72"/>
                </a:cxn>
                <a:cxn ang="0">
                  <a:pos x="159" y="40"/>
                </a:cxn>
                <a:cxn ang="0">
                  <a:pos x="133" y="12"/>
                </a:cxn>
                <a:cxn ang="0">
                  <a:pos x="99" y="0"/>
                </a:cxn>
                <a:cxn ang="0">
                  <a:pos x="64" y="13"/>
                </a:cxn>
                <a:cxn ang="0">
                  <a:pos x="53" y="42"/>
                </a:cxn>
                <a:cxn ang="0">
                  <a:pos x="53" y="79"/>
                </a:cxn>
                <a:cxn ang="0">
                  <a:pos x="64" y="106"/>
                </a:cxn>
                <a:cxn ang="0">
                  <a:pos x="71" y="141"/>
                </a:cxn>
                <a:cxn ang="0">
                  <a:pos x="30" y="169"/>
                </a:cxn>
                <a:cxn ang="0">
                  <a:pos x="5" y="194"/>
                </a:cxn>
                <a:cxn ang="0">
                  <a:pos x="2" y="236"/>
                </a:cxn>
                <a:cxn ang="0">
                  <a:pos x="23" y="330"/>
                </a:cxn>
                <a:cxn ang="0">
                  <a:pos x="23" y="397"/>
                </a:cxn>
                <a:cxn ang="0">
                  <a:pos x="30" y="461"/>
                </a:cxn>
                <a:cxn ang="0">
                  <a:pos x="70" y="517"/>
                </a:cxn>
                <a:cxn ang="0">
                  <a:pos x="116" y="526"/>
                </a:cxn>
                <a:cxn ang="0">
                  <a:pos x="185" y="531"/>
                </a:cxn>
                <a:cxn ang="0">
                  <a:pos x="244" y="541"/>
                </a:cxn>
                <a:cxn ang="0">
                  <a:pos x="301" y="563"/>
                </a:cxn>
                <a:cxn ang="0">
                  <a:pos x="301" y="592"/>
                </a:cxn>
                <a:cxn ang="0">
                  <a:pos x="299" y="649"/>
                </a:cxn>
                <a:cxn ang="0">
                  <a:pos x="309" y="722"/>
                </a:cxn>
                <a:cxn ang="0">
                  <a:pos x="303" y="760"/>
                </a:cxn>
                <a:cxn ang="0">
                  <a:pos x="310" y="796"/>
                </a:cxn>
                <a:cxn ang="0">
                  <a:pos x="341" y="797"/>
                </a:cxn>
                <a:cxn ang="0">
                  <a:pos x="376" y="804"/>
                </a:cxn>
                <a:cxn ang="0">
                  <a:pos x="413" y="812"/>
                </a:cxn>
                <a:cxn ang="0">
                  <a:pos x="430" y="803"/>
                </a:cxn>
                <a:cxn ang="0">
                  <a:pos x="415" y="786"/>
                </a:cxn>
                <a:cxn ang="0">
                  <a:pos x="364" y="760"/>
                </a:cxn>
                <a:cxn ang="0">
                  <a:pos x="356" y="728"/>
                </a:cxn>
                <a:cxn ang="0">
                  <a:pos x="362" y="679"/>
                </a:cxn>
                <a:cxn ang="0">
                  <a:pos x="374" y="617"/>
                </a:cxn>
                <a:cxn ang="0">
                  <a:pos x="376" y="589"/>
                </a:cxn>
                <a:cxn ang="0">
                  <a:pos x="386" y="566"/>
                </a:cxn>
                <a:cxn ang="0">
                  <a:pos x="377" y="534"/>
                </a:cxn>
                <a:cxn ang="0">
                  <a:pos x="326" y="499"/>
                </a:cxn>
                <a:cxn ang="0">
                  <a:pos x="281" y="468"/>
                </a:cxn>
                <a:cxn ang="0">
                  <a:pos x="239" y="452"/>
                </a:cxn>
                <a:cxn ang="0">
                  <a:pos x="213" y="434"/>
                </a:cxn>
              </a:cxnLst>
              <a:rect l="0" t="0" r="r" b="b"/>
              <a:pathLst>
                <a:path w="433" h="813">
                  <a:moveTo>
                    <a:pt x="185" y="302"/>
                  </a:moveTo>
                  <a:lnTo>
                    <a:pt x="187" y="299"/>
                  </a:lnTo>
                  <a:lnTo>
                    <a:pt x="188" y="288"/>
                  </a:lnTo>
                  <a:lnTo>
                    <a:pt x="190" y="271"/>
                  </a:lnTo>
                  <a:lnTo>
                    <a:pt x="192" y="252"/>
                  </a:lnTo>
                  <a:lnTo>
                    <a:pt x="193" y="233"/>
                  </a:lnTo>
                  <a:lnTo>
                    <a:pt x="193" y="216"/>
                  </a:lnTo>
                  <a:lnTo>
                    <a:pt x="192" y="200"/>
                  </a:lnTo>
                  <a:lnTo>
                    <a:pt x="189" y="191"/>
                  </a:lnTo>
                  <a:lnTo>
                    <a:pt x="182" y="186"/>
                  </a:lnTo>
                  <a:lnTo>
                    <a:pt x="174" y="180"/>
                  </a:lnTo>
                  <a:lnTo>
                    <a:pt x="167" y="175"/>
                  </a:lnTo>
                  <a:lnTo>
                    <a:pt x="158" y="171"/>
                  </a:lnTo>
                  <a:lnTo>
                    <a:pt x="150" y="168"/>
                  </a:lnTo>
                  <a:lnTo>
                    <a:pt x="143" y="164"/>
                  </a:lnTo>
                  <a:lnTo>
                    <a:pt x="140" y="161"/>
                  </a:lnTo>
                  <a:lnTo>
                    <a:pt x="139" y="159"/>
                  </a:lnTo>
                  <a:lnTo>
                    <a:pt x="140" y="157"/>
                  </a:lnTo>
                  <a:lnTo>
                    <a:pt x="141" y="154"/>
                  </a:lnTo>
                  <a:lnTo>
                    <a:pt x="142" y="153"/>
                  </a:lnTo>
                  <a:lnTo>
                    <a:pt x="143" y="152"/>
                  </a:lnTo>
                  <a:lnTo>
                    <a:pt x="143" y="151"/>
                  </a:lnTo>
                  <a:lnTo>
                    <a:pt x="143" y="150"/>
                  </a:lnTo>
                  <a:lnTo>
                    <a:pt x="143" y="149"/>
                  </a:lnTo>
                  <a:lnTo>
                    <a:pt x="144" y="150"/>
                  </a:lnTo>
                  <a:lnTo>
                    <a:pt x="145" y="150"/>
                  </a:lnTo>
                  <a:lnTo>
                    <a:pt x="149" y="150"/>
                  </a:lnTo>
                  <a:lnTo>
                    <a:pt x="151" y="150"/>
                  </a:lnTo>
                  <a:lnTo>
                    <a:pt x="154" y="150"/>
                  </a:lnTo>
                  <a:lnTo>
                    <a:pt x="158" y="150"/>
                  </a:lnTo>
                  <a:lnTo>
                    <a:pt x="160" y="148"/>
                  </a:lnTo>
                  <a:lnTo>
                    <a:pt x="162" y="147"/>
                  </a:lnTo>
                  <a:lnTo>
                    <a:pt x="164" y="141"/>
                  </a:lnTo>
                  <a:lnTo>
                    <a:pt x="167" y="135"/>
                  </a:lnTo>
                  <a:lnTo>
                    <a:pt x="168" y="130"/>
                  </a:lnTo>
                  <a:lnTo>
                    <a:pt x="169" y="124"/>
                  </a:lnTo>
                  <a:lnTo>
                    <a:pt x="170" y="120"/>
                  </a:lnTo>
                  <a:lnTo>
                    <a:pt x="171" y="115"/>
                  </a:lnTo>
                  <a:lnTo>
                    <a:pt x="171" y="113"/>
                  </a:lnTo>
                  <a:lnTo>
                    <a:pt x="171" y="112"/>
                  </a:lnTo>
                  <a:lnTo>
                    <a:pt x="172" y="112"/>
                  </a:lnTo>
                  <a:lnTo>
                    <a:pt x="173" y="112"/>
                  </a:lnTo>
                  <a:lnTo>
                    <a:pt x="175" y="112"/>
                  </a:lnTo>
                  <a:lnTo>
                    <a:pt x="177" y="112"/>
                  </a:lnTo>
                  <a:lnTo>
                    <a:pt x="178" y="111"/>
                  </a:lnTo>
                  <a:lnTo>
                    <a:pt x="179" y="110"/>
                  </a:lnTo>
                  <a:lnTo>
                    <a:pt x="180" y="109"/>
                  </a:lnTo>
                  <a:lnTo>
                    <a:pt x="180" y="105"/>
                  </a:lnTo>
                  <a:lnTo>
                    <a:pt x="179" y="101"/>
                  </a:lnTo>
                  <a:lnTo>
                    <a:pt x="178" y="96"/>
                  </a:lnTo>
                  <a:lnTo>
                    <a:pt x="175" y="91"/>
                  </a:lnTo>
                  <a:lnTo>
                    <a:pt x="173" y="85"/>
                  </a:lnTo>
                  <a:lnTo>
                    <a:pt x="171" y="80"/>
                  </a:lnTo>
                  <a:lnTo>
                    <a:pt x="170" y="75"/>
                  </a:lnTo>
                  <a:lnTo>
                    <a:pt x="169" y="72"/>
                  </a:lnTo>
                  <a:lnTo>
                    <a:pt x="168" y="67"/>
                  </a:lnTo>
                  <a:lnTo>
                    <a:pt x="167" y="62"/>
                  </a:lnTo>
                  <a:lnTo>
                    <a:pt x="164" y="55"/>
                  </a:lnTo>
                  <a:lnTo>
                    <a:pt x="162" y="47"/>
                  </a:lnTo>
                  <a:lnTo>
                    <a:pt x="159" y="40"/>
                  </a:lnTo>
                  <a:lnTo>
                    <a:pt x="155" y="32"/>
                  </a:lnTo>
                  <a:lnTo>
                    <a:pt x="151" y="25"/>
                  </a:lnTo>
                  <a:lnTo>
                    <a:pt x="145" y="21"/>
                  </a:lnTo>
                  <a:lnTo>
                    <a:pt x="140" y="16"/>
                  </a:lnTo>
                  <a:lnTo>
                    <a:pt x="133" y="12"/>
                  </a:lnTo>
                  <a:lnTo>
                    <a:pt x="128" y="7"/>
                  </a:lnTo>
                  <a:lnTo>
                    <a:pt x="121" y="4"/>
                  </a:lnTo>
                  <a:lnTo>
                    <a:pt x="114" y="1"/>
                  </a:lnTo>
                  <a:lnTo>
                    <a:pt x="106" y="0"/>
                  </a:lnTo>
                  <a:lnTo>
                    <a:pt x="99" y="0"/>
                  </a:lnTo>
                  <a:lnTo>
                    <a:pt x="91" y="2"/>
                  </a:lnTo>
                  <a:lnTo>
                    <a:pt x="82" y="5"/>
                  </a:lnTo>
                  <a:lnTo>
                    <a:pt x="75" y="7"/>
                  </a:lnTo>
                  <a:lnTo>
                    <a:pt x="69" y="10"/>
                  </a:lnTo>
                  <a:lnTo>
                    <a:pt x="64" y="13"/>
                  </a:lnTo>
                  <a:lnTo>
                    <a:pt x="60" y="16"/>
                  </a:lnTo>
                  <a:lnTo>
                    <a:pt x="56" y="21"/>
                  </a:lnTo>
                  <a:lnTo>
                    <a:pt x="54" y="26"/>
                  </a:lnTo>
                  <a:lnTo>
                    <a:pt x="53" y="34"/>
                  </a:lnTo>
                  <a:lnTo>
                    <a:pt x="53" y="42"/>
                  </a:lnTo>
                  <a:lnTo>
                    <a:pt x="52" y="50"/>
                  </a:lnTo>
                  <a:lnTo>
                    <a:pt x="52" y="57"/>
                  </a:lnTo>
                  <a:lnTo>
                    <a:pt x="52" y="65"/>
                  </a:lnTo>
                  <a:lnTo>
                    <a:pt x="52" y="72"/>
                  </a:lnTo>
                  <a:lnTo>
                    <a:pt x="53" y="79"/>
                  </a:lnTo>
                  <a:lnTo>
                    <a:pt x="55" y="84"/>
                  </a:lnTo>
                  <a:lnTo>
                    <a:pt x="57" y="89"/>
                  </a:lnTo>
                  <a:lnTo>
                    <a:pt x="60" y="93"/>
                  </a:lnTo>
                  <a:lnTo>
                    <a:pt x="62" y="100"/>
                  </a:lnTo>
                  <a:lnTo>
                    <a:pt x="64" y="106"/>
                  </a:lnTo>
                  <a:lnTo>
                    <a:pt x="66" y="114"/>
                  </a:lnTo>
                  <a:lnTo>
                    <a:pt x="67" y="123"/>
                  </a:lnTo>
                  <a:lnTo>
                    <a:pt x="69" y="130"/>
                  </a:lnTo>
                  <a:lnTo>
                    <a:pt x="70" y="137"/>
                  </a:lnTo>
                  <a:lnTo>
                    <a:pt x="71" y="141"/>
                  </a:lnTo>
                  <a:lnTo>
                    <a:pt x="69" y="145"/>
                  </a:lnTo>
                  <a:lnTo>
                    <a:pt x="62" y="151"/>
                  </a:lnTo>
                  <a:lnTo>
                    <a:pt x="52" y="157"/>
                  </a:lnTo>
                  <a:lnTo>
                    <a:pt x="41" y="162"/>
                  </a:lnTo>
                  <a:lnTo>
                    <a:pt x="30" y="169"/>
                  </a:lnTo>
                  <a:lnTo>
                    <a:pt x="20" y="174"/>
                  </a:lnTo>
                  <a:lnTo>
                    <a:pt x="12" y="180"/>
                  </a:lnTo>
                  <a:lnTo>
                    <a:pt x="10" y="186"/>
                  </a:lnTo>
                  <a:lnTo>
                    <a:pt x="7" y="190"/>
                  </a:lnTo>
                  <a:lnTo>
                    <a:pt x="5" y="194"/>
                  </a:lnTo>
                  <a:lnTo>
                    <a:pt x="3" y="200"/>
                  </a:lnTo>
                  <a:lnTo>
                    <a:pt x="1" y="206"/>
                  </a:lnTo>
                  <a:lnTo>
                    <a:pt x="0" y="213"/>
                  </a:lnTo>
                  <a:lnTo>
                    <a:pt x="0" y="223"/>
                  </a:lnTo>
                  <a:lnTo>
                    <a:pt x="2" y="236"/>
                  </a:lnTo>
                  <a:lnTo>
                    <a:pt x="6" y="251"/>
                  </a:lnTo>
                  <a:lnTo>
                    <a:pt x="13" y="269"/>
                  </a:lnTo>
                  <a:lnTo>
                    <a:pt x="17" y="289"/>
                  </a:lnTo>
                  <a:lnTo>
                    <a:pt x="21" y="309"/>
                  </a:lnTo>
                  <a:lnTo>
                    <a:pt x="23" y="330"/>
                  </a:lnTo>
                  <a:lnTo>
                    <a:pt x="24" y="349"/>
                  </a:lnTo>
                  <a:lnTo>
                    <a:pt x="24" y="366"/>
                  </a:lnTo>
                  <a:lnTo>
                    <a:pt x="24" y="379"/>
                  </a:lnTo>
                  <a:lnTo>
                    <a:pt x="23" y="388"/>
                  </a:lnTo>
                  <a:lnTo>
                    <a:pt x="23" y="397"/>
                  </a:lnTo>
                  <a:lnTo>
                    <a:pt x="22" y="407"/>
                  </a:lnTo>
                  <a:lnTo>
                    <a:pt x="23" y="418"/>
                  </a:lnTo>
                  <a:lnTo>
                    <a:pt x="24" y="432"/>
                  </a:lnTo>
                  <a:lnTo>
                    <a:pt x="26" y="446"/>
                  </a:lnTo>
                  <a:lnTo>
                    <a:pt x="30" y="461"/>
                  </a:lnTo>
                  <a:lnTo>
                    <a:pt x="34" y="476"/>
                  </a:lnTo>
                  <a:lnTo>
                    <a:pt x="41" y="492"/>
                  </a:lnTo>
                  <a:lnTo>
                    <a:pt x="48" y="503"/>
                  </a:lnTo>
                  <a:lnTo>
                    <a:pt x="59" y="512"/>
                  </a:lnTo>
                  <a:lnTo>
                    <a:pt x="70" y="517"/>
                  </a:lnTo>
                  <a:lnTo>
                    <a:pt x="82" y="521"/>
                  </a:lnTo>
                  <a:lnTo>
                    <a:pt x="93" y="524"/>
                  </a:lnTo>
                  <a:lnTo>
                    <a:pt x="103" y="525"/>
                  </a:lnTo>
                  <a:lnTo>
                    <a:pt x="111" y="525"/>
                  </a:lnTo>
                  <a:lnTo>
                    <a:pt x="116" y="526"/>
                  </a:lnTo>
                  <a:lnTo>
                    <a:pt x="126" y="527"/>
                  </a:lnTo>
                  <a:lnTo>
                    <a:pt x="140" y="529"/>
                  </a:lnTo>
                  <a:lnTo>
                    <a:pt x="154" y="530"/>
                  </a:lnTo>
                  <a:lnTo>
                    <a:pt x="170" y="531"/>
                  </a:lnTo>
                  <a:lnTo>
                    <a:pt x="185" y="531"/>
                  </a:lnTo>
                  <a:lnTo>
                    <a:pt x="200" y="532"/>
                  </a:lnTo>
                  <a:lnTo>
                    <a:pt x="212" y="533"/>
                  </a:lnTo>
                  <a:lnTo>
                    <a:pt x="222" y="534"/>
                  </a:lnTo>
                  <a:lnTo>
                    <a:pt x="232" y="536"/>
                  </a:lnTo>
                  <a:lnTo>
                    <a:pt x="244" y="541"/>
                  </a:lnTo>
                  <a:lnTo>
                    <a:pt x="258" y="545"/>
                  </a:lnTo>
                  <a:lnTo>
                    <a:pt x="271" y="551"/>
                  </a:lnTo>
                  <a:lnTo>
                    <a:pt x="283" y="555"/>
                  </a:lnTo>
                  <a:lnTo>
                    <a:pt x="295" y="560"/>
                  </a:lnTo>
                  <a:lnTo>
                    <a:pt x="301" y="563"/>
                  </a:lnTo>
                  <a:lnTo>
                    <a:pt x="305" y="564"/>
                  </a:lnTo>
                  <a:lnTo>
                    <a:pt x="303" y="566"/>
                  </a:lnTo>
                  <a:lnTo>
                    <a:pt x="303" y="572"/>
                  </a:lnTo>
                  <a:lnTo>
                    <a:pt x="302" y="581"/>
                  </a:lnTo>
                  <a:lnTo>
                    <a:pt x="301" y="592"/>
                  </a:lnTo>
                  <a:lnTo>
                    <a:pt x="300" y="604"/>
                  </a:lnTo>
                  <a:lnTo>
                    <a:pt x="299" y="617"/>
                  </a:lnTo>
                  <a:lnTo>
                    <a:pt x="298" y="629"/>
                  </a:lnTo>
                  <a:lnTo>
                    <a:pt x="298" y="639"/>
                  </a:lnTo>
                  <a:lnTo>
                    <a:pt x="299" y="649"/>
                  </a:lnTo>
                  <a:lnTo>
                    <a:pt x="300" y="663"/>
                  </a:lnTo>
                  <a:lnTo>
                    <a:pt x="302" y="678"/>
                  </a:lnTo>
                  <a:lnTo>
                    <a:pt x="306" y="693"/>
                  </a:lnTo>
                  <a:lnTo>
                    <a:pt x="308" y="709"/>
                  </a:lnTo>
                  <a:lnTo>
                    <a:pt x="309" y="722"/>
                  </a:lnTo>
                  <a:lnTo>
                    <a:pt x="309" y="735"/>
                  </a:lnTo>
                  <a:lnTo>
                    <a:pt x="308" y="742"/>
                  </a:lnTo>
                  <a:lnTo>
                    <a:pt x="306" y="749"/>
                  </a:lnTo>
                  <a:lnTo>
                    <a:pt x="305" y="755"/>
                  </a:lnTo>
                  <a:lnTo>
                    <a:pt x="303" y="760"/>
                  </a:lnTo>
                  <a:lnTo>
                    <a:pt x="302" y="765"/>
                  </a:lnTo>
                  <a:lnTo>
                    <a:pt x="302" y="768"/>
                  </a:lnTo>
                  <a:lnTo>
                    <a:pt x="302" y="771"/>
                  </a:lnTo>
                  <a:lnTo>
                    <a:pt x="302" y="774"/>
                  </a:lnTo>
                  <a:lnTo>
                    <a:pt x="310" y="796"/>
                  </a:lnTo>
                  <a:lnTo>
                    <a:pt x="312" y="796"/>
                  </a:lnTo>
                  <a:lnTo>
                    <a:pt x="317" y="796"/>
                  </a:lnTo>
                  <a:lnTo>
                    <a:pt x="324" y="796"/>
                  </a:lnTo>
                  <a:lnTo>
                    <a:pt x="332" y="796"/>
                  </a:lnTo>
                  <a:lnTo>
                    <a:pt x="341" y="797"/>
                  </a:lnTo>
                  <a:lnTo>
                    <a:pt x="349" y="797"/>
                  </a:lnTo>
                  <a:lnTo>
                    <a:pt x="357" y="798"/>
                  </a:lnTo>
                  <a:lnTo>
                    <a:pt x="362" y="800"/>
                  </a:lnTo>
                  <a:lnTo>
                    <a:pt x="369" y="801"/>
                  </a:lnTo>
                  <a:lnTo>
                    <a:pt x="376" y="804"/>
                  </a:lnTo>
                  <a:lnTo>
                    <a:pt x="384" y="806"/>
                  </a:lnTo>
                  <a:lnTo>
                    <a:pt x="391" y="808"/>
                  </a:lnTo>
                  <a:lnTo>
                    <a:pt x="399" y="809"/>
                  </a:lnTo>
                  <a:lnTo>
                    <a:pt x="407" y="810"/>
                  </a:lnTo>
                  <a:lnTo>
                    <a:pt x="413" y="812"/>
                  </a:lnTo>
                  <a:lnTo>
                    <a:pt x="417" y="810"/>
                  </a:lnTo>
                  <a:lnTo>
                    <a:pt x="420" y="809"/>
                  </a:lnTo>
                  <a:lnTo>
                    <a:pt x="424" y="807"/>
                  </a:lnTo>
                  <a:lnTo>
                    <a:pt x="427" y="805"/>
                  </a:lnTo>
                  <a:lnTo>
                    <a:pt x="430" y="803"/>
                  </a:lnTo>
                  <a:lnTo>
                    <a:pt x="432" y="799"/>
                  </a:lnTo>
                  <a:lnTo>
                    <a:pt x="432" y="797"/>
                  </a:lnTo>
                  <a:lnTo>
                    <a:pt x="428" y="794"/>
                  </a:lnTo>
                  <a:lnTo>
                    <a:pt x="423" y="790"/>
                  </a:lnTo>
                  <a:lnTo>
                    <a:pt x="415" y="786"/>
                  </a:lnTo>
                  <a:lnTo>
                    <a:pt x="404" y="783"/>
                  </a:lnTo>
                  <a:lnTo>
                    <a:pt x="393" y="777"/>
                  </a:lnTo>
                  <a:lnTo>
                    <a:pt x="381" y="771"/>
                  </a:lnTo>
                  <a:lnTo>
                    <a:pt x="371" y="766"/>
                  </a:lnTo>
                  <a:lnTo>
                    <a:pt x="364" y="760"/>
                  </a:lnTo>
                  <a:lnTo>
                    <a:pt x="357" y="754"/>
                  </a:lnTo>
                  <a:lnTo>
                    <a:pt x="356" y="748"/>
                  </a:lnTo>
                  <a:lnTo>
                    <a:pt x="356" y="742"/>
                  </a:lnTo>
                  <a:lnTo>
                    <a:pt x="356" y="736"/>
                  </a:lnTo>
                  <a:lnTo>
                    <a:pt x="356" y="728"/>
                  </a:lnTo>
                  <a:lnTo>
                    <a:pt x="357" y="719"/>
                  </a:lnTo>
                  <a:lnTo>
                    <a:pt x="358" y="709"/>
                  </a:lnTo>
                  <a:lnTo>
                    <a:pt x="359" y="700"/>
                  </a:lnTo>
                  <a:lnTo>
                    <a:pt x="361" y="690"/>
                  </a:lnTo>
                  <a:lnTo>
                    <a:pt x="362" y="679"/>
                  </a:lnTo>
                  <a:lnTo>
                    <a:pt x="366" y="668"/>
                  </a:lnTo>
                  <a:lnTo>
                    <a:pt x="368" y="656"/>
                  </a:lnTo>
                  <a:lnTo>
                    <a:pt x="370" y="642"/>
                  </a:lnTo>
                  <a:lnTo>
                    <a:pt x="371" y="629"/>
                  </a:lnTo>
                  <a:lnTo>
                    <a:pt x="374" y="617"/>
                  </a:lnTo>
                  <a:lnTo>
                    <a:pt x="374" y="607"/>
                  </a:lnTo>
                  <a:lnTo>
                    <a:pt x="375" y="599"/>
                  </a:lnTo>
                  <a:lnTo>
                    <a:pt x="375" y="594"/>
                  </a:lnTo>
                  <a:lnTo>
                    <a:pt x="375" y="592"/>
                  </a:lnTo>
                  <a:lnTo>
                    <a:pt x="376" y="589"/>
                  </a:lnTo>
                  <a:lnTo>
                    <a:pt x="378" y="585"/>
                  </a:lnTo>
                  <a:lnTo>
                    <a:pt x="380" y="581"/>
                  </a:lnTo>
                  <a:lnTo>
                    <a:pt x="383" y="576"/>
                  </a:lnTo>
                  <a:lnTo>
                    <a:pt x="385" y="572"/>
                  </a:lnTo>
                  <a:lnTo>
                    <a:pt x="386" y="566"/>
                  </a:lnTo>
                  <a:lnTo>
                    <a:pt x="385" y="561"/>
                  </a:lnTo>
                  <a:lnTo>
                    <a:pt x="384" y="554"/>
                  </a:lnTo>
                  <a:lnTo>
                    <a:pt x="383" y="548"/>
                  </a:lnTo>
                  <a:lnTo>
                    <a:pt x="380" y="541"/>
                  </a:lnTo>
                  <a:lnTo>
                    <a:pt x="377" y="534"/>
                  </a:lnTo>
                  <a:lnTo>
                    <a:pt x="372" y="526"/>
                  </a:lnTo>
                  <a:lnTo>
                    <a:pt x="365" y="520"/>
                  </a:lnTo>
                  <a:lnTo>
                    <a:pt x="355" y="512"/>
                  </a:lnTo>
                  <a:lnTo>
                    <a:pt x="340" y="505"/>
                  </a:lnTo>
                  <a:lnTo>
                    <a:pt x="326" y="499"/>
                  </a:lnTo>
                  <a:lnTo>
                    <a:pt x="313" y="491"/>
                  </a:lnTo>
                  <a:lnTo>
                    <a:pt x="303" y="485"/>
                  </a:lnTo>
                  <a:lnTo>
                    <a:pt x="296" y="478"/>
                  </a:lnTo>
                  <a:lnTo>
                    <a:pt x="288" y="474"/>
                  </a:lnTo>
                  <a:lnTo>
                    <a:pt x="281" y="468"/>
                  </a:lnTo>
                  <a:lnTo>
                    <a:pt x="275" y="465"/>
                  </a:lnTo>
                  <a:lnTo>
                    <a:pt x="266" y="463"/>
                  </a:lnTo>
                  <a:lnTo>
                    <a:pt x="257" y="460"/>
                  </a:lnTo>
                  <a:lnTo>
                    <a:pt x="248" y="456"/>
                  </a:lnTo>
                  <a:lnTo>
                    <a:pt x="239" y="452"/>
                  </a:lnTo>
                  <a:lnTo>
                    <a:pt x="230" y="446"/>
                  </a:lnTo>
                  <a:lnTo>
                    <a:pt x="223" y="442"/>
                  </a:lnTo>
                  <a:lnTo>
                    <a:pt x="218" y="438"/>
                  </a:lnTo>
                  <a:lnTo>
                    <a:pt x="214" y="435"/>
                  </a:lnTo>
                  <a:lnTo>
                    <a:pt x="213" y="434"/>
                  </a:lnTo>
                  <a:lnTo>
                    <a:pt x="185" y="302"/>
                  </a:lnTo>
                </a:path>
              </a:pathLst>
            </a:custGeom>
            <a:solidFill>
              <a:srgbClr val="4C4C4C"/>
            </a:solidFill>
            <a:ln w="9525" cap="rnd">
              <a:noFill/>
              <a:round/>
              <a:headEnd type="none" w="sm" len="sm"/>
              <a:tailEnd type="none" w="sm" len="sm"/>
            </a:ln>
            <a:effectLst/>
          </p:spPr>
          <p:txBody>
            <a:bodyPr/>
            <a:lstStyle/>
            <a:p>
              <a:endParaRPr lang="en-US"/>
            </a:p>
          </p:txBody>
        </p:sp>
        <p:sp>
          <p:nvSpPr>
            <p:cNvPr id="9264" name="Freeform 48"/>
            <p:cNvSpPr>
              <a:spLocks/>
            </p:cNvSpPr>
            <p:nvPr/>
          </p:nvSpPr>
          <p:spPr bwMode="auto">
            <a:xfrm>
              <a:off x="2364" y="912"/>
              <a:ext cx="153" cy="262"/>
            </a:xfrm>
            <a:custGeom>
              <a:avLst/>
              <a:gdLst/>
              <a:ahLst/>
              <a:cxnLst>
                <a:cxn ang="0">
                  <a:pos x="64" y="261"/>
                </a:cxn>
                <a:cxn ang="0">
                  <a:pos x="84" y="259"/>
                </a:cxn>
                <a:cxn ang="0">
                  <a:pos x="115" y="253"/>
                </a:cxn>
                <a:cxn ang="0">
                  <a:pos x="140" y="239"/>
                </a:cxn>
                <a:cxn ang="0">
                  <a:pos x="152" y="217"/>
                </a:cxn>
                <a:cxn ang="0">
                  <a:pos x="144" y="191"/>
                </a:cxn>
                <a:cxn ang="0">
                  <a:pos x="125" y="162"/>
                </a:cxn>
                <a:cxn ang="0">
                  <a:pos x="105" y="131"/>
                </a:cxn>
                <a:cxn ang="0">
                  <a:pos x="96" y="94"/>
                </a:cxn>
                <a:cxn ang="0">
                  <a:pos x="105" y="59"/>
                </a:cxn>
                <a:cxn ang="0">
                  <a:pos x="121" y="33"/>
                </a:cxn>
                <a:cxn ang="0">
                  <a:pos x="129" y="14"/>
                </a:cxn>
                <a:cxn ang="0">
                  <a:pos x="116" y="5"/>
                </a:cxn>
                <a:cxn ang="0">
                  <a:pos x="83" y="1"/>
                </a:cxn>
                <a:cxn ang="0">
                  <a:pos x="46" y="1"/>
                </a:cxn>
                <a:cxn ang="0">
                  <a:pos x="17" y="5"/>
                </a:cxn>
                <a:cxn ang="0">
                  <a:pos x="7" y="15"/>
                </a:cxn>
                <a:cxn ang="0">
                  <a:pos x="2" y="24"/>
                </a:cxn>
                <a:cxn ang="0">
                  <a:pos x="0" y="34"/>
                </a:cxn>
                <a:cxn ang="0">
                  <a:pos x="3" y="51"/>
                </a:cxn>
                <a:cxn ang="0">
                  <a:pos x="12" y="75"/>
                </a:cxn>
                <a:cxn ang="0">
                  <a:pos x="19" y="92"/>
                </a:cxn>
                <a:cxn ang="0">
                  <a:pos x="23" y="104"/>
                </a:cxn>
                <a:cxn ang="0">
                  <a:pos x="25" y="123"/>
                </a:cxn>
                <a:cxn ang="0">
                  <a:pos x="26" y="152"/>
                </a:cxn>
                <a:cxn ang="0">
                  <a:pos x="25" y="173"/>
                </a:cxn>
                <a:cxn ang="0">
                  <a:pos x="23" y="188"/>
                </a:cxn>
                <a:cxn ang="0">
                  <a:pos x="22" y="203"/>
                </a:cxn>
                <a:cxn ang="0">
                  <a:pos x="23" y="223"/>
                </a:cxn>
                <a:cxn ang="0">
                  <a:pos x="27" y="237"/>
                </a:cxn>
                <a:cxn ang="0">
                  <a:pos x="32" y="246"/>
                </a:cxn>
                <a:cxn ang="0">
                  <a:pos x="38" y="251"/>
                </a:cxn>
                <a:cxn ang="0">
                  <a:pos x="43" y="255"/>
                </a:cxn>
                <a:cxn ang="0">
                  <a:pos x="50" y="257"/>
                </a:cxn>
                <a:cxn ang="0">
                  <a:pos x="57" y="259"/>
                </a:cxn>
                <a:cxn ang="0">
                  <a:pos x="60" y="261"/>
                </a:cxn>
              </a:cxnLst>
              <a:rect l="0" t="0" r="r" b="b"/>
              <a:pathLst>
                <a:path w="153" h="262">
                  <a:moveTo>
                    <a:pt x="61" y="261"/>
                  </a:moveTo>
                  <a:lnTo>
                    <a:pt x="64" y="261"/>
                  </a:lnTo>
                  <a:lnTo>
                    <a:pt x="72" y="259"/>
                  </a:lnTo>
                  <a:lnTo>
                    <a:pt x="84" y="259"/>
                  </a:lnTo>
                  <a:lnTo>
                    <a:pt x="99" y="256"/>
                  </a:lnTo>
                  <a:lnTo>
                    <a:pt x="115" y="253"/>
                  </a:lnTo>
                  <a:lnTo>
                    <a:pt x="129" y="247"/>
                  </a:lnTo>
                  <a:lnTo>
                    <a:pt x="140" y="239"/>
                  </a:lnTo>
                  <a:lnTo>
                    <a:pt x="148" y="229"/>
                  </a:lnTo>
                  <a:lnTo>
                    <a:pt x="152" y="217"/>
                  </a:lnTo>
                  <a:lnTo>
                    <a:pt x="149" y="204"/>
                  </a:lnTo>
                  <a:lnTo>
                    <a:pt x="144" y="191"/>
                  </a:lnTo>
                  <a:lnTo>
                    <a:pt x="135" y="176"/>
                  </a:lnTo>
                  <a:lnTo>
                    <a:pt x="125" y="162"/>
                  </a:lnTo>
                  <a:lnTo>
                    <a:pt x="115" y="147"/>
                  </a:lnTo>
                  <a:lnTo>
                    <a:pt x="105" y="131"/>
                  </a:lnTo>
                  <a:lnTo>
                    <a:pt x="98" y="114"/>
                  </a:lnTo>
                  <a:lnTo>
                    <a:pt x="96" y="94"/>
                  </a:lnTo>
                  <a:lnTo>
                    <a:pt x="99" y="76"/>
                  </a:lnTo>
                  <a:lnTo>
                    <a:pt x="105" y="59"/>
                  </a:lnTo>
                  <a:lnTo>
                    <a:pt x="114" y="45"/>
                  </a:lnTo>
                  <a:lnTo>
                    <a:pt x="121" y="33"/>
                  </a:lnTo>
                  <a:lnTo>
                    <a:pt x="127" y="23"/>
                  </a:lnTo>
                  <a:lnTo>
                    <a:pt x="129" y="14"/>
                  </a:lnTo>
                  <a:lnTo>
                    <a:pt x="126" y="8"/>
                  </a:lnTo>
                  <a:lnTo>
                    <a:pt x="116" y="5"/>
                  </a:lnTo>
                  <a:lnTo>
                    <a:pt x="101" y="3"/>
                  </a:lnTo>
                  <a:lnTo>
                    <a:pt x="83" y="1"/>
                  </a:lnTo>
                  <a:lnTo>
                    <a:pt x="64" y="0"/>
                  </a:lnTo>
                  <a:lnTo>
                    <a:pt x="46" y="1"/>
                  </a:lnTo>
                  <a:lnTo>
                    <a:pt x="30" y="2"/>
                  </a:lnTo>
                  <a:lnTo>
                    <a:pt x="17" y="5"/>
                  </a:lnTo>
                  <a:lnTo>
                    <a:pt x="11" y="11"/>
                  </a:lnTo>
                  <a:lnTo>
                    <a:pt x="7" y="15"/>
                  </a:lnTo>
                  <a:lnTo>
                    <a:pt x="5" y="19"/>
                  </a:lnTo>
                  <a:lnTo>
                    <a:pt x="2" y="24"/>
                  </a:lnTo>
                  <a:lnTo>
                    <a:pt x="1" y="28"/>
                  </a:lnTo>
                  <a:lnTo>
                    <a:pt x="0" y="34"/>
                  </a:lnTo>
                  <a:lnTo>
                    <a:pt x="1" y="41"/>
                  </a:lnTo>
                  <a:lnTo>
                    <a:pt x="3" y="51"/>
                  </a:lnTo>
                  <a:lnTo>
                    <a:pt x="7" y="63"/>
                  </a:lnTo>
                  <a:lnTo>
                    <a:pt x="12" y="75"/>
                  </a:lnTo>
                  <a:lnTo>
                    <a:pt x="15" y="85"/>
                  </a:lnTo>
                  <a:lnTo>
                    <a:pt x="19" y="92"/>
                  </a:lnTo>
                  <a:lnTo>
                    <a:pt x="21" y="97"/>
                  </a:lnTo>
                  <a:lnTo>
                    <a:pt x="23" y="104"/>
                  </a:lnTo>
                  <a:lnTo>
                    <a:pt x="24" y="112"/>
                  </a:lnTo>
                  <a:lnTo>
                    <a:pt x="25" y="123"/>
                  </a:lnTo>
                  <a:lnTo>
                    <a:pt x="26" y="137"/>
                  </a:lnTo>
                  <a:lnTo>
                    <a:pt x="26" y="152"/>
                  </a:lnTo>
                  <a:lnTo>
                    <a:pt x="26" y="164"/>
                  </a:lnTo>
                  <a:lnTo>
                    <a:pt x="25" y="173"/>
                  </a:lnTo>
                  <a:lnTo>
                    <a:pt x="24" y="181"/>
                  </a:lnTo>
                  <a:lnTo>
                    <a:pt x="23" y="188"/>
                  </a:lnTo>
                  <a:lnTo>
                    <a:pt x="22" y="195"/>
                  </a:lnTo>
                  <a:lnTo>
                    <a:pt x="22" y="203"/>
                  </a:lnTo>
                  <a:lnTo>
                    <a:pt x="22" y="213"/>
                  </a:lnTo>
                  <a:lnTo>
                    <a:pt x="23" y="223"/>
                  </a:lnTo>
                  <a:lnTo>
                    <a:pt x="25" y="231"/>
                  </a:lnTo>
                  <a:lnTo>
                    <a:pt x="27" y="237"/>
                  </a:lnTo>
                  <a:lnTo>
                    <a:pt x="30" y="242"/>
                  </a:lnTo>
                  <a:lnTo>
                    <a:pt x="32" y="246"/>
                  </a:lnTo>
                  <a:lnTo>
                    <a:pt x="34" y="248"/>
                  </a:lnTo>
                  <a:lnTo>
                    <a:pt x="38" y="251"/>
                  </a:lnTo>
                  <a:lnTo>
                    <a:pt x="41" y="253"/>
                  </a:lnTo>
                  <a:lnTo>
                    <a:pt x="43" y="255"/>
                  </a:lnTo>
                  <a:lnTo>
                    <a:pt x="46" y="256"/>
                  </a:lnTo>
                  <a:lnTo>
                    <a:pt x="50" y="257"/>
                  </a:lnTo>
                  <a:lnTo>
                    <a:pt x="53" y="258"/>
                  </a:lnTo>
                  <a:lnTo>
                    <a:pt x="57" y="259"/>
                  </a:lnTo>
                  <a:lnTo>
                    <a:pt x="59" y="261"/>
                  </a:lnTo>
                  <a:lnTo>
                    <a:pt x="60" y="261"/>
                  </a:lnTo>
                  <a:lnTo>
                    <a:pt x="61" y="261"/>
                  </a:lnTo>
                </a:path>
              </a:pathLst>
            </a:custGeom>
            <a:solidFill>
              <a:srgbClr val="00CCCC"/>
            </a:solidFill>
            <a:ln w="9525" cap="rnd">
              <a:noFill/>
              <a:round/>
              <a:headEnd type="none" w="sm" len="sm"/>
              <a:tailEnd type="none" w="sm" len="sm"/>
            </a:ln>
            <a:effectLst/>
          </p:spPr>
          <p:txBody>
            <a:bodyPr/>
            <a:lstStyle/>
            <a:p>
              <a:endParaRPr lang="en-US"/>
            </a:p>
          </p:txBody>
        </p:sp>
        <p:sp>
          <p:nvSpPr>
            <p:cNvPr id="9265" name="Freeform 49"/>
            <p:cNvSpPr>
              <a:spLocks/>
            </p:cNvSpPr>
            <p:nvPr/>
          </p:nvSpPr>
          <p:spPr bwMode="auto">
            <a:xfrm>
              <a:off x="2422" y="728"/>
              <a:ext cx="433" cy="813"/>
            </a:xfrm>
            <a:custGeom>
              <a:avLst/>
              <a:gdLst/>
              <a:ahLst/>
              <a:cxnLst>
                <a:cxn ang="0">
                  <a:pos x="190" y="277"/>
                </a:cxn>
                <a:cxn ang="0">
                  <a:pos x="192" y="201"/>
                </a:cxn>
                <a:cxn ang="0">
                  <a:pos x="167" y="175"/>
                </a:cxn>
                <a:cxn ang="0">
                  <a:pos x="140" y="161"/>
                </a:cxn>
                <a:cxn ang="0">
                  <a:pos x="142" y="153"/>
                </a:cxn>
                <a:cxn ang="0">
                  <a:pos x="146" y="150"/>
                </a:cxn>
                <a:cxn ang="0">
                  <a:pos x="158" y="150"/>
                </a:cxn>
                <a:cxn ang="0">
                  <a:pos x="167" y="137"/>
                </a:cxn>
                <a:cxn ang="0">
                  <a:pos x="171" y="115"/>
                </a:cxn>
                <a:cxn ang="0">
                  <a:pos x="173" y="112"/>
                </a:cxn>
                <a:cxn ang="0">
                  <a:pos x="179" y="112"/>
                </a:cxn>
                <a:cxn ang="0">
                  <a:pos x="179" y="101"/>
                </a:cxn>
                <a:cxn ang="0">
                  <a:pos x="171" y="80"/>
                </a:cxn>
                <a:cxn ang="0">
                  <a:pos x="167" y="62"/>
                </a:cxn>
                <a:cxn ang="0">
                  <a:pos x="155" y="32"/>
                </a:cxn>
                <a:cxn ang="0">
                  <a:pos x="134" y="12"/>
                </a:cxn>
                <a:cxn ang="0">
                  <a:pos x="108" y="0"/>
                </a:cxn>
                <a:cxn ang="0">
                  <a:pos x="75" y="7"/>
                </a:cxn>
                <a:cxn ang="0">
                  <a:pos x="56" y="21"/>
                </a:cxn>
                <a:cxn ang="0">
                  <a:pos x="53" y="50"/>
                </a:cxn>
                <a:cxn ang="0">
                  <a:pos x="53" y="79"/>
                </a:cxn>
                <a:cxn ang="0">
                  <a:pos x="63" y="100"/>
                </a:cxn>
                <a:cxn ang="0">
                  <a:pos x="70" y="130"/>
                </a:cxn>
                <a:cxn ang="0">
                  <a:pos x="62" y="151"/>
                </a:cxn>
                <a:cxn ang="0">
                  <a:pos x="20" y="174"/>
                </a:cxn>
                <a:cxn ang="0">
                  <a:pos x="6" y="194"/>
                </a:cxn>
                <a:cxn ang="0">
                  <a:pos x="0" y="223"/>
                </a:cxn>
                <a:cxn ang="0">
                  <a:pos x="17" y="289"/>
                </a:cxn>
                <a:cxn ang="0">
                  <a:pos x="25" y="366"/>
                </a:cxn>
                <a:cxn ang="0">
                  <a:pos x="23" y="407"/>
                </a:cxn>
                <a:cxn ang="0">
                  <a:pos x="30" y="461"/>
                </a:cxn>
                <a:cxn ang="0">
                  <a:pos x="60" y="514"/>
                </a:cxn>
                <a:cxn ang="0">
                  <a:pos x="104" y="540"/>
                </a:cxn>
                <a:cxn ang="0">
                  <a:pos x="141" y="543"/>
                </a:cxn>
                <a:cxn ang="0">
                  <a:pos x="201" y="535"/>
                </a:cxn>
                <a:cxn ang="0">
                  <a:pos x="244" y="541"/>
                </a:cxn>
                <a:cxn ang="0">
                  <a:pos x="295" y="560"/>
                </a:cxn>
                <a:cxn ang="0">
                  <a:pos x="303" y="573"/>
                </a:cxn>
                <a:cxn ang="0">
                  <a:pos x="299" y="617"/>
                </a:cxn>
                <a:cxn ang="0">
                  <a:pos x="300" y="663"/>
                </a:cxn>
                <a:cxn ang="0">
                  <a:pos x="310" y="724"/>
                </a:cxn>
                <a:cxn ang="0">
                  <a:pos x="305" y="755"/>
                </a:cxn>
                <a:cxn ang="0">
                  <a:pos x="303" y="771"/>
                </a:cxn>
                <a:cxn ang="0">
                  <a:pos x="317" y="796"/>
                </a:cxn>
                <a:cxn ang="0">
                  <a:pos x="350" y="797"/>
                </a:cxn>
                <a:cxn ang="0">
                  <a:pos x="376" y="804"/>
                </a:cxn>
                <a:cxn ang="0">
                  <a:pos x="407" y="810"/>
                </a:cxn>
                <a:cxn ang="0">
                  <a:pos x="424" y="808"/>
                </a:cxn>
                <a:cxn ang="0">
                  <a:pos x="432" y="797"/>
                </a:cxn>
                <a:cxn ang="0">
                  <a:pos x="405" y="783"/>
                </a:cxn>
                <a:cxn ang="0">
                  <a:pos x="364" y="760"/>
                </a:cxn>
                <a:cxn ang="0">
                  <a:pos x="356" y="736"/>
                </a:cxn>
                <a:cxn ang="0">
                  <a:pos x="359" y="700"/>
                </a:cxn>
                <a:cxn ang="0">
                  <a:pos x="368" y="656"/>
                </a:cxn>
                <a:cxn ang="0">
                  <a:pos x="375" y="607"/>
                </a:cxn>
                <a:cxn ang="0">
                  <a:pos x="377" y="590"/>
                </a:cxn>
                <a:cxn ang="0">
                  <a:pos x="385" y="572"/>
                </a:cxn>
                <a:cxn ang="0">
                  <a:pos x="383" y="548"/>
                </a:cxn>
                <a:cxn ang="0">
                  <a:pos x="365" y="520"/>
                </a:cxn>
                <a:cxn ang="0">
                  <a:pos x="313" y="492"/>
                </a:cxn>
                <a:cxn ang="0">
                  <a:pos x="282" y="470"/>
                </a:cxn>
                <a:cxn ang="0">
                  <a:pos x="248" y="456"/>
                </a:cxn>
                <a:cxn ang="0">
                  <a:pos x="218" y="437"/>
                </a:cxn>
              </a:cxnLst>
              <a:rect l="0" t="0" r="r" b="b"/>
              <a:pathLst>
                <a:path w="433" h="813">
                  <a:moveTo>
                    <a:pt x="187" y="309"/>
                  </a:moveTo>
                  <a:lnTo>
                    <a:pt x="187" y="305"/>
                  </a:lnTo>
                  <a:lnTo>
                    <a:pt x="189" y="294"/>
                  </a:lnTo>
                  <a:lnTo>
                    <a:pt x="190" y="277"/>
                  </a:lnTo>
                  <a:lnTo>
                    <a:pt x="192" y="257"/>
                  </a:lnTo>
                  <a:lnTo>
                    <a:pt x="193" y="236"/>
                  </a:lnTo>
                  <a:lnTo>
                    <a:pt x="193" y="217"/>
                  </a:lnTo>
                  <a:lnTo>
                    <a:pt x="192" y="201"/>
                  </a:lnTo>
                  <a:lnTo>
                    <a:pt x="189" y="191"/>
                  </a:lnTo>
                  <a:lnTo>
                    <a:pt x="183" y="186"/>
                  </a:lnTo>
                  <a:lnTo>
                    <a:pt x="175" y="180"/>
                  </a:lnTo>
                  <a:lnTo>
                    <a:pt x="167" y="175"/>
                  </a:lnTo>
                  <a:lnTo>
                    <a:pt x="158" y="171"/>
                  </a:lnTo>
                  <a:lnTo>
                    <a:pt x="150" y="168"/>
                  </a:lnTo>
                  <a:lnTo>
                    <a:pt x="144" y="164"/>
                  </a:lnTo>
                  <a:lnTo>
                    <a:pt x="140" y="161"/>
                  </a:lnTo>
                  <a:lnTo>
                    <a:pt x="140" y="159"/>
                  </a:lnTo>
                  <a:lnTo>
                    <a:pt x="141" y="157"/>
                  </a:lnTo>
                  <a:lnTo>
                    <a:pt x="142" y="155"/>
                  </a:lnTo>
                  <a:lnTo>
                    <a:pt x="142" y="153"/>
                  </a:lnTo>
                  <a:lnTo>
                    <a:pt x="143" y="152"/>
                  </a:lnTo>
                  <a:lnTo>
                    <a:pt x="143" y="151"/>
                  </a:lnTo>
                  <a:lnTo>
                    <a:pt x="144" y="150"/>
                  </a:lnTo>
                  <a:lnTo>
                    <a:pt x="146" y="150"/>
                  </a:lnTo>
                  <a:lnTo>
                    <a:pt x="149" y="150"/>
                  </a:lnTo>
                  <a:lnTo>
                    <a:pt x="152" y="150"/>
                  </a:lnTo>
                  <a:lnTo>
                    <a:pt x="154" y="150"/>
                  </a:lnTo>
                  <a:lnTo>
                    <a:pt x="158" y="150"/>
                  </a:lnTo>
                  <a:lnTo>
                    <a:pt x="161" y="149"/>
                  </a:lnTo>
                  <a:lnTo>
                    <a:pt x="162" y="147"/>
                  </a:lnTo>
                  <a:lnTo>
                    <a:pt x="165" y="142"/>
                  </a:lnTo>
                  <a:lnTo>
                    <a:pt x="167" y="137"/>
                  </a:lnTo>
                  <a:lnTo>
                    <a:pt x="169" y="131"/>
                  </a:lnTo>
                  <a:lnTo>
                    <a:pt x="170" y="124"/>
                  </a:lnTo>
                  <a:lnTo>
                    <a:pt x="171" y="120"/>
                  </a:lnTo>
                  <a:lnTo>
                    <a:pt x="171" y="115"/>
                  </a:lnTo>
                  <a:lnTo>
                    <a:pt x="171" y="113"/>
                  </a:lnTo>
                  <a:lnTo>
                    <a:pt x="171" y="112"/>
                  </a:lnTo>
                  <a:lnTo>
                    <a:pt x="172" y="112"/>
                  </a:lnTo>
                  <a:lnTo>
                    <a:pt x="173" y="112"/>
                  </a:lnTo>
                  <a:lnTo>
                    <a:pt x="174" y="113"/>
                  </a:lnTo>
                  <a:lnTo>
                    <a:pt x="175" y="113"/>
                  </a:lnTo>
                  <a:lnTo>
                    <a:pt x="177" y="112"/>
                  </a:lnTo>
                  <a:lnTo>
                    <a:pt x="179" y="112"/>
                  </a:lnTo>
                  <a:lnTo>
                    <a:pt x="180" y="111"/>
                  </a:lnTo>
                  <a:lnTo>
                    <a:pt x="181" y="109"/>
                  </a:lnTo>
                  <a:lnTo>
                    <a:pt x="180" y="105"/>
                  </a:lnTo>
                  <a:lnTo>
                    <a:pt x="179" y="101"/>
                  </a:lnTo>
                  <a:lnTo>
                    <a:pt x="178" y="96"/>
                  </a:lnTo>
                  <a:lnTo>
                    <a:pt x="175" y="91"/>
                  </a:lnTo>
                  <a:lnTo>
                    <a:pt x="173" y="85"/>
                  </a:lnTo>
                  <a:lnTo>
                    <a:pt x="171" y="80"/>
                  </a:lnTo>
                  <a:lnTo>
                    <a:pt x="170" y="75"/>
                  </a:lnTo>
                  <a:lnTo>
                    <a:pt x="169" y="72"/>
                  </a:lnTo>
                  <a:lnTo>
                    <a:pt x="168" y="67"/>
                  </a:lnTo>
                  <a:lnTo>
                    <a:pt x="167" y="62"/>
                  </a:lnTo>
                  <a:lnTo>
                    <a:pt x="165" y="55"/>
                  </a:lnTo>
                  <a:lnTo>
                    <a:pt x="163" y="47"/>
                  </a:lnTo>
                  <a:lnTo>
                    <a:pt x="160" y="40"/>
                  </a:lnTo>
                  <a:lnTo>
                    <a:pt x="155" y="32"/>
                  </a:lnTo>
                  <a:lnTo>
                    <a:pt x="151" y="25"/>
                  </a:lnTo>
                  <a:lnTo>
                    <a:pt x="145" y="21"/>
                  </a:lnTo>
                  <a:lnTo>
                    <a:pt x="140" y="16"/>
                  </a:lnTo>
                  <a:lnTo>
                    <a:pt x="134" y="12"/>
                  </a:lnTo>
                  <a:lnTo>
                    <a:pt x="128" y="7"/>
                  </a:lnTo>
                  <a:lnTo>
                    <a:pt x="121" y="4"/>
                  </a:lnTo>
                  <a:lnTo>
                    <a:pt x="114" y="1"/>
                  </a:lnTo>
                  <a:lnTo>
                    <a:pt x="108" y="0"/>
                  </a:lnTo>
                  <a:lnTo>
                    <a:pt x="99" y="0"/>
                  </a:lnTo>
                  <a:lnTo>
                    <a:pt x="91" y="2"/>
                  </a:lnTo>
                  <a:lnTo>
                    <a:pt x="83" y="5"/>
                  </a:lnTo>
                  <a:lnTo>
                    <a:pt x="75" y="7"/>
                  </a:lnTo>
                  <a:lnTo>
                    <a:pt x="70" y="11"/>
                  </a:lnTo>
                  <a:lnTo>
                    <a:pt x="64" y="13"/>
                  </a:lnTo>
                  <a:lnTo>
                    <a:pt x="60" y="16"/>
                  </a:lnTo>
                  <a:lnTo>
                    <a:pt x="56" y="21"/>
                  </a:lnTo>
                  <a:lnTo>
                    <a:pt x="55" y="26"/>
                  </a:lnTo>
                  <a:lnTo>
                    <a:pt x="54" y="34"/>
                  </a:lnTo>
                  <a:lnTo>
                    <a:pt x="53" y="42"/>
                  </a:lnTo>
                  <a:lnTo>
                    <a:pt x="53" y="50"/>
                  </a:lnTo>
                  <a:lnTo>
                    <a:pt x="52" y="57"/>
                  </a:lnTo>
                  <a:lnTo>
                    <a:pt x="52" y="65"/>
                  </a:lnTo>
                  <a:lnTo>
                    <a:pt x="53" y="72"/>
                  </a:lnTo>
                  <a:lnTo>
                    <a:pt x="53" y="79"/>
                  </a:lnTo>
                  <a:lnTo>
                    <a:pt x="55" y="84"/>
                  </a:lnTo>
                  <a:lnTo>
                    <a:pt x="57" y="89"/>
                  </a:lnTo>
                  <a:lnTo>
                    <a:pt x="61" y="93"/>
                  </a:lnTo>
                  <a:lnTo>
                    <a:pt x="63" y="100"/>
                  </a:lnTo>
                  <a:lnTo>
                    <a:pt x="65" y="106"/>
                  </a:lnTo>
                  <a:lnTo>
                    <a:pt x="66" y="115"/>
                  </a:lnTo>
                  <a:lnTo>
                    <a:pt x="69" y="123"/>
                  </a:lnTo>
                  <a:lnTo>
                    <a:pt x="70" y="130"/>
                  </a:lnTo>
                  <a:lnTo>
                    <a:pt x="71" y="137"/>
                  </a:lnTo>
                  <a:lnTo>
                    <a:pt x="71" y="141"/>
                  </a:lnTo>
                  <a:lnTo>
                    <a:pt x="69" y="145"/>
                  </a:lnTo>
                  <a:lnTo>
                    <a:pt x="62" y="151"/>
                  </a:lnTo>
                  <a:lnTo>
                    <a:pt x="52" y="157"/>
                  </a:lnTo>
                  <a:lnTo>
                    <a:pt x="41" y="162"/>
                  </a:lnTo>
                  <a:lnTo>
                    <a:pt x="30" y="169"/>
                  </a:lnTo>
                  <a:lnTo>
                    <a:pt x="20" y="174"/>
                  </a:lnTo>
                  <a:lnTo>
                    <a:pt x="13" y="180"/>
                  </a:lnTo>
                  <a:lnTo>
                    <a:pt x="10" y="186"/>
                  </a:lnTo>
                  <a:lnTo>
                    <a:pt x="8" y="190"/>
                  </a:lnTo>
                  <a:lnTo>
                    <a:pt x="6" y="194"/>
                  </a:lnTo>
                  <a:lnTo>
                    <a:pt x="4" y="200"/>
                  </a:lnTo>
                  <a:lnTo>
                    <a:pt x="1" y="206"/>
                  </a:lnTo>
                  <a:lnTo>
                    <a:pt x="0" y="213"/>
                  </a:lnTo>
                  <a:lnTo>
                    <a:pt x="0" y="223"/>
                  </a:lnTo>
                  <a:lnTo>
                    <a:pt x="2" y="236"/>
                  </a:lnTo>
                  <a:lnTo>
                    <a:pt x="7" y="251"/>
                  </a:lnTo>
                  <a:lnTo>
                    <a:pt x="13" y="269"/>
                  </a:lnTo>
                  <a:lnTo>
                    <a:pt x="17" y="289"/>
                  </a:lnTo>
                  <a:lnTo>
                    <a:pt x="21" y="310"/>
                  </a:lnTo>
                  <a:lnTo>
                    <a:pt x="23" y="330"/>
                  </a:lnTo>
                  <a:lnTo>
                    <a:pt x="24" y="349"/>
                  </a:lnTo>
                  <a:lnTo>
                    <a:pt x="25" y="366"/>
                  </a:lnTo>
                  <a:lnTo>
                    <a:pt x="24" y="379"/>
                  </a:lnTo>
                  <a:lnTo>
                    <a:pt x="24" y="388"/>
                  </a:lnTo>
                  <a:lnTo>
                    <a:pt x="23" y="397"/>
                  </a:lnTo>
                  <a:lnTo>
                    <a:pt x="23" y="407"/>
                  </a:lnTo>
                  <a:lnTo>
                    <a:pt x="23" y="418"/>
                  </a:lnTo>
                  <a:lnTo>
                    <a:pt x="24" y="432"/>
                  </a:lnTo>
                  <a:lnTo>
                    <a:pt x="26" y="446"/>
                  </a:lnTo>
                  <a:lnTo>
                    <a:pt x="30" y="461"/>
                  </a:lnTo>
                  <a:lnTo>
                    <a:pt x="35" y="476"/>
                  </a:lnTo>
                  <a:lnTo>
                    <a:pt x="42" y="492"/>
                  </a:lnTo>
                  <a:lnTo>
                    <a:pt x="50" y="504"/>
                  </a:lnTo>
                  <a:lnTo>
                    <a:pt x="60" y="514"/>
                  </a:lnTo>
                  <a:lnTo>
                    <a:pt x="71" y="523"/>
                  </a:lnTo>
                  <a:lnTo>
                    <a:pt x="82" y="530"/>
                  </a:lnTo>
                  <a:lnTo>
                    <a:pt x="94" y="535"/>
                  </a:lnTo>
                  <a:lnTo>
                    <a:pt x="104" y="540"/>
                  </a:lnTo>
                  <a:lnTo>
                    <a:pt x="112" y="542"/>
                  </a:lnTo>
                  <a:lnTo>
                    <a:pt x="118" y="543"/>
                  </a:lnTo>
                  <a:lnTo>
                    <a:pt x="128" y="544"/>
                  </a:lnTo>
                  <a:lnTo>
                    <a:pt x="141" y="543"/>
                  </a:lnTo>
                  <a:lnTo>
                    <a:pt x="155" y="542"/>
                  </a:lnTo>
                  <a:lnTo>
                    <a:pt x="171" y="539"/>
                  </a:lnTo>
                  <a:lnTo>
                    <a:pt x="187" y="536"/>
                  </a:lnTo>
                  <a:lnTo>
                    <a:pt x="201" y="535"/>
                  </a:lnTo>
                  <a:lnTo>
                    <a:pt x="213" y="534"/>
                  </a:lnTo>
                  <a:lnTo>
                    <a:pt x="222" y="534"/>
                  </a:lnTo>
                  <a:lnTo>
                    <a:pt x="232" y="537"/>
                  </a:lnTo>
                  <a:lnTo>
                    <a:pt x="244" y="541"/>
                  </a:lnTo>
                  <a:lnTo>
                    <a:pt x="258" y="545"/>
                  </a:lnTo>
                  <a:lnTo>
                    <a:pt x="272" y="551"/>
                  </a:lnTo>
                  <a:lnTo>
                    <a:pt x="285" y="556"/>
                  </a:lnTo>
                  <a:lnTo>
                    <a:pt x="295" y="560"/>
                  </a:lnTo>
                  <a:lnTo>
                    <a:pt x="302" y="563"/>
                  </a:lnTo>
                  <a:lnTo>
                    <a:pt x="305" y="564"/>
                  </a:lnTo>
                  <a:lnTo>
                    <a:pt x="305" y="566"/>
                  </a:lnTo>
                  <a:lnTo>
                    <a:pt x="303" y="573"/>
                  </a:lnTo>
                  <a:lnTo>
                    <a:pt x="302" y="582"/>
                  </a:lnTo>
                  <a:lnTo>
                    <a:pt x="301" y="592"/>
                  </a:lnTo>
                  <a:lnTo>
                    <a:pt x="300" y="604"/>
                  </a:lnTo>
                  <a:lnTo>
                    <a:pt x="299" y="617"/>
                  </a:lnTo>
                  <a:lnTo>
                    <a:pt x="298" y="629"/>
                  </a:lnTo>
                  <a:lnTo>
                    <a:pt x="298" y="639"/>
                  </a:lnTo>
                  <a:lnTo>
                    <a:pt x="299" y="650"/>
                  </a:lnTo>
                  <a:lnTo>
                    <a:pt x="300" y="663"/>
                  </a:lnTo>
                  <a:lnTo>
                    <a:pt x="303" y="678"/>
                  </a:lnTo>
                  <a:lnTo>
                    <a:pt x="306" y="693"/>
                  </a:lnTo>
                  <a:lnTo>
                    <a:pt x="308" y="709"/>
                  </a:lnTo>
                  <a:lnTo>
                    <a:pt x="310" y="724"/>
                  </a:lnTo>
                  <a:lnTo>
                    <a:pt x="310" y="735"/>
                  </a:lnTo>
                  <a:lnTo>
                    <a:pt x="308" y="744"/>
                  </a:lnTo>
                  <a:lnTo>
                    <a:pt x="306" y="749"/>
                  </a:lnTo>
                  <a:lnTo>
                    <a:pt x="305" y="755"/>
                  </a:lnTo>
                  <a:lnTo>
                    <a:pt x="303" y="760"/>
                  </a:lnTo>
                  <a:lnTo>
                    <a:pt x="303" y="765"/>
                  </a:lnTo>
                  <a:lnTo>
                    <a:pt x="303" y="769"/>
                  </a:lnTo>
                  <a:lnTo>
                    <a:pt x="303" y="771"/>
                  </a:lnTo>
                  <a:lnTo>
                    <a:pt x="303" y="774"/>
                  </a:lnTo>
                  <a:lnTo>
                    <a:pt x="311" y="796"/>
                  </a:lnTo>
                  <a:lnTo>
                    <a:pt x="312" y="796"/>
                  </a:lnTo>
                  <a:lnTo>
                    <a:pt x="317" y="796"/>
                  </a:lnTo>
                  <a:lnTo>
                    <a:pt x="325" y="796"/>
                  </a:lnTo>
                  <a:lnTo>
                    <a:pt x="332" y="796"/>
                  </a:lnTo>
                  <a:lnTo>
                    <a:pt x="341" y="797"/>
                  </a:lnTo>
                  <a:lnTo>
                    <a:pt x="350" y="797"/>
                  </a:lnTo>
                  <a:lnTo>
                    <a:pt x="358" y="798"/>
                  </a:lnTo>
                  <a:lnTo>
                    <a:pt x="364" y="800"/>
                  </a:lnTo>
                  <a:lnTo>
                    <a:pt x="369" y="801"/>
                  </a:lnTo>
                  <a:lnTo>
                    <a:pt x="376" y="804"/>
                  </a:lnTo>
                  <a:lnTo>
                    <a:pt x="384" y="806"/>
                  </a:lnTo>
                  <a:lnTo>
                    <a:pt x="393" y="808"/>
                  </a:lnTo>
                  <a:lnTo>
                    <a:pt x="400" y="809"/>
                  </a:lnTo>
                  <a:lnTo>
                    <a:pt x="407" y="810"/>
                  </a:lnTo>
                  <a:lnTo>
                    <a:pt x="414" y="812"/>
                  </a:lnTo>
                  <a:lnTo>
                    <a:pt x="417" y="810"/>
                  </a:lnTo>
                  <a:lnTo>
                    <a:pt x="420" y="809"/>
                  </a:lnTo>
                  <a:lnTo>
                    <a:pt x="424" y="808"/>
                  </a:lnTo>
                  <a:lnTo>
                    <a:pt x="427" y="806"/>
                  </a:lnTo>
                  <a:lnTo>
                    <a:pt x="430" y="803"/>
                  </a:lnTo>
                  <a:lnTo>
                    <a:pt x="432" y="799"/>
                  </a:lnTo>
                  <a:lnTo>
                    <a:pt x="432" y="797"/>
                  </a:lnTo>
                  <a:lnTo>
                    <a:pt x="429" y="794"/>
                  </a:lnTo>
                  <a:lnTo>
                    <a:pt x="424" y="790"/>
                  </a:lnTo>
                  <a:lnTo>
                    <a:pt x="415" y="787"/>
                  </a:lnTo>
                  <a:lnTo>
                    <a:pt x="405" y="783"/>
                  </a:lnTo>
                  <a:lnTo>
                    <a:pt x="394" y="777"/>
                  </a:lnTo>
                  <a:lnTo>
                    <a:pt x="383" y="771"/>
                  </a:lnTo>
                  <a:lnTo>
                    <a:pt x="372" y="766"/>
                  </a:lnTo>
                  <a:lnTo>
                    <a:pt x="364" y="760"/>
                  </a:lnTo>
                  <a:lnTo>
                    <a:pt x="358" y="755"/>
                  </a:lnTo>
                  <a:lnTo>
                    <a:pt x="356" y="749"/>
                  </a:lnTo>
                  <a:lnTo>
                    <a:pt x="356" y="742"/>
                  </a:lnTo>
                  <a:lnTo>
                    <a:pt x="356" y="736"/>
                  </a:lnTo>
                  <a:lnTo>
                    <a:pt x="357" y="728"/>
                  </a:lnTo>
                  <a:lnTo>
                    <a:pt x="357" y="719"/>
                  </a:lnTo>
                  <a:lnTo>
                    <a:pt x="358" y="710"/>
                  </a:lnTo>
                  <a:lnTo>
                    <a:pt x="359" y="700"/>
                  </a:lnTo>
                  <a:lnTo>
                    <a:pt x="361" y="690"/>
                  </a:lnTo>
                  <a:lnTo>
                    <a:pt x="364" y="680"/>
                  </a:lnTo>
                  <a:lnTo>
                    <a:pt x="366" y="669"/>
                  </a:lnTo>
                  <a:lnTo>
                    <a:pt x="368" y="656"/>
                  </a:lnTo>
                  <a:lnTo>
                    <a:pt x="370" y="642"/>
                  </a:lnTo>
                  <a:lnTo>
                    <a:pt x="372" y="629"/>
                  </a:lnTo>
                  <a:lnTo>
                    <a:pt x="374" y="617"/>
                  </a:lnTo>
                  <a:lnTo>
                    <a:pt x="375" y="607"/>
                  </a:lnTo>
                  <a:lnTo>
                    <a:pt x="375" y="599"/>
                  </a:lnTo>
                  <a:lnTo>
                    <a:pt x="375" y="594"/>
                  </a:lnTo>
                  <a:lnTo>
                    <a:pt x="375" y="592"/>
                  </a:lnTo>
                  <a:lnTo>
                    <a:pt x="377" y="590"/>
                  </a:lnTo>
                  <a:lnTo>
                    <a:pt x="378" y="585"/>
                  </a:lnTo>
                  <a:lnTo>
                    <a:pt x="381" y="582"/>
                  </a:lnTo>
                  <a:lnTo>
                    <a:pt x="384" y="576"/>
                  </a:lnTo>
                  <a:lnTo>
                    <a:pt x="385" y="572"/>
                  </a:lnTo>
                  <a:lnTo>
                    <a:pt x="386" y="566"/>
                  </a:lnTo>
                  <a:lnTo>
                    <a:pt x="385" y="561"/>
                  </a:lnTo>
                  <a:lnTo>
                    <a:pt x="384" y="554"/>
                  </a:lnTo>
                  <a:lnTo>
                    <a:pt x="383" y="548"/>
                  </a:lnTo>
                  <a:lnTo>
                    <a:pt x="380" y="541"/>
                  </a:lnTo>
                  <a:lnTo>
                    <a:pt x="378" y="534"/>
                  </a:lnTo>
                  <a:lnTo>
                    <a:pt x="372" y="527"/>
                  </a:lnTo>
                  <a:lnTo>
                    <a:pt x="365" y="520"/>
                  </a:lnTo>
                  <a:lnTo>
                    <a:pt x="355" y="513"/>
                  </a:lnTo>
                  <a:lnTo>
                    <a:pt x="340" y="505"/>
                  </a:lnTo>
                  <a:lnTo>
                    <a:pt x="326" y="499"/>
                  </a:lnTo>
                  <a:lnTo>
                    <a:pt x="313" y="492"/>
                  </a:lnTo>
                  <a:lnTo>
                    <a:pt x="305" y="485"/>
                  </a:lnTo>
                  <a:lnTo>
                    <a:pt x="296" y="478"/>
                  </a:lnTo>
                  <a:lnTo>
                    <a:pt x="289" y="474"/>
                  </a:lnTo>
                  <a:lnTo>
                    <a:pt x="282" y="470"/>
                  </a:lnTo>
                  <a:lnTo>
                    <a:pt x="275" y="465"/>
                  </a:lnTo>
                  <a:lnTo>
                    <a:pt x="267" y="463"/>
                  </a:lnTo>
                  <a:lnTo>
                    <a:pt x="257" y="460"/>
                  </a:lnTo>
                  <a:lnTo>
                    <a:pt x="248" y="456"/>
                  </a:lnTo>
                  <a:lnTo>
                    <a:pt x="239" y="451"/>
                  </a:lnTo>
                  <a:lnTo>
                    <a:pt x="231" y="446"/>
                  </a:lnTo>
                  <a:lnTo>
                    <a:pt x="223" y="442"/>
                  </a:lnTo>
                  <a:lnTo>
                    <a:pt x="218" y="437"/>
                  </a:lnTo>
                  <a:lnTo>
                    <a:pt x="214" y="435"/>
                  </a:lnTo>
                  <a:lnTo>
                    <a:pt x="213" y="434"/>
                  </a:lnTo>
                  <a:lnTo>
                    <a:pt x="187" y="309"/>
                  </a:lnTo>
                </a:path>
              </a:pathLst>
            </a:custGeom>
            <a:solidFill>
              <a:srgbClr val="CCCCFF"/>
            </a:solidFill>
            <a:ln w="9525" cap="rnd">
              <a:noFill/>
              <a:round/>
              <a:headEnd type="none" w="sm" len="sm"/>
              <a:tailEnd type="none" w="sm" len="sm"/>
            </a:ln>
            <a:effectLst/>
          </p:spPr>
          <p:txBody>
            <a:bodyPr/>
            <a:lstStyle/>
            <a:p>
              <a:endParaRPr lang="en-US"/>
            </a:p>
          </p:txBody>
        </p:sp>
        <p:sp>
          <p:nvSpPr>
            <p:cNvPr id="9266" name="Freeform 50"/>
            <p:cNvSpPr>
              <a:spLocks/>
            </p:cNvSpPr>
            <p:nvPr/>
          </p:nvSpPr>
          <p:spPr bwMode="auto">
            <a:xfrm>
              <a:off x="2384" y="982"/>
              <a:ext cx="43" cy="176"/>
            </a:xfrm>
            <a:custGeom>
              <a:avLst/>
              <a:gdLst/>
              <a:ahLst/>
              <a:cxnLst>
                <a:cxn ang="0">
                  <a:pos x="20" y="146"/>
                </a:cxn>
                <a:cxn ang="0">
                  <a:pos x="18" y="132"/>
                </a:cxn>
                <a:cxn ang="0">
                  <a:pos x="17" y="114"/>
                </a:cxn>
                <a:cxn ang="0">
                  <a:pos x="18" y="93"/>
                </a:cxn>
                <a:cxn ang="0">
                  <a:pos x="22" y="75"/>
                </a:cxn>
                <a:cxn ang="0">
                  <a:pos x="23" y="63"/>
                </a:cxn>
                <a:cxn ang="0">
                  <a:pos x="23" y="51"/>
                </a:cxn>
                <a:cxn ang="0">
                  <a:pos x="20" y="37"/>
                </a:cxn>
                <a:cxn ang="0">
                  <a:pos x="17" y="28"/>
                </a:cxn>
                <a:cxn ang="0">
                  <a:pos x="13" y="22"/>
                </a:cxn>
                <a:cxn ang="0">
                  <a:pos x="9" y="13"/>
                </a:cxn>
                <a:cxn ang="0">
                  <a:pos x="3" y="4"/>
                </a:cxn>
                <a:cxn ang="0">
                  <a:pos x="2" y="7"/>
                </a:cxn>
                <a:cxn ang="0">
                  <a:pos x="6" y="18"/>
                </a:cxn>
                <a:cxn ang="0">
                  <a:pos x="10" y="28"/>
                </a:cxn>
                <a:cxn ang="0">
                  <a:pos x="11" y="45"/>
                </a:cxn>
                <a:cxn ang="0">
                  <a:pos x="12" y="72"/>
                </a:cxn>
                <a:cxn ang="0">
                  <a:pos x="11" y="92"/>
                </a:cxn>
                <a:cxn ang="0">
                  <a:pos x="9" y="107"/>
                </a:cxn>
                <a:cxn ang="0">
                  <a:pos x="9" y="121"/>
                </a:cxn>
                <a:cxn ang="0">
                  <a:pos x="10" y="139"/>
                </a:cxn>
                <a:cxn ang="0">
                  <a:pos x="13" y="152"/>
                </a:cxn>
                <a:cxn ang="0">
                  <a:pos x="17" y="161"/>
                </a:cxn>
                <a:cxn ang="0">
                  <a:pos x="21" y="166"/>
                </a:cxn>
                <a:cxn ang="0">
                  <a:pos x="27" y="169"/>
                </a:cxn>
                <a:cxn ang="0">
                  <a:pos x="32" y="172"/>
                </a:cxn>
                <a:cxn ang="0">
                  <a:pos x="37" y="173"/>
                </a:cxn>
                <a:cxn ang="0">
                  <a:pos x="40" y="175"/>
                </a:cxn>
                <a:cxn ang="0">
                  <a:pos x="38" y="171"/>
                </a:cxn>
                <a:cxn ang="0">
                  <a:pos x="31" y="166"/>
                </a:cxn>
                <a:cxn ang="0">
                  <a:pos x="26" y="158"/>
                </a:cxn>
                <a:cxn ang="0">
                  <a:pos x="21" y="152"/>
                </a:cxn>
              </a:cxnLst>
              <a:rect l="0" t="0" r="r" b="b"/>
              <a:pathLst>
                <a:path w="43" h="176">
                  <a:moveTo>
                    <a:pt x="21" y="149"/>
                  </a:moveTo>
                  <a:lnTo>
                    <a:pt x="20" y="146"/>
                  </a:lnTo>
                  <a:lnTo>
                    <a:pt x="19" y="140"/>
                  </a:lnTo>
                  <a:lnTo>
                    <a:pt x="18" y="132"/>
                  </a:lnTo>
                  <a:lnTo>
                    <a:pt x="17" y="124"/>
                  </a:lnTo>
                  <a:lnTo>
                    <a:pt x="17" y="114"/>
                  </a:lnTo>
                  <a:lnTo>
                    <a:pt x="17" y="104"/>
                  </a:lnTo>
                  <a:lnTo>
                    <a:pt x="18" y="93"/>
                  </a:lnTo>
                  <a:lnTo>
                    <a:pt x="20" y="82"/>
                  </a:lnTo>
                  <a:lnTo>
                    <a:pt x="22" y="75"/>
                  </a:lnTo>
                  <a:lnTo>
                    <a:pt x="23" y="70"/>
                  </a:lnTo>
                  <a:lnTo>
                    <a:pt x="23" y="63"/>
                  </a:lnTo>
                  <a:lnTo>
                    <a:pt x="23" y="56"/>
                  </a:lnTo>
                  <a:lnTo>
                    <a:pt x="23" y="51"/>
                  </a:lnTo>
                  <a:lnTo>
                    <a:pt x="22" y="44"/>
                  </a:lnTo>
                  <a:lnTo>
                    <a:pt x="20" y="37"/>
                  </a:lnTo>
                  <a:lnTo>
                    <a:pt x="18" y="31"/>
                  </a:lnTo>
                  <a:lnTo>
                    <a:pt x="17" y="28"/>
                  </a:lnTo>
                  <a:lnTo>
                    <a:pt x="15" y="25"/>
                  </a:lnTo>
                  <a:lnTo>
                    <a:pt x="13" y="22"/>
                  </a:lnTo>
                  <a:lnTo>
                    <a:pt x="11" y="17"/>
                  </a:lnTo>
                  <a:lnTo>
                    <a:pt x="9" y="13"/>
                  </a:lnTo>
                  <a:lnTo>
                    <a:pt x="5" y="8"/>
                  </a:lnTo>
                  <a:lnTo>
                    <a:pt x="3" y="4"/>
                  </a:lnTo>
                  <a:lnTo>
                    <a:pt x="0" y="0"/>
                  </a:lnTo>
                  <a:lnTo>
                    <a:pt x="2" y="7"/>
                  </a:lnTo>
                  <a:lnTo>
                    <a:pt x="5" y="13"/>
                  </a:lnTo>
                  <a:lnTo>
                    <a:pt x="6" y="18"/>
                  </a:lnTo>
                  <a:lnTo>
                    <a:pt x="9" y="23"/>
                  </a:lnTo>
                  <a:lnTo>
                    <a:pt x="10" y="28"/>
                  </a:lnTo>
                  <a:lnTo>
                    <a:pt x="11" y="36"/>
                  </a:lnTo>
                  <a:lnTo>
                    <a:pt x="11" y="45"/>
                  </a:lnTo>
                  <a:lnTo>
                    <a:pt x="12" y="57"/>
                  </a:lnTo>
                  <a:lnTo>
                    <a:pt x="12" y="72"/>
                  </a:lnTo>
                  <a:lnTo>
                    <a:pt x="12" y="83"/>
                  </a:lnTo>
                  <a:lnTo>
                    <a:pt x="11" y="92"/>
                  </a:lnTo>
                  <a:lnTo>
                    <a:pt x="10" y="100"/>
                  </a:lnTo>
                  <a:lnTo>
                    <a:pt x="9" y="107"/>
                  </a:lnTo>
                  <a:lnTo>
                    <a:pt x="9" y="113"/>
                  </a:lnTo>
                  <a:lnTo>
                    <a:pt x="9" y="121"/>
                  </a:lnTo>
                  <a:lnTo>
                    <a:pt x="9" y="130"/>
                  </a:lnTo>
                  <a:lnTo>
                    <a:pt x="10" y="139"/>
                  </a:lnTo>
                  <a:lnTo>
                    <a:pt x="11" y="147"/>
                  </a:lnTo>
                  <a:lnTo>
                    <a:pt x="13" y="152"/>
                  </a:lnTo>
                  <a:lnTo>
                    <a:pt x="14" y="157"/>
                  </a:lnTo>
                  <a:lnTo>
                    <a:pt x="17" y="161"/>
                  </a:lnTo>
                  <a:lnTo>
                    <a:pt x="19" y="163"/>
                  </a:lnTo>
                  <a:lnTo>
                    <a:pt x="21" y="166"/>
                  </a:lnTo>
                  <a:lnTo>
                    <a:pt x="24" y="168"/>
                  </a:lnTo>
                  <a:lnTo>
                    <a:pt x="27" y="169"/>
                  </a:lnTo>
                  <a:lnTo>
                    <a:pt x="29" y="171"/>
                  </a:lnTo>
                  <a:lnTo>
                    <a:pt x="32" y="172"/>
                  </a:lnTo>
                  <a:lnTo>
                    <a:pt x="35" y="172"/>
                  </a:lnTo>
                  <a:lnTo>
                    <a:pt x="37" y="173"/>
                  </a:lnTo>
                  <a:lnTo>
                    <a:pt x="39" y="173"/>
                  </a:lnTo>
                  <a:lnTo>
                    <a:pt x="40" y="175"/>
                  </a:lnTo>
                  <a:lnTo>
                    <a:pt x="42" y="175"/>
                  </a:lnTo>
                  <a:lnTo>
                    <a:pt x="38" y="171"/>
                  </a:lnTo>
                  <a:lnTo>
                    <a:pt x="35" y="169"/>
                  </a:lnTo>
                  <a:lnTo>
                    <a:pt x="31" y="166"/>
                  </a:lnTo>
                  <a:lnTo>
                    <a:pt x="28" y="161"/>
                  </a:lnTo>
                  <a:lnTo>
                    <a:pt x="26" y="158"/>
                  </a:lnTo>
                  <a:lnTo>
                    <a:pt x="23" y="154"/>
                  </a:lnTo>
                  <a:lnTo>
                    <a:pt x="21" y="152"/>
                  </a:lnTo>
                  <a:lnTo>
                    <a:pt x="21" y="149"/>
                  </a:lnTo>
                </a:path>
              </a:pathLst>
            </a:custGeom>
            <a:solidFill>
              <a:srgbClr val="008080"/>
            </a:solidFill>
            <a:ln w="9525" cap="rnd">
              <a:noFill/>
              <a:round/>
              <a:headEnd type="none" w="sm" len="sm"/>
              <a:tailEnd type="none" w="sm" len="sm"/>
            </a:ln>
            <a:effectLst/>
          </p:spPr>
          <p:txBody>
            <a:bodyPr/>
            <a:lstStyle/>
            <a:p>
              <a:endParaRPr lang="en-US"/>
            </a:p>
          </p:txBody>
        </p:sp>
        <p:sp>
          <p:nvSpPr>
            <p:cNvPr id="9267" name="Freeform 51"/>
            <p:cNvSpPr>
              <a:spLocks/>
            </p:cNvSpPr>
            <p:nvPr/>
          </p:nvSpPr>
          <p:spPr bwMode="auto">
            <a:xfrm>
              <a:off x="2649" y="1225"/>
              <a:ext cx="583" cy="525"/>
            </a:xfrm>
            <a:custGeom>
              <a:avLst/>
              <a:gdLst/>
              <a:ahLst/>
              <a:cxnLst>
                <a:cxn ang="0">
                  <a:pos x="0" y="524"/>
                </a:cxn>
                <a:cxn ang="0">
                  <a:pos x="0" y="139"/>
                </a:cxn>
                <a:cxn ang="0">
                  <a:pos x="582" y="0"/>
                </a:cxn>
                <a:cxn ang="0">
                  <a:pos x="582" y="396"/>
                </a:cxn>
                <a:cxn ang="0">
                  <a:pos x="0" y="524"/>
                </a:cxn>
              </a:cxnLst>
              <a:rect l="0" t="0" r="r" b="b"/>
              <a:pathLst>
                <a:path w="583" h="525">
                  <a:moveTo>
                    <a:pt x="0" y="524"/>
                  </a:moveTo>
                  <a:lnTo>
                    <a:pt x="0" y="139"/>
                  </a:lnTo>
                  <a:lnTo>
                    <a:pt x="582" y="0"/>
                  </a:lnTo>
                  <a:lnTo>
                    <a:pt x="582" y="396"/>
                  </a:lnTo>
                  <a:lnTo>
                    <a:pt x="0" y="524"/>
                  </a:lnTo>
                </a:path>
              </a:pathLst>
            </a:custGeom>
            <a:solidFill>
              <a:srgbClr val="4C4C4C"/>
            </a:solidFill>
            <a:ln w="9525" cap="rnd">
              <a:noFill/>
              <a:round/>
              <a:headEnd type="none" w="sm" len="sm"/>
              <a:tailEnd type="none" w="sm" len="sm"/>
            </a:ln>
            <a:effectLst/>
          </p:spPr>
          <p:txBody>
            <a:bodyPr/>
            <a:lstStyle/>
            <a:p>
              <a:endParaRPr lang="en-US"/>
            </a:p>
          </p:txBody>
        </p:sp>
        <p:sp>
          <p:nvSpPr>
            <p:cNvPr id="9268" name="Freeform 52"/>
            <p:cNvSpPr>
              <a:spLocks/>
            </p:cNvSpPr>
            <p:nvPr/>
          </p:nvSpPr>
          <p:spPr bwMode="auto">
            <a:xfrm>
              <a:off x="2595" y="1377"/>
              <a:ext cx="31" cy="31"/>
            </a:xfrm>
            <a:custGeom>
              <a:avLst/>
              <a:gdLst/>
              <a:ahLst/>
              <a:cxnLst>
                <a:cxn ang="0">
                  <a:pos x="14" y="30"/>
                </a:cxn>
                <a:cxn ang="0">
                  <a:pos x="17" y="30"/>
                </a:cxn>
                <a:cxn ang="0">
                  <a:pos x="20" y="28"/>
                </a:cxn>
                <a:cxn ang="0">
                  <a:pos x="23" y="28"/>
                </a:cxn>
                <a:cxn ang="0">
                  <a:pos x="25" y="26"/>
                </a:cxn>
                <a:cxn ang="0">
                  <a:pos x="26" y="25"/>
                </a:cxn>
                <a:cxn ang="0">
                  <a:pos x="28" y="23"/>
                </a:cxn>
                <a:cxn ang="0">
                  <a:pos x="28" y="20"/>
                </a:cxn>
                <a:cxn ang="0">
                  <a:pos x="30" y="16"/>
                </a:cxn>
                <a:cxn ang="0">
                  <a:pos x="28" y="14"/>
                </a:cxn>
                <a:cxn ang="0">
                  <a:pos x="28" y="11"/>
                </a:cxn>
                <a:cxn ang="0">
                  <a:pos x="26" y="8"/>
                </a:cxn>
                <a:cxn ang="0">
                  <a:pos x="25" y="5"/>
                </a:cxn>
                <a:cxn ang="0">
                  <a:pos x="23" y="3"/>
                </a:cxn>
                <a:cxn ang="0">
                  <a:pos x="20" y="2"/>
                </a:cxn>
                <a:cxn ang="0">
                  <a:pos x="17" y="1"/>
                </a:cxn>
                <a:cxn ang="0">
                  <a:pos x="14" y="0"/>
                </a:cxn>
                <a:cxn ang="0">
                  <a:pos x="12" y="0"/>
                </a:cxn>
                <a:cxn ang="0">
                  <a:pos x="8" y="0"/>
                </a:cxn>
                <a:cxn ang="0">
                  <a:pos x="6" y="1"/>
                </a:cxn>
                <a:cxn ang="0">
                  <a:pos x="4" y="2"/>
                </a:cxn>
                <a:cxn ang="0">
                  <a:pos x="2" y="4"/>
                </a:cxn>
                <a:cxn ang="0">
                  <a:pos x="1" y="6"/>
                </a:cxn>
                <a:cxn ang="0">
                  <a:pos x="0" y="8"/>
                </a:cxn>
                <a:cxn ang="0">
                  <a:pos x="0" y="12"/>
                </a:cxn>
                <a:cxn ang="0">
                  <a:pos x="0" y="15"/>
                </a:cxn>
                <a:cxn ang="0">
                  <a:pos x="1" y="17"/>
                </a:cxn>
                <a:cxn ang="0">
                  <a:pos x="2" y="21"/>
                </a:cxn>
                <a:cxn ang="0">
                  <a:pos x="4" y="23"/>
                </a:cxn>
                <a:cxn ang="0">
                  <a:pos x="6" y="25"/>
                </a:cxn>
                <a:cxn ang="0">
                  <a:pos x="8" y="27"/>
                </a:cxn>
                <a:cxn ang="0">
                  <a:pos x="12" y="28"/>
                </a:cxn>
                <a:cxn ang="0">
                  <a:pos x="14" y="30"/>
                </a:cxn>
              </a:cxnLst>
              <a:rect l="0" t="0" r="r" b="b"/>
              <a:pathLst>
                <a:path w="31" h="31">
                  <a:moveTo>
                    <a:pt x="14" y="30"/>
                  </a:moveTo>
                  <a:lnTo>
                    <a:pt x="17" y="30"/>
                  </a:lnTo>
                  <a:lnTo>
                    <a:pt x="20" y="28"/>
                  </a:lnTo>
                  <a:lnTo>
                    <a:pt x="23" y="28"/>
                  </a:lnTo>
                  <a:lnTo>
                    <a:pt x="25" y="26"/>
                  </a:lnTo>
                  <a:lnTo>
                    <a:pt x="26" y="25"/>
                  </a:lnTo>
                  <a:lnTo>
                    <a:pt x="28" y="23"/>
                  </a:lnTo>
                  <a:lnTo>
                    <a:pt x="28" y="20"/>
                  </a:lnTo>
                  <a:lnTo>
                    <a:pt x="30" y="16"/>
                  </a:lnTo>
                  <a:lnTo>
                    <a:pt x="28" y="14"/>
                  </a:lnTo>
                  <a:lnTo>
                    <a:pt x="28" y="11"/>
                  </a:lnTo>
                  <a:lnTo>
                    <a:pt x="26" y="8"/>
                  </a:lnTo>
                  <a:lnTo>
                    <a:pt x="25" y="5"/>
                  </a:lnTo>
                  <a:lnTo>
                    <a:pt x="23" y="3"/>
                  </a:lnTo>
                  <a:lnTo>
                    <a:pt x="20" y="2"/>
                  </a:lnTo>
                  <a:lnTo>
                    <a:pt x="17" y="1"/>
                  </a:lnTo>
                  <a:lnTo>
                    <a:pt x="14" y="0"/>
                  </a:lnTo>
                  <a:lnTo>
                    <a:pt x="12" y="0"/>
                  </a:lnTo>
                  <a:lnTo>
                    <a:pt x="8" y="0"/>
                  </a:lnTo>
                  <a:lnTo>
                    <a:pt x="6" y="1"/>
                  </a:lnTo>
                  <a:lnTo>
                    <a:pt x="4" y="2"/>
                  </a:lnTo>
                  <a:lnTo>
                    <a:pt x="2" y="4"/>
                  </a:lnTo>
                  <a:lnTo>
                    <a:pt x="1" y="6"/>
                  </a:lnTo>
                  <a:lnTo>
                    <a:pt x="0" y="8"/>
                  </a:lnTo>
                  <a:lnTo>
                    <a:pt x="0" y="12"/>
                  </a:lnTo>
                  <a:lnTo>
                    <a:pt x="0" y="15"/>
                  </a:lnTo>
                  <a:lnTo>
                    <a:pt x="1" y="17"/>
                  </a:lnTo>
                  <a:lnTo>
                    <a:pt x="2" y="21"/>
                  </a:lnTo>
                  <a:lnTo>
                    <a:pt x="4" y="23"/>
                  </a:lnTo>
                  <a:lnTo>
                    <a:pt x="6" y="25"/>
                  </a:lnTo>
                  <a:lnTo>
                    <a:pt x="8" y="27"/>
                  </a:lnTo>
                  <a:lnTo>
                    <a:pt x="12" y="28"/>
                  </a:lnTo>
                  <a:lnTo>
                    <a:pt x="14" y="30"/>
                  </a:lnTo>
                </a:path>
              </a:pathLst>
            </a:custGeom>
            <a:solidFill>
              <a:srgbClr val="4C4C4C"/>
            </a:solidFill>
            <a:ln w="9525" cap="rnd">
              <a:noFill/>
              <a:round/>
              <a:headEnd type="none" w="sm" len="sm"/>
              <a:tailEnd type="none" w="sm" len="sm"/>
            </a:ln>
            <a:effectLst/>
          </p:spPr>
          <p:txBody>
            <a:bodyPr/>
            <a:lstStyle/>
            <a:p>
              <a:endParaRPr lang="en-US"/>
            </a:p>
          </p:txBody>
        </p:sp>
        <p:sp>
          <p:nvSpPr>
            <p:cNvPr id="9269" name="Freeform 53"/>
            <p:cNvSpPr>
              <a:spLocks/>
            </p:cNvSpPr>
            <p:nvPr/>
          </p:nvSpPr>
          <p:spPr bwMode="auto">
            <a:xfrm>
              <a:off x="2481" y="1343"/>
              <a:ext cx="31" cy="31"/>
            </a:xfrm>
            <a:custGeom>
              <a:avLst/>
              <a:gdLst/>
              <a:ahLst/>
              <a:cxnLst>
                <a:cxn ang="0">
                  <a:pos x="15" y="30"/>
                </a:cxn>
                <a:cxn ang="0">
                  <a:pos x="17" y="30"/>
                </a:cxn>
                <a:cxn ang="0">
                  <a:pos x="21" y="30"/>
                </a:cxn>
                <a:cxn ang="0">
                  <a:pos x="23" y="28"/>
                </a:cxn>
                <a:cxn ang="0">
                  <a:pos x="25" y="27"/>
                </a:cxn>
                <a:cxn ang="0">
                  <a:pos x="27" y="25"/>
                </a:cxn>
                <a:cxn ang="0">
                  <a:pos x="28" y="23"/>
                </a:cxn>
                <a:cxn ang="0">
                  <a:pos x="30" y="21"/>
                </a:cxn>
                <a:cxn ang="0">
                  <a:pos x="30" y="17"/>
                </a:cxn>
                <a:cxn ang="0">
                  <a:pos x="30" y="14"/>
                </a:cxn>
                <a:cxn ang="0">
                  <a:pos x="28" y="12"/>
                </a:cxn>
                <a:cxn ang="0">
                  <a:pos x="27" y="8"/>
                </a:cxn>
                <a:cxn ang="0">
                  <a:pos x="25" y="6"/>
                </a:cxn>
                <a:cxn ang="0">
                  <a:pos x="23" y="4"/>
                </a:cxn>
                <a:cxn ang="0">
                  <a:pos x="21" y="2"/>
                </a:cxn>
                <a:cxn ang="0">
                  <a:pos x="17" y="1"/>
                </a:cxn>
                <a:cxn ang="0">
                  <a:pos x="15" y="0"/>
                </a:cxn>
                <a:cxn ang="0">
                  <a:pos x="12" y="0"/>
                </a:cxn>
                <a:cxn ang="0">
                  <a:pos x="8" y="0"/>
                </a:cxn>
                <a:cxn ang="0">
                  <a:pos x="6" y="1"/>
                </a:cxn>
                <a:cxn ang="0">
                  <a:pos x="4" y="3"/>
                </a:cxn>
                <a:cxn ang="0">
                  <a:pos x="2" y="4"/>
                </a:cxn>
                <a:cxn ang="0">
                  <a:pos x="1" y="6"/>
                </a:cxn>
                <a:cxn ang="0">
                  <a:pos x="0" y="10"/>
                </a:cxn>
                <a:cxn ang="0">
                  <a:pos x="0" y="12"/>
                </a:cxn>
                <a:cxn ang="0">
                  <a:pos x="0" y="15"/>
                </a:cxn>
                <a:cxn ang="0">
                  <a:pos x="1" y="18"/>
                </a:cxn>
                <a:cxn ang="0">
                  <a:pos x="2" y="21"/>
                </a:cxn>
                <a:cxn ang="0">
                  <a:pos x="4" y="23"/>
                </a:cxn>
                <a:cxn ang="0">
                  <a:pos x="6" y="25"/>
                </a:cxn>
                <a:cxn ang="0">
                  <a:pos x="8" y="27"/>
                </a:cxn>
                <a:cxn ang="0">
                  <a:pos x="12" y="28"/>
                </a:cxn>
                <a:cxn ang="0">
                  <a:pos x="15" y="30"/>
                </a:cxn>
              </a:cxnLst>
              <a:rect l="0" t="0" r="r" b="b"/>
              <a:pathLst>
                <a:path w="31" h="31">
                  <a:moveTo>
                    <a:pt x="15" y="30"/>
                  </a:moveTo>
                  <a:lnTo>
                    <a:pt x="17" y="30"/>
                  </a:lnTo>
                  <a:lnTo>
                    <a:pt x="21" y="30"/>
                  </a:lnTo>
                  <a:lnTo>
                    <a:pt x="23" y="28"/>
                  </a:lnTo>
                  <a:lnTo>
                    <a:pt x="25" y="27"/>
                  </a:lnTo>
                  <a:lnTo>
                    <a:pt x="27" y="25"/>
                  </a:lnTo>
                  <a:lnTo>
                    <a:pt x="28" y="23"/>
                  </a:lnTo>
                  <a:lnTo>
                    <a:pt x="30" y="21"/>
                  </a:lnTo>
                  <a:lnTo>
                    <a:pt x="30" y="17"/>
                  </a:lnTo>
                  <a:lnTo>
                    <a:pt x="30" y="14"/>
                  </a:lnTo>
                  <a:lnTo>
                    <a:pt x="28" y="12"/>
                  </a:lnTo>
                  <a:lnTo>
                    <a:pt x="27" y="8"/>
                  </a:lnTo>
                  <a:lnTo>
                    <a:pt x="25" y="6"/>
                  </a:lnTo>
                  <a:lnTo>
                    <a:pt x="23" y="4"/>
                  </a:lnTo>
                  <a:lnTo>
                    <a:pt x="21" y="2"/>
                  </a:lnTo>
                  <a:lnTo>
                    <a:pt x="17" y="1"/>
                  </a:lnTo>
                  <a:lnTo>
                    <a:pt x="15" y="0"/>
                  </a:lnTo>
                  <a:lnTo>
                    <a:pt x="12" y="0"/>
                  </a:lnTo>
                  <a:lnTo>
                    <a:pt x="8" y="0"/>
                  </a:lnTo>
                  <a:lnTo>
                    <a:pt x="6" y="1"/>
                  </a:lnTo>
                  <a:lnTo>
                    <a:pt x="4" y="3"/>
                  </a:lnTo>
                  <a:lnTo>
                    <a:pt x="2" y="4"/>
                  </a:lnTo>
                  <a:lnTo>
                    <a:pt x="1" y="6"/>
                  </a:lnTo>
                  <a:lnTo>
                    <a:pt x="0" y="10"/>
                  </a:lnTo>
                  <a:lnTo>
                    <a:pt x="0" y="12"/>
                  </a:lnTo>
                  <a:lnTo>
                    <a:pt x="0" y="15"/>
                  </a:lnTo>
                  <a:lnTo>
                    <a:pt x="1" y="18"/>
                  </a:lnTo>
                  <a:lnTo>
                    <a:pt x="2" y="21"/>
                  </a:lnTo>
                  <a:lnTo>
                    <a:pt x="4" y="23"/>
                  </a:lnTo>
                  <a:lnTo>
                    <a:pt x="6" y="25"/>
                  </a:lnTo>
                  <a:lnTo>
                    <a:pt x="8" y="27"/>
                  </a:lnTo>
                  <a:lnTo>
                    <a:pt x="12" y="28"/>
                  </a:lnTo>
                  <a:lnTo>
                    <a:pt x="15" y="30"/>
                  </a:lnTo>
                </a:path>
              </a:pathLst>
            </a:custGeom>
            <a:solidFill>
              <a:srgbClr val="4C4C4C"/>
            </a:solidFill>
            <a:ln w="9525" cap="rnd">
              <a:noFill/>
              <a:round/>
              <a:headEnd type="none" w="sm" len="sm"/>
              <a:tailEnd type="none" w="sm" len="sm"/>
            </a:ln>
            <a:effectLst/>
          </p:spPr>
          <p:txBody>
            <a:bodyPr/>
            <a:lstStyle/>
            <a:p>
              <a:endParaRPr lang="en-US"/>
            </a:p>
          </p:txBody>
        </p:sp>
        <p:sp>
          <p:nvSpPr>
            <p:cNvPr id="9270" name="Freeform 54"/>
            <p:cNvSpPr>
              <a:spLocks/>
            </p:cNvSpPr>
            <p:nvPr/>
          </p:nvSpPr>
          <p:spPr bwMode="auto">
            <a:xfrm>
              <a:off x="2529" y="1265"/>
              <a:ext cx="22" cy="129"/>
            </a:xfrm>
            <a:custGeom>
              <a:avLst/>
              <a:gdLst/>
              <a:ahLst/>
              <a:cxnLst>
                <a:cxn ang="0">
                  <a:pos x="21" y="128"/>
                </a:cxn>
                <a:cxn ang="0">
                  <a:pos x="21" y="3"/>
                </a:cxn>
                <a:cxn ang="0">
                  <a:pos x="0" y="0"/>
                </a:cxn>
                <a:cxn ang="0">
                  <a:pos x="0" y="124"/>
                </a:cxn>
                <a:cxn ang="0">
                  <a:pos x="21" y="128"/>
                </a:cxn>
              </a:cxnLst>
              <a:rect l="0" t="0" r="r" b="b"/>
              <a:pathLst>
                <a:path w="22" h="129">
                  <a:moveTo>
                    <a:pt x="21" y="128"/>
                  </a:moveTo>
                  <a:lnTo>
                    <a:pt x="21" y="3"/>
                  </a:lnTo>
                  <a:lnTo>
                    <a:pt x="0" y="0"/>
                  </a:lnTo>
                  <a:lnTo>
                    <a:pt x="0" y="124"/>
                  </a:lnTo>
                  <a:lnTo>
                    <a:pt x="21" y="128"/>
                  </a:lnTo>
                </a:path>
              </a:pathLst>
            </a:custGeom>
            <a:solidFill>
              <a:srgbClr val="000000"/>
            </a:solidFill>
            <a:ln w="9525" cap="rnd">
              <a:noFill/>
              <a:round/>
              <a:headEnd type="none" w="sm" len="sm"/>
              <a:tailEnd type="none" w="sm" len="sm"/>
            </a:ln>
            <a:effectLst/>
          </p:spPr>
          <p:txBody>
            <a:bodyPr/>
            <a:lstStyle/>
            <a:p>
              <a:endParaRPr lang="en-US"/>
            </a:p>
          </p:txBody>
        </p:sp>
        <p:sp>
          <p:nvSpPr>
            <p:cNvPr id="9271" name="Freeform 55"/>
            <p:cNvSpPr>
              <a:spLocks/>
            </p:cNvSpPr>
            <p:nvPr/>
          </p:nvSpPr>
          <p:spPr bwMode="auto">
            <a:xfrm>
              <a:off x="2530" y="1377"/>
              <a:ext cx="90" cy="88"/>
            </a:xfrm>
            <a:custGeom>
              <a:avLst/>
              <a:gdLst/>
              <a:ahLst/>
              <a:cxnLst>
                <a:cxn ang="0">
                  <a:pos x="13" y="0"/>
                </a:cxn>
                <a:cxn ang="0">
                  <a:pos x="89" y="76"/>
                </a:cxn>
                <a:cxn ang="0">
                  <a:pos x="89" y="87"/>
                </a:cxn>
                <a:cxn ang="0">
                  <a:pos x="0" y="17"/>
                </a:cxn>
                <a:cxn ang="0">
                  <a:pos x="13" y="0"/>
                </a:cxn>
              </a:cxnLst>
              <a:rect l="0" t="0" r="r" b="b"/>
              <a:pathLst>
                <a:path w="90" h="88">
                  <a:moveTo>
                    <a:pt x="13" y="0"/>
                  </a:moveTo>
                  <a:lnTo>
                    <a:pt x="89" y="76"/>
                  </a:lnTo>
                  <a:lnTo>
                    <a:pt x="89" y="87"/>
                  </a:lnTo>
                  <a:lnTo>
                    <a:pt x="0" y="17"/>
                  </a:lnTo>
                  <a:lnTo>
                    <a:pt x="13" y="0"/>
                  </a:lnTo>
                </a:path>
              </a:pathLst>
            </a:custGeom>
            <a:solidFill>
              <a:srgbClr val="000000"/>
            </a:solidFill>
            <a:ln w="9525" cap="rnd">
              <a:noFill/>
              <a:round/>
              <a:headEnd type="none" w="sm" len="sm"/>
              <a:tailEnd type="none" w="sm" len="sm"/>
            </a:ln>
            <a:effectLst/>
          </p:spPr>
          <p:txBody>
            <a:bodyPr/>
            <a:lstStyle/>
            <a:p>
              <a:endParaRPr lang="en-US"/>
            </a:p>
          </p:txBody>
        </p:sp>
        <p:sp>
          <p:nvSpPr>
            <p:cNvPr id="9272" name="Freeform 56"/>
            <p:cNvSpPr>
              <a:spLocks/>
            </p:cNvSpPr>
            <p:nvPr/>
          </p:nvSpPr>
          <p:spPr bwMode="auto">
            <a:xfrm>
              <a:off x="2482" y="1383"/>
              <a:ext cx="61" cy="84"/>
            </a:xfrm>
            <a:custGeom>
              <a:avLst/>
              <a:gdLst/>
              <a:ahLst/>
              <a:cxnLst>
                <a:cxn ang="0">
                  <a:pos x="47" y="0"/>
                </a:cxn>
                <a:cxn ang="0">
                  <a:pos x="0" y="66"/>
                </a:cxn>
                <a:cxn ang="0">
                  <a:pos x="1" y="83"/>
                </a:cxn>
                <a:cxn ang="0">
                  <a:pos x="60" y="17"/>
                </a:cxn>
                <a:cxn ang="0">
                  <a:pos x="47" y="0"/>
                </a:cxn>
              </a:cxnLst>
              <a:rect l="0" t="0" r="r" b="b"/>
              <a:pathLst>
                <a:path w="61" h="84">
                  <a:moveTo>
                    <a:pt x="47" y="0"/>
                  </a:moveTo>
                  <a:lnTo>
                    <a:pt x="0" y="66"/>
                  </a:lnTo>
                  <a:lnTo>
                    <a:pt x="1" y="83"/>
                  </a:lnTo>
                  <a:lnTo>
                    <a:pt x="60" y="17"/>
                  </a:lnTo>
                  <a:lnTo>
                    <a:pt x="47" y="0"/>
                  </a:lnTo>
                </a:path>
              </a:pathLst>
            </a:custGeom>
            <a:solidFill>
              <a:srgbClr val="000000"/>
            </a:solidFill>
            <a:ln w="9525" cap="rnd">
              <a:noFill/>
              <a:round/>
              <a:headEnd type="none" w="sm" len="sm"/>
              <a:tailEnd type="none" w="sm" len="sm"/>
            </a:ln>
            <a:effectLst/>
          </p:spPr>
          <p:txBody>
            <a:bodyPr/>
            <a:lstStyle/>
            <a:p>
              <a:endParaRPr lang="en-US"/>
            </a:p>
          </p:txBody>
        </p:sp>
        <p:sp>
          <p:nvSpPr>
            <p:cNvPr id="9273" name="Freeform 57"/>
            <p:cNvSpPr>
              <a:spLocks/>
            </p:cNvSpPr>
            <p:nvPr/>
          </p:nvSpPr>
          <p:spPr bwMode="auto">
            <a:xfrm>
              <a:off x="2436" y="1378"/>
              <a:ext cx="97" cy="21"/>
            </a:xfrm>
            <a:custGeom>
              <a:avLst/>
              <a:gdLst/>
              <a:ahLst/>
              <a:cxnLst>
                <a:cxn ang="0">
                  <a:pos x="89" y="3"/>
                </a:cxn>
                <a:cxn ang="0">
                  <a:pos x="0" y="0"/>
                </a:cxn>
                <a:cxn ang="0">
                  <a:pos x="0" y="6"/>
                </a:cxn>
                <a:cxn ang="0">
                  <a:pos x="96" y="20"/>
                </a:cxn>
                <a:cxn ang="0">
                  <a:pos x="89" y="3"/>
                </a:cxn>
              </a:cxnLst>
              <a:rect l="0" t="0" r="r" b="b"/>
              <a:pathLst>
                <a:path w="97" h="21">
                  <a:moveTo>
                    <a:pt x="89" y="3"/>
                  </a:moveTo>
                  <a:lnTo>
                    <a:pt x="0" y="0"/>
                  </a:lnTo>
                  <a:lnTo>
                    <a:pt x="0" y="6"/>
                  </a:lnTo>
                  <a:lnTo>
                    <a:pt x="96" y="20"/>
                  </a:lnTo>
                  <a:lnTo>
                    <a:pt x="89" y="3"/>
                  </a:lnTo>
                </a:path>
              </a:pathLst>
            </a:custGeom>
            <a:solidFill>
              <a:srgbClr val="000000"/>
            </a:solidFill>
            <a:ln w="9525" cap="rnd">
              <a:noFill/>
              <a:round/>
              <a:headEnd type="none" w="sm" len="sm"/>
              <a:tailEnd type="none" w="sm" len="sm"/>
            </a:ln>
            <a:effectLst/>
          </p:spPr>
          <p:txBody>
            <a:bodyPr/>
            <a:lstStyle/>
            <a:p>
              <a:endParaRPr lang="en-US"/>
            </a:p>
          </p:txBody>
        </p:sp>
        <p:sp>
          <p:nvSpPr>
            <p:cNvPr id="9274" name="Freeform 58"/>
            <p:cNvSpPr>
              <a:spLocks/>
            </p:cNvSpPr>
            <p:nvPr/>
          </p:nvSpPr>
          <p:spPr bwMode="auto">
            <a:xfrm>
              <a:off x="2542" y="1371"/>
              <a:ext cx="71" cy="24"/>
            </a:xfrm>
            <a:custGeom>
              <a:avLst/>
              <a:gdLst/>
              <a:ahLst/>
              <a:cxnLst>
                <a:cxn ang="0">
                  <a:pos x="0" y="10"/>
                </a:cxn>
                <a:cxn ang="0">
                  <a:pos x="70" y="0"/>
                </a:cxn>
                <a:cxn ang="0">
                  <a:pos x="70" y="5"/>
                </a:cxn>
                <a:cxn ang="0">
                  <a:pos x="1" y="23"/>
                </a:cxn>
                <a:cxn ang="0">
                  <a:pos x="0" y="10"/>
                </a:cxn>
              </a:cxnLst>
              <a:rect l="0" t="0" r="r" b="b"/>
              <a:pathLst>
                <a:path w="71" h="24">
                  <a:moveTo>
                    <a:pt x="0" y="10"/>
                  </a:moveTo>
                  <a:lnTo>
                    <a:pt x="70" y="0"/>
                  </a:lnTo>
                  <a:lnTo>
                    <a:pt x="70" y="5"/>
                  </a:lnTo>
                  <a:lnTo>
                    <a:pt x="1" y="23"/>
                  </a:lnTo>
                  <a:lnTo>
                    <a:pt x="0" y="10"/>
                  </a:lnTo>
                </a:path>
              </a:pathLst>
            </a:custGeom>
            <a:solidFill>
              <a:srgbClr val="000000"/>
            </a:solidFill>
            <a:ln w="9525" cap="rnd">
              <a:noFill/>
              <a:round/>
              <a:headEnd type="none" w="sm" len="sm"/>
              <a:tailEnd type="none" w="sm" len="sm"/>
            </a:ln>
            <a:effectLst/>
          </p:spPr>
          <p:txBody>
            <a:bodyPr/>
            <a:lstStyle/>
            <a:p>
              <a:endParaRPr lang="en-US"/>
            </a:p>
          </p:txBody>
        </p:sp>
        <p:sp>
          <p:nvSpPr>
            <p:cNvPr id="9275" name="Freeform 59"/>
            <p:cNvSpPr>
              <a:spLocks/>
            </p:cNvSpPr>
            <p:nvPr/>
          </p:nvSpPr>
          <p:spPr bwMode="auto">
            <a:xfrm>
              <a:off x="2498" y="1335"/>
              <a:ext cx="37" cy="56"/>
            </a:xfrm>
            <a:custGeom>
              <a:avLst/>
              <a:gdLst/>
              <a:ahLst/>
              <a:cxnLst>
                <a:cxn ang="0">
                  <a:pos x="36" y="42"/>
                </a:cxn>
                <a:cxn ang="0">
                  <a:pos x="0" y="0"/>
                </a:cxn>
                <a:cxn ang="0">
                  <a:pos x="0" y="6"/>
                </a:cxn>
                <a:cxn ang="0">
                  <a:pos x="30" y="55"/>
                </a:cxn>
                <a:cxn ang="0">
                  <a:pos x="36" y="42"/>
                </a:cxn>
              </a:cxnLst>
              <a:rect l="0" t="0" r="r" b="b"/>
              <a:pathLst>
                <a:path w="37" h="56">
                  <a:moveTo>
                    <a:pt x="36" y="42"/>
                  </a:moveTo>
                  <a:lnTo>
                    <a:pt x="0" y="0"/>
                  </a:lnTo>
                  <a:lnTo>
                    <a:pt x="0" y="6"/>
                  </a:lnTo>
                  <a:lnTo>
                    <a:pt x="30" y="55"/>
                  </a:lnTo>
                  <a:lnTo>
                    <a:pt x="36" y="42"/>
                  </a:lnTo>
                </a:path>
              </a:pathLst>
            </a:custGeom>
            <a:solidFill>
              <a:srgbClr val="000000"/>
            </a:solidFill>
            <a:ln w="9525" cap="rnd">
              <a:noFill/>
              <a:round/>
              <a:headEnd type="none" w="sm" len="sm"/>
              <a:tailEnd type="none" w="sm" len="sm"/>
            </a:ln>
            <a:effectLst/>
          </p:spPr>
          <p:txBody>
            <a:bodyPr/>
            <a:lstStyle/>
            <a:p>
              <a:endParaRPr lang="en-US"/>
            </a:p>
          </p:txBody>
        </p:sp>
        <p:sp>
          <p:nvSpPr>
            <p:cNvPr id="9276" name="Freeform 60"/>
            <p:cNvSpPr>
              <a:spLocks/>
            </p:cNvSpPr>
            <p:nvPr/>
          </p:nvSpPr>
          <p:spPr bwMode="auto">
            <a:xfrm>
              <a:off x="2467" y="1460"/>
              <a:ext cx="38" cy="37"/>
            </a:xfrm>
            <a:custGeom>
              <a:avLst/>
              <a:gdLst/>
              <a:ahLst/>
              <a:cxnLst>
                <a:cxn ang="0">
                  <a:pos x="17" y="36"/>
                </a:cxn>
                <a:cxn ang="0">
                  <a:pos x="22" y="36"/>
                </a:cxn>
                <a:cxn ang="0">
                  <a:pos x="25" y="36"/>
                </a:cxn>
                <a:cxn ang="0">
                  <a:pos x="29" y="34"/>
                </a:cxn>
                <a:cxn ang="0">
                  <a:pos x="31" y="32"/>
                </a:cxn>
                <a:cxn ang="0">
                  <a:pos x="33" y="30"/>
                </a:cxn>
                <a:cxn ang="0">
                  <a:pos x="35" y="27"/>
                </a:cxn>
                <a:cxn ang="0">
                  <a:pos x="37" y="24"/>
                </a:cxn>
                <a:cxn ang="0">
                  <a:pos x="37" y="20"/>
                </a:cxn>
                <a:cxn ang="0">
                  <a:pos x="37" y="17"/>
                </a:cxn>
                <a:cxn ang="0">
                  <a:pos x="35" y="14"/>
                </a:cxn>
                <a:cxn ang="0">
                  <a:pos x="33" y="9"/>
                </a:cxn>
                <a:cxn ang="0">
                  <a:pos x="31" y="7"/>
                </a:cxn>
                <a:cxn ang="0">
                  <a:pos x="29" y="4"/>
                </a:cxn>
                <a:cxn ang="0">
                  <a:pos x="25" y="2"/>
                </a:cxn>
                <a:cxn ang="0">
                  <a:pos x="22" y="1"/>
                </a:cxn>
                <a:cxn ang="0">
                  <a:pos x="17" y="0"/>
                </a:cxn>
                <a:cxn ang="0">
                  <a:pos x="14" y="0"/>
                </a:cxn>
                <a:cxn ang="0">
                  <a:pos x="11" y="0"/>
                </a:cxn>
                <a:cxn ang="0">
                  <a:pos x="7" y="1"/>
                </a:cxn>
                <a:cxn ang="0">
                  <a:pos x="5" y="3"/>
                </a:cxn>
                <a:cxn ang="0">
                  <a:pos x="3" y="5"/>
                </a:cxn>
                <a:cxn ang="0">
                  <a:pos x="1" y="7"/>
                </a:cxn>
                <a:cxn ang="0">
                  <a:pos x="0" y="10"/>
                </a:cxn>
                <a:cxn ang="0">
                  <a:pos x="0" y="14"/>
                </a:cxn>
                <a:cxn ang="0">
                  <a:pos x="0" y="18"/>
                </a:cxn>
                <a:cxn ang="0">
                  <a:pos x="1" y="21"/>
                </a:cxn>
                <a:cxn ang="0">
                  <a:pos x="3" y="25"/>
                </a:cxn>
                <a:cxn ang="0">
                  <a:pos x="5" y="28"/>
                </a:cxn>
                <a:cxn ang="0">
                  <a:pos x="7" y="30"/>
                </a:cxn>
                <a:cxn ang="0">
                  <a:pos x="11" y="32"/>
                </a:cxn>
                <a:cxn ang="0">
                  <a:pos x="14" y="34"/>
                </a:cxn>
                <a:cxn ang="0">
                  <a:pos x="17" y="36"/>
                </a:cxn>
              </a:cxnLst>
              <a:rect l="0" t="0" r="r" b="b"/>
              <a:pathLst>
                <a:path w="38" h="37">
                  <a:moveTo>
                    <a:pt x="17" y="36"/>
                  </a:moveTo>
                  <a:lnTo>
                    <a:pt x="22" y="36"/>
                  </a:lnTo>
                  <a:lnTo>
                    <a:pt x="25" y="36"/>
                  </a:lnTo>
                  <a:lnTo>
                    <a:pt x="29" y="34"/>
                  </a:lnTo>
                  <a:lnTo>
                    <a:pt x="31" y="32"/>
                  </a:lnTo>
                  <a:lnTo>
                    <a:pt x="33" y="30"/>
                  </a:lnTo>
                  <a:lnTo>
                    <a:pt x="35" y="27"/>
                  </a:lnTo>
                  <a:lnTo>
                    <a:pt x="37" y="24"/>
                  </a:lnTo>
                  <a:lnTo>
                    <a:pt x="37" y="20"/>
                  </a:lnTo>
                  <a:lnTo>
                    <a:pt x="37" y="17"/>
                  </a:lnTo>
                  <a:lnTo>
                    <a:pt x="35" y="14"/>
                  </a:lnTo>
                  <a:lnTo>
                    <a:pt x="33" y="9"/>
                  </a:lnTo>
                  <a:lnTo>
                    <a:pt x="31" y="7"/>
                  </a:lnTo>
                  <a:lnTo>
                    <a:pt x="29" y="4"/>
                  </a:lnTo>
                  <a:lnTo>
                    <a:pt x="25" y="2"/>
                  </a:lnTo>
                  <a:lnTo>
                    <a:pt x="22" y="1"/>
                  </a:lnTo>
                  <a:lnTo>
                    <a:pt x="17" y="0"/>
                  </a:lnTo>
                  <a:lnTo>
                    <a:pt x="14" y="0"/>
                  </a:lnTo>
                  <a:lnTo>
                    <a:pt x="11" y="0"/>
                  </a:lnTo>
                  <a:lnTo>
                    <a:pt x="7" y="1"/>
                  </a:lnTo>
                  <a:lnTo>
                    <a:pt x="5" y="3"/>
                  </a:lnTo>
                  <a:lnTo>
                    <a:pt x="3" y="5"/>
                  </a:lnTo>
                  <a:lnTo>
                    <a:pt x="1" y="7"/>
                  </a:lnTo>
                  <a:lnTo>
                    <a:pt x="0" y="10"/>
                  </a:lnTo>
                  <a:lnTo>
                    <a:pt x="0" y="14"/>
                  </a:lnTo>
                  <a:lnTo>
                    <a:pt x="0" y="18"/>
                  </a:lnTo>
                  <a:lnTo>
                    <a:pt x="1" y="21"/>
                  </a:lnTo>
                  <a:lnTo>
                    <a:pt x="3" y="25"/>
                  </a:lnTo>
                  <a:lnTo>
                    <a:pt x="5" y="28"/>
                  </a:lnTo>
                  <a:lnTo>
                    <a:pt x="7" y="30"/>
                  </a:lnTo>
                  <a:lnTo>
                    <a:pt x="11" y="32"/>
                  </a:lnTo>
                  <a:lnTo>
                    <a:pt x="14" y="34"/>
                  </a:lnTo>
                  <a:lnTo>
                    <a:pt x="17" y="36"/>
                  </a:lnTo>
                </a:path>
              </a:pathLst>
            </a:custGeom>
            <a:solidFill>
              <a:srgbClr val="4C4C4C"/>
            </a:solidFill>
            <a:ln w="9525" cap="rnd">
              <a:noFill/>
              <a:round/>
              <a:headEnd type="none" w="sm" len="sm"/>
              <a:tailEnd type="none" w="sm" len="sm"/>
            </a:ln>
            <a:effectLst/>
          </p:spPr>
          <p:txBody>
            <a:bodyPr/>
            <a:lstStyle/>
            <a:p>
              <a:endParaRPr lang="en-US"/>
            </a:p>
          </p:txBody>
        </p:sp>
        <p:sp>
          <p:nvSpPr>
            <p:cNvPr id="9277" name="Freeform 61"/>
            <p:cNvSpPr>
              <a:spLocks/>
            </p:cNvSpPr>
            <p:nvPr/>
          </p:nvSpPr>
          <p:spPr bwMode="auto">
            <a:xfrm>
              <a:off x="2417" y="1384"/>
              <a:ext cx="37" cy="38"/>
            </a:xfrm>
            <a:custGeom>
              <a:avLst/>
              <a:gdLst/>
              <a:ahLst/>
              <a:cxnLst>
                <a:cxn ang="0">
                  <a:pos x="18" y="37"/>
                </a:cxn>
                <a:cxn ang="0">
                  <a:pos x="21" y="37"/>
                </a:cxn>
                <a:cxn ang="0">
                  <a:pos x="25" y="37"/>
                </a:cxn>
                <a:cxn ang="0">
                  <a:pos x="28" y="35"/>
                </a:cxn>
                <a:cxn ang="0">
                  <a:pos x="30" y="33"/>
                </a:cxn>
                <a:cxn ang="0">
                  <a:pos x="32" y="31"/>
                </a:cxn>
                <a:cxn ang="0">
                  <a:pos x="34" y="29"/>
                </a:cxn>
                <a:cxn ang="0">
                  <a:pos x="36" y="25"/>
                </a:cxn>
                <a:cxn ang="0">
                  <a:pos x="36" y="21"/>
                </a:cxn>
                <a:cxn ang="0">
                  <a:pos x="36" y="17"/>
                </a:cxn>
                <a:cxn ang="0">
                  <a:pos x="34" y="14"/>
                </a:cxn>
                <a:cxn ang="0">
                  <a:pos x="32" y="11"/>
                </a:cxn>
                <a:cxn ang="0">
                  <a:pos x="30" y="7"/>
                </a:cxn>
                <a:cxn ang="0">
                  <a:pos x="28" y="4"/>
                </a:cxn>
                <a:cxn ang="0">
                  <a:pos x="25" y="2"/>
                </a:cxn>
                <a:cxn ang="0">
                  <a:pos x="21" y="1"/>
                </a:cxn>
                <a:cxn ang="0">
                  <a:pos x="18" y="0"/>
                </a:cxn>
                <a:cxn ang="0">
                  <a:pos x="14" y="0"/>
                </a:cxn>
                <a:cxn ang="0">
                  <a:pos x="10" y="0"/>
                </a:cxn>
                <a:cxn ang="0">
                  <a:pos x="7" y="1"/>
                </a:cxn>
                <a:cxn ang="0">
                  <a:pos x="5" y="3"/>
                </a:cxn>
                <a:cxn ang="0">
                  <a:pos x="3" y="5"/>
                </a:cxn>
                <a:cxn ang="0">
                  <a:pos x="1" y="7"/>
                </a:cxn>
                <a:cxn ang="0">
                  <a:pos x="0" y="11"/>
                </a:cxn>
                <a:cxn ang="0">
                  <a:pos x="0" y="15"/>
                </a:cxn>
                <a:cxn ang="0">
                  <a:pos x="0" y="19"/>
                </a:cxn>
                <a:cxn ang="0">
                  <a:pos x="1" y="22"/>
                </a:cxn>
                <a:cxn ang="0">
                  <a:pos x="3" y="25"/>
                </a:cxn>
                <a:cxn ang="0">
                  <a:pos x="5" y="29"/>
                </a:cxn>
                <a:cxn ang="0">
                  <a:pos x="7" y="32"/>
                </a:cxn>
                <a:cxn ang="0">
                  <a:pos x="10" y="34"/>
                </a:cxn>
                <a:cxn ang="0">
                  <a:pos x="14" y="35"/>
                </a:cxn>
                <a:cxn ang="0">
                  <a:pos x="18" y="37"/>
                </a:cxn>
              </a:cxnLst>
              <a:rect l="0" t="0" r="r" b="b"/>
              <a:pathLst>
                <a:path w="37" h="38">
                  <a:moveTo>
                    <a:pt x="18" y="37"/>
                  </a:moveTo>
                  <a:lnTo>
                    <a:pt x="21" y="37"/>
                  </a:lnTo>
                  <a:lnTo>
                    <a:pt x="25" y="37"/>
                  </a:lnTo>
                  <a:lnTo>
                    <a:pt x="28" y="35"/>
                  </a:lnTo>
                  <a:lnTo>
                    <a:pt x="30" y="33"/>
                  </a:lnTo>
                  <a:lnTo>
                    <a:pt x="32" y="31"/>
                  </a:lnTo>
                  <a:lnTo>
                    <a:pt x="34" y="29"/>
                  </a:lnTo>
                  <a:lnTo>
                    <a:pt x="36" y="25"/>
                  </a:lnTo>
                  <a:lnTo>
                    <a:pt x="36" y="21"/>
                  </a:lnTo>
                  <a:lnTo>
                    <a:pt x="36" y="17"/>
                  </a:lnTo>
                  <a:lnTo>
                    <a:pt x="34" y="14"/>
                  </a:lnTo>
                  <a:lnTo>
                    <a:pt x="32" y="11"/>
                  </a:lnTo>
                  <a:lnTo>
                    <a:pt x="30" y="7"/>
                  </a:lnTo>
                  <a:lnTo>
                    <a:pt x="28" y="4"/>
                  </a:lnTo>
                  <a:lnTo>
                    <a:pt x="25" y="2"/>
                  </a:lnTo>
                  <a:lnTo>
                    <a:pt x="21" y="1"/>
                  </a:lnTo>
                  <a:lnTo>
                    <a:pt x="18" y="0"/>
                  </a:lnTo>
                  <a:lnTo>
                    <a:pt x="14" y="0"/>
                  </a:lnTo>
                  <a:lnTo>
                    <a:pt x="10" y="0"/>
                  </a:lnTo>
                  <a:lnTo>
                    <a:pt x="7" y="1"/>
                  </a:lnTo>
                  <a:lnTo>
                    <a:pt x="5" y="3"/>
                  </a:lnTo>
                  <a:lnTo>
                    <a:pt x="3" y="5"/>
                  </a:lnTo>
                  <a:lnTo>
                    <a:pt x="1" y="7"/>
                  </a:lnTo>
                  <a:lnTo>
                    <a:pt x="0" y="11"/>
                  </a:lnTo>
                  <a:lnTo>
                    <a:pt x="0" y="15"/>
                  </a:lnTo>
                  <a:lnTo>
                    <a:pt x="0" y="19"/>
                  </a:lnTo>
                  <a:lnTo>
                    <a:pt x="1" y="22"/>
                  </a:lnTo>
                  <a:lnTo>
                    <a:pt x="3" y="25"/>
                  </a:lnTo>
                  <a:lnTo>
                    <a:pt x="5" y="29"/>
                  </a:lnTo>
                  <a:lnTo>
                    <a:pt x="7" y="32"/>
                  </a:lnTo>
                  <a:lnTo>
                    <a:pt x="10" y="34"/>
                  </a:lnTo>
                  <a:lnTo>
                    <a:pt x="14" y="35"/>
                  </a:lnTo>
                  <a:lnTo>
                    <a:pt x="18" y="37"/>
                  </a:lnTo>
                </a:path>
              </a:pathLst>
            </a:custGeom>
            <a:solidFill>
              <a:srgbClr val="4C4C4C"/>
            </a:solidFill>
            <a:ln w="9525" cap="rnd">
              <a:noFill/>
              <a:round/>
              <a:headEnd type="none" w="sm" len="sm"/>
              <a:tailEnd type="none" w="sm" len="sm"/>
            </a:ln>
            <a:effectLst/>
          </p:spPr>
          <p:txBody>
            <a:bodyPr/>
            <a:lstStyle/>
            <a:p>
              <a:endParaRPr lang="en-US"/>
            </a:p>
          </p:txBody>
        </p:sp>
        <p:sp>
          <p:nvSpPr>
            <p:cNvPr id="9278" name="Freeform 62"/>
            <p:cNvSpPr>
              <a:spLocks/>
            </p:cNvSpPr>
            <p:nvPr/>
          </p:nvSpPr>
          <p:spPr bwMode="auto">
            <a:xfrm>
              <a:off x="2602" y="1461"/>
              <a:ext cx="37" cy="38"/>
            </a:xfrm>
            <a:custGeom>
              <a:avLst/>
              <a:gdLst/>
              <a:ahLst/>
              <a:cxnLst>
                <a:cxn ang="0">
                  <a:pos x="18" y="37"/>
                </a:cxn>
                <a:cxn ang="0">
                  <a:pos x="21" y="37"/>
                </a:cxn>
                <a:cxn ang="0">
                  <a:pos x="25" y="37"/>
                </a:cxn>
                <a:cxn ang="0">
                  <a:pos x="28" y="35"/>
                </a:cxn>
                <a:cxn ang="0">
                  <a:pos x="30" y="33"/>
                </a:cxn>
                <a:cxn ang="0">
                  <a:pos x="32" y="31"/>
                </a:cxn>
                <a:cxn ang="0">
                  <a:pos x="34" y="29"/>
                </a:cxn>
                <a:cxn ang="0">
                  <a:pos x="36" y="25"/>
                </a:cxn>
                <a:cxn ang="0">
                  <a:pos x="36" y="22"/>
                </a:cxn>
                <a:cxn ang="0">
                  <a:pos x="36" y="17"/>
                </a:cxn>
                <a:cxn ang="0">
                  <a:pos x="34" y="14"/>
                </a:cxn>
                <a:cxn ang="0">
                  <a:pos x="32" y="11"/>
                </a:cxn>
                <a:cxn ang="0">
                  <a:pos x="30" y="7"/>
                </a:cxn>
                <a:cxn ang="0">
                  <a:pos x="28" y="5"/>
                </a:cxn>
                <a:cxn ang="0">
                  <a:pos x="25" y="3"/>
                </a:cxn>
                <a:cxn ang="0">
                  <a:pos x="21" y="1"/>
                </a:cxn>
                <a:cxn ang="0">
                  <a:pos x="18" y="0"/>
                </a:cxn>
                <a:cxn ang="0">
                  <a:pos x="14" y="0"/>
                </a:cxn>
                <a:cxn ang="0">
                  <a:pos x="10" y="0"/>
                </a:cxn>
                <a:cxn ang="0">
                  <a:pos x="7" y="1"/>
                </a:cxn>
                <a:cxn ang="0">
                  <a:pos x="5" y="3"/>
                </a:cxn>
                <a:cxn ang="0">
                  <a:pos x="3" y="5"/>
                </a:cxn>
                <a:cxn ang="0">
                  <a:pos x="1" y="8"/>
                </a:cxn>
                <a:cxn ang="0">
                  <a:pos x="0" y="11"/>
                </a:cxn>
                <a:cxn ang="0">
                  <a:pos x="0" y="15"/>
                </a:cxn>
                <a:cxn ang="0">
                  <a:pos x="0" y="19"/>
                </a:cxn>
                <a:cxn ang="0">
                  <a:pos x="1" y="22"/>
                </a:cxn>
                <a:cxn ang="0">
                  <a:pos x="3" y="25"/>
                </a:cxn>
                <a:cxn ang="0">
                  <a:pos x="5" y="29"/>
                </a:cxn>
                <a:cxn ang="0">
                  <a:pos x="7" y="32"/>
                </a:cxn>
                <a:cxn ang="0">
                  <a:pos x="10" y="34"/>
                </a:cxn>
                <a:cxn ang="0">
                  <a:pos x="14" y="35"/>
                </a:cxn>
                <a:cxn ang="0">
                  <a:pos x="18" y="37"/>
                </a:cxn>
              </a:cxnLst>
              <a:rect l="0" t="0" r="r" b="b"/>
              <a:pathLst>
                <a:path w="37" h="38">
                  <a:moveTo>
                    <a:pt x="18" y="37"/>
                  </a:moveTo>
                  <a:lnTo>
                    <a:pt x="21" y="37"/>
                  </a:lnTo>
                  <a:lnTo>
                    <a:pt x="25" y="37"/>
                  </a:lnTo>
                  <a:lnTo>
                    <a:pt x="28" y="35"/>
                  </a:lnTo>
                  <a:lnTo>
                    <a:pt x="30" y="33"/>
                  </a:lnTo>
                  <a:lnTo>
                    <a:pt x="32" y="31"/>
                  </a:lnTo>
                  <a:lnTo>
                    <a:pt x="34" y="29"/>
                  </a:lnTo>
                  <a:lnTo>
                    <a:pt x="36" y="25"/>
                  </a:lnTo>
                  <a:lnTo>
                    <a:pt x="36" y="22"/>
                  </a:lnTo>
                  <a:lnTo>
                    <a:pt x="36" y="17"/>
                  </a:lnTo>
                  <a:lnTo>
                    <a:pt x="34" y="14"/>
                  </a:lnTo>
                  <a:lnTo>
                    <a:pt x="32" y="11"/>
                  </a:lnTo>
                  <a:lnTo>
                    <a:pt x="30" y="7"/>
                  </a:lnTo>
                  <a:lnTo>
                    <a:pt x="28" y="5"/>
                  </a:lnTo>
                  <a:lnTo>
                    <a:pt x="25" y="3"/>
                  </a:lnTo>
                  <a:lnTo>
                    <a:pt x="21" y="1"/>
                  </a:lnTo>
                  <a:lnTo>
                    <a:pt x="18" y="0"/>
                  </a:lnTo>
                  <a:lnTo>
                    <a:pt x="14" y="0"/>
                  </a:lnTo>
                  <a:lnTo>
                    <a:pt x="10" y="0"/>
                  </a:lnTo>
                  <a:lnTo>
                    <a:pt x="7" y="1"/>
                  </a:lnTo>
                  <a:lnTo>
                    <a:pt x="5" y="3"/>
                  </a:lnTo>
                  <a:lnTo>
                    <a:pt x="3" y="5"/>
                  </a:lnTo>
                  <a:lnTo>
                    <a:pt x="1" y="8"/>
                  </a:lnTo>
                  <a:lnTo>
                    <a:pt x="0" y="11"/>
                  </a:lnTo>
                  <a:lnTo>
                    <a:pt x="0" y="15"/>
                  </a:lnTo>
                  <a:lnTo>
                    <a:pt x="0" y="19"/>
                  </a:lnTo>
                  <a:lnTo>
                    <a:pt x="1" y="22"/>
                  </a:lnTo>
                  <a:lnTo>
                    <a:pt x="3" y="25"/>
                  </a:lnTo>
                  <a:lnTo>
                    <a:pt x="5" y="29"/>
                  </a:lnTo>
                  <a:lnTo>
                    <a:pt x="7" y="32"/>
                  </a:lnTo>
                  <a:lnTo>
                    <a:pt x="10" y="34"/>
                  </a:lnTo>
                  <a:lnTo>
                    <a:pt x="14" y="35"/>
                  </a:lnTo>
                  <a:lnTo>
                    <a:pt x="18" y="37"/>
                  </a:lnTo>
                </a:path>
              </a:pathLst>
            </a:custGeom>
            <a:solidFill>
              <a:srgbClr val="4C4C4C"/>
            </a:solidFill>
            <a:ln w="9525" cap="rnd">
              <a:noFill/>
              <a:round/>
              <a:headEnd type="none" w="sm" len="sm"/>
              <a:tailEnd type="none" w="sm" len="sm"/>
            </a:ln>
            <a:effectLst/>
          </p:spPr>
          <p:txBody>
            <a:bodyPr/>
            <a:lstStyle/>
            <a:p>
              <a:endParaRPr lang="en-US"/>
            </a:p>
          </p:txBody>
        </p:sp>
        <p:sp>
          <p:nvSpPr>
            <p:cNvPr id="9279" name="Freeform 63"/>
            <p:cNvSpPr>
              <a:spLocks/>
            </p:cNvSpPr>
            <p:nvPr/>
          </p:nvSpPr>
          <p:spPr bwMode="auto">
            <a:xfrm>
              <a:off x="2595" y="1377"/>
              <a:ext cx="31" cy="31"/>
            </a:xfrm>
            <a:custGeom>
              <a:avLst/>
              <a:gdLst/>
              <a:ahLst/>
              <a:cxnLst>
                <a:cxn ang="0">
                  <a:pos x="14" y="30"/>
                </a:cxn>
                <a:cxn ang="0">
                  <a:pos x="17" y="30"/>
                </a:cxn>
                <a:cxn ang="0">
                  <a:pos x="20" y="28"/>
                </a:cxn>
                <a:cxn ang="0">
                  <a:pos x="23" y="28"/>
                </a:cxn>
                <a:cxn ang="0">
                  <a:pos x="25" y="26"/>
                </a:cxn>
                <a:cxn ang="0">
                  <a:pos x="26" y="25"/>
                </a:cxn>
                <a:cxn ang="0">
                  <a:pos x="28" y="23"/>
                </a:cxn>
                <a:cxn ang="0">
                  <a:pos x="28" y="20"/>
                </a:cxn>
                <a:cxn ang="0">
                  <a:pos x="30" y="16"/>
                </a:cxn>
                <a:cxn ang="0">
                  <a:pos x="28" y="14"/>
                </a:cxn>
                <a:cxn ang="0">
                  <a:pos x="28" y="11"/>
                </a:cxn>
                <a:cxn ang="0">
                  <a:pos x="26" y="8"/>
                </a:cxn>
                <a:cxn ang="0">
                  <a:pos x="25" y="5"/>
                </a:cxn>
                <a:cxn ang="0">
                  <a:pos x="23" y="3"/>
                </a:cxn>
                <a:cxn ang="0">
                  <a:pos x="20" y="2"/>
                </a:cxn>
                <a:cxn ang="0">
                  <a:pos x="17" y="1"/>
                </a:cxn>
                <a:cxn ang="0">
                  <a:pos x="14" y="0"/>
                </a:cxn>
                <a:cxn ang="0">
                  <a:pos x="12" y="0"/>
                </a:cxn>
                <a:cxn ang="0">
                  <a:pos x="8" y="0"/>
                </a:cxn>
                <a:cxn ang="0">
                  <a:pos x="6" y="1"/>
                </a:cxn>
                <a:cxn ang="0">
                  <a:pos x="4" y="2"/>
                </a:cxn>
                <a:cxn ang="0">
                  <a:pos x="2" y="4"/>
                </a:cxn>
                <a:cxn ang="0">
                  <a:pos x="1" y="6"/>
                </a:cxn>
                <a:cxn ang="0">
                  <a:pos x="0" y="8"/>
                </a:cxn>
                <a:cxn ang="0">
                  <a:pos x="0" y="12"/>
                </a:cxn>
                <a:cxn ang="0">
                  <a:pos x="0" y="15"/>
                </a:cxn>
                <a:cxn ang="0">
                  <a:pos x="1" y="17"/>
                </a:cxn>
                <a:cxn ang="0">
                  <a:pos x="2" y="21"/>
                </a:cxn>
                <a:cxn ang="0">
                  <a:pos x="4" y="23"/>
                </a:cxn>
                <a:cxn ang="0">
                  <a:pos x="6" y="25"/>
                </a:cxn>
                <a:cxn ang="0">
                  <a:pos x="8" y="27"/>
                </a:cxn>
                <a:cxn ang="0">
                  <a:pos x="12" y="28"/>
                </a:cxn>
                <a:cxn ang="0">
                  <a:pos x="14" y="30"/>
                </a:cxn>
              </a:cxnLst>
              <a:rect l="0" t="0" r="r" b="b"/>
              <a:pathLst>
                <a:path w="31" h="31">
                  <a:moveTo>
                    <a:pt x="14" y="30"/>
                  </a:moveTo>
                  <a:lnTo>
                    <a:pt x="17" y="30"/>
                  </a:lnTo>
                  <a:lnTo>
                    <a:pt x="20" y="28"/>
                  </a:lnTo>
                  <a:lnTo>
                    <a:pt x="23" y="28"/>
                  </a:lnTo>
                  <a:lnTo>
                    <a:pt x="25" y="26"/>
                  </a:lnTo>
                  <a:lnTo>
                    <a:pt x="26" y="25"/>
                  </a:lnTo>
                  <a:lnTo>
                    <a:pt x="28" y="23"/>
                  </a:lnTo>
                  <a:lnTo>
                    <a:pt x="28" y="20"/>
                  </a:lnTo>
                  <a:lnTo>
                    <a:pt x="30" y="16"/>
                  </a:lnTo>
                  <a:lnTo>
                    <a:pt x="28" y="14"/>
                  </a:lnTo>
                  <a:lnTo>
                    <a:pt x="28" y="11"/>
                  </a:lnTo>
                  <a:lnTo>
                    <a:pt x="26" y="8"/>
                  </a:lnTo>
                  <a:lnTo>
                    <a:pt x="25" y="5"/>
                  </a:lnTo>
                  <a:lnTo>
                    <a:pt x="23" y="3"/>
                  </a:lnTo>
                  <a:lnTo>
                    <a:pt x="20" y="2"/>
                  </a:lnTo>
                  <a:lnTo>
                    <a:pt x="17" y="1"/>
                  </a:lnTo>
                  <a:lnTo>
                    <a:pt x="14" y="0"/>
                  </a:lnTo>
                  <a:lnTo>
                    <a:pt x="12" y="0"/>
                  </a:lnTo>
                  <a:lnTo>
                    <a:pt x="8" y="0"/>
                  </a:lnTo>
                  <a:lnTo>
                    <a:pt x="6" y="1"/>
                  </a:lnTo>
                  <a:lnTo>
                    <a:pt x="4" y="2"/>
                  </a:lnTo>
                  <a:lnTo>
                    <a:pt x="2" y="4"/>
                  </a:lnTo>
                  <a:lnTo>
                    <a:pt x="1" y="6"/>
                  </a:lnTo>
                  <a:lnTo>
                    <a:pt x="0" y="8"/>
                  </a:lnTo>
                  <a:lnTo>
                    <a:pt x="0" y="12"/>
                  </a:lnTo>
                  <a:lnTo>
                    <a:pt x="0" y="15"/>
                  </a:lnTo>
                  <a:lnTo>
                    <a:pt x="1" y="17"/>
                  </a:lnTo>
                  <a:lnTo>
                    <a:pt x="2" y="21"/>
                  </a:lnTo>
                  <a:lnTo>
                    <a:pt x="4" y="23"/>
                  </a:lnTo>
                  <a:lnTo>
                    <a:pt x="6" y="25"/>
                  </a:lnTo>
                  <a:lnTo>
                    <a:pt x="8" y="27"/>
                  </a:lnTo>
                  <a:lnTo>
                    <a:pt x="12" y="28"/>
                  </a:lnTo>
                  <a:lnTo>
                    <a:pt x="14" y="30"/>
                  </a:lnTo>
                </a:path>
              </a:pathLst>
            </a:custGeom>
            <a:solidFill>
              <a:srgbClr val="4C4C4C"/>
            </a:solidFill>
            <a:ln w="9525" cap="rnd">
              <a:noFill/>
              <a:round/>
              <a:headEnd type="none" w="sm" len="sm"/>
              <a:tailEnd type="none" w="sm" len="sm"/>
            </a:ln>
            <a:effectLst/>
          </p:spPr>
          <p:txBody>
            <a:bodyPr/>
            <a:lstStyle/>
            <a:p>
              <a:endParaRPr lang="en-US"/>
            </a:p>
          </p:txBody>
        </p:sp>
        <p:sp>
          <p:nvSpPr>
            <p:cNvPr id="9280" name="Freeform 64"/>
            <p:cNvSpPr>
              <a:spLocks/>
            </p:cNvSpPr>
            <p:nvPr/>
          </p:nvSpPr>
          <p:spPr bwMode="auto">
            <a:xfrm>
              <a:off x="2481" y="1343"/>
              <a:ext cx="31" cy="31"/>
            </a:xfrm>
            <a:custGeom>
              <a:avLst/>
              <a:gdLst/>
              <a:ahLst/>
              <a:cxnLst>
                <a:cxn ang="0">
                  <a:pos x="15" y="30"/>
                </a:cxn>
                <a:cxn ang="0">
                  <a:pos x="17" y="30"/>
                </a:cxn>
                <a:cxn ang="0">
                  <a:pos x="21" y="30"/>
                </a:cxn>
                <a:cxn ang="0">
                  <a:pos x="23" y="28"/>
                </a:cxn>
                <a:cxn ang="0">
                  <a:pos x="25" y="27"/>
                </a:cxn>
                <a:cxn ang="0">
                  <a:pos x="27" y="25"/>
                </a:cxn>
                <a:cxn ang="0">
                  <a:pos x="28" y="23"/>
                </a:cxn>
                <a:cxn ang="0">
                  <a:pos x="30" y="21"/>
                </a:cxn>
                <a:cxn ang="0">
                  <a:pos x="30" y="17"/>
                </a:cxn>
                <a:cxn ang="0">
                  <a:pos x="30" y="14"/>
                </a:cxn>
                <a:cxn ang="0">
                  <a:pos x="28" y="12"/>
                </a:cxn>
                <a:cxn ang="0">
                  <a:pos x="27" y="8"/>
                </a:cxn>
                <a:cxn ang="0">
                  <a:pos x="25" y="6"/>
                </a:cxn>
                <a:cxn ang="0">
                  <a:pos x="23" y="4"/>
                </a:cxn>
                <a:cxn ang="0">
                  <a:pos x="21" y="2"/>
                </a:cxn>
                <a:cxn ang="0">
                  <a:pos x="17" y="1"/>
                </a:cxn>
                <a:cxn ang="0">
                  <a:pos x="15" y="0"/>
                </a:cxn>
                <a:cxn ang="0">
                  <a:pos x="12" y="0"/>
                </a:cxn>
                <a:cxn ang="0">
                  <a:pos x="8" y="0"/>
                </a:cxn>
                <a:cxn ang="0">
                  <a:pos x="6" y="1"/>
                </a:cxn>
                <a:cxn ang="0">
                  <a:pos x="4" y="3"/>
                </a:cxn>
                <a:cxn ang="0">
                  <a:pos x="2" y="4"/>
                </a:cxn>
                <a:cxn ang="0">
                  <a:pos x="1" y="6"/>
                </a:cxn>
                <a:cxn ang="0">
                  <a:pos x="0" y="10"/>
                </a:cxn>
                <a:cxn ang="0">
                  <a:pos x="0" y="12"/>
                </a:cxn>
                <a:cxn ang="0">
                  <a:pos x="0" y="15"/>
                </a:cxn>
                <a:cxn ang="0">
                  <a:pos x="1" y="18"/>
                </a:cxn>
                <a:cxn ang="0">
                  <a:pos x="2" y="21"/>
                </a:cxn>
                <a:cxn ang="0">
                  <a:pos x="4" y="23"/>
                </a:cxn>
                <a:cxn ang="0">
                  <a:pos x="6" y="25"/>
                </a:cxn>
                <a:cxn ang="0">
                  <a:pos x="8" y="27"/>
                </a:cxn>
                <a:cxn ang="0">
                  <a:pos x="12" y="28"/>
                </a:cxn>
                <a:cxn ang="0">
                  <a:pos x="15" y="30"/>
                </a:cxn>
              </a:cxnLst>
              <a:rect l="0" t="0" r="r" b="b"/>
              <a:pathLst>
                <a:path w="31" h="31">
                  <a:moveTo>
                    <a:pt x="15" y="30"/>
                  </a:moveTo>
                  <a:lnTo>
                    <a:pt x="17" y="30"/>
                  </a:lnTo>
                  <a:lnTo>
                    <a:pt x="21" y="30"/>
                  </a:lnTo>
                  <a:lnTo>
                    <a:pt x="23" y="28"/>
                  </a:lnTo>
                  <a:lnTo>
                    <a:pt x="25" y="27"/>
                  </a:lnTo>
                  <a:lnTo>
                    <a:pt x="27" y="25"/>
                  </a:lnTo>
                  <a:lnTo>
                    <a:pt x="28" y="23"/>
                  </a:lnTo>
                  <a:lnTo>
                    <a:pt x="30" y="21"/>
                  </a:lnTo>
                  <a:lnTo>
                    <a:pt x="30" y="17"/>
                  </a:lnTo>
                  <a:lnTo>
                    <a:pt x="30" y="14"/>
                  </a:lnTo>
                  <a:lnTo>
                    <a:pt x="28" y="12"/>
                  </a:lnTo>
                  <a:lnTo>
                    <a:pt x="27" y="8"/>
                  </a:lnTo>
                  <a:lnTo>
                    <a:pt x="25" y="6"/>
                  </a:lnTo>
                  <a:lnTo>
                    <a:pt x="23" y="4"/>
                  </a:lnTo>
                  <a:lnTo>
                    <a:pt x="21" y="2"/>
                  </a:lnTo>
                  <a:lnTo>
                    <a:pt x="17" y="1"/>
                  </a:lnTo>
                  <a:lnTo>
                    <a:pt x="15" y="0"/>
                  </a:lnTo>
                  <a:lnTo>
                    <a:pt x="12" y="0"/>
                  </a:lnTo>
                  <a:lnTo>
                    <a:pt x="8" y="0"/>
                  </a:lnTo>
                  <a:lnTo>
                    <a:pt x="6" y="1"/>
                  </a:lnTo>
                  <a:lnTo>
                    <a:pt x="4" y="3"/>
                  </a:lnTo>
                  <a:lnTo>
                    <a:pt x="2" y="4"/>
                  </a:lnTo>
                  <a:lnTo>
                    <a:pt x="1" y="6"/>
                  </a:lnTo>
                  <a:lnTo>
                    <a:pt x="0" y="10"/>
                  </a:lnTo>
                  <a:lnTo>
                    <a:pt x="0" y="12"/>
                  </a:lnTo>
                  <a:lnTo>
                    <a:pt x="0" y="15"/>
                  </a:lnTo>
                  <a:lnTo>
                    <a:pt x="1" y="18"/>
                  </a:lnTo>
                  <a:lnTo>
                    <a:pt x="2" y="21"/>
                  </a:lnTo>
                  <a:lnTo>
                    <a:pt x="4" y="23"/>
                  </a:lnTo>
                  <a:lnTo>
                    <a:pt x="6" y="25"/>
                  </a:lnTo>
                  <a:lnTo>
                    <a:pt x="8" y="27"/>
                  </a:lnTo>
                  <a:lnTo>
                    <a:pt x="12" y="28"/>
                  </a:lnTo>
                  <a:lnTo>
                    <a:pt x="15" y="30"/>
                  </a:lnTo>
                </a:path>
              </a:pathLst>
            </a:custGeom>
            <a:solidFill>
              <a:srgbClr val="4C4C4C"/>
            </a:solidFill>
            <a:ln w="9525" cap="rnd">
              <a:noFill/>
              <a:round/>
              <a:headEnd type="none" w="sm" len="sm"/>
              <a:tailEnd type="none" w="sm" len="sm"/>
            </a:ln>
            <a:effectLst/>
          </p:spPr>
          <p:txBody>
            <a:bodyPr/>
            <a:lstStyle/>
            <a:p>
              <a:endParaRPr lang="en-US"/>
            </a:p>
          </p:txBody>
        </p:sp>
        <p:sp>
          <p:nvSpPr>
            <p:cNvPr id="9281" name="Freeform 65"/>
            <p:cNvSpPr>
              <a:spLocks/>
            </p:cNvSpPr>
            <p:nvPr/>
          </p:nvSpPr>
          <p:spPr bwMode="auto">
            <a:xfrm>
              <a:off x="2529" y="1265"/>
              <a:ext cx="22" cy="129"/>
            </a:xfrm>
            <a:custGeom>
              <a:avLst/>
              <a:gdLst/>
              <a:ahLst/>
              <a:cxnLst>
                <a:cxn ang="0">
                  <a:pos x="21" y="128"/>
                </a:cxn>
                <a:cxn ang="0">
                  <a:pos x="21" y="3"/>
                </a:cxn>
                <a:cxn ang="0">
                  <a:pos x="0" y="0"/>
                </a:cxn>
                <a:cxn ang="0">
                  <a:pos x="0" y="124"/>
                </a:cxn>
                <a:cxn ang="0">
                  <a:pos x="21" y="128"/>
                </a:cxn>
              </a:cxnLst>
              <a:rect l="0" t="0" r="r" b="b"/>
              <a:pathLst>
                <a:path w="22" h="129">
                  <a:moveTo>
                    <a:pt x="21" y="128"/>
                  </a:moveTo>
                  <a:lnTo>
                    <a:pt x="21" y="3"/>
                  </a:lnTo>
                  <a:lnTo>
                    <a:pt x="0" y="0"/>
                  </a:lnTo>
                  <a:lnTo>
                    <a:pt x="0" y="124"/>
                  </a:lnTo>
                  <a:lnTo>
                    <a:pt x="21" y="128"/>
                  </a:lnTo>
                </a:path>
              </a:pathLst>
            </a:custGeom>
            <a:solidFill>
              <a:srgbClr val="000000"/>
            </a:solidFill>
            <a:ln w="9525" cap="rnd">
              <a:noFill/>
              <a:round/>
              <a:headEnd type="none" w="sm" len="sm"/>
              <a:tailEnd type="none" w="sm" len="sm"/>
            </a:ln>
            <a:effectLst/>
          </p:spPr>
          <p:txBody>
            <a:bodyPr/>
            <a:lstStyle/>
            <a:p>
              <a:endParaRPr lang="en-US"/>
            </a:p>
          </p:txBody>
        </p:sp>
        <p:sp>
          <p:nvSpPr>
            <p:cNvPr id="9282" name="Freeform 66"/>
            <p:cNvSpPr>
              <a:spLocks/>
            </p:cNvSpPr>
            <p:nvPr/>
          </p:nvSpPr>
          <p:spPr bwMode="auto">
            <a:xfrm>
              <a:off x="2530" y="1377"/>
              <a:ext cx="90" cy="88"/>
            </a:xfrm>
            <a:custGeom>
              <a:avLst/>
              <a:gdLst/>
              <a:ahLst/>
              <a:cxnLst>
                <a:cxn ang="0">
                  <a:pos x="13" y="0"/>
                </a:cxn>
                <a:cxn ang="0">
                  <a:pos x="89" y="76"/>
                </a:cxn>
                <a:cxn ang="0">
                  <a:pos x="89" y="87"/>
                </a:cxn>
                <a:cxn ang="0">
                  <a:pos x="0" y="17"/>
                </a:cxn>
                <a:cxn ang="0">
                  <a:pos x="13" y="0"/>
                </a:cxn>
              </a:cxnLst>
              <a:rect l="0" t="0" r="r" b="b"/>
              <a:pathLst>
                <a:path w="90" h="88">
                  <a:moveTo>
                    <a:pt x="13" y="0"/>
                  </a:moveTo>
                  <a:lnTo>
                    <a:pt x="89" y="76"/>
                  </a:lnTo>
                  <a:lnTo>
                    <a:pt x="89" y="87"/>
                  </a:lnTo>
                  <a:lnTo>
                    <a:pt x="0" y="17"/>
                  </a:lnTo>
                  <a:lnTo>
                    <a:pt x="13" y="0"/>
                  </a:lnTo>
                </a:path>
              </a:pathLst>
            </a:custGeom>
            <a:solidFill>
              <a:srgbClr val="000000"/>
            </a:solidFill>
            <a:ln w="9525" cap="rnd">
              <a:noFill/>
              <a:round/>
              <a:headEnd type="none" w="sm" len="sm"/>
              <a:tailEnd type="none" w="sm" len="sm"/>
            </a:ln>
            <a:effectLst/>
          </p:spPr>
          <p:txBody>
            <a:bodyPr/>
            <a:lstStyle/>
            <a:p>
              <a:endParaRPr lang="en-US"/>
            </a:p>
          </p:txBody>
        </p:sp>
        <p:sp>
          <p:nvSpPr>
            <p:cNvPr id="9283" name="Freeform 67"/>
            <p:cNvSpPr>
              <a:spLocks/>
            </p:cNvSpPr>
            <p:nvPr/>
          </p:nvSpPr>
          <p:spPr bwMode="auto">
            <a:xfrm>
              <a:off x="2482" y="1383"/>
              <a:ext cx="61" cy="84"/>
            </a:xfrm>
            <a:custGeom>
              <a:avLst/>
              <a:gdLst/>
              <a:ahLst/>
              <a:cxnLst>
                <a:cxn ang="0">
                  <a:pos x="47" y="0"/>
                </a:cxn>
                <a:cxn ang="0">
                  <a:pos x="0" y="66"/>
                </a:cxn>
                <a:cxn ang="0">
                  <a:pos x="1" y="83"/>
                </a:cxn>
                <a:cxn ang="0">
                  <a:pos x="60" y="17"/>
                </a:cxn>
                <a:cxn ang="0">
                  <a:pos x="47" y="0"/>
                </a:cxn>
              </a:cxnLst>
              <a:rect l="0" t="0" r="r" b="b"/>
              <a:pathLst>
                <a:path w="61" h="84">
                  <a:moveTo>
                    <a:pt x="47" y="0"/>
                  </a:moveTo>
                  <a:lnTo>
                    <a:pt x="0" y="66"/>
                  </a:lnTo>
                  <a:lnTo>
                    <a:pt x="1" y="83"/>
                  </a:lnTo>
                  <a:lnTo>
                    <a:pt x="60" y="17"/>
                  </a:lnTo>
                  <a:lnTo>
                    <a:pt x="47" y="0"/>
                  </a:lnTo>
                </a:path>
              </a:pathLst>
            </a:custGeom>
            <a:solidFill>
              <a:srgbClr val="000000"/>
            </a:solidFill>
            <a:ln w="9525" cap="rnd">
              <a:noFill/>
              <a:round/>
              <a:headEnd type="none" w="sm" len="sm"/>
              <a:tailEnd type="none" w="sm" len="sm"/>
            </a:ln>
            <a:effectLst/>
          </p:spPr>
          <p:txBody>
            <a:bodyPr/>
            <a:lstStyle/>
            <a:p>
              <a:endParaRPr lang="en-US"/>
            </a:p>
          </p:txBody>
        </p:sp>
        <p:sp>
          <p:nvSpPr>
            <p:cNvPr id="9284" name="Freeform 68"/>
            <p:cNvSpPr>
              <a:spLocks/>
            </p:cNvSpPr>
            <p:nvPr/>
          </p:nvSpPr>
          <p:spPr bwMode="auto">
            <a:xfrm>
              <a:off x="2436" y="1378"/>
              <a:ext cx="97" cy="21"/>
            </a:xfrm>
            <a:custGeom>
              <a:avLst/>
              <a:gdLst/>
              <a:ahLst/>
              <a:cxnLst>
                <a:cxn ang="0">
                  <a:pos x="89" y="3"/>
                </a:cxn>
                <a:cxn ang="0">
                  <a:pos x="0" y="0"/>
                </a:cxn>
                <a:cxn ang="0">
                  <a:pos x="0" y="6"/>
                </a:cxn>
                <a:cxn ang="0">
                  <a:pos x="96" y="20"/>
                </a:cxn>
                <a:cxn ang="0">
                  <a:pos x="89" y="3"/>
                </a:cxn>
              </a:cxnLst>
              <a:rect l="0" t="0" r="r" b="b"/>
              <a:pathLst>
                <a:path w="97" h="21">
                  <a:moveTo>
                    <a:pt x="89" y="3"/>
                  </a:moveTo>
                  <a:lnTo>
                    <a:pt x="0" y="0"/>
                  </a:lnTo>
                  <a:lnTo>
                    <a:pt x="0" y="6"/>
                  </a:lnTo>
                  <a:lnTo>
                    <a:pt x="96" y="20"/>
                  </a:lnTo>
                  <a:lnTo>
                    <a:pt x="89" y="3"/>
                  </a:lnTo>
                </a:path>
              </a:pathLst>
            </a:custGeom>
            <a:solidFill>
              <a:srgbClr val="000000"/>
            </a:solidFill>
            <a:ln w="9525" cap="rnd">
              <a:noFill/>
              <a:round/>
              <a:headEnd type="none" w="sm" len="sm"/>
              <a:tailEnd type="none" w="sm" len="sm"/>
            </a:ln>
            <a:effectLst/>
          </p:spPr>
          <p:txBody>
            <a:bodyPr/>
            <a:lstStyle/>
            <a:p>
              <a:endParaRPr lang="en-US"/>
            </a:p>
          </p:txBody>
        </p:sp>
        <p:sp>
          <p:nvSpPr>
            <p:cNvPr id="9285" name="Freeform 69"/>
            <p:cNvSpPr>
              <a:spLocks/>
            </p:cNvSpPr>
            <p:nvPr/>
          </p:nvSpPr>
          <p:spPr bwMode="auto">
            <a:xfrm>
              <a:off x="2542" y="1371"/>
              <a:ext cx="71" cy="24"/>
            </a:xfrm>
            <a:custGeom>
              <a:avLst/>
              <a:gdLst/>
              <a:ahLst/>
              <a:cxnLst>
                <a:cxn ang="0">
                  <a:pos x="0" y="10"/>
                </a:cxn>
                <a:cxn ang="0">
                  <a:pos x="70" y="0"/>
                </a:cxn>
                <a:cxn ang="0">
                  <a:pos x="70" y="5"/>
                </a:cxn>
                <a:cxn ang="0">
                  <a:pos x="1" y="23"/>
                </a:cxn>
                <a:cxn ang="0">
                  <a:pos x="0" y="10"/>
                </a:cxn>
              </a:cxnLst>
              <a:rect l="0" t="0" r="r" b="b"/>
              <a:pathLst>
                <a:path w="71" h="24">
                  <a:moveTo>
                    <a:pt x="0" y="10"/>
                  </a:moveTo>
                  <a:lnTo>
                    <a:pt x="70" y="0"/>
                  </a:lnTo>
                  <a:lnTo>
                    <a:pt x="70" y="5"/>
                  </a:lnTo>
                  <a:lnTo>
                    <a:pt x="1" y="23"/>
                  </a:lnTo>
                  <a:lnTo>
                    <a:pt x="0" y="10"/>
                  </a:lnTo>
                </a:path>
              </a:pathLst>
            </a:custGeom>
            <a:solidFill>
              <a:srgbClr val="000000"/>
            </a:solidFill>
            <a:ln w="9525" cap="rnd">
              <a:noFill/>
              <a:round/>
              <a:headEnd type="none" w="sm" len="sm"/>
              <a:tailEnd type="none" w="sm" len="sm"/>
            </a:ln>
            <a:effectLst/>
          </p:spPr>
          <p:txBody>
            <a:bodyPr/>
            <a:lstStyle/>
            <a:p>
              <a:endParaRPr lang="en-US"/>
            </a:p>
          </p:txBody>
        </p:sp>
        <p:sp>
          <p:nvSpPr>
            <p:cNvPr id="9286" name="Freeform 70"/>
            <p:cNvSpPr>
              <a:spLocks/>
            </p:cNvSpPr>
            <p:nvPr/>
          </p:nvSpPr>
          <p:spPr bwMode="auto">
            <a:xfrm>
              <a:off x="2498" y="1335"/>
              <a:ext cx="37" cy="56"/>
            </a:xfrm>
            <a:custGeom>
              <a:avLst/>
              <a:gdLst/>
              <a:ahLst/>
              <a:cxnLst>
                <a:cxn ang="0">
                  <a:pos x="36" y="42"/>
                </a:cxn>
                <a:cxn ang="0">
                  <a:pos x="0" y="0"/>
                </a:cxn>
                <a:cxn ang="0">
                  <a:pos x="0" y="6"/>
                </a:cxn>
                <a:cxn ang="0">
                  <a:pos x="30" y="55"/>
                </a:cxn>
                <a:cxn ang="0">
                  <a:pos x="36" y="42"/>
                </a:cxn>
              </a:cxnLst>
              <a:rect l="0" t="0" r="r" b="b"/>
              <a:pathLst>
                <a:path w="37" h="56">
                  <a:moveTo>
                    <a:pt x="36" y="42"/>
                  </a:moveTo>
                  <a:lnTo>
                    <a:pt x="0" y="0"/>
                  </a:lnTo>
                  <a:lnTo>
                    <a:pt x="0" y="6"/>
                  </a:lnTo>
                  <a:lnTo>
                    <a:pt x="30" y="55"/>
                  </a:lnTo>
                  <a:lnTo>
                    <a:pt x="36" y="42"/>
                  </a:lnTo>
                </a:path>
              </a:pathLst>
            </a:custGeom>
            <a:solidFill>
              <a:srgbClr val="000000"/>
            </a:solidFill>
            <a:ln w="9525" cap="rnd">
              <a:noFill/>
              <a:round/>
              <a:headEnd type="none" w="sm" len="sm"/>
              <a:tailEnd type="none" w="sm" len="sm"/>
            </a:ln>
            <a:effectLst/>
          </p:spPr>
          <p:txBody>
            <a:bodyPr/>
            <a:lstStyle/>
            <a:p>
              <a:endParaRPr lang="en-US"/>
            </a:p>
          </p:txBody>
        </p:sp>
        <p:sp>
          <p:nvSpPr>
            <p:cNvPr id="9287" name="Freeform 71"/>
            <p:cNvSpPr>
              <a:spLocks/>
            </p:cNvSpPr>
            <p:nvPr/>
          </p:nvSpPr>
          <p:spPr bwMode="auto">
            <a:xfrm>
              <a:off x="2467" y="1460"/>
              <a:ext cx="38" cy="37"/>
            </a:xfrm>
            <a:custGeom>
              <a:avLst/>
              <a:gdLst/>
              <a:ahLst/>
              <a:cxnLst>
                <a:cxn ang="0">
                  <a:pos x="17" y="36"/>
                </a:cxn>
                <a:cxn ang="0">
                  <a:pos x="22" y="36"/>
                </a:cxn>
                <a:cxn ang="0">
                  <a:pos x="25" y="36"/>
                </a:cxn>
                <a:cxn ang="0">
                  <a:pos x="29" y="34"/>
                </a:cxn>
                <a:cxn ang="0">
                  <a:pos x="31" y="32"/>
                </a:cxn>
                <a:cxn ang="0">
                  <a:pos x="33" y="30"/>
                </a:cxn>
                <a:cxn ang="0">
                  <a:pos x="35" y="27"/>
                </a:cxn>
                <a:cxn ang="0">
                  <a:pos x="37" y="24"/>
                </a:cxn>
                <a:cxn ang="0">
                  <a:pos x="37" y="20"/>
                </a:cxn>
                <a:cxn ang="0">
                  <a:pos x="37" y="17"/>
                </a:cxn>
                <a:cxn ang="0">
                  <a:pos x="35" y="14"/>
                </a:cxn>
                <a:cxn ang="0">
                  <a:pos x="33" y="9"/>
                </a:cxn>
                <a:cxn ang="0">
                  <a:pos x="31" y="7"/>
                </a:cxn>
                <a:cxn ang="0">
                  <a:pos x="29" y="4"/>
                </a:cxn>
                <a:cxn ang="0">
                  <a:pos x="25" y="2"/>
                </a:cxn>
                <a:cxn ang="0">
                  <a:pos x="22" y="1"/>
                </a:cxn>
                <a:cxn ang="0">
                  <a:pos x="17" y="0"/>
                </a:cxn>
                <a:cxn ang="0">
                  <a:pos x="14" y="0"/>
                </a:cxn>
                <a:cxn ang="0">
                  <a:pos x="11" y="0"/>
                </a:cxn>
                <a:cxn ang="0">
                  <a:pos x="7" y="1"/>
                </a:cxn>
                <a:cxn ang="0">
                  <a:pos x="5" y="3"/>
                </a:cxn>
                <a:cxn ang="0">
                  <a:pos x="3" y="5"/>
                </a:cxn>
                <a:cxn ang="0">
                  <a:pos x="1" y="7"/>
                </a:cxn>
                <a:cxn ang="0">
                  <a:pos x="0" y="10"/>
                </a:cxn>
                <a:cxn ang="0">
                  <a:pos x="0" y="14"/>
                </a:cxn>
                <a:cxn ang="0">
                  <a:pos x="0" y="18"/>
                </a:cxn>
                <a:cxn ang="0">
                  <a:pos x="1" y="21"/>
                </a:cxn>
                <a:cxn ang="0">
                  <a:pos x="3" y="25"/>
                </a:cxn>
                <a:cxn ang="0">
                  <a:pos x="5" y="28"/>
                </a:cxn>
                <a:cxn ang="0">
                  <a:pos x="7" y="30"/>
                </a:cxn>
                <a:cxn ang="0">
                  <a:pos x="11" y="32"/>
                </a:cxn>
                <a:cxn ang="0">
                  <a:pos x="14" y="34"/>
                </a:cxn>
                <a:cxn ang="0">
                  <a:pos x="17" y="36"/>
                </a:cxn>
              </a:cxnLst>
              <a:rect l="0" t="0" r="r" b="b"/>
              <a:pathLst>
                <a:path w="38" h="37">
                  <a:moveTo>
                    <a:pt x="17" y="36"/>
                  </a:moveTo>
                  <a:lnTo>
                    <a:pt x="22" y="36"/>
                  </a:lnTo>
                  <a:lnTo>
                    <a:pt x="25" y="36"/>
                  </a:lnTo>
                  <a:lnTo>
                    <a:pt x="29" y="34"/>
                  </a:lnTo>
                  <a:lnTo>
                    <a:pt x="31" y="32"/>
                  </a:lnTo>
                  <a:lnTo>
                    <a:pt x="33" y="30"/>
                  </a:lnTo>
                  <a:lnTo>
                    <a:pt x="35" y="27"/>
                  </a:lnTo>
                  <a:lnTo>
                    <a:pt x="37" y="24"/>
                  </a:lnTo>
                  <a:lnTo>
                    <a:pt x="37" y="20"/>
                  </a:lnTo>
                  <a:lnTo>
                    <a:pt x="37" y="17"/>
                  </a:lnTo>
                  <a:lnTo>
                    <a:pt x="35" y="14"/>
                  </a:lnTo>
                  <a:lnTo>
                    <a:pt x="33" y="9"/>
                  </a:lnTo>
                  <a:lnTo>
                    <a:pt x="31" y="7"/>
                  </a:lnTo>
                  <a:lnTo>
                    <a:pt x="29" y="4"/>
                  </a:lnTo>
                  <a:lnTo>
                    <a:pt x="25" y="2"/>
                  </a:lnTo>
                  <a:lnTo>
                    <a:pt x="22" y="1"/>
                  </a:lnTo>
                  <a:lnTo>
                    <a:pt x="17" y="0"/>
                  </a:lnTo>
                  <a:lnTo>
                    <a:pt x="14" y="0"/>
                  </a:lnTo>
                  <a:lnTo>
                    <a:pt x="11" y="0"/>
                  </a:lnTo>
                  <a:lnTo>
                    <a:pt x="7" y="1"/>
                  </a:lnTo>
                  <a:lnTo>
                    <a:pt x="5" y="3"/>
                  </a:lnTo>
                  <a:lnTo>
                    <a:pt x="3" y="5"/>
                  </a:lnTo>
                  <a:lnTo>
                    <a:pt x="1" y="7"/>
                  </a:lnTo>
                  <a:lnTo>
                    <a:pt x="0" y="10"/>
                  </a:lnTo>
                  <a:lnTo>
                    <a:pt x="0" y="14"/>
                  </a:lnTo>
                  <a:lnTo>
                    <a:pt x="0" y="18"/>
                  </a:lnTo>
                  <a:lnTo>
                    <a:pt x="1" y="21"/>
                  </a:lnTo>
                  <a:lnTo>
                    <a:pt x="3" y="25"/>
                  </a:lnTo>
                  <a:lnTo>
                    <a:pt x="5" y="28"/>
                  </a:lnTo>
                  <a:lnTo>
                    <a:pt x="7" y="30"/>
                  </a:lnTo>
                  <a:lnTo>
                    <a:pt x="11" y="32"/>
                  </a:lnTo>
                  <a:lnTo>
                    <a:pt x="14" y="34"/>
                  </a:lnTo>
                  <a:lnTo>
                    <a:pt x="17" y="36"/>
                  </a:lnTo>
                </a:path>
              </a:pathLst>
            </a:custGeom>
            <a:solidFill>
              <a:srgbClr val="4C4C4C"/>
            </a:solidFill>
            <a:ln w="9525" cap="rnd">
              <a:noFill/>
              <a:round/>
              <a:headEnd type="none" w="sm" len="sm"/>
              <a:tailEnd type="none" w="sm" len="sm"/>
            </a:ln>
            <a:effectLst/>
          </p:spPr>
          <p:txBody>
            <a:bodyPr/>
            <a:lstStyle/>
            <a:p>
              <a:endParaRPr lang="en-US"/>
            </a:p>
          </p:txBody>
        </p:sp>
        <p:sp>
          <p:nvSpPr>
            <p:cNvPr id="9288" name="Freeform 72"/>
            <p:cNvSpPr>
              <a:spLocks/>
            </p:cNvSpPr>
            <p:nvPr/>
          </p:nvSpPr>
          <p:spPr bwMode="auto">
            <a:xfrm>
              <a:off x="2417" y="1384"/>
              <a:ext cx="37" cy="38"/>
            </a:xfrm>
            <a:custGeom>
              <a:avLst/>
              <a:gdLst/>
              <a:ahLst/>
              <a:cxnLst>
                <a:cxn ang="0">
                  <a:pos x="18" y="37"/>
                </a:cxn>
                <a:cxn ang="0">
                  <a:pos x="21" y="37"/>
                </a:cxn>
                <a:cxn ang="0">
                  <a:pos x="25" y="37"/>
                </a:cxn>
                <a:cxn ang="0">
                  <a:pos x="28" y="35"/>
                </a:cxn>
                <a:cxn ang="0">
                  <a:pos x="30" y="33"/>
                </a:cxn>
                <a:cxn ang="0">
                  <a:pos x="32" y="31"/>
                </a:cxn>
                <a:cxn ang="0">
                  <a:pos x="34" y="29"/>
                </a:cxn>
                <a:cxn ang="0">
                  <a:pos x="36" y="25"/>
                </a:cxn>
                <a:cxn ang="0">
                  <a:pos x="36" y="21"/>
                </a:cxn>
                <a:cxn ang="0">
                  <a:pos x="36" y="17"/>
                </a:cxn>
                <a:cxn ang="0">
                  <a:pos x="34" y="14"/>
                </a:cxn>
                <a:cxn ang="0">
                  <a:pos x="32" y="11"/>
                </a:cxn>
                <a:cxn ang="0">
                  <a:pos x="30" y="7"/>
                </a:cxn>
                <a:cxn ang="0">
                  <a:pos x="28" y="4"/>
                </a:cxn>
                <a:cxn ang="0">
                  <a:pos x="25" y="2"/>
                </a:cxn>
                <a:cxn ang="0">
                  <a:pos x="21" y="1"/>
                </a:cxn>
                <a:cxn ang="0">
                  <a:pos x="18" y="0"/>
                </a:cxn>
                <a:cxn ang="0">
                  <a:pos x="14" y="0"/>
                </a:cxn>
                <a:cxn ang="0">
                  <a:pos x="10" y="0"/>
                </a:cxn>
                <a:cxn ang="0">
                  <a:pos x="7" y="1"/>
                </a:cxn>
                <a:cxn ang="0">
                  <a:pos x="5" y="3"/>
                </a:cxn>
                <a:cxn ang="0">
                  <a:pos x="3" y="5"/>
                </a:cxn>
                <a:cxn ang="0">
                  <a:pos x="1" y="7"/>
                </a:cxn>
                <a:cxn ang="0">
                  <a:pos x="0" y="11"/>
                </a:cxn>
                <a:cxn ang="0">
                  <a:pos x="0" y="15"/>
                </a:cxn>
                <a:cxn ang="0">
                  <a:pos x="0" y="19"/>
                </a:cxn>
                <a:cxn ang="0">
                  <a:pos x="1" y="22"/>
                </a:cxn>
                <a:cxn ang="0">
                  <a:pos x="3" y="25"/>
                </a:cxn>
                <a:cxn ang="0">
                  <a:pos x="5" y="29"/>
                </a:cxn>
                <a:cxn ang="0">
                  <a:pos x="7" y="32"/>
                </a:cxn>
                <a:cxn ang="0">
                  <a:pos x="10" y="34"/>
                </a:cxn>
                <a:cxn ang="0">
                  <a:pos x="14" y="35"/>
                </a:cxn>
                <a:cxn ang="0">
                  <a:pos x="18" y="37"/>
                </a:cxn>
              </a:cxnLst>
              <a:rect l="0" t="0" r="r" b="b"/>
              <a:pathLst>
                <a:path w="37" h="38">
                  <a:moveTo>
                    <a:pt x="18" y="37"/>
                  </a:moveTo>
                  <a:lnTo>
                    <a:pt x="21" y="37"/>
                  </a:lnTo>
                  <a:lnTo>
                    <a:pt x="25" y="37"/>
                  </a:lnTo>
                  <a:lnTo>
                    <a:pt x="28" y="35"/>
                  </a:lnTo>
                  <a:lnTo>
                    <a:pt x="30" y="33"/>
                  </a:lnTo>
                  <a:lnTo>
                    <a:pt x="32" y="31"/>
                  </a:lnTo>
                  <a:lnTo>
                    <a:pt x="34" y="29"/>
                  </a:lnTo>
                  <a:lnTo>
                    <a:pt x="36" y="25"/>
                  </a:lnTo>
                  <a:lnTo>
                    <a:pt x="36" y="21"/>
                  </a:lnTo>
                  <a:lnTo>
                    <a:pt x="36" y="17"/>
                  </a:lnTo>
                  <a:lnTo>
                    <a:pt x="34" y="14"/>
                  </a:lnTo>
                  <a:lnTo>
                    <a:pt x="32" y="11"/>
                  </a:lnTo>
                  <a:lnTo>
                    <a:pt x="30" y="7"/>
                  </a:lnTo>
                  <a:lnTo>
                    <a:pt x="28" y="4"/>
                  </a:lnTo>
                  <a:lnTo>
                    <a:pt x="25" y="2"/>
                  </a:lnTo>
                  <a:lnTo>
                    <a:pt x="21" y="1"/>
                  </a:lnTo>
                  <a:lnTo>
                    <a:pt x="18" y="0"/>
                  </a:lnTo>
                  <a:lnTo>
                    <a:pt x="14" y="0"/>
                  </a:lnTo>
                  <a:lnTo>
                    <a:pt x="10" y="0"/>
                  </a:lnTo>
                  <a:lnTo>
                    <a:pt x="7" y="1"/>
                  </a:lnTo>
                  <a:lnTo>
                    <a:pt x="5" y="3"/>
                  </a:lnTo>
                  <a:lnTo>
                    <a:pt x="3" y="5"/>
                  </a:lnTo>
                  <a:lnTo>
                    <a:pt x="1" y="7"/>
                  </a:lnTo>
                  <a:lnTo>
                    <a:pt x="0" y="11"/>
                  </a:lnTo>
                  <a:lnTo>
                    <a:pt x="0" y="15"/>
                  </a:lnTo>
                  <a:lnTo>
                    <a:pt x="0" y="19"/>
                  </a:lnTo>
                  <a:lnTo>
                    <a:pt x="1" y="22"/>
                  </a:lnTo>
                  <a:lnTo>
                    <a:pt x="3" y="25"/>
                  </a:lnTo>
                  <a:lnTo>
                    <a:pt x="5" y="29"/>
                  </a:lnTo>
                  <a:lnTo>
                    <a:pt x="7" y="32"/>
                  </a:lnTo>
                  <a:lnTo>
                    <a:pt x="10" y="34"/>
                  </a:lnTo>
                  <a:lnTo>
                    <a:pt x="14" y="35"/>
                  </a:lnTo>
                  <a:lnTo>
                    <a:pt x="18" y="37"/>
                  </a:lnTo>
                </a:path>
              </a:pathLst>
            </a:custGeom>
            <a:solidFill>
              <a:srgbClr val="4C4C4C"/>
            </a:solidFill>
            <a:ln w="9525" cap="rnd">
              <a:noFill/>
              <a:round/>
              <a:headEnd type="none" w="sm" len="sm"/>
              <a:tailEnd type="none" w="sm" len="sm"/>
            </a:ln>
            <a:effectLst/>
          </p:spPr>
          <p:txBody>
            <a:bodyPr/>
            <a:lstStyle/>
            <a:p>
              <a:endParaRPr lang="en-US"/>
            </a:p>
          </p:txBody>
        </p:sp>
        <p:sp>
          <p:nvSpPr>
            <p:cNvPr id="9289" name="Freeform 73"/>
            <p:cNvSpPr>
              <a:spLocks/>
            </p:cNvSpPr>
            <p:nvPr/>
          </p:nvSpPr>
          <p:spPr bwMode="auto">
            <a:xfrm>
              <a:off x="2602" y="1461"/>
              <a:ext cx="37" cy="38"/>
            </a:xfrm>
            <a:custGeom>
              <a:avLst/>
              <a:gdLst/>
              <a:ahLst/>
              <a:cxnLst>
                <a:cxn ang="0">
                  <a:pos x="18" y="37"/>
                </a:cxn>
                <a:cxn ang="0">
                  <a:pos x="21" y="37"/>
                </a:cxn>
                <a:cxn ang="0">
                  <a:pos x="25" y="37"/>
                </a:cxn>
                <a:cxn ang="0">
                  <a:pos x="28" y="35"/>
                </a:cxn>
                <a:cxn ang="0">
                  <a:pos x="30" y="33"/>
                </a:cxn>
                <a:cxn ang="0">
                  <a:pos x="32" y="31"/>
                </a:cxn>
                <a:cxn ang="0">
                  <a:pos x="34" y="29"/>
                </a:cxn>
                <a:cxn ang="0">
                  <a:pos x="36" y="25"/>
                </a:cxn>
                <a:cxn ang="0">
                  <a:pos x="36" y="22"/>
                </a:cxn>
                <a:cxn ang="0">
                  <a:pos x="36" y="17"/>
                </a:cxn>
                <a:cxn ang="0">
                  <a:pos x="34" y="14"/>
                </a:cxn>
                <a:cxn ang="0">
                  <a:pos x="32" y="11"/>
                </a:cxn>
                <a:cxn ang="0">
                  <a:pos x="30" y="7"/>
                </a:cxn>
                <a:cxn ang="0">
                  <a:pos x="28" y="5"/>
                </a:cxn>
                <a:cxn ang="0">
                  <a:pos x="25" y="3"/>
                </a:cxn>
                <a:cxn ang="0">
                  <a:pos x="21" y="1"/>
                </a:cxn>
                <a:cxn ang="0">
                  <a:pos x="18" y="0"/>
                </a:cxn>
                <a:cxn ang="0">
                  <a:pos x="14" y="0"/>
                </a:cxn>
                <a:cxn ang="0">
                  <a:pos x="10" y="0"/>
                </a:cxn>
                <a:cxn ang="0">
                  <a:pos x="7" y="1"/>
                </a:cxn>
                <a:cxn ang="0">
                  <a:pos x="5" y="3"/>
                </a:cxn>
                <a:cxn ang="0">
                  <a:pos x="3" y="5"/>
                </a:cxn>
                <a:cxn ang="0">
                  <a:pos x="1" y="8"/>
                </a:cxn>
                <a:cxn ang="0">
                  <a:pos x="0" y="11"/>
                </a:cxn>
                <a:cxn ang="0">
                  <a:pos x="0" y="15"/>
                </a:cxn>
                <a:cxn ang="0">
                  <a:pos x="0" y="19"/>
                </a:cxn>
                <a:cxn ang="0">
                  <a:pos x="1" y="22"/>
                </a:cxn>
                <a:cxn ang="0">
                  <a:pos x="3" y="25"/>
                </a:cxn>
                <a:cxn ang="0">
                  <a:pos x="5" y="29"/>
                </a:cxn>
                <a:cxn ang="0">
                  <a:pos x="7" y="32"/>
                </a:cxn>
                <a:cxn ang="0">
                  <a:pos x="10" y="34"/>
                </a:cxn>
                <a:cxn ang="0">
                  <a:pos x="14" y="35"/>
                </a:cxn>
                <a:cxn ang="0">
                  <a:pos x="18" y="37"/>
                </a:cxn>
              </a:cxnLst>
              <a:rect l="0" t="0" r="r" b="b"/>
              <a:pathLst>
                <a:path w="37" h="38">
                  <a:moveTo>
                    <a:pt x="18" y="37"/>
                  </a:moveTo>
                  <a:lnTo>
                    <a:pt x="21" y="37"/>
                  </a:lnTo>
                  <a:lnTo>
                    <a:pt x="25" y="37"/>
                  </a:lnTo>
                  <a:lnTo>
                    <a:pt x="28" y="35"/>
                  </a:lnTo>
                  <a:lnTo>
                    <a:pt x="30" y="33"/>
                  </a:lnTo>
                  <a:lnTo>
                    <a:pt x="32" y="31"/>
                  </a:lnTo>
                  <a:lnTo>
                    <a:pt x="34" y="29"/>
                  </a:lnTo>
                  <a:lnTo>
                    <a:pt x="36" y="25"/>
                  </a:lnTo>
                  <a:lnTo>
                    <a:pt x="36" y="22"/>
                  </a:lnTo>
                  <a:lnTo>
                    <a:pt x="36" y="17"/>
                  </a:lnTo>
                  <a:lnTo>
                    <a:pt x="34" y="14"/>
                  </a:lnTo>
                  <a:lnTo>
                    <a:pt x="32" y="11"/>
                  </a:lnTo>
                  <a:lnTo>
                    <a:pt x="30" y="7"/>
                  </a:lnTo>
                  <a:lnTo>
                    <a:pt x="28" y="5"/>
                  </a:lnTo>
                  <a:lnTo>
                    <a:pt x="25" y="3"/>
                  </a:lnTo>
                  <a:lnTo>
                    <a:pt x="21" y="1"/>
                  </a:lnTo>
                  <a:lnTo>
                    <a:pt x="18" y="0"/>
                  </a:lnTo>
                  <a:lnTo>
                    <a:pt x="14" y="0"/>
                  </a:lnTo>
                  <a:lnTo>
                    <a:pt x="10" y="0"/>
                  </a:lnTo>
                  <a:lnTo>
                    <a:pt x="7" y="1"/>
                  </a:lnTo>
                  <a:lnTo>
                    <a:pt x="5" y="3"/>
                  </a:lnTo>
                  <a:lnTo>
                    <a:pt x="3" y="5"/>
                  </a:lnTo>
                  <a:lnTo>
                    <a:pt x="1" y="8"/>
                  </a:lnTo>
                  <a:lnTo>
                    <a:pt x="0" y="11"/>
                  </a:lnTo>
                  <a:lnTo>
                    <a:pt x="0" y="15"/>
                  </a:lnTo>
                  <a:lnTo>
                    <a:pt x="0" y="19"/>
                  </a:lnTo>
                  <a:lnTo>
                    <a:pt x="1" y="22"/>
                  </a:lnTo>
                  <a:lnTo>
                    <a:pt x="3" y="25"/>
                  </a:lnTo>
                  <a:lnTo>
                    <a:pt x="5" y="29"/>
                  </a:lnTo>
                  <a:lnTo>
                    <a:pt x="7" y="32"/>
                  </a:lnTo>
                  <a:lnTo>
                    <a:pt x="10" y="34"/>
                  </a:lnTo>
                  <a:lnTo>
                    <a:pt x="14" y="35"/>
                  </a:lnTo>
                  <a:lnTo>
                    <a:pt x="18" y="37"/>
                  </a:lnTo>
                </a:path>
              </a:pathLst>
            </a:custGeom>
            <a:solidFill>
              <a:srgbClr val="4C4C4C"/>
            </a:solidFill>
            <a:ln w="9525" cap="rnd">
              <a:noFill/>
              <a:round/>
              <a:headEnd type="none" w="sm" len="sm"/>
              <a:tailEnd type="none" w="sm" len="sm"/>
            </a:ln>
            <a:effectLst/>
          </p:spPr>
          <p:txBody>
            <a:bodyPr/>
            <a:lstStyle/>
            <a:p>
              <a:endParaRPr lang="en-US"/>
            </a:p>
          </p:txBody>
        </p:sp>
        <p:sp>
          <p:nvSpPr>
            <p:cNvPr id="9290" name="Freeform 74"/>
            <p:cNvSpPr>
              <a:spLocks/>
            </p:cNvSpPr>
            <p:nvPr/>
          </p:nvSpPr>
          <p:spPr bwMode="auto">
            <a:xfrm>
              <a:off x="2432" y="1138"/>
              <a:ext cx="68" cy="124"/>
            </a:xfrm>
            <a:custGeom>
              <a:avLst/>
              <a:gdLst/>
              <a:ahLst/>
              <a:cxnLst>
                <a:cxn ang="0">
                  <a:pos x="12" y="0"/>
                </a:cxn>
                <a:cxn ang="0">
                  <a:pos x="11" y="1"/>
                </a:cxn>
                <a:cxn ang="0">
                  <a:pos x="10" y="4"/>
                </a:cxn>
                <a:cxn ang="0">
                  <a:pos x="8" y="9"/>
                </a:cxn>
                <a:cxn ang="0">
                  <a:pos x="6" y="16"/>
                </a:cxn>
                <a:cxn ang="0">
                  <a:pos x="4" y="24"/>
                </a:cxn>
                <a:cxn ang="0">
                  <a:pos x="2" y="33"/>
                </a:cxn>
                <a:cxn ang="0">
                  <a:pos x="1" y="43"/>
                </a:cxn>
                <a:cxn ang="0">
                  <a:pos x="0" y="52"/>
                </a:cxn>
                <a:cxn ang="0">
                  <a:pos x="0" y="62"/>
                </a:cxn>
                <a:cxn ang="0">
                  <a:pos x="2" y="70"/>
                </a:cxn>
                <a:cxn ang="0">
                  <a:pos x="6" y="79"/>
                </a:cxn>
                <a:cxn ang="0">
                  <a:pos x="12" y="88"/>
                </a:cxn>
                <a:cxn ang="0">
                  <a:pos x="17" y="96"/>
                </a:cxn>
                <a:cxn ang="0">
                  <a:pos x="23" y="103"/>
                </a:cxn>
                <a:cxn ang="0">
                  <a:pos x="26" y="109"/>
                </a:cxn>
                <a:cxn ang="0">
                  <a:pos x="30" y="115"/>
                </a:cxn>
                <a:cxn ang="0">
                  <a:pos x="32" y="119"/>
                </a:cxn>
                <a:cxn ang="0">
                  <a:pos x="37" y="121"/>
                </a:cxn>
                <a:cxn ang="0">
                  <a:pos x="43" y="123"/>
                </a:cxn>
                <a:cxn ang="0">
                  <a:pos x="50" y="123"/>
                </a:cxn>
                <a:cxn ang="0">
                  <a:pos x="56" y="121"/>
                </a:cxn>
                <a:cxn ang="0">
                  <a:pos x="61" y="120"/>
                </a:cxn>
                <a:cxn ang="0">
                  <a:pos x="65" y="119"/>
                </a:cxn>
                <a:cxn ang="0">
                  <a:pos x="67" y="118"/>
                </a:cxn>
                <a:cxn ang="0">
                  <a:pos x="65" y="118"/>
                </a:cxn>
                <a:cxn ang="0">
                  <a:pos x="63" y="118"/>
                </a:cxn>
                <a:cxn ang="0">
                  <a:pos x="61" y="118"/>
                </a:cxn>
                <a:cxn ang="0">
                  <a:pos x="58" y="117"/>
                </a:cxn>
                <a:cxn ang="0">
                  <a:pos x="53" y="116"/>
                </a:cxn>
                <a:cxn ang="0">
                  <a:pos x="50" y="114"/>
                </a:cxn>
                <a:cxn ang="0">
                  <a:pos x="46" y="110"/>
                </a:cxn>
                <a:cxn ang="0">
                  <a:pos x="44" y="107"/>
                </a:cxn>
                <a:cxn ang="0">
                  <a:pos x="40" y="101"/>
                </a:cxn>
                <a:cxn ang="0">
                  <a:pos x="35" y="96"/>
                </a:cxn>
                <a:cxn ang="0">
                  <a:pos x="29" y="88"/>
                </a:cxn>
                <a:cxn ang="0">
                  <a:pos x="22" y="79"/>
                </a:cxn>
                <a:cxn ang="0">
                  <a:pos x="15" y="69"/>
                </a:cxn>
                <a:cxn ang="0">
                  <a:pos x="11" y="59"/>
                </a:cxn>
                <a:cxn ang="0">
                  <a:pos x="7" y="47"/>
                </a:cxn>
                <a:cxn ang="0">
                  <a:pos x="8" y="36"/>
                </a:cxn>
                <a:cxn ang="0">
                  <a:pos x="11" y="28"/>
                </a:cxn>
                <a:cxn ang="0">
                  <a:pos x="13" y="22"/>
                </a:cxn>
                <a:cxn ang="0">
                  <a:pos x="14" y="17"/>
                </a:cxn>
                <a:cxn ang="0">
                  <a:pos x="16" y="13"/>
                </a:cxn>
                <a:cxn ang="0">
                  <a:pos x="17" y="9"/>
                </a:cxn>
                <a:cxn ang="0">
                  <a:pos x="18" y="6"/>
                </a:cxn>
                <a:cxn ang="0">
                  <a:pos x="18" y="5"/>
                </a:cxn>
                <a:cxn ang="0">
                  <a:pos x="20" y="5"/>
                </a:cxn>
                <a:cxn ang="0">
                  <a:pos x="12" y="0"/>
                </a:cxn>
              </a:cxnLst>
              <a:rect l="0" t="0" r="r" b="b"/>
              <a:pathLst>
                <a:path w="68" h="124">
                  <a:moveTo>
                    <a:pt x="12" y="0"/>
                  </a:moveTo>
                  <a:lnTo>
                    <a:pt x="11" y="1"/>
                  </a:lnTo>
                  <a:lnTo>
                    <a:pt x="10" y="4"/>
                  </a:lnTo>
                  <a:lnTo>
                    <a:pt x="8" y="9"/>
                  </a:lnTo>
                  <a:lnTo>
                    <a:pt x="6" y="16"/>
                  </a:lnTo>
                  <a:lnTo>
                    <a:pt x="4" y="24"/>
                  </a:lnTo>
                  <a:lnTo>
                    <a:pt x="2" y="33"/>
                  </a:lnTo>
                  <a:lnTo>
                    <a:pt x="1" y="43"/>
                  </a:lnTo>
                  <a:lnTo>
                    <a:pt x="0" y="52"/>
                  </a:lnTo>
                  <a:lnTo>
                    <a:pt x="0" y="62"/>
                  </a:lnTo>
                  <a:lnTo>
                    <a:pt x="2" y="70"/>
                  </a:lnTo>
                  <a:lnTo>
                    <a:pt x="6" y="79"/>
                  </a:lnTo>
                  <a:lnTo>
                    <a:pt x="12" y="88"/>
                  </a:lnTo>
                  <a:lnTo>
                    <a:pt x="17" y="96"/>
                  </a:lnTo>
                  <a:lnTo>
                    <a:pt x="23" y="103"/>
                  </a:lnTo>
                  <a:lnTo>
                    <a:pt x="26" y="109"/>
                  </a:lnTo>
                  <a:lnTo>
                    <a:pt x="30" y="115"/>
                  </a:lnTo>
                  <a:lnTo>
                    <a:pt x="32" y="119"/>
                  </a:lnTo>
                  <a:lnTo>
                    <a:pt x="37" y="121"/>
                  </a:lnTo>
                  <a:lnTo>
                    <a:pt x="43" y="123"/>
                  </a:lnTo>
                  <a:lnTo>
                    <a:pt x="50" y="123"/>
                  </a:lnTo>
                  <a:lnTo>
                    <a:pt x="56" y="121"/>
                  </a:lnTo>
                  <a:lnTo>
                    <a:pt x="61" y="120"/>
                  </a:lnTo>
                  <a:lnTo>
                    <a:pt x="65" y="119"/>
                  </a:lnTo>
                  <a:lnTo>
                    <a:pt x="67" y="118"/>
                  </a:lnTo>
                  <a:lnTo>
                    <a:pt x="65" y="118"/>
                  </a:lnTo>
                  <a:lnTo>
                    <a:pt x="63" y="118"/>
                  </a:lnTo>
                  <a:lnTo>
                    <a:pt x="61" y="118"/>
                  </a:lnTo>
                  <a:lnTo>
                    <a:pt x="58" y="117"/>
                  </a:lnTo>
                  <a:lnTo>
                    <a:pt x="53" y="116"/>
                  </a:lnTo>
                  <a:lnTo>
                    <a:pt x="50" y="114"/>
                  </a:lnTo>
                  <a:lnTo>
                    <a:pt x="46" y="110"/>
                  </a:lnTo>
                  <a:lnTo>
                    <a:pt x="44" y="107"/>
                  </a:lnTo>
                  <a:lnTo>
                    <a:pt x="40" y="101"/>
                  </a:lnTo>
                  <a:lnTo>
                    <a:pt x="35" y="96"/>
                  </a:lnTo>
                  <a:lnTo>
                    <a:pt x="29" y="88"/>
                  </a:lnTo>
                  <a:lnTo>
                    <a:pt x="22" y="79"/>
                  </a:lnTo>
                  <a:lnTo>
                    <a:pt x="15" y="69"/>
                  </a:lnTo>
                  <a:lnTo>
                    <a:pt x="11" y="59"/>
                  </a:lnTo>
                  <a:lnTo>
                    <a:pt x="7" y="47"/>
                  </a:lnTo>
                  <a:lnTo>
                    <a:pt x="8" y="36"/>
                  </a:lnTo>
                  <a:lnTo>
                    <a:pt x="11" y="28"/>
                  </a:lnTo>
                  <a:lnTo>
                    <a:pt x="13" y="22"/>
                  </a:lnTo>
                  <a:lnTo>
                    <a:pt x="14" y="17"/>
                  </a:lnTo>
                  <a:lnTo>
                    <a:pt x="16" y="13"/>
                  </a:lnTo>
                  <a:lnTo>
                    <a:pt x="17" y="9"/>
                  </a:lnTo>
                  <a:lnTo>
                    <a:pt x="18" y="6"/>
                  </a:lnTo>
                  <a:lnTo>
                    <a:pt x="18" y="5"/>
                  </a:lnTo>
                  <a:lnTo>
                    <a:pt x="20" y="5"/>
                  </a:lnTo>
                  <a:lnTo>
                    <a:pt x="12" y="0"/>
                  </a:lnTo>
                </a:path>
              </a:pathLst>
            </a:custGeom>
            <a:solidFill>
              <a:srgbClr val="000000"/>
            </a:solidFill>
            <a:ln w="9525" cap="rnd">
              <a:noFill/>
              <a:round/>
              <a:headEnd type="none" w="sm" len="sm"/>
              <a:tailEnd type="none" w="sm" len="sm"/>
            </a:ln>
            <a:effectLst/>
          </p:spPr>
          <p:txBody>
            <a:bodyPr/>
            <a:lstStyle/>
            <a:p>
              <a:endParaRPr lang="en-US"/>
            </a:p>
          </p:txBody>
        </p:sp>
        <p:sp>
          <p:nvSpPr>
            <p:cNvPr id="9291" name="Freeform 75"/>
            <p:cNvSpPr>
              <a:spLocks/>
            </p:cNvSpPr>
            <p:nvPr/>
          </p:nvSpPr>
          <p:spPr bwMode="auto">
            <a:xfrm>
              <a:off x="2414" y="1212"/>
              <a:ext cx="239" cy="135"/>
            </a:xfrm>
            <a:custGeom>
              <a:avLst/>
              <a:gdLst/>
              <a:ahLst/>
              <a:cxnLst>
                <a:cxn ang="0">
                  <a:pos x="29" y="102"/>
                </a:cxn>
                <a:cxn ang="0">
                  <a:pos x="203" y="134"/>
                </a:cxn>
                <a:cxn ang="0">
                  <a:pos x="204" y="132"/>
                </a:cxn>
                <a:cxn ang="0">
                  <a:pos x="208" y="129"/>
                </a:cxn>
                <a:cxn ang="0">
                  <a:pos x="215" y="125"/>
                </a:cxn>
                <a:cxn ang="0">
                  <a:pos x="222" y="119"/>
                </a:cxn>
                <a:cxn ang="0">
                  <a:pos x="229" y="112"/>
                </a:cxn>
                <a:cxn ang="0">
                  <a:pos x="234" y="106"/>
                </a:cxn>
                <a:cxn ang="0">
                  <a:pos x="238" y="99"/>
                </a:cxn>
                <a:cxn ang="0">
                  <a:pos x="238" y="93"/>
                </a:cxn>
                <a:cxn ang="0">
                  <a:pos x="236" y="85"/>
                </a:cxn>
                <a:cxn ang="0">
                  <a:pos x="235" y="80"/>
                </a:cxn>
                <a:cxn ang="0">
                  <a:pos x="234" y="74"/>
                </a:cxn>
                <a:cxn ang="0">
                  <a:pos x="232" y="70"/>
                </a:cxn>
                <a:cxn ang="0">
                  <a:pos x="230" y="67"/>
                </a:cxn>
                <a:cxn ang="0">
                  <a:pos x="225" y="63"/>
                </a:cxn>
                <a:cxn ang="0">
                  <a:pos x="217" y="61"/>
                </a:cxn>
                <a:cxn ang="0">
                  <a:pos x="207" y="58"/>
                </a:cxn>
                <a:cxn ang="0">
                  <a:pos x="196" y="54"/>
                </a:cxn>
                <a:cxn ang="0">
                  <a:pos x="186" y="46"/>
                </a:cxn>
                <a:cxn ang="0">
                  <a:pos x="176" y="36"/>
                </a:cxn>
                <a:cxn ang="0">
                  <a:pos x="165" y="26"/>
                </a:cxn>
                <a:cxn ang="0">
                  <a:pos x="154" y="16"/>
                </a:cxn>
                <a:cxn ang="0">
                  <a:pos x="143" y="8"/>
                </a:cxn>
                <a:cxn ang="0">
                  <a:pos x="130" y="2"/>
                </a:cxn>
                <a:cxn ang="0">
                  <a:pos x="116" y="0"/>
                </a:cxn>
                <a:cxn ang="0">
                  <a:pos x="100" y="1"/>
                </a:cxn>
                <a:cxn ang="0">
                  <a:pos x="82" y="5"/>
                </a:cxn>
                <a:cxn ang="0">
                  <a:pos x="64" y="11"/>
                </a:cxn>
                <a:cxn ang="0">
                  <a:pos x="48" y="18"/>
                </a:cxn>
                <a:cxn ang="0">
                  <a:pos x="33" y="26"/>
                </a:cxn>
                <a:cxn ang="0">
                  <a:pos x="20" y="34"/>
                </a:cxn>
                <a:cxn ang="0">
                  <a:pos x="11" y="42"/>
                </a:cxn>
                <a:cxn ang="0">
                  <a:pos x="6" y="48"/>
                </a:cxn>
                <a:cxn ang="0">
                  <a:pos x="4" y="52"/>
                </a:cxn>
                <a:cxn ang="0">
                  <a:pos x="3" y="56"/>
                </a:cxn>
                <a:cxn ang="0">
                  <a:pos x="1" y="61"/>
                </a:cxn>
                <a:cxn ang="0">
                  <a:pos x="0" y="65"/>
                </a:cxn>
                <a:cxn ang="0">
                  <a:pos x="0" y="69"/>
                </a:cxn>
                <a:cxn ang="0">
                  <a:pos x="0" y="72"/>
                </a:cxn>
                <a:cxn ang="0">
                  <a:pos x="2" y="75"/>
                </a:cxn>
                <a:cxn ang="0">
                  <a:pos x="4" y="79"/>
                </a:cxn>
                <a:cxn ang="0">
                  <a:pos x="7" y="83"/>
                </a:cxn>
                <a:cxn ang="0">
                  <a:pos x="11" y="87"/>
                </a:cxn>
                <a:cxn ang="0">
                  <a:pos x="15" y="90"/>
                </a:cxn>
                <a:cxn ang="0">
                  <a:pos x="18" y="94"/>
                </a:cxn>
                <a:cxn ang="0">
                  <a:pos x="22" y="98"/>
                </a:cxn>
                <a:cxn ang="0">
                  <a:pos x="25" y="100"/>
                </a:cxn>
                <a:cxn ang="0">
                  <a:pos x="27" y="102"/>
                </a:cxn>
                <a:cxn ang="0">
                  <a:pos x="29" y="102"/>
                </a:cxn>
              </a:cxnLst>
              <a:rect l="0" t="0" r="r" b="b"/>
              <a:pathLst>
                <a:path w="239" h="135">
                  <a:moveTo>
                    <a:pt x="29" y="102"/>
                  </a:moveTo>
                  <a:lnTo>
                    <a:pt x="203" y="134"/>
                  </a:lnTo>
                  <a:lnTo>
                    <a:pt x="204" y="132"/>
                  </a:lnTo>
                  <a:lnTo>
                    <a:pt x="208" y="129"/>
                  </a:lnTo>
                  <a:lnTo>
                    <a:pt x="215" y="125"/>
                  </a:lnTo>
                  <a:lnTo>
                    <a:pt x="222" y="119"/>
                  </a:lnTo>
                  <a:lnTo>
                    <a:pt x="229" y="112"/>
                  </a:lnTo>
                  <a:lnTo>
                    <a:pt x="234" y="106"/>
                  </a:lnTo>
                  <a:lnTo>
                    <a:pt x="238" y="99"/>
                  </a:lnTo>
                  <a:lnTo>
                    <a:pt x="238" y="93"/>
                  </a:lnTo>
                  <a:lnTo>
                    <a:pt x="236" y="85"/>
                  </a:lnTo>
                  <a:lnTo>
                    <a:pt x="235" y="80"/>
                  </a:lnTo>
                  <a:lnTo>
                    <a:pt x="234" y="74"/>
                  </a:lnTo>
                  <a:lnTo>
                    <a:pt x="232" y="70"/>
                  </a:lnTo>
                  <a:lnTo>
                    <a:pt x="230" y="67"/>
                  </a:lnTo>
                  <a:lnTo>
                    <a:pt x="225" y="63"/>
                  </a:lnTo>
                  <a:lnTo>
                    <a:pt x="217" y="61"/>
                  </a:lnTo>
                  <a:lnTo>
                    <a:pt x="207" y="58"/>
                  </a:lnTo>
                  <a:lnTo>
                    <a:pt x="196" y="54"/>
                  </a:lnTo>
                  <a:lnTo>
                    <a:pt x="186" y="46"/>
                  </a:lnTo>
                  <a:lnTo>
                    <a:pt x="176" y="36"/>
                  </a:lnTo>
                  <a:lnTo>
                    <a:pt x="165" y="26"/>
                  </a:lnTo>
                  <a:lnTo>
                    <a:pt x="154" y="16"/>
                  </a:lnTo>
                  <a:lnTo>
                    <a:pt x="143" y="8"/>
                  </a:lnTo>
                  <a:lnTo>
                    <a:pt x="130" y="2"/>
                  </a:lnTo>
                  <a:lnTo>
                    <a:pt x="116" y="0"/>
                  </a:lnTo>
                  <a:lnTo>
                    <a:pt x="100" y="1"/>
                  </a:lnTo>
                  <a:lnTo>
                    <a:pt x="82" y="5"/>
                  </a:lnTo>
                  <a:lnTo>
                    <a:pt x="64" y="11"/>
                  </a:lnTo>
                  <a:lnTo>
                    <a:pt x="48" y="18"/>
                  </a:lnTo>
                  <a:lnTo>
                    <a:pt x="33" y="26"/>
                  </a:lnTo>
                  <a:lnTo>
                    <a:pt x="20" y="34"/>
                  </a:lnTo>
                  <a:lnTo>
                    <a:pt x="11" y="42"/>
                  </a:lnTo>
                  <a:lnTo>
                    <a:pt x="6" y="48"/>
                  </a:lnTo>
                  <a:lnTo>
                    <a:pt x="4" y="52"/>
                  </a:lnTo>
                  <a:lnTo>
                    <a:pt x="3" y="56"/>
                  </a:lnTo>
                  <a:lnTo>
                    <a:pt x="1" y="61"/>
                  </a:lnTo>
                  <a:lnTo>
                    <a:pt x="0" y="65"/>
                  </a:lnTo>
                  <a:lnTo>
                    <a:pt x="0" y="69"/>
                  </a:lnTo>
                  <a:lnTo>
                    <a:pt x="0" y="72"/>
                  </a:lnTo>
                  <a:lnTo>
                    <a:pt x="2" y="75"/>
                  </a:lnTo>
                  <a:lnTo>
                    <a:pt x="4" y="79"/>
                  </a:lnTo>
                  <a:lnTo>
                    <a:pt x="7" y="83"/>
                  </a:lnTo>
                  <a:lnTo>
                    <a:pt x="11" y="87"/>
                  </a:lnTo>
                  <a:lnTo>
                    <a:pt x="15" y="90"/>
                  </a:lnTo>
                  <a:lnTo>
                    <a:pt x="18" y="94"/>
                  </a:lnTo>
                  <a:lnTo>
                    <a:pt x="22" y="98"/>
                  </a:lnTo>
                  <a:lnTo>
                    <a:pt x="25" y="100"/>
                  </a:lnTo>
                  <a:lnTo>
                    <a:pt x="27" y="102"/>
                  </a:lnTo>
                  <a:lnTo>
                    <a:pt x="29" y="102"/>
                  </a:lnTo>
                </a:path>
              </a:pathLst>
            </a:custGeom>
            <a:solidFill>
              <a:srgbClr val="B2B2B2"/>
            </a:solidFill>
            <a:ln w="9525" cap="rnd">
              <a:noFill/>
              <a:round/>
              <a:headEnd type="none" w="sm" len="sm"/>
              <a:tailEnd type="none" w="sm" len="sm"/>
            </a:ln>
            <a:effectLst/>
          </p:spPr>
          <p:txBody>
            <a:bodyPr/>
            <a:lstStyle/>
            <a:p>
              <a:endParaRPr lang="en-US"/>
            </a:p>
          </p:txBody>
        </p:sp>
        <p:sp>
          <p:nvSpPr>
            <p:cNvPr id="9292" name="Freeform 76"/>
            <p:cNvSpPr>
              <a:spLocks/>
            </p:cNvSpPr>
            <p:nvPr/>
          </p:nvSpPr>
          <p:spPr bwMode="auto">
            <a:xfrm>
              <a:off x="2332" y="1052"/>
              <a:ext cx="901" cy="315"/>
            </a:xfrm>
            <a:custGeom>
              <a:avLst/>
              <a:gdLst/>
              <a:ahLst/>
              <a:cxnLst>
                <a:cxn ang="0">
                  <a:pos x="632" y="0"/>
                </a:cxn>
                <a:cxn ang="0">
                  <a:pos x="0" y="173"/>
                </a:cxn>
                <a:cxn ang="0">
                  <a:pos x="319" y="314"/>
                </a:cxn>
                <a:cxn ang="0">
                  <a:pos x="900" y="169"/>
                </a:cxn>
                <a:cxn ang="0">
                  <a:pos x="632" y="0"/>
                </a:cxn>
              </a:cxnLst>
              <a:rect l="0" t="0" r="r" b="b"/>
              <a:pathLst>
                <a:path w="901" h="315">
                  <a:moveTo>
                    <a:pt x="632" y="0"/>
                  </a:moveTo>
                  <a:lnTo>
                    <a:pt x="0" y="173"/>
                  </a:lnTo>
                  <a:lnTo>
                    <a:pt x="319" y="314"/>
                  </a:lnTo>
                  <a:lnTo>
                    <a:pt x="900" y="169"/>
                  </a:lnTo>
                  <a:lnTo>
                    <a:pt x="632" y="0"/>
                  </a:lnTo>
                </a:path>
              </a:pathLst>
            </a:custGeom>
            <a:solidFill>
              <a:srgbClr val="FFCC00"/>
            </a:solidFill>
            <a:ln w="9525" cap="rnd">
              <a:noFill/>
              <a:round/>
              <a:headEnd type="none" w="sm" len="sm"/>
              <a:tailEnd type="none" w="sm" len="sm"/>
            </a:ln>
            <a:effectLst/>
          </p:spPr>
          <p:txBody>
            <a:bodyPr/>
            <a:lstStyle/>
            <a:p>
              <a:endParaRPr lang="en-US"/>
            </a:p>
          </p:txBody>
        </p:sp>
        <p:sp>
          <p:nvSpPr>
            <p:cNvPr id="9293" name="Freeform 77"/>
            <p:cNvSpPr>
              <a:spLocks/>
            </p:cNvSpPr>
            <p:nvPr/>
          </p:nvSpPr>
          <p:spPr bwMode="auto">
            <a:xfrm>
              <a:off x="2456" y="897"/>
              <a:ext cx="259" cy="280"/>
            </a:xfrm>
            <a:custGeom>
              <a:avLst/>
              <a:gdLst/>
              <a:ahLst/>
              <a:cxnLst>
                <a:cxn ang="0">
                  <a:pos x="38" y="26"/>
                </a:cxn>
                <a:cxn ang="0">
                  <a:pos x="47" y="44"/>
                </a:cxn>
                <a:cxn ang="0">
                  <a:pos x="60" y="71"/>
                </a:cxn>
                <a:cxn ang="0">
                  <a:pos x="71" y="97"/>
                </a:cxn>
                <a:cxn ang="0">
                  <a:pos x="76" y="116"/>
                </a:cxn>
                <a:cxn ang="0">
                  <a:pos x="84" y="136"/>
                </a:cxn>
                <a:cxn ang="0">
                  <a:pos x="92" y="155"/>
                </a:cxn>
                <a:cxn ang="0">
                  <a:pos x="101" y="168"/>
                </a:cxn>
                <a:cxn ang="0">
                  <a:pos x="111" y="175"/>
                </a:cxn>
                <a:cxn ang="0">
                  <a:pos x="137" y="195"/>
                </a:cxn>
                <a:cxn ang="0">
                  <a:pos x="169" y="219"/>
                </a:cxn>
                <a:cxn ang="0">
                  <a:pos x="192" y="238"/>
                </a:cxn>
                <a:cxn ang="0">
                  <a:pos x="197" y="241"/>
                </a:cxn>
                <a:cxn ang="0">
                  <a:pos x="203" y="239"/>
                </a:cxn>
                <a:cxn ang="0">
                  <a:pos x="210" y="239"/>
                </a:cxn>
                <a:cxn ang="0">
                  <a:pos x="217" y="242"/>
                </a:cxn>
                <a:cxn ang="0">
                  <a:pos x="227" y="246"/>
                </a:cxn>
                <a:cxn ang="0">
                  <a:pos x="240" y="253"/>
                </a:cxn>
                <a:cxn ang="0">
                  <a:pos x="251" y="261"/>
                </a:cxn>
                <a:cxn ang="0">
                  <a:pos x="258" y="270"/>
                </a:cxn>
                <a:cxn ang="0">
                  <a:pos x="256" y="275"/>
                </a:cxn>
                <a:cxn ang="0">
                  <a:pos x="247" y="277"/>
                </a:cxn>
                <a:cxn ang="0">
                  <a:pos x="234" y="279"/>
                </a:cxn>
                <a:cxn ang="0">
                  <a:pos x="219" y="275"/>
                </a:cxn>
                <a:cxn ang="0">
                  <a:pos x="205" y="271"/>
                </a:cxn>
                <a:cxn ang="0">
                  <a:pos x="197" y="267"/>
                </a:cxn>
                <a:cxn ang="0">
                  <a:pos x="192" y="266"/>
                </a:cxn>
                <a:cxn ang="0">
                  <a:pos x="187" y="266"/>
                </a:cxn>
                <a:cxn ang="0">
                  <a:pos x="175" y="264"/>
                </a:cxn>
                <a:cxn ang="0">
                  <a:pos x="153" y="254"/>
                </a:cxn>
                <a:cxn ang="0">
                  <a:pos x="127" y="242"/>
                </a:cxn>
                <a:cxn ang="0">
                  <a:pos x="108" y="231"/>
                </a:cxn>
                <a:cxn ang="0">
                  <a:pos x="91" y="217"/>
                </a:cxn>
                <a:cxn ang="0">
                  <a:pos x="70" y="196"/>
                </a:cxn>
                <a:cxn ang="0">
                  <a:pos x="47" y="170"/>
                </a:cxn>
                <a:cxn ang="0">
                  <a:pos x="31" y="143"/>
                </a:cxn>
                <a:cxn ang="0">
                  <a:pos x="20" y="116"/>
                </a:cxn>
                <a:cxn ang="0">
                  <a:pos x="13" y="90"/>
                </a:cxn>
                <a:cxn ang="0">
                  <a:pos x="10" y="66"/>
                </a:cxn>
                <a:cxn ang="0">
                  <a:pos x="10" y="50"/>
                </a:cxn>
                <a:cxn ang="0">
                  <a:pos x="7" y="36"/>
                </a:cxn>
                <a:cxn ang="0">
                  <a:pos x="3" y="21"/>
                </a:cxn>
                <a:cxn ang="0">
                  <a:pos x="0" y="8"/>
                </a:cxn>
                <a:cxn ang="0">
                  <a:pos x="1" y="0"/>
                </a:cxn>
              </a:cxnLst>
              <a:rect l="0" t="0" r="r" b="b"/>
              <a:pathLst>
                <a:path w="259" h="280">
                  <a:moveTo>
                    <a:pt x="37" y="23"/>
                  </a:moveTo>
                  <a:lnTo>
                    <a:pt x="38" y="26"/>
                  </a:lnTo>
                  <a:lnTo>
                    <a:pt x="42" y="33"/>
                  </a:lnTo>
                  <a:lnTo>
                    <a:pt x="47" y="44"/>
                  </a:lnTo>
                  <a:lnTo>
                    <a:pt x="53" y="56"/>
                  </a:lnTo>
                  <a:lnTo>
                    <a:pt x="60" y="71"/>
                  </a:lnTo>
                  <a:lnTo>
                    <a:pt x="65" y="84"/>
                  </a:lnTo>
                  <a:lnTo>
                    <a:pt x="71" y="97"/>
                  </a:lnTo>
                  <a:lnTo>
                    <a:pt x="74" y="107"/>
                  </a:lnTo>
                  <a:lnTo>
                    <a:pt x="76" y="116"/>
                  </a:lnTo>
                  <a:lnTo>
                    <a:pt x="80" y="124"/>
                  </a:lnTo>
                  <a:lnTo>
                    <a:pt x="84" y="136"/>
                  </a:lnTo>
                  <a:lnTo>
                    <a:pt x="88" y="146"/>
                  </a:lnTo>
                  <a:lnTo>
                    <a:pt x="92" y="155"/>
                  </a:lnTo>
                  <a:lnTo>
                    <a:pt x="96" y="162"/>
                  </a:lnTo>
                  <a:lnTo>
                    <a:pt x="101" y="168"/>
                  </a:lnTo>
                  <a:lnTo>
                    <a:pt x="104" y="170"/>
                  </a:lnTo>
                  <a:lnTo>
                    <a:pt x="111" y="175"/>
                  </a:lnTo>
                  <a:lnTo>
                    <a:pt x="123" y="184"/>
                  </a:lnTo>
                  <a:lnTo>
                    <a:pt x="137" y="195"/>
                  </a:lnTo>
                  <a:lnTo>
                    <a:pt x="153" y="207"/>
                  </a:lnTo>
                  <a:lnTo>
                    <a:pt x="169" y="219"/>
                  </a:lnTo>
                  <a:lnTo>
                    <a:pt x="182" y="231"/>
                  </a:lnTo>
                  <a:lnTo>
                    <a:pt x="192" y="238"/>
                  </a:lnTo>
                  <a:lnTo>
                    <a:pt x="195" y="242"/>
                  </a:lnTo>
                  <a:lnTo>
                    <a:pt x="197" y="241"/>
                  </a:lnTo>
                  <a:lnTo>
                    <a:pt x="200" y="241"/>
                  </a:lnTo>
                  <a:lnTo>
                    <a:pt x="203" y="239"/>
                  </a:lnTo>
                  <a:lnTo>
                    <a:pt x="206" y="239"/>
                  </a:lnTo>
                  <a:lnTo>
                    <a:pt x="210" y="239"/>
                  </a:lnTo>
                  <a:lnTo>
                    <a:pt x="214" y="241"/>
                  </a:lnTo>
                  <a:lnTo>
                    <a:pt x="217" y="242"/>
                  </a:lnTo>
                  <a:lnTo>
                    <a:pt x="222" y="244"/>
                  </a:lnTo>
                  <a:lnTo>
                    <a:pt x="227" y="246"/>
                  </a:lnTo>
                  <a:lnTo>
                    <a:pt x="233" y="249"/>
                  </a:lnTo>
                  <a:lnTo>
                    <a:pt x="240" y="253"/>
                  </a:lnTo>
                  <a:lnTo>
                    <a:pt x="245" y="257"/>
                  </a:lnTo>
                  <a:lnTo>
                    <a:pt x="251" y="261"/>
                  </a:lnTo>
                  <a:lnTo>
                    <a:pt x="255" y="265"/>
                  </a:lnTo>
                  <a:lnTo>
                    <a:pt x="258" y="270"/>
                  </a:lnTo>
                  <a:lnTo>
                    <a:pt x="258" y="272"/>
                  </a:lnTo>
                  <a:lnTo>
                    <a:pt x="256" y="275"/>
                  </a:lnTo>
                  <a:lnTo>
                    <a:pt x="253" y="276"/>
                  </a:lnTo>
                  <a:lnTo>
                    <a:pt x="247" y="277"/>
                  </a:lnTo>
                  <a:lnTo>
                    <a:pt x="241" y="279"/>
                  </a:lnTo>
                  <a:lnTo>
                    <a:pt x="234" y="279"/>
                  </a:lnTo>
                  <a:lnTo>
                    <a:pt x="226" y="277"/>
                  </a:lnTo>
                  <a:lnTo>
                    <a:pt x="219" y="275"/>
                  </a:lnTo>
                  <a:lnTo>
                    <a:pt x="211" y="273"/>
                  </a:lnTo>
                  <a:lnTo>
                    <a:pt x="205" y="271"/>
                  </a:lnTo>
                  <a:lnTo>
                    <a:pt x="201" y="268"/>
                  </a:lnTo>
                  <a:lnTo>
                    <a:pt x="197" y="267"/>
                  </a:lnTo>
                  <a:lnTo>
                    <a:pt x="194" y="266"/>
                  </a:lnTo>
                  <a:lnTo>
                    <a:pt x="192" y="266"/>
                  </a:lnTo>
                  <a:lnTo>
                    <a:pt x="190" y="266"/>
                  </a:lnTo>
                  <a:lnTo>
                    <a:pt x="187" y="266"/>
                  </a:lnTo>
                  <a:lnTo>
                    <a:pt x="183" y="266"/>
                  </a:lnTo>
                  <a:lnTo>
                    <a:pt x="175" y="264"/>
                  </a:lnTo>
                  <a:lnTo>
                    <a:pt x="165" y="260"/>
                  </a:lnTo>
                  <a:lnTo>
                    <a:pt x="153" y="254"/>
                  </a:lnTo>
                  <a:lnTo>
                    <a:pt x="140" y="248"/>
                  </a:lnTo>
                  <a:lnTo>
                    <a:pt x="127" y="242"/>
                  </a:lnTo>
                  <a:lnTo>
                    <a:pt x="116" y="236"/>
                  </a:lnTo>
                  <a:lnTo>
                    <a:pt x="108" y="231"/>
                  </a:lnTo>
                  <a:lnTo>
                    <a:pt x="101" y="225"/>
                  </a:lnTo>
                  <a:lnTo>
                    <a:pt x="91" y="217"/>
                  </a:lnTo>
                  <a:lnTo>
                    <a:pt x="81" y="207"/>
                  </a:lnTo>
                  <a:lnTo>
                    <a:pt x="70" y="196"/>
                  </a:lnTo>
                  <a:lnTo>
                    <a:pt x="58" y="184"/>
                  </a:lnTo>
                  <a:lnTo>
                    <a:pt x="47" y="170"/>
                  </a:lnTo>
                  <a:lnTo>
                    <a:pt x="38" y="157"/>
                  </a:lnTo>
                  <a:lnTo>
                    <a:pt x="31" y="143"/>
                  </a:lnTo>
                  <a:lnTo>
                    <a:pt x="24" y="130"/>
                  </a:lnTo>
                  <a:lnTo>
                    <a:pt x="20" y="116"/>
                  </a:lnTo>
                  <a:lnTo>
                    <a:pt x="16" y="102"/>
                  </a:lnTo>
                  <a:lnTo>
                    <a:pt x="13" y="90"/>
                  </a:lnTo>
                  <a:lnTo>
                    <a:pt x="12" y="78"/>
                  </a:lnTo>
                  <a:lnTo>
                    <a:pt x="10" y="66"/>
                  </a:lnTo>
                  <a:lnTo>
                    <a:pt x="10" y="58"/>
                  </a:lnTo>
                  <a:lnTo>
                    <a:pt x="10" y="50"/>
                  </a:lnTo>
                  <a:lnTo>
                    <a:pt x="8" y="43"/>
                  </a:lnTo>
                  <a:lnTo>
                    <a:pt x="7" y="36"/>
                  </a:lnTo>
                  <a:lnTo>
                    <a:pt x="5" y="29"/>
                  </a:lnTo>
                  <a:lnTo>
                    <a:pt x="3" y="21"/>
                  </a:lnTo>
                  <a:lnTo>
                    <a:pt x="2" y="14"/>
                  </a:lnTo>
                  <a:lnTo>
                    <a:pt x="0" y="8"/>
                  </a:lnTo>
                  <a:lnTo>
                    <a:pt x="0" y="3"/>
                  </a:lnTo>
                  <a:lnTo>
                    <a:pt x="1" y="0"/>
                  </a:lnTo>
                  <a:lnTo>
                    <a:pt x="37" y="23"/>
                  </a:lnTo>
                </a:path>
              </a:pathLst>
            </a:custGeom>
            <a:solidFill>
              <a:srgbClr val="4C4C4C"/>
            </a:solidFill>
            <a:ln w="9525" cap="rnd">
              <a:noFill/>
              <a:round/>
              <a:headEnd type="none" w="sm" len="sm"/>
              <a:tailEnd type="none" w="sm" len="sm"/>
            </a:ln>
            <a:effectLst/>
          </p:spPr>
          <p:txBody>
            <a:bodyPr/>
            <a:lstStyle/>
            <a:p>
              <a:endParaRPr lang="en-US"/>
            </a:p>
          </p:txBody>
        </p:sp>
        <p:sp>
          <p:nvSpPr>
            <p:cNvPr id="9294" name="Freeform 78"/>
            <p:cNvSpPr>
              <a:spLocks/>
            </p:cNvSpPr>
            <p:nvPr/>
          </p:nvSpPr>
          <p:spPr bwMode="auto">
            <a:xfrm>
              <a:off x="2443" y="895"/>
              <a:ext cx="279" cy="276"/>
            </a:xfrm>
            <a:custGeom>
              <a:avLst/>
              <a:gdLst/>
              <a:ahLst/>
              <a:cxnLst>
                <a:cxn ang="0">
                  <a:pos x="51" y="25"/>
                </a:cxn>
                <a:cxn ang="0">
                  <a:pos x="58" y="42"/>
                </a:cxn>
                <a:cxn ang="0">
                  <a:pos x="66" y="67"/>
                </a:cxn>
                <a:cxn ang="0">
                  <a:pos x="75" y="93"/>
                </a:cxn>
                <a:cxn ang="0">
                  <a:pos x="81" y="112"/>
                </a:cxn>
                <a:cxn ang="0">
                  <a:pos x="92" y="132"/>
                </a:cxn>
                <a:cxn ang="0">
                  <a:pos x="107" y="151"/>
                </a:cxn>
                <a:cxn ang="0">
                  <a:pos x="119" y="164"/>
                </a:cxn>
                <a:cxn ang="0">
                  <a:pos x="130" y="171"/>
                </a:cxn>
                <a:cxn ang="0">
                  <a:pos x="157" y="191"/>
                </a:cxn>
                <a:cxn ang="0">
                  <a:pos x="188" y="217"/>
                </a:cxn>
                <a:cxn ang="0">
                  <a:pos x="211" y="236"/>
                </a:cxn>
                <a:cxn ang="0">
                  <a:pos x="217" y="238"/>
                </a:cxn>
                <a:cxn ang="0">
                  <a:pos x="222" y="237"/>
                </a:cxn>
                <a:cxn ang="0">
                  <a:pos x="229" y="237"/>
                </a:cxn>
                <a:cxn ang="0">
                  <a:pos x="237" y="238"/>
                </a:cxn>
                <a:cxn ang="0">
                  <a:pos x="247" y="243"/>
                </a:cxn>
                <a:cxn ang="0">
                  <a:pos x="260" y="250"/>
                </a:cxn>
                <a:cxn ang="0">
                  <a:pos x="271" y="258"/>
                </a:cxn>
                <a:cxn ang="0">
                  <a:pos x="278" y="266"/>
                </a:cxn>
                <a:cxn ang="0">
                  <a:pos x="275" y="271"/>
                </a:cxn>
                <a:cxn ang="0">
                  <a:pos x="267" y="275"/>
                </a:cxn>
                <a:cxn ang="0">
                  <a:pos x="254" y="275"/>
                </a:cxn>
                <a:cxn ang="0">
                  <a:pos x="238" y="271"/>
                </a:cxn>
                <a:cxn ang="0">
                  <a:pos x="225" y="267"/>
                </a:cxn>
                <a:cxn ang="0">
                  <a:pos x="216" y="263"/>
                </a:cxn>
                <a:cxn ang="0">
                  <a:pos x="211" y="262"/>
                </a:cxn>
                <a:cxn ang="0">
                  <a:pos x="207" y="263"/>
                </a:cxn>
                <a:cxn ang="0">
                  <a:pos x="195" y="260"/>
                </a:cxn>
                <a:cxn ang="0">
                  <a:pos x="173" y="251"/>
                </a:cxn>
                <a:cxn ang="0">
                  <a:pos x="147" y="239"/>
                </a:cxn>
                <a:cxn ang="0">
                  <a:pos x="128" y="228"/>
                </a:cxn>
                <a:cxn ang="0">
                  <a:pos x="110" y="213"/>
                </a:cxn>
                <a:cxn ang="0">
                  <a:pos x="89" y="192"/>
                </a:cxn>
                <a:cxn ang="0">
                  <a:pos x="66" y="168"/>
                </a:cxn>
                <a:cxn ang="0">
                  <a:pos x="50" y="140"/>
                </a:cxn>
                <a:cxn ang="0">
                  <a:pos x="34" y="109"/>
                </a:cxn>
                <a:cxn ang="0">
                  <a:pos x="17" y="71"/>
                </a:cxn>
                <a:cxn ang="0">
                  <a:pos x="5" y="37"/>
                </a:cxn>
                <a:cxn ang="0">
                  <a:pos x="0" y="16"/>
                </a:cxn>
                <a:cxn ang="0">
                  <a:pos x="2" y="7"/>
                </a:cxn>
                <a:cxn ang="0">
                  <a:pos x="5" y="4"/>
                </a:cxn>
                <a:cxn ang="0">
                  <a:pos x="11" y="2"/>
                </a:cxn>
                <a:cxn ang="0">
                  <a:pos x="16" y="0"/>
                </a:cxn>
              </a:cxnLst>
              <a:rect l="0" t="0" r="r" b="b"/>
              <a:pathLst>
                <a:path w="279" h="276">
                  <a:moveTo>
                    <a:pt x="50" y="22"/>
                  </a:moveTo>
                  <a:lnTo>
                    <a:pt x="51" y="25"/>
                  </a:lnTo>
                  <a:lnTo>
                    <a:pt x="53" y="32"/>
                  </a:lnTo>
                  <a:lnTo>
                    <a:pt x="58" y="42"/>
                  </a:lnTo>
                  <a:lnTo>
                    <a:pt x="62" y="54"/>
                  </a:lnTo>
                  <a:lnTo>
                    <a:pt x="66" y="67"/>
                  </a:lnTo>
                  <a:lnTo>
                    <a:pt x="71" y="81"/>
                  </a:lnTo>
                  <a:lnTo>
                    <a:pt x="75" y="93"/>
                  </a:lnTo>
                  <a:lnTo>
                    <a:pt x="78" y="103"/>
                  </a:lnTo>
                  <a:lnTo>
                    <a:pt x="81" y="112"/>
                  </a:lnTo>
                  <a:lnTo>
                    <a:pt x="87" y="121"/>
                  </a:lnTo>
                  <a:lnTo>
                    <a:pt x="92" y="132"/>
                  </a:lnTo>
                  <a:lnTo>
                    <a:pt x="100" y="142"/>
                  </a:lnTo>
                  <a:lnTo>
                    <a:pt x="107" y="151"/>
                  </a:lnTo>
                  <a:lnTo>
                    <a:pt x="113" y="159"/>
                  </a:lnTo>
                  <a:lnTo>
                    <a:pt x="119" y="164"/>
                  </a:lnTo>
                  <a:lnTo>
                    <a:pt x="123" y="168"/>
                  </a:lnTo>
                  <a:lnTo>
                    <a:pt x="130" y="171"/>
                  </a:lnTo>
                  <a:lnTo>
                    <a:pt x="141" y="180"/>
                  </a:lnTo>
                  <a:lnTo>
                    <a:pt x="157" y="191"/>
                  </a:lnTo>
                  <a:lnTo>
                    <a:pt x="173" y="204"/>
                  </a:lnTo>
                  <a:lnTo>
                    <a:pt x="188" y="217"/>
                  </a:lnTo>
                  <a:lnTo>
                    <a:pt x="202" y="228"/>
                  </a:lnTo>
                  <a:lnTo>
                    <a:pt x="211" y="236"/>
                  </a:lnTo>
                  <a:lnTo>
                    <a:pt x="215" y="238"/>
                  </a:lnTo>
                  <a:lnTo>
                    <a:pt x="217" y="238"/>
                  </a:lnTo>
                  <a:lnTo>
                    <a:pt x="219" y="237"/>
                  </a:lnTo>
                  <a:lnTo>
                    <a:pt x="222" y="237"/>
                  </a:lnTo>
                  <a:lnTo>
                    <a:pt x="226" y="237"/>
                  </a:lnTo>
                  <a:lnTo>
                    <a:pt x="229" y="237"/>
                  </a:lnTo>
                  <a:lnTo>
                    <a:pt x="233" y="237"/>
                  </a:lnTo>
                  <a:lnTo>
                    <a:pt x="237" y="238"/>
                  </a:lnTo>
                  <a:lnTo>
                    <a:pt x="242" y="240"/>
                  </a:lnTo>
                  <a:lnTo>
                    <a:pt x="247" y="243"/>
                  </a:lnTo>
                  <a:lnTo>
                    <a:pt x="253" y="246"/>
                  </a:lnTo>
                  <a:lnTo>
                    <a:pt x="260" y="250"/>
                  </a:lnTo>
                  <a:lnTo>
                    <a:pt x="265" y="253"/>
                  </a:lnTo>
                  <a:lnTo>
                    <a:pt x="271" y="258"/>
                  </a:lnTo>
                  <a:lnTo>
                    <a:pt x="275" y="261"/>
                  </a:lnTo>
                  <a:lnTo>
                    <a:pt x="278" y="266"/>
                  </a:lnTo>
                  <a:lnTo>
                    <a:pt x="278" y="269"/>
                  </a:lnTo>
                  <a:lnTo>
                    <a:pt x="275" y="271"/>
                  </a:lnTo>
                  <a:lnTo>
                    <a:pt x="272" y="273"/>
                  </a:lnTo>
                  <a:lnTo>
                    <a:pt x="267" y="275"/>
                  </a:lnTo>
                  <a:lnTo>
                    <a:pt x="261" y="275"/>
                  </a:lnTo>
                  <a:lnTo>
                    <a:pt x="254" y="275"/>
                  </a:lnTo>
                  <a:lnTo>
                    <a:pt x="246" y="273"/>
                  </a:lnTo>
                  <a:lnTo>
                    <a:pt x="238" y="271"/>
                  </a:lnTo>
                  <a:lnTo>
                    <a:pt x="231" y="269"/>
                  </a:lnTo>
                  <a:lnTo>
                    <a:pt x="225" y="267"/>
                  </a:lnTo>
                  <a:lnTo>
                    <a:pt x="221" y="264"/>
                  </a:lnTo>
                  <a:lnTo>
                    <a:pt x="216" y="263"/>
                  </a:lnTo>
                  <a:lnTo>
                    <a:pt x="214" y="262"/>
                  </a:lnTo>
                  <a:lnTo>
                    <a:pt x="211" y="262"/>
                  </a:lnTo>
                  <a:lnTo>
                    <a:pt x="209" y="262"/>
                  </a:lnTo>
                  <a:lnTo>
                    <a:pt x="207" y="263"/>
                  </a:lnTo>
                  <a:lnTo>
                    <a:pt x="203" y="262"/>
                  </a:lnTo>
                  <a:lnTo>
                    <a:pt x="195" y="260"/>
                  </a:lnTo>
                  <a:lnTo>
                    <a:pt x="185" y="257"/>
                  </a:lnTo>
                  <a:lnTo>
                    <a:pt x="173" y="251"/>
                  </a:lnTo>
                  <a:lnTo>
                    <a:pt x="159" y="244"/>
                  </a:lnTo>
                  <a:lnTo>
                    <a:pt x="147" y="239"/>
                  </a:lnTo>
                  <a:lnTo>
                    <a:pt x="136" y="233"/>
                  </a:lnTo>
                  <a:lnTo>
                    <a:pt x="128" y="228"/>
                  </a:lnTo>
                  <a:lnTo>
                    <a:pt x="120" y="222"/>
                  </a:lnTo>
                  <a:lnTo>
                    <a:pt x="110" y="213"/>
                  </a:lnTo>
                  <a:lnTo>
                    <a:pt x="100" y="204"/>
                  </a:lnTo>
                  <a:lnTo>
                    <a:pt x="89" y="192"/>
                  </a:lnTo>
                  <a:lnTo>
                    <a:pt x="78" y="180"/>
                  </a:lnTo>
                  <a:lnTo>
                    <a:pt x="66" y="168"/>
                  </a:lnTo>
                  <a:lnTo>
                    <a:pt x="58" y="154"/>
                  </a:lnTo>
                  <a:lnTo>
                    <a:pt x="50" y="140"/>
                  </a:lnTo>
                  <a:lnTo>
                    <a:pt x="42" y="125"/>
                  </a:lnTo>
                  <a:lnTo>
                    <a:pt x="34" y="109"/>
                  </a:lnTo>
                  <a:lnTo>
                    <a:pt x="25" y="90"/>
                  </a:lnTo>
                  <a:lnTo>
                    <a:pt x="17" y="71"/>
                  </a:lnTo>
                  <a:lnTo>
                    <a:pt x="11" y="53"/>
                  </a:lnTo>
                  <a:lnTo>
                    <a:pt x="5" y="37"/>
                  </a:lnTo>
                  <a:lnTo>
                    <a:pt x="2" y="25"/>
                  </a:lnTo>
                  <a:lnTo>
                    <a:pt x="0" y="16"/>
                  </a:lnTo>
                  <a:lnTo>
                    <a:pt x="1" y="11"/>
                  </a:lnTo>
                  <a:lnTo>
                    <a:pt x="2" y="7"/>
                  </a:lnTo>
                  <a:lnTo>
                    <a:pt x="3" y="5"/>
                  </a:lnTo>
                  <a:lnTo>
                    <a:pt x="5" y="4"/>
                  </a:lnTo>
                  <a:lnTo>
                    <a:pt x="7" y="3"/>
                  </a:lnTo>
                  <a:lnTo>
                    <a:pt x="11" y="2"/>
                  </a:lnTo>
                  <a:lnTo>
                    <a:pt x="13" y="2"/>
                  </a:lnTo>
                  <a:lnTo>
                    <a:pt x="16" y="0"/>
                  </a:lnTo>
                  <a:lnTo>
                    <a:pt x="50" y="22"/>
                  </a:lnTo>
                </a:path>
              </a:pathLst>
            </a:custGeom>
            <a:solidFill>
              <a:srgbClr val="4C4C4C"/>
            </a:solidFill>
            <a:ln w="9525" cap="rnd">
              <a:noFill/>
              <a:round/>
              <a:headEnd type="none" w="sm" len="sm"/>
              <a:tailEnd type="none" w="sm" len="sm"/>
            </a:ln>
            <a:effectLst/>
          </p:spPr>
          <p:txBody>
            <a:bodyPr/>
            <a:lstStyle/>
            <a:p>
              <a:endParaRPr lang="en-US"/>
            </a:p>
          </p:txBody>
        </p:sp>
        <p:sp>
          <p:nvSpPr>
            <p:cNvPr id="9295" name="Freeform 79"/>
            <p:cNvSpPr>
              <a:spLocks/>
            </p:cNvSpPr>
            <p:nvPr/>
          </p:nvSpPr>
          <p:spPr bwMode="auto">
            <a:xfrm>
              <a:off x="2364" y="1239"/>
              <a:ext cx="288" cy="530"/>
            </a:xfrm>
            <a:custGeom>
              <a:avLst/>
              <a:gdLst/>
              <a:ahLst/>
              <a:cxnLst>
                <a:cxn ang="0">
                  <a:pos x="287" y="529"/>
                </a:cxn>
                <a:cxn ang="0">
                  <a:pos x="287" y="142"/>
                </a:cxn>
                <a:cxn ang="0">
                  <a:pos x="0" y="0"/>
                </a:cxn>
                <a:cxn ang="0">
                  <a:pos x="0" y="360"/>
                </a:cxn>
                <a:cxn ang="0">
                  <a:pos x="287" y="529"/>
                </a:cxn>
              </a:cxnLst>
              <a:rect l="0" t="0" r="r" b="b"/>
              <a:pathLst>
                <a:path w="288" h="530">
                  <a:moveTo>
                    <a:pt x="287" y="529"/>
                  </a:moveTo>
                  <a:lnTo>
                    <a:pt x="287" y="142"/>
                  </a:lnTo>
                  <a:lnTo>
                    <a:pt x="0" y="0"/>
                  </a:lnTo>
                  <a:lnTo>
                    <a:pt x="0" y="360"/>
                  </a:lnTo>
                  <a:lnTo>
                    <a:pt x="287" y="529"/>
                  </a:lnTo>
                </a:path>
              </a:pathLst>
            </a:custGeom>
            <a:solidFill>
              <a:srgbClr val="4C4C4C"/>
            </a:solidFill>
            <a:ln w="9525" cap="rnd">
              <a:noFill/>
              <a:round/>
              <a:headEnd type="none" w="sm" len="sm"/>
              <a:tailEnd type="none" w="sm" len="sm"/>
            </a:ln>
            <a:effectLst/>
          </p:spPr>
          <p:txBody>
            <a:bodyPr/>
            <a:lstStyle/>
            <a:p>
              <a:endParaRPr lang="en-US"/>
            </a:p>
          </p:txBody>
        </p:sp>
        <p:sp>
          <p:nvSpPr>
            <p:cNvPr id="9296" name="Freeform 80"/>
            <p:cNvSpPr>
              <a:spLocks/>
            </p:cNvSpPr>
            <p:nvPr/>
          </p:nvSpPr>
          <p:spPr bwMode="auto">
            <a:xfrm>
              <a:off x="2341" y="1567"/>
              <a:ext cx="312" cy="210"/>
            </a:xfrm>
            <a:custGeom>
              <a:avLst/>
              <a:gdLst/>
              <a:ahLst/>
              <a:cxnLst>
                <a:cxn ang="0">
                  <a:pos x="311" y="209"/>
                </a:cxn>
                <a:cxn ang="0">
                  <a:pos x="311" y="168"/>
                </a:cxn>
                <a:cxn ang="0">
                  <a:pos x="0" y="0"/>
                </a:cxn>
                <a:cxn ang="0">
                  <a:pos x="0" y="36"/>
                </a:cxn>
                <a:cxn ang="0">
                  <a:pos x="311" y="209"/>
                </a:cxn>
              </a:cxnLst>
              <a:rect l="0" t="0" r="r" b="b"/>
              <a:pathLst>
                <a:path w="312" h="210">
                  <a:moveTo>
                    <a:pt x="311" y="209"/>
                  </a:moveTo>
                  <a:lnTo>
                    <a:pt x="311" y="168"/>
                  </a:lnTo>
                  <a:lnTo>
                    <a:pt x="0" y="0"/>
                  </a:lnTo>
                  <a:lnTo>
                    <a:pt x="0" y="36"/>
                  </a:lnTo>
                  <a:lnTo>
                    <a:pt x="311" y="209"/>
                  </a:lnTo>
                </a:path>
              </a:pathLst>
            </a:custGeom>
            <a:solidFill>
              <a:srgbClr val="CC9900"/>
            </a:solidFill>
            <a:ln w="9525" cap="rnd">
              <a:noFill/>
              <a:round/>
              <a:headEnd type="none" w="sm" len="sm"/>
              <a:tailEnd type="none" w="sm" len="sm"/>
            </a:ln>
            <a:effectLst/>
          </p:spPr>
          <p:txBody>
            <a:bodyPr/>
            <a:lstStyle/>
            <a:p>
              <a:endParaRPr lang="en-US"/>
            </a:p>
          </p:txBody>
        </p:sp>
        <p:sp>
          <p:nvSpPr>
            <p:cNvPr id="9297" name="Freeform 81"/>
            <p:cNvSpPr>
              <a:spLocks/>
            </p:cNvSpPr>
            <p:nvPr/>
          </p:nvSpPr>
          <p:spPr bwMode="auto">
            <a:xfrm>
              <a:off x="2336" y="1219"/>
              <a:ext cx="317" cy="187"/>
            </a:xfrm>
            <a:custGeom>
              <a:avLst/>
              <a:gdLst/>
              <a:ahLst/>
              <a:cxnLst>
                <a:cxn ang="0">
                  <a:pos x="316" y="186"/>
                </a:cxn>
                <a:cxn ang="0">
                  <a:pos x="316" y="147"/>
                </a:cxn>
                <a:cxn ang="0">
                  <a:pos x="0" y="0"/>
                </a:cxn>
                <a:cxn ang="0">
                  <a:pos x="1" y="37"/>
                </a:cxn>
                <a:cxn ang="0">
                  <a:pos x="316" y="186"/>
                </a:cxn>
              </a:cxnLst>
              <a:rect l="0" t="0" r="r" b="b"/>
              <a:pathLst>
                <a:path w="317" h="187">
                  <a:moveTo>
                    <a:pt x="316" y="186"/>
                  </a:moveTo>
                  <a:lnTo>
                    <a:pt x="316" y="147"/>
                  </a:lnTo>
                  <a:lnTo>
                    <a:pt x="0" y="0"/>
                  </a:lnTo>
                  <a:lnTo>
                    <a:pt x="1" y="37"/>
                  </a:lnTo>
                  <a:lnTo>
                    <a:pt x="316" y="186"/>
                  </a:lnTo>
                </a:path>
              </a:pathLst>
            </a:custGeom>
            <a:solidFill>
              <a:srgbClr val="CC9900"/>
            </a:solidFill>
            <a:ln w="9525" cap="rnd">
              <a:noFill/>
              <a:round/>
              <a:headEnd type="none" w="sm" len="sm"/>
              <a:tailEnd type="none" w="sm" len="sm"/>
            </a:ln>
            <a:effectLst/>
          </p:spPr>
          <p:txBody>
            <a:bodyPr/>
            <a:lstStyle/>
            <a:p>
              <a:endParaRPr lang="en-US"/>
            </a:p>
          </p:txBody>
        </p:sp>
        <p:sp>
          <p:nvSpPr>
            <p:cNvPr id="9298" name="Freeform 82"/>
            <p:cNvSpPr>
              <a:spLocks/>
            </p:cNvSpPr>
            <p:nvPr/>
          </p:nvSpPr>
          <p:spPr bwMode="auto">
            <a:xfrm>
              <a:off x="2652" y="1584"/>
              <a:ext cx="589" cy="193"/>
            </a:xfrm>
            <a:custGeom>
              <a:avLst/>
              <a:gdLst/>
              <a:ahLst/>
              <a:cxnLst>
                <a:cxn ang="0">
                  <a:pos x="0" y="192"/>
                </a:cxn>
                <a:cxn ang="0">
                  <a:pos x="0" y="151"/>
                </a:cxn>
                <a:cxn ang="0">
                  <a:pos x="588" y="0"/>
                </a:cxn>
                <a:cxn ang="0">
                  <a:pos x="588" y="36"/>
                </a:cxn>
                <a:cxn ang="0">
                  <a:pos x="0" y="192"/>
                </a:cxn>
              </a:cxnLst>
              <a:rect l="0" t="0" r="r" b="b"/>
              <a:pathLst>
                <a:path w="589" h="193">
                  <a:moveTo>
                    <a:pt x="0" y="192"/>
                  </a:moveTo>
                  <a:lnTo>
                    <a:pt x="0" y="151"/>
                  </a:lnTo>
                  <a:lnTo>
                    <a:pt x="588" y="0"/>
                  </a:lnTo>
                  <a:lnTo>
                    <a:pt x="588" y="36"/>
                  </a:lnTo>
                  <a:lnTo>
                    <a:pt x="0" y="192"/>
                  </a:lnTo>
                </a:path>
              </a:pathLst>
            </a:custGeom>
            <a:solidFill>
              <a:srgbClr val="FFFF99"/>
            </a:solidFill>
            <a:ln w="9525" cap="rnd">
              <a:noFill/>
              <a:round/>
              <a:headEnd type="none" w="sm" len="sm"/>
              <a:tailEnd type="none" w="sm" len="sm"/>
            </a:ln>
            <a:effectLst/>
          </p:spPr>
          <p:txBody>
            <a:bodyPr/>
            <a:lstStyle/>
            <a:p>
              <a:endParaRPr lang="en-US"/>
            </a:p>
          </p:txBody>
        </p:sp>
        <p:sp>
          <p:nvSpPr>
            <p:cNvPr id="9299" name="Freeform 83"/>
            <p:cNvSpPr>
              <a:spLocks/>
            </p:cNvSpPr>
            <p:nvPr/>
          </p:nvSpPr>
          <p:spPr bwMode="auto">
            <a:xfrm>
              <a:off x="2649" y="1215"/>
              <a:ext cx="588" cy="193"/>
            </a:xfrm>
            <a:custGeom>
              <a:avLst/>
              <a:gdLst/>
              <a:ahLst/>
              <a:cxnLst>
                <a:cxn ang="0">
                  <a:pos x="0" y="192"/>
                </a:cxn>
                <a:cxn ang="0">
                  <a:pos x="0" y="153"/>
                </a:cxn>
                <a:cxn ang="0">
                  <a:pos x="587" y="0"/>
                </a:cxn>
                <a:cxn ang="0">
                  <a:pos x="587" y="35"/>
                </a:cxn>
                <a:cxn ang="0">
                  <a:pos x="0" y="192"/>
                </a:cxn>
              </a:cxnLst>
              <a:rect l="0" t="0" r="r" b="b"/>
              <a:pathLst>
                <a:path w="588" h="193">
                  <a:moveTo>
                    <a:pt x="0" y="192"/>
                  </a:moveTo>
                  <a:lnTo>
                    <a:pt x="0" y="153"/>
                  </a:lnTo>
                  <a:lnTo>
                    <a:pt x="587" y="0"/>
                  </a:lnTo>
                  <a:lnTo>
                    <a:pt x="587" y="35"/>
                  </a:lnTo>
                  <a:lnTo>
                    <a:pt x="0" y="192"/>
                  </a:lnTo>
                </a:path>
              </a:pathLst>
            </a:custGeom>
            <a:solidFill>
              <a:srgbClr val="FFFF99"/>
            </a:solidFill>
            <a:ln w="9525" cap="rnd">
              <a:noFill/>
              <a:round/>
              <a:headEnd type="none" w="sm" len="sm"/>
              <a:tailEnd type="none" w="sm" len="sm"/>
            </a:ln>
            <a:effectLst/>
          </p:spPr>
          <p:txBody>
            <a:bodyPr/>
            <a:lstStyle/>
            <a:p>
              <a:endParaRPr lang="en-US"/>
            </a:p>
          </p:txBody>
        </p:sp>
        <p:sp>
          <p:nvSpPr>
            <p:cNvPr id="9300" name="Freeform 84"/>
            <p:cNvSpPr>
              <a:spLocks/>
            </p:cNvSpPr>
            <p:nvPr/>
          </p:nvSpPr>
          <p:spPr bwMode="auto">
            <a:xfrm>
              <a:off x="2649" y="1259"/>
              <a:ext cx="591" cy="463"/>
            </a:xfrm>
            <a:custGeom>
              <a:avLst/>
              <a:gdLst/>
              <a:ahLst/>
              <a:cxnLst>
                <a:cxn ang="0">
                  <a:pos x="0" y="462"/>
                </a:cxn>
                <a:cxn ang="0">
                  <a:pos x="0" y="160"/>
                </a:cxn>
                <a:cxn ang="0">
                  <a:pos x="590" y="0"/>
                </a:cxn>
                <a:cxn ang="0">
                  <a:pos x="590" y="318"/>
                </a:cxn>
                <a:cxn ang="0">
                  <a:pos x="0" y="462"/>
                </a:cxn>
              </a:cxnLst>
              <a:rect l="0" t="0" r="r" b="b"/>
              <a:pathLst>
                <a:path w="591" h="463">
                  <a:moveTo>
                    <a:pt x="0" y="462"/>
                  </a:moveTo>
                  <a:lnTo>
                    <a:pt x="0" y="160"/>
                  </a:lnTo>
                  <a:lnTo>
                    <a:pt x="590" y="0"/>
                  </a:lnTo>
                  <a:lnTo>
                    <a:pt x="590" y="318"/>
                  </a:lnTo>
                  <a:lnTo>
                    <a:pt x="0" y="462"/>
                  </a:lnTo>
                </a:path>
              </a:pathLst>
            </a:custGeom>
            <a:solidFill>
              <a:srgbClr val="FFFF99"/>
            </a:solidFill>
            <a:ln w="9525" cap="rnd">
              <a:noFill/>
              <a:round/>
              <a:headEnd type="none" w="sm" len="sm"/>
              <a:tailEnd type="none" w="sm" len="sm"/>
            </a:ln>
            <a:effectLst/>
          </p:spPr>
          <p:txBody>
            <a:bodyPr/>
            <a:lstStyle/>
            <a:p>
              <a:endParaRPr lang="en-US"/>
            </a:p>
          </p:txBody>
        </p:sp>
        <p:sp>
          <p:nvSpPr>
            <p:cNvPr id="9301" name="Freeform 85"/>
            <p:cNvSpPr>
              <a:spLocks/>
            </p:cNvSpPr>
            <p:nvPr/>
          </p:nvSpPr>
          <p:spPr bwMode="auto">
            <a:xfrm>
              <a:off x="2574" y="915"/>
              <a:ext cx="170" cy="226"/>
            </a:xfrm>
            <a:custGeom>
              <a:avLst/>
              <a:gdLst/>
              <a:ahLst/>
              <a:cxnLst>
                <a:cxn ang="0">
                  <a:pos x="41" y="22"/>
                </a:cxn>
                <a:cxn ang="0">
                  <a:pos x="45" y="34"/>
                </a:cxn>
                <a:cxn ang="0">
                  <a:pos x="51" y="52"/>
                </a:cxn>
                <a:cxn ang="0">
                  <a:pos x="55" y="69"/>
                </a:cxn>
                <a:cxn ang="0">
                  <a:pos x="56" y="83"/>
                </a:cxn>
                <a:cxn ang="0">
                  <a:pos x="62" y="102"/>
                </a:cxn>
                <a:cxn ang="0">
                  <a:pos x="70" y="121"/>
                </a:cxn>
                <a:cxn ang="0">
                  <a:pos x="77" y="135"/>
                </a:cxn>
                <a:cxn ang="0">
                  <a:pos x="84" y="142"/>
                </a:cxn>
                <a:cxn ang="0">
                  <a:pos x="93" y="159"/>
                </a:cxn>
                <a:cxn ang="0">
                  <a:pos x="104" y="179"/>
                </a:cxn>
                <a:cxn ang="0">
                  <a:pos x="111" y="193"/>
                </a:cxn>
                <a:cxn ang="0">
                  <a:pos x="113" y="196"/>
                </a:cxn>
                <a:cxn ang="0">
                  <a:pos x="117" y="194"/>
                </a:cxn>
                <a:cxn ang="0">
                  <a:pos x="125" y="193"/>
                </a:cxn>
                <a:cxn ang="0">
                  <a:pos x="133" y="193"/>
                </a:cxn>
                <a:cxn ang="0">
                  <a:pos x="138" y="196"/>
                </a:cxn>
                <a:cxn ang="0">
                  <a:pos x="148" y="200"/>
                </a:cxn>
                <a:cxn ang="0">
                  <a:pos x="158" y="207"/>
                </a:cxn>
                <a:cxn ang="0">
                  <a:pos x="166" y="213"/>
                </a:cxn>
                <a:cxn ang="0">
                  <a:pos x="167" y="219"/>
                </a:cxn>
                <a:cxn ang="0">
                  <a:pos x="162" y="222"/>
                </a:cxn>
                <a:cxn ang="0">
                  <a:pos x="151" y="225"/>
                </a:cxn>
                <a:cxn ang="0">
                  <a:pos x="138" y="225"/>
                </a:cxn>
                <a:cxn ang="0">
                  <a:pos x="126" y="222"/>
                </a:cxn>
                <a:cxn ang="0">
                  <a:pos x="118" y="220"/>
                </a:cxn>
                <a:cxn ang="0">
                  <a:pos x="114" y="219"/>
                </a:cxn>
                <a:cxn ang="0">
                  <a:pos x="111" y="218"/>
                </a:cxn>
                <a:cxn ang="0">
                  <a:pos x="106" y="218"/>
                </a:cxn>
                <a:cxn ang="0">
                  <a:pos x="92" y="206"/>
                </a:cxn>
                <a:cxn ang="0">
                  <a:pos x="73" y="187"/>
                </a:cxn>
                <a:cxn ang="0">
                  <a:pos x="56" y="169"/>
                </a:cxn>
                <a:cxn ang="0">
                  <a:pos x="47" y="159"/>
                </a:cxn>
                <a:cxn ang="0">
                  <a:pos x="43" y="150"/>
                </a:cxn>
                <a:cxn ang="0">
                  <a:pos x="42" y="140"/>
                </a:cxn>
                <a:cxn ang="0">
                  <a:pos x="40" y="125"/>
                </a:cxn>
                <a:cxn ang="0">
                  <a:pos x="33" y="104"/>
                </a:cxn>
                <a:cxn ang="0">
                  <a:pos x="21" y="73"/>
                </a:cxn>
                <a:cxn ang="0">
                  <a:pos x="7" y="42"/>
                </a:cxn>
                <a:cxn ang="0">
                  <a:pos x="0" y="17"/>
                </a:cxn>
                <a:cxn ang="0">
                  <a:pos x="1" y="7"/>
                </a:cxn>
                <a:cxn ang="0">
                  <a:pos x="5" y="4"/>
                </a:cxn>
                <a:cxn ang="0">
                  <a:pos x="11" y="2"/>
                </a:cxn>
                <a:cxn ang="0">
                  <a:pos x="16" y="1"/>
                </a:cxn>
                <a:cxn ang="0">
                  <a:pos x="41" y="20"/>
                </a:cxn>
              </a:cxnLst>
              <a:rect l="0" t="0" r="r" b="b"/>
              <a:pathLst>
                <a:path w="170" h="226">
                  <a:moveTo>
                    <a:pt x="41" y="20"/>
                  </a:moveTo>
                  <a:lnTo>
                    <a:pt x="41" y="22"/>
                  </a:lnTo>
                  <a:lnTo>
                    <a:pt x="43" y="26"/>
                  </a:lnTo>
                  <a:lnTo>
                    <a:pt x="45" y="34"/>
                  </a:lnTo>
                  <a:lnTo>
                    <a:pt x="47" y="42"/>
                  </a:lnTo>
                  <a:lnTo>
                    <a:pt x="51" y="52"/>
                  </a:lnTo>
                  <a:lnTo>
                    <a:pt x="53" y="61"/>
                  </a:lnTo>
                  <a:lnTo>
                    <a:pt x="55" y="69"/>
                  </a:lnTo>
                  <a:lnTo>
                    <a:pt x="56" y="75"/>
                  </a:lnTo>
                  <a:lnTo>
                    <a:pt x="56" y="83"/>
                  </a:lnTo>
                  <a:lnTo>
                    <a:pt x="60" y="92"/>
                  </a:lnTo>
                  <a:lnTo>
                    <a:pt x="62" y="102"/>
                  </a:lnTo>
                  <a:lnTo>
                    <a:pt x="66" y="112"/>
                  </a:lnTo>
                  <a:lnTo>
                    <a:pt x="70" y="121"/>
                  </a:lnTo>
                  <a:lnTo>
                    <a:pt x="74" y="130"/>
                  </a:lnTo>
                  <a:lnTo>
                    <a:pt x="77" y="135"/>
                  </a:lnTo>
                  <a:lnTo>
                    <a:pt x="81" y="139"/>
                  </a:lnTo>
                  <a:lnTo>
                    <a:pt x="84" y="142"/>
                  </a:lnTo>
                  <a:lnTo>
                    <a:pt x="88" y="149"/>
                  </a:lnTo>
                  <a:lnTo>
                    <a:pt x="93" y="159"/>
                  </a:lnTo>
                  <a:lnTo>
                    <a:pt x="98" y="169"/>
                  </a:lnTo>
                  <a:lnTo>
                    <a:pt x="104" y="179"/>
                  </a:lnTo>
                  <a:lnTo>
                    <a:pt x="107" y="187"/>
                  </a:lnTo>
                  <a:lnTo>
                    <a:pt x="111" y="193"/>
                  </a:lnTo>
                  <a:lnTo>
                    <a:pt x="112" y="196"/>
                  </a:lnTo>
                  <a:lnTo>
                    <a:pt x="113" y="196"/>
                  </a:lnTo>
                  <a:lnTo>
                    <a:pt x="114" y="194"/>
                  </a:lnTo>
                  <a:lnTo>
                    <a:pt x="117" y="194"/>
                  </a:lnTo>
                  <a:lnTo>
                    <a:pt x="121" y="193"/>
                  </a:lnTo>
                  <a:lnTo>
                    <a:pt x="125" y="193"/>
                  </a:lnTo>
                  <a:lnTo>
                    <a:pt x="128" y="193"/>
                  </a:lnTo>
                  <a:lnTo>
                    <a:pt x="133" y="193"/>
                  </a:lnTo>
                  <a:lnTo>
                    <a:pt x="135" y="194"/>
                  </a:lnTo>
                  <a:lnTo>
                    <a:pt x="138" y="196"/>
                  </a:lnTo>
                  <a:lnTo>
                    <a:pt x="143" y="198"/>
                  </a:lnTo>
                  <a:lnTo>
                    <a:pt x="148" y="200"/>
                  </a:lnTo>
                  <a:lnTo>
                    <a:pt x="153" y="203"/>
                  </a:lnTo>
                  <a:lnTo>
                    <a:pt x="158" y="207"/>
                  </a:lnTo>
                  <a:lnTo>
                    <a:pt x="162" y="210"/>
                  </a:lnTo>
                  <a:lnTo>
                    <a:pt x="166" y="213"/>
                  </a:lnTo>
                  <a:lnTo>
                    <a:pt x="169" y="217"/>
                  </a:lnTo>
                  <a:lnTo>
                    <a:pt x="167" y="219"/>
                  </a:lnTo>
                  <a:lnTo>
                    <a:pt x="166" y="221"/>
                  </a:lnTo>
                  <a:lnTo>
                    <a:pt x="162" y="222"/>
                  </a:lnTo>
                  <a:lnTo>
                    <a:pt x="157" y="223"/>
                  </a:lnTo>
                  <a:lnTo>
                    <a:pt x="151" y="225"/>
                  </a:lnTo>
                  <a:lnTo>
                    <a:pt x="145" y="225"/>
                  </a:lnTo>
                  <a:lnTo>
                    <a:pt x="138" y="225"/>
                  </a:lnTo>
                  <a:lnTo>
                    <a:pt x="132" y="223"/>
                  </a:lnTo>
                  <a:lnTo>
                    <a:pt x="126" y="222"/>
                  </a:lnTo>
                  <a:lnTo>
                    <a:pt x="122" y="221"/>
                  </a:lnTo>
                  <a:lnTo>
                    <a:pt x="118" y="220"/>
                  </a:lnTo>
                  <a:lnTo>
                    <a:pt x="116" y="219"/>
                  </a:lnTo>
                  <a:lnTo>
                    <a:pt x="114" y="219"/>
                  </a:lnTo>
                  <a:lnTo>
                    <a:pt x="112" y="218"/>
                  </a:lnTo>
                  <a:lnTo>
                    <a:pt x="111" y="218"/>
                  </a:lnTo>
                  <a:lnTo>
                    <a:pt x="110" y="219"/>
                  </a:lnTo>
                  <a:lnTo>
                    <a:pt x="106" y="218"/>
                  </a:lnTo>
                  <a:lnTo>
                    <a:pt x="101" y="212"/>
                  </a:lnTo>
                  <a:lnTo>
                    <a:pt x="92" y="206"/>
                  </a:lnTo>
                  <a:lnTo>
                    <a:pt x="83" y="197"/>
                  </a:lnTo>
                  <a:lnTo>
                    <a:pt x="73" y="187"/>
                  </a:lnTo>
                  <a:lnTo>
                    <a:pt x="64" y="177"/>
                  </a:lnTo>
                  <a:lnTo>
                    <a:pt x="56" y="169"/>
                  </a:lnTo>
                  <a:lnTo>
                    <a:pt x="51" y="163"/>
                  </a:lnTo>
                  <a:lnTo>
                    <a:pt x="47" y="159"/>
                  </a:lnTo>
                  <a:lnTo>
                    <a:pt x="45" y="154"/>
                  </a:lnTo>
                  <a:lnTo>
                    <a:pt x="43" y="150"/>
                  </a:lnTo>
                  <a:lnTo>
                    <a:pt x="43" y="145"/>
                  </a:lnTo>
                  <a:lnTo>
                    <a:pt x="42" y="140"/>
                  </a:lnTo>
                  <a:lnTo>
                    <a:pt x="41" y="133"/>
                  </a:lnTo>
                  <a:lnTo>
                    <a:pt x="40" y="125"/>
                  </a:lnTo>
                  <a:lnTo>
                    <a:pt x="37" y="115"/>
                  </a:lnTo>
                  <a:lnTo>
                    <a:pt x="33" y="104"/>
                  </a:lnTo>
                  <a:lnTo>
                    <a:pt x="27" y="90"/>
                  </a:lnTo>
                  <a:lnTo>
                    <a:pt x="21" y="73"/>
                  </a:lnTo>
                  <a:lnTo>
                    <a:pt x="14" y="57"/>
                  </a:lnTo>
                  <a:lnTo>
                    <a:pt x="7" y="42"/>
                  </a:lnTo>
                  <a:lnTo>
                    <a:pt x="3" y="28"/>
                  </a:lnTo>
                  <a:lnTo>
                    <a:pt x="0" y="17"/>
                  </a:lnTo>
                  <a:lnTo>
                    <a:pt x="0" y="11"/>
                  </a:lnTo>
                  <a:lnTo>
                    <a:pt x="1" y="7"/>
                  </a:lnTo>
                  <a:lnTo>
                    <a:pt x="3" y="5"/>
                  </a:lnTo>
                  <a:lnTo>
                    <a:pt x="5" y="4"/>
                  </a:lnTo>
                  <a:lnTo>
                    <a:pt x="7" y="3"/>
                  </a:lnTo>
                  <a:lnTo>
                    <a:pt x="11" y="2"/>
                  </a:lnTo>
                  <a:lnTo>
                    <a:pt x="13" y="2"/>
                  </a:lnTo>
                  <a:lnTo>
                    <a:pt x="16" y="1"/>
                  </a:lnTo>
                  <a:lnTo>
                    <a:pt x="17" y="0"/>
                  </a:lnTo>
                  <a:lnTo>
                    <a:pt x="41" y="20"/>
                  </a:lnTo>
                </a:path>
              </a:pathLst>
            </a:custGeom>
            <a:solidFill>
              <a:srgbClr val="4C4C4C"/>
            </a:solidFill>
            <a:ln w="9525" cap="rnd">
              <a:noFill/>
              <a:round/>
              <a:headEnd type="none" w="sm" len="sm"/>
              <a:tailEnd type="none" w="sm" len="sm"/>
            </a:ln>
            <a:effectLst/>
          </p:spPr>
          <p:txBody>
            <a:bodyPr/>
            <a:lstStyle/>
            <a:p>
              <a:endParaRPr lang="en-US"/>
            </a:p>
          </p:txBody>
        </p:sp>
        <p:sp>
          <p:nvSpPr>
            <p:cNvPr id="9302" name="Freeform 86"/>
            <p:cNvSpPr>
              <a:spLocks/>
            </p:cNvSpPr>
            <p:nvPr/>
          </p:nvSpPr>
          <p:spPr bwMode="auto">
            <a:xfrm>
              <a:off x="2573" y="915"/>
              <a:ext cx="175" cy="221"/>
            </a:xfrm>
            <a:custGeom>
              <a:avLst/>
              <a:gdLst/>
              <a:ahLst/>
              <a:cxnLst>
                <a:cxn ang="0">
                  <a:pos x="46" y="20"/>
                </a:cxn>
                <a:cxn ang="0">
                  <a:pos x="50" y="31"/>
                </a:cxn>
                <a:cxn ang="0">
                  <a:pos x="56" y="48"/>
                </a:cxn>
                <a:cxn ang="0">
                  <a:pos x="60" y="63"/>
                </a:cxn>
                <a:cxn ang="0">
                  <a:pos x="63" y="78"/>
                </a:cxn>
                <a:cxn ang="0">
                  <a:pos x="68" y="97"/>
                </a:cxn>
                <a:cxn ang="0">
                  <a:pos x="76" y="116"/>
                </a:cxn>
                <a:cxn ang="0">
                  <a:pos x="84" y="130"/>
                </a:cxn>
                <a:cxn ang="0">
                  <a:pos x="89" y="137"/>
                </a:cxn>
                <a:cxn ang="0">
                  <a:pos x="99" y="154"/>
                </a:cxn>
                <a:cxn ang="0">
                  <a:pos x="109" y="174"/>
                </a:cxn>
                <a:cxn ang="0">
                  <a:pos x="116" y="188"/>
                </a:cxn>
                <a:cxn ang="0">
                  <a:pos x="120" y="190"/>
                </a:cxn>
                <a:cxn ang="0">
                  <a:pos x="127" y="188"/>
                </a:cxn>
                <a:cxn ang="0">
                  <a:pos x="135" y="188"/>
                </a:cxn>
                <a:cxn ang="0">
                  <a:pos x="141" y="189"/>
                </a:cxn>
                <a:cxn ang="0">
                  <a:pos x="149" y="193"/>
                </a:cxn>
                <a:cxn ang="0">
                  <a:pos x="159" y="198"/>
                </a:cxn>
                <a:cxn ang="0">
                  <a:pos x="168" y="205"/>
                </a:cxn>
                <a:cxn ang="0">
                  <a:pos x="174" y="212"/>
                </a:cxn>
                <a:cxn ang="0">
                  <a:pos x="171" y="216"/>
                </a:cxn>
                <a:cxn ang="0">
                  <a:pos x="162" y="218"/>
                </a:cxn>
                <a:cxn ang="0">
                  <a:pos x="150" y="220"/>
                </a:cxn>
                <a:cxn ang="0">
                  <a:pos x="138" y="218"/>
                </a:cxn>
                <a:cxn ang="0">
                  <a:pos x="128" y="216"/>
                </a:cxn>
                <a:cxn ang="0">
                  <a:pos x="123" y="214"/>
                </a:cxn>
                <a:cxn ang="0">
                  <a:pos x="118" y="213"/>
                </a:cxn>
                <a:cxn ang="0">
                  <a:pos x="116" y="214"/>
                </a:cxn>
                <a:cxn ang="0">
                  <a:pos x="106" y="208"/>
                </a:cxn>
                <a:cxn ang="0">
                  <a:pos x="89" y="192"/>
                </a:cxn>
                <a:cxn ang="0">
                  <a:pos x="70" y="171"/>
                </a:cxn>
                <a:cxn ang="0">
                  <a:pos x="57" y="158"/>
                </a:cxn>
                <a:cxn ang="0">
                  <a:pos x="46" y="146"/>
                </a:cxn>
                <a:cxn ang="0">
                  <a:pos x="32" y="129"/>
                </a:cxn>
                <a:cxn ang="0">
                  <a:pos x="18" y="109"/>
                </a:cxn>
                <a:cxn ang="0">
                  <a:pos x="9" y="88"/>
                </a:cxn>
                <a:cxn ang="0">
                  <a:pos x="5" y="64"/>
                </a:cxn>
                <a:cxn ang="0">
                  <a:pos x="2" y="40"/>
                </a:cxn>
                <a:cxn ang="0">
                  <a:pos x="0" y="17"/>
                </a:cxn>
                <a:cxn ang="0">
                  <a:pos x="1" y="4"/>
                </a:cxn>
                <a:cxn ang="0">
                  <a:pos x="4" y="0"/>
                </a:cxn>
                <a:cxn ang="0">
                  <a:pos x="8" y="2"/>
                </a:cxn>
                <a:cxn ang="0">
                  <a:pos x="13" y="5"/>
                </a:cxn>
                <a:cxn ang="0">
                  <a:pos x="16" y="6"/>
                </a:cxn>
              </a:cxnLst>
              <a:rect l="0" t="0" r="r" b="b"/>
              <a:pathLst>
                <a:path w="175" h="221">
                  <a:moveTo>
                    <a:pt x="46" y="18"/>
                  </a:moveTo>
                  <a:lnTo>
                    <a:pt x="46" y="20"/>
                  </a:lnTo>
                  <a:lnTo>
                    <a:pt x="48" y="24"/>
                  </a:lnTo>
                  <a:lnTo>
                    <a:pt x="50" y="31"/>
                  </a:lnTo>
                  <a:lnTo>
                    <a:pt x="54" y="39"/>
                  </a:lnTo>
                  <a:lnTo>
                    <a:pt x="56" y="48"/>
                  </a:lnTo>
                  <a:lnTo>
                    <a:pt x="58" y="55"/>
                  </a:lnTo>
                  <a:lnTo>
                    <a:pt x="60" y="63"/>
                  </a:lnTo>
                  <a:lnTo>
                    <a:pt x="62" y="71"/>
                  </a:lnTo>
                  <a:lnTo>
                    <a:pt x="63" y="78"/>
                  </a:lnTo>
                  <a:lnTo>
                    <a:pt x="65" y="87"/>
                  </a:lnTo>
                  <a:lnTo>
                    <a:pt x="68" y="97"/>
                  </a:lnTo>
                  <a:lnTo>
                    <a:pt x="72" y="107"/>
                  </a:lnTo>
                  <a:lnTo>
                    <a:pt x="76" y="116"/>
                  </a:lnTo>
                  <a:lnTo>
                    <a:pt x="79" y="125"/>
                  </a:lnTo>
                  <a:lnTo>
                    <a:pt x="84" y="130"/>
                  </a:lnTo>
                  <a:lnTo>
                    <a:pt x="86" y="134"/>
                  </a:lnTo>
                  <a:lnTo>
                    <a:pt x="89" y="137"/>
                  </a:lnTo>
                  <a:lnTo>
                    <a:pt x="94" y="144"/>
                  </a:lnTo>
                  <a:lnTo>
                    <a:pt x="99" y="154"/>
                  </a:lnTo>
                  <a:lnTo>
                    <a:pt x="105" y="164"/>
                  </a:lnTo>
                  <a:lnTo>
                    <a:pt x="109" y="174"/>
                  </a:lnTo>
                  <a:lnTo>
                    <a:pt x="114" y="182"/>
                  </a:lnTo>
                  <a:lnTo>
                    <a:pt x="116" y="188"/>
                  </a:lnTo>
                  <a:lnTo>
                    <a:pt x="118" y="190"/>
                  </a:lnTo>
                  <a:lnTo>
                    <a:pt x="120" y="190"/>
                  </a:lnTo>
                  <a:lnTo>
                    <a:pt x="124" y="189"/>
                  </a:lnTo>
                  <a:lnTo>
                    <a:pt x="127" y="188"/>
                  </a:lnTo>
                  <a:lnTo>
                    <a:pt x="130" y="188"/>
                  </a:lnTo>
                  <a:lnTo>
                    <a:pt x="135" y="188"/>
                  </a:lnTo>
                  <a:lnTo>
                    <a:pt x="138" y="188"/>
                  </a:lnTo>
                  <a:lnTo>
                    <a:pt x="141" y="189"/>
                  </a:lnTo>
                  <a:lnTo>
                    <a:pt x="145" y="190"/>
                  </a:lnTo>
                  <a:lnTo>
                    <a:pt x="149" y="193"/>
                  </a:lnTo>
                  <a:lnTo>
                    <a:pt x="154" y="195"/>
                  </a:lnTo>
                  <a:lnTo>
                    <a:pt x="159" y="198"/>
                  </a:lnTo>
                  <a:lnTo>
                    <a:pt x="164" y="202"/>
                  </a:lnTo>
                  <a:lnTo>
                    <a:pt x="168" y="205"/>
                  </a:lnTo>
                  <a:lnTo>
                    <a:pt x="171" y="208"/>
                  </a:lnTo>
                  <a:lnTo>
                    <a:pt x="174" y="212"/>
                  </a:lnTo>
                  <a:lnTo>
                    <a:pt x="174" y="214"/>
                  </a:lnTo>
                  <a:lnTo>
                    <a:pt x="171" y="216"/>
                  </a:lnTo>
                  <a:lnTo>
                    <a:pt x="168" y="217"/>
                  </a:lnTo>
                  <a:lnTo>
                    <a:pt x="162" y="218"/>
                  </a:lnTo>
                  <a:lnTo>
                    <a:pt x="157" y="220"/>
                  </a:lnTo>
                  <a:lnTo>
                    <a:pt x="150" y="220"/>
                  </a:lnTo>
                  <a:lnTo>
                    <a:pt x="144" y="220"/>
                  </a:lnTo>
                  <a:lnTo>
                    <a:pt x="138" y="218"/>
                  </a:lnTo>
                  <a:lnTo>
                    <a:pt x="132" y="217"/>
                  </a:lnTo>
                  <a:lnTo>
                    <a:pt x="128" y="216"/>
                  </a:lnTo>
                  <a:lnTo>
                    <a:pt x="125" y="215"/>
                  </a:lnTo>
                  <a:lnTo>
                    <a:pt x="123" y="214"/>
                  </a:lnTo>
                  <a:lnTo>
                    <a:pt x="120" y="214"/>
                  </a:lnTo>
                  <a:lnTo>
                    <a:pt x="118" y="213"/>
                  </a:lnTo>
                  <a:lnTo>
                    <a:pt x="117" y="214"/>
                  </a:lnTo>
                  <a:lnTo>
                    <a:pt x="116" y="214"/>
                  </a:lnTo>
                  <a:lnTo>
                    <a:pt x="113" y="213"/>
                  </a:lnTo>
                  <a:lnTo>
                    <a:pt x="106" y="208"/>
                  </a:lnTo>
                  <a:lnTo>
                    <a:pt x="98" y="201"/>
                  </a:lnTo>
                  <a:lnTo>
                    <a:pt x="89" y="192"/>
                  </a:lnTo>
                  <a:lnTo>
                    <a:pt x="79" y="182"/>
                  </a:lnTo>
                  <a:lnTo>
                    <a:pt x="70" y="171"/>
                  </a:lnTo>
                  <a:lnTo>
                    <a:pt x="63" y="164"/>
                  </a:lnTo>
                  <a:lnTo>
                    <a:pt x="57" y="158"/>
                  </a:lnTo>
                  <a:lnTo>
                    <a:pt x="52" y="152"/>
                  </a:lnTo>
                  <a:lnTo>
                    <a:pt x="46" y="146"/>
                  </a:lnTo>
                  <a:lnTo>
                    <a:pt x="39" y="138"/>
                  </a:lnTo>
                  <a:lnTo>
                    <a:pt x="32" y="129"/>
                  </a:lnTo>
                  <a:lnTo>
                    <a:pt x="25" y="119"/>
                  </a:lnTo>
                  <a:lnTo>
                    <a:pt x="18" y="109"/>
                  </a:lnTo>
                  <a:lnTo>
                    <a:pt x="14" y="99"/>
                  </a:lnTo>
                  <a:lnTo>
                    <a:pt x="9" y="88"/>
                  </a:lnTo>
                  <a:lnTo>
                    <a:pt x="7" y="77"/>
                  </a:lnTo>
                  <a:lnTo>
                    <a:pt x="5" y="64"/>
                  </a:lnTo>
                  <a:lnTo>
                    <a:pt x="3" y="52"/>
                  </a:lnTo>
                  <a:lnTo>
                    <a:pt x="2" y="40"/>
                  </a:lnTo>
                  <a:lnTo>
                    <a:pt x="1" y="27"/>
                  </a:lnTo>
                  <a:lnTo>
                    <a:pt x="0" y="17"/>
                  </a:lnTo>
                  <a:lnTo>
                    <a:pt x="0" y="10"/>
                  </a:lnTo>
                  <a:lnTo>
                    <a:pt x="1" y="4"/>
                  </a:lnTo>
                  <a:lnTo>
                    <a:pt x="2" y="1"/>
                  </a:lnTo>
                  <a:lnTo>
                    <a:pt x="4" y="0"/>
                  </a:lnTo>
                  <a:lnTo>
                    <a:pt x="6" y="1"/>
                  </a:lnTo>
                  <a:lnTo>
                    <a:pt x="8" y="2"/>
                  </a:lnTo>
                  <a:lnTo>
                    <a:pt x="11" y="4"/>
                  </a:lnTo>
                  <a:lnTo>
                    <a:pt x="13" y="5"/>
                  </a:lnTo>
                  <a:lnTo>
                    <a:pt x="15" y="6"/>
                  </a:lnTo>
                  <a:lnTo>
                    <a:pt x="16" y="6"/>
                  </a:lnTo>
                  <a:lnTo>
                    <a:pt x="46" y="18"/>
                  </a:lnTo>
                </a:path>
              </a:pathLst>
            </a:custGeom>
            <a:solidFill>
              <a:srgbClr val="4C4C4C"/>
            </a:solidFill>
            <a:ln w="9525" cap="rnd">
              <a:noFill/>
              <a:round/>
              <a:headEnd type="none" w="sm" len="sm"/>
              <a:tailEnd type="none" w="sm" len="sm"/>
            </a:ln>
            <a:effectLst/>
          </p:spPr>
          <p:txBody>
            <a:bodyPr/>
            <a:lstStyle/>
            <a:p>
              <a:endParaRPr lang="en-US"/>
            </a:p>
          </p:txBody>
        </p:sp>
        <p:sp>
          <p:nvSpPr>
            <p:cNvPr id="9303" name="Freeform 87"/>
            <p:cNvSpPr>
              <a:spLocks/>
            </p:cNvSpPr>
            <p:nvPr/>
          </p:nvSpPr>
          <p:spPr bwMode="auto">
            <a:xfrm>
              <a:off x="2340" y="1270"/>
              <a:ext cx="312" cy="451"/>
            </a:xfrm>
            <a:custGeom>
              <a:avLst/>
              <a:gdLst/>
              <a:ahLst/>
              <a:cxnLst>
                <a:cxn ang="0">
                  <a:pos x="311" y="450"/>
                </a:cxn>
                <a:cxn ang="0">
                  <a:pos x="311" y="148"/>
                </a:cxn>
                <a:cxn ang="0">
                  <a:pos x="0" y="0"/>
                </a:cxn>
                <a:cxn ang="0">
                  <a:pos x="0" y="281"/>
                </a:cxn>
                <a:cxn ang="0">
                  <a:pos x="311" y="450"/>
                </a:cxn>
              </a:cxnLst>
              <a:rect l="0" t="0" r="r" b="b"/>
              <a:pathLst>
                <a:path w="312" h="451">
                  <a:moveTo>
                    <a:pt x="311" y="450"/>
                  </a:moveTo>
                  <a:lnTo>
                    <a:pt x="311" y="148"/>
                  </a:lnTo>
                  <a:lnTo>
                    <a:pt x="0" y="0"/>
                  </a:lnTo>
                  <a:lnTo>
                    <a:pt x="0" y="281"/>
                  </a:lnTo>
                  <a:lnTo>
                    <a:pt x="311" y="450"/>
                  </a:lnTo>
                </a:path>
              </a:pathLst>
            </a:custGeom>
            <a:solidFill>
              <a:srgbClr val="CC9900"/>
            </a:solidFill>
            <a:ln w="9525" cap="rnd">
              <a:noFill/>
              <a:round/>
              <a:headEnd type="none" w="sm" len="sm"/>
              <a:tailEnd type="none" w="sm" len="sm"/>
            </a:ln>
            <a:effectLst/>
          </p:spPr>
          <p:txBody>
            <a:bodyPr/>
            <a:lstStyle/>
            <a:p>
              <a:endParaRPr lang="en-US"/>
            </a:p>
          </p:txBody>
        </p:sp>
        <p:sp>
          <p:nvSpPr>
            <p:cNvPr id="9304" name="Freeform 88"/>
            <p:cNvSpPr>
              <a:spLocks/>
            </p:cNvSpPr>
            <p:nvPr/>
          </p:nvSpPr>
          <p:spPr bwMode="auto">
            <a:xfrm>
              <a:off x="2553" y="1111"/>
              <a:ext cx="252" cy="107"/>
            </a:xfrm>
            <a:custGeom>
              <a:avLst/>
              <a:gdLst/>
              <a:ahLst/>
              <a:cxnLst>
                <a:cxn ang="0">
                  <a:pos x="251" y="18"/>
                </a:cxn>
                <a:cxn ang="0">
                  <a:pos x="87" y="106"/>
                </a:cxn>
                <a:cxn ang="0">
                  <a:pos x="0" y="87"/>
                </a:cxn>
                <a:cxn ang="0">
                  <a:pos x="163" y="0"/>
                </a:cxn>
                <a:cxn ang="0">
                  <a:pos x="251" y="18"/>
                </a:cxn>
              </a:cxnLst>
              <a:rect l="0" t="0" r="r" b="b"/>
              <a:pathLst>
                <a:path w="252" h="107">
                  <a:moveTo>
                    <a:pt x="251" y="18"/>
                  </a:moveTo>
                  <a:lnTo>
                    <a:pt x="87" y="106"/>
                  </a:lnTo>
                  <a:lnTo>
                    <a:pt x="0" y="87"/>
                  </a:lnTo>
                  <a:lnTo>
                    <a:pt x="163" y="0"/>
                  </a:lnTo>
                  <a:lnTo>
                    <a:pt x="251" y="18"/>
                  </a:lnTo>
                </a:path>
              </a:pathLst>
            </a:custGeom>
            <a:solidFill>
              <a:srgbClr val="B2B2B2"/>
            </a:solidFill>
            <a:ln w="9525" cap="rnd">
              <a:noFill/>
              <a:round/>
              <a:headEnd type="none" w="sm" len="sm"/>
              <a:tailEnd type="none" w="sm" len="sm"/>
            </a:ln>
            <a:effectLst/>
          </p:spPr>
          <p:txBody>
            <a:bodyPr/>
            <a:lstStyle/>
            <a:p>
              <a:endParaRPr lang="en-US"/>
            </a:p>
          </p:txBody>
        </p:sp>
        <p:sp>
          <p:nvSpPr>
            <p:cNvPr id="9305" name="Freeform 89"/>
            <p:cNvSpPr>
              <a:spLocks/>
            </p:cNvSpPr>
            <p:nvPr/>
          </p:nvSpPr>
          <p:spPr bwMode="auto">
            <a:xfrm>
              <a:off x="2442" y="894"/>
              <a:ext cx="279" cy="279"/>
            </a:xfrm>
            <a:custGeom>
              <a:avLst/>
              <a:gdLst/>
              <a:ahLst/>
              <a:cxnLst>
                <a:cxn ang="0">
                  <a:pos x="58" y="26"/>
                </a:cxn>
                <a:cxn ang="0">
                  <a:pos x="65" y="44"/>
                </a:cxn>
                <a:cxn ang="0">
                  <a:pos x="78" y="71"/>
                </a:cxn>
                <a:cxn ang="0">
                  <a:pos x="89" y="97"/>
                </a:cxn>
                <a:cxn ang="0">
                  <a:pos x="96" y="115"/>
                </a:cxn>
                <a:cxn ang="0">
                  <a:pos x="102" y="135"/>
                </a:cxn>
                <a:cxn ang="0">
                  <a:pos x="111" y="155"/>
                </a:cxn>
                <a:cxn ang="0">
                  <a:pos x="119" y="169"/>
                </a:cxn>
                <a:cxn ang="0">
                  <a:pos x="130" y="175"/>
                </a:cxn>
                <a:cxn ang="0">
                  <a:pos x="157" y="194"/>
                </a:cxn>
                <a:cxn ang="0">
                  <a:pos x="188" y="220"/>
                </a:cxn>
                <a:cxn ang="0">
                  <a:pos x="211" y="239"/>
                </a:cxn>
                <a:cxn ang="0">
                  <a:pos x="216" y="241"/>
                </a:cxn>
                <a:cxn ang="0">
                  <a:pos x="222" y="240"/>
                </a:cxn>
                <a:cxn ang="0">
                  <a:pos x="229" y="240"/>
                </a:cxn>
                <a:cxn ang="0">
                  <a:pos x="237" y="241"/>
                </a:cxn>
                <a:cxn ang="0">
                  <a:pos x="247" y="246"/>
                </a:cxn>
                <a:cxn ang="0">
                  <a:pos x="260" y="253"/>
                </a:cxn>
                <a:cxn ang="0">
                  <a:pos x="271" y="261"/>
                </a:cxn>
                <a:cxn ang="0">
                  <a:pos x="278" y="269"/>
                </a:cxn>
                <a:cxn ang="0">
                  <a:pos x="275" y="274"/>
                </a:cxn>
                <a:cxn ang="0">
                  <a:pos x="267" y="278"/>
                </a:cxn>
                <a:cxn ang="0">
                  <a:pos x="254" y="278"/>
                </a:cxn>
                <a:cxn ang="0">
                  <a:pos x="238" y="274"/>
                </a:cxn>
                <a:cxn ang="0">
                  <a:pos x="225" y="270"/>
                </a:cxn>
                <a:cxn ang="0">
                  <a:pos x="216" y="266"/>
                </a:cxn>
                <a:cxn ang="0">
                  <a:pos x="211" y="265"/>
                </a:cxn>
                <a:cxn ang="0">
                  <a:pos x="207" y="266"/>
                </a:cxn>
                <a:cxn ang="0">
                  <a:pos x="195" y="263"/>
                </a:cxn>
                <a:cxn ang="0">
                  <a:pos x="173" y="254"/>
                </a:cxn>
                <a:cxn ang="0">
                  <a:pos x="147" y="242"/>
                </a:cxn>
                <a:cxn ang="0">
                  <a:pos x="127" y="231"/>
                </a:cxn>
                <a:cxn ang="0">
                  <a:pos x="110" y="216"/>
                </a:cxn>
                <a:cxn ang="0">
                  <a:pos x="88" y="196"/>
                </a:cxn>
                <a:cxn ang="0">
                  <a:pos x="66" y="171"/>
                </a:cxn>
                <a:cxn ang="0">
                  <a:pos x="50" y="144"/>
                </a:cxn>
                <a:cxn ang="0">
                  <a:pos x="34" y="112"/>
                </a:cxn>
                <a:cxn ang="0">
                  <a:pos x="17" y="74"/>
                </a:cxn>
                <a:cxn ang="0">
                  <a:pos x="5" y="41"/>
                </a:cxn>
                <a:cxn ang="0">
                  <a:pos x="0" y="20"/>
                </a:cxn>
                <a:cxn ang="0">
                  <a:pos x="2" y="11"/>
                </a:cxn>
                <a:cxn ang="0">
                  <a:pos x="5" y="5"/>
                </a:cxn>
                <a:cxn ang="0">
                  <a:pos x="11" y="3"/>
                </a:cxn>
                <a:cxn ang="0">
                  <a:pos x="17" y="0"/>
                </a:cxn>
              </a:cxnLst>
              <a:rect l="0" t="0" r="r" b="b"/>
              <a:pathLst>
                <a:path w="279" h="279">
                  <a:moveTo>
                    <a:pt x="55" y="24"/>
                  </a:moveTo>
                  <a:lnTo>
                    <a:pt x="58" y="26"/>
                  </a:lnTo>
                  <a:lnTo>
                    <a:pt x="61" y="34"/>
                  </a:lnTo>
                  <a:lnTo>
                    <a:pt x="65" y="44"/>
                  </a:lnTo>
                  <a:lnTo>
                    <a:pt x="72" y="57"/>
                  </a:lnTo>
                  <a:lnTo>
                    <a:pt x="78" y="71"/>
                  </a:lnTo>
                  <a:lnTo>
                    <a:pt x="84" y="85"/>
                  </a:lnTo>
                  <a:lnTo>
                    <a:pt x="89" y="97"/>
                  </a:lnTo>
                  <a:lnTo>
                    <a:pt x="93" y="106"/>
                  </a:lnTo>
                  <a:lnTo>
                    <a:pt x="96" y="115"/>
                  </a:lnTo>
                  <a:lnTo>
                    <a:pt x="99" y="125"/>
                  </a:lnTo>
                  <a:lnTo>
                    <a:pt x="102" y="135"/>
                  </a:lnTo>
                  <a:lnTo>
                    <a:pt x="107" y="145"/>
                  </a:lnTo>
                  <a:lnTo>
                    <a:pt x="111" y="155"/>
                  </a:lnTo>
                  <a:lnTo>
                    <a:pt x="116" y="163"/>
                  </a:lnTo>
                  <a:lnTo>
                    <a:pt x="119" y="169"/>
                  </a:lnTo>
                  <a:lnTo>
                    <a:pt x="123" y="171"/>
                  </a:lnTo>
                  <a:lnTo>
                    <a:pt x="130" y="175"/>
                  </a:lnTo>
                  <a:lnTo>
                    <a:pt x="141" y="183"/>
                  </a:lnTo>
                  <a:lnTo>
                    <a:pt x="157" y="194"/>
                  </a:lnTo>
                  <a:lnTo>
                    <a:pt x="173" y="207"/>
                  </a:lnTo>
                  <a:lnTo>
                    <a:pt x="188" y="220"/>
                  </a:lnTo>
                  <a:lnTo>
                    <a:pt x="202" y="231"/>
                  </a:lnTo>
                  <a:lnTo>
                    <a:pt x="211" y="239"/>
                  </a:lnTo>
                  <a:lnTo>
                    <a:pt x="215" y="241"/>
                  </a:lnTo>
                  <a:lnTo>
                    <a:pt x="216" y="241"/>
                  </a:lnTo>
                  <a:lnTo>
                    <a:pt x="219" y="240"/>
                  </a:lnTo>
                  <a:lnTo>
                    <a:pt x="222" y="240"/>
                  </a:lnTo>
                  <a:lnTo>
                    <a:pt x="225" y="240"/>
                  </a:lnTo>
                  <a:lnTo>
                    <a:pt x="229" y="240"/>
                  </a:lnTo>
                  <a:lnTo>
                    <a:pt x="233" y="240"/>
                  </a:lnTo>
                  <a:lnTo>
                    <a:pt x="237" y="241"/>
                  </a:lnTo>
                  <a:lnTo>
                    <a:pt x="242" y="243"/>
                  </a:lnTo>
                  <a:lnTo>
                    <a:pt x="247" y="246"/>
                  </a:lnTo>
                  <a:lnTo>
                    <a:pt x="253" y="249"/>
                  </a:lnTo>
                  <a:lnTo>
                    <a:pt x="260" y="253"/>
                  </a:lnTo>
                  <a:lnTo>
                    <a:pt x="265" y="256"/>
                  </a:lnTo>
                  <a:lnTo>
                    <a:pt x="271" y="261"/>
                  </a:lnTo>
                  <a:lnTo>
                    <a:pt x="274" y="264"/>
                  </a:lnTo>
                  <a:lnTo>
                    <a:pt x="278" y="269"/>
                  </a:lnTo>
                  <a:lnTo>
                    <a:pt x="278" y="272"/>
                  </a:lnTo>
                  <a:lnTo>
                    <a:pt x="275" y="274"/>
                  </a:lnTo>
                  <a:lnTo>
                    <a:pt x="272" y="276"/>
                  </a:lnTo>
                  <a:lnTo>
                    <a:pt x="267" y="278"/>
                  </a:lnTo>
                  <a:lnTo>
                    <a:pt x="261" y="278"/>
                  </a:lnTo>
                  <a:lnTo>
                    <a:pt x="254" y="278"/>
                  </a:lnTo>
                  <a:lnTo>
                    <a:pt x="246" y="276"/>
                  </a:lnTo>
                  <a:lnTo>
                    <a:pt x="238" y="274"/>
                  </a:lnTo>
                  <a:lnTo>
                    <a:pt x="231" y="272"/>
                  </a:lnTo>
                  <a:lnTo>
                    <a:pt x="225" y="270"/>
                  </a:lnTo>
                  <a:lnTo>
                    <a:pt x="221" y="269"/>
                  </a:lnTo>
                  <a:lnTo>
                    <a:pt x="216" y="266"/>
                  </a:lnTo>
                  <a:lnTo>
                    <a:pt x="214" y="266"/>
                  </a:lnTo>
                  <a:lnTo>
                    <a:pt x="211" y="265"/>
                  </a:lnTo>
                  <a:lnTo>
                    <a:pt x="209" y="265"/>
                  </a:lnTo>
                  <a:lnTo>
                    <a:pt x="207" y="266"/>
                  </a:lnTo>
                  <a:lnTo>
                    <a:pt x="203" y="265"/>
                  </a:lnTo>
                  <a:lnTo>
                    <a:pt x="195" y="263"/>
                  </a:lnTo>
                  <a:lnTo>
                    <a:pt x="184" y="260"/>
                  </a:lnTo>
                  <a:lnTo>
                    <a:pt x="173" y="254"/>
                  </a:lnTo>
                  <a:lnTo>
                    <a:pt x="159" y="249"/>
                  </a:lnTo>
                  <a:lnTo>
                    <a:pt x="147" y="242"/>
                  </a:lnTo>
                  <a:lnTo>
                    <a:pt x="136" y="236"/>
                  </a:lnTo>
                  <a:lnTo>
                    <a:pt x="127" y="231"/>
                  </a:lnTo>
                  <a:lnTo>
                    <a:pt x="119" y="225"/>
                  </a:lnTo>
                  <a:lnTo>
                    <a:pt x="110" y="216"/>
                  </a:lnTo>
                  <a:lnTo>
                    <a:pt x="99" y="207"/>
                  </a:lnTo>
                  <a:lnTo>
                    <a:pt x="88" y="196"/>
                  </a:lnTo>
                  <a:lnTo>
                    <a:pt x="77" y="184"/>
                  </a:lnTo>
                  <a:lnTo>
                    <a:pt x="66" y="171"/>
                  </a:lnTo>
                  <a:lnTo>
                    <a:pt x="58" y="157"/>
                  </a:lnTo>
                  <a:lnTo>
                    <a:pt x="50" y="144"/>
                  </a:lnTo>
                  <a:lnTo>
                    <a:pt x="42" y="128"/>
                  </a:lnTo>
                  <a:lnTo>
                    <a:pt x="34" y="112"/>
                  </a:lnTo>
                  <a:lnTo>
                    <a:pt x="25" y="93"/>
                  </a:lnTo>
                  <a:lnTo>
                    <a:pt x="17" y="74"/>
                  </a:lnTo>
                  <a:lnTo>
                    <a:pt x="11" y="56"/>
                  </a:lnTo>
                  <a:lnTo>
                    <a:pt x="5" y="41"/>
                  </a:lnTo>
                  <a:lnTo>
                    <a:pt x="1" y="28"/>
                  </a:lnTo>
                  <a:lnTo>
                    <a:pt x="0" y="20"/>
                  </a:lnTo>
                  <a:lnTo>
                    <a:pt x="1" y="14"/>
                  </a:lnTo>
                  <a:lnTo>
                    <a:pt x="2" y="11"/>
                  </a:lnTo>
                  <a:lnTo>
                    <a:pt x="3" y="7"/>
                  </a:lnTo>
                  <a:lnTo>
                    <a:pt x="5" y="5"/>
                  </a:lnTo>
                  <a:lnTo>
                    <a:pt x="8" y="4"/>
                  </a:lnTo>
                  <a:lnTo>
                    <a:pt x="11" y="3"/>
                  </a:lnTo>
                  <a:lnTo>
                    <a:pt x="14" y="2"/>
                  </a:lnTo>
                  <a:lnTo>
                    <a:pt x="17" y="0"/>
                  </a:lnTo>
                  <a:lnTo>
                    <a:pt x="55" y="24"/>
                  </a:lnTo>
                </a:path>
              </a:pathLst>
            </a:custGeom>
            <a:solidFill>
              <a:srgbClr val="CCCCFF"/>
            </a:solidFill>
            <a:ln w="9525" cap="rnd">
              <a:noFill/>
              <a:round/>
              <a:headEnd type="none" w="sm" len="sm"/>
              <a:tailEnd type="none" w="sm" len="sm"/>
            </a:ln>
            <a:effectLst/>
          </p:spPr>
          <p:txBody>
            <a:bodyPr/>
            <a:lstStyle/>
            <a:p>
              <a:endParaRPr lang="en-US"/>
            </a:p>
          </p:txBody>
        </p:sp>
        <p:sp>
          <p:nvSpPr>
            <p:cNvPr id="9306" name="Freeform 90"/>
            <p:cNvSpPr>
              <a:spLocks/>
            </p:cNvSpPr>
            <p:nvPr/>
          </p:nvSpPr>
          <p:spPr bwMode="auto">
            <a:xfrm>
              <a:off x="2569" y="913"/>
              <a:ext cx="176" cy="226"/>
            </a:xfrm>
            <a:custGeom>
              <a:avLst/>
              <a:gdLst/>
              <a:ahLst/>
              <a:cxnLst>
                <a:cxn ang="0">
                  <a:pos x="47" y="21"/>
                </a:cxn>
                <a:cxn ang="0">
                  <a:pos x="51" y="33"/>
                </a:cxn>
                <a:cxn ang="0">
                  <a:pos x="56" y="51"/>
                </a:cxn>
                <a:cxn ang="0">
                  <a:pos x="61" y="69"/>
                </a:cxn>
                <a:cxn ang="0">
                  <a:pos x="63" y="82"/>
                </a:cxn>
                <a:cxn ang="0">
                  <a:pos x="69" y="101"/>
                </a:cxn>
                <a:cxn ang="0">
                  <a:pos x="76" y="121"/>
                </a:cxn>
                <a:cxn ang="0">
                  <a:pos x="84" y="135"/>
                </a:cxn>
                <a:cxn ang="0">
                  <a:pos x="90" y="142"/>
                </a:cxn>
                <a:cxn ang="0">
                  <a:pos x="100" y="158"/>
                </a:cxn>
                <a:cxn ang="0">
                  <a:pos x="110" y="178"/>
                </a:cxn>
                <a:cxn ang="0">
                  <a:pos x="117" y="192"/>
                </a:cxn>
                <a:cxn ang="0">
                  <a:pos x="119" y="194"/>
                </a:cxn>
                <a:cxn ang="0">
                  <a:pos x="124" y="193"/>
                </a:cxn>
                <a:cxn ang="0">
                  <a:pos x="131" y="193"/>
                </a:cxn>
                <a:cxn ang="0">
                  <a:pos x="139" y="193"/>
                </a:cxn>
                <a:cxn ang="0">
                  <a:pos x="146" y="196"/>
                </a:cxn>
                <a:cxn ang="0">
                  <a:pos x="154" y="200"/>
                </a:cxn>
                <a:cxn ang="0">
                  <a:pos x="164" y="207"/>
                </a:cxn>
                <a:cxn ang="0">
                  <a:pos x="172" y="213"/>
                </a:cxn>
                <a:cxn ang="0">
                  <a:pos x="175" y="219"/>
                </a:cxn>
                <a:cxn ang="0">
                  <a:pos x="169" y="222"/>
                </a:cxn>
                <a:cxn ang="0">
                  <a:pos x="158" y="225"/>
                </a:cxn>
                <a:cxn ang="0">
                  <a:pos x="144" y="223"/>
                </a:cxn>
                <a:cxn ang="0">
                  <a:pos x="133" y="221"/>
                </a:cxn>
                <a:cxn ang="0">
                  <a:pos x="125" y="219"/>
                </a:cxn>
                <a:cxn ang="0">
                  <a:pos x="120" y="218"/>
                </a:cxn>
                <a:cxn ang="0">
                  <a:pos x="118" y="218"/>
                </a:cxn>
                <a:cxn ang="0">
                  <a:pos x="113" y="217"/>
                </a:cxn>
                <a:cxn ang="0">
                  <a:pos x="99" y="204"/>
                </a:cxn>
                <a:cxn ang="0">
                  <a:pos x="80" y="186"/>
                </a:cxn>
                <a:cxn ang="0">
                  <a:pos x="63" y="169"/>
                </a:cxn>
                <a:cxn ang="0">
                  <a:pos x="52" y="158"/>
                </a:cxn>
                <a:cxn ang="0">
                  <a:pos x="39" y="142"/>
                </a:cxn>
                <a:cxn ang="0">
                  <a:pos x="25" y="124"/>
                </a:cxn>
                <a:cxn ang="0">
                  <a:pos x="13" y="103"/>
                </a:cxn>
                <a:cxn ang="0">
                  <a:pos x="7" y="82"/>
                </a:cxn>
                <a:cxn ang="0">
                  <a:pos x="3" y="56"/>
                </a:cxn>
                <a:cxn ang="0">
                  <a:pos x="1" y="33"/>
                </a:cxn>
                <a:cxn ang="0">
                  <a:pos x="1" y="14"/>
                </a:cxn>
                <a:cxn ang="0">
                  <a:pos x="3" y="5"/>
                </a:cxn>
                <a:cxn ang="0">
                  <a:pos x="8" y="2"/>
                </a:cxn>
                <a:cxn ang="0">
                  <a:pos x="15" y="1"/>
                </a:cxn>
                <a:cxn ang="0">
                  <a:pos x="22" y="1"/>
                </a:cxn>
                <a:cxn ang="0">
                  <a:pos x="46" y="20"/>
                </a:cxn>
              </a:cxnLst>
              <a:rect l="0" t="0" r="r" b="b"/>
              <a:pathLst>
                <a:path w="176" h="226">
                  <a:moveTo>
                    <a:pt x="46" y="20"/>
                  </a:moveTo>
                  <a:lnTo>
                    <a:pt x="47" y="21"/>
                  </a:lnTo>
                  <a:lnTo>
                    <a:pt x="49" y="26"/>
                  </a:lnTo>
                  <a:lnTo>
                    <a:pt x="51" y="33"/>
                  </a:lnTo>
                  <a:lnTo>
                    <a:pt x="54" y="42"/>
                  </a:lnTo>
                  <a:lnTo>
                    <a:pt x="56" y="51"/>
                  </a:lnTo>
                  <a:lnTo>
                    <a:pt x="59" y="60"/>
                  </a:lnTo>
                  <a:lnTo>
                    <a:pt x="61" y="69"/>
                  </a:lnTo>
                  <a:lnTo>
                    <a:pt x="62" y="75"/>
                  </a:lnTo>
                  <a:lnTo>
                    <a:pt x="63" y="82"/>
                  </a:lnTo>
                  <a:lnTo>
                    <a:pt x="65" y="91"/>
                  </a:lnTo>
                  <a:lnTo>
                    <a:pt x="69" y="101"/>
                  </a:lnTo>
                  <a:lnTo>
                    <a:pt x="72" y="111"/>
                  </a:lnTo>
                  <a:lnTo>
                    <a:pt x="76" y="121"/>
                  </a:lnTo>
                  <a:lnTo>
                    <a:pt x="80" y="129"/>
                  </a:lnTo>
                  <a:lnTo>
                    <a:pt x="84" y="135"/>
                  </a:lnTo>
                  <a:lnTo>
                    <a:pt x="86" y="138"/>
                  </a:lnTo>
                  <a:lnTo>
                    <a:pt x="90" y="142"/>
                  </a:lnTo>
                  <a:lnTo>
                    <a:pt x="94" y="149"/>
                  </a:lnTo>
                  <a:lnTo>
                    <a:pt x="100" y="158"/>
                  </a:lnTo>
                  <a:lnTo>
                    <a:pt x="105" y="168"/>
                  </a:lnTo>
                  <a:lnTo>
                    <a:pt x="110" y="178"/>
                  </a:lnTo>
                  <a:lnTo>
                    <a:pt x="114" y="187"/>
                  </a:lnTo>
                  <a:lnTo>
                    <a:pt x="117" y="192"/>
                  </a:lnTo>
                  <a:lnTo>
                    <a:pt x="118" y="194"/>
                  </a:lnTo>
                  <a:lnTo>
                    <a:pt x="119" y="194"/>
                  </a:lnTo>
                  <a:lnTo>
                    <a:pt x="121" y="194"/>
                  </a:lnTo>
                  <a:lnTo>
                    <a:pt x="124" y="193"/>
                  </a:lnTo>
                  <a:lnTo>
                    <a:pt x="128" y="193"/>
                  </a:lnTo>
                  <a:lnTo>
                    <a:pt x="131" y="193"/>
                  </a:lnTo>
                  <a:lnTo>
                    <a:pt x="135" y="192"/>
                  </a:lnTo>
                  <a:lnTo>
                    <a:pt x="139" y="193"/>
                  </a:lnTo>
                  <a:lnTo>
                    <a:pt x="142" y="193"/>
                  </a:lnTo>
                  <a:lnTo>
                    <a:pt x="146" y="196"/>
                  </a:lnTo>
                  <a:lnTo>
                    <a:pt x="150" y="197"/>
                  </a:lnTo>
                  <a:lnTo>
                    <a:pt x="154" y="200"/>
                  </a:lnTo>
                  <a:lnTo>
                    <a:pt x="160" y="203"/>
                  </a:lnTo>
                  <a:lnTo>
                    <a:pt x="164" y="207"/>
                  </a:lnTo>
                  <a:lnTo>
                    <a:pt x="169" y="210"/>
                  </a:lnTo>
                  <a:lnTo>
                    <a:pt x="172" y="213"/>
                  </a:lnTo>
                  <a:lnTo>
                    <a:pt x="175" y="217"/>
                  </a:lnTo>
                  <a:lnTo>
                    <a:pt x="175" y="219"/>
                  </a:lnTo>
                  <a:lnTo>
                    <a:pt x="172" y="220"/>
                  </a:lnTo>
                  <a:lnTo>
                    <a:pt x="169" y="222"/>
                  </a:lnTo>
                  <a:lnTo>
                    <a:pt x="163" y="223"/>
                  </a:lnTo>
                  <a:lnTo>
                    <a:pt x="158" y="225"/>
                  </a:lnTo>
                  <a:lnTo>
                    <a:pt x="151" y="225"/>
                  </a:lnTo>
                  <a:lnTo>
                    <a:pt x="144" y="223"/>
                  </a:lnTo>
                  <a:lnTo>
                    <a:pt x="139" y="223"/>
                  </a:lnTo>
                  <a:lnTo>
                    <a:pt x="133" y="221"/>
                  </a:lnTo>
                  <a:lnTo>
                    <a:pt x="129" y="220"/>
                  </a:lnTo>
                  <a:lnTo>
                    <a:pt x="125" y="219"/>
                  </a:lnTo>
                  <a:lnTo>
                    <a:pt x="122" y="219"/>
                  </a:lnTo>
                  <a:lnTo>
                    <a:pt x="120" y="218"/>
                  </a:lnTo>
                  <a:lnTo>
                    <a:pt x="119" y="218"/>
                  </a:lnTo>
                  <a:lnTo>
                    <a:pt x="118" y="218"/>
                  </a:lnTo>
                  <a:lnTo>
                    <a:pt x="115" y="219"/>
                  </a:lnTo>
                  <a:lnTo>
                    <a:pt x="113" y="217"/>
                  </a:lnTo>
                  <a:lnTo>
                    <a:pt x="107" y="212"/>
                  </a:lnTo>
                  <a:lnTo>
                    <a:pt x="99" y="204"/>
                  </a:lnTo>
                  <a:lnTo>
                    <a:pt x="90" y="196"/>
                  </a:lnTo>
                  <a:lnTo>
                    <a:pt x="80" y="186"/>
                  </a:lnTo>
                  <a:lnTo>
                    <a:pt x="71" y="177"/>
                  </a:lnTo>
                  <a:lnTo>
                    <a:pt x="63" y="169"/>
                  </a:lnTo>
                  <a:lnTo>
                    <a:pt x="57" y="162"/>
                  </a:lnTo>
                  <a:lnTo>
                    <a:pt x="52" y="158"/>
                  </a:lnTo>
                  <a:lnTo>
                    <a:pt x="46" y="150"/>
                  </a:lnTo>
                  <a:lnTo>
                    <a:pt x="39" y="142"/>
                  </a:lnTo>
                  <a:lnTo>
                    <a:pt x="32" y="133"/>
                  </a:lnTo>
                  <a:lnTo>
                    <a:pt x="25" y="124"/>
                  </a:lnTo>
                  <a:lnTo>
                    <a:pt x="18" y="113"/>
                  </a:lnTo>
                  <a:lnTo>
                    <a:pt x="13" y="103"/>
                  </a:lnTo>
                  <a:lnTo>
                    <a:pt x="10" y="93"/>
                  </a:lnTo>
                  <a:lnTo>
                    <a:pt x="7" y="82"/>
                  </a:lnTo>
                  <a:lnTo>
                    <a:pt x="5" y="70"/>
                  </a:lnTo>
                  <a:lnTo>
                    <a:pt x="3" y="56"/>
                  </a:lnTo>
                  <a:lnTo>
                    <a:pt x="2" y="44"/>
                  </a:lnTo>
                  <a:lnTo>
                    <a:pt x="1" y="33"/>
                  </a:lnTo>
                  <a:lnTo>
                    <a:pt x="0" y="23"/>
                  </a:lnTo>
                  <a:lnTo>
                    <a:pt x="1" y="14"/>
                  </a:lnTo>
                  <a:lnTo>
                    <a:pt x="1" y="8"/>
                  </a:lnTo>
                  <a:lnTo>
                    <a:pt x="3" y="5"/>
                  </a:lnTo>
                  <a:lnTo>
                    <a:pt x="5" y="3"/>
                  </a:lnTo>
                  <a:lnTo>
                    <a:pt x="8" y="2"/>
                  </a:lnTo>
                  <a:lnTo>
                    <a:pt x="12" y="1"/>
                  </a:lnTo>
                  <a:lnTo>
                    <a:pt x="15" y="1"/>
                  </a:lnTo>
                  <a:lnTo>
                    <a:pt x="18" y="1"/>
                  </a:lnTo>
                  <a:lnTo>
                    <a:pt x="22" y="1"/>
                  </a:lnTo>
                  <a:lnTo>
                    <a:pt x="24" y="0"/>
                  </a:lnTo>
                  <a:lnTo>
                    <a:pt x="46" y="20"/>
                  </a:lnTo>
                </a:path>
              </a:pathLst>
            </a:custGeom>
            <a:solidFill>
              <a:srgbClr val="CCCCFF"/>
            </a:solidFill>
            <a:ln w="9525" cap="rnd">
              <a:noFill/>
              <a:round/>
              <a:headEnd type="none" w="sm" len="sm"/>
              <a:tailEnd type="none" w="sm" len="sm"/>
            </a:ln>
            <a:effectLst/>
          </p:spPr>
          <p:txBody>
            <a:bodyPr/>
            <a:lstStyle/>
            <a:p>
              <a:endParaRPr lang="en-US"/>
            </a:p>
          </p:txBody>
        </p:sp>
        <p:sp>
          <p:nvSpPr>
            <p:cNvPr id="9307" name="Freeform 91"/>
            <p:cNvSpPr>
              <a:spLocks/>
            </p:cNvSpPr>
            <p:nvPr/>
          </p:nvSpPr>
          <p:spPr bwMode="auto">
            <a:xfrm>
              <a:off x="2693" y="1152"/>
              <a:ext cx="250" cy="120"/>
            </a:xfrm>
            <a:custGeom>
              <a:avLst/>
              <a:gdLst/>
              <a:ahLst/>
              <a:cxnLst>
                <a:cxn ang="0">
                  <a:pos x="0" y="0"/>
                </a:cxn>
                <a:cxn ang="0">
                  <a:pos x="0" y="65"/>
                </a:cxn>
                <a:cxn ang="0">
                  <a:pos x="249" y="119"/>
                </a:cxn>
                <a:cxn ang="0">
                  <a:pos x="249" y="53"/>
                </a:cxn>
                <a:cxn ang="0">
                  <a:pos x="0" y="0"/>
                </a:cxn>
              </a:cxnLst>
              <a:rect l="0" t="0" r="r" b="b"/>
              <a:pathLst>
                <a:path w="250" h="120">
                  <a:moveTo>
                    <a:pt x="0" y="0"/>
                  </a:moveTo>
                  <a:lnTo>
                    <a:pt x="0" y="65"/>
                  </a:lnTo>
                  <a:lnTo>
                    <a:pt x="249" y="119"/>
                  </a:lnTo>
                  <a:lnTo>
                    <a:pt x="249" y="53"/>
                  </a:lnTo>
                  <a:lnTo>
                    <a:pt x="0" y="0"/>
                  </a:lnTo>
                </a:path>
              </a:pathLst>
            </a:custGeom>
            <a:solidFill>
              <a:srgbClr val="B2B2B2"/>
            </a:solidFill>
            <a:ln w="9525" cap="rnd">
              <a:noFill/>
              <a:round/>
              <a:headEnd type="none" w="sm" len="sm"/>
              <a:tailEnd type="none" w="sm" len="sm"/>
            </a:ln>
            <a:effectLst/>
          </p:spPr>
          <p:txBody>
            <a:bodyPr/>
            <a:lstStyle/>
            <a:p>
              <a:endParaRPr lang="en-US"/>
            </a:p>
          </p:txBody>
        </p:sp>
        <p:sp>
          <p:nvSpPr>
            <p:cNvPr id="9308" name="Freeform 92"/>
            <p:cNvSpPr>
              <a:spLocks/>
            </p:cNvSpPr>
            <p:nvPr/>
          </p:nvSpPr>
          <p:spPr bwMode="auto">
            <a:xfrm>
              <a:off x="2942" y="1143"/>
              <a:ext cx="78" cy="129"/>
            </a:xfrm>
            <a:custGeom>
              <a:avLst/>
              <a:gdLst/>
              <a:ahLst/>
              <a:cxnLst>
                <a:cxn ang="0">
                  <a:pos x="0" y="62"/>
                </a:cxn>
                <a:cxn ang="0">
                  <a:pos x="0" y="128"/>
                </a:cxn>
                <a:cxn ang="0">
                  <a:pos x="77" y="56"/>
                </a:cxn>
                <a:cxn ang="0">
                  <a:pos x="77" y="0"/>
                </a:cxn>
                <a:cxn ang="0">
                  <a:pos x="0" y="62"/>
                </a:cxn>
              </a:cxnLst>
              <a:rect l="0" t="0" r="r" b="b"/>
              <a:pathLst>
                <a:path w="78" h="129">
                  <a:moveTo>
                    <a:pt x="0" y="62"/>
                  </a:moveTo>
                  <a:lnTo>
                    <a:pt x="0" y="128"/>
                  </a:lnTo>
                  <a:lnTo>
                    <a:pt x="77" y="56"/>
                  </a:lnTo>
                  <a:lnTo>
                    <a:pt x="77" y="0"/>
                  </a:lnTo>
                  <a:lnTo>
                    <a:pt x="0" y="62"/>
                  </a:lnTo>
                </a:path>
              </a:pathLst>
            </a:custGeom>
            <a:solidFill>
              <a:srgbClr val="7F7F7F"/>
            </a:solidFill>
            <a:ln w="9525" cap="rnd">
              <a:noFill/>
              <a:round/>
              <a:headEnd type="none" w="sm" len="sm"/>
              <a:tailEnd type="none" w="sm" len="sm"/>
            </a:ln>
            <a:effectLst/>
          </p:spPr>
          <p:txBody>
            <a:bodyPr/>
            <a:lstStyle/>
            <a:p>
              <a:endParaRPr lang="en-US"/>
            </a:p>
          </p:txBody>
        </p:sp>
        <p:sp>
          <p:nvSpPr>
            <p:cNvPr id="9309" name="Freeform 93"/>
            <p:cNvSpPr>
              <a:spLocks/>
            </p:cNvSpPr>
            <p:nvPr/>
          </p:nvSpPr>
          <p:spPr bwMode="auto">
            <a:xfrm>
              <a:off x="2693" y="1092"/>
              <a:ext cx="326" cy="114"/>
            </a:xfrm>
            <a:custGeom>
              <a:avLst/>
              <a:gdLst/>
              <a:ahLst/>
              <a:cxnLst>
                <a:cxn ang="0">
                  <a:pos x="103" y="0"/>
                </a:cxn>
                <a:cxn ang="0">
                  <a:pos x="0" y="60"/>
                </a:cxn>
                <a:cxn ang="0">
                  <a:pos x="249" y="113"/>
                </a:cxn>
                <a:cxn ang="0">
                  <a:pos x="325" y="51"/>
                </a:cxn>
                <a:cxn ang="0">
                  <a:pos x="103" y="0"/>
                </a:cxn>
              </a:cxnLst>
              <a:rect l="0" t="0" r="r" b="b"/>
              <a:pathLst>
                <a:path w="326" h="114">
                  <a:moveTo>
                    <a:pt x="103" y="0"/>
                  </a:moveTo>
                  <a:lnTo>
                    <a:pt x="0" y="60"/>
                  </a:lnTo>
                  <a:lnTo>
                    <a:pt x="249" y="113"/>
                  </a:lnTo>
                  <a:lnTo>
                    <a:pt x="325" y="51"/>
                  </a:lnTo>
                  <a:lnTo>
                    <a:pt x="103" y="0"/>
                  </a:lnTo>
                </a:path>
              </a:pathLst>
            </a:custGeom>
            <a:solidFill>
              <a:srgbClr val="E5E5E5"/>
            </a:solidFill>
            <a:ln w="9525" cap="rnd">
              <a:noFill/>
              <a:round/>
              <a:headEnd type="none" w="sm" len="sm"/>
              <a:tailEnd type="none" w="sm" len="sm"/>
            </a:ln>
            <a:effectLst/>
          </p:spPr>
          <p:txBody>
            <a:bodyPr/>
            <a:lstStyle/>
            <a:p>
              <a:endParaRPr lang="en-US"/>
            </a:p>
          </p:txBody>
        </p:sp>
        <p:sp>
          <p:nvSpPr>
            <p:cNvPr id="9310" name="Freeform 94"/>
            <p:cNvSpPr>
              <a:spLocks/>
            </p:cNvSpPr>
            <p:nvPr/>
          </p:nvSpPr>
          <p:spPr bwMode="auto">
            <a:xfrm>
              <a:off x="2737" y="937"/>
              <a:ext cx="40" cy="175"/>
            </a:xfrm>
            <a:custGeom>
              <a:avLst/>
              <a:gdLst/>
              <a:ahLst/>
              <a:cxnLst>
                <a:cxn ang="0">
                  <a:pos x="39" y="0"/>
                </a:cxn>
                <a:cxn ang="0">
                  <a:pos x="37" y="1"/>
                </a:cxn>
                <a:cxn ang="0">
                  <a:pos x="35" y="4"/>
                </a:cxn>
                <a:cxn ang="0">
                  <a:pos x="32" y="8"/>
                </a:cxn>
                <a:cxn ang="0">
                  <a:pos x="27" y="16"/>
                </a:cxn>
                <a:cxn ang="0">
                  <a:pos x="22" y="27"/>
                </a:cxn>
                <a:cxn ang="0">
                  <a:pos x="17" y="41"/>
                </a:cxn>
                <a:cxn ang="0">
                  <a:pos x="12" y="58"/>
                </a:cxn>
                <a:cxn ang="0">
                  <a:pos x="7" y="79"/>
                </a:cxn>
                <a:cxn ang="0">
                  <a:pos x="3" y="100"/>
                </a:cxn>
                <a:cxn ang="0">
                  <a:pos x="1" y="119"/>
                </a:cxn>
                <a:cxn ang="0">
                  <a:pos x="0" y="136"/>
                </a:cxn>
                <a:cxn ang="0">
                  <a:pos x="1" y="149"/>
                </a:cxn>
                <a:cxn ang="0">
                  <a:pos x="1" y="160"/>
                </a:cxn>
                <a:cxn ang="0">
                  <a:pos x="2" y="168"/>
                </a:cxn>
                <a:cxn ang="0">
                  <a:pos x="3" y="172"/>
                </a:cxn>
                <a:cxn ang="0">
                  <a:pos x="3" y="174"/>
                </a:cxn>
                <a:cxn ang="0">
                  <a:pos x="39" y="0"/>
                </a:cxn>
              </a:cxnLst>
              <a:rect l="0" t="0" r="r" b="b"/>
              <a:pathLst>
                <a:path w="40" h="175">
                  <a:moveTo>
                    <a:pt x="39" y="0"/>
                  </a:moveTo>
                  <a:lnTo>
                    <a:pt x="37" y="1"/>
                  </a:lnTo>
                  <a:lnTo>
                    <a:pt x="35" y="4"/>
                  </a:lnTo>
                  <a:lnTo>
                    <a:pt x="32" y="8"/>
                  </a:lnTo>
                  <a:lnTo>
                    <a:pt x="27" y="16"/>
                  </a:lnTo>
                  <a:lnTo>
                    <a:pt x="22" y="27"/>
                  </a:lnTo>
                  <a:lnTo>
                    <a:pt x="17" y="41"/>
                  </a:lnTo>
                  <a:lnTo>
                    <a:pt x="12" y="58"/>
                  </a:lnTo>
                  <a:lnTo>
                    <a:pt x="7" y="79"/>
                  </a:lnTo>
                  <a:lnTo>
                    <a:pt x="3" y="100"/>
                  </a:lnTo>
                  <a:lnTo>
                    <a:pt x="1" y="119"/>
                  </a:lnTo>
                  <a:lnTo>
                    <a:pt x="0" y="136"/>
                  </a:lnTo>
                  <a:lnTo>
                    <a:pt x="1" y="149"/>
                  </a:lnTo>
                  <a:lnTo>
                    <a:pt x="1" y="160"/>
                  </a:lnTo>
                  <a:lnTo>
                    <a:pt x="2" y="168"/>
                  </a:lnTo>
                  <a:lnTo>
                    <a:pt x="3" y="172"/>
                  </a:lnTo>
                  <a:lnTo>
                    <a:pt x="3" y="174"/>
                  </a:lnTo>
                  <a:lnTo>
                    <a:pt x="39" y="0"/>
                  </a:lnTo>
                </a:path>
              </a:pathLst>
            </a:custGeom>
            <a:solidFill>
              <a:srgbClr val="000000"/>
            </a:solidFill>
            <a:ln w="9525" cap="rnd">
              <a:noFill/>
              <a:round/>
              <a:headEnd type="none" w="sm" len="sm"/>
              <a:tailEnd type="none" w="sm" len="sm"/>
            </a:ln>
            <a:effectLst/>
          </p:spPr>
          <p:txBody>
            <a:bodyPr/>
            <a:lstStyle/>
            <a:p>
              <a:endParaRPr lang="en-US"/>
            </a:p>
          </p:txBody>
        </p:sp>
        <p:sp>
          <p:nvSpPr>
            <p:cNvPr id="9311" name="Freeform 95"/>
            <p:cNvSpPr>
              <a:spLocks/>
            </p:cNvSpPr>
            <p:nvPr/>
          </p:nvSpPr>
          <p:spPr bwMode="auto">
            <a:xfrm>
              <a:off x="2775" y="1019"/>
              <a:ext cx="153" cy="152"/>
            </a:xfrm>
            <a:custGeom>
              <a:avLst/>
              <a:gdLst/>
              <a:ahLst/>
              <a:cxnLst>
                <a:cxn ang="0">
                  <a:pos x="76" y="151"/>
                </a:cxn>
                <a:cxn ang="0">
                  <a:pos x="91" y="151"/>
                </a:cxn>
                <a:cxn ang="0">
                  <a:pos x="106" y="147"/>
                </a:cxn>
                <a:cxn ang="0">
                  <a:pos x="118" y="142"/>
                </a:cxn>
                <a:cxn ang="0">
                  <a:pos x="129" y="133"/>
                </a:cxn>
                <a:cxn ang="0">
                  <a:pos x="138" y="123"/>
                </a:cxn>
                <a:cxn ang="0">
                  <a:pos x="146" y="111"/>
                </a:cxn>
                <a:cxn ang="0">
                  <a:pos x="150" y="96"/>
                </a:cxn>
                <a:cxn ang="0">
                  <a:pos x="152" y="82"/>
                </a:cxn>
                <a:cxn ang="0">
                  <a:pos x="150" y="66"/>
                </a:cxn>
                <a:cxn ang="0">
                  <a:pos x="146" y="52"/>
                </a:cxn>
                <a:cxn ang="0">
                  <a:pos x="138" y="38"/>
                </a:cxn>
                <a:cxn ang="0">
                  <a:pos x="129" y="26"/>
                </a:cxn>
                <a:cxn ang="0">
                  <a:pos x="118" y="16"/>
                </a:cxn>
                <a:cxn ang="0">
                  <a:pos x="106" y="8"/>
                </a:cxn>
                <a:cxn ang="0">
                  <a:pos x="91" y="3"/>
                </a:cxn>
                <a:cxn ang="0">
                  <a:pos x="76" y="0"/>
                </a:cxn>
                <a:cxn ang="0">
                  <a:pos x="60" y="0"/>
                </a:cxn>
                <a:cxn ang="0">
                  <a:pos x="46" y="3"/>
                </a:cxn>
                <a:cxn ang="0">
                  <a:pos x="33" y="8"/>
                </a:cxn>
                <a:cxn ang="0">
                  <a:pos x="22" y="17"/>
                </a:cxn>
                <a:cxn ang="0">
                  <a:pos x="13" y="27"/>
                </a:cxn>
                <a:cxn ang="0">
                  <a:pos x="6" y="39"/>
                </a:cxn>
                <a:cxn ang="0">
                  <a:pos x="2" y="54"/>
                </a:cxn>
                <a:cxn ang="0">
                  <a:pos x="0" y="68"/>
                </a:cxn>
                <a:cxn ang="0">
                  <a:pos x="2" y="84"/>
                </a:cxn>
                <a:cxn ang="0">
                  <a:pos x="6" y="98"/>
                </a:cxn>
                <a:cxn ang="0">
                  <a:pos x="13" y="112"/>
                </a:cxn>
                <a:cxn ang="0">
                  <a:pos x="22" y="124"/>
                </a:cxn>
                <a:cxn ang="0">
                  <a:pos x="33" y="134"/>
                </a:cxn>
                <a:cxn ang="0">
                  <a:pos x="46" y="142"/>
                </a:cxn>
                <a:cxn ang="0">
                  <a:pos x="60" y="147"/>
                </a:cxn>
                <a:cxn ang="0">
                  <a:pos x="76" y="151"/>
                </a:cxn>
              </a:cxnLst>
              <a:rect l="0" t="0" r="r" b="b"/>
              <a:pathLst>
                <a:path w="153" h="152">
                  <a:moveTo>
                    <a:pt x="76" y="151"/>
                  </a:moveTo>
                  <a:lnTo>
                    <a:pt x="91" y="151"/>
                  </a:lnTo>
                  <a:lnTo>
                    <a:pt x="106" y="147"/>
                  </a:lnTo>
                  <a:lnTo>
                    <a:pt x="118" y="142"/>
                  </a:lnTo>
                  <a:lnTo>
                    <a:pt x="129" y="133"/>
                  </a:lnTo>
                  <a:lnTo>
                    <a:pt x="138" y="123"/>
                  </a:lnTo>
                  <a:lnTo>
                    <a:pt x="146" y="111"/>
                  </a:lnTo>
                  <a:lnTo>
                    <a:pt x="150" y="96"/>
                  </a:lnTo>
                  <a:lnTo>
                    <a:pt x="152" y="82"/>
                  </a:lnTo>
                  <a:lnTo>
                    <a:pt x="150" y="66"/>
                  </a:lnTo>
                  <a:lnTo>
                    <a:pt x="146" y="52"/>
                  </a:lnTo>
                  <a:lnTo>
                    <a:pt x="138" y="38"/>
                  </a:lnTo>
                  <a:lnTo>
                    <a:pt x="129" y="26"/>
                  </a:lnTo>
                  <a:lnTo>
                    <a:pt x="118" y="16"/>
                  </a:lnTo>
                  <a:lnTo>
                    <a:pt x="106" y="8"/>
                  </a:lnTo>
                  <a:lnTo>
                    <a:pt x="91" y="3"/>
                  </a:lnTo>
                  <a:lnTo>
                    <a:pt x="76" y="0"/>
                  </a:lnTo>
                  <a:lnTo>
                    <a:pt x="60" y="0"/>
                  </a:lnTo>
                  <a:lnTo>
                    <a:pt x="46" y="3"/>
                  </a:lnTo>
                  <a:lnTo>
                    <a:pt x="33" y="8"/>
                  </a:lnTo>
                  <a:lnTo>
                    <a:pt x="22" y="17"/>
                  </a:lnTo>
                  <a:lnTo>
                    <a:pt x="13" y="27"/>
                  </a:lnTo>
                  <a:lnTo>
                    <a:pt x="6" y="39"/>
                  </a:lnTo>
                  <a:lnTo>
                    <a:pt x="2" y="54"/>
                  </a:lnTo>
                  <a:lnTo>
                    <a:pt x="0" y="68"/>
                  </a:lnTo>
                  <a:lnTo>
                    <a:pt x="2" y="84"/>
                  </a:lnTo>
                  <a:lnTo>
                    <a:pt x="6" y="98"/>
                  </a:lnTo>
                  <a:lnTo>
                    <a:pt x="13" y="112"/>
                  </a:lnTo>
                  <a:lnTo>
                    <a:pt x="22" y="124"/>
                  </a:lnTo>
                  <a:lnTo>
                    <a:pt x="33" y="134"/>
                  </a:lnTo>
                  <a:lnTo>
                    <a:pt x="46" y="142"/>
                  </a:lnTo>
                  <a:lnTo>
                    <a:pt x="60" y="147"/>
                  </a:lnTo>
                  <a:lnTo>
                    <a:pt x="76" y="151"/>
                  </a:lnTo>
                </a:path>
              </a:pathLst>
            </a:custGeom>
            <a:solidFill>
              <a:srgbClr val="4C4C4C"/>
            </a:solidFill>
            <a:ln w="9525" cap="rnd">
              <a:noFill/>
              <a:round/>
              <a:headEnd type="none" w="sm" len="sm"/>
              <a:tailEnd type="none" w="sm" len="sm"/>
            </a:ln>
            <a:effectLst/>
          </p:spPr>
          <p:txBody>
            <a:bodyPr/>
            <a:lstStyle/>
            <a:p>
              <a:endParaRPr lang="en-US"/>
            </a:p>
          </p:txBody>
        </p:sp>
        <p:sp>
          <p:nvSpPr>
            <p:cNvPr id="9312" name="Freeform 96"/>
            <p:cNvSpPr>
              <a:spLocks/>
            </p:cNvSpPr>
            <p:nvPr/>
          </p:nvSpPr>
          <p:spPr bwMode="auto">
            <a:xfrm>
              <a:off x="2733" y="917"/>
              <a:ext cx="214" cy="249"/>
            </a:xfrm>
            <a:custGeom>
              <a:avLst/>
              <a:gdLst/>
              <a:ahLst/>
              <a:cxnLst>
                <a:cxn ang="0">
                  <a:pos x="162" y="62"/>
                </a:cxn>
                <a:cxn ang="0">
                  <a:pos x="95" y="14"/>
                </a:cxn>
                <a:cxn ang="0">
                  <a:pos x="46" y="0"/>
                </a:cxn>
                <a:cxn ang="0">
                  <a:pos x="0" y="233"/>
                </a:cxn>
                <a:cxn ang="0">
                  <a:pos x="50" y="248"/>
                </a:cxn>
                <a:cxn ang="0">
                  <a:pos x="129" y="227"/>
                </a:cxn>
                <a:cxn ang="0">
                  <a:pos x="180" y="242"/>
                </a:cxn>
                <a:cxn ang="0">
                  <a:pos x="213" y="79"/>
                </a:cxn>
                <a:cxn ang="0">
                  <a:pos x="162" y="62"/>
                </a:cxn>
              </a:cxnLst>
              <a:rect l="0" t="0" r="r" b="b"/>
              <a:pathLst>
                <a:path w="214" h="249">
                  <a:moveTo>
                    <a:pt x="162" y="62"/>
                  </a:moveTo>
                  <a:lnTo>
                    <a:pt x="95" y="14"/>
                  </a:lnTo>
                  <a:lnTo>
                    <a:pt x="46" y="0"/>
                  </a:lnTo>
                  <a:lnTo>
                    <a:pt x="0" y="233"/>
                  </a:lnTo>
                  <a:lnTo>
                    <a:pt x="50" y="248"/>
                  </a:lnTo>
                  <a:lnTo>
                    <a:pt x="129" y="227"/>
                  </a:lnTo>
                  <a:lnTo>
                    <a:pt x="180" y="242"/>
                  </a:lnTo>
                  <a:lnTo>
                    <a:pt x="213" y="79"/>
                  </a:lnTo>
                  <a:lnTo>
                    <a:pt x="162" y="62"/>
                  </a:lnTo>
                </a:path>
              </a:pathLst>
            </a:custGeom>
            <a:solidFill>
              <a:srgbClr val="B2B2B2"/>
            </a:solidFill>
            <a:ln w="9525" cap="rnd">
              <a:noFill/>
              <a:round/>
              <a:headEnd type="none" w="sm" len="sm"/>
              <a:tailEnd type="none" w="sm" len="sm"/>
            </a:ln>
            <a:effectLst/>
          </p:spPr>
          <p:txBody>
            <a:bodyPr/>
            <a:lstStyle/>
            <a:p>
              <a:endParaRPr lang="en-US"/>
            </a:p>
          </p:txBody>
        </p:sp>
        <p:sp>
          <p:nvSpPr>
            <p:cNvPr id="9313" name="Freeform 97"/>
            <p:cNvSpPr>
              <a:spLocks/>
            </p:cNvSpPr>
            <p:nvPr/>
          </p:nvSpPr>
          <p:spPr bwMode="auto">
            <a:xfrm>
              <a:off x="2913" y="979"/>
              <a:ext cx="79" cy="181"/>
            </a:xfrm>
            <a:custGeom>
              <a:avLst/>
              <a:gdLst/>
              <a:ahLst/>
              <a:cxnLst>
                <a:cxn ang="0">
                  <a:pos x="32" y="17"/>
                </a:cxn>
                <a:cxn ang="0">
                  <a:pos x="0" y="180"/>
                </a:cxn>
                <a:cxn ang="0">
                  <a:pos x="53" y="143"/>
                </a:cxn>
                <a:cxn ang="0">
                  <a:pos x="78" y="0"/>
                </a:cxn>
                <a:cxn ang="0">
                  <a:pos x="32" y="17"/>
                </a:cxn>
              </a:cxnLst>
              <a:rect l="0" t="0" r="r" b="b"/>
              <a:pathLst>
                <a:path w="79" h="181">
                  <a:moveTo>
                    <a:pt x="32" y="17"/>
                  </a:moveTo>
                  <a:lnTo>
                    <a:pt x="0" y="180"/>
                  </a:lnTo>
                  <a:lnTo>
                    <a:pt x="53" y="143"/>
                  </a:lnTo>
                  <a:lnTo>
                    <a:pt x="78" y="0"/>
                  </a:lnTo>
                  <a:lnTo>
                    <a:pt x="32" y="17"/>
                  </a:lnTo>
                </a:path>
              </a:pathLst>
            </a:custGeom>
            <a:solidFill>
              <a:srgbClr val="7F7F7F"/>
            </a:solidFill>
            <a:ln w="9525" cap="rnd">
              <a:noFill/>
              <a:round/>
              <a:headEnd type="none" w="sm" len="sm"/>
              <a:tailEnd type="none" w="sm" len="sm"/>
            </a:ln>
            <a:effectLst/>
          </p:spPr>
          <p:txBody>
            <a:bodyPr/>
            <a:lstStyle/>
            <a:p>
              <a:endParaRPr lang="en-US"/>
            </a:p>
          </p:txBody>
        </p:sp>
        <p:sp>
          <p:nvSpPr>
            <p:cNvPr id="9314" name="Freeform 98"/>
            <p:cNvSpPr>
              <a:spLocks/>
            </p:cNvSpPr>
            <p:nvPr/>
          </p:nvSpPr>
          <p:spPr bwMode="auto">
            <a:xfrm>
              <a:off x="2864" y="992"/>
              <a:ext cx="70" cy="160"/>
            </a:xfrm>
            <a:custGeom>
              <a:avLst/>
              <a:gdLst/>
              <a:ahLst/>
              <a:cxnLst>
                <a:cxn ang="0">
                  <a:pos x="69" y="10"/>
                </a:cxn>
                <a:cxn ang="0">
                  <a:pos x="32" y="0"/>
                </a:cxn>
                <a:cxn ang="0">
                  <a:pos x="0" y="145"/>
                </a:cxn>
                <a:cxn ang="0">
                  <a:pos x="42" y="159"/>
                </a:cxn>
                <a:cxn ang="0">
                  <a:pos x="69" y="10"/>
                </a:cxn>
              </a:cxnLst>
              <a:rect l="0" t="0" r="r" b="b"/>
              <a:pathLst>
                <a:path w="70" h="160">
                  <a:moveTo>
                    <a:pt x="69" y="10"/>
                  </a:moveTo>
                  <a:lnTo>
                    <a:pt x="32" y="0"/>
                  </a:lnTo>
                  <a:lnTo>
                    <a:pt x="0" y="145"/>
                  </a:lnTo>
                  <a:lnTo>
                    <a:pt x="42" y="159"/>
                  </a:lnTo>
                  <a:lnTo>
                    <a:pt x="69" y="10"/>
                  </a:lnTo>
                </a:path>
              </a:pathLst>
            </a:custGeom>
            <a:solidFill>
              <a:srgbClr val="7F7F7F"/>
            </a:solidFill>
            <a:ln w="9525" cap="rnd">
              <a:noFill/>
              <a:round/>
              <a:headEnd type="none" w="sm" len="sm"/>
              <a:tailEnd type="none" w="sm" len="sm"/>
            </a:ln>
            <a:effectLst/>
          </p:spPr>
          <p:txBody>
            <a:bodyPr/>
            <a:lstStyle/>
            <a:p>
              <a:endParaRPr lang="en-US"/>
            </a:p>
          </p:txBody>
        </p:sp>
        <p:sp>
          <p:nvSpPr>
            <p:cNvPr id="9315" name="Freeform 99"/>
            <p:cNvSpPr>
              <a:spLocks/>
            </p:cNvSpPr>
            <p:nvPr/>
          </p:nvSpPr>
          <p:spPr bwMode="auto">
            <a:xfrm>
              <a:off x="2784" y="945"/>
              <a:ext cx="103" cy="208"/>
            </a:xfrm>
            <a:custGeom>
              <a:avLst/>
              <a:gdLst/>
              <a:ahLst/>
              <a:cxnLst>
                <a:cxn ang="0">
                  <a:pos x="102" y="40"/>
                </a:cxn>
                <a:cxn ang="0">
                  <a:pos x="45" y="0"/>
                </a:cxn>
                <a:cxn ang="0">
                  <a:pos x="0" y="207"/>
                </a:cxn>
                <a:cxn ang="0">
                  <a:pos x="71" y="190"/>
                </a:cxn>
                <a:cxn ang="0">
                  <a:pos x="102" y="40"/>
                </a:cxn>
              </a:cxnLst>
              <a:rect l="0" t="0" r="r" b="b"/>
              <a:pathLst>
                <a:path w="103" h="208">
                  <a:moveTo>
                    <a:pt x="102" y="40"/>
                  </a:moveTo>
                  <a:lnTo>
                    <a:pt x="45" y="0"/>
                  </a:lnTo>
                  <a:lnTo>
                    <a:pt x="0" y="207"/>
                  </a:lnTo>
                  <a:lnTo>
                    <a:pt x="71" y="190"/>
                  </a:lnTo>
                  <a:lnTo>
                    <a:pt x="102" y="40"/>
                  </a:lnTo>
                </a:path>
              </a:pathLst>
            </a:custGeom>
            <a:solidFill>
              <a:srgbClr val="7F7F7F"/>
            </a:solidFill>
            <a:ln w="9525" cap="rnd">
              <a:noFill/>
              <a:round/>
              <a:headEnd type="none" w="sm" len="sm"/>
              <a:tailEnd type="none" w="sm" len="sm"/>
            </a:ln>
            <a:effectLst/>
          </p:spPr>
          <p:txBody>
            <a:bodyPr/>
            <a:lstStyle/>
            <a:p>
              <a:endParaRPr lang="en-US"/>
            </a:p>
          </p:txBody>
        </p:sp>
        <p:sp>
          <p:nvSpPr>
            <p:cNvPr id="9316" name="Freeform 100"/>
            <p:cNvSpPr>
              <a:spLocks/>
            </p:cNvSpPr>
            <p:nvPr/>
          </p:nvSpPr>
          <p:spPr bwMode="auto">
            <a:xfrm>
              <a:off x="2741" y="928"/>
              <a:ext cx="79" cy="224"/>
            </a:xfrm>
            <a:custGeom>
              <a:avLst/>
              <a:gdLst/>
              <a:ahLst/>
              <a:cxnLst>
                <a:cxn ang="0">
                  <a:pos x="78" y="10"/>
                </a:cxn>
                <a:cxn ang="0">
                  <a:pos x="42" y="0"/>
                </a:cxn>
                <a:cxn ang="0">
                  <a:pos x="0" y="212"/>
                </a:cxn>
                <a:cxn ang="0">
                  <a:pos x="34" y="223"/>
                </a:cxn>
                <a:cxn ang="0">
                  <a:pos x="78" y="10"/>
                </a:cxn>
              </a:cxnLst>
              <a:rect l="0" t="0" r="r" b="b"/>
              <a:pathLst>
                <a:path w="79" h="224">
                  <a:moveTo>
                    <a:pt x="78" y="10"/>
                  </a:moveTo>
                  <a:lnTo>
                    <a:pt x="42" y="0"/>
                  </a:lnTo>
                  <a:lnTo>
                    <a:pt x="0" y="212"/>
                  </a:lnTo>
                  <a:lnTo>
                    <a:pt x="34" y="223"/>
                  </a:lnTo>
                  <a:lnTo>
                    <a:pt x="78" y="10"/>
                  </a:lnTo>
                </a:path>
              </a:pathLst>
            </a:custGeom>
            <a:solidFill>
              <a:srgbClr val="7F7F7F"/>
            </a:solidFill>
            <a:ln w="9525" cap="rnd">
              <a:noFill/>
              <a:round/>
              <a:headEnd type="none" w="sm" len="sm"/>
              <a:tailEnd type="none" w="sm" len="sm"/>
            </a:ln>
            <a:effectLst/>
          </p:spPr>
          <p:txBody>
            <a:bodyPr/>
            <a:lstStyle/>
            <a:p>
              <a:endParaRPr lang="en-US"/>
            </a:p>
          </p:txBody>
        </p:sp>
        <p:sp>
          <p:nvSpPr>
            <p:cNvPr id="9317" name="Freeform 101"/>
            <p:cNvSpPr>
              <a:spLocks/>
            </p:cNvSpPr>
            <p:nvPr/>
          </p:nvSpPr>
          <p:spPr bwMode="auto">
            <a:xfrm>
              <a:off x="2780" y="893"/>
              <a:ext cx="212" cy="102"/>
            </a:xfrm>
            <a:custGeom>
              <a:avLst/>
              <a:gdLst/>
              <a:ahLst/>
              <a:cxnLst>
                <a:cxn ang="0">
                  <a:pos x="0" y="24"/>
                </a:cxn>
                <a:cxn ang="0">
                  <a:pos x="54" y="0"/>
                </a:cxn>
                <a:cxn ang="0">
                  <a:pos x="97" y="14"/>
                </a:cxn>
                <a:cxn ang="0">
                  <a:pos x="151" y="64"/>
                </a:cxn>
                <a:cxn ang="0">
                  <a:pos x="211" y="85"/>
                </a:cxn>
                <a:cxn ang="0">
                  <a:pos x="165" y="101"/>
                </a:cxn>
                <a:cxn ang="0">
                  <a:pos x="115" y="86"/>
                </a:cxn>
                <a:cxn ang="0">
                  <a:pos x="51" y="37"/>
                </a:cxn>
                <a:cxn ang="0">
                  <a:pos x="0" y="24"/>
                </a:cxn>
              </a:cxnLst>
              <a:rect l="0" t="0" r="r" b="b"/>
              <a:pathLst>
                <a:path w="212" h="102">
                  <a:moveTo>
                    <a:pt x="0" y="24"/>
                  </a:moveTo>
                  <a:lnTo>
                    <a:pt x="54" y="0"/>
                  </a:lnTo>
                  <a:lnTo>
                    <a:pt x="97" y="14"/>
                  </a:lnTo>
                  <a:lnTo>
                    <a:pt x="151" y="64"/>
                  </a:lnTo>
                  <a:lnTo>
                    <a:pt x="211" y="85"/>
                  </a:lnTo>
                  <a:lnTo>
                    <a:pt x="165" y="101"/>
                  </a:lnTo>
                  <a:lnTo>
                    <a:pt x="115" y="86"/>
                  </a:lnTo>
                  <a:lnTo>
                    <a:pt x="51" y="37"/>
                  </a:lnTo>
                  <a:lnTo>
                    <a:pt x="0" y="24"/>
                  </a:lnTo>
                </a:path>
              </a:pathLst>
            </a:custGeom>
            <a:solidFill>
              <a:srgbClr val="E5E5E5"/>
            </a:solidFill>
            <a:ln w="9525" cap="rnd">
              <a:noFill/>
              <a:round/>
              <a:headEnd type="none" w="sm" len="sm"/>
              <a:tailEnd type="none" w="sm" len="sm"/>
            </a:ln>
            <a:effectLst/>
          </p:spPr>
          <p:txBody>
            <a:bodyPr/>
            <a:lstStyle/>
            <a:p>
              <a:endParaRPr lang="en-US"/>
            </a:p>
          </p:txBody>
        </p:sp>
      </p:gr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29" name="Rectangle 29"/>
          <p:cNvSpPr>
            <a:spLocks noGrp="1" noChangeArrowheads="1"/>
          </p:cNvSpPr>
          <p:nvPr>
            <p:ph type="title"/>
          </p:nvPr>
        </p:nvSpPr>
        <p:spPr>
          <a:noFill/>
          <a:ln/>
        </p:spPr>
        <p:txBody>
          <a:bodyPr/>
          <a:lstStyle/>
          <a:p>
            <a:r>
              <a:rPr lang="en-US"/>
              <a:t>The </a:t>
            </a:r>
            <a:r>
              <a:rPr lang="en-US">
                <a:latin typeface="Courier New" pitchFamily="49" charset="0"/>
              </a:rPr>
              <a:t>PRIMARY</a:t>
            </a:r>
            <a:r>
              <a:rPr lang="en-US"/>
              <a:t> </a:t>
            </a:r>
            <a:r>
              <a:rPr lang="en-US">
                <a:latin typeface="Courier New" pitchFamily="49" charset="0"/>
              </a:rPr>
              <a:t>KEY</a:t>
            </a:r>
            <a:r>
              <a:rPr lang="en-US"/>
              <a:t> Constraint</a:t>
            </a:r>
          </a:p>
        </p:txBody>
      </p:sp>
      <p:sp>
        <p:nvSpPr>
          <p:cNvPr id="25630" name="Rectangle 30"/>
          <p:cNvSpPr>
            <a:spLocks noChangeArrowheads="1"/>
          </p:cNvSpPr>
          <p:nvPr/>
        </p:nvSpPr>
        <p:spPr bwMode="auto">
          <a:xfrm>
            <a:off x="784225" y="1547813"/>
            <a:ext cx="1930400" cy="396875"/>
          </a:xfrm>
          <a:prstGeom prst="rect">
            <a:avLst/>
          </a:prstGeom>
          <a:noFill/>
          <a:ln w="9525">
            <a:noFill/>
            <a:miter lim="800000"/>
            <a:headEnd/>
            <a:tailEnd/>
          </a:ln>
          <a:effectLst/>
        </p:spPr>
        <p:txBody>
          <a:bodyPr wrap="none" lIns="92075" tIns="46038" rIns="92075" bIns="46038">
            <a:spAutoFit/>
          </a:bodyPr>
          <a:lstStyle/>
          <a:p>
            <a:r>
              <a:rPr lang="en-US" sz="2000" b="1">
                <a:solidFill>
                  <a:schemeClr val="tx1"/>
                </a:solidFill>
                <a:latin typeface="Courier New" pitchFamily="49" charset="0"/>
              </a:rPr>
              <a:t>DEPARTMENTS</a:t>
            </a:r>
            <a:r>
              <a:rPr lang="en-US" sz="2000" b="1">
                <a:solidFill>
                  <a:schemeClr val="tx1"/>
                </a:solidFill>
                <a:latin typeface="Arial" pitchFamily="34" charset="0"/>
              </a:rPr>
              <a:t> </a:t>
            </a:r>
          </a:p>
        </p:txBody>
      </p:sp>
      <p:sp>
        <p:nvSpPr>
          <p:cNvPr id="25631" name="Rectangle 31"/>
          <p:cNvSpPr>
            <a:spLocks noChangeArrowheads="1"/>
          </p:cNvSpPr>
          <p:nvPr/>
        </p:nvSpPr>
        <p:spPr bwMode="auto">
          <a:xfrm>
            <a:off x="2852738" y="1846263"/>
            <a:ext cx="2938462" cy="349199"/>
          </a:xfrm>
          <a:prstGeom prst="rect">
            <a:avLst/>
          </a:prstGeom>
          <a:noFill/>
          <a:ln w="9525">
            <a:noFill/>
            <a:miter lim="800000"/>
            <a:headEnd/>
            <a:tailEnd/>
          </a:ln>
          <a:effectLst/>
        </p:spPr>
        <p:txBody>
          <a:bodyPr lIns="92075" tIns="46038" rIns="92075" bIns="46038">
            <a:spAutoFit/>
          </a:bodyPr>
          <a:lstStyle/>
          <a:p>
            <a:pPr>
              <a:lnSpc>
                <a:spcPct val="90000"/>
              </a:lnSpc>
            </a:pPr>
            <a:r>
              <a:rPr lang="en-US" sz="1800" b="1" dirty="0">
                <a:latin typeface="Courier New" pitchFamily="49" charset="0"/>
              </a:rPr>
              <a:t>PRIMARY KEY</a:t>
            </a:r>
          </a:p>
        </p:txBody>
      </p:sp>
      <p:sp>
        <p:nvSpPr>
          <p:cNvPr id="25632" name="Freeform 32"/>
          <p:cNvSpPr>
            <a:spLocks/>
          </p:cNvSpPr>
          <p:nvPr/>
        </p:nvSpPr>
        <p:spPr bwMode="auto">
          <a:xfrm>
            <a:off x="2514600" y="2000250"/>
            <a:ext cx="325438" cy="376238"/>
          </a:xfrm>
          <a:custGeom>
            <a:avLst/>
            <a:gdLst/>
            <a:ahLst/>
            <a:cxnLst>
              <a:cxn ang="0">
                <a:pos x="204" y="0"/>
              </a:cxn>
              <a:cxn ang="0">
                <a:pos x="0" y="0"/>
              </a:cxn>
              <a:cxn ang="0">
                <a:pos x="0" y="236"/>
              </a:cxn>
            </a:cxnLst>
            <a:rect l="0" t="0" r="r" b="b"/>
            <a:pathLst>
              <a:path w="205" h="237">
                <a:moveTo>
                  <a:pt x="204" y="0"/>
                </a:moveTo>
                <a:lnTo>
                  <a:pt x="0" y="0"/>
                </a:lnTo>
                <a:lnTo>
                  <a:pt x="0" y="236"/>
                </a:lnTo>
              </a:path>
            </a:pathLst>
          </a:custGeom>
          <a:noFill/>
          <a:ln w="50800" cap="rnd" cmpd="sng">
            <a:solidFill>
              <a:srgbClr val="FFCC00"/>
            </a:solidFill>
            <a:prstDash val="solid"/>
            <a:round/>
            <a:headEnd type="none" w="sm" len="sm"/>
            <a:tailEnd type="stealth" w="med" len="lg"/>
          </a:ln>
          <a:effectLst/>
        </p:spPr>
        <p:txBody>
          <a:bodyPr/>
          <a:lstStyle/>
          <a:p>
            <a:endParaRPr lang="en-US"/>
          </a:p>
        </p:txBody>
      </p:sp>
      <p:grpSp>
        <p:nvGrpSpPr>
          <p:cNvPr id="2" name="Group 33"/>
          <p:cNvGrpSpPr>
            <a:grpSpLocks/>
          </p:cNvGrpSpPr>
          <p:nvPr/>
        </p:nvGrpSpPr>
        <p:grpSpPr bwMode="auto">
          <a:xfrm>
            <a:off x="3467100" y="4160838"/>
            <a:ext cx="3236913" cy="469900"/>
            <a:chOff x="2184" y="2796"/>
            <a:chExt cx="2039" cy="296"/>
          </a:xfrm>
        </p:grpSpPr>
        <p:sp>
          <p:nvSpPr>
            <p:cNvPr id="25634" name="Rectangle 34"/>
            <p:cNvSpPr>
              <a:spLocks noChangeArrowheads="1"/>
            </p:cNvSpPr>
            <p:nvPr/>
          </p:nvSpPr>
          <p:spPr bwMode="auto">
            <a:xfrm>
              <a:off x="2589" y="2872"/>
              <a:ext cx="1634" cy="220"/>
            </a:xfrm>
            <a:prstGeom prst="rect">
              <a:avLst/>
            </a:prstGeom>
            <a:noFill/>
            <a:ln w="9525">
              <a:noFill/>
              <a:miter lim="800000"/>
              <a:headEnd/>
              <a:tailEnd/>
            </a:ln>
            <a:effectLst/>
          </p:spPr>
          <p:txBody>
            <a:bodyPr lIns="92075" tIns="46038" rIns="92075" bIns="46038">
              <a:spAutoFit/>
            </a:bodyPr>
            <a:lstStyle/>
            <a:p>
              <a:pPr>
                <a:lnSpc>
                  <a:spcPct val="90000"/>
                </a:lnSpc>
              </a:pPr>
              <a:r>
                <a:rPr lang="en-US" sz="1800" b="1" dirty="0">
                  <a:latin typeface="Courier New" pitchFamily="49" charset="0"/>
                </a:rPr>
                <a:t>INSERT INTO</a:t>
              </a:r>
            </a:p>
          </p:txBody>
        </p:sp>
        <p:sp>
          <p:nvSpPr>
            <p:cNvPr id="25635" name="AutoShape 35"/>
            <p:cNvSpPr>
              <a:spLocks noChangeArrowheads="1"/>
            </p:cNvSpPr>
            <p:nvPr/>
          </p:nvSpPr>
          <p:spPr bwMode="auto">
            <a:xfrm>
              <a:off x="2184" y="2796"/>
              <a:ext cx="420" cy="268"/>
            </a:xfrm>
            <a:prstGeom prst="upArrow">
              <a:avLst>
                <a:gd name="adj1" fmla="val 50000"/>
                <a:gd name="adj2" fmla="val 49931"/>
              </a:avLst>
            </a:prstGeom>
            <a:solidFill>
              <a:srgbClr val="FFCC99"/>
            </a:solidFill>
            <a:ln w="9525">
              <a:noFill/>
              <a:miter lim="800000"/>
              <a:headEnd/>
              <a:tailEnd/>
            </a:ln>
            <a:effectLst>
              <a:outerShdw dist="53882" dir="2700000" algn="ctr" rotWithShape="0">
                <a:srgbClr val="000000"/>
              </a:outerShdw>
            </a:effectLst>
          </p:spPr>
          <p:txBody>
            <a:bodyPr wrap="none" anchor="ctr"/>
            <a:lstStyle/>
            <a:p>
              <a:endParaRPr lang="en-US"/>
            </a:p>
          </p:txBody>
        </p:sp>
      </p:grpSp>
      <p:grpSp>
        <p:nvGrpSpPr>
          <p:cNvPr id="3" name="Group 36"/>
          <p:cNvGrpSpPr>
            <a:grpSpLocks/>
          </p:cNvGrpSpPr>
          <p:nvPr/>
        </p:nvGrpSpPr>
        <p:grpSpPr bwMode="auto">
          <a:xfrm>
            <a:off x="671513" y="4257675"/>
            <a:ext cx="2119312" cy="719138"/>
            <a:chOff x="423" y="2682"/>
            <a:chExt cx="1335" cy="453"/>
          </a:xfrm>
        </p:grpSpPr>
        <p:grpSp>
          <p:nvGrpSpPr>
            <p:cNvPr id="4" name="Group 37"/>
            <p:cNvGrpSpPr>
              <a:grpSpLocks/>
            </p:cNvGrpSpPr>
            <p:nvPr/>
          </p:nvGrpSpPr>
          <p:grpSpPr bwMode="auto">
            <a:xfrm>
              <a:off x="423" y="2682"/>
              <a:ext cx="1335" cy="453"/>
              <a:chOff x="423" y="2682"/>
              <a:chExt cx="1335" cy="453"/>
            </a:xfrm>
          </p:grpSpPr>
          <p:sp>
            <p:nvSpPr>
              <p:cNvPr id="25638" name="Rectangle 38"/>
              <p:cNvSpPr>
                <a:spLocks noChangeArrowheads="1"/>
              </p:cNvSpPr>
              <p:nvPr/>
            </p:nvSpPr>
            <p:spPr bwMode="auto">
              <a:xfrm>
                <a:off x="423" y="2682"/>
                <a:ext cx="1335" cy="370"/>
              </a:xfrm>
              <a:prstGeom prst="rect">
                <a:avLst/>
              </a:prstGeom>
              <a:noFill/>
              <a:ln w="9525">
                <a:noFill/>
                <a:miter lim="800000"/>
                <a:headEnd/>
                <a:tailEnd/>
              </a:ln>
              <a:effectLst/>
            </p:spPr>
            <p:txBody>
              <a:bodyPr lIns="92075" tIns="46038" rIns="92075" bIns="46038">
                <a:spAutoFit/>
              </a:bodyPr>
              <a:lstStyle/>
              <a:p>
                <a:pPr>
                  <a:lnSpc>
                    <a:spcPct val="90000"/>
                  </a:lnSpc>
                </a:pPr>
                <a:r>
                  <a:rPr lang="en-US" sz="1800" b="1" dirty="0">
                    <a:latin typeface="Arial" pitchFamily="34" charset="0"/>
                  </a:rPr>
                  <a:t>Not allowed</a:t>
                </a:r>
              </a:p>
              <a:p>
                <a:pPr>
                  <a:lnSpc>
                    <a:spcPct val="90000"/>
                  </a:lnSpc>
                </a:pPr>
                <a:r>
                  <a:rPr lang="en-US" sz="1800" b="1" dirty="0">
                    <a:latin typeface="Arial" pitchFamily="34" charset="0"/>
                  </a:rPr>
                  <a:t>(Null value)</a:t>
                </a:r>
              </a:p>
            </p:txBody>
          </p:sp>
          <p:sp>
            <p:nvSpPr>
              <p:cNvPr id="25639" name="Line 39"/>
              <p:cNvSpPr>
                <a:spLocks noChangeShapeType="1"/>
              </p:cNvSpPr>
              <p:nvPr/>
            </p:nvSpPr>
            <p:spPr bwMode="auto">
              <a:xfrm flipH="1" flipV="1">
                <a:off x="1578" y="2815"/>
                <a:ext cx="1" cy="320"/>
              </a:xfrm>
              <a:prstGeom prst="line">
                <a:avLst/>
              </a:prstGeom>
              <a:noFill/>
              <a:ln w="50800">
                <a:solidFill>
                  <a:srgbClr val="FFCC00"/>
                </a:solidFill>
                <a:round/>
                <a:headEnd type="stealth" w="med" len="lg"/>
                <a:tailEnd type="none" w="sm" len="sm"/>
              </a:ln>
              <a:effectLst/>
            </p:spPr>
            <p:txBody>
              <a:bodyPr/>
              <a:lstStyle/>
              <a:p>
                <a:endParaRPr lang="en-US"/>
              </a:p>
            </p:txBody>
          </p:sp>
        </p:grpSp>
        <p:sp>
          <p:nvSpPr>
            <p:cNvPr id="25640" name="Line 40"/>
            <p:cNvSpPr>
              <a:spLocks noChangeShapeType="1"/>
            </p:cNvSpPr>
            <p:nvPr/>
          </p:nvSpPr>
          <p:spPr bwMode="auto">
            <a:xfrm flipH="1">
              <a:off x="1404" y="2812"/>
              <a:ext cx="186" cy="2"/>
            </a:xfrm>
            <a:prstGeom prst="line">
              <a:avLst/>
            </a:prstGeom>
            <a:noFill/>
            <a:ln w="50800">
              <a:solidFill>
                <a:srgbClr val="FFCC00"/>
              </a:solidFill>
              <a:round/>
              <a:headEnd type="none" w="sm" len="sm"/>
              <a:tailEnd type="none" w="sm" len="sm"/>
            </a:ln>
            <a:effectLst/>
          </p:spPr>
          <p:txBody>
            <a:bodyPr/>
            <a:lstStyle/>
            <a:p>
              <a:endParaRPr lang="en-US"/>
            </a:p>
          </p:txBody>
        </p:sp>
      </p:grpSp>
      <p:grpSp>
        <p:nvGrpSpPr>
          <p:cNvPr id="5" name="Group 41"/>
          <p:cNvGrpSpPr>
            <a:grpSpLocks/>
          </p:cNvGrpSpPr>
          <p:nvPr/>
        </p:nvGrpSpPr>
        <p:grpSpPr bwMode="auto">
          <a:xfrm>
            <a:off x="903288" y="5486400"/>
            <a:ext cx="2593975" cy="809625"/>
            <a:chOff x="569" y="3456"/>
            <a:chExt cx="1634" cy="510"/>
          </a:xfrm>
        </p:grpSpPr>
        <p:sp>
          <p:nvSpPr>
            <p:cNvPr id="25642" name="Rectangle 42"/>
            <p:cNvSpPr>
              <a:spLocks noChangeArrowheads="1"/>
            </p:cNvSpPr>
            <p:nvPr/>
          </p:nvSpPr>
          <p:spPr bwMode="auto">
            <a:xfrm>
              <a:off x="569" y="3596"/>
              <a:ext cx="1634" cy="370"/>
            </a:xfrm>
            <a:prstGeom prst="rect">
              <a:avLst/>
            </a:prstGeom>
            <a:noFill/>
            <a:ln w="9525">
              <a:noFill/>
              <a:miter lim="800000"/>
              <a:headEnd/>
              <a:tailEnd/>
            </a:ln>
            <a:effectLst/>
          </p:spPr>
          <p:txBody>
            <a:bodyPr lIns="92075" tIns="46038" rIns="92075" bIns="46038">
              <a:spAutoFit/>
            </a:bodyPr>
            <a:lstStyle/>
            <a:p>
              <a:pPr>
                <a:lnSpc>
                  <a:spcPct val="90000"/>
                </a:lnSpc>
              </a:pPr>
              <a:r>
                <a:rPr lang="en-US" sz="1800" b="1" dirty="0">
                  <a:latin typeface="Arial" pitchFamily="34" charset="0"/>
                </a:rPr>
                <a:t>Not allowed </a:t>
              </a:r>
            </a:p>
            <a:p>
              <a:pPr>
                <a:lnSpc>
                  <a:spcPct val="90000"/>
                </a:lnSpc>
              </a:pPr>
              <a:r>
                <a:rPr lang="en-US" sz="1800" b="1" dirty="0">
                  <a:latin typeface="Arial" pitchFamily="34" charset="0"/>
                </a:rPr>
                <a:t>(50 already exists)</a:t>
              </a:r>
            </a:p>
          </p:txBody>
        </p:sp>
        <p:sp>
          <p:nvSpPr>
            <p:cNvPr id="25643" name="Line 43"/>
            <p:cNvSpPr>
              <a:spLocks noChangeShapeType="1"/>
            </p:cNvSpPr>
            <p:nvPr/>
          </p:nvSpPr>
          <p:spPr bwMode="auto">
            <a:xfrm>
              <a:off x="1578" y="3456"/>
              <a:ext cx="1" cy="320"/>
            </a:xfrm>
            <a:prstGeom prst="line">
              <a:avLst/>
            </a:prstGeom>
            <a:noFill/>
            <a:ln w="50800">
              <a:solidFill>
                <a:srgbClr val="FFCC00"/>
              </a:solidFill>
              <a:round/>
              <a:headEnd type="stealth" w="med" len="lg"/>
              <a:tailEnd type="none" w="sm" len="sm"/>
            </a:ln>
            <a:effectLst/>
          </p:spPr>
          <p:txBody>
            <a:bodyPr/>
            <a:lstStyle/>
            <a:p>
              <a:endParaRPr lang="en-US"/>
            </a:p>
          </p:txBody>
        </p:sp>
      </p:grpSp>
      <p:pic>
        <p:nvPicPr>
          <p:cNvPr id="25644" name="Picture 44"/>
          <p:cNvPicPr>
            <a:picLocks noChangeAspect="1" noChangeArrowheads="1"/>
          </p:cNvPicPr>
          <p:nvPr/>
        </p:nvPicPr>
        <p:blipFill>
          <a:blip r:embed="rId3"/>
          <a:srcRect/>
          <a:stretch>
            <a:fillRect/>
          </a:stretch>
        </p:blipFill>
        <p:spPr bwMode="auto">
          <a:xfrm>
            <a:off x="1312863" y="2403475"/>
            <a:ext cx="6686550" cy="1333500"/>
          </a:xfrm>
          <a:prstGeom prst="rect">
            <a:avLst/>
          </a:prstGeom>
          <a:noFill/>
          <a:ln w="25400">
            <a:noFill/>
            <a:miter lim="800000"/>
            <a:headEnd type="none" w="sm" len="sm"/>
            <a:tailEnd type="none" w="sm" len="sm"/>
          </a:ln>
          <a:effectLst/>
        </p:spPr>
      </p:pic>
      <p:pic>
        <p:nvPicPr>
          <p:cNvPr id="25645" name="Picture 45"/>
          <p:cNvPicPr>
            <a:picLocks noChangeAspect="1" noChangeArrowheads="1"/>
          </p:cNvPicPr>
          <p:nvPr/>
        </p:nvPicPr>
        <p:blipFill>
          <a:blip r:embed="rId4"/>
          <a:srcRect/>
          <a:stretch>
            <a:fillRect/>
          </a:stretch>
        </p:blipFill>
        <p:spPr bwMode="auto">
          <a:xfrm>
            <a:off x="1312863" y="4979988"/>
            <a:ext cx="6686550" cy="247650"/>
          </a:xfrm>
          <a:prstGeom prst="rect">
            <a:avLst/>
          </a:prstGeom>
          <a:noFill/>
          <a:ln w="25400">
            <a:noFill/>
            <a:miter lim="800000"/>
            <a:headEnd type="none" w="sm" len="sm"/>
            <a:tailEnd type="none" w="sm" len="sm"/>
          </a:ln>
          <a:effectLst/>
        </p:spPr>
      </p:pic>
      <p:pic>
        <p:nvPicPr>
          <p:cNvPr id="25646" name="Picture 46"/>
          <p:cNvPicPr>
            <a:picLocks noChangeAspect="1" noChangeArrowheads="1"/>
          </p:cNvPicPr>
          <p:nvPr/>
        </p:nvPicPr>
        <p:blipFill>
          <a:blip r:embed="rId5"/>
          <a:srcRect/>
          <a:stretch>
            <a:fillRect/>
          </a:stretch>
        </p:blipFill>
        <p:spPr bwMode="auto">
          <a:xfrm>
            <a:off x="1312863" y="5237163"/>
            <a:ext cx="6686550" cy="257175"/>
          </a:xfrm>
          <a:prstGeom prst="rect">
            <a:avLst/>
          </a:prstGeom>
          <a:noFill/>
          <a:ln w="25400">
            <a:noFill/>
            <a:miter lim="800000"/>
            <a:headEnd type="none" w="sm" len="sm"/>
            <a:tailEnd type="none" w="sm" len="sm"/>
          </a:ln>
          <a:effectLst/>
        </p:spPr>
      </p:pic>
      <p:sp>
        <p:nvSpPr>
          <p:cNvPr id="25647" name="Text Box 47"/>
          <p:cNvSpPr txBox="1">
            <a:spLocks noChangeArrowheads="1"/>
          </p:cNvSpPr>
          <p:nvPr/>
        </p:nvSpPr>
        <p:spPr bwMode="auto">
          <a:xfrm>
            <a:off x="1298575" y="3548063"/>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eaLnBrk="1" hangingPunct="1">
              <a:buClr>
                <a:srgbClr val="000000"/>
              </a:buClr>
              <a:buFont typeface="Arial" pitchFamily="34" charset="0"/>
              <a:buNone/>
            </a:pPr>
            <a:r>
              <a:rPr lang="en-US" b="1">
                <a:solidFill>
                  <a:schemeClr val="tx1"/>
                </a:solidFill>
                <a:latin typeface="Arial" pitchFamily="34" charset="0"/>
              </a:rPr>
              <a:t>…</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4" name="Rectangle 16"/>
          <p:cNvSpPr>
            <a:spLocks noChangeArrowheads="1"/>
          </p:cNvSpPr>
          <p:nvPr/>
        </p:nvSpPr>
        <p:spPr bwMode="blackWhite">
          <a:xfrm>
            <a:off x="812800" y="2695575"/>
            <a:ext cx="7826375" cy="20288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457450" algn="l"/>
              </a:tabLst>
            </a:pPr>
            <a:endParaRPr lang="en-US" sz="1800" b="1">
              <a:solidFill>
                <a:srgbClr val="000000"/>
              </a:solidFill>
              <a:latin typeface="Courier New" pitchFamily="49" charset="0"/>
            </a:endParaRPr>
          </a:p>
          <a:p>
            <a:pPr>
              <a:tabLst>
                <a:tab pos="1200150" algn="l"/>
                <a:tab pos="2457450" algn="l"/>
              </a:tabLst>
            </a:pPr>
            <a:endParaRPr lang="en-US" sz="1800" b="1">
              <a:solidFill>
                <a:srgbClr val="000000"/>
              </a:solidFill>
              <a:latin typeface="Courier New" pitchFamily="49" charset="0"/>
            </a:endParaRPr>
          </a:p>
          <a:p>
            <a:pPr>
              <a:tabLst>
                <a:tab pos="1200150" algn="l"/>
                <a:tab pos="2457450" algn="l"/>
              </a:tabLst>
            </a:pPr>
            <a:endParaRPr lang="en-US" sz="1800" b="1">
              <a:solidFill>
                <a:srgbClr val="000000"/>
              </a:solidFill>
              <a:latin typeface="Courier New" pitchFamily="49" charset="0"/>
            </a:endParaRPr>
          </a:p>
          <a:p>
            <a:pPr>
              <a:tabLst>
                <a:tab pos="1200150" algn="l"/>
                <a:tab pos="2457450" algn="l"/>
              </a:tabLst>
            </a:pPr>
            <a:endParaRPr lang="en-US" sz="1800" b="1">
              <a:solidFill>
                <a:srgbClr val="000000"/>
              </a:solidFill>
              <a:latin typeface="Courier New" pitchFamily="49" charset="0"/>
            </a:endParaRPr>
          </a:p>
          <a:p>
            <a:pPr>
              <a:tabLst>
                <a:tab pos="1200150" algn="l"/>
                <a:tab pos="2457450" algn="l"/>
              </a:tabLst>
            </a:pPr>
            <a:endParaRPr lang="en-US" sz="1800" b="1">
              <a:solidFill>
                <a:srgbClr val="000000"/>
              </a:solidFill>
              <a:latin typeface="Courier New" pitchFamily="49" charset="0"/>
            </a:endParaRPr>
          </a:p>
          <a:p>
            <a:pPr>
              <a:tabLst>
                <a:tab pos="1200150" algn="l"/>
                <a:tab pos="2457450" algn="l"/>
              </a:tabLst>
            </a:pPr>
            <a:endParaRPr lang="en-US" sz="1800" b="1">
              <a:solidFill>
                <a:srgbClr val="000000"/>
              </a:solidFill>
              <a:latin typeface="Courier New" pitchFamily="49" charset="0"/>
            </a:endParaRPr>
          </a:p>
          <a:p>
            <a:pPr>
              <a:tabLst>
                <a:tab pos="1200150" algn="l"/>
                <a:tab pos="2457450" algn="l"/>
              </a:tabLst>
            </a:pPr>
            <a:endParaRPr lang="en-US" sz="1800" b="1">
              <a:solidFill>
                <a:srgbClr val="000000"/>
              </a:solidFill>
              <a:latin typeface="Courier New" pitchFamily="49" charset="0"/>
            </a:endParaRPr>
          </a:p>
          <a:p>
            <a:pPr>
              <a:tabLst>
                <a:tab pos="1200150" algn="l"/>
                <a:tab pos="2457450" algn="l"/>
              </a:tabLst>
            </a:pPr>
            <a:endParaRPr lang="en-US" sz="1800" b="1">
              <a:solidFill>
                <a:srgbClr val="000000"/>
              </a:solidFill>
              <a:latin typeface="Courier New" pitchFamily="49" charset="0"/>
            </a:endParaRPr>
          </a:p>
        </p:txBody>
      </p:sp>
      <p:sp>
        <p:nvSpPr>
          <p:cNvPr id="27665" name="Rectangle 17"/>
          <p:cNvSpPr>
            <a:spLocks noChangeArrowheads="1"/>
          </p:cNvSpPr>
          <p:nvPr/>
        </p:nvSpPr>
        <p:spPr bwMode="blackWhite">
          <a:xfrm>
            <a:off x="838200" y="3035300"/>
            <a:ext cx="7496175" cy="1276350"/>
          </a:xfrm>
          <a:prstGeom prst="rect">
            <a:avLst/>
          </a:prstGeom>
          <a:noFill/>
          <a:ln w="9525">
            <a:noFill/>
            <a:miter lim="800000"/>
            <a:headEnd/>
            <a:tailEnd/>
          </a:ln>
          <a:effectLst/>
        </p:spPr>
        <p:txBody>
          <a:bodyPr wrap="none" lIns="92075" tIns="46038" rIns="92075" bIns="46038" anchor="ctr"/>
          <a:lstStyle/>
          <a:p>
            <a:pPr>
              <a:tabLst>
                <a:tab pos="1200150" algn="l"/>
                <a:tab pos="2457450" algn="l"/>
              </a:tabLst>
            </a:pPr>
            <a:r>
              <a:rPr lang="en-US" sz="1800" b="1">
                <a:solidFill>
                  <a:srgbClr val="000000"/>
                </a:solidFill>
                <a:latin typeface="Courier New" pitchFamily="49" charset="0"/>
              </a:rPr>
              <a:t>CREATE TABLE   departments(</a:t>
            </a:r>
          </a:p>
          <a:p>
            <a:pPr>
              <a:tabLst>
                <a:tab pos="1200150" algn="l"/>
                <a:tab pos="2457450" algn="l"/>
              </a:tabLst>
            </a:pPr>
            <a:r>
              <a:rPr lang="en-US" sz="1800" b="1">
                <a:solidFill>
                  <a:srgbClr val="000000"/>
                </a:solidFill>
                <a:latin typeface="Courier New" pitchFamily="49" charset="0"/>
              </a:rPr>
              <a:t>    department_id        NUMBER(4),</a:t>
            </a:r>
          </a:p>
          <a:p>
            <a:pPr>
              <a:tabLst>
                <a:tab pos="1200150" algn="l"/>
                <a:tab pos="2457450" algn="l"/>
              </a:tabLst>
            </a:pPr>
            <a:r>
              <a:rPr lang="en-US" sz="1800" b="1">
                <a:solidFill>
                  <a:srgbClr val="000000"/>
                </a:solidFill>
                <a:latin typeface="Courier New" pitchFamily="49" charset="0"/>
              </a:rPr>
              <a:t>    department_name      VARCHAR2(30) </a:t>
            </a:r>
          </a:p>
          <a:p>
            <a:pPr>
              <a:tabLst>
                <a:tab pos="1200150" algn="l"/>
                <a:tab pos="2457450" algn="l"/>
              </a:tabLst>
            </a:pPr>
            <a:r>
              <a:rPr lang="en-US" sz="1800" b="1">
                <a:solidFill>
                  <a:srgbClr val="000000"/>
                </a:solidFill>
                <a:latin typeface="Courier New" pitchFamily="49" charset="0"/>
              </a:rPr>
              <a:t>      CONSTRAINT dept_name_nn NOT NULL,</a:t>
            </a:r>
          </a:p>
          <a:p>
            <a:pPr>
              <a:tabLst>
                <a:tab pos="1200150" algn="l"/>
                <a:tab pos="2457450" algn="l"/>
              </a:tabLst>
            </a:pPr>
            <a:r>
              <a:rPr lang="en-US" sz="1800" b="1">
                <a:solidFill>
                  <a:srgbClr val="000000"/>
                </a:solidFill>
                <a:latin typeface="Courier New" pitchFamily="49" charset="0"/>
              </a:rPr>
              <a:t>    manager_id           NUMBER(6),</a:t>
            </a:r>
          </a:p>
          <a:p>
            <a:pPr>
              <a:tabLst>
                <a:tab pos="1200150" algn="l"/>
                <a:tab pos="2457450" algn="l"/>
              </a:tabLst>
            </a:pPr>
            <a:r>
              <a:rPr lang="en-US" sz="1800" b="1">
                <a:solidFill>
                  <a:srgbClr val="000000"/>
                </a:solidFill>
                <a:latin typeface="Courier New" pitchFamily="49" charset="0"/>
              </a:rPr>
              <a:t>    location_id          NUMBER(4),</a:t>
            </a:r>
          </a:p>
          <a:p>
            <a:pPr>
              <a:tabLst>
                <a:tab pos="1200150" algn="l"/>
                <a:tab pos="2457450" algn="l"/>
              </a:tabLst>
            </a:pPr>
            <a:r>
              <a:rPr lang="en-US" sz="1800" b="1">
                <a:solidFill>
                  <a:srgbClr val="000000"/>
                </a:solidFill>
                <a:latin typeface="Courier New" pitchFamily="49" charset="0"/>
              </a:rPr>
              <a:t>      CONSTRAINT dept_id_pk PRIMARY KEY(department_id));</a:t>
            </a:r>
          </a:p>
        </p:txBody>
      </p:sp>
      <p:sp>
        <p:nvSpPr>
          <p:cNvPr id="27666" name="Rectangle 18"/>
          <p:cNvSpPr>
            <a:spLocks noGrp="1" noChangeArrowheads="1"/>
          </p:cNvSpPr>
          <p:nvPr>
            <p:ph type="title"/>
          </p:nvPr>
        </p:nvSpPr>
        <p:spPr>
          <a:noFill/>
          <a:ln/>
        </p:spPr>
        <p:txBody>
          <a:bodyPr/>
          <a:lstStyle/>
          <a:p>
            <a:r>
              <a:rPr lang="en-US"/>
              <a:t>The </a:t>
            </a:r>
            <a:r>
              <a:rPr lang="en-US">
                <a:latin typeface="Courier New" pitchFamily="49" charset="0"/>
              </a:rPr>
              <a:t>PRIMARY</a:t>
            </a:r>
            <a:r>
              <a:rPr lang="en-US"/>
              <a:t> </a:t>
            </a:r>
            <a:r>
              <a:rPr lang="en-US">
                <a:latin typeface="Courier New" pitchFamily="49" charset="0"/>
              </a:rPr>
              <a:t>KEY</a:t>
            </a:r>
            <a:r>
              <a:rPr lang="en-US"/>
              <a:t> Constraint</a:t>
            </a:r>
          </a:p>
        </p:txBody>
      </p:sp>
      <p:sp>
        <p:nvSpPr>
          <p:cNvPr id="27667" name="Rectangle 19"/>
          <p:cNvSpPr>
            <a:spLocks noGrp="1" noChangeArrowheads="1"/>
          </p:cNvSpPr>
          <p:nvPr>
            <p:ph type="body" idx="1"/>
          </p:nvPr>
        </p:nvSpPr>
        <p:spPr>
          <a:xfrm>
            <a:off x="860425" y="1828800"/>
            <a:ext cx="7926388" cy="409575"/>
          </a:xfrm>
          <a:noFill/>
          <a:ln/>
        </p:spPr>
        <p:txBody>
          <a:bodyPr>
            <a:normAutofit fontScale="92500" lnSpcReduction="20000"/>
          </a:bodyPr>
          <a:lstStyle/>
          <a:p>
            <a:pPr>
              <a:buFont typeface="Arial" pitchFamily="34" charset="0"/>
              <a:buNone/>
            </a:pPr>
            <a:r>
              <a:rPr lang="en-US"/>
              <a:t>Defined at either the table level or the column level:</a:t>
            </a:r>
          </a:p>
        </p:txBody>
      </p:sp>
      <p:sp>
        <p:nvSpPr>
          <p:cNvPr id="27668" name="Rectangle 20"/>
          <p:cNvSpPr>
            <a:spLocks noChangeArrowheads="1"/>
          </p:cNvSpPr>
          <p:nvPr/>
        </p:nvSpPr>
        <p:spPr bwMode="ltGray">
          <a:xfrm>
            <a:off x="1630363" y="4344988"/>
            <a:ext cx="6642100" cy="271462"/>
          </a:xfrm>
          <a:prstGeom prst="rect">
            <a:avLst/>
          </a:prstGeom>
          <a:noFill/>
          <a:ln w="19050">
            <a:solidFill>
              <a:schemeClr val="hlink"/>
            </a:solidFill>
            <a:miter lim="800000"/>
            <a:headEnd/>
            <a:tailEnd/>
          </a:ln>
          <a:effectLst/>
        </p:spPr>
        <p:txBody>
          <a:bodyPr wrap="none" anchor="ctr"/>
          <a:lstStyle/>
          <a:p>
            <a:endParaRPr lang="en-US"/>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31" name="Rectangle 35"/>
          <p:cNvSpPr>
            <a:spLocks noGrp="1" noChangeArrowheads="1"/>
          </p:cNvSpPr>
          <p:nvPr>
            <p:ph type="title"/>
          </p:nvPr>
        </p:nvSpPr>
        <p:spPr>
          <a:noFill/>
          <a:ln/>
        </p:spPr>
        <p:txBody>
          <a:bodyPr/>
          <a:lstStyle/>
          <a:p>
            <a:r>
              <a:rPr lang="en-US"/>
              <a:t>The </a:t>
            </a:r>
            <a:r>
              <a:rPr lang="en-US">
                <a:latin typeface="Courier New" pitchFamily="49" charset="0"/>
              </a:rPr>
              <a:t>FOREIGN</a:t>
            </a:r>
            <a:r>
              <a:rPr lang="en-US"/>
              <a:t> </a:t>
            </a:r>
            <a:r>
              <a:rPr lang="en-US">
                <a:latin typeface="Courier New" pitchFamily="49" charset="0"/>
              </a:rPr>
              <a:t>KEY</a:t>
            </a:r>
            <a:r>
              <a:rPr lang="en-US"/>
              <a:t> Constraint</a:t>
            </a:r>
          </a:p>
        </p:txBody>
      </p:sp>
      <p:sp>
        <p:nvSpPr>
          <p:cNvPr id="29732" name="Rectangle 36"/>
          <p:cNvSpPr>
            <a:spLocks noChangeArrowheads="1"/>
          </p:cNvSpPr>
          <p:nvPr/>
        </p:nvSpPr>
        <p:spPr bwMode="auto">
          <a:xfrm>
            <a:off x="2043113" y="1028700"/>
            <a:ext cx="1930400" cy="396875"/>
          </a:xfrm>
          <a:prstGeom prst="rect">
            <a:avLst/>
          </a:prstGeom>
          <a:noFill/>
          <a:ln w="9525">
            <a:noFill/>
            <a:miter lim="800000"/>
            <a:headEnd/>
            <a:tailEnd/>
          </a:ln>
          <a:effectLst/>
        </p:spPr>
        <p:txBody>
          <a:bodyPr wrap="none" lIns="92075" tIns="46038" rIns="92075" bIns="46038">
            <a:spAutoFit/>
          </a:bodyPr>
          <a:lstStyle/>
          <a:p>
            <a:r>
              <a:rPr lang="en-US" sz="2000" b="1">
                <a:solidFill>
                  <a:schemeClr val="tx1"/>
                </a:solidFill>
                <a:latin typeface="Courier New" pitchFamily="49" charset="0"/>
              </a:rPr>
              <a:t>DEPARTMENTS</a:t>
            </a:r>
            <a:r>
              <a:rPr lang="en-US" sz="2000" b="1">
                <a:solidFill>
                  <a:schemeClr val="tx1"/>
                </a:solidFill>
                <a:latin typeface="Arial" pitchFamily="34" charset="0"/>
              </a:rPr>
              <a:t> </a:t>
            </a:r>
          </a:p>
        </p:txBody>
      </p:sp>
      <p:sp>
        <p:nvSpPr>
          <p:cNvPr id="29733" name="Rectangle 37"/>
          <p:cNvSpPr>
            <a:spLocks noChangeArrowheads="1"/>
          </p:cNvSpPr>
          <p:nvPr/>
        </p:nvSpPr>
        <p:spPr bwMode="auto">
          <a:xfrm>
            <a:off x="533400" y="3162300"/>
            <a:ext cx="1555750" cy="396875"/>
          </a:xfrm>
          <a:prstGeom prst="rect">
            <a:avLst/>
          </a:prstGeom>
          <a:noFill/>
          <a:ln w="9525">
            <a:noFill/>
            <a:miter lim="800000"/>
            <a:headEnd/>
            <a:tailEnd/>
          </a:ln>
          <a:effectLst/>
        </p:spPr>
        <p:txBody>
          <a:bodyPr wrap="none" lIns="92075" tIns="46038" rIns="92075" bIns="46038">
            <a:spAutoFit/>
          </a:bodyPr>
          <a:lstStyle/>
          <a:p>
            <a:r>
              <a:rPr lang="en-US" sz="2000" b="1">
                <a:solidFill>
                  <a:schemeClr val="tx1"/>
                </a:solidFill>
                <a:latin typeface="Courier New" pitchFamily="49" charset="0"/>
              </a:rPr>
              <a:t>EMPLOYEES</a:t>
            </a:r>
          </a:p>
        </p:txBody>
      </p:sp>
      <p:grpSp>
        <p:nvGrpSpPr>
          <p:cNvPr id="2" name="Group 38"/>
          <p:cNvGrpSpPr>
            <a:grpSpLocks/>
          </p:cNvGrpSpPr>
          <p:nvPr/>
        </p:nvGrpSpPr>
        <p:grpSpPr bwMode="auto">
          <a:xfrm>
            <a:off x="7210425" y="3506791"/>
            <a:ext cx="1808163" cy="598488"/>
            <a:chOff x="4542" y="2209"/>
            <a:chExt cx="1139" cy="377"/>
          </a:xfrm>
        </p:grpSpPr>
        <p:sp>
          <p:nvSpPr>
            <p:cNvPr id="29735" name="Line 39"/>
            <p:cNvSpPr>
              <a:spLocks noChangeShapeType="1"/>
            </p:cNvSpPr>
            <p:nvPr/>
          </p:nvSpPr>
          <p:spPr bwMode="auto">
            <a:xfrm flipH="1">
              <a:off x="4542" y="2333"/>
              <a:ext cx="287" cy="0"/>
            </a:xfrm>
            <a:prstGeom prst="line">
              <a:avLst/>
            </a:prstGeom>
            <a:noFill/>
            <a:ln w="50800">
              <a:solidFill>
                <a:srgbClr val="FFCC00"/>
              </a:solidFill>
              <a:round/>
              <a:headEnd type="none" w="sm" len="sm"/>
              <a:tailEnd type="stealth" w="med" len="lg"/>
            </a:ln>
            <a:effectLst/>
          </p:spPr>
          <p:txBody>
            <a:bodyPr/>
            <a:lstStyle/>
            <a:p>
              <a:endParaRPr lang="en-US"/>
            </a:p>
          </p:txBody>
        </p:sp>
        <p:sp>
          <p:nvSpPr>
            <p:cNvPr id="29736" name="Rectangle 40"/>
            <p:cNvSpPr>
              <a:spLocks noChangeArrowheads="1"/>
            </p:cNvSpPr>
            <p:nvPr/>
          </p:nvSpPr>
          <p:spPr bwMode="auto">
            <a:xfrm>
              <a:off x="4841" y="2209"/>
              <a:ext cx="840" cy="377"/>
            </a:xfrm>
            <a:prstGeom prst="rect">
              <a:avLst/>
            </a:prstGeom>
            <a:noFill/>
            <a:ln w="9525">
              <a:noFill/>
              <a:miter lim="800000"/>
              <a:headEnd/>
              <a:tailEnd/>
            </a:ln>
            <a:effectLst/>
          </p:spPr>
          <p:txBody>
            <a:bodyPr lIns="92075" tIns="46038" rIns="92075" bIns="46038">
              <a:spAutoFit/>
            </a:bodyPr>
            <a:lstStyle/>
            <a:p>
              <a:pPr>
                <a:lnSpc>
                  <a:spcPct val="90000"/>
                </a:lnSpc>
              </a:pPr>
              <a:r>
                <a:rPr lang="en-US" sz="1800" b="1" dirty="0">
                  <a:latin typeface="Courier New" pitchFamily="49" charset="0"/>
                </a:rPr>
                <a:t>FOREIGN</a:t>
              </a:r>
              <a:br>
                <a:rPr lang="en-US" sz="1800" b="1" dirty="0">
                  <a:latin typeface="Courier New" pitchFamily="49" charset="0"/>
                </a:rPr>
              </a:br>
              <a:r>
                <a:rPr lang="en-US" sz="1800" b="1" dirty="0">
                  <a:latin typeface="Courier New" pitchFamily="49" charset="0"/>
                </a:rPr>
                <a:t>KEY</a:t>
              </a:r>
            </a:p>
          </p:txBody>
        </p:sp>
      </p:grpSp>
      <p:sp>
        <p:nvSpPr>
          <p:cNvPr id="29737" name="Freeform 41"/>
          <p:cNvSpPr>
            <a:spLocks/>
          </p:cNvSpPr>
          <p:nvPr/>
        </p:nvSpPr>
        <p:spPr bwMode="auto">
          <a:xfrm>
            <a:off x="3233738" y="2774950"/>
            <a:ext cx="3614737" cy="646113"/>
          </a:xfrm>
          <a:custGeom>
            <a:avLst/>
            <a:gdLst/>
            <a:ahLst/>
            <a:cxnLst>
              <a:cxn ang="0">
                <a:pos x="0" y="0"/>
              </a:cxn>
              <a:cxn ang="0">
                <a:pos x="0" y="153"/>
              </a:cxn>
              <a:cxn ang="0">
                <a:pos x="2740" y="153"/>
              </a:cxn>
              <a:cxn ang="0">
                <a:pos x="2740" y="308"/>
              </a:cxn>
            </a:cxnLst>
            <a:rect l="0" t="0" r="r" b="b"/>
            <a:pathLst>
              <a:path w="2741" h="309">
                <a:moveTo>
                  <a:pt x="0" y="0"/>
                </a:moveTo>
                <a:lnTo>
                  <a:pt x="0" y="153"/>
                </a:lnTo>
                <a:lnTo>
                  <a:pt x="2740" y="153"/>
                </a:lnTo>
                <a:lnTo>
                  <a:pt x="2740" y="308"/>
                </a:lnTo>
              </a:path>
            </a:pathLst>
          </a:custGeom>
          <a:noFill/>
          <a:ln w="50800" cap="rnd" cmpd="sng">
            <a:solidFill>
              <a:srgbClr val="FFCC00"/>
            </a:solidFill>
            <a:prstDash val="solid"/>
            <a:round/>
            <a:headEnd type="stealth" w="med" len="lg"/>
            <a:tailEnd type="stealth" w="med" len="lg"/>
          </a:ln>
          <a:effectLst/>
        </p:spPr>
        <p:txBody>
          <a:bodyPr/>
          <a:lstStyle/>
          <a:p>
            <a:endParaRPr lang="en-US"/>
          </a:p>
        </p:txBody>
      </p:sp>
      <p:grpSp>
        <p:nvGrpSpPr>
          <p:cNvPr id="3" name="Group 42"/>
          <p:cNvGrpSpPr>
            <a:grpSpLocks/>
          </p:cNvGrpSpPr>
          <p:nvPr/>
        </p:nvGrpSpPr>
        <p:grpSpPr bwMode="auto">
          <a:xfrm>
            <a:off x="3409950" y="5226057"/>
            <a:ext cx="3286125" cy="350838"/>
            <a:chOff x="2148" y="3075"/>
            <a:chExt cx="2070" cy="221"/>
          </a:xfrm>
        </p:grpSpPr>
        <p:sp>
          <p:nvSpPr>
            <p:cNvPr id="29739" name="AutoShape 43"/>
            <p:cNvSpPr>
              <a:spLocks noChangeArrowheads="1"/>
            </p:cNvSpPr>
            <p:nvPr/>
          </p:nvSpPr>
          <p:spPr bwMode="auto">
            <a:xfrm>
              <a:off x="2148" y="3075"/>
              <a:ext cx="384" cy="216"/>
            </a:xfrm>
            <a:prstGeom prst="upArrow">
              <a:avLst>
                <a:gd name="adj1" fmla="val 50000"/>
                <a:gd name="adj2" fmla="val 49931"/>
              </a:avLst>
            </a:prstGeom>
            <a:solidFill>
              <a:srgbClr val="FFCC99"/>
            </a:solidFill>
            <a:ln w="9525">
              <a:noFill/>
              <a:miter lim="800000"/>
              <a:headEnd/>
              <a:tailEnd/>
            </a:ln>
            <a:effectLst>
              <a:outerShdw dist="53882" dir="2700000" algn="ctr" rotWithShape="0">
                <a:srgbClr val="000000"/>
              </a:outerShdw>
            </a:effectLst>
          </p:spPr>
          <p:txBody>
            <a:bodyPr wrap="none" anchor="ctr"/>
            <a:lstStyle/>
            <a:p>
              <a:endParaRPr lang="en-US"/>
            </a:p>
          </p:txBody>
        </p:sp>
        <p:sp>
          <p:nvSpPr>
            <p:cNvPr id="29740" name="Rectangle 44"/>
            <p:cNvSpPr>
              <a:spLocks noChangeArrowheads="1"/>
            </p:cNvSpPr>
            <p:nvPr/>
          </p:nvSpPr>
          <p:spPr bwMode="auto">
            <a:xfrm>
              <a:off x="2584" y="3076"/>
              <a:ext cx="1634" cy="220"/>
            </a:xfrm>
            <a:prstGeom prst="rect">
              <a:avLst/>
            </a:prstGeom>
            <a:noFill/>
            <a:ln w="9525">
              <a:noFill/>
              <a:miter lim="800000"/>
              <a:headEnd/>
              <a:tailEnd/>
            </a:ln>
            <a:effectLst/>
          </p:spPr>
          <p:txBody>
            <a:bodyPr lIns="92075" tIns="46038" rIns="92075" bIns="46038">
              <a:spAutoFit/>
            </a:bodyPr>
            <a:lstStyle/>
            <a:p>
              <a:pPr>
                <a:lnSpc>
                  <a:spcPct val="90000"/>
                </a:lnSpc>
              </a:pPr>
              <a:r>
                <a:rPr lang="en-US" sz="1800" b="1" dirty="0">
                  <a:latin typeface="Courier New" pitchFamily="49" charset="0"/>
                </a:rPr>
                <a:t>INSERT INTO</a:t>
              </a:r>
            </a:p>
          </p:txBody>
        </p:sp>
      </p:grpSp>
      <p:grpSp>
        <p:nvGrpSpPr>
          <p:cNvPr id="4" name="Group 45"/>
          <p:cNvGrpSpPr>
            <a:grpSpLocks/>
          </p:cNvGrpSpPr>
          <p:nvPr/>
        </p:nvGrpSpPr>
        <p:grpSpPr bwMode="auto">
          <a:xfrm>
            <a:off x="7189788" y="5126035"/>
            <a:ext cx="1874837" cy="679449"/>
            <a:chOff x="4529" y="3012"/>
            <a:chExt cx="1181" cy="428"/>
          </a:xfrm>
        </p:grpSpPr>
        <p:sp>
          <p:nvSpPr>
            <p:cNvPr id="29742" name="Rectangle 46"/>
            <p:cNvSpPr>
              <a:spLocks noChangeArrowheads="1"/>
            </p:cNvSpPr>
            <p:nvPr/>
          </p:nvSpPr>
          <p:spPr bwMode="auto">
            <a:xfrm>
              <a:off x="4650" y="3012"/>
              <a:ext cx="1060" cy="428"/>
            </a:xfrm>
            <a:prstGeom prst="rect">
              <a:avLst/>
            </a:prstGeom>
            <a:noFill/>
            <a:ln w="9525">
              <a:noFill/>
              <a:miter lim="800000"/>
              <a:headEnd/>
              <a:tailEnd/>
            </a:ln>
            <a:effectLst/>
          </p:spPr>
          <p:txBody>
            <a:bodyPr lIns="92075" tIns="46038" rIns="92075" bIns="46038">
              <a:spAutoFit/>
            </a:bodyPr>
            <a:lstStyle/>
            <a:p>
              <a:pPr algn="ctr">
                <a:lnSpc>
                  <a:spcPct val="70000"/>
                </a:lnSpc>
              </a:pPr>
              <a:r>
                <a:rPr lang="en-US" sz="1800" b="1" dirty="0">
                  <a:latin typeface="Arial" pitchFamily="34" charset="0"/>
                </a:rPr>
                <a:t>Not allowed</a:t>
              </a:r>
              <a:br>
                <a:rPr lang="en-US" sz="1800" b="1" dirty="0">
                  <a:latin typeface="Arial" pitchFamily="34" charset="0"/>
                </a:rPr>
              </a:br>
              <a:r>
                <a:rPr lang="en-US" sz="1800" b="1" dirty="0">
                  <a:latin typeface="Arial" pitchFamily="34" charset="0"/>
                </a:rPr>
                <a:t>(9 does not exist)</a:t>
              </a:r>
            </a:p>
          </p:txBody>
        </p:sp>
        <p:sp>
          <p:nvSpPr>
            <p:cNvPr id="29743" name="Line 47"/>
            <p:cNvSpPr>
              <a:spLocks noChangeShapeType="1"/>
            </p:cNvSpPr>
            <p:nvPr/>
          </p:nvSpPr>
          <p:spPr bwMode="auto">
            <a:xfrm flipV="1">
              <a:off x="4529" y="3345"/>
              <a:ext cx="260" cy="1"/>
            </a:xfrm>
            <a:prstGeom prst="line">
              <a:avLst/>
            </a:prstGeom>
            <a:noFill/>
            <a:ln w="50800">
              <a:solidFill>
                <a:srgbClr val="FFCC00"/>
              </a:solidFill>
              <a:round/>
              <a:headEnd type="stealth" w="med" len="lg"/>
              <a:tailEnd type="none" w="sm" len="sm"/>
            </a:ln>
            <a:effectLst/>
          </p:spPr>
          <p:txBody>
            <a:bodyPr/>
            <a:lstStyle/>
            <a:p>
              <a:endParaRPr lang="en-US"/>
            </a:p>
          </p:txBody>
        </p:sp>
      </p:grpSp>
      <p:grpSp>
        <p:nvGrpSpPr>
          <p:cNvPr id="5" name="Group 48"/>
          <p:cNvGrpSpPr>
            <a:grpSpLocks/>
          </p:cNvGrpSpPr>
          <p:nvPr/>
        </p:nvGrpSpPr>
        <p:grpSpPr bwMode="auto">
          <a:xfrm>
            <a:off x="7212013" y="5856288"/>
            <a:ext cx="1536700" cy="339725"/>
            <a:chOff x="4543" y="3472"/>
            <a:chExt cx="968" cy="214"/>
          </a:xfrm>
        </p:grpSpPr>
        <p:sp>
          <p:nvSpPr>
            <p:cNvPr id="29745" name="Rectangle 49"/>
            <p:cNvSpPr>
              <a:spLocks noChangeArrowheads="1"/>
            </p:cNvSpPr>
            <p:nvPr/>
          </p:nvSpPr>
          <p:spPr bwMode="auto">
            <a:xfrm>
              <a:off x="4831" y="3472"/>
              <a:ext cx="680" cy="214"/>
            </a:xfrm>
            <a:prstGeom prst="rect">
              <a:avLst/>
            </a:prstGeom>
            <a:noFill/>
            <a:ln w="9525">
              <a:noFill/>
              <a:miter lim="800000"/>
              <a:headEnd/>
              <a:tailEnd/>
            </a:ln>
            <a:effectLst/>
          </p:spPr>
          <p:txBody>
            <a:bodyPr lIns="92075" tIns="46038" rIns="92075" bIns="46038">
              <a:spAutoFit/>
            </a:bodyPr>
            <a:lstStyle/>
            <a:p>
              <a:pPr>
                <a:lnSpc>
                  <a:spcPct val="90000"/>
                </a:lnSpc>
              </a:pPr>
              <a:r>
                <a:rPr lang="en-US" sz="1800" b="1" dirty="0">
                  <a:effectLst>
                    <a:outerShdw blurRad="38100" dist="38100" dir="2700000" algn="tl">
                      <a:srgbClr val="FFFFFF"/>
                    </a:outerShdw>
                  </a:effectLst>
                  <a:latin typeface="Arial" pitchFamily="34" charset="0"/>
                </a:rPr>
                <a:t>Allowed</a:t>
              </a:r>
            </a:p>
          </p:txBody>
        </p:sp>
        <p:sp>
          <p:nvSpPr>
            <p:cNvPr id="29746" name="Line 50"/>
            <p:cNvSpPr>
              <a:spLocks noChangeShapeType="1"/>
            </p:cNvSpPr>
            <p:nvPr/>
          </p:nvSpPr>
          <p:spPr bwMode="auto">
            <a:xfrm flipV="1">
              <a:off x="4543" y="3545"/>
              <a:ext cx="260" cy="1"/>
            </a:xfrm>
            <a:prstGeom prst="line">
              <a:avLst/>
            </a:prstGeom>
            <a:noFill/>
            <a:ln w="50800">
              <a:solidFill>
                <a:srgbClr val="FFCC00"/>
              </a:solidFill>
              <a:round/>
              <a:headEnd type="stealth" w="med" len="lg"/>
              <a:tailEnd type="none" w="sm" len="sm"/>
            </a:ln>
            <a:effectLst/>
          </p:spPr>
          <p:txBody>
            <a:bodyPr/>
            <a:lstStyle/>
            <a:p>
              <a:endParaRPr lang="en-US"/>
            </a:p>
          </p:txBody>
        </p:sp>
      </p:grpSp>
      <p:grpSp>
        <p:nvGrpSpPr>
          <p:cNvPr id="6" name="Group 51"/>
          <p:cNvGrpSpPr>
            <a:grpSpLocks/>
          </p:cNvGrpSpPr>
          <p:nvPr/>
        </p:nvGrpSpPr>
        <p:grpSpPr bwMode="auto">
          <a:xfrm>
            <a:off x="276225" y="2098677"/>
            <a:ext cx="1706563" cy="598488"/>
            <a:chOff x="174" y="1322"/>
            <a:chExt cx="1075" cy="377"/>
          </a:xfrm>
        </p:grpSpPr>
        <p:sp>
          <p:nvSpPr>
            <p:cNvPr id="29748" name="Rectangle 52"/>
            <p:cNvSpPr>
              <a:spLocks noChangeArrowheads="1"/>
            </p:cNvSpPr>
            <p:nvPr/>
          </p:nvSpPr>
          <p:spPr bwMode="auto">
            <a:xfrm>
              <a:off x="174" y="1322"/>
              <a:ext cx="840" cy="377"/>
            </a:xfrm>
            <a:prstGeom prst="rect">
              <a:avLst/>
            </a:prstGeom>
            <a:noFill/>
            <a:ln w="9525">
              <a:noFill/>
              <a:miter lim="800000"/>
              <a:headEnd/>
              <a:tailEnd/>
            </a:ln>
            <a:effectLst/>
          </p:spPr>
          <p:txBody>
            <a:bodyPr lIns="92075" tIns="46038" rIns="92075" bIns="46038">
              <a:spAutoFit/>
            </a:bodyPr>
            <a:lstStyle/>
            <a:p>
              <a:pPr algn="ctr">
                <a:lnSpc>
                  <a:spcPct val="90000"/>
                </a:lnSpc>
              </a:pPr>
              <a:r>
                <a:rPr lang="en-US" sz="1800" b="1" dirty="0">
                  <a:latin typeface="Courier New" pitchFamily="49" charset="0"/>
                </a:rPr>
                <a:t>PRIMARY</a:t>
              </a:r>
              <a:br>
                <a:rPr lang="en-US" sz="1800" b="1" dirty="0">
                  <a:latin typeface="Courier New" pitchFamily="49" charset="0"/>
                </a:rPr>
              </a:br>
              <a:r>
                <a:rPr lang="en-US" sz="1800" b="1" dirty="0">
                  <a:latin typeface="Courier New" pitchFamily="49" charset="0"/>
                </a:rPr>
                <a:t>KEY</a:t>
              </a:r>
            </a:p>
          </p:txBody>
        </p:sp>
        <p:sp>
          <p:nvSpPr>
            <p:cNvPr id="29749" name="Line 53"/>
            <p:cNvSpPr>
              <a:spLocks noChangeShapeType="1"/>
            </p:cNvSpPr>
            <p:nvPr/>
          </p:nvSpPr>
          <p:spPr bwMode="auto">
            <a:xfrm>
              <a:off x="858" y="1518"/>
              <a:ext cx="391" cy="3"/>
            </a:xfrm>
            <a:prstGeom prst="line">
              <a:avLst/>
            </a:prstGeom>
            <a:noFill/>
            <a:ln w="50800">
              <a:solidFill>
                <a:srgbClr val="FFCC00"/>
              </a:solidFill>
              <a:round/>
              <a:headEnd type="none" w="sm" len="sm"/>
              <a:tailEnd type="stealth" w="med" len="lg"/>
            </a:ln>
            <a:effectLst/>
          </p:spPr>
          <p:txBody>
            <a:bodyPr/>
            <a:lstStyle/>
            <a:p>
              <a:endParaRPr lang="en-US"/>
            </a:p>
          </p:txBody>
        </p:sp>
      </p:grpSp>
      <p:pic>
        <p:nvPicPr>
          <p:cNvPr id="29750" name="Picture 54"/>
          <p:cNvPicPr>
            <a:picLocks noChangeAspect="1" noChangeArrowheads="1"/>
          </p:cNvPicPr>
          <p:nvPr/>
        </p:nvPicPr>
        <p:blipFill>
          <a:blip r:embed="rId3"/>
          <a:srcRect/>
          <a:stretch>
            <a:fillRect/>
          </a:stretch>
        </p:blipFill>
        <p:spPr bwMode="auto">
          <a:xfrm>
            <a:off x="2025650" y="1358900"/>
            <a:ext cx="6686550" cy="1333500"/>
          </a:xfrm>
          <a:prstGeom prst="rect">
            <a:avLst/>
          </a:prstGeom>
          <a:noFill/>
          <a:ln w="25400">
            <a:noFill/>
            <a:miter lim="800000"/>
            <a:headEnd type="none" w="sm" len="sm"/>
            <a:tailEnd type="none" w="sm" len="sm"/>
          </a:ln>
          <a:effectLst/>
        </p:spPr>
      </p:pic>
      <p:sp>
        <p:nvSpPr>
          <p:cNvPr id="29751" name="Text Box 55"/>
          <p:cNvSpPr txBox="1">
            <a:spLocks noChangeArrowheads="1"/>
          </p:cNvSpPr>
          <p:nvPr/>
        </p:nvSpPr>
        <p:spPr bwMode="auto">
          <a:xfrm>
            <a:off x="2011363" y="2503488"/>
            <a:ext cx="366712" cy="390525"/>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eaLnBrk="1" hangingPunct="1">
              <a:buClr>
                <a:srgbClr val="000000"/>
              </a:buClr>
              <a:buFont typeface="Arial" pitchFamily="34" charset="0"/>
              <a:buNone/>
            </a:pPr>
            <a:r>
              <a:rPr lang="en-US" b="1">
                <a:solidFill>
                  <a:schemeClr val="tx1"/>
                </a:solidFill>
                <a:latin typeface="Arial" pitchFamily="34" charset="0"/>
              </a:rPr>
              <a:t>…</a:t>
            </a:r>
          </a:p>
        </p:txBody>
      </p:sp>
      <p:pic>
        <p:nvPicPr>
          <p:cNvPr id="29752" name="Picture 56"/>
          <p:cNvPicPr>
            <a:picLocks noChangeAspect="1" noChangeArrowheads="1"/>
          </p:cNvPicPr>
          <p:nvPr/>
        </p:nvPicPr>
        <p:blipFill>
          <a:blip r:embed="rId4"/>
          <a:srcRect/>
          <a:stretch>
            <a:fillRect/>
          </a:stretch>
        </p:blipFill>
        <p:spPr bwMode="auto">
          <a:xfrm>
            <a:off x="481013" y="3567113"/>
            <a:ext cx="6686550" cy="1552575"/>
          </a:xfrm>
          <a:prstGeom prst="rect">
            <a:avLst/>
          </a:prstGeom>
          <a:noFill/>
          <a:ln w="25400">
            <a:noFill/>
            <a:miter lim="800000"/>
            <a:headEnd type="none" w="sm" len="sm"/>
            <a:tailEnd type="none" w="sm" len="sm"/>
          </a:ln>
          <a:effectLst/>
        </p:spPr>
      </p:pic>
      <p:sp>
        <p:nvSpPr>
          <p:cNvPr id="29753" name="Text Box 57"/>
          <p:cNvSpPr txBox="1">
            <a:spLocks noChangeArrowheads="1"/>
          </p:cNvSpPr>
          <p:nvPr/>
        </p:nvSpPr>
        <p:spPr bwMode="auto">
          <a:xfrm>
            <a:off x="481013" y="4922838"/>
            <a:ext cx="366712" cy="390525"/>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eaLnBrk="1" hangingPunct="1">
              <a:buClr>
                <a:srgbClr val="000000"/>
              </a:buClr>
              <a:buFont typeface="Arial" pitchFamily="34" charset="0"/>
              <a:buNone/>
            </a:pPr>
            <a:r>
              <a:rPr lang="en-US" b="1">
                <a:solidFill>
                  <a:schemeClr val="tx1"/>
                </a:solidFill>
                <a:latin typeface="Arial" pitchFamily="34" charset="0"/>
              </a:rPr>
              <a:t>…</a:t>
            </a:r>
          </a:p>
        </p:txBody>
      </p:sp>
      <p:pic>
        <p:nvPicPr>
          <p:cNvPr id="29754" name="Picture 58"/>
          <p:cNvPicPr>
            <a:picLocks noChangeAspect="1" noChangeArrowheads="1"/>
          </p:cNvPicPr>
          <p:nvPr/>
        </p:nvPicPr>
        <p:blipFill>
          <a:blip r:embed="rId5"/>
          <a:srcRect/>
          <a:stretch>
            <a:fillRect/>
          </a:stretch>
        </p:blipFill>
        <p:spPr bwMode="auto">
          <a:xfrm>
            <a:off x="481013" y="5589588"/>
            <a:ext cx="6686550" cy="476250"/>
          </a:xfrm>
          <a:prstGeom prst="rect">
            <a:avLst/>
          </a:prstGeom>
          <a:noFill/>
          <a:ln w="25400">
            <a:noFill/>
            <a:miter lim="800000"/>
            <a:headEnd type="none" w="sm" len="sm"/>
            <a:tailEnd type="none" w="sm" len="sm"/>
          </a:ln>
          <a:effectLst/>
        </p:spPr>
      </p:pic>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60" name="Rectangle 16"/>
          <p:cNvSpPr>
            <a:spLocks noGrp="1" noChangeArrowheads="1"/>
          </p:cNvSpPr>
          <p:nvPr>
            <p:ph type="title"/>
          </p:nvPr>
        </p:nvSpPr>
        <p:spPr>
          <a:noFill/>
          <a:ln/>
        </p:spPr>
        <p:txBody>
          <a:bodyPr/>
          <a:lstStyle/>
          <a:p>
            <a:r>
              <a:rPr lang="en-US"/>
              <a:t>The </a:t>
            </a:r>
            <a:r>
              <a:rPr lang="en-US">
                <a:latin typeface="Courier New" pitchFamily="49" charset="0"/>
              </a:rPr>
              <a:t>FOREIGN</a:t>
            </a:r>
            <a:r>
              <a:rPr lang="en-US"/>
              <a:t> </a:t>
            </a:r>
            <a:r>
              <a:rPr lang="en-US">
                <a:latin typeface="Courier New" pitchFamily="49" charset="0"/>
              </a:rPr>
              <a:t>KEY</a:t>
            </a:r>
            <a:r>
              <a:rPr lang="en-US"/>
              <a:t> Constraint</a:t>
            </a:r>
          </a:p>
        </p:txBody>
      </p:sp>
      <p:sp>
        <p:nvSpPr>
          <p:cNvPr id="31761" name="Rectangle 17"/>
          <p:cNvSpPr>
            <a:spLocks noGrp="1" noChangeArrowheads="1"/>
          </p:cNvSpPr>
          <p:nvPr>
            <p:ph type="body" idx="1"/>
          </p:nvPr>
        </p:nvSpPr>
        <p:spPr>
          <a:xfrm>
            <a:off x="860425" y="1828800"/>
            <a:ext cx="7385050" cy="409575"/>
          </a:xfrm>
          <a:noFill/>
          <a:ln/>
        </p:spPr>
        <p:txBody>
          <a:bodyPr>
            <a:normAutofit fontScale="92500" lnSpcReduction="20000"/>
          </a:bodyPr>
          <a:lstStyle/>
          <a:p>
            <a:pPr>
              <a:buFont typeface="Arial" pitchFamily="34" charset="0"/>
              <a:buNone/>
            </a:pPr>
            <a:r>
              <a:rPr lang="en-US"/>
              <a:t>Defined at either the table level or the column level:</a:t>
            </a:r>
          </a:p>
        </p:txBody>
      </p:sp>
      <p:sp>
        <p:nvSpPr>
          <p:cNvPr id="31762" name="Rectangle 18"/>
          <p:cNvSpPr>
            <a:spLocks noChangeArrowheads="1"/>
          </p:cNvSpPr>
          <p:nvPr/>
        </p:nvSpPr>
        <p:spPr bwMode="blackWhite">
          <a:xfrm>
            <a:off x="858838" y="2405063"/>
            <a:ext cx="7791450" cy="3390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457450" algn="l"/>
              </a:tabLst>
            </a:pPr>
            <a:endParaRPr lang="en-US" sz="1800" b="1">
              <a:solidFill>
                <a:srgbClr val="000000"/>
              </a:solidFill>
              <a:latin typeface="Courier New" pitchFamily="49" charset="0"/>
            </a:endParaRPr>
          </a:p>
          <a:p>
            <a:pPr>
              <a:tabLst>
                <a:tab pos="1200150" algn="l"/>
                <a:tab pos="2457450" algn="l"/>
              </a:tabLst>
            </a:pPr>
            <a:endParaRPr lang="en-US" sz="1800" b="1">
              <a:solidFill>
                <a:srgbClr val="000000"/>
              </a:solidFill>
              <a:latin typeface="Courier New" pitchFamily="49" charset="0"/>
            </a:endParaRPr>
          </a:p>
          <a:p>
            <a:pPr>
              <a:tabLst>
                <a:tab pos="1200150" algn="l"/>
                <a:tab pos="2457450" algn="l"/>
              </a:tabLst>
            </a:pPr>
            <a:endParaRPr lang="en-US" sz="1800" b="1">
              <a:solidFill>
                <a:srgbClr val="000000"/>
              </a:solidFill>
              <a:latin typeface="Courier New" pitchFamily="49" charset="0"/>
            </a:endParaRPr>
          </a:p>
          <a:p>
            <a:pPr>
              <a:tabLst>
                <a:tab pos="1200150" algn="l"/>
                <a:tab pos="2457450" algn="l"/>
              </a:tabLst>
            </a:pPr>
            <a:endParaRPr lang="en-US" sz="1800" b="1">
              <a:solidFill>
                <a:srgbClr val="000000"/>
              </a:solidFill>
              <a:latin typeface="Courier New" pitchFamily="49" charset="0"/>
            </a:endParaRPr>
          </a:p>
          <a:p>
            <a:pPr>
              <a:tabLst>
                <a:tab pos="1200150" algn="l"/>
                <a:tab pos="2457450" algn="l"/>
              </a:tabLst>
            </a:pPr>
            <a:endParaRPr lang="en-US" sz="1800" b="1">
              <a:solidFill>
                <a:srgbClr val="000000"/>
              </a:solidFill>
              <a:latin typeface="Courier New" pitchFamily="49" charset="0"/>
            </a:endParaRPr>
          </a:p>
          <a:p>
            <a:pPr>
              <a:tabLst>
                <a:tab pos="1200150" algn="l"/>
                <a:tab pos="2457450" algn="l"/>
              </a:tabLst>
            </a:pPr>
            <a:endParaRPr lang="en-US" sz="1800" b="1">
              <a:solidFill>
                <a:srgbClr val="000000"/>
              </a:solidFill>
              <a:latin typeface="Courier New" pitchFamily="49" charset="0"/>
            </a:endParaRPr>
          </a:p>
        </p:txBody>
      </p:sp>
      <p:sp>
        <p:nvSpPr>
          <p:cNvPr id="31763" name="Rectangle 19"/>
          <p:cNvSpPr>
            <a:spLocks noChangeArrowheads="1"/>
          </p:cNvSpPr>
          <p:nvPr/>
        </p:nvSpPr>
        <p:spPr bwMode="ltGray">
          <a:xfrm>
            <a:off x="1463675" y="4895850"/>
            <a:ext cx="6994525" cy="579438"/>
          </a:xfrm>
          <a:prstGeom prst="rect">
            <a:avLst/>
          </a:prstGeom>
          <a:noFill/>
          <a:ln w="19050">
            <a:solidFill>
              <a:schemeClr val="hlink"/>
            </a:solidFill>
            <a:miter lim="800000"/>
            <a:headEnd/>
            <a:tailEnd/>
          </a:ln>
          <a:effectLst/>
        </p:spPr>
        <p:txBody>
          <a:bodyPr wrap="none" anchor="ctr"/>
          <a:lstStyle/>
          <a:p>
            <a:endParaRPr lang="en-US"/>
          </a:p>
        </p:txBody>
      </p:sp>
      <p:sp>
        <p:nvSpPr>
          <p:cNvPr id="31764" name="Rectangle 20"/>
          <p:cNvSpPr>
            <a:spLocks noChangeArrowheads="1"/>
          </p:cNvSpPr>
          <p:nvPr/>
        </p:nvSpPr>
        <p:spPr bwMode="blackWhite">
          <a:xfrm>
            <a:off x="890588" y="2646363"/>
            <a:ext cx="5102225" cy="2851150"/>
          </a:xfrm>
          <a:prstGeom prst="rect">
            <a:avLst/>
          </a:prstGeom>
          <a:noFill/>
          <a:ln w="9525">
            <a:noFill/>
            <a:miter lim="800000"/>
            <a:headEnd/>
            <a:tailEnd/>
          </a:ln>
          <a:effectLst/>
        </p:spPr>
        <p:txBody>
          <a:bodyPr wrap="none" lIns="92075" tIns="46038" rIns="92075" bIns="46038" anchor="ctr"/>
          <a:lstStyle/>
          <a:p>
            <a:pPr>
              <a:tabLst>
                <a:tab pos="1200150" algn="l"/>
                <a:tab pos="2457450" algn="l"/>
              </a:tabLst>
            </a:pPr>
            <a:r>
              <a:rPr lang="en-US" sz="1800" b="1">
                <a:solidFill>
                  <a:srgbClr val="000000"/>
                </a:solidFill>
                <a:latin typeface="Courier New" pitchFamily="49" charset="0"/>
              </a:rPr>
              <a:t>CREATE TABLE employees(</a:t>
            </a:r>
          </a:p>
          <a:p>
            <a:pPr>
              <a:tabLst>
                <a:tab pos="1200150" algn="l"/>
                <a:tab pos="2457450" algn="l"/>
              </a:tabLst>
            </a:pPr>
            <a:r>
              <a:rPr lang="en-US" sz="1800" b="1">
                <a:solidFill>
                  <a:srgbClr val="000000"/>
                </a:solidFill>
                <a:latin typeface="Courier New" pitchFamily="49" charset="0"/>
              </a:rPr>
              <a:t>    employee_id      NUMBER(6),</a:t>
            </a:r>
          </a:p>
          <a:p>
            <a:pPr>
              <a:tabLst>
                <a:tab pos="1200150" algn="l"/>
                <a:tab pos="2457450" algn="l"/>
              </a:tabLst>
            </a:pPr>
            <a:r>
              <a:rPr lang="en-US" sz="1800" b="1">
                <a:solidFill>
                  <a:srgbClr val="000000"/>
                </a:solidFill>
                <a:latin typeface="Courier New" pitchFamily="49" charset="0"/>
              </a:rPr>
              <a:t>    last_name        VARCHAR2(25) NOT NULL,</a:t>
            </a:r>
          </a:p>
          <a:p>
            <a:pPr>
              <a:tabLst>
                <a:tab pos="1200150" algn="l"/>
                <a:tab pos="2457450" algn="l"/>
              </a:tabLst>
            </a:pPr>
            <a:r>
              <a:rPr lang="en-US" sz="1800" b="1">
                <a:solidFill>
                  <a:srgbClr val="000000"/>
                </a:solidFill>
                <a:latin typeface="Courier New" pitchFamily="49" charset="0"/>
              </a:rPr>
              <a:t>    email            VARCHAR2(25),</a:t>
            </a:r>
          </a:p>
          <a:p>
            <a:pPr>
              <a:tabLst>
                <a:tab pos="1200150" algn="l"/>
                <a:tab pos="2457450" algn="l"/>
              </a:tabLst>
            </a:pPr>
            <a:r>
              <a:rPr lang="en-US" sz="1800" b="1">
                <a:solidFill>
                  <a:srgbClr val="000000"/>
                </a:solidFill>
                <a:latin typeface="Courier New" pitchFamily="49" charset="0"/>
              </a:rPr>
              <a:t>    salary           NUMBER(8,2),</a:t>
            </a:r>
          </a:p>
          <a:p>
            <a:pPr>
              <a:tabLst>
                <a:tab pos="1200150" algn="l"/>
                <a:tab pos="2457450" algn="l"/>
              </a:tabLst>
            </a:pPr>
            <a:r>
              <a:rPr lang="en-US" sz="1800" b="1">
                <a:solidFill>
                  <a:srgbClr val="000000"/>
                </a:solidFill>
                <a:latin typeface="Courier New" pitchFamily="49" charset="0"/>
              </a:rPr>
              <a:t>    commission_pct   NUMBER(2,2),</a:t>
            </a:r>
          </a:p>
          <a:p>
            <a:pPr>
              <a:tabLst>
                <a:tab pos="1200150" algn="l"/>
                <a:tab pos="2457450" algn="l"/>
              </a:tabLst>
            </a:pPr>
            <a:r>
              <a:rPr lang="en-US" sz="1800" b="1">
                <a:solidFill>
                  <a:srgbClr val="000000"/>
                </a:solidFill>
                <a:latin typeface="Courier New" pitchFamily="49" charset="0"/>
              </a:rPr>
              <a:t>    hire_date        DATE NOT NULL,</a:t>
            </a:r>
          </a:p>
          <a:p>
            <a:pPr>
              <a:tabLst>
                <a:tab pos="1200150" algn="l"/>
                <a:tab pos="2457450" algn="l"/>
              </a:tabLst>
            </a:pPr>
            <a:r>
              <a:rPr lang="en-US" sz="1800" b="1">
                <a:solidFill>
                  <a:srgbClr val="000000"/>
                </a:solidFill>
                <a:latin typeface="Courier New" pitchFamily="49" charset="0"/>
              </a:rPr>
              <a:t>...</a:t>
            </a:r>
          </a:p>
          <a:p>
            <a:pPr>
              <a:tabLst>
                <a:tab pos="1200150" algn="l"/>
                <a:tab pos="2457450" algn="l"/>
              </a:tabLst>
            </a:pPr>
            <a:r>
              <a:rPr lang="en-US" sz="1800" b="1">
                <a:solidFill>
                  <a:srgbClr val="000000"/>
                </a:solidFill>
                <a:latin typeface="Courier New" pitchFamily="49" charset="0"/>
              </a:rPr>
              <a:t>    department_id    NUMBER(4),</a:t>
            </a:r>
          </a:p>
          <a:p>
            <a:pPr>
              <a:tabLst>
                <a:tab pos="1200150" algn="l"/>
                <a:tab pos="2457450" algn="l"/>
              </a:tabLst>
            </a:pPr>
            <a:r>
              <a:rPr lang="en-US" sz="1800" b="1">
                <a:solidFill>
                  <a:srgbClr val="000000"/>
                </a:solidFill>
                <a:latin typeface="Courier New" pitchFamily="49" charset="0"/>
              </a:rPr>
              <a:t>    CONSTRAINT emp_dept_fk FOREIGN KEY (department_id)</a:t>
            </a:r>
          </a:p>
          <a:p>
            <a:pPr>
              <a:tabLst>
                <a:tab pos="1200150" algn="l"/>
                <a:tab pos="2457450" algn="l"/>
              </a:tabLst>
            </a:pPr>
            <a:r>
              <a:rPr lang="en-US" sz="1800" b="1">
                <a:solidFill>
                  <a:srgbClr val="000000"/>
                </a:solidFill>
                <a:latin typeface="Courier New" pitchFamily="49" charset="0"/>
              </a:rPr>
              <a:t>      REFERENCES departments(department_id),</a:t>
            </a:r>
          </a:p>
          <a:p>
            <a:pPr>
              <a:tabLst>
                <a:tab pos="1200150" algn="l"/>
                <a:tab pos="2457450" algn="l"/>
              </a:tabLst>
            </a:pPr>
            <a:r>
              <a:rPr lang="en-US" sz="1800" b="1">
                <a:solidFill>
                  <a:srgbClr val="000000"/>
                </a:solidFill>
                <a:latin typeface="Courier New" pitchFamily="49" charset="0"/>
              </a:rPr>
              <a:t>    CONSTRAINT emp_email_uk UNIQUE(email));</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a:normAutofit/>
          </a:bodyPr>
          <a:lstStyle/>
          <a:p>
            <a:r>
              <a:rPr lang="en-US" dirty="0">
                <a:latin typeface="Courier New" pitchFamily="49" charset="0"/>
              </a:rPr>
              <a:t>FOREIGN</a:t>
            </a:r>
            <a:r>
              <a:rPr lang="en-US" dirty="0"/>
              <a:t> </a:t>
            </a:r>
            <a:r>
              <a:rPr lang="en-US" dirty="0">
                <a:latin typeface="Courier New" pitchFamily="49" charset="0"/>
              </a:rPr>
              <a:t>KEY</a:t>
            </a:r>
            <a:r>
              <a:rPr lang="en-US" dirty="0"/>
              <a:t> Constraint Keywords</a:t>
            </a:r>
          </a:p>
        </p:txBody>
      </p:sp>
      <p:sp>
        <p:nvSpPr>
          <p:cNvPr id="33795" name="Rectangle 3"/>
          <p:cNvSpPr>
            <a:spLocks noGrp="1" noChangeArrowheads="1"/>
          </p:cNvSpPr>
          <p:nvPr>
            <p:ph type="body" idx="1"/>
          </p:nvPr>
        </p:nvSpPr>
        <p:spPr>
          <a:xfrm>
            <a:off x="762000" y="1865313"/>
            <a:ext cx="7385050" cy="3302000"/>
          </a:xfrm>
          <a:noFill/>
          <a:ln/>
        </p:spPr>
        <p:txBody>
          <a:bodyPr/>
          <a:lstStyle/>
          <a:p>
            <a:pPr marL="341313" lvl="1" indent="-227013">
              <a:buFont typeface="Arial" pitchFamily="34" charset="0"/>
              <a:buChar char="•"/>
            </a:pPr>
            <a:r>
              <a:rPr lang="en-US" sz="2200" dirty="0">
                <a:latin typeface="Courier New" pitchFamily="49" charset="0"/>
              </a:rPr>
              <a:t>FOREIGN KEY</a:t>
            </a:r>
            <a:r>
              <a:rPr lang="en-US" sz="2200" dirty="0"/>
              <a:t>: Defines the column in the child table at the table constraint level</a:t>
            </a:r>
          </a:p>
          <a:p>
            <a:pPr marL="341313" lvl="1" indent="-227013">
              <a:buFont typeface="Arial" pitchFamily="34" charset="0"/>
              <a:buChar char="•"/>
            </a:pPr>
            <a:r>
              <a:rPr lang="en-US" sz="2200" dirty="0">
                <a:latin typeface="Courier New" pitchFamily="49" charset="0"/>
              </a:rPr>
              <a:t>REFERENCES</a:t>
            </a:r>
            <a:r>
              <a:rPr lang="en-US" sz="2200" dirty="0"/>
              <a:t>: Identifies the table and column in the parent table</a:t>
            </a:r>
          </a:p>
          <a:p>
            <a:pPr marL="341313" lvl="1" indent="-227013">
              <a:buFont typeface="Arial" pitchFamily="34" charset="0"/>
              <a:buChar char="•"/>
            </a:pPr>
            <a:r>
              <a:rPr lang="en-US" sz="2200" dirty="0">
                <a:latin typeface="Courier New" pitchFamily="49" charset="0"/>
              </a:rPr>
              <a:t>ON DELETE CASCADE</a:t>
            </a:r>
            <a:r>
              <a:rPr lang="en-US" sz="2200" dirty="0"/>
              <a:t>: Deletes the dependent rows in the child table when a row in the parent table is deleted.</a:t>
            </a:r>
          </a:p>
          <a:p>
            <a:pPr marL="341313" lvl="1" indent="-227013">
              <a:buFont typeface="Arial" pitchFamily="34" charset="0"/>
              <a:buChar char="•"/>
            </a:pPr>
            <a:r>
              <a:rPr lang="en-US" sz="2200" dirty="0">
                <a:latin typeface="Courier New" pitchFamily="49" charset="0"/>
              </a:rPr>
              <a:t>ON DELETE SET NULL</a:t>
            </a:r>
            <a:r>
              <a:rPr lang="en-US" sz="2200" dirty="0"/>
              <a:t>: Converts dependent foreign key values to null</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16"/>
          <p:cNvSpPr>
            <a:spLocks noGrp="1" noChangeArrowheads="1"/>
          </p:cNvSpPr>
          <p:nvPr>
            <p:ph type="title"/>
          </p:nvPr>
        </p:nvSpPr>
        <p:spPr>
          <a:noFill/>
          <a:ln/>
        </p:spPr>
        <p:txBody>
          <a:bodyPr/>
          <a:lstStyle/>
          <a:p>
            <a:r>
              <a:rPr lang="en-US"/>
              <a:t>The </a:t>
            </a:r>
            <a:r>
              <a:rPr lang="en-US">
                <a:latin typeface="Courier New" pitchFamily="49" charset="0"/>
              </a:rPr>
              <a:t>CHECK</a:t>
            </a:r>
            <a:r>
              <a:rPr lang="en-US"/>
              <a:t> Constraint</a:t>
            </a:r>
          </a:p>
        </p:txBody>
      </p:sp>
      <p:sp>
        <p:nvSpPr>
          <p:cNvPr id="35857" name="Rectangle 17"/>
          <p:cNvSpPr>
            <a:spLocks noGrp="1" noChangeArrowheads="1"/>
          </p:cNvSpPr>
          <p:nvPr>
            <p:ph type="body" idx="1"/>
          </p:nvPr>
        </p:nvSpPr>
        <p:spPr>
          <a:xfrm>
            <a:off x="879475" y="1828800"/>
            <a:ext cx="8169275" cy="2319338"/>
          </a:xfrm>
          <a:noFill/>
          <a:ln/>
        </p:spPr>
        <p:txBody>
          <a:bodyPr>
            <a:normAutofit fontScale="92500" lnSpcReduction="10000"/>
          </a:bodyPr>
          <a:lstStyle/>
          <a:p>
            <a:r>
              <a:rPr lang="en-US"/>
              <a:t>Defines a condition that each row must satisfy</a:t>
            </a:r>
          </a:p>
          <a:p>
            <a:r>
              <a:rPr lang="en-US"/>
              <a:t>The following expressions are not allowed:</a:t>
            </a:r>
          </a:p>
          <a:p>
            <a:pPr lvl="1"/>
            <a:r>
              <a:rPr lang="en-US"/>
              <a:t>References to </a:t>
            </a:r>
            <a:r>
              <a:rPr lang="en-US">
                <a:latin typeface="Courier New" pitchFamily="49" charset="0"/>
              </a:rPr>
              <a:t>CURRVAL</a:t>
            </a:r>
            <a:r>
              <a:rPr lang="en-US"/>
              <a:t>, </a:t>
            </a:r>
            <a:r>
              <a:rPr lang="en-US">
                <a:latin typeface="Courier New" pitchFamily="49" charset="0"/>
              </a:rPr>
              <a:t>NEXTVAL</a:t>
            </a:r>
            <a:r>
              <a:rPr lang="en-US"/>
              <a:t>, </a:t>
            </a:r>
            <a:r>
              <a:rPr lang="en-US">
                <a:latin typeface="Courier New" pitchFamily="49" charset="0"/>
              </a:rPr>
              <a:t>LEVEL</a:t>
            </a:r>
            <a:r>
              <a:rPr lang="en-US"/>
              <a:t>, and </a:t>
            </a:r>
            <a:r>
              <a:rPr lang="en-US">
                <a:latin typeface="Courier New" pitchFamily="49" charset="0"/>
              </a:rPr>
              <a:t>ROWNUM</a:t>
            </a:r>
            <a:r>
              <a:rPr lang="en-US"/>
              <a:t> pseudocolumns </a:t>
            </a:r>
          </a:p>
          <a:p>
            <a:pPr lvl="1"/>
            <a:r>
              <a:rPr lang="en-US"/>
              <a:t>Calls to </a:t>
            </a:r>
            <a:r>
              <a:rPr lang="en-US">
                <a:latin typeface="Courier New" pitchFamily="49" charset="0"/>
              </a:rPr>
              <a:t>SYSDATE</a:t>
            </a:r>
            <a:r>
              <a:rPr lang="en-US"/>
              <a:t>, </a:t>
            </a:r>
            <a:r>
              <a:rPr lang="en-US">
                <a:latin typeface="Courier New" pitchFamily="49" charset="0"/>
              </a:rPr>
              <a:t>UID</a:t>
            </a:r>
            <a:r>
              <a:rPr lang="en-US"/>
              <a:t>, </a:t>
            </a:r>
            <a:r>
              <a:rPr lang="en-US">
                <a:latin typeface="Courier New" pitchFamily="49" charset="0"/>
              </a:rPr>
              <a:t>USER</a:t>
            </a:r>
            <a:r>
              <a:rPr lang="en-US"/>
              <a:t>, and </a:t>
            </a:r>
            <a:r>
              <a:rPr lang="en-US">
                <a:latin typeface="Courier New" pitchFamily="49" charset="0"/>
              </a:rPr>
              <a:t>USERENV</a:t>
            </a:r>
            <a:r>
              <a:rPr lang="en-US"/>
              <a:t> functions</a:t>
            </a:r>
          </a:p>
          <a:p>
            <a:pPr lvl="1"/>
            <a:r>
              <a:rPr lang="en-US"/>
              <a:t>Queries that refer to other values in other rows</a:t>
            </a:r>
          </a:p>
        </p:txBody>
      </p:sp>
      <p:sp>
        <p:nvSpPr>
          <p:cNvPr id="35858" name="Rectangle 18"/>
          <p:cNvSpPr>
            <a:spLocks noChangeArrowheads="1"/>
          </p:cNvSpPr>
          <p:nvPr/>
        </p:nvSpPr>
        <p:spPr bwMode="blackWhite">
          <a:xfrm>
            <a:off x="1265238" y="4281488"/>
            <a:ext cx="7473950" cy="8715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35859" name="Rectangle 19"/>
          <p:cNvSpPr>
            <a:spLocks noChangeArrowheads="1"/>
          </p:cNvSpPr>
          <p:nvPr/>
        </p:nvSpPr>
        <p:spPr bwMode="ltGray">
          <a:xfrm>
            <a:off x="1981200" y="4597400"/>
            <a:ext cx="4013200" cy="520700"/>
          </a:xfrm>
          <a:prstGeom prst="rect">
            <a:avLst/>
          </a:prstGeom>
          <a:noFill/>
          <a:ln w="19050">
            <a:solidFill>
              <a:schemeClr val="hlink"/>
            </a:solidFill>
            <a:miter lim="800000"/>
            <a:headEnd/>
            <a:tailEnd/>
          </a:ln>
          <a:effectLst/>
        </p:spPr>
        <p:txBody>
          <a:bodyPr wrap="none" anchor="ctr"/>
          <a:lstStyle/>
          <a:p>
            <a:endParaRPr lang="en-US"/>
          </a:p>
        </p:txBody>
      </p:sp>
      <p:sp>
        <p:nvSpPr>
          <p:cNvPr id="35860" name="Rectangle 20"/>
          <p:cNvSpPr>
            <a:spLocks noChangeArrowheads="1"/>
          </p:cNvSpPr>
          <p:nvPr/>
        </p:nvSpPr>
        <p:spPr bwMode="blackWhite">
          <a:xfrm>
            <a:off x="1233488" y="4287838"/>
            <a:ext cx="7910512" cy="860425"/>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 salary	NUMBER(2)</a:t>
            </a:r>
          </a:p>
          <a:p>
            <a:pPr>
              <a:tabLst>
                <a:tab pos="1200150" algn="l"/>
              </a:tabLst>
            </a:pPr>
            <a:r>
              <a:rPr lang="en-US" sz="1800" b="1">
                <a:solidFill>
                  <a:srgbClr val="000000"/>
                </a:solidFill>
                <a:latin typeface="Courier New" pitchFamily="49" charset="0"/>
              </a:rPr>
              <a:t>     CONSTRAINT emp_salary_min  </a:t>
            </a:r>
          </a:p>
          <a:p>
            <a:pPr>
              <a:tabLst>
                <a:tab pos="1200150" algn="l"/>
              </a:tabLst>
            </a:pPr>
            <a:r>
              <a:rPr lang="en-US" sz="1800" b="1">
                <a:solidFill>
                  <a:srgbClr val="000000"/>
                </a:solidFill>
                <a:latin typeface="Courier New" pitchFamily="49" charset="0"/>
              </a:rPr>
              <a:t>            CHECK (salary &gt; 0),...</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a:lstStyle/>
          <a:p>
            <a:r>
              <a:rPr lang="en-US"/>
              <a:t>Adding a Constraint Syntax</a:t>
            </a:r>
          </a:p>
        </p:txBody>
      </p:sp>
      <p:sp>
        <p:nvSpPr>
          <p:cNvPr id="37891" name="Rectangle 3"/>
          <p:cNvSpPr>
            <a:spLocks noGrp="1" noChangeArrowheads="1"/>
          </p:cNvSpPr>
          <p:nvPr>
            <p:ph type="body" idx="1"/>
          </p:nvPr>
        </p:nvSpPr>
        <p:spPr>
          <a:xfrm>
            <a:off x="860425" y="1684338"/>
            <a:ext cx="7385050" cy="2349500"/>
          </a:xfrm>
          <a:noFill/>
          <a:ln/>
        </p:spPr>
        <p:txBody>
          <a:bodyPr>
            <a:normAutofit fontScale="92500"/>
          </a:bodyPr>
          <a:lstStyle/>
          <a:p>
            <a:pPr>
              <a:buFont typeface="Arial" pitchFamily="34" charset="0"/>
              <a:buNone/>
            </a:pPr>
            <a:r>
              <a:rPr lang="en-US"/>
              <a:t>Use the </a:t>
            </a:r>
            <a:r>
              <a:rPr lang="en-US">
                <a:latin typeface="Courier New" pitchFamily="49" charset="0"/>
              </a:rPr>
              <a:t>ALTER TABLE</a:t>
            </a:r>
            <a:r>
              <a:rPr lang="en-US"/>
              <a:t> statement to:</a:t>
            </a:r>
          </a:p>
          <a:p>
            <a:r>
              <a:rPr lang="en-US"/>
              <a:t>Add or drop a constraint, but not modify its structure</a:t>
            </a:r>
          </a:p>
          <a:p>
            <a:r>
              <a:rPr lang="en-US"/>
              <a:t>Enable or disable constraints</a:t>
            </a:r>
          </a:p>
          <a:p>
            <a:r>
              <a:rPr lang="en-US"/>
              <a:t>Add a </a:t>
            </a:r>
            <a:r>
              <a:rPr lang="en-US">
                <a:latin typeface="Courier New" pitchFamily="49" charset="0"/>
              </a:rPr>
              <a:t>NOT NULL</a:t>
            </a:r>
            <a:r>
              <a:rPr lang="en-US"/>
              <a:t> constraint by using the </a:t>
            </a:r>
            <a:r>
              <a:rPr lang="en-US">
                <a:latin typeface="Courier New" pitchFamily="49" charset="0"/>
              </a:rPr>
              <a:t>MODIFY</a:t>
            </a:r>
            <a:r>
              <a:rPr lang="en-US"/>
              <a:t> clause</a:t>
            </a:r>
          </a:p>
        </p:txBody>
      </p:sp>
      <p:sp>
        <p:nvSpPr>
          <p:cNvPr id="37892" name="Rectangle 4"/>
          <p:cNvSpPr>
            <a:spLocks noChangeArrowheads="1"/>
          </p:cNvSpPr>
          <p:nvPr/>
        </p:nvSpPr>
        <p:spPr bwMode="blackWhite">
          <a:xfrm>
            <a:off x="1008063" y="4078288"/>
            <a:ext cx="7493000" cy="6905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  ALTER TABLE	 </a:t>
            </a:r>
            <a:r>
              <a:rPr lang="en-US" sz="1800" b="1" i="1">
                <a:solidFill>
                  <a:srgbClr val="000000"/>
                </a:solidFill>
                <a:latin typeface="Courier New" pitchFamily="49" charset="0"/>
              </a:rPr>
              <a:t>table</a:t>
            </a:r>
            <a:endParaRPr lang="en-US" sz="1800" b="1">
              <a:solidFill>
                <a:srgbClr val="000000"/>
              </a:solidFill>
              <a:latin typeface="Courier New" pitchFamily="49" charset="0"/>
            </a:endParaRPr>
          </a:p>
          <a:p>
            <a:pPr>
              <a:tabLst>
                <a:tab pos="1200150" algn="l"/>
              </a:tabLst>
            </a:pPr>
            <a:r>
              <a:rPr lang="en-US" sz="1800" b="1">
                <a:solidFill>
                  <a:srgbClr val="000000"/>
                </a:solidFill>
                <a:latin typeface="Courier New" pitchFamily="49" charset="0"/>
              </a:rPr>
              <a:t>  ADD [CONSTRAINT </a:t>
            </a:r>
            <a:r>
              <a:rPr lang="en-US" sz="1800" b="1" i="1">
                <a:solidFill>
                  <a:srgbClr val="000000"/>
                </a:solidFill>
                <a:latin typeface="Courier New" pitchFamily="49" charset="0"/>
              </a:rPr>
              <a:t>constraint</a:t>
            </a:r>
            <a:r>
              <a:rPr lang="en-US" sz="1800" b="1">
                <a:solidFill>
                  <a:srgbClr val="000000"/>
                </a:solidFill>
                <a:latin typeface="Courier New" pitchFamily="49" charset="0"/>
              </a:rPr>
              <a:t>] </a:t>
            </a:r>
            <a:r>
              <a:rPr lang="en-US" sz="1800" b="1" i="1">
                <a:solidFill>
                  <a:srgbClr val="000000"/>
                </a:solidFill>
                <a:latin typeface="Courier New" pitchFamily="49" charset="0"/>
              </a:rPr>
              <a:t>type </a:t>
            </a:r>
            <a:r>
              <a:rPr lang="en-US" sz="1800" b="1">
                <a:solidFill>
                  <a:srgbClr val="000000"/>
                </a:solidFill>
                <a:latin typeface="Courier New" pitchFamily="49" charset="0"/>
              </a:rPr>
              <a:t>(</a:t>
            </a:r>
            <a:r>
              <a:rPr lang="en-US" sz="1800" b="1" i="1">
                <a:solidFill>
                  <a:srgbClr val="000000"/>
                </a:solidFill>
                <a:latin typeface="Courier New" pitchFamily="49" charset="0"/>
              </a:rPr>
              <a:t>column</a:t>
            </a:r>
            <a:r>
              <a:rPr lang="en-US" sz="1800" b="1">
                <a:solidFill>
                  <a:srgbClr val="000000"/>
                </a:solidFill>
                <a:latin typeface="Courier New" pitchFamily="49" charset="0"/>
              </a:rPr>
              <a:t>);</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a:lstStyle/>
          <a:p>
            <a:r>
              <a:rPr lang="en-US"/>
              <a:t>Adding a Constraint</a:t>
            </a:r>
          </a:p>
        </p:txBody>
      </p:sp>
      <p:sp>
        <p:nvSpPr>
          <p:cNvPr id="39939" name="Rectangle 3"/>
          <p:cNvSpPr>
            <a:spLocks noGrp="1" noChangeArrowheads="1"/>
          </p:cNvSpPr>
          <p:nvPr>
            <p:ph type="body" idx="1"/>
          </p:nvPr>
        </p:nvSpPr>
        <p:spPr>
          <a:xfrm>
            <a:off x="920750" y="1905000"/>
            <a:ext cx="7385050" cy="979488"/>
          </a:xfrm>
          <a:noFill/>
          <a:ln/>
        </p:spPr>
        <p:txBody>
          <a:bodyPr>
            <a:normAutofit fontScale="92500"/>
          </a:bodyPr>
          <a:lstStyle/>
          <a:p>
            <a:pPr>
              <a:lnSpc>
                <a:spcPct val="65000"/>
              </a:lnSpc>
              <a:buFont typeface="Arial" pitchFamily="34" charset="0"/>
              <a:buNone/>
            </a:pPr>
            <a:r>
              <a:rPr lang="en-US"/>
              <a:t>Add a </a:t>
            </a:r>
            <a:r>
              <a:rPr lang="en-US">
                <a:latin typeface="Courier New" pitchFamily="49" charset="0"/>
              </a:rPr>
              <a:t>FOREIGN KEY</a:t>
            </a:r>
            <a:r>
              <a:rPr lang="en-US"/>
              <a:t> constraint to the </a:t>
            </a:r>
            <a:r>
              <a:rPr lang="en-US">
                <a:latin typeface="Courier New" pitchFamily="49" charset="0"/>
              </a:rPr>
              <a:t>EMPLOYEES</a:t>
            </a:r>
            <a:r>
              <a:rPr lang="en-US"/>
              <a:t> </a:t>
            </a:r>
          </a:p>
          <a:p>
            <a:pPr>
              <a:lnSpc>
                <a:spcPct val="65000"/>
              </a:lnSpc>
              <a:buFont typeface="Arial" pitchFamily="34" charset="0"/>
              <a:buNone/>
            </a:pPr>
            <a:r>
              <a:rPr lang="en-US"/>
              <a:t>table indicating that a manager must already exist as </a:t>
            </a:r>
          </a:p>
          <a:p>
            <a:pPr>
              <a:lnSpc>
                <a:spcPct val="65000"/>
              </a:lnSpc>
              <a:buFont typeface="Arial" pitchFamily="34" charset="0"/>
              <a:buNone/>
            </a:pPr>
            <a:r>
              <a:rPr lang="en-US"/>
              <a:t>a valid employee in the </a:t>
            </a:r>
            <a:r>
              <a:rPr lang="en-US">
                <a:latin typeface="Courier New" pitchFamily="49" charset="0"/>
              </a:rPr>
              <a:t>EMPLOYEES</a:t>
            </a:r>
            <a:r>
              <a:rPr lang="en-US"/>
              <a:t> table.</a:t>
            </a:r>
          </a:p>
        </p:txBody>
      </p:sp>
      <p:sp>
        <p:nvSpPr>
          <p:cNvPr id="39940" name="Rectangle 4"/>
          <p:cNvSpPr>
            <a:spLocks noChangeArrowheads="1"/>
          </p:cNvSpPr>
          <p:nvPr/>
        </p:nvSpPr>
        <p:spPr bwMode="blackWhite">
          <a:xfrm>
            <a:off x="990600" y="3041650"/>
            <a:ext cx="7494588" cy="13541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39941" name="Rectangle 5"/>
          <p:cNvSpPr>
            <a:spLocks noChangeArrowheads="1"/>
          </p:cNvSpPr>
          <p:nvPr/>
        </p:nvSpPr>
        <p:spPr bwMode="blackWhite">
          <a:xfrm>
            <a:off x="1054100" y="2997200"/>
            <a:ext cx="7480300" cy="1462088"/>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ALTER TABLE     employees</a:t>
            </a:r>
          </a:p>
          <a:p>
            <a:pPr>
              <a:tabLst>
                <a:tab pos="1200150" algn="l"/>
              </a:tabLst>
            </a:pPr>
            <a:r>
              <a:rPr lang="en-US" sz="1800" b="1">
                <a:solidFill>
                  <a:srgbClr val="000000"/>
                </a:solidFill>
                <a:latin typeface="Courier New" pitchFamily="49" charset="0"/>
              </a:rPr>
              <a:t>ADD CONSTRAINT  emp_manager_fk </a:t>
            </a:r>
          </a:p>
          <a:p>
            <a:pPr>
              <a:tabLst>
                <a:tab pos="1200150" algn="l"/>
              </a:tabLst>
            </a:pPr>
            <a:r>
              <a:rPr lang="en-US" sz="1800" b="1">
                <a:solidFill>
                  <a:srgbClr val="000000"/>
                </a:solidFill>
                <a:latin typeface="Courier New" pitchFamily="49" charset="0"/>
              </a:rPr>
              <a:t>  FOREIGN KEY(manager_id) </a:t>
            </a:r>
          </a:p>
          <a:p>
            <a:pPr>
              <a:tabLst>
                <a:tab pos="1200150" algn="l"/>
              </a:tabLst>
            </a:pPr>
            <a:r>
              <a:rPr lang="en-US" sz="1800" b="1">
                <a:solidFill>
                  <a:srgbClr val="000000"/>
                </a:solidFill>
                <a:latin typeface="Courier New" pitchFamily="49" charset="0"/>
              </a:rPr>
              <a:t>  REFERENCES employees(employee_id);</a:t>
            </a:r>
          </a:p>
          <a:p>
            <a:pPr>
              <a:tabLst>
                <a:tab pos="1200150" algn="l"/>
              </a:tabLst>
            </a:pPr>
            <a:r>
              <a:rPr lang="en-US" sz="1800" b="1">
                <a:solidFill>
                  <a:srgbClr val="FF3300"/>
                </a:solidFill>
                <a:effectLst>
                  <a:outerShdw blurRad="38100" dist="38100" dir="2700000" algn="tl">
                    <a:srgbClr val="FFFFFF"/>
                  </a:outerShdw>
                </a:effectLst>
                <a:latin typeface="Courier New" pitchFamily="49" charset="0"/>
              </a:rPr>
              <a:t>Table altered.</a:t>
            </a: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a:lstStyle/>
          <a:p>
            <a:r>
              <a:rPr lang="en-US"/>
              <a:t>Dropping a Constraint</a:t>
            </a:r>
          </a:p>
        </p:txBody>
      </p:sp>
      <p:sp>
        <p:nvSpPr>
          <p:cNvPr id="41987" name="Rectangle 3"/>
          <p:cNvSpPr>
            <a:spLocks noGrp="1" noChangeArrowheads="1"/>
          </p:cNvSpPr>
          <p:nvPr>
            <p:ph type="body" idx="1"/>
          </p:nvPr>
        </p:nvSpPr>
        <p:spPr>
          <a:xfrm>
            <a:off x="860425" y="1828800"/>
            <a:ext cx="7385050" cy="3419475"/>
          </a:xfrm>
          <a:noFill/>
          <a:ln/>
        </p:spPr>
        <p:txBody>
          <a:bodyPr>
            <a:normAutofit fontScale="92500" lnSpcReduction="10000"/>
          </a:bodyPr>
          <a:lstStyle/>
          <a:p>
            <a:r>
              <a:rPr lang="en-US"/>
              <a:t>Remove the manager constraint from the </a:t>
            </a:r>
            <a:r>
              <a:rPr lang="en-US">
                <a:latin typeface="Courier New" pitchFamily="49" charset="0"/>
              </a:rPr>
              <a:t>EMPLOYEES</a:t>
            </a:r>
            <a:r>
              <a:rPr lang="en-US"/>
              <a:t> table.</a:t>
            </a:r>
          </a:p>
          <a:p>
            <a:pPr>
              <a:buFont typeface="Arial" pitchFamily="34" charset="0"/>
              <a:buNone/>
            </a:pPr>
            <a:endParaRPr lang="en-US"/>
          </a:p>
          <a:p>
            <a:pPr>
              <a:buFont typeface="Arial" pitchFamily="34" charset="0"/>
              <a:buNone/>
            </a:pPr>
            <a:endParaRPr lang="en-US"/>
          </a:p>
          <a:p>
            <a:pPr>
              <a:buFont typeface="Arial" pitchFamily="34" charset="0"/>
              <a:buNone/>
            </a:pPr>
            <a:endParaRPr lang="en-US"/>
          </a:p>
          <a:p>
            <a:r>
              <a:rPr lang="en-US"/>
              <a:t>Remove the </a:t>
            </a:r>
            <a:r>
              <a:rPr lang="en-US">
                <a:latin typeface="Courier New" pitchFamily="49" charset="0"/>
              </a:rPr>
              <a:t>PRIMARY KEY</a:t>
            </a:r>
            <a:r>
              <a:rPr lang="en-US"/>
              <a:t> constraint on the </a:t>
            </a:r>
            <a:r>
              <a:rPr lang="en-US">
                <a:latin typeface="Courier New" pitchFamily="49" charset="0"/>
              </a:rPr>
              <a:t>DEPARTMENTS</a:t>
            </a:r>
            <a:r>
              <a:rPr lang="en-US"/>
              <a:t> table and drop the associated </a:t>
            </a:r>
            <a:r>
              <a:rPr lang="en-US">
                <a:latin typeface="Courier New" pitchFamily="49" charset="0"/>
              </a:rPr>
              <a:t>FOREIGN KEY</a:t>
            </a:r>
            <a:r>
              <a:rPr lang="en-US"/>
              <a:t> constraint on the </a:t>
            </a:r>
            <a:r>
              <a:rPr lang="en-US">
                <a:latin typeface="Courier New" pitchFamily="49" charset="0"/>
              </a:rPr>
              <a:t>EMPLOYEES.DEPARTMENT_ID</a:t>
            </a:r>
            <a:r>
              <a:rPr lang="en-US"/>
              <a:t> column.</a:t>
            </a:r>
          </a:p>
        </p:txBody>
      </p:sp>
      <p:sp>
        <p:nvSpPr>
          <p:cNvPr id="41988" name="Arc 4"/>
          <p:cNvSpPr>
            <a:spLocks/>
          </p:cNvSpPr>
          <p:nvPr/>
        </p:nvSpPr>
        <p:spPr bwMode="ltGray">
          <a:xfrm>
            <a:off x="5464175" y="3194050"/>
            <a:ext cx="211138"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
        <p:nvSpPr>
          <p:cNvPr id="41989" name="Rectangle 5"/>
          <p:cNvSpPr>
            <a:spLocks noChangeArrowheads="1"/>
          </p:cNvSpPr>
          <p:nvPr/>
        </p:nvSpPr>
        <p:spPr bwMode="blackWhite">
          <a:xfrm>
            <a:off x="901700" y="2663825"/>
            <a:ext cx="7496175" cy="828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ALTER TABLE      employees</a:t>
            </a:r>
          </a:p>
          <a:p>
            <a:pPr>
              <a:tabLst>
                <a:tab pos="1200150" algn="l"/>
              </a:tabLst>
            </a:pPr>
            <a:r>
              <a:rPr lang="en-US" sz="1800" b="1">
                <a:solidFill>
                  <a:srgbClr val="000000"/>
                </a:solidFill>
                <a:latin typeface="Courier New" pitchFamily="49" charset="0"/>
              </a:rPr>
              <a:t>DROP CONSTRAINT  emp_manager_fk;</a:t>
            </a:r>
          </a:p>
          <a:p>
            <a:pPr>
              <a:tabLst>
                <a:tab pos="1200150" algn="l"/>
              </a:tabLst>
            </a:pPr>
            <a:r>
              <a:rPr lang="en-US" sz="1800" b="1">
                <a:solidFill>
                  <a:srgbClr val="FF3300"/>
                </a:solidFill>
                <a:effectLst>
                  <a:outerShdw blurRad="38100" dist="38100" dir="2700000" algn="tl">
                    <a:srgbClr val="000000"/>
                  </a:outerShdw>
                </a:effectLst>
                <a:latin typeface="Courier New" pitchFamily="49" charset="0"/>
              </a:rPr>
              <a:t>Table altered.</a:t>
            </a:r>
          </a:p>
        </p:txBody>
      </p:sp>
      <p:sp>
        <p:nvSpPr>
          <p:cNvPr id="41990" name="Rectangle 6"/>
          <p:cNvSpPr>
            <a:spLocks noChangeArrowheads="1"/>
          </p:cNvSpPr>
          <p:nvPr/>
        </p:nvSpPr>
        <p:spPr bwMode="blackWhite">
          <a:xfrm>
            <a:off x="927100" y="5343525"/>
            <a:ext cx="7470775" cy="828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ALTER TABLE	departments</a:t>
            </a:r>
          </a:p>
          <a:p>
            <a:pPr>
              <a:tabLst>
                <a:tab pos="1200150" algn="l"/>
              </a:tabLst>
            </a:pPr>
            <a:r>
              <a:rPr lang="en-US" sz="1800" b="1">
                <a:solidFill>
                  <a:srgbClr val="000000"/>
                </a:solidFill>
                <a:latin typeface="Courier New" pitchFamily="49" charset="0"/>
              </a:rPr>
              <a:t>DROP PRIMARY KEY CASCADE;</a:t>
            </a:r>
          </a:p>
          <a:p>
            <a:pPr>
              <a:tabLst>
                <a:tab pos="1200150" algn="l"/>
              </a:tabLst>
            </a:pPr>
            <a:r>
              <a:rPr lang="en-US" sz="1800" b="1">
                <a:solidFill>
                  <a:srgbClr val="FF3300"/>
                </a:solidFill>
                <a:effectLst>
                  <a:outerShdw blurRad="38100" dist="38100" dir="2700000" algn="tl">
                    <a:srgbClr val="000000"/>
                  </a:outerShdw>
                </a:effectLst>
                <a:latin typeface="Courier New" pitchFamily="49" charset="0"/>
              </a:rPr>
              <a:t>Table altered.</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a:lstStyle/>
          <a:p>
            <a:r>
              <a:rPr lang="en-US"/>
              <a:t>Disabling Constraints</a:t>
            </a:r>
          </a:p>
        </p:txBody>
      </p:sp>
      <p:sp>
        <p:nvSpPr>
          <p:cNvPr id="44035" name="Rectangle 3"/>
          <p:cNvSpPr>
            <a:spLocks noGrp="1" noChangeArrowheads="1"/>
          </p:cNvSpPr>
          <p:nvPr>
            <p:ph type="body" idx="1"/>
          </p:nvPr>
        </p:nvSpPr>
        <p:spPr>
          <a:xfrm>
            <a:off x="860425" y="1828800"/>
            <a:ext cx="7385050" cy="1479550"/>
          </a:xfrm>
          <a:noFill/>
          <a:ln/>
        </p:spPr>
        <p:txBody>
          <a:bodyPr>
            <a:normAutofit fontScale="92500" lnSpcReduction="20000"/>
          </a:bodyPr>
          <a:lstStyle/>
          <a:p>
            <a:r>
              <a:rPr lang="en-US" dirty="0"/>
              <a:t>Execute the </a:t>
            </a:r>
            <a:r>
              <a:rPr lang="en-US" dirty="0">
                <a:latin typeface="Courier New" pitchFamily="49" charset="0"/>
              </a:rPr>
              <a:t>DISABLE</a:t>
            </a:r>
            <a:r>
              <a:rPr lang="en-US" dirty="0"/>
              <a:t> clause of the </a:t>
            </a:r>
            <a:r>
              <a:rPr lang="en-US" dirty="0">
                <a:latin typeface="Courier New" pitchFamily="49" charset="0"/>
              </a:rPr>
              <a:t>ALTER</a:t>
            </a:r>
            <a:r>
              <a:rPr lang="en-US" dirty="0"/>
              <a:t> </a:t>
            </a:r>
            <a:r>
              <a:rPr lang="en-US" dirty="0">
                <a:latin typeface="Courier New" pitchFamily="49" charset="0"/>
              </a:rPr>
              <a:t>TABLE</a:t>
            </a:r>
            <a:r>
              <a:rPr lang="en-US" dirty="0"/>
              <a:t> statement to deactivate an integrity constraint.</a:t>
            </a:r>
          </a:p>
          <a:p>
            <a:r>
              <a:rPr lang="en-US" dirty="0"/>
              <a:t>Apply the </a:t>
            </a:r>
            <a:r>
              <a:rPr lang="en-US" dirty="0">
                <a:latin typeface="Courier New" pitchFamily="49" charset="0"/>
              </a:rPr>
              <a:t>CASCADE</a:t>
            </a:r>
            <a:r>
              <a:rPr lang="en-US" dirty="0"/>
              <a:t> option to disable dependent integrity constraints.</a:t>
            </a:r>
          </a:p>
        </p:txBody>
      </p:sp>
      <p:sp>
        <p:nvSpPr>
          <p:cNvPr id="44036" name="Rectangle 4"/>
          <p:cNvSpPr>
            <a:spLocks noChangeArrowheads="1"/>
          </p:cNvSpPr>
          <p:nvPr/>
        </p:nvSpPr>
        <p:spPr bwMode="blackWhite">
          <a:xfrm>
            <a:off x="931863" y="4343400"/>
            <a:ext cx="7493000" cy="1133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ALTER TABLE		employees</a:t>
            </a:r>
          </a:p>
          <a:p>
            <a:pPr>
              <a:tabLst>
                <a:tab pos="1200150" algn="l"/>
              </a:tabLst>
            </a:pPr>
            <a:r>
              <a:rPr lang="en-US" sz="1800" b="1">
                <a:solidFill>
                  <a:srgbClr val="000000"/>
                </a:solidFill>
                <a:latin typeface="Courier New" pitchFamily="49" charset="0"/>
              </a:rPr>
              <a:t>DISABLE CONSTRAINT	emp_emp_id_pk CASCADE;</a:t>
            </a:r>
          </a:p>
          <a:p>
            <a:pPr>
              <a:tabLst>
                <a:tab pos="1200150" algn="l"/>
              </a:tabLst>
            </a:pPr>
            <a:r>
              <a:rPr lang="en-US" sz="1800" b="1">
                <a:solidFill>
                  <a:srgbClr val="FF3300"/>
                </a:solidFill>
                <a:effectLst>
                  <a:outerShdw blurRad="38100" dist="38100" dir="2700000" algn="tl">
                    <a:srgbClr val="000000"/>
                  </a:outerShdw>
                </a:effectLst>
                <a:latin typeface="Courier New" pitchFamily="49" charset="0"/>
              </a:rPr>
              <a:t>Table altered.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US"/>
              <a:t>Privileges</a:t>
            </a:r>
          </a:p>
        </p:txBody>
      </p:sp>
      <p:sp>
        <p:nvSpPr>
          <p:cNvPr id="11267" name="Rectangle 3"/>
          <p:cNvSpPr>
            <a:spLocks noGrp="1" noChangeArrowheads="1"/>
          </p:cNvSpPr>
          <p:nvPr>
            <p:ph type="body" idx="1"/>
          </p:nvPr>
        </p:nvSpPr>
        <p:spPr>
          <a:xfrm>
            <a:off x="874713" y="1814513"/>
            <a:ext cx="7385050" cy="3140075"/>
          </a:xfrm>
          <a:noFill/>
          <a:ln/>
        </p:spPr>
        <p:txBody>
          <a:bodyPr>
            <a:normAutofit fontScale="92500" lnSpcReduction="10000"/>
          </a:bodyPr>
          <a:lstStyle/>
          <a:p>
            <a:r>
              <a:rPr lang="en-US"/>
              <a:t>Database security:</a:t>
            </a:r>
          </a:p>
          <a:p>
            <a:pPr lvl="1"/>
            <a:r>
              <a:rPr lang="en-US"/>
              <a:t>System security</a:t>
            </a:r>
          </a:p>
          <a:p>
            <a:pPr lvl="1"/>
            <a:r>
              <a:rPr lang="en-US"/>
              <a:t>Data security</a:t>
            </a:r>
          </a:p>
          <a:p>
            <a:r>
              <a:rPr lang="en-US"/>
              <a:t>System privileges: Gaining access to the database</a:t>
            </a:r>
          </a:p>
          <a:p>
            <a:r>
              <a:rPr lang="en-US"/>
              <a:t>Object privileges: Manipulating the content of the database objects</a:t>
            </a:r>
          </a:p>
          <a:p>
            <a:r>
              <a:rPr lang="en-US"/>
              <a:t>Schemas: Collections of objects, such as tables, views, and sequences</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a:lstStyle/>
          <a:p>
            <a:r>
              <a:rPr lang="en-US"/>
              <a:t>Enabling Constraints</a:t>
            </a:r>
          </a:p>
        </p:txBody>
      </p:sp>
      <p:sp>
        <p:nvSpPr>
          <p:cNvPr id="46083" name="Rectangle 3"/>
          <p:cNvSpPr>
            <a:spLocks noGrp="1" noChangeArrowheads="1"/>
          </p:cNvSpPr>
          <p:nvPr>
            <p:ph type="body" idx="1"/>
          </p:nvPr>
        </p:nvSpPr>
        <p:spPr>
          <a:xfrm>
            <a:off x="860425" y="1828800"/>
            <a:ext cx="7385050" cy="3962400"/>
          </a:xfrm>
          <a:noFill/>
          <a:ln/>
        </p:spPr>
        <p:txBody>
          <a:bodyPr>
            <a:normAutofit/>
          </a:bodyPr>
          <a:lstStyle/>
          <a:p>
            <a:r>
              <a:rPr lang="en-US" dirty="0"/>
              <a:t>Activate an integrity constraint currently disabled in the table definition by using the </a:t>
            </a:r>
            <a:r>
              <a:rPr lang="en-US" dirty="0">
                <a:latin typeface="Courier New" pitchFamily="49" charset="0"/>
              </a:rPr>
              <a:t>ENABLE</a:t>
            </a:r>
            <a:r>
              <a:rPr lang="en-US" dirty="0"/>
              <a:t> clause. </a:t>
            </a:r>
            <a:br>
              <a:rPr lang="en-US" dirty="0"/>
            </a:br>
            <a:br>
              <a:rPr lang="en-US" dirty="0"/>
            </a:br>
            <a:br>
              <a:rPr lang="en-US" dirty="0"/>
            </a:br>
            <a:endParaRPr lang="en-US" dirty="0"/>
          </a:p>
          <a:p>
            <a:r>
              <a:rPr lang="en-US" dirty="0"/>
              <a:t>A </a:t>
            </a:r>
            <a:r>
              <a:rPr lang="en-US" dirty="0">
                <a:latin typeface="Courier New" pitchFamily="49" charset="0"/>
              </a:rPr>
              <a:t>UNIQUE</a:t>
            </a:r>
            <a:r>
              <a:rPr lang="en-US" dirty="0"/>
              <a:t> or </a:t>
            </a:r>
            <a:r>
              <a:rPr lang="en-US" dirty="0">
                <a:latin typeface="Courier New" pitchFamily="49" charset="0"/>
              </a:rPr>
              <a:t>PRIMARY KEY</a:t>
            </a:r>
            <a:r>
              <a:rPr lang="en-US" dirty="0"/>
              <a:t> index is automatically created if you enable a </a:t>
            </a:r>
            <a:r>
              <a:rPr lang="en-US" dirty="0">
                <a:latin typeface="Courier New" pitchFamily="49" charset="0"/>
              </a:rPr>
              <a:t>UNIQUE</a:t>
            </a:r>
            <a:r>
              <a:rPr lang="en-US" dirty="0"/>
              <a:t> key or </a:t>
            </a:r>
            <a:r>
              <a:rPr lang="en-US" dirty="0">
                <a:latin typeface="Courier New" pitchFamily="49" charset="0"/>
              </a:rPr>
              <a:t>PRIMARY KEY</a:t>
            </a:r>
            <a:r>
              <a:rPr lang="en-US" dirty="0"/>
              <a:t> constraint.</a:t>
            </a:r>
          </a:p>
        </p:txBody>
      </p:sp>
      <p:sp>
        <p:nvSpPr>
          <p:cNvPr id="46084" name="Rectangle 4"/>
          <p:cNvSpPr>
            <a:spLocks noChangeArrowheads="1"/>
          </p:cNvSpPr>
          <p:nvPr/>
        </p:nvSpPr>
        <p:spPr bwMode="blackWhite">
          <a:xfrm>
            <a:off x="914400" y="2895600"/>
            <a:ext cx="7483475"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ALTER TABLE		employees</a:t>
            </a:r>
          </a:p>
          <a:p>
            <a:pPr>
              <a:tabLst>
                <a:tab pos="1200150" algn="l"/>
              </a:tabLst>
            </a:pPr>
            <a:r>
              <a:rPr lang="en-US" sz="1800" b="1">
                <a:solidFill>
                  <a:srgbClr val="000000"/>
                </a:solidFill>
                <a:latin typeface="Courier New" pitchFamily="49" charset="0"/>
              </a:rPr>
              <a:t>ENABLE CONSTRAINT	emp_emp_id_pk;</a:t>
            </a:r>
          </a:p>
          <a:p>
            <a:pPr>
              <a:tabLst>
                <a:tab pos="1200150" algn="l"/>
              </a:tabLst>
            </a:pPr>
            <a:r>
              <a:rPr lang="en-US" sz="1800" b="1">
                <a:solidFill>
                  <a:srgbClr val="FF3300"/>
                </a:solidFill>
                <a:effectLst>
                  <a:outerShdw blurRad="38100" dist="38100" dir="2700000" algn="tl">
                    <a:srgbClr val="000000"/>
                  </a:outerShdw>
                </a:effectLst>
                <a:latin typeface="Courier New" pitchFamily="49" charset="0"/>
              </a:rPr>
              <a:t>Table altered.</a:t>
            </a:r>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a:ln/>
        </p:spPr>
        <p:txBody>
          <a:bodyPr/>
          <a:lstStyle/>
          <a:p>
            <a:r>
              <a:rPr lang="en-US"/>
              <a:t>Cascading Constraints</a:t>
            </a:r>
          </a:p>
        </p:txBody>
      </p:sp>
      <p:sp>
        <p:nvSpPr>
          <p:cNvPr id="48131" name="Rectangle 3"/>
          <p:cNvSpPr>
            <a:spLocks noGrp="1" noChangeArrowheads="1"/>
          </p:cNvSpPr>
          <p:nvPr>
            <p:ph type="body" idx="1"/>
          </p:nvPr>
        </p:nvSpPr>
        <p:spPr>
          <a:xfrm>
            <a:off x="925513" y="1847850"/>
            <a:ext cx="7385050" cy="3184525"/>
          </a:xfrm>
          <a:noFill/>
          <a:ln/>
        </p:spPr>
        <p:txBody>
          <a:bodyPr>
            <a:normAutofit fontScale="92500" lnSpcReduction="20000"/>
          </a:bodyPr>
          <a:lstStyle/>
          <a:p>
            <a:r>
              <a:rPr lang="en-US"/>
              <a:t>The </a:t>
            </a:r>
            <a:r>
              <a:rPr lang="en-US">
                <a:latin typeface="Courier New" pitchFamily="49" charset="0"/>
              </a:rPr>
              <a:t>CASCADE CONSTRAINTS</a:t>
            </a:r>
            <a:r>
              <a:rPr lang="en-US"/>
              <a:t> clause is used along with the </a:t>
            </a:r>
            <a:r>
              <a:rPr lang="en-US">
                <a:latin typeface="Courier New" pitchFamily="49" charset="0"/>
              </a:rPr>
              <a:t>DROP COLUMN</a:t>
            </a:r>
            <a:r>
              <a:rPr lang="en-US"/>
              <a:t> clause.</a:t>
            </a:r>
            <a:endParaRPr lang="en-US">
              <a:effectLst>
                <a:outerShdw blurRad="38100" dist="38100" dir="2700000" algn="tl">
                  <a:srgbClr val="000000"/>
                </a:outerShdw>
              </a:effectLst>
            </a:endParaRPr>
          </a:p>
          <a:p>
            <a:r>
              <a:rPr lang="en-US">
                <a:effectLst>
                  <a:outerShdw blurRad="38100" dist="38100" dir="2700000" algn="tl">
                    <a:srgbClr val="000000"/>
                  </a:outerShdw>
                </a:effectLst>
              </a:rPr>
              <a:t>T</a:t>
            </a:r>
            <a:r>
              <a:rPr lang="en-US"/>
              <a:t>he </a:t>
            </a:r>
            <a:r>
              <a:rPr lang="en-US">
                <a:latin typeface="Courier New" pitchFamily="49" charset="0"/>
              </a:rPr>
              <a:t>CASCADE CONSTRAINTS</a:t>
            </a:r>
            <a:r>
              <a:rPr lang="en-US"/>
              <a:t> clause drops all referential integrity constraints that refer to the primary and unique keys defined on the dropped columns.</a:t>
            </a:r>
          </a:p>
          <a:p>
            <a:r>
              <a:rPr lang="en-US"/>
              <a:t>The </a:t>
            </a:r>
            <a:r>
              <a:rPr lang="en-US">
                <a:latin typeface="Courier New" pitchFamily="49" charset="0"/>
              </a:rPr>
              <a:t>CASCADE CONSTRAINTS</a:t>
            </a:r>
            <a:r>
              <a:rPr lang="en-US"/>
              <a:t> clause also drops all multicolumn constraints defined on the dropped columns.</a:t>
            </a:r>
          </a:p>
        </p:txBody>
      </p:sp>
      <p:sp>
        <p:nvSpPr>
          <p:cNvPr id="48132"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p:spPr>
        <p:txBody>
          <a:bodyPr/>
          <a:lstStyle/>
          <a:p>
            <a:r>
              <a:rPr lang="en-US"/>
              <a:t>Cascading Constraints</a:t>
            </a:r>
          </a:p>
        </p:txBody>
      </p:sp>
      <p:sp>
        <p:nvSpPr>
          <p:cNvPr id="50179" name="Rectangle 3"/>
          <p:cNvSpPr>
            <a:spLocks noGrp="1" noChangeArrowheads="1"/>
          </p:cNvSpPr>
          <p:nvPr>
            <p:ph type="body" idx="1"/>
          </p:nvPr>
        </p:nvSpPr>
        <p:spPr>
          <a:xfrm>
            <a:off x="874713" y="1916113"/>
            <a:ext cx="7385050" cy="309562"/>
          </a:xfrm>
          <a:noFill/>
          <a:ln/>
        </p:spPr>
        <p:txBody>
          <a:bodyPr>
            <a:normAutofit lnSpcReduction="10000"/>
          </a:bodyPr>
          <a:lstStyle/>
          <a:p>
            <a:pPr>
              <a:lnSpc>
                <a:spcPct val="65000"/>
              </a:lnSpc>
              <a:buFont typeface="Arial" pitchFamily="34" charset="0"/>
              <a:buNone/>
            </a:pPr>
            <a:r>
              <a:rPr lang="en-US"/>
              <a:t>Example:</a:t>
            </a:r>
          </a:p>
        </p:txBody>
      </p:sp>
      <p:sp>
        <p:nvSpPr>
          <p:cNvPr id="50180"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p>
        </p:txBody>
      </p:sp>
      <p:sp>
        <p:nvSpPr>
          <p:cNvPr id="50188" name="Rectangle 12"/>
          <p:cNvSpPr>
            <a:spLocks noChangeArrowheads="1"/>
          </p:cNvSpPr>
          <p:nvPr/>
        </p:nvSpPr>
        <p:spPr bwMode="blackWhite">
          <a:xfrm>
            <a:off x="931863" y="2493963"/>
            <a:ext cx="7483475"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dirty="0">
                <a:latin typeface="Courier New" pitchFamily="49" charset="0"/>
              </a:rPr>
              <a:t>ALTER TABLE test1 </a:t>
            </a:r>
          </a:p>
          <a:p>
            <a:pPr>
              <a:tabLst>
                <a:tab pos="1200150" algn="l"/>
              </a:tabLst>
            </a:pPr>
            <a:r>
              <a:rPr lang="en-US" sz="1800" b="1" dirty="0">
                <a:latin typeface="Courier New" pitchFamily="49" charset="0"/>
              </a:rPr>
              <a:t>DROP (</a:t>
            </a:r>
            <a:r>
              <a:rPr lang="en-US" sz="1800" b="1" dirty="0" err="1">
                <a:latin typeface="Courier New" pitchFamily="49" charset="0"/>
              </a:rPr>
              <a:t>pk</a:t>
            </a:r>
            <a:r>
              <a:rPr lang="en-US" sz="1800" b="1" dirty="0">
                <a:latin typeface="Courier New" pitchFamily="49" charset="0"/>
              </a:rPr>
              <a:t>) CASCADE CONSTRAINTS;</a:t>
            </a:r>
          </a:p>
          <a:p>
            <a:pPr>
              <a:tabLst>
                <a:tab pos="1200150" algn="l"/>
              </a:tabLst>
            </a:pPr>
            <a:r>
              <a:rPr lang="en-US" sz="1800" b="1" dirty="0">
                <a:solidFill>
                  <a:schemeClr val="hlink"/>
                </a:solidFill>
                <a:effectLst>
                  <a:outerShdw blurRad="38100" dist="38100" dir="2700000" algn="tl">
                    <a:srgbClr val="000000"/>
                  </a:outerShdw>
                </a:effectLst>
                <a:latin typeface="Courier New" pitchFamily="49" charset="0"/>
              </a:rPr>
              <a:t>Table altered.</a:t>
            </a:r>
          </a:p>
        </p:txBody>
      </p:sp>
      <p:sp>
        <p:nvSpPr>
          <p:cNvPr id="50189" name="Rectangle 13"/>
          <p:cNvSpPr>
            <a:spLocks noChangeArrowheads="1"/>
          </p:cNvSpPr>
          <p:nvPr/>
        </p:nvSpPr>
        <p:spPr bwMode="blackWhite">
          <a:xfrm>
            <a:off x="952500" y="3589338"/>
            <a:ext cx="7483475"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dirty="0">
                <a:latin typeface="Courier New" pitchFamily="49" charset="0"/>
              </a:rPr>
              <a:t>ALTER TABLE test1 </a:t>
            </a:r>
          </a:p>
          <a:p>
            <a:pPr>
              <a:tabLst>
                <a:tab pos="1200150" algn="l"/>
              </a:tabLst>
            </a:pPr>
            <a:r>
              <a:rPr lang="en-US" sz="1800" b="1" dirty="0">
                <a:latin typeface="Courier New" pitchFamily="49" charset="0"/>
              </a:rPr>
              <a:t>DROP (</a:t>
            </a:r>
            <a:r>
              <a:rPr lang="en-US" sz="1800" b="1" dirty="0" err="1">
                <a:latin typeface="Courier New" pitchFamily="49" charset="0"/>
              </a:rPr>
              <a:t>pk</a:t>
            </a:r>
            <a:r>
              <a:rPr lang="en-US" sz="1800" b="1" dirty="0">
                <a:latin typeface="Courier New" pitchFamily="49" charset="0"/>
              </a:rPr>
              <a:t>, </a:t>
            </a:r>
            <a:r>
              <a:rPr lang="en-US" sz="1800" b="1" dirty="0" err="1">
                <a:latin typeface="Courier New" pitchFamily="49" charset="0"/>
              </a:rPr>
              <a:t>fk</a:t>
            </a:r>
            <a:r>
              <a:rPr lang="en-US" sz="1800" b="1" dirty="0">
                <a:latin typeface="Courier New" pitchFamily="49" charset="0"/>
              </a:rPr>
              <a:t>, col1) CASCADE CONSTRAINTS;</a:t>
            </a:r>
          </a:p>
          <a:p>
            <a:pPr>
              <a:tabLst>
                <a:tab pos="1200150" algn="l"/>
              </a:tabLst>
            </a:pPr>
            <a:r>
              <a:rPr lang="en-US" sz="1800" b="1" dirty="0">
                <a:solidFill>
                  <a:schemeClr val="hlink"/>
                </a:solidFill>
                <a:effectLst>
                  <a:outerShdw blurRad="38100" dist="38100" dir="2700000" algn="tl">
                    <a:srgbClr val="000000"/>
                  </a:outerShdw>
                </a:effectLst>
                <a:latin typeface="Courier New" pitchFamily="49" charset="0"/>
              </a:rPr>
              <a:t>Table altered.</a:t>
            </a: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41" name="Rectangle 17"/>
          <p:cNvSpPr>
            <a:spLocks noChangeArrowheads="1"/>
          </p:cNvSpPr>
          <p:nvPr/>
        </p:nvSpPr>
        <p:spPr bwMode="blackWhite">
          <a:xfrm>
            <a:off x="915988" y="2687638"/>
            <a:ext cx="7148512"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52242" name="Rectangle 18"/>
          <p:cNvSpPr>
            <a:spLocks noChangeArrowheads="1"/>
          </p:cNvSpPr>
          <p:nvPr/>
        </p:nvSpPr>
        <p:spPr bwMode="blackWhite">
          <a:xfrm>
            <a:off x="895350" y="2687638"/>
            <a:ext cx="6342063" cy="1216025"/>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SELECT	constraint_name, constraint_type,</a:t>
            </a:r>
          </a:p>
          <a:p>
            <a:pPr>
              <a:tabLst>
                <a:tab pos="1200150" algn="l"/>
              </a:tabLst>
            </a:pPr>
            <a:r>
              <a:rPr lang="en-US" sz="1800" b="1">
                <a:solidFill>
                  <a:srgbClr val="000000"/>
                </a:solidFill>
                <a:latin typeface="Courier New" pitchFamily="49" charset="0"/>
              </a:rPr>
              <a:t>	search_condition</a:t>
            </a:r>
          </a:p>
          <a:p>
            <a:pPr>
              <a:tabLst>
                <a:tab pos="1200150" algn="l"/>
              </a:tabLst>
            </a:pPr>
            <a:r>
              <a:rPr lang="en-US" sz="1800" b="1">
                <a:solidFill>
                  <a:srgbClr val="000000"/>
                </a:solidFill>
                <a:latin typeface="Courier New" pitchFamily="49" charset="0"/>
              </a:rPr>
              <a:t>FROM	user_constraints</a:t>
            </a:r>
          </a:p>
          <a:p>
            <a:pPr>
              <a:tabLst>
                <a:tab pos="1200150" algn="l"/>
              </a:tabLst>
            </a:pPr>
            <a:r>
              <a:rPr lang="en-US" sz="1800" b="1">
                <a:solidFill>
                  <a:srgbClr val="000000"/>
                </a:solidFill>
                <a:latin typeface="Courier New" pitchFamily="49" charset="0"/>
              </a:rPr>
              <a:t>WHERE	table_name = 'EMPLOYEES';</a:t>
            </a:r>
          </a:p>
        </p:txBody>
      </p:sp>
      <p:sp>
        <p:nvSpPr>
          <p:cNvPr id="52243" name="Rectangle 19"/>
          <p:cNvSpPr>
            <a:spLocks noGrp="1" noChangeArrowheads="1"/>
          </p:cNvSpPr>
          <p:nvPr>
            <p:ph type="title"/>
          </p:nvPr>
        </p:nvSpPr>
        <p:spPr>
          <a:noFill/>
          <a:ln/>
        </p:spPr>
        <p:txBody>
          <a:bodyPr/>
          <a:lstStyle/>
          <a:p>
            <a:r>
              <a:rPr lang="en-US"/>
              <a:t>Viewing Constraints</a:t>
            </a:r>
          </a:p>
        </p:txBody>
      </p:sp>
      <p:sp>
        <p:nvSpPr>
          <p:cNvPr id="52244" name="Rectangle 20"/>
          <p:cNvSpPr>
            <a:spLocks noGrp="1" noChangeArrowheads="1"/>
          </p:cNvSpPr>
          <p:nvPr>
            <p:ph type="body" idx="1"/>
          </p:nvPr>
        </p:nvSpPr>
        <p:spPr>
          <a:xfrm>
            <a:off x="860425" y="1900238"/>
            <a:ext cx="7385050" cy="644525"/>
          </a:xfrm>
          <a:noFill/>
          <a:ln/>
        </p:spPr>
        <p:txBody>
          <a:bodyPr>
            <a:normAutofit lnSpcReduction="10000"/>
          </a:bodyPr>
          <a:lstStyle/>
          <a:p>
            <a:pPr>
              <a:lnSpc>
                <a:spcPct val="65000"/>
              </a:lnSpc>
              <a:buFont typeface="Arial" pitchFamily="34" charset="0"/>
              <a:buNone/>
            </a:pPr>
            <a:r>
              <a:rPr lang="en-US"/>
              <a:t>Query the </a:t>
            </a:r>
            <a:r>
              <a:rPr lang="en-US">
                <a:latin typeface="Courier New" pitchFamily="49" charset="0"/>
              </a:rPr>
              <a:t>USER_CONSTRAINTS</a:t>
            </a:r>
            <a:r>
              <a:rPr lang="en-US"/>
              <a:t> table to view all </a:t>
            </a:r>
          </a:p>
          <a:p>
            <a:pPr>
              <a:lnSpc>
                <a:spcPct val="65000"/>
              </a:lnSpc>
              <a:buFont typeface="Arial" pitchFamily="34" charset="0"/>
              <a:buNone/>
            </a:pPr>
            <a:r>
              <a:rPr lang="en-US"/>
              <a:t>constraint definitions and names.</a:t>
            </a:r>
          </a:p>
        </p:txBody>
      </p:sp>
      <p:sp>
        <p:nvSpPr>
          <p:cNvPr id="52245" name="Rectangle 21"/>
          <p:cNvSpPr>
            <a:spLocks noChangeArrowheads="1"/>
          </p:cNvSpPr>
          <p:nvPr/>
        </p:nvSpPr>
        <p:spPr bwMode="ltGray">
          <a:xfrm>
            <a:off x="2178050" y="3335338"/>
            <a:ext cx="2268538" cy="246062"/>
          </a:xfrm>
          <a:prstGeom prst="rect">
            <a:avLst/>
          </a:prstGeom>
          <a:noFill/>
          <a:ln w="19050">
            <a:solidFill>
              <a:schemeClr val="hlink"/>
            </a:solidFill>
            <a:miter lim="800000"/>
            <a:headEnd/>
            <a:tailEnd/>
          </a:ln>
          <a:effectLst/>
        </p:spPr>
        <p:txBody>
          <a:bodyPr wrap="none" anchor="ctr"/>
          <a:lstStyle/>
          <a:p>
            <a:endParaRPr lang="en-US"/>
          </a:p>
        </p:txBody>
      </p:sp>
      <p:pic>
        <p:nvPicPr>
          <p:cNvPr id="52246" name="Picture 22"/>
          <p:cNvPicPr>
            <a:picLocks noChangeAspect="1" noChangeArrowheads="1"/>
          </p:cNvPicPr>
          <p:nvPr/>
        </p:nvPicPr>
        <p:blipFill>
          <a:blip r:embed="rId3"/>
          <a:srcRect/>
          <a:stretch>
            <a:fillRect/>
          </a:stretch>
        </p:blipFill>
        <p:spPr bwMode="auto">
          <a:xfrm>
            <a:off x="919163" y="4064000"/>
            <a:ext cx="7115175" cy="1533525"/>
          </a:xfrm>
          <a:prstGeom prst="rect">
            <a:avLst/>
          </a:prstGeom>
          <a:noFill/>
          <a:ln w="25400">
            <a:noFill/>
            <a:miter lim="800000"/>
            <a:headEnd type="none" w="sm" len="sm"/>
            <a:tailEnd type="none" w="sm" len="sm"/>
          </a:ln>
          <a:effectLst/>
        </p:spPr>
      </p:pic>
      <p:sp>
        <p:nvSpPr>
          <p:cNvPr id="52248" name="Text Box 24"/>
          <p:cNvSpPr txBox="1">
            <a:spLocks noChangeArrowheads="1"/>
          </p:cNvSpPr>
          <p:nvPr/>
        </p:nvSpPr>
        <p:spPr bwMode="auto">
          <a:xfrm>
            <a:off x="884238" y="5421313"/>
            <a:ext cx="366712" cy="390525"/>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eaLnBrk="1" hangingPunct="1">
              <a:buClr>
                <a:srgbClr val="000000"/>
              </a:buClr>
              <a:buFont typeface="Arial" pitchFamily="34" charset="0"/>
              <a:buNone/>
            </a:pPr>
            <a:r>
              <a:rPr lang="en-US" b="1">
                <a:solidFill>
                  <a:schemeClr val="tx1"/>
                </a:solidFill>
                <a:latin typeface="Arial" pitchFamily="34" charset="0"/>
              </a:rPr>
              <a:t>…</a:t>
            </a: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9" name="Rectangle 17"/>
          <p:cNvSpPr>
            <a:spLocks noChangeArrowheads="1"/>
          </p:cNvSpPr>
          <p:nvPr/>
        </p:nvSpPr>
        <p:spPr bwMode="blackWhite">
          <a:xfrm>
            <a:off x="896938" y="2625725"/>
            <a:ext cx="6881812"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54290" name="Rectangle 18"/>
          <p:cNvSpPr>
            <a:spLocks noChangeArrowheads="1"/>
          </p:cNvSpPr>
          <p:nvPr/>
        </p:nvSpPr>
        <p:spPr bwMode="blackWhite">
          <a:xfrm>
            <a:off x="904875" y="2605088"/>
            <a:ext cx="7515225" cy="941387"/>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SELECT	constraint_name, column_name</a:t>
            </a:r>
          </a:p>
          <a:p>
            <a:pPr>
              <a:tabLst>
                <a:tab pos="1200150" algn="l"/>
              </a:tabLst>
            </a:pPr>
            <a:r>
              <a:rPr lang="en-US" sz="1800" b="1">
                <a:solidFill>
                  <a:srgbClr val="000000"/>
                </a:solidFill>
                <a:latin typeface="Courier New" pitchFamily="49" charset="0"/>
              </a:rPr>
              <a:t>FROM</a:t>
            </a:r>
            <a:r>
              <a:rPr lang="en-US" sz="1800" b="1">
                <a:solidFill>
                  <a:srgbClr val="000000"/>
                </a:solidFill>
                <a:effectLst>
                  <a:outerShdw blurRad="38100" dist="38100" dir="2700000" algn="tl">
                    <a:srgbClr val="FFFFFF"/>
                  </a:outerShdw>
                </a:effectLst>
                <a:latin typeface="Courier New" pitchFamily="49" charset="0"/>
              </a:rPr>
              <a:t>	</a:t>
            </a:r>
            <a:r>
              <a:rPr lang="en-US" sz="1800" b="1">
                <a:solidFill>
                  <a:srgbClr val="000000"/>
                </a:solidFill>
                <a:latin typeface="Courier New" pitchFamily="49" charset="0"/>
              </a:rPr>
              <a:t>user_cons_columns</a:t>
            </a:r>
          </a:p>
          <a:p>
            <a:pPr>
              <a:tabLst>
                <a:tab pos="1200150" algn="l"/>
              </a:tabLst>
            </a:pPr>
            <a:r>
              <a:rPr lang="en-US" sz="1800" b="1">
                <a:solidFill>
                  <a:srgbClr val="000000"/>
                </a:solidFill>
                <a:latin typeface="Courier New" pitchFamily="49" charset="0"/>
              </a:rPr>
              <a:t>WHERE	table_name = 'EMPLOYEES';</a:t>
            </a:r>
          </a:p>
        </p:txBody>
      </p:sp>
      <p:sp>
        <p:nvSpPr>
          <p:cNvPr id="54291" name="Rectangle 19"/>
          <p:cNvSpPr>
            <a:spLocks noGrp="1" noChangeArrowheads="1"/>
          </p:cNvSpPr>
          <p:nvPr>
            <p:ph type="title"/>
          </p:nvPr>
        </p:nvSpPr>
        <p:spPr>
          <a:xfrm>
            <a:off x="979488" y="301625"/>
            <a:ext cx="7299325" cy="881063"/>
          </a:xfrm>
          <a:noFill/>
          <a:ln/>
        </p:spPr>
        <p:txBody>
          <a:bodyPr>
            <a:normAutofit fontScale="90000"/>
          </a:bodyPr>
          <a:lstStyle/>
          <a:p>
            <a:r>
              <a:rPr lang="en-US"/>
              <a:t>Viewing the Columns Associated with Constraints</a:t>
            </a:r>
          </a:p>
        </p:txBody>
      </p:sp>
      <p:sp>
        <p:nvSpPr>
          <p:cNvPr id="54292" name="Rectangle 20"/>
          <p:cNvSpPr>
            <a:spLocks noChangeArrowheads="1"/>
          </p:cNvSpPr>
          <p:nvPr/>
        </p:nvSpPr>
        <p:spPr bwMode="ltGray">
          <a:xfrm>
            <a:off x="2136775" y="2971800"/>
            <a:ext cx="2492375" cy="268288"/>
          </a:xfrm>
          <a:prstGeom prst="rect">
            <a:avLst/>
          </a:prstGeom>
          <a:noFill/>
          <a:ln w="19050">
            <a:solidFill>
              <a:schemeClr val="hlink"/>
            </a:solidFill>
            <a:miter lim="800000"/>
            <a:headEnd/>
            <a:tailEnd/>
          </a:ln>
          <a:effectLst/>
        </p:spPr>
        <p:txBody>
          <a:bodyPr wrap="none" anchor="ctr"/>
          <a:lstStyle/>
          <a:p>
            <a:endParaRPr lang="en-US"/>
          </a:p>
        </p:txBody>
      </p:sp>
      <p:sp>
        <p:nvSpPr>
          <p:cNvPr id="54293" name="Rectangle 21"/>
          <p:cNvSpPr>
            <a:spLocks noGrp="1" noChangeArrowheads="1"/>
          </p:cNvSpPr>
          <p:nvPr>
            <p:ph type="body" idx="1"/>
          </p:nvPr>
        </p:nvSpPr>
        <p:spPr>
          <a:xfrm>
            <a:off x="898525" y="1905000"/>
            <a:ext cx="7578725" cy="644525"/>
          </a:xfrm>
          <a:noFill/>
          <a:ln/>
        </p:spPr>
        <p:txBody>
          <a:bodyPr>
            <a:normAutofit lnSpcReduction="10000"/>
          </a:bodyPr>
          <a:lstStyle/>
          <a:p>
            <a:pPr>
              <a:lnSpc>
                <a:spcPct val="65000"/>
              </a:lnSpc>
              <a:buFont typeface="Arial" pitchFamily="34" charset="0"/>
              <a:buNone/>
            </a:pPr>
            <a:r>
              <a:rPr lang="en-US"/>
              <a:t>View the columns associated with the constraint </a:t>
            </a:r>
          </a:p>
          <a:p>
            <a:pPr>
              <a:lnSpc>
                <a:spcPct val="65000"/>
              </a:lnSpc>
              <a:buFont typeface="Arial" pitchFamily="34" charset="0"/>
              <a:buNone/>
            </a:pPr>
            <a:r>
              <a:rPr lang="en-US"/>
              <a:t>names in the </a:t>
            </a:r>
            <a:r>
              <a:rPr lang="en-US">
                <a:latin typeface="Courier New" pitchFamily="49" charset="0"/>
              </a:rPr>
              <a:t>USER_CONS_COLUMNS</a:t>
            </a:r>
            <a:r>
              <a:rPr lang="en-US"/>
              <a:t> view.</a:t>
            </a:r>
          </a:p>
        </p:txBody>
      </p:sp>
      <p:pic>
        <p:nvPicPr>
          <p:cNvPr id="54296" name="Picture 24"/>
          <p:cNvPicPr>
            <a:picLocks noChangeAspect="1" noChangeArrowheads="1"/>
          </p:cNvPicPr>
          <p:nvPr/>
        </p:nvPicPr>
        <p:blipFill>
          <a:blip r:embed="rId3"/>
          <a:srcRect/>
          <a:stretch>
            <a:fillRect/>
          </a:stretch>
        </p:blipFill>
        <p:spPr bwMode="auto">
          <a:xfrm>
            <a:off x="908050" y="3652838"/>
            <a:ext cx="6848475" cy="1762125"/>
          </a:xfrm>
          <a:prstGeom prst="rect">
            <a:avLst/>
          </a:prstGeom>
          <a:noFill/>
          <a:ln w="25400">
            <a:noFill/>
            <a:miter lim="800000"/>
            <a:headEnd type="none" w="sm" len="sm"/>
            <a:tailEnd type="none" w="sm" len="sm"/>
          </a:ln>
          <a:effectLst/>
        </p:spPr>
      </p:pic>
      <p:sp>
        <p:nvSpPr>
          <p:cNvPr id="54297" name="Text Box 25"/>
          <p:cNvSpPr txBox="1">
            <a:spLocks noChangeArrowheads="1"/>
          </p:cNvSpPr>
          <p:nvPr/>
        </p:nvSpPr>
        <p:spPr bwMode="auto">
          <a:xfrm>
            <a:off x="862013" y="5232400"/>
            <a:ext cx="366712" cy="390525"/>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eaLnBrk="1" hangingPunct="1">
              <a:buClr>
                <a:srgbClr val="000000"/>
              </a:buClr>
              <a:buFont typeface="Arial" pitchFamily="34" charset="0"/>
              <a:buNone/>
            </a:pPr>
            <a:r>
              <a:rPr lang="en-US" b="1">
                <a:solidFill>
                  <a:schemeClr val="tx1"/>
                </a:solidFill>
                <a:latin typeface="Arial" pitchFamily="34" charset="0"/>
              </a:rPr>
              <a:t>…</a:t>
            </a:r>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marL="868680" lvl="1" indent="-457200"/>
            <a:r>
              <a:rPr lang="en-US" sz="2400" b="1" dirty="0">
                <a:cs typeface="Times New Roman" pitchFamily="18" charset="0"/>
              </a:rPr>
              <a:t>Manipulating Data Language (DML)</a:t>
            </a:r>
          </a:p>
        </p:txBody>
      </p:sp>
      <p:sp>
        <p:nvSpPr>
          <p:cNvPr id="5" name="Subtitle 4"/>
          <p:cNvSpPr>
            <a:spLocks noGrp="1"/>
          </p:cNvSpPr>
          <p:nvPr>
            <p:ph type="subTitle" idx="1"/>
          </p:nvPr>
        </p:nvSpPr>
        <p:spPr/>
        <p:txBody>
          <a:bodyPr>
            <a:normAutofit/>
          </a:bodyPr>
          <a:lstStyle/>
          <a:p>
            <a:pPr algn="ctr"/>
            <a:r>
              <a:rPr lang="en-US" dirty="0"/>
              <a:t>Next Lab (Lab-3)</a:t>
            </a:r>
          </a:p>
          <a:p>
            <a:pPr algn="ct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r>
              <a:rPr lang="en-US"/>
              <a:t>System Privileges</a:t>
            </a:r>
          </a:p>
        </p:txBody>
      </p:sp>
      <p:sp>
        <p:nvSpPr>
          <p:cNvPr id="13315" name="Rectangle 3"/>
          <p:cNvSpPr>
            <a:spLocks noGrp="1" noChangeArrowheads="1"/>
          </p:cNvSpPr>
          <p:nvPr>
            <p:ph type="body" idx="1"/>
          </p:nvPr>
        </p:nvSpPr>
        <p:spPr>
          <a:xfrm>
            <a:off x="874713" y="1814513"/>
            <a:ext cx="7385050" cy="2743200"/>
          </a:xfrm>
          <a:noFill/>
          <a:ln/>
        </p:spPr>
        <p:txBody>
          <a:bodyPr>
            <a:normAutofit fontScale="92500" lnSpcReduction="10000"/>
          </a:bodyPr>
          <a:lstStyle/>
          <a:p>
            <a:r>
              <a:rPr lang="en-US"/>
              <a:t>More than 100 privileges are available.</a:t>
            </a:r>
          </a:p>
          <a:p>
            <a:r>
              <a:rPr lang="en-US"/>
              <a:t>The database administrator has high-level system privileges for tasks such as:</a:t>
            </a:r>
          </a:p>
          <a:p>
            <a:pPr lvl="1"/>
            <a:r>
              <a:rPr lang="en-US"/>
              <a:t>Creating new users</a:t>
            </a:r>
          </a:p>
          <a:p>
            <a:pPr lvl="1"/>
            <a:r>
              <a:rPr lang="en-US"/>
              <a:t>Removing users</a:t>
            </a:r>
          </a:p>
          <a:p>
            <a:pPr lvl="1"/>
            <a:r>
              <a:rPr lang="en-US"/>
              <a:t>Removing tables</a:t>
            </a:r>
          </a:p>
          <a:p>
            <a:pPr lvl="1"/>
            <a:r>
              <a:rPr lang="en-US"/>
              <a:t>Backing up tables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r>
              <a:rPr lang="en-US" dirty="0"/>
              <a:t>Creating Users</a:t>
            </a:r>
          </a:p>
        </p:txBody>
      </p:sp>
      <p:sp>
        <p:nvSpPr>
          <p:cNvPr id="15363" name="Rectangle 3"/>
          <p:cNvSpPr>
            <a:spLocks noGrp="1" noChangeArrowheads="1"/>
          </p:cNvSpPr>
          <p:nvPr>
            <p:ph type="body" idx="1"/>
          </p:nvPr>
        </p:nvSpPr>
        <p:spPr>
          <a:xfrm>
            <a:off x="874713" y="1814513"/>
            <a:ext cx="7385050" cy="727075"/>
          </a:xfrm>
          <a:noFill/>
          <a:ln/>
        </p:spPr>
        <p:txBody>
          <a:bodyPr>
            <a:normAutofit fontScale="92500" lnSpcReduction="20000"/>
          </a:bodyPr>
          <a:lstStyle/>
          <a:p>
            <a:pPr marL="0" indent="0">
              <a:buFont typeface="Arial" pitchFamily="34" charset="0"/>
              <a:buNone/>
            </a:pPr>
            <a:r>
              <a:rPr lang="en-US"/>
              <a:t>The DBA creates users by using the </a:t>
            </a:r>
            <a:r>
              <a:rPr lang="en-US">
                <a:latin typeface="Courier New" pitchFamily="49" charset="0"/>
              </a:rPr>
              <a:t>CREATE USER</a:t>
            </a:r>
            <a:r>
              <a:rPr lang="en-US"/>
              <a:t> statement.</a:t>
            </a:r>
          </a:p>
        </p:txBody>
      </p:sp>
      <p:sp>
        <p:nvSpPr>
          <p:cNvPr id="15364" name="Rectangle 4"/>
          <p:cNvSpPr>
            <a:spLocks noChangeArrowheads="1"/>
          </p:cNvSpPr>
          <p:nvPr/>
        </p:nvSpPr>
        <p:spPr bwMode="blackWhite">
          <a:xfrm>
            <a:off x="923925" y="4151313"/>
            <a:ext cx="7489825" cy="10366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682625" algn="l"/>
                <a:tab pos="1833563" algn="l"/>
              </a:tabLst>
            </a:pPr>
            <a:r>
              <a:rPr lang="en-US" sz="1800">
                <a:solidFill>
                  <a:srgbClr val="000000"/>
                </a:solidFill>
                <a:latin typeface="Courier New" pitchFamily="49" charset="0"/>
              </a:rPr>
              <a:t>CREATE USER  scott</a:t>
            </a:r>
          </a:p>
          <a:p>
            <a:pPr algn="l">
              <a:tabLst>
                <a:tab pos="682625" algn="l"/>
                <a:tab pos="1833563" algn="l"/>
              </a:tabLst>
            </a:pPr>
            <a:r>
              <a:rPr lang="en-US" sz="1800">
                <a:solidFill>
                  <a:srgbClr val="000000"/>
                </a:solidFill>
                <a:latin typeface="Courier New" pitchFamily="49" charset="0"/>
              </a:rPr>
              <a:t>IDENTIFIED BY   tiger;</a:t>
            </a:r>
          </a:p>
          <a:p>
            <a:pPr algn="l">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User created.</a:t>
            </a:r>
          </a:p>
        </p:txBody>
      </p:sp>
      <p:sp>
        <p:nvSpPr>
          <p:cNvPr id="15365" name="Rectangle 5"/>
          <p:cNvSpPr>
            <a:spLocks noChangeArrowheads="1"/>
          </p:cNvSpPr>
          <p:nvPr/>
        </p:nvSpPr>
        <p:spPr bwMode="blackWhite">
          <a:xfrm>
            <a:off x="920750" y="2947988"/>
            <a:ext cx="7493000" cy="641350"/>
          </a:xfrm>
          <a:prstGeom prst="rect">
            <a:avLst/>
          </a:prstGeom>
          <a:solidFill>
            <a:srgbClr val="FFFFCC"/>
          </a:solidFill>
          <a:ln w="25400">
            <a:solidFill>
              <a:srgbClr val="000000"/>
            </a:solidFill>
            <a:miter lim="800000"/>
            <a:headEnd/>
            <a:tailEnd/>
          </a:ln>
          <a:effectLst/>
        </p:spPr>
        <p:txBody>
          <a:bodyPr wrap="none" lIns="92075" tIns="46038" rIns="92075" bIns="46038" anchor="ctr"/>
          <a:lstStyle/>
          <a:p>
            <a:pPr algn="l">
              <a:tabLst>
                <a:tab pos="682625" algn="l"/>
                <a:tab pos="1833563" algn="l"/>
              </a:tabLst>
            </a:pPr>
            <a:r>
              <a:rPr lang="en-US" sz="1800">
                <a:solidFill>
                  <a:srgbClr val="000000"/>
                </a:solidFill>
                <a:latin typeface="Courier New" pitchFamily="49" charset="0"/>
              </a:rPr>
              <a:t>CREATE USER </a:t>
            </a:r>
            <a:r>
              <a:rPr lang="en-US" sz="1800" i="1">
                <a:solidFill>
                  <a:srgbClr val="000000"/>
                </a:solidFill>
                <a:latin typeface="Courier New" pitchFamily="49" charset="0"/>
              </a:rPr>
              <a:t>user</a:t>
            </a:r>
            <a:r>
              <a:rPr lang="en-US" sz="1800">
                <a:solidFill>
                  <a:srgbClr val="000000"/>
                </a:solidFill>
                <a:latin typeface="Courier New" pitchFamily="49" charset="0"/>
              </a:rPr>
              <a:t>              			   </a:t>
            </a:r>
          </a:p>
          <a:p>
            <a:pPr algn="l">
              <a:tabLst>
                <a:tab pos="682625" algn="l"/>
                <a:tab pos="1833563" algn="l"/>
              </a:tabLst>
            </a:pPr>
            <a:r>
              <a:rPr lang="en-US" sz="1800">
                <a:solidFill>
                  <a:srgbClr val="000000"/>
                </a:solidFill>
                <a:latin typeface="Courier New" pitchFamily="49" charset="0"/>
              </a:rPr>
              <a:t>IDENTIFIED BY   </a:t>
            </a:r>
            <a:r>
              <a:rPr lang="en-US" sz="1800" i="1">
                <a:solidFill>
                  <a:srgbClr val="000000"/>
                </a:solidFill>
                <a:latin typeface="Courier New" pitchFamily="49" charset="0"/>
              </a:rPr>
              <a:t>password</a:t>
            </a:r>
            <a:r>
              <a:rPr lang="en-US" sz="1800">
                <a:solidFill>
                  <a:srgbClr val="000000"/>
                </a:solidFill>
                <a:latin typeface="Courier New" pitchFamily="49" charset="0"/>
              </a:rPr>
              <a: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r>
              <a:rPr lang="en-US"/>
              <a:t>User System Privileges</a:t>
            </a:r>
          </a:p>
        </p:txBody>
      </p:sp>
      <p:sp>
        <p:nvSpPr>
          <p:cNvPr id="17411" name="Rectangle 3"/>
          <p:cNvSpPr>
            <a:spLocks noGrp="1" noChangeArrowheads="1"/>
          </p:cNvSpPr>
          <p:nvPr>
            <p:ph type="body" idx="1"/>
          </p:nvPr>
        </p:nvSpPr>
        <p:spPr>
          <a:xfrm>
            <a:off x="874713" y="1814513"/>
            <a:ext cx="7385050" cy="4325937"/>
          </a:xfrm>
          <a:noFill/>
          <a:ln/>
        </p:spPr>
        <p:txBody>
          <a:bodyPr>
            <a:normAutofit fontScale="92500" lnSpcReduction="10000"/>
          </a:bodyPr>
          <a:lstStyle/>
          <a:p>
            <a:r>
              <a:rPr lang="en-US"/>
              <a:t>Once a user is created, the DBA can grant specific system privileges to a user.</a:t>
            </a:r>
          </a:p>
          <a:p>
            <a:pPr>
              <a:buFont typeface="Arial" pitchFamily="34" charset="0"/>
              <a:buNone/>
            </a:pPr>
            <a:endParaRPr lang="en-US"/>
          </a:p>
          <a:p>
            <a:pPr>
              <a:buFont typeface="Arial" pitchFamily="34" charset="0"/>
              <a:buNone/>
            </a:pPr>
            <a:endParaRPr lang="en-US"/>
          </a:p>
          <a:p>
            <a:r>
              <a:rPr lang="en-US"/>
              <a:t>An application developer, for example, may have the following system privileges:</a:t>
            </a:r>
          </a:p>
          <a:p>
            <a:pPr lvl="1"/>
            <a:r>
              <a:rPr lang="en-US">
                <a:latin typeface="Courier New" pitchFamily="49" charset="0"/>
              </a:rPr>
              <a:t>CREATE SESSION</a:t>
            </a:r>
          </a:p>
          <a:p>
            <a:pPr lvl="1"/>
            <a:r>
              <a:rPr lang="en-US">
                <a:latin typeface="Courier New" pitchFamily="49" charset="0"/>
              </a:rPr>
              <a:t>CREATE TABLE</a:t>
            </a:r>
          </a:p>
          <a:p>
            <a:pPr lvl="1"/>
            <a:r>
              <a:rPr lang="en-US">
                <a:latin typeface="Courier New" pitchFamily="49" charset="0"/>
              </a:rPr>
              <a:t>CREATE SEQUENCE</a:t>
            </a:r>
          </a:p>
          <a:p>
            <a:pPr lvl="1"/>
            <a:r>
              <a:rPr lang="en-US">
                <a:latin typeface="Courier New" pitchFamily="49" charset="0"/>
              </a:rPr>
              <a:t>CREATE VIEW</a:t>
            </a:r>
          </a:p>
          <a:p>
            <a:pPr lvl="1"/>
            <a:r>
              <a:rPr lang="en-US">
                <a:latin typeface="Courier New" pitchFamily="49" charset="0"/>
              </a:rPr>
              <a:t>CREATE PROCEDURE</a:t>
            </a:r>
          </a:p>
        </p:txBody>
      </p:sp>
      <p:sp>
        <p:nvSpPr>
          <p:cNvPr id="17412" name="Rectangle 4"/>
          <p:cNvSpPr>
            <a:spLocks noChangeArrowheads="1"/>
          </p:cNvSpPr>
          <p:nvPr/>
        </p:nvSpPr>
        <p:spPr bwMode="blackWhite">
          <a:xfrm>
            <a:off x="933450" y="2635250"/>
            <a:ext cx="74803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682625" algn="l"/>
                <a:tab pos="1833563" algn="l"/>
              </a:tabLst>
            </a:pPr>
            <a:r>
              <a:rPr lang="en-US" sz="1800">
                <a:solidFill>
                  <a:srgbClr val="000000"/>
                </a:solidFill>
                <a:latin typeface="Courier New" pitchFamily="49" charset="0"/>
              </a:rPr>
              <a:t>GRANT </a:t>
            </a:r>
            <a:r>
              <a:rPr lang="en-US" sz="1800" i="1">
                <a:solidFill>
                  <a:srgbClr val="000000"/>
                </a:solidFill>
                <a:latin typeface="Courier New" pitchFamily="49" charset="0"/>
              </a:rPr>
              <a:t>privilege</a:t>
            </a:r>
            <a:r>
              <a:rPr lang="en-US" sz="1800">
                <a:solidFill>
                  <a:srgbClr val="000000"/>
                </a:solidFill>
                <a:latin typeface="Courier New" pitchFamily="49" charset="0"/>
              </a:rPr>
              <a:t> [, </a:t>
            </a:r>
            <a:r>
              <a:rPr lang="en-US" sz="1800" i="1">
                <a:solidFill>
                  <a:srgbClr val="000000"/>
                </a:solidFill>
                <a:latin typeface="Courier New" pitchFamily="49" charset="0"/>
              </a:rPr>
              <a:t>privilege</a:t>
            </a:r>
            <a:r>
              <a:rPr lang="en-US" sz="1800">
                <a:solidFill>
                  <a:srgbClr val="000000"/>
                </a:solidFill>
                <a:latin typeface="Courier New" pitchFamily="49" charset="0"/>
              </a:rPr>
              <a:t>...]			</a:t>
            </a:r>
          </a:p>
          <a:p>
            <a:pPr algn="l">
              <a:tabLst>
                <a:tab pos="682625" algn="l"/>
                <a:tab pos="1833563" algn="l"/>
              </a:tabLst>
            </a:pPr>
            <a:r>
              <a:rPr lang="en-US" sz="1800">
                <a:solidFill>
                  <a:srgbClr val="000000"/>
                </a:solidFill>
                <a:latin typeface="Courier New" pitchFamily="49" charset="0"/>
              </a:rPr>
              <a:t>TO </a:t>
            </a:r>
            <a:r>
              <a:rPr lang="en-US" sz="1800" i="1">
                <a:solidFill>
                  <a:srgbClr val="000000"/>
                </a:solidFill>
                <a:latin typeface="Courier New" pitchFamily="49" charset="0"/>
              </a:rPr>
              <a:t>user </a:t>
            </a:r>
            <a:r>
              <a:rPr lang="en-US" sz="1800">
                <a:solidFill>
                  <a:srgbClr val="000000"/>
                </a:solidFill>
                <a:latin typeface="Courier New" pitchFamily="49" charset="0"/>
              </a:rPr>
              <a:t>[, </a:t>
            </a:r>
            <a:r>
              <a:rPr lang="en-US" sz="1800" i="1">
                <a:solidFill>
                  <a:srgbClr val="000000"/>
                </a:solidFill>
                <a:latin typeface="Courier New" pitchFamily="49" charset="0"/>
              </a:rPr>
              <a:t>user| role, PUBLIC</a:t>
            </a:r>
            <a:r>
              <a:rPr lang="en-US" sz="1800">
                <a:solidFill>
                  <a:srgbClr val="000000"/>
                </a:solidFill>
                <a:latin typeface="Courier New" pitchFamily="49" charset="0"/>
              </a:rPr>
              <a:t>...];</a:t>
            </a:r>
          </a:p>
        </p:txBody>
      </p:sp>
      <p:sp>
        <p:nvSpPr>
          <p:cNvPr id="17413" name="Rectangle 5"/>
          <p:cNvSpPr>
            <a:spLocks noChangeArrowheads="1"/>
          </p:cNvSpPr>
          <p:nvPr/>
        </p:nvSpPr>
        <p:spPr bwMode="auto">
          <a:xfrm>
            <a:off x="885825" y="2906713"/>
            <a:ext cx="7781925" cy="2617787"/>
          </a:xfrm>
          <a:prstGeom prst="rect">
            <a:avLst/>
          </a:prstGeom>
          <a:noFill/>
          <a:ln w="9525">
            <a:noFill/>
            <a:miter lim="800000"/>
            <a:headEnd/>
            <a:tailEnd/>
          </a:ln>
          <a:effectLst>
            <a:outerShdw dist="53882" dir="2700000" algn="ctr" rotWithShape="0">
              <a:srgbClr val="000000"/>
            </a:outerShdw>
          </a:effectLst>
        </p:spPr>
        <p:txBody>
          <a:bodyPr lIns="92075" tIns="46038" rIns="92075" bIns="46038"/>
          <a:lstStyle/>
          <a:p>
            <a:pPr algn="l" defTabSz="346075">
              <a:lnSpc>
                <a:spcPct val="85000"/>
              </a:lnSpc>
              <a:spcBef>
                <a:spcPct val="30000"/>
              </a:spcBef>
              <a:buClr>
                <a:srgbClr val="FFCC66"/>
              </a:buClr>
              <a:buFontTx/>
              <a:buChar char="•"/>
              <a:tabLst>
                <a:tab pos="571500" algn="l"/>
              </a:tabLst>
            </a:pPr>
            <a:endParaRPr lang="en-US" b="0">
              <a:solidFill>
                <a:schemeClr val="tx1"/>
              </a:solidFill>
            </a:endParaRPr>
          </a:p>
        </p:txBody>
      </p:sp>
      <p:sp>
        <p:nvSpPr>
          <p:cNvPr id="17414" name="Rectangle 6"/>
          <p:cNvSpPr>
            <a:spLocks noChangeArrowheads="1"/>
          </p:cNvSpPr>
          <p:nvPr/>
        </p:nvSpPr>
        <p:spPr bwMode="auto">
          <a:xfrm>
            <a:off x="885825" y="1116013"/>
            <a:ext cx="7781925" cy="769937"/>
          </a:xfrm>
          <a:prstGeom prst="rect">
            <a:avLst/>
          </a:prstGeom>
          <a:noFill/>
          <a:ln w="9525">
            <a:noFill/>
            <a:miter lim="800000"/>
            <a:headEnd/>
            <a:tailEnd/>
          </a:ln>
          <a:effectLst>
            <a:outerShdw dist="53882" dir="2700000" algn="ctr" rotWithShape="0">
              <a:srgbClr val="000000"/>
            </a:outerShdw>
          </a:effectLst>
        </p:spPr>
        <p:txBody>
          <a:bodyPr lIns="92075" tIns="46038" rIns="92075" bIns="46038"/>
          <a:lstStyle/>
          <a:p>
            <a:pPr algn="l" defTabSz="346075">
              <a:lnSpc>
                <a:spcPct val="95000"/>
              </a:lnSpc>
              <a:spcBef>
                <a:spcPct val="35000"/>
              </a:spcBef>
              <a:buClr>
                <a:srgbClr val="FFCC66"/>
              </a:buClr>
              <a:buFontTx/>
              <a:buChar char="•"/>
              <a:tabLst>
                <a:tab pos="571500" algn="l"/>
              </a:tabLst>
            </a:pPr>
            <a:endParaRPr lang="en-US" b="0">
              <a:solidFill>
                <a:schemeClr val="tx1"/>
              </a:solidFill>
            </a:endParaRPr>
          </a:p>
        </p:txBody>
      </p:sp>
    </p:spTree>
  </p:cSld>
  <p:clrMapOvr>
    <a:masterClrMapping/>
  </p:clrMapOvr>
  <p:transition spd="slow">
    <p:cu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194</TotalTime>
  <Words>10705</Words>
  <Application>Microsoft Office PowerPoint</Application>
  <PresentationFormat>On-screen Show (4:3)</PresentationFormat>
  <Paragraphs>1252</Paragraphs>
  <Slides>65</Slides>
  <Notes>61</Notes>
  <HiddenSlides>1</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8" baseType="lpstr">
      <vt:lpstr>Arial</vt:lpstr>
      <vt:lpstr>Bookman Old Style</vt:lpstr>
      <vt:lpstr>Calibri</vt:lpstr>
      <vt:lpstr>Courier New</vt:lpstr>
      <vt:lpstr>Gill Sans MT</vt:lpstr>
      <vt:lpstr>Gill Sans Ultra Bold</vt:lpstr>
      <vt:lpstr>Helvetica</vt:lpstr>
      <vt:lpstr>Times</vt:lpstr>
      <vt:lpstr>Times New Roman</vt:lpstr>
      <vt:lpstr>Wingdings</vt:lpstr>
      <vt:lpstr>Wingdings 3</vt:lpstr>
      <vt:lpstr>Origin</vt:lpstr>
      <vt:lpstr>Document</vt:lpstr>
      <vt:lpstr> Database Fundamentals College Requirements -Compulsive Courses  </vt:lpstr>
      <vt:lpstr>Data Definition Language (DDL)</vt:lpstr>
      <vt:lpstr>Naming Rules</vt:lpstr>
      <vt:lpstr>CAREATE USER </vt:lpstr>
      <vt:lpstr>Controlling User Access</vt:lpstr>
      <vt:lpstr>Privileges</vt:lpstr>
      <vt:lpstr>System Privileges</vt:lpstr>
      <vt:lpstr>Creating Users</vt:lpstr>
      <vt:lpstr>User System Privileges</vt:lpstr>
      <vt:lpstr>Granting System Privileges</vt:lpstr>
      <vt:lpstr>What is a Role?</vt:lpstr>
      <vt:lpstr>Creating and Granting Privileges to a Role</vt:lpstr>
      <vt:lpstr>Changing Your Password</vt:lpstr>
      <vt:lpstr>Object Privileges</vt:lpstr>
      <vt:lpstr>Granting Object Privileges</vt:lpstr>
      <vt:lpstr>Using the WITH GRANT OPTION and PUBLIC Keywords</vt:lpstr>
      <vt:lpstr>How to Revoke Object Privileges</vt:lpstr>
      <vt:lpstr>Revoking Object Privileges</vt:lpstr>
      <vt:lpstr>Summary</vt:lpstr>
      <vt:lpstr>Creating and Managing Tables</vt:lpstr>
      <vt:lpstr>Objectives</vt:lpstr>
      <vt:lpstr>Database Objects</vt:lpstr>
      <vt:lpstr>The CREATE TABLE Statement</vt:lpstr>
      <vt:lpstr>Referencing Another User’s Tables</vt:lpstr>
      <vt:lpstr>The DEFAULT Option</vt:lpstr>
      <vt:lpstr>Creating Tables</vt:lpstr>
      <vt:lpstr>Tables in the Oracle Database</vt:lpstr>
      <vt:lpstr>Querying the Data Dictionary</vt:lpstr>
      <vt:lpstr>Data Types</vt:lpstr>
      <vt:lpstr>The ALTER TABLE Statement</vt:lpstr>
      <vt:lpstr>The ALTER TABLE Statement</vt:lpstr>
      <vt:lpstr>Adding a Column</vt:lpstr>
      <vt:lpstr>Adding a Column</vt:lpstr>
      <vt:lpstr>Modifying a Column</vt:lpstr>
      <vt:lpstr>Dropping a Column</vt:lpstr>
      <vt:lpstr>Dropping a Table</vt:lpstr>
      <vt:lpstr>Changing the Name of an Object</vt:lpstr>
      <vt:lpstr>Truncating a Table</vt:lpstr>
      <vt:lpstr>Adding Comments to a Table</vt:lpstr>
      <vt:lpstr>Summary</vt:lpstr>
      <vt:lpstr>Including Constraints</vt:lpstr>
      <vt:lpstr>What are Constraints?</vt:lpstr>
      <vt:lpstr>Constraint Guidelines</vt:lpstr>
      <vt:lpstr>Defining Constraints</vt:lpstr>
      <vt:lpstr>Defining Constraints</vt:lpstr>
      <vt:lpstr>The NOT NULL Constraint</vt:lpstr>
      <vt:lpstr>The NOT NULL Constraint</vt:lpstr>
      <vt:lpstr>The UNIQUE Constraint</vt:lpstr>
      <vt:lpstr>The UNIQUE Constraint</vt:lpstr>
      <vt:lpstr>The PRIMARY KEY Constraint</vt:lpstr>
      <vt:lpstr>The PRIMARY KEY Constraint</vt:lpstr>
      <vt:lpstr>The FOREIGN KEY Constraint</vt:lpstr>
      <vt:lpstr>The FOREIGN KEY Constraint</vt:lpstr>
      <vt:lpstr>FOREIGN KEY Constraint Keywords</vt:lpstr>
      <vt:lpstr>The CHECK Constraint</vt:lpstr>
      <vt:lpstr>Adding a Constraint Syntax</vt:lpstr>
      <vt:lpstr>Adding a Constraint</vt:lpstr>
      <vt:lpstr>Dropping a Constraint</vt:lpstr>
      <vt:lpstr>Disabling Constraints</vt:lpstr>
      <vt:lpstr>Enabling Constraints</vt:lpstr>
      <vt:lpstr>Cascading Constraints</vt:lpstr>
      <vt:lpstr>Cascading Constraints</vt:lpstr>
      <vt:lpstr>Viewing Constraints</vt:lpstr>
      <vt:lpstr>Viewing the Columns Associated with Constraints</vt:lpstr>
      <vt:lpstr>Manipulating Data Language (DML)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Database Fundamentals College Requirements -Compulsive Courses  </dc:title>
  <dc:creator>hp envy m6</dc:creator>
  <cp:lastModifiedBy>mmc12345</cp:lastModifiedBy>
  <cp:revision>37</cp:revision>
  <dcterms:created xsi:type="dcterms:W3CDTF">2015-02-25T09:46:30Z</dcterms:created>
  <dcterms:modified xsi:type="dcterms:W3CDTF">2022-07-22T14:36:22Z</dcterms:modified>
</cp:coreProperties>
</file>