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8" r:id="rId2"/>
    <p:sldId id="303" r:id="rId3"/>
    <p:sldId id="304" r:id="rId4"/>
    <p:sldId id="306" r:id="rId5"/>
    <p:sldId id="259" r:id="rId6"/>
    <p:sldId id="273" r:id="rId7"/>
    <p:sldId id="262" r:id="rId8"/>
    <p:sldId id="264" r:id="rId9"/>
    <p:sldId id="265" r:id="rId10"/>
    <p:sldId id="279" r:id="rId11"/>
    <p:sldId id="267" r:id="rId12"/>
    <p:sldId id="274" r:id="rId13"/>
    <p:sldId id="308" r:id="rId14"/>
    <p:sldId id="268" r:id="rId15"/>
    <p:sldId id="269" r:id="rId16"/>
    <p:sldId id="282" r:id="rId17"/>
    <p:sldId id="285" r:id="rId18"/>
    <p:sldId id="290" r:id="rId19"/>
    <p:sldId id="295" r:id="rId20"/>
    <p:sldId id="296" r:id="rId21"/>
    <p:sldId id="299" r:id="rId22"/>
    <p:sldId id="300" r:id="rId23"/>
    <p:sldId id="301" r:id="rId24"/>
    <p:sldId id="302" r:id="rId25"/>
    <p:sldId id="286" r:id="rId26"/>
    <p:sldId id="276" r:id="rId27"/>
    <p:sldId id="277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4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FD90-CBEC-4D84-B1D5-2077804A171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F2062-8F71-46BB-AF89-DFBF59E91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and SQL*Plus</a:t>
            </a:r>
          </a:p>
          <a:p>
            <a:pPr lvl="1"/>
            <a:r>
              <a:rPr lang="en-US" dirty="0"/>
              <a:t>SQL is a command language for communication with the Oracle9</a:t>
            </a:r>
            <a:r>
              <a:rPr lang="en-US" i="1" dirty="0"/>
              <a:t>i</a:t>
            </a:r>
            <a:r>
              <a:rPr lang="en-US" dirty="0"/>
              <a:t> Server from any tool or application. Oracle </a:t>
            </a:r>
            <a:r>
              <a:rPr lang="en-US" dirty="0">
                <a:solidFill>
                  <a:schemeClr val="tx1"/>
                </a:solidFill>
              </a:rPr>
              <a:t>SQL contains many extensions. When you enter a SQL statement, it is stored in a part of memory called the </a:t>
            </a:r>
            <a:r>
              <a:rPr lang="en-US" i="1" dirty="0">
                <a:solidFill>
                  <a:schemeClr val="tx1"/>
                </a:solidFill>
              </a:rPr>
              <a:t>SQL buffer</a:t>
            </a:r>
            <a:r>
              <a:rPr lang="en-US" dirty="0">
                <a:solidFill>
                  <a:schemeClr val="tx1"/>
                </a:solidFill>
              </a:rPr>
              <a:t> and</a:t>
            </a:r>
            <a:r>
              <a:rPr lang="en-US" dirty="0"/>
              <a:t> remains there until you enter a new SQL statement.  SQL*Plus is an Oracle tool that recognizes and submits SQL statements to the Oracle9</a:t>
            </a:r>
            <a:r>
              <a:rPr lang="en-US" i="1" dirty="0"/>
              <a:t>i</a:t>
            </a:r>
            <a:r>
              <a:rPr lang="en-US" dirty="0"/>
              <a:t> Server for execution. It contains its own command language.</a:t>
            </a:r>
          </a:p>
          <a:p>
            <a:pPr lvl="1"/>
            <a:r>
              <a:rPr lang="en-US" b="1" dirty="0"/>
              <a:t>Features of SQL</a:t>
            </a:r>
          </a:p>
          <a:p>
            <a:pPr lvl="2"/>
            <a:r>
              <a:rPr lang="en-US" dirty="0"/>
              <a:t>Can be used by a range of users, including those with little or no programming</a:t>
            </a:r>
            <a:br>
              <a:rPr lang="en-US" dirty="0"/>
            </a:br>
            <a:r>
              <a:rPr lang="en-US" dirty="0"/>
              <a:t>experience</a:t>
            </a:r>
          </a:p>
          <a:p>
            <a:pPr lvl="2"/>
            <a:r>
              <a:rPr lang="en-US" dirty="0"/>
              <a:t>Is a nonprocedural language</a:t>
            </a:r>
          </a:p>
          <a:p>
            <a:pPr lvl="2"/>
            <a:r>
              <a:rPr lang="en-US" dirty="0"/>
              <a:t>Reduces the amount of time required for creating and maintaining systems</a:t>
            </a:r>
          </a:p>
          <a:p>
            <a:pPr lvl="2"/>
            <a:r>
              <a:rPr lang="en-US" dirty="0"/>
              <a:t>Is an English-like language</a:t>
            </a:r>
          </a:p>
          <a:p>
            <a:pPr lvl="1"/>
            <a:r>
              <a:rPr lang="en-US" b="1" dirty="0"/>
              <a:t>Features of SQL*Plus</a:t>
            </a:r>
            <a:endParaRPr lang="en-US" dirty="0"/>
          </a:p>
          <a:p>
            <a:pPr lvl="2"/>
            <a:r>
              <a:rPr lang="en-US" dirty="0"/>
              <a:t>Accepts ad hoc entry of statements</a:t>
            </a:r>
          </a:p>
          <a:p>
            <a:pPr lvl="2"/>
            <a:r>
              <a:rPr lang="en-US" dirty="0"/>
              <a:t>Accepts SQL input from files</a:t>
            </a:r>
          </a:p>
          <a:p>
            <a:pPr lvl="2"/>
            <a:r>
              <a:rPr lang="en-US" dirty="0"/>
              <a:t>Provides a line editor for modifying SQL statements</a:t>
            </a:r>
          </a:p>
          <a:p>
            <a:pPr lvl="2"/>
            <a:r>
              <a:rPr lang="en-US" dirty="0"/>
              <a:t>Controls environmental settings</a:t>
            </a:r>
          </a:p>
          <a:p>
            <a:pPr lvl="2"/>
            <a:r>
              <a:rPr lang="en-US" dirty="0"/>
              <a:t>Formats query results into basic reports</a:t>
            </a:r>
          </a:p>
          <a:p>
            <a:pPr lvl="2"/>
            <a:r>
              <a:rPr lang="en-US" dirty="0"/>
              <a:t>Accesses local and remote databases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Displaying Table Structure</a:t>
            </a:r>
          </a:p>
          <a:p>
            <a:pPr lvl="1"/>
            <a:r>
              <a:rPr lang="en-US" dirty="0"/>
              <a:t>In SQL*Plus, you can display the structure of a table </a:t>
            </a:r>
            <a:r>
              <a:rPr lang="en-US" dirty="0">
                <a:solidFill>
                  <a:schemeClr val="tx1"/>
                </a:solidFill>
              </a:rPr>
              <a:t>using the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DESCRIBE</a:t>
            </a:r>
            <a:r>
              <a:rPr lang="en-US" dirty="0"/>
              <a:t> command. The result of the command is a display of column names and data types as well as an indication if a column must contain data.</a:t>
            </a:r>
          </a:p>
          <a:p>
            <a:pPr lvl="1"/>
            <a:r>
              <a:rPr lang="en-US" dirty="0"/>
              <a:t>In the syntax:</a:t>
            </a:r>
          </a:p>
          <a:p>
            <a:r>
              <a:rPr lang="en-US" b="0" i="1" dirty="0">
                <a:latin typeface="Times New Roman" charset="0"/>
              </a:rPr>
              <a:t>	</a:t>
            </a:r>
            <a:r>
              <a:rPr lang="en-US" b="0" i="1" dirty="0" err="1">
                <a:latin typeface="Courier New" pitchFamily="49" charset="0"/>
              </a:rPr>
              <a:t>tablename</a:t>
            </a:r>
            <a:r>
              <a:rPr lang="en-US" b="0" i="1" dirty="0">
                <a:latin typeface="Times New Roman" charset="0"/>
              </a:rPr>
              <a:t>	</a:t>
            </a:r>
            <a:r>
              <a:rPr lang="en-US" b="0" dirty="0">
                <a:latin typeface="Times New Roman" charset="0"/>
              </a:rPr>
              <a:t>The name of any existing table, view, or synonym that is accessible to   </a:t>
            </a:r>
            <a:br>
              <a:rPr lang="en-US" b="0" dirty="0">
                <a:latin typeface="Times New Roman" charset="0"/>
              </a:rPr>
            </a:br>
            <a:r>
              <a:rPr lang="en-US" b="0" dirty="0">
                <a:latin typeface="Times New Roman" charset="0"/>
              </a:rPr>
              <a:t>			the user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/>
              <a:t>To describe the </a:t>
            </a:r>
            <a:r>
              <a:rPr lang="en-US" dirty="0">
                <a:latin typeface="Courier New" pitchFamily="49" charset="0"/>
              </a:rPr>
              <a:t>JOB_GRADES</a:t>
            </a:r>
            <a:r>
              <a:rPr lang="en-US" dirty="0"/>
              <a:t> table, use this command:</a:t>
            </a:r>
          </a:p>
          <a:p>
            <a:pPr>
              <a:spcBef>
                <a:spcPct val="0"/>
              </a:spcBef>
            </a:pPr>
            <a:r>
              <a:rPr lang="en-US" sz="1100" dirty="0">
                <a:latin typeface="Courier New" pitchFamily="49" charset="0"/>
              </a:rPr>
              <a:t>     SQL&gt; DESCRIBE </a:t>
            </a:r>
            <a:r>
              <a:rPr lang="en-US" sz="1100" dirty="0" err="1">
                <a:latin typeface="Courier New" pitchFamily="49" charset="0"/>
              </a:rPr>
              <a:t>job_grades</a:t>
            </a:r>
            <a:r>
              <a:rPr lang="en-US" sz="1100" i="1" dirty="0">
                <a:latin typeface="Courier New" pitchFamily="49" charset="0"/>
              </a:rPr>
              <a:t>	</a:t>
            </a:r>
          </a:p>
          <a:p>
            <a:pPr>
              <a:spcBef>
                <a:spcPct val="0"/>
              </a:spcBef>
            </a:pPr>
            <a:r>
              <a:rPr lang="en-US" sz="1100" i="1" dirty="0">
                <a:latin typeface="Courier New" pitchFamily="49" charset="0"/>
              </a:rPr>
              <a:t>     </a:t>
            </a:r>
            <a:r>
              <a:rPr lang="en-US" sz="1100" dirty="0">
                <a:latin typeface="Courier New" pitchFamily="49" charset="0"/>
              </a:rPr>
              <a:t>Name                                  Null?      Type</a:t>
            </a:r>
          </a:p>
          <a:p>
            <a:pPr>
              <a:spcBef>
                <a:spcPct val="0"/>
              </a:spcBef>
            </a:pPr>
            <a:r>
              <a:rPr lang="en-US" sz="1100" dirty="0">
                <a:latin typeface="Courier New" pitchFamily="49" charset="0"/>
              </a:rPr>
              <a:t>     ----------------------------------  --------  -----------</a:t>
            </a:r>
          </a:p>
          <a:p>
            <a:pPr>
              <a:spcBef>
                <a:spcPct val="0"/>
              </a:spcBef>
            </a:pPr>
            <a:r>
              <a:rPr lang="en-US" sz="1100" dirty="0">
                <a:latin typeface="Courier New" pitchFamily="49" charset="0"/>
              </a:rPr>
              <a:t>     GRADE_LEVEL                                    VARCHAR2(3)</a:t>
            </a:r>
          </a:p>
          <a:p>
            <a:pPr>
              <a:spcBef>
                <a:spcPct val="0"/>
              </a:spcBef>
            </a:pPr>
            <a:r>
              <a:rPr lang="en-US" sz="1100" dirty="0">
                <a:latin typeface="Courier New" pitchFamily="49" charset="0"/>
              </a:rPr>
              <a:t>     LOWEST_SAL                                     NUMBER</a:t>
            </a:r>
          </a:p>
          <a:p>
            <a:pPr>
              <a:spcBef>
                <a:spcPct val="0"/>
              </a:spcBef>
            </a:pPr>
            <a:r>
              <a:rPr lang="en-US" sz="1100" dirty="0">
                <a:latin typeface="Courier New" pitchFamily="49" charset="0"/>
              </a:rPr>
              <a:t>     HIGHEST_SAL                                    NUMBER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5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Displaying Table Structure (continued)</a:t>
            </a:r>
          </a:p>
          <a:p>
            <a:pPr lvl="1"/>
            <a:r>
              <a:rPr lang="en-US"/>
              <a:t>The example in the slide displays the information about the structure of the </a:t>
            </a:r>
            <a:r>
              <a:rPr lang="en-US">
                <a:latin typeface="Courier New" pitchFamily="49" charset="0"/>
              </a:rPr>
              <a:t>DEPARTMENTS</a:t>
            </a:r>
            <a:r>
              <a:rPr lang="en-US"/>
              <a:t> table. </a:t>
            </a:r>
          </a:p>
          <a:p>
            <a:pPr lvl="1"/>
            <a:r>
              <a:rPr lang="en-US"/>
              <a:t>In the result:</a:t>
            </a:r>
          </a:p>
          <a:p>
            <a:pPr lvl="1"/>
            <a:r>
              <a:rPr lang="en-US"/>
              <a:t>	</a:t>
            </a:r>
            <a:r>
              <a:rPr lang="en-US">
                <a:latin typeface="Courier New" pitchFamily="49" charset="0"/>
              </a:rPr>
              <a:t>Null?</a:t>
            </a:r>
            <a:r>
              <a:rPr lang="en-US" i="1"/>
              <a:t>	</a:t>
            </a:r>
            <a:r>
              <a:rPr lang="en-US"/>
              <a:t>Specifies whether a column must contain data (</a:t>
            </a:r>
            <a:r>
              <a:rPr lang="en-US">
                <a:latin typeface="Courier New" pitchFamily="49" charset="0"/>
              </a:rPr>
              <a:t>NOT NULL</a:t>
            </a:r>
            <a:r>
              <a:rPr lang="en-US"/>
              <a:t> indicates </a:t>
            </a:r>
            <a:br>
              <a:rPr lang="en-US"/>
            </a:br>
            <a:r>
              <a:rPr lang="en-US"/>
              <a:t>			that a column must contain data.)</a:t>
            </a:r>
          </a:p>
          <a:p>
            <a:pPr lvl="1"/>
            <a:r>
              <a:rPr lang="en-US"/>
              <a:t>	</a:t>
            </a:r>
            <a:r>
              <a:rPr lang="en-US">
                <a:latin typeface="Courier New" pitchFamily="49" charset="0"/>
              </a:rPr>
              <a:t>Type</a:t>
            </a:r>
            <a:r>
              <a:rPr lang="en-US"/>
              <a:t> 		Displays the data type for a column</a:t>
            </a:r>
          </a:p>
          <a:p>
            <a:pPr lvl="1"/>
            <a:r>
              <a:rPr lang="en-US"/>
              <a:t>The following table describes the data types:</a:t>
            </a:r>
          </a:p>
          <a:p>
            <a:r>
              <a:rPr lang="en-US" b="0">
                <a:latin typeface="Times New Roman" charset="0"/>
              </a:rPr>
              <a:t> </a:t>
            </a:r>
          </a:p>
          <a:p>
            <a:endParaRPr lang="en-US"/>
          </a:p>
        </p:txBody>
      </p:sp>
      <p:graphicFrame>
        <p:nvGraphicFramePr>
          <p:cNvPr id="490500" name="Object 4"/>
          <p:cNvGraphicFramePr>
            <a:graphicFrameLocks/>
          </p:cNvGraphicFramePr>
          <p:nvPr/>
        </p:nvGraphicFramePr>
        <p:xfrm>
          <a:off x="677392" y="6910782"/>
          <a:ext cx="5339709" cy="141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5602320" imgH="1487520" progId="Word.Document.8">
                  <p:embed/>
                </p:oleObj>
              </mc:Choice>
              <mc:Fallback>
                <p:oleObj name="Document" r:id="rId4" imgW="5602320" imgH="148752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92" y="6910782"/>
                        <a:ext cx="5339709" cy="1416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>
                <a:latin typeface="Courier New" pitchFamily="49" charset="0"/>
              </a:rPr>
              <a:t>LIST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and </a:t>
            </a:r>
            <a:r>
              <a:rPr lang="en-US">
                <a:latin typeface="Courier New" pitchFamily="49" charset="0"/>
              </a:rPr>
              <a:t>APPEND</a:t>
            </a:r>
            <a:endParaRPr lang="en-US"/>
          </a:p>
          <a:p>
            <a:pPr lvl="2"/>
            <a:r>
              <a:rPr lang="en-US">
                <a:solidFill>
                  <a:schemeClr val="tx1"/>
                </a:solidFill>
              </a:rPr>
              <a:t>Use the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L[IST]</a:t>
            </a:r>
            <a:r>
              <a:rPr lang="en-US">
                <a:solidFill>
                  <a:schemeClr val="tx1"/>
                </a:solidFill>
              </a:rPr>
              <a:t> command to display the contents of the SQL buffer. The asterisk (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>
                <a:solidFill>
                  <a:schemeClr val="tx1"/>
                </a:solidFill>
              </a:rPr>
              <a:t> beside line 2 in the buffer indicates that line 2 is the current line. Any edits that you made apply to the current line. 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Change the number of the current line by entering the number (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en-US">
                <a:solidFill>
                  <a:schemeClr val="tx1"/>
                </a:solidFill>
              </a:rPr>
              <a:t>) of the line that you want to edit. The new current line is displayed. 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Use the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A[PPEND]</a:t>
            </a:r>
            <a:r>
              <a:rPr lang="en-US">
                <a:solidFill>
                  <a:schemeClr val="tx1"/>
                </a:solidFill>
              </a:rPr>
              <a:t> command to add text to the current line. The newly edited line is displayed. Verify the</a:t>
            </a:r>
            <a:r>
              <a:rPr lang="en-US"/>
              <a:t> new contents of the buffer by using the </a:t>
            </a:r>
            <a:r>
              <a:rPr lang="en-US">
                <a:latin typeface="Courier New" pitchFamily="49" charset="0"/>
              </a:rPr>
              <a:t>LIST</a:t>
            </a:r>
            <a:r>
              <a:rPr lang="en-US"/>
              <a:t> command.</a:t>
            </a:r>
          </a:p>
          <a:p>
            <a:pPr lvl="1"/>
            <a:r>
              <a:rPr lang="en-US" b="1"/>
              <a:t>Note:</a:t>
            </a:r>
            <a:r>
              <a:rPr lang="en-US"/>
              <a:t> Many SQL*Plus commands, including </a:t>
            </a:r>
            <a:r>
              <a:rPr lang="en-US">
                <a:latin typeface="Courier New" pitchFamily="49" charset="0"/>
              </a:rPr>
              <a:t>LIST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APPEND</a:t>
            </a:r>
            <a:r>
              <a:rPr lang="en-US"/>
              <a:t>, can be abbreviated to just their first letter. </a:t>
            </a:r>
            <a:r>
              <a:rPr lang="en-US">
                <a:latin typeface="Courier New" pitchFamily="49" charset="0"/>
              </a:rPr>
              <a:t>LIST</a:t>
            </a:r>
            <a:r>
              <a:rPr lang="en-US"/>
              <a:t> can be abbreviated to 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; </a:t>
            </a:r>
            <a:r>
              <a:rPr lang="en-US">
                <a:latin typeface="Courier New" pitchFamily="49" charset="0"/>
              </a:rPr>
              <a:t>APPEND</a:t>
            </a:r>
            <a:r>
              <a:rPr lang="en-US"/>
              <a:t> can be abbreviated to 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CHANGE</a:t>
            </a:r>
            <a:r>
              <a:rPr lang="en-US"/>
              <a:t> Command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Use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L[IST]</a:t>
            </a:r>
            <a:r>
              <a:rPr lang="en-US">
                <a:solidFill>
                  <a:schemeClr val="tx1"/>
                </a:solidFill>
              </a:rPr>
              <a:t> to display the contents of the buffer.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Use the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C[HANGE]</a:t>
            </a:r>
            <a:r>
              <a:rPr lang="en-US">
                <a:solidFill>
                  <a:schemeClr val="tx1"/>
                </a:solidFill>
              </a:rPr>
              <a:t> command to alter the contents of the current line in the SQL buffer. In this case, replace the employees</a:t>
            </a:r>
            <a:r>
              <a:rPr lang="en-US"/>
              <a:t> table with the departments table. The new current line is displayed.</a:t>
            </a:r>
          </a:p>
          <a:p>
            <a:pPr lvl="2"/>
            <a:r>
              <a:rPr lang="en-US"/>
              <a:t>Use the </a:t>
            </a:r>
            <a:r>
              <a:rPr lang="en-US">
                <a:latin typeface="Courier New" pitchFamily="49" charset="0"/>
              </a:rPr>
              <a:t>L[IST]</a:t>
            </a:r>
            <a:r>
              <a:rPr lang="en-US"/>
              <a:t> command to verify the new contents of the buffer.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SQL*Plus File Commands</a:t>
            </a:r>
          </a:p>
          <a:p>
            <a:pPr lvl="1">
              <a:lnSpc>
                <a:spcPct val="75000"/>
              </a:lnSpc>
            </a:pPr>
            <a:r>
              <a:rPr lang="en-US"/>
              <a:t>SQL statements communicate with the Oracle server. SQL*Plus commands control the environment, format query results, and manage files. You can use the commands described in the following table:</a:t>
            </a:r>
          </a:p>
        </p:txBody>
      </p:sp>
      <p:graphicFrame>
        <p:nvGraphicFramePr>
          <p:cNvPr id="510976" name="Object 0"/>
          <p:cNvGraphicFramePr>
            <a:graphicFrameLocks/>
          </p:cNvGraphicFramePr>
          <p:nvPr/>
        </p:nvGraphicFramePr>
        <p:xfrm>
          <a:off x="663376" y="5855162"/>
          <a:ext cx="5688528" cy="3227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5986440" imgH="3386160" progId="Word.Document.8">
                  <p:embed/>
                </p:oleObj>
              </mc:Choice>
              <mc:Fallback>
                <p:oleObj name="Document" r:id="rId4" imgW="5986440" imgH="338616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76" y="5855162"/>
                        <a:ext cx="5688528" cy="3227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SAVE</a:t>
            </a:r>
            <a:r>
              <a:rPr lang="en-US"/>
              <a:t> </a:t>
            </a:r>
          </a:p>
          <a:p>
            <a:pPr lvl="1"/>
            <a:r>
              <a:rPr lang="en-US"/>
              <a:t>Use the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SAVE</a:t>
            </a:r>
            <a:r>
              <a:rPr lang="en-US">
                <a:solidFill>
                  <a:schemeClr val="tx1"/>
                </a:solidFill>
              </a:rPr>
              <a:t> command to store the current contents of the buffer in a file. In this way, you can store frequently used scripts for use in the future.</a:t>
            </a:r>
          </a:p>
          <a:p>
            <a:r>
              <a:rPr lang="en-US">
                <a:latin typeface="Courier New" pitchFamily="49" charset="0"/>
              </a:rPr>
              <a:t>START</a:t>
            </a:r>
            <a:endParaRPr lang="en-US"/>
          </a:p>
          <a:p>
            <a:pPr lvl="1"/>
            <a:r>
              <a:rPr lang="en-US">
                <a:solidFill>
                  <a:schemeClr val="tx1"/>
                </a:solidFill>
              </a:rPr>
              <a:t>Use the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START</a:t>
            </a:r>
            <a:r>
              <a:rPr lang="en-US">
                <a:solidFill>
                  <a:schemeClr val="tx1"/>
                </a:solidFill>
              </a:rPr>
              <a:t> command to run a script in SQL*Plus. </a:t>
            </a:r>
          </a:p>
          <a:p>
            <a:r>
              <a:rPr lang="en-US">
                <a:latin typeface="Courier New" pitchFamily="49" charset="0"/>
              </a:rPr>
              <a:t>EDIT</a:t>
            </a:r>
            <a:endParaRPr lang="en-US"/>
          </a:p>
          <a:p>
            <a:pPr lvl="1"/>
            <a:r>
              <a:rPr lang="en-US">
                <a:solidFill>
                  <a:schemeClr val="tx1"/>
                </a:solidFill>
              </a:rPr>
              <a:t>Use the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EDIT</a:t>
            </a:r>
            <a:r>
              <a:rPr lang="en-US">
                <a:solidFill>
                  <a:schemeClr val="tx1"/>
                </a:solidFill>
              </a:rPr>
              <a:t> command</a:t>
            </a:r>
            <a:r>
              <a:rPr lang="en-US"/>
              <a:t> to edit an existing script. This opens an editor with the script file in it. When you have made the changes, quit the editor to return to the SQL*Plus command line.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1BFC31-2B28-4C54-ACD9-54B0057BDF8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899057-4022-4C04-9899-03331E46A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038600"/>
            <a:ext cx="7315200" cy="1893888"/>
          </a:xfrm>
        </p:spPr>
        <p:txBody>
          <a:bodyPr>
            <a:normAutofit fontScale="90000"/>
          </a:bodyPr>
          <a:lstStyle/>
          <a:p>
            <a:br>
              <a:rPr lang="en-GB" sz="3600" dirty="0">
                <a:solidFill>
                  <a:srgbClr val="000000"/>
                </a:solidFill>
                <a:latin typeface="Gill Sans Ultra Bold" pitchFamily="34" charset="0"/>
              </a:rPr>
            </a:br>
            <a:r>
              <a:rPr lang="en-GB" sz="3600" dirty="0">
                <a:solidFill>
                  <a:srgbClr val="000000"/>
                </a:solidFill>
                <a:latin typeface="Gill Sans Ultra Bold" pitchFamily="34" charset="0"/>
              </a:rPr>
              <a:t>Database </a:t>
            </a:r>
            <a:r>
              <a:rPr lang="en-US" sz="3600" dirty="0">
                <a:solidFill>
                  <a:srgbClr val="000000"/>
                </a:solidFill>
                <a:latin typeface="Gill Sans Ultra Bold" pitchFamily="34" charset="0"/>
              </a:rPr>
              <a:t>Fundamentals</a:t>
            </a:r>
            <a:br>
              <a:rPr lang="en-US" sz="3600" dirty="0">
                <a:solidFill>
                  <a:srgbClr val="000000"/>
                </a:solidFill>
                <a:latin typeface="Gill Sans Ultra Bold" pitchFamily="34" charset="0"/>
              </a:rPr>
            </a:br>
            <a:r>
              <a:rPr lang="en-US" sz="2400" b="1" i="1" dirty="0">
                <a:solidFill>
                  <a:schemeClr val="accent2"/>
                </a:solidFill>
              </a:rPr>
              <a:t>College Requirements -</a:t>
            </a:r>
            <a:r>
              <a:rPr lang="en-US" sz="2400" b="1" dirty="0">
                <a:solidFill>
                  <a:schemeClr val="accent2"/>
                </a:solidFill>
              </a:rPr>
              <a:t>Compulsive Courses</a:t>
            </a:r>
            <a:r>
              <a:rPr lang="en-US" sz="3600" b="1" dirty="0">
                <a:solidFill>
                  <a:schemeClr val="accent2"/>
                </a:solidFill>
                <a:latin typeface="Gill Sans Ultra Bold" pitchFamily="34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Gill Sans Ultra Bold" pitchFamily="34" charset="0"/>
              </a:rPr>
              <a:t>	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895600" y="6172200"/>
            <a:ext cx="3733800" cy="45720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Gill Sans Ultra Bold" pitchFamily="34" charset="0"/>
                <a:ea typeface="+mj-ea"/>
                <a:cs typeface="+mj-cs"/>
              </a:rPr>
              <a:t>CSCR2204</a:t>
            </a:r>
            <a:endParaRPr lang="en-US" sz="3200" dirty="0">
              <a:solidFill>
                <a:srgbClr val="000000"/>
              </a:solidFill>
              <a:latin typeface="Gill Sans Ultra Bold" pitchFamily="34" charset="0"/>
              <a:ea typeface="+mj-ea"/>
              <a:cs typeface="+mj-cs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70104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Writing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SQL statement consists of</a:t>
            </a:r>
          </a:p>
          <a:p>
            <a:pPr lvl="1"/>
            <a:r>
              <a:rPr lang="en-US" dirty="0"/>
              <a:t>reserved words and user-defined words.</a:t>
            </a:r>
          </a:p>
          <a:p>
            <a:r>
              <a:rPr lang="en-US" dirty="0"/>
              <a:t>An SQL statement are also built according to a set of syntax rules.</a:t>
            </a:r>
          </a:p>
          <a:p>
            <a:pPr lvl="1"/>
            <a:r>
              <a:rPr lang="en-US" dirty="0"/>
              <a:t>Need to end of each SQL statement (the semicolon ‘;’ is used)</a:t>
            </a:r>
          </a:p>
          <a:p>
            <a:r>
              <a:rPr lang="en-US" dirty="0"/>
              <a:t>Most components of an SQL statement are case insensitive,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5FB-2267-4F12-B664-634D7203204F}" type="slidenum">
              <a:rPr lang="he-IL"/>
              <a:pPr/>
              <a:t>11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/>
              <a:t>Characters: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CHAR(20)		-- fixed length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VARCHAR(40)	-- variable length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Numbers: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INT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REAL, FLOAT  	-- differ in precision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MONEY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Times and dates: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DATE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DATETIME		-- SQL Server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Others...  All are simple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Table Basics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Table is an object</a:t>
            </a:r>
          </a:p>
          <a:p>
            <a:r>
              <a:rPr lang="en-US"/>
              <a:t>Database data is stored in Tables</a:t>
            </a:r>
          </a:p>
          <a:p>
            <a:r>
              <a:rPr lang="en-US"/>
              <a:t>Each table has a unique name</a:t>
            </a:r>
          </a:p>
          <a:p>
            <a:r>
              <a:rPr lang="en-US"/>
              <a:t>Columns have various attributes, such as column name and data type</a:t>
            </a:r>
          </a:p>
          <a:p>
            <a:r>
              <a:rPr lang="en-US"/>
              <a:t>Rows contain records or data for the columns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1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BB9D-B6D4-4558-B632-FE87B32BE598}" type="slidenum">
              <a:rPr lang="he-IL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/>
        </p:nvGraphicFramePr>
        <p:xfrm>
          <a:off x="533400" y="2209800"/>
          <a:ext cx="8305800" cy="35560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Salary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121212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2918 Bluebonnet Lane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123456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3452 Elgin Road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666666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265 Lark Lane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021021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125 Kirby Road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1000" y="1828800"/>
            <a:ext cx="1253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EMPLOYEE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1369" name="AutoShape 57"/>
          <p:cNvSpPr>
            <a:spLocks noChangeArrowheads="1"/>
          </p:cNvSpPr>
          <p:nvPr/>
        </p:nvSpPr>
        <p:spPr bwMode="auto">
          <a:xfrm>
            <a:off x="5257800" y="1219200"/>
            <a:ext cx="2955925" cy="619125"/>
          </a:xfrm>
          <a:prstGeom prst="wedgeEllipseCallout">
            <a:avLst>
              <a:gd name="adj1" fmla="val 24428"/>
              <a:gd name="adj2" fmla="val 147068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Attribute names</a:t>
            </a:r>
          </a:p>
        </p:txBody>
      </p:sp>
      <p:sp>
        <p:nvSpPr>
          <p:cNvPr id="141370" name="AutoShape 58"/>
          <p:cNvSpPr>
            <a:spLocks noChangeArrowheads="1"/>
          </p:cNvSpPr>
          <p:nvPr/>
        </p:nvSpPr>
        <p:spPr bwMode="auto">
          <a:xfrm>
            <a:off x="1676400" y="1219200"/>
            <a:ext cx="2214563" cy="619125"/>
          </a:xfrm>
          <a:prstGeom prst="wedgeEllipseCallout">
            <a:avLst>
              <a:gd name="adj1" fmla="val -61703"/>
              <a:gd name="adj2" fmla="val 49576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Table name</a:t>
            </a:r>
          </a:p>
        </p:txBody>
      </p:sp>
      <p:sp>
        <p:nvSpPr>
          <p:cNvPr id="141372" name="AutoShape 60"/>
          <p:cNvSpPr>
            <a:spLocks noChangeArrowheads="1"/>
          </p:cNvSpPr>
          <p:nvPr/>
        </p:nvSpPr>
        <p:spPr bwMode="auto">
          <a:xfrm>
            <a:off x="152400" y="6096000"/>
            <a:ext cx="2781300" cy="619125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Tuples or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69" grpId="0" animBg="1" autoUpdateAnimBg="0"/>
      <p:bldP spid="141370" grpId="0" animBg="1" autoUpdateAnimBg="0"/>
      <p:bldP spid="14137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551-4AA5-4863-8ABD-D2257514F889}" type="slidenum">
              <a:rPr lang="he-IL"/>
              <a:pPr/>
              <a:t>15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Explained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tuple</a:t>
            </a:r>
            <a:r>
              <a:rPr lang="en-US" sz="2800" dirty="0"/>
              <a:t> = a record</a:t>
            </a:r>
          </a:p>
          <a:p>
            <a:pPr lvl="1"/>
            <a:r>
              <a:rPr lang="en-US" sz="2400" dirty="0"/>
              <a:t>Restriction: all attributes are of atomic type</a:t>
            </a:r>
          </a:p>
          <a:p>
            <a:r>
              <a:rPr lang="en-US" sz="2800" dirty="0"/>
              <a:t>A table = a set of </a:t>
            </a:r>
            <a:r>
              <a:rPr lang="en-US" sz="2800" dirty="0" err="1"/>
              <a:t>tuples</a:t>
            </a:r>
            <a:endParaRPr lang="en-US" sz="2800" dirty="0"/>
          </a:p>
          <a:p>
            <a:pPr lvl="1"/>
            <a:r>
              <a:rPr lang="en-US" sz="2400" dirty="0"/>
              <a:t>Like a list…</a:t>
            </a:r>
          </a:p>
          <a:p>
            <a:pPr lvl="1"/>
            <a:r>
              <a:rPr lang="en-US" sz="2400" dirty="0"/>
              <a:t>…but it is unordered.</a:t>
            </a:r>
          </a:p>
          <a:p>
            <a:pPr lvl="1"/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3000" dirty="0"/>
              <a:t>The </a:t>
            </a:r>
            <a:r>
              <a:rPr lang="en-US" sz="3000" i="1" dirty="0"/>
              <a:t>schema</a:t>
            </a:r>
            <a:r>
              <a:rPr lang="en-US" sz="3000" dirty="0"/>
              <a:t> of a table is the table name and its attributes: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              Product(</a:t>
            </a:r>
            <a:r>
              <a:rPr lang="en-US" dirty="0" err="1">
                <a:solidFill>
                  <a:schemeClr val="accent2"/>
                </a:solidFill>
              </a:rPr>
              <a:t>PName</a:t>
            </a:r>
            <a:r>
              <a:rPr lang="en-US" dirty="0">
                <a:solidFill>
                  <a:schemeClr val="accent2"/>
                </a:solidFill>
              </a:rPr>
              <a:t>, Price, Category, </a:t>
            </a:r>
            <a:r>
              <a:rPr lang="en-US" dirty="0" err="1">
                <a:solidFill>
                  <a:schemeClr val="accent2"/>
                </a:solidFill>
              </a:rPr>
              <a:t>Manfacturer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i="1" dirty="0"/>
              <a:t>key</a:t>
            </a:r>
            <a:r>
              <a:rPr lang="en-US" sz="2800" dirty="0"/>
              <a:t> is an attribute whose values are unique;</a:t>
            </a:r>
            <a:br>
              <a:rPr lang="en-US" sz="2800" dirty="0"/>
            </a:br>
            <a:r>
              <a:rPr lang="en-US" sz="2800" dirty="0"/>
              <a:t>we underline a key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              Product(</a:t>
            </a:r>
            <a:r>
              <a:rPr lang="en-US" u="sng" dirty="0" err="1">
                <a:solidFill>
                  <a:schemeClr val="accent2"/>
                </a:solidFill>
              </a:rPr>
              <a:t>PName</a:t>
            </a:r>
            <a:r>
              <a:rPr lang="en-US" dirty="0">
                <a:solidFill>
                  <a:schemeClr val="accent2"/>
                </a:solidFill>
              </a:rPr>
              <a:t>, Price, Category, </a:t>
            </a:r>
            <a:r>
              <a:rPr lang="en-US" dirty="0" err="1">
                <a:solidFill>
                  <a:schemeClr val="accent2"/>
                </a:solidFill>
              </a:rPr>
              <a:t>Manfacturer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dirty="0"/>
          </a:p>
          <a:p>
            <a:pPr lvl="1">
              <a:buNone/>
            </a:pP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Relation</a:t>
            </a:r>
          </a:p>
          <a:p>
            <a:pPr lvl="1"/>
            <a:r>
              <a:rPr lang="en-US" dirty="0"/>
              <a:t>A relation is a table with columns and rows.</a:t>
            </a:r>
          </a:p>
          <a:p>
            <a:r>
              <a:rPr lang="en-US" dirty="0"/>
              <a:t>Attribute</a:t>
            </a:r>
          </a:p>
          <a:p>
            <a:pPr lvl="1"/>
            <a:r>
              <a:rPr lang="en-US" dirty="0"/>
              <a:t>An attribute is a named column of a relation.</a:t>
            </a:r>
          </a:p>
          <a:p>
            <a:r>
              <a:rPr lang="en-US" dirty="0"/>
              <a:t>Relational database schema</a:t>
            </a:r>
          </a:p>
          <a:p>
            <a:pPr lvl="1"/>
            <a:r>
              <a:rPr lang="en-US" dirty="0"/>
              <a:t>A set of relation schemas, each with a distinct name.</a:t>
            </a:r>
          </a:p>
          <a:p>
            <a:r>
              <a:rPr lang="en-US" dirty="0"/>
              <a:t>Primary key</a:t>
            </a:r>
          </a:p>
          <a:p>
            <a:pPr lvl="1"/>
            <a:r>
              <a:rPr lang="en-US" dirty="0"/>
              <a:t>The candidate key that is selected to identify </a:t>
            </a:r>
            <a:r>
              <a:rPr lang="en-US" dirty="0" err="1"/>
              <a:t>tuples</a:t>
            </a:r>
            <a:r>
              <a:rPr lang="en-US" dirty="0"/>
              <a:t> uniquely within the relation.</a:t>
            </a:r>
          </a:p>
          <a:p>
            <a:r>
              <a:rPr lang="en-US" dirty="0"/>
              <a:t>Foreign key</a:t>
            </a:r>
          </a:p>
          <a:p>
            <a:pPr lvl="1"/>
            <a:r>
              <a:rPr lang="en-US" dirty="0"/>
              <a:t>An attribute, or set of attributes, within one relation that matches the candidate key of some (possibly the same) relation.</a:t>
            </a:r>
          </a:p>
          <a:p>
            <a:r>
              <a:rPr lang="en-US" dirty="0"/>
              <a:t>Null</a:t>
            </a:r>
          </a:p>
          <a:p>
            <a:pPr lvl="1"/>
            <a:r>
              <a:rPr lang="en-US" dirty="0"/>
              <a:t>Represents a value for an attribute that is currently unknown or is not applicable for this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514350" indent="-514350" algn="ctr"/>
            <a:r>
              <a:rPr lang="en-US" dirty="0"/>
              <a:t>2. Using SQL*Plus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Freeform 2"/>
          <p:cNvSpPr>
            <a:spLocks/>
          </p:cNvSpPr>
          <p:nvPr/>
        </p:nvSpPr>
        <p:spPr bwMode="auto">
          <a:xfrm>
            <a:off x="3130550" y="2998788"/>
            <a:ext cx="3652838" cy="904875"/>
          </a:xfrm>
          <a:custGeom>
            <a:avLst/>
            <a:gdLst/>
            <a:ahLst/>
            <a:cxnLst>
              <a:cxn ang="0">
                <a:pos x="2300" y="88"/>
              </a:cxn>
              <a:cxn ang="0">
                <a:pos x="2300" y="295"/>
              </a:cxn>
              <a:cxn ang="0">
                <a:pos x="1" y="295"/>
              </a:cxn>
              <a:cxn ang="0">
                <a:pos x="0" y="0"/>
              </a:cxn>
            </a:cxnLst>
            <a:rect l="0" t="0" r="r" b="b"/>
            <a:pathLst>
              <a:path w="2301" h="296">
                <a:moveTo>
                  <a:pt x="2300" y="88"/>
                </a:moveTo>
                <a:lnTo>
                  <a:pt x="2300" y="295"/>
                </a:lnTo>
                <a:lnTo>
                  <a:pt x="1" y="295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6591300" y="2032000"/>
            <a:ext cx="1563688" cy="1660525"/>
            <a:chOff x="4152" y="1082"/>
            <a:chExt cx="985" cy="1046"/>
          </a:xfrm>
        </p:grpSpPr>
        <p:sp>
          <p:nvSpPr>
            <p:cNvPr id="479353" name="Freeform 121"/>
            <p:cNvSpPr>
              <a:spLocks/>
            </p:cNvSpPr>
            <p:nvPr/>
          </p:nvSpPr>
          <p:spPr bwMode="auto">
            <a:xfrm>
              <a:off x="4154" y="1269"/>
              <a:ext cx="981" cy="859"/>
            </a:xfrm>
            <a:custGeom>
              <a:avLst/>
              <a:gdLst/>
              <a:ahLst/>
              <a:cxnLst>
                <a:cxn ang="0">
                  <a:pos x="981" y="0"/>
                </a:cxn>
                <a:cxn ang="0">
                  <a:pos x="0" y="0"/>
                </a:cxn>
                <a:cxn ang="0">
                  <a:pos x="0" y="610"/>
                </a:cxn>
                <a:cxn ang="0">
                  <a:pos x="6" y="610"/>
                </a:cxn>
                <a:cxn ang="0">
                  <a:pos x="4" y="626"/>
                </a:cxn>
                <a:cxn ang="0">
                  <a:pos x="4" y="638"/>
                </a:cxn>
                <a:cxn ang="0">
                  <a:pos x="6" y="650"/>
                </a:cxn>
                <a:cxn ang="0">
                  <a:pos x="10" y="662"/>
                </a:cxn>
                <a:cxn ang="0">
                  <a:pos x="14" y="672"/>
                </a:cxn>
                <a:cxn ang="0">
                  <a:pos x="18" y="684"/>
                </a:cxn>
                <a:cxn ang="0">
                  <a:pos x="26" y="694"/>
                </a:cxn>
                <a:cxn ang="0">
                  <a:pos x="34" y="706"/>
                </a:cxn>
                <a:cxn ang="0">
                  <a:pos x="42" y="716"/>
                </a:cxn>
                <a:cxn ang="0">
                  <a:pos x="52" y="726"/>
                </a:cxn>
                <a:cxn ang="0">
                  <a:pos x="62" y="737"/>
                </a:cxn>
                <a:cxn ang="0">
                  <a:pos x="74" y="747"/>
                </a:cxn>
                <a:cxn ang="0">
                  <a:pos x="86" y="757"/>
                </a:cxn>
                <a:cxn ang="0">
                  <a:pos x="115" y="775"/>
                </a:cxn>
                <a:cxn ang="0">
                  <a:pos x="131" y="783"/>
                </a:cxn>
                <a:cxn ang="0">
                  <a:pos x="147" y="791"/>
                </a:cxn>
                <a:cxn ang="0">
                  <a:pos x="181" y="807"/>
                </a:cxn>
                <a:cxn ang="0">
                  <a:pos x="219" y="819"/>
                </a:cxn>
                <a:cxn ang="0">
                  <a:pos x="257" y="831"/>
                </a:cxn>
                <a:cxn ang="0">
                  <a:pos x="302" y="841"/>
                </a:cxn>
                <a:cxn ang="0">
                  <a:pos x="346" y="849"/>
                </a:cxn>
                <a:cxn ang="0">
                  <a:pos x="392" y="855"/>
                </a:cxn>
                <a:cxn ang="0">
                  <a:pos x="440" y="857"/>
                </a:cxn>
                <a:cxn ang="0">
                  <a:pos x="491" y="859"/>
                </a:cxn>
                <a:cxn ang="0">
                  <a:pos x="541" y="857"/>
                </a:cxn>
                <a:cxn ang="0">
                  <a:pos x="589" y="855"/>
                </a:cxn>
                <a:cxn ang="0">
                  <a:pos x="635" y="849"/>
                </a:cxn>
                <a:cxn ang="0">
                  <a:pos x="679" y="841"/>
                </a:cxn>
                <a:cxn ang="0">
                  <a:pos x="724" y="831"/>
                </a:cxn>
                <a:cxn ang="0">
                  <a:pos x="762" y="819"/>
                </a:cxn>
                <a:cxn ang="0">
                  <a:pos x="800" y="807"/>
                </a:cxn>
                <a:cxn ang="0">
                  <a:pos x="834" y="791"/>
                </a:cxn>
                <a:cxn ang="0">
                  <a:pos x="866" y="775"/>
                </a:cxn>
                <a:cxn ang="0">
                  <a:pos x="895" y="757"/>
                </a:cxn>
                <a:cxn ang="0">
                  <a:pos x="907" y="747"/>
                </a:cxn>
                <a:cxn ang="0">
                  <a:pos x="919" y="737"/>
                </a:cxn>
                <a:cxn ang="0">
                  <a:pos x="929" y="726"/>
                </a:cxn>
                <a:cxn ang="0">
                  <a:pos x="939" y="716"/>
                </a:cxn>
                <a:cxn ang="0">
                  <a:pos x="947" y="706"/>
                </a:cxn>
                <a:cxn ang="0">
                  <a:pos x="955" y="694"/>
                </a:cxn>
                <a:cxn ang="0">
                  <a:pos x="963" y="684"/>
                </a:cxn>
                <a:cxn ang="0">
                  <a:pos x="967" y="672"/>
                </a:cxn>
                <a:cxn ang="0">
                  <a:pos x="971" y="662"/>
                </a:cxn>
                <a:cxn ang="0">
                  <a:pos x="975" y="650"/>
                </a:cxn>
                <a:cxn ang="0">
                  <a:pos x="977" y="638"/>
                </a:cxn>
                <a:cxn ang="0">
                  <a:pos x="977" y="626"/>
                </a:cxn>
                <a:cxn ang="0">
                  <a:pos x="975" y="610"/>
                </a:cxn>
                <a:cxn ang="0">
                  <a:pos x="981" y="610"/>
                </a:cxn>
                <a:cxn ang="0">
                  <a:pos x="981" y="0"/>
                </a:cxn>
              </a:cxnLst>
              <a:rect l="0" t="0" r="r" b="b"/>
              <a:pathLst>
                <a:path w="981" h="859">
                  <a:moveTo>
                    <a:pt x="981" y="0"/>
                  </a:moveTo>
                  <a:lnTo>
                    <a:pt x="0" y="0"/>
                  </a:lnTo>
                  <a:lnTo>
                    <a:pt x="0" y="610"/>
                  </a:lnTo>
                  <a:lnTo>
                    <a:pt x="6" y="610"/>
                  </a:lnTo>
                  <a:lnTo>
                    <a:pt x="4" y="626"/>
                  </a:lnTo>
                  <a:lnTo>
                    <a:pt x="4" y="638"/>
                  </a:lnTo>
                  <a:lnTo>
                    <a:pt x="6" y="650"/>
                  </a:lnTo>
                  <a:lnTo>
                    <a:pt x="10" y="662"/>
                  </a:lnTo>
                  <a:lnTo>
                    <a:pt x="14" y="672"/>
                  </a:lnTo>
                  <a:lnTo>
                    <a:pt x="18" y="684"/>
                  </a:lnTo>
                  <a:lnTo>
                    <a:pt x="26" y="694"/>
                  </a:lnTo>
                  <a:lnTo>
                    <a:pt x="34" y="706"/>
                  </a:lnTo>
                  <a:lnTo>
                    <a:pt x="42" y="716"/>
                  </a:lnTo>
                  <a:lnTo>
                    <a:pt x="52" y="726"/>
                  </a:lnTo>
                  <a:lnTo>
                    <a:pt x="62" y="737"/>
                  </a:lnTo>
                  <a:lnTo>
                    <a:pt x="74" y="747"/>
                  </a:lnTo>
                  <a:lnTo>
                    <a:pt x="86" y="757"/>
                  </a:lnTo>
                  <a:lnTo>
                    <a:pt x="115" y="775"/>
                  </a:lnTo>
                  <a:lnTo>
                    <a:pt x="131" y="783"/>
                  </a:lnTo>
                  <a:lnTo>
                    <a:pt x="147" y="791"/>
                  </a:lnTo>
                  <a:lnTo>
                    <a:pt x="181" y="807"/>
                  </a:lnTo>
                  <a:lnTo>
                    <a:pt x="219" y="819"/>
                  </a:lnTo>
                  <a:lnTo>
                    <a:pt x="257" y="831"/>
                  </a:lnTo>
                  <a:lnTo>
                    <a:pt x="302" y="841"/>
                  </a:lnTo>
                  <a:lnTo>
                    <a:pt x="346" y="849"/>
                  </a:lnTo>
                  <a:lnTo>
                    <a:pt x="392" y="855"/>
                  </a:lnTo>
                  <a:lnTo>
                    <a:pt x="440" y="857"/>
                  </a:lnTo>
                  <a:lnTo>
                    <a:pt x="491" y="859"/>
                  </a:lnTo>
                  <a:lnTo>
                    <a:pt x="541" y="857"/>
                  </a:lnTo>
                  <a:lnTo>
                    <a:pt x="589" y="855"/>
                  </a:lnTo>
                  <a:lnTo>
                    <a:pt x="635" y="849"/>
                  </a:lnTo>
                  <a:lnTo>
                    <a:pt x="679" y="841"/>
                  </a:lnTo>
                  <a:lnTo>
                    <a:pt x="724" y="831"/>
                  </a:lnTo>
                  <a:lnTo>
                    <a:pt x="762" y="819"/>
                  </a:lnTo>
                  <a:lnTo>
                    <a:pt x="800" y="807"/>
                  </a:lnTo>
                  <a:lnTo>
                    <a:pt x="834" y="791"/>
                  </a:lnTo>
                  <a:lnTo>
                    <a:pt x="866" y="775"/>
                  </a:lnTo>
                  <a:lnTo>
                    <a:pt x="895" y="757"/>
                  </a:lnTo>
                  <a:lnTo>
                    <a:pt x="907" y="747"/>
                  </a:lnTo>
                  <a:lnTo>
                    <a:pt x="919" y="737"/>
                  </a:lnTo>
                  <a:lnTo>
                    <a:pt x="929" y="726"/>
                  </a:lnTo>
                  <a:lnTo>
                    <a:pt x="939" y="716"/>
                  </a:lnTo>
                  <a:lnTo>
                    <a:pt x="947" y="706"/>
                  </a:lnTo>
                  <a:lnTo>
                    <a:pt x="955" y="694"/>
                  </a:lnTo>
                  <a:lnTo>
                    <a:pt x="963" y="684"/>
                  </a:lnTo>
                  <a:lnTo>
                    <a:pt x="967" y="672"/>
                  </a:lnTo>
                  <a:lnTo>
                    <a:pt x="971" y="662"/>
                  </a:lnTo>
                  <a:lnTo>
                    <a:pt x="975" y="650"/>
                  </a:lnTo>
                  <a:lnTo>
                    <a:pt x="977" y="638"/>
                  </a:lnTo>
                  <a:lnTo>
                    <a:pt x="977" y="626"/>
                  </a:lnTo>
                  <a:lnTo>
                    <a:pt x="975" y="610"/>
                  </a:lnTo>
                  <a:lnTo>
                    <a:pt x="981" y="610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354" name="Freeform 122"/>
            <p:cNvSpPr>
              <a:spLocks/>
            </p:cNvSpPr>
            <p:nvPr/>
          </p:nvSpPr>
          <p:spPr bwMode="gray">
            <a:xfrm>
              <a:off x="4152" y="1082"/>
              <a:ext cx="985" cy="375"/>
            </a:xfrm>
            <a:custGeom>
              <a:avLst/>
              <a:gdLst/>
              <a:ahLst/>
              <a:cxnLst>
                <a:cxn ang="0">
                  <a:pos x="543" y="373"/>
                </a:cxn>
                <a:cxn ang="0">
                  <a:pos x="639" y="367"/>
                </a:cxn>
                <a:cxn ang="0">
                  <a:pos x="728" y="351"/>
                </a:cxn>
                <a:cxn ang="0">
                  <a:pos x="806" y="333"/>
                </a:cxn>
                <a:cxn ang="0">
                  <a:pos x="872" y="307"/>
                </a:cxn>
                <a:cxn ang="0">
                  <a:pos x="925" y="277"/>
                </a:cxn>
                <a:cxn ang="0">
                  <a:pos x="947" y="261"/>
                </a:cxn>
                <a:cxn ang="0">
                  <a:pos x="963" y="243"/>
                </a:cxn>
                <a:cxn ang="0">
                  <a:pos x="975" y="225"/>
                </a:cxn>
                <a:cxn ang="0">
                  <a:pos x="983" y="207"/>
                </a:cxn>
                <a:cxn ang="0">
                  <a:pos x="985" y="187"/>
                </a:cxn>
                <a:cxn ang="0">
                  <a:pos x="983" y="169"/>
                </a:cxn>
                <a:cxn ang="0">
                  <a:pos x="975" y="149"/>
                </a:cxn>
                <a:cxn ang="0">
                  <a:pos x="963" y="133"/>
                </a:cxn>
                <a:cxn ang="0">
                  <a:pos x="947" y="114"/>
                </a:cxn>
                <a:cxn ang="0">
                  <a:pos x="925" y="98"/>
                </a:cxn>
                <a:cxn ang="0">
                  <a:pos x="872" y="68"/>
                </a:cxn>
                <a:cxn ang="0">
                  <a:pos x="806" y="42"/>
                </a:cxn>
                <a:cxn ang="0">
                  <a:pos x="728" y="22"/>
                </a:cxn>
                <a:cxn ang="0">
                  <a:pos x="639" y="8"/>
                </a:cxn>
                <a:cxn ang="0">
                  <a:pos x="543" y="0"/>
                </a:cxn>
                <a:cxn ang="0">
                  <a:pos x="442" y="0"/>
                </a:cxn>
                <a:cxn ang="0">
                  <a:pos x="346" y="8"/>
                </a:cxn>
                <a:cxn ang="0">
                  <a:pos x="257" y="22"/>
                </a:cxn>
                <a:cxn ang="0">
                  <a:pos x="179" y="42"/>
                </a:cxn>
                <a:cxn ang="0">
                  <a:pos x="113" y="68"/>
                </a:cxn>
                <a:cxn ang="0">
                  <a:pos x="60" y="98"/>
                </a:cxn>
                <a:cxn ang="0">
                  <a:pos x="38" y="114"/>
                </a:cxn>
                <a:cxn ang="0">
                  <a:pos x="22" y="133"/>
                </a:cxn>
                <a:cxn ang="0">
                  <a:pos x="10" y="149"/>
                </a:cxn>
                <a:cxn ang="0">
                  <a:pos x="2" y="169"/>
                </a:cxn>
                <a:cxn ang="0">
                  <a:pos x="0" y="187"/>
                </a:cxn>
                <a:cxn ang="0">
                  <a:pos x="2" y="207"/>
                </a:cxn>
                <a:cxn ang="0">
                  <a:pos x="10" y="225"/>
                </a:cxn>
                <a:cxn ang="0">
                  <a:pos x="22" y="243"/>
                </a:cxn>
                <a:cxn ang="0">
                  <a:pos x="38" y="261"/>
                </a:cxn>
                <a:cxn ang="0">
                  <a:pos x="60" y="277"/>
                </a:cxn>
                <a:cxn ang="0">
                  <a:pos x="113" y="307"/>
                </a:cxn>
                <a:cxn ang="0">
                  <a:pos x="179" y="333"/>
                </a:cxn>
                <a:cxn ang="0">
                  <a:pos x="257" y="351"/>
                </a:cxn>
                <a:cxn ang="0">
                  <a:pos x="346" y="367"/>
                </a:cxn>
                <a:cxn ang="0">
                  <a:pos x="442" y="373"/>
                </a:cxn>
              </a:cxnLst>
              <a:rect l="0" t="0" r="r" b="b"/>
              <a:pathLst>
                <a:path w="985" h="375">
                  <a:moveTo>
                    <a:pt x="493" y="375"/>
                  </a:moveTo>
                  <a:lnTo>
                    <a:pt x="543" y="373"/>
                  </a:lnTo>
                  <a:lnTo>
                    <a:pt x="591" y="371"/>
                  </a:lnTo>
                  <a:lnTo>
                    <a:pt x="639" y="367"/>
                  </a:lnTo>
                  <a:lnTo>
                    <a:pt x="683" y="359"/>
                  </a:lnTo>
                  <a:lnTo>
                    <a:pt x="728" y="351"/>
                  </a:lnTo>
                  <a:lnTo>
                    <a:pt x="768" y="343"/>
                  </a:lnTo>
                  <a:lnTo>
                    <a:pt x="806" y="333"/>
                  </a:lnTo>
                  <a:lnTo>
                    <a:pt x="840" y="319"/>
                  </a:lnTo>
                  <a:lnTo>
                    <a:pt x="872" y="307"/>
                  </a:lnTo>
                  <a:lnTo>
                    <a:pt x="901" y="291"/>
                  </a:lnTo>
                  <a:lnTo>
                    <a:pt x="925" y="277"/>
                  </a:lnTo>
                  <a:lnTo>
                    <a:pt x="937" y="269"/>
                  </a:lnTo>
                  <a:lnTo>
                    <a:pt x="947" y="261"/>
                  </a:lnTo>
                  <a:lnTo>
                    <a:pt x="955" y="251"/>
                  </a:lnTo>
                  <a:lnTo>
                    <a:pt x="963" y="243"/>
                  </a:lnTo>
                  <a:lnTo>
                    <a:pt x="969" y="235"/>
                  </a:lnTo>
                  <a:lnTo>
                    <a:pt x="975" y="225"/>
                  </a:lnTo>
                  <a:lnTo>
                    <a:pt x="979" y="217"/>
                  </a:lnTo>
                  <a:lnTo>
                    <a:pt x="983" y="207"/>
                  </a:lnTo>
                  <a:lnTo>
                    <a:pt x="985" y="197"/>
                  </a:lnTo>
                  <a:lnTo>
                    <a:pt x="985" y="187"/>
                  </a:lnTo>
                  <a:lnTo>
                    <a:pt x="985" y="177"/>
                  </a:lnTo>
                  <a:lnTo>
                    <a:pt x="983" y="169"/>
                  </a:lnTo>
                  <a:lnTo>
                    <a:pt x="979" y="159"/>
                  </a:lnTo>
                  <a:lnTo>
                    <a:pt x="975" y="149"/>
                  </a:lnTo>
                  <a:lnTo>
                    <a:pt x="969" y="141"/>
                  </a:lnTo>
                  <a:lnTo>
                    <a:pt x="963" y="133"/>
                  </a:lnTo>
                  <a:lnTo>
                    <a:pt x="955" y="122"/>
                  </a:lnTo>
                  <a:lnTo>
                    <a:pt x="947" y="114"/>
                  </a:lnTo>
                  <a:lnTo>
                    <a:pt x="937" y="106"/>
                  </a:lnTo>
                  <a:lnTo>
                    <a:pt x="925" y="98"/>
                  </a:lnTo>
                  <a:lnTo>
                    <a:pt x="901" y="82"/>
                  </a:lnTo>
                  <a:lnTo>
                    <a:pt x="872" y="68"/>
                  </a:lnTo>
                  <a:lnTo>
                    <a:pt x="840" y="54"/>
                  </a:lnTo>
                  <a:lnTo>
                    <a:pt x="806" y="42"/>
                  </a:lnTo>
                  <a:lnTo>
                    <a:pt x="768" y="32"/>
                  </a:lnTo>
                  <a:lnTo>
                    <a:pt x="728" y="22"/>
                  </a:lnTo>
                  <a:lnTo>
                    <a:pt x="683" y="14"/>
                  </a:lnTo>
                  <a:lnTo>
                    <a:pt x="639" y="8"/>
                  </a:lnTo>
                  <a:lnTo>
                    <a:pt x="591" y="4"/>
                  </a:lnTo>
                  <a:lnTo>
                    <a:pt x="543" y="0"/>
                  </a:lnTo>
                  <a:lnTo>
                    <a:pt x="493" y="0"/>
                  </a:lnTo>
                  <a:lnTo>
                    <a:pt x="442" y="0"/>
                  </a:lnTo>
                  <a:lnTo>
                    <a:pt x="394" y="4"/>
                  </a:lnTo>
                  <a:lnTo>
                    <a:pt x="346" y="8"/>
                  </a:lnTo>
                  <a:lnTo>
                    <a:pt x="302" y="14"/>
                  </a:lnTo>
                  <a:lnTo>
                    <a:pt x="257" y="22"/>
                  </a:lnTo>
                  <a:lnTo>
                    <a:pt x="217" y="32"/>
                  </a:lnTo>
                  <a:lnTo>
                    <a:pt x="179" y="42"/>
                  </a:lnTo>
                  <a:lnTo>
                    <a:pt x="145" y="54"/>
                  </a:lnTo>
                  <a:lnTo>
                    <a:pt x="113" y="68"/>
                  </a:lnTo>
                  <a:lnTo>
                    <a:pt x="84" y="82"/>
                  </a:lnTo>
                  <a:lnTo>
                    <a:pt x="60" y="98"/>
                  </a:lnTo>
                  <a:lnTo>
                    <a:pt x="48" y="106"/>
                  </a:lnTo>
                  <a:lnTo>
                    <a:pt x="38" y="114"/>
                  </a:lnTo>
                  <a:lnTo>
                    <a:pt x="30" y="122"/>
                  </a:lnTo>
                  <a:lnTo>
                    <a:pt x="22" y="133"/>
                  </a:lnTo>
                  <a:lnTo>
                    <a:pt x="16" y="141"/>
                  </a:lnTo>
                  <a:lnTo>
                    <a:pt x="10" y="149"/>
                  </a:lnTo>
                  <a:lnTo>
                    <a:pt x="6" y="159"/>
                  </a:lnTo>
                  <a:lnTo>
                    <a:pt x="2" y="169"/>
                  </a:lnTo>
                  <a:lnTo>
                    <a:pt x="0" y="177"/>
                  </a:lnTo>
                  <a:lnTo>
                    <a:pt x="0" y="187"/>
                  </a:lnTo>
                  <a:lnTo>
                    <a:pt x="0" y="197"/>
                  </a:lnTo>
                  <a:lnTo>
                    <a:pt x="2" y="207"/>
                  </a:lnTo>
                  <a:lnTo>
                    <a:pt x="6" y="217"/>
                  </a:lnTo>
                  <a:lnTo>
                    <a:pt x="10" y="225"/>
                  </a:lnTo>
                  <a:lnTo>
                    <a:pt x="16" y="235"/>
                  </a:lnTo>
                  <a:lnTo>
                    <a:pt x="22" y="243"/>
                  </a:lnTo>
                  <a:lnTo>
                    <a:pt x="30" y="251"/>
                  </a:lnTo>
                  <a:lnTo>
                    <a:pt x="38" y="261"/>
                  </a:lnTo>
                  <a:lnTo>
                    <a:pt x="48" y="269"/>
                  </a:lnTo>
                  <a:lnTo>
                    <a:pt x="60" y="277"/>
                  </a:lnTo>
                  <a:lnTo>
                    <a:pt x="84" y="291"/>
                  </a:lnTo>
                  <a:lnTo>
                    <a:pt x="113" y="307"/>
                  </a:lnTo>
                  <a:lnTo>
                    <a:pt x="145" y="319"/>
                  </a:lnTo>
                  <a:lnTo>
                    <a:pt x="179" y="333"/>
                  </a:lnTo>
                  <a:lnTo>
                    <a:pt x="217" y="343"/>
                  </a:lnTo>
                  <a:lnTo>
                    <a:pt x="257" y="351"/>
                  </a:lnTo>
                  <a:lnTo>
                    <a:pt x="302" y="359"/>
                  </a:lnTo>
                  <a:lnTo>
                    <a:pt x="346" y="367"/>
                  </a:lnTo>
                  <a:lnTo>
                    <a:pt x="394" y="371"/>
                  </a:lnTo>
                  <a:lnTo>
                    <a:pt x="442" y="373"/>
                  </a:lnTo>
                  <a:lnTo>
                    <a:pt x="493" y="3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9237" name="Line 5"/>
          <p:cNvSpPr>
            <a:spLocks noChangeShapeType="1"/>
          </p:cNvSpPr>
          <p:nvPr/>
        </p:nvSpPr>
        <p:spPr bwMode="auto">
          <a:xfrm flipV="1">
            <a:off x="7373938" y="3402013"/>
            <a:ext cx="0" cy="1744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350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and SQL*Plus Interaction</a:t>
            </a:r>
          </a:p>
        </p:txBody>
      </p:sp>
      <p:sp>
        <p:nvSpPr>
          <p:cNvPr id="479239" name="Line 7"/>
          <p:cNvSpPr>
            <a:spLocks noChangeShapeType="1"/>
          </p:cNvSpPr>
          <p:nvPr/>
        </p:nvSpPr>
        <p:spPr bwMode="auto">
          <a:xfrm flipV="1">
            <a:off x="2832100" y="3008313"/>
            <a:ext cx="0" cy="1154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41" name="Rectangle 9"/>
          <p:cNvSpPr>
            <a:spLocks noChangeArrowheads="1"/>
          </p:cNvSpPr>
          <p:nvPr/>
        </p:nvSpPr>
        <p:spPr bwMode="blackWhite">
          <a:xfrm>
            <a:off x="1949450" y="4125913"/>
            <a:ext cx="1763713" cy="530225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Buffer</a:t>
            </a:r>
          </a:p>
        </p:txBody>
      </p:sp>
      <p:sp>
        <p:nvSpPr>
          <p:cNvPr id="479242" name="Freeform 10"/>
          <p:cNvSpPr>
            <a:spLocks/>
          </p:cNvSpPr>
          <p:nvPr/>
        </p:nvSpPr>
        <p:spPr bwMode="auto">
          <a:xfrm>
            <a:off x="1333500" y="4362450"/>
            <a:ext cx="612775" cy="1139825"/>
          </a:xfrm>
          <a:custGeom>
            <a:avLst/>
            <a:gdLst/>
            <a:ahLst/>
            <a:cxnLst>
              <a:cxn ang="0">
                <a:pos x="0" y="927"/>
              </a:cxn>
              <a:cxn ang="0">
                <a:pos x="0" y="0"/>
              </a:cxn>
              <a:cxn ang="0">
                <a:pos x="409" y="0"/>
              </a:cxn>
            </a:cxnLst>
            <a:rect l="0" t="0" r="r" b="b"/>
            <a:pathLst>
              <a:path w="410" h="928">
                <a:moveTo>
                  <a:pt x="0" y="927"/>
                </a:moveTo>
                <a:lnTo>
                  <a:pt x="0" y="0"/>
                </a:lnTo>
                <a:lnTo>
                  <a:pt x="409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43" name="Freeform 11"/>
          <p:cNvSpPr>
            <a:spLocks/>
          </p:cNvSpPr>
          <p:nvPr/>
        </p:nvSpPr>
        <p:spPr bwMode="auto">
          <a:xfrm>
            <a:off x="3736975" y="4362450"/>
            <a:ext cx="650875" cy="1158875"/>
          </a:xfrm>
          <a:custGeom>
            <a:avLst/>
            <a:gdLst/>
            <a:ahLst/>
            <a:cxnLst>
              <a:cxn ang="0">
                <a:pos x="409" y="927"/>
              </a:cxn>
              <a:cxn ang="0">
                <a:pos x="409" y="0"/>
              </a:cxn>
              <a:cxn ang="0">
                <a:pos x="0" y="0"/>
              </a:cxn>
            </a:cxnLst>
            <a:rect l="0" t="0" r="r" b="b"/>
            <a:pathLst>
              <a:path w="410" h="928">
                <a:moveTo>
                  <a:pt x="409" y="927"/>
                </a:moveTo>
                <a:lnTo>
                  <a:pt x="409" y="0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70" name="Rectangle 38"/>
          <p:cNvSpPr>
            <a:spLocks noChangeArrowheads="1"/>
          </p:cNvSpPr>
          <p:nvPr/>
        </p:nvSpPr>
        <p:spPr bwMode="auto">
          <a:xfrm>
            <a:off x="6924675" y="215741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Server</a:t>
            </a:r>
          </a:p>
        </p:txBody>
      </p:sp>
      <p:grpSp>
        <p:nvGrpSpPr>
          <p:cNvPr id="3" name="Group 132"/>
          <p:cNvGrpSpPr>
            <a:grpSpLocks/>
          </p:cNvGrpSpPr>
          <p:nvPr/>
        </p:nvGrpSpPr>
        <p:grpSpPr bwMode="auto">
          <a:xfrm>
            <a:off x="6767513" y="2741613"/>
            <a:ext cx="1211262" cy="752475"/>
            <a:chOff x="4234" y="1529"/>
            <a:chExt cx="763" cy="474"/>
          </a:xfrm>
        </p:grpSpPr>
        <p:sp>
          <p:nvSpPr>
            <p:cNvPr id="479271" name="Rectangle 39"/>
            <p:cNvSpPr>
              <a:spLocks noChangeArrowheads="1"/>
            </p:cNvSpPr>
            <p:nvPr/>
          </p:nvSpPr>
          <p:spPr bwMode="blackWhite">
            <a:xfrm>
              <a:off x="4235" y="1529"/>
              <a:ext cx="222" cy="126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2" name="Rectangle 40"/>
            <p:cNvSpPr>
              <a:spLocks noChangeArrowheads="1"/>
            </p:cNvSpPr>
            <p:nvPr/>
          </p:nvSpPr>
          <p:spPr bwMode="blackWhite">
            <a:xfrm>
              <a:off x="4506" y="1529"/>
              <a:ext cx="222" cy="126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3" name="Rectangle 41"/>
            <p:cNvSpPr>
              <a:spLocks noChangeArrowheads="1"/>
            </p:cNvSpPr>
            <p:nvPr/>
          </p:nvSpPr>
          <p:spPr bwMode="blackWhite">
            <a:xfrm>
              <a:off x="4775" y="1529"/>
              <a:ext cx="222" cy="126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4" name="Rectangle 42"/>
            <p:cNvSpPr>
              <a:spLocks noChangeArrowheads="1"/>
            </p:cNvSpPr>
            <p:nvPr/>
          </p:nvSpPr>
          <p:spPr bwMode="blackWhite">
            <a:xfrm>
              <a:off x="4234" y="1706"/>
              <a:ext cx="222" cy="126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5" name="Rectangle 43"/>
            <p:cNvSpPr>
              <a:spLocks noChangeArrowheads="1"/>
            </p:cNvSpPr>
            <p:nvPr/>
          </p:nvSpPr>
          <p:spPr bwMode="blackWhite">
            <a:xfrm>
              <a:off x="4505" y="1706"/>
              <a:ext cx="222" cy="126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6" name="Rectangle 44"/>
            <p:cNvSpPr>
              <a:spLocks noChangeArrowheads="1"/>
            </p:cNvSpPr>
            <p:nvPr/>
          </p:nvSpPr>
          <p:spPr bwMode="blackWhite">
            <a:xfrm>
              <a:off x="4774" y="1706"/>
              <a:ext cx="222" cy="126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7" name="Rectangle 45"/>
            <p:cNvSpPr>
              <a:spLocks noChangeArrowheads="1"/>
            </p:cNvSpPr>
            <p:nvPr/>
          </p:nvSpPr>
          <p:spPr bwMode="blackWhite">
            <a:xfrm>
              <a:off x="4235" y="1877"/>
              <a:ext cx="222" cy="126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8" name="Rectangle 46"/>
            <p:cNvSpPr>
              <a:spLocks noChangeArrowheads="1"/>
            </p:cNvSpPr>
            <p:nvPr/>
          </p:nvSpPr>
          <p:spPr bwMode="blackWhite">
            <a:xfrm>
              <a:off x="4506" y="1877"/>
              <a:ext cx="222" cy="126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9" name="Rectangle 47"/>
            <p:cNvSpPr>
              <a:spLocks noChangeArrowheads="1"/>
            </p:cNvSpPr>
            <p:nvPr/>
          </p:nvSpPr>
          <p:spPr bwMode="blackWhite">
            <a:xfrm>
              <a:off x="4775" y="1877"/>
              <a:ext cx="222" cy="126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sp>
        <p:nvSpPr>
          <p:cNvPr id="479341" name="Rectangle 109"/>
          <p:cNvSpPr>
            <a:spLocks noChangeArrowheads="1"/>
          </p:cNvSpPr>
          <p:nvPr/>
        </p:nvSpPr>
        <p:spPr bwMode="auto">
          <a:xfrm>
            <a:off x="3892550" y="1833563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SQL statements</a:t>
            </a:r>
          </a:p>
        </p:txBody>
      </p:sp>
      <p:sp>
        <p:nvSpPr>
          <p:cNvPr id="479342" name="Rectangle 110"/>
          <p:cNvSpPr>
            <a:spLocks noChangeArrowheads="1"/>
          </p:cNvSpPr>
          <p:nvPr/>
        </p:nvSpPr>
        <p:spPr bwMode="auto">
          <a:xfrm>
            <a:off x="4027488" y="3494088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Query results</a:t>
            </a:r>
          </a:p>
        </p:txBody>
      </p:sp>
      <p:grpSp>
        <p:nvGrpSpPr>
          <p:cNvPr id="4" name="Group 134"/>
          <p:cNvGrpSpPr>
            <a:grpSpLocks/>
          </p:cNvGrpSpPr>
          <p:nvPr/>
        </p:nvGrpSpPr>
        <p:grpSpPr bwMode="auto">
          <a:xfrm>
            <a:off x="3633788" y="4679950"/>
            <a:ext cx="1485900" cy="1577975"/>
            <a:chOff x="2289" y="2948"/>
            <a:chExt cx="936" cy="994"/>
          </a:xfrm>
        </p:grpSpPr>
        <p:sp>
          <p:nvSpPr>
            <p:cNvPr id="479351" name="Freeform 119"/>
            <p:cNvSpPr>
              <a:spLocks/>
            </p:cNvSpPr>
            <p:nvPr/>
          </p:nvSpPr>
          <p:spPr bwMode="gray">
            <a:xfrm>
              <a:off x="2291" y="3125"/>
              <a:ext cx="932" cy="817"/>
            </a:xfrm>
            <a:custGeom>
              <a:avLst/>
              <a:gdLst/>
              <a:ahLst/>
              <a:cxnLst>
                <a:cxn ang="0">
                  <a:pos x="932" y="0"/>
                </a:cxn>
                <a:cxn ang="0">
                  <a:pos x="0" y="0"/>
                </a:cxn>
                <a:cxn ang="0">
                  <a:pos x="0" y="580"/>
                </a:cxn>
                <a:cxn ang="0">
                  <a:pos x="6" y="580"/>
                </a:cxn>
                <a:cxn ang="0">
                  <a:pos x="4" y="596"/>
                </a:cxn>
                <a:cxn ang="0">
                  <a:pos x="4" y="607"/>
                </a:cxn>
                <a:cxn ang="0">
                  <a:pos x="6" y="619"/>
                </a:cxn>
                <a:cxn ang="0">
                  <a:pos x="9" y="630"/>
                </a:cxn>
                <a:cxn ang="0">
                  <a:pos x="13" y="640"/>
                </a:cxn>
                <a:cxn ang="0">
                  <a:pos x="17" y="651"/>
                </a:cxn>
                <a:cxn ang="0">
                  <a:pos x="25" y="661"/>
                </a:cxn>
                <a:cxn ang="0">
                  <a:pos x="32" y="672"/>
                </a:cxn>
                <a:cxn ang="0">
                  <a:pos x="40" y="682"/>
                </a:cxn>
                <a:cxn ang="0">
                  <a:pos x="50" y="691"/>
                </a:cxn>
                <a:cxn ang="0">
                  <a:pos x="59" y="701"/>
                </a:cxn>
                <a:cxn ang="0">
                  <a:pos x="71" y="710"/>
                </a:cxn>
                <a:cxn ang="0">
                  <a:pos x="82" y="720"/>
                </a:cxn>
                <a:cxn ang="0">
                  <a:pos x="109" y="737"/>
                </a:cxn>
                <a:cxn ang="0">
                  <a:pos x="124" y="745"/>
                </a:cxn>
                <a:cxn ang="0">
                  <a:pos x="139" y="752"/>
                </a:cxn>
                <a:cxn ang="0">
                  <a:pos x="172" y="767"/>
                </a:cxn>
                <a:cxn ang="0">
                  <a:pos x="208" y="779"/>
                </a:cxn>
                <a:cxn ang="0">
                  <a:pos x="244" y="790"/>
                </a:cxn>
                <a:cxn ang="0">
                  <a:pos x="286" y="800"/>
                </a:cxn>
                <a:cxn ang="0">
                  <a:pos x="328" y="807"/>
                </a:cxn>
                <a:cxn ang="0">
                  <a:pos x="372" y="813"/>
                </a:cxn>
                <a:cxn ang="0">
                  <a:pos x="418" y="815"/>
                </a:cxn>
                <a:cxn ang="0">
                  <a:pos x="466" y="817"/>
                </a:cxn>
                <a:cxn ang="0">
                  <a:pos x="514" y="815"/>
                </a:cxn>
                <a:cxn ang="0">
                  <a:pos x="560" y="813"/>
                </a:cxn>
                <a:cxn ang="0">
                  <a:pos x="604" y="807"/>
                </a:cxn>
                <a:cxn ang="0">
                  <a:pos x="646" y="800"/>
                </a:cxn>
                <a:cxn ang="0">
                  <a:pos x="688" y="790"/>
                </a:cxn>
                <a:cxn ang="0">
                  <a:pos x="724" y="779"/>
                </a:cxn>
                <a:cxn ang="0">
                  <a:pos x="760" y="767"/>
                </a:cxn>
                <a:cxn ang="0">
                  <a:pos x="793" y="752"/>
                </a:cxn>
                <a:cxn ang="0">
                  <a:pos x="823" y="737"/>
                </a:cxn>
                <a:cxn ang="0">
                  <a:pos x="850" y="720"/>
                </a:cxn>
                <a:cxn ang="0">
                  <a:pos x="861" y="710"/>
                </a:cxn>
                <a:cxn ang="0">
                  <a:pos x="873" y="701"/>
                </a:cxn>
                <a:cxn ang="0">
                  <a:pos x="882" y="691"/>
                </a:cxn>
                <a:cxn ang="0">
                  <a:pos x="892" y="682"/>
                </a:cxn>
                <a:cxn ang="0">
                  <a:pos x="900" y="672"/>
                </a:cxn>
                <a:cxn ang="0">
                  <a:pos x="907" y="661"/>
                </a:cxn>
                <a:cxn ang="0">
                  <a:pos x="915" y="651"/>
                </a:cxn>
                <a:cxn ang="0">
                  <a:pos x="919" y="640"/>
                </a:cxn>
                <a:cxn ang="0">
                  <a:pos x="923" y="630"/>
                </a:cxn>
                <a:cxn ang="0">
                  <a:pos x="926" y="619"/>
                </a:cxn>
                <a:cxn ang="0">
                  <a:pos x="928" y="607"/>
                </a:cxn>
                <a:cxn ang="0">
                  <a:pos x="928" y="596"/>
                </a:cxn>
                <a:cxn ang="0">
                  <a:pos x="926" y="580"/>
                </a:cxn>
                <a:cxn ang="0">
                  <a:pos x="932" y="580"/>
                </a:cxn>
                <a:cxn ang="0">
                  <a:pos x="932" y="0"/>
                </a:cxn>
              </a:cxnLst>
              <a:rect l="0" t="0" r="r" b="b"/>
              <a:pathLst>
                <a:path w="932" h="817">
                  <a:moveTo>
                    <a:pt x="932" y="0"/>
                  </a:moveTo>
                  <a:lnTo>
                    <a:pt x="0" y="0"/>
                  </a:lnTo>
                  <a:lnTo>
                    <a:pt x="0" y="580"/>
                  </a:lnTo>
                  <a:lnTo>
                    <a:pt x="6" y="580"/>
                  </a:lnTo>
                  <a:lnTo>
                    <a:pt x="4" y="596"/>
                  </a:lnTo>
                  <a:lnTo>
                    <a:pt x="4" y="607"/>
                  </a:lnTo>
                  <a:lnTo>
                    <a:pt x="6" y="619"/>
                  </a:lnTo>
                  <a:lnTo>
                    <a:pt x="9" y="630"/>
                  </a:lnTo>
                  <a:lnTo>
                    <a:pt x="13" y="640"/>
                  </a:lnTo>
                  <a:lnTo>
                    <a:pt x="17" y="651"/>
                  </a:lnTo>
                  <a:lnTo>
                    <a:pt x="25" y="661"/>
                  </a:lnTo>
                  <a:lnTo>
                    <a:pt x="32" y="672"/>
                  </a:lnTo>
                  <a:lnTo>
                    <a:pt x="40" y="682"/>
                  </a:lnTo>
                  <a:lnTo>
                    <a:pt x="50" y="691"/>
                  </a:lnTo>
                  <a:lnTo>
                    <a:pt x="59" y="701"/>
                  </a:lnTo>
                  <a:lnTo>
                    <a:pt x="71" y="710"/>
                  </a:lnTo>
                  <a:lnTo>
                    <a:pt x="82" y="720"/>
                  </a:lnTo>
                  <a:lnTo>
                    <a:pt x="109" y="737"/>
                  </a:lnTo>
                  <a:lnTo>
                    <a:pt x="124" y="745"/>
                  </a:lnTo>
                  <a:lnTo>
                    <a:pt x="139" y="752"/>
                  </a:lnTo>
                  <a:lnTo>
                    <a:pt x="172" y="767"/>
                  </a:lnTo>
                  <a:lnTo>
                    <a:pt x="208" y="779"/>
                  </a:lnTo>
                  <a:lnTo>
                    <a:pt x="244" y="790"/>
                  </a:lnTo>
                  <a:lnTo>
                    <a:pt x="286" y="800"/>
                  </a:lnTo>
                  <a:lnTo>
                    <a:pt x="328" y="807"/>
                  </a:lnTo>
                  <a:lnTo>
                    <a:pt x="372" y="813"/>
                  </a:lnTo>
                  <a:lnTo>
                    <a:pt x="418" y="815"/>
                  </a:lnTo>
                  <a:lnTo>
                    <a:pt x="466" y="817"/>
                  </a:lnTo>
                  <a:lnTo>
                    <a:pt x="514" y="815"/>
                  </a:lnTo>
                  <a:lnTo>
                    <a:pt x="560" y="813"/>
                  </a:lnTo>
                  <a:lnTo>
                    <a:pt x="604" y="807"/>
                  </a:lnTo>
                  <a:lnTo>
                    <a:pt x="646" y="800"/>
                  </a:lnTo>
                  <a:lnTo>
                    <a:pt x="688" y="790"/>
                  </a:lnTo>
                  <a:lnTo>
                    <a:pt x="724" y="779"/>
                  </a:lnTo>
                  <a:lnTo>
                    <a:pt x="760" y="767"/>
                  </a:lnTo>
                  <a:lnTo>
                    <a:pt x="793" y="752"/>
                  </a:lnTo>
                  <a:lnTo>
                    <a:pt x="823" y="737"/>
                  </a:lnTo>
                  <a:lnTo>
                    <a:pt x="850" y="720"/>
                  </a:lnTo>
                  <a:lnTo>
                    <a:pt x="861" y="710"/>
                  </a:lnTo>
                  <a:lnTo>
                    <a:pt x="873" y="701"/>
                  </a:lnTo>
                  <a:lnTo>
                    <a:pt x="882" y="691"/>
                  </a:lnTo>
                  <a:lnTo>
                    <a:pt x="892" y="682"/>
                  </a:lnTo>
                  <a:lnTo>
                    <a:pt x="900" y="672"/>
                  </a:lnTo>
                  <a:lnTo>
                    <a:pt x="907" y="661"/>
                  </a:lnTo>
                  <a:lnTo>
                    <a:pt x="915" y="651"/>
                  </a:lnTo>
                  <a:lnTo>
                    <a:pt x="919" y="640"/>
                  </a:lnTo>
                  <a:lnTo>
                    <a:pt x="923" y="630"/>
                  </a:lnTo>
                  <a:lnTo>
                    <a:pt x="926" y="619"/>
                  </a:lnTo>
                  <a:lnTo>
                    <a:pt x="928" y="607"/>
                  </a:lnTo>
                  <a:lnTo>
                    <a:pt x="928" y="596"/>
                  </a:lnTo>
                  <a:lnTo>
                    <a:pt x="926" y="580"/>
                  </a:lnTo>
                  <a:lnTo>
                    <a:pt x="932" y="580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352" name="Freeform 120"/>
            <p:cNvSpPr>
              <a:spLocks/>
            </p:cNvSpPr>
            <p:nvPr/>
          </p:nvSpPr>
          <p:spPr bwMode="gray">
            <a:xfrm>
              <a:off x="2289" y="2948"/>
              <a:ext cx="936" cy="357"/>
            </a:xfrm>
            <a:custGeom>
              <a:avLst/>
              <a:gdLst/>
              <a:ahLst/>
              <a:cxnLst>
                <a:cxn ang="0">
                  <a:pos x="516" y="355"/>
                </a:cxn>
                <a:cxn ang="0">
                  <a:pos x="607" y="349"/>
                </a:cxn>
                <a:cxn ang="0">
                  <a:pos x="691" y="334"/>
                </a:cxn>
                <a:cxn ang="0">
                  <a:pos x="766" y="317"/>
                </a:cxn>
                <a:cxn ang="0">
                  <a:pos x="829" y="292"/>
                </a:cxn>
                <a:cxn ang="0">
                  <a:pos x="879" y="263"/>
                </a:cxn>
                <a:cxn ang="0">
                  <a:pos x="900" y="248"/>
                </a:cxn>
                <a:cxn ang="0">
                  <a:pos x="915" y="231"/>
                </a:cxn>
                <a:cxn ang="0">
                  <a:pos x="926" y="214"/>
                </a:cxn>
                <a:cxn ang="0">
                  <a:pos x="934" y="197"/>
                </a:cxn>
                <a:cxn ang="0">
                  <a:pos x="936" y="177"/>
                </a:cxn>
                <a:cxn ang="0">
                  <a:pos x="934" y="160"/>
                </a:cxn>
                <a:cxn ang="0">
                  <a:pos x="926" y="141"/>
                </a:cxn>
                <a:cxn ang="0">
                  <a:pos x="915" y="126"/>
                </a:cxn>
                <a:cxn ang="0">
                  <a:pos x="900" y="109"/>
                </a:cxn>
                <a:cxn ang="0">
                  <a:pos x="879" y="93"/>
                </a:cxn>
                <a:cxn ang="0">
                  <a:pos x="829" y="65"/>
                </a:cxn>
                <a:cxn ang="0">
                  <a:pos x="766" y="40"/>
                </a:cxn>
                <a:cxn ang="0">
                  <a:pos x="691" y="21"/>
                </a:cxn>
                <a:cxn ang="0">
                  <a:pos x="607" y="8"/>
                </a:cxn>
                <a:cxn ang="0">
                  <a:pos x="516" y="0"/>
                </a:cxn>
                <a:cxn ang="0">
                  <a:pos x="420" y="0"/>
                </a:cxn>
                <a:cxn ang="0">
                  <a:pos x="329" y="8"/>
                </a:cxn>
                <a:cxn ang="0">
                  <a:pos x="245" y="21"/>
                </a:cxn>
                <a:cxn ang="0">
                  <a:pos x="170" y="40"/>
                </a:cxn>
                <a:cxn ang="0">
                  <a:pos x="107" y="65"/>
                </a:cxn>
                <a:cxn ang="0">
                  <a:pos x="57" y="93"/>
                </a:cxn>
                <a:cxn ang="0">
                  <a:pos x="36" y="109"/>
                </a:cxn>
                <a:cxn ang="0">
                  <a:pos x="21" y="126"/>
                </a:cxn>
                <a:cxn ang="0">
                  <a:pos x="10" y="141"/>
                </a:cxn>
                <a:cxn ang="0">
                  <a:pos x="2" y="160"/>
                </a:cxn>
                <a:cxn ang="0">
                  <a:pos x="0" y="177"/>
                </a:cxn>
                <a:cxn ang="0">
                  <a:pos x="2" y="197"/>
                </a:cxn>
                <a:cxn ang="0">
                  <a:pos x="10" y="214"/>
                </a:cxn>
                <a:cxn ang="0">
                  <a:pos x="21" y="231"/>
                </a:cxn>
                <a:cxn ang="0">
                  <a:pos x="36" y="248"/>
                </a:cxn>
                <a:cxn ang="0">
                  <a:pos x="57" y="263"/>
                </a:cxn>
                <a:cxn ang="0">
                  <a:pos x="107" y="292"/>
                </a:cxn>
                <a:cxn ang="0">
                  <a:pos x="170" y="317"/>
                </a:cxn>
                <a:cxn ang="0">
                  <a:pos x="245" y="334"/>
                </a:cxn>
                <a:cxn ang="0">
                  <a:pos x="329" y="349"/>
                </a:cxn>
                <a:cxn ang="0">
                  <a:pos x="420" y="355"/>
                </a:cxn>
              </a:cxnLst>
              <a:rect l="0" t="0" r="r" b="b"/>
              <a:pathLst>
                <a:path w="936" h="357">
                  <a:moveTo>
                    <a:pt x="468" y="357"/>
                  </a:moveTo>
                  <a:lnTo>
                    <a:pt x="516" y="355"/>
                  </a:lnTo>
                  <a:lnTo>
                    <a:pt x="562" y="353"/>
                  </a:lnTo>
                  <a:lnTo>
                    <a:pt x="607" y="349"/>
                  </a:lnTo>
                  <a:lnTo>
                    <a:pt x="649" y="342"/>
                  </a:lnTo>
                  <a:lnTo>
                    <a:pt x="691" y="334"/>
                  </a:lnTo>
                  <a:lnTo>
                    <a:pt x="730" y="326"/>
                  </a:lnTo>
                  <a:lnTo>
                    <a:pt x="766" y="317"/>
                  </a:lnTo>
                  <a:lnTo>
                    <a:pt x="798" y="303"/>
                  </a:lnTo>
                  <a:lnTo>
                    <a:pt x="829" y="292"/>
                  </a:lnTo>
                  <a:lnTo>
                    <a:pt x="856" y="277"/>
                  </a:lnTo>
                  <a:lnTo>
                    <a:pt x="879" y="263"/>
                  </a:lnTo>
                  <a:lnTo>
                    <a:pt x="890" y="256"/>
                  </a:lnTo>
                  <a:lnTo>
                    <a:pt x="900" y="248"/>
                  </a:lnTo>
                  <a:lnTo>
                    <a:pt x="907" y="238"/>
                  </a:lnTo>
                  <a:lnTo>
                    <a:pt x="915" y="231"/>
                  </a:lnTo>
                  <a:lnTo>
                    <a:pt x="921" y="223"/>
                  </a:lnTo>
                  <a:lnTo>
                    <a:pt x="926" y="214"/>
                  </a:lnTo>
                  <a:lnTo>
                    <a:pt x="930" y="206"/>
                  </a:lnTo>
                  <a:lnTo>
                    <a:pt x="934" y="197"/>
                  </a:lnTo>
                  <a:lnTo>
                    <a:pt x="936" y="187"/>
                  </a:lnTo>
                  <a:lnTo>
                    <a:pt x="936" y="177"/>
                  </a:lnTo>
                  <a:lnTo>
                    <a:pt x="936" y="168"/>
                  </a:lnTo>
                  <a:lnTo>
                    <a:pt x="934" y="160"/>
                  </a:lnTo>
                  <a:lnTo>
                    <a:pt x="930" y="151"/>
                  </a:lnTo>
                  <a:lnTo>
                    <a:pt x="926" y="141"/>
                  </a:lnTo>
                  <a:lnTo>
                    <a:pt x="921" y="134"/>
                  </a:lnTo>
                  <a:lnTo>
                    <a:pt x="915" y="126"/>
                  </a:lnTo>
                  <a:lnTo>
                    <a:pt x="907" y="116"/>
                  </a:lnTo>
                  <a:lnTo>
                    <a:pt x="900" y="109"/>
                  </a:lnTo>
                  <a:lnTo>
                    <a:pt x="890" y="101"/>
                  </a:lnTo>
                  <a:lnTo>
                    <a:pt x="879" y="93"/>
                  </a:lnTo>
                  <a:lnTo>
                    <a:pt x="856" y="78"/>
                  </a:lnTo>
                  <a:lnTo>
                    <a:pt x="829" y="65"/>
                  </a:lnTo>
                  <a:lnTo>
                    <a:pt x="798" y="52"/>
                  </a:lnTo>
                  <a:lnTo>
                    <a:pt x="766" y="40"/>
                  </a:lnTo>
                  <a:lnTo>
                    <a:pt x="730" y="31"/>
                  </a:lnTo>
                  <a:lnTo>
                    <a:pt x="691" y="21"/>
                  </a:lnTo>
                  <a:lnTo>
                    <a:pt x="649" y="13"/>
                  </a:lnTo>
                  <a:lnTo>
                    <a:pt x="607" y="8"/>
                  </a:lnTo>
                  <a:lnTo>
                    <a:pt x="562" y="4"/>
                  </a:lnTo>
                  <a:lnTo>
                    <a:pt x="516" y="0"/>
                  </a:lnTo>
                  <a:lnTo>
                    <a:pt x="468" y="0"/>
                  </a:lnTo>
                  <a:lnTo>
                    <a:pt x="420" y="0"/>
                  </a:lnTo>
                  <a:lnTo>
                    <a:pt x="374" y="4"/>
                  </a:lnTo>
                  <a:lnTo>
                    <a:pt x="329" y="8"/>
                  </a:lnTo>
                  <a:lnTo>
                    <a:pt x="287" y="13"/>
                  </a:lnTo>
                  <a:lnTo>
                    <a:pt x="245" y="21"/>
                  </a:lnTo>
                  <a:lnTo>
                    <a:pt x="206" y="31"/>
                  </a:lnTo>
                  <a:lnTo>
                    <a:pt x="170" y="40"/>
                  </a:lnTo>
                  <a:lnTo>
                    <a:pt x="138" y="52"/>
                  </a:lnTo>
                  <a:lnTo>
                    <a:pt x="107" y="65"/>
                  </a:lnTo>
                  <a:lnTo>
                    <a:pt x="80" y="78"/>
                  </a:lnTo>
                  <a:lnTo>
                    <a:pt x="57" y="93"/>
                  </a:lnTo>
                  <a:lnTo>
                    <a:pt x="46" y="101"/>
                  </a:lnTo>
                  <a:lnTo>
                    <a:pt x="36" y="109"/>
                  </a:lnTo>
                  <a:lnTo>
                    <a:pt x="29" y="116"/>
                  </a:lnTo>
                  <a:lnTo>
                    <a:pt x="21" y="126"/>
                  </a:lnTo>
                  <a:lnTo>
                    <a:pt x="15" y="134"/>
                  </a:lnTo>
                  <a:lnTo>
                    <a:pt x="10" y="141"/>
                  </a:lnTo>
                  <a:lnTo>
                    <a:pt x="6" y="151"/>
                  </a:lnTo>
                  <a:lnTo>
                    <a:pt x="2" y="160"/>
                  </a:lnTo>
                  <a:lnTo>
                    <a:pt x="0" y="168"/>
                  </a:lnTo>
                  <a:lnTo>
                    <a:pt x="0" y="177"/>
                  </a:lnTo>
                  <a:lnTo>
                    <a:pt x="0" y="187"/>
                  </a:lnTo>
                  <a:lnTo>
                    <a:pt x="2" y="197"/>
                  </a:lnTo>
                  <a:lnTo>
                    <a:pt x="6" y="206"/>
                  </a:lnTo>
                  <a:lnTo>
                    <a:pt x="10" y="214"/>
                  </a:lnTo>
                  <a:lnTo>
                    <a:pt x="15" y="223"/>
                  </a:lnTo>
                  <a:lnTo>
                    <a:pt x="21" y="231"/>
                  </a:lnTo>
                  <a:lnTo>
                    <a:pt x="29" y="238"/>
                  </a:lnTo>
                  <a:lnTo>
                    <a:pt x="36" y="248"/>
                  </a:lnTo>
                  <a:lnTo>
                    <a:pt x="46" y="256"/>
                  </a:lnTo>
                  <a:lnTo>
                    <a:pt x="57" y="263"/>
                  </a:lnTo>
                  <a:lnTo>
                    <a:pt x="80" y="277"/>
                  </a:lnTo>
                  <a:lnTo>
                    <a:pt x="107" y="292"/>
                  </a:lnTo>
                  <a:lnTo>
                    <a:pt x="138" y="303"/>
                  </a:lnTo>
                  <a:lnTo>
                    <a:pt x="170" y="317"/>
                  </a:lnTo>
                  <a:lnTo>
                    <a:pt x="206" y="326"/>
                  </a:lnTo>
                  <a:lnTo>
                    <a:pt x="245" y="334"/>
                  </a:lnTo>
                  <a:lnTo>
                    <a:pt x="287" y="342"/>
                  </a:lnTo>
                  <a:lnTo>
                    <a:pt x="329" y="349"/>
                  </a:lnTo>
                  <a:lnTo>
                    <a:pt x="374" y="353"/>
                  </a:lnTo>
                  <a:lnTo>
                    <a:pt x="420" y="355"/>
                  </a:lnTo>
                  <a:lnTo>
                    <a:pt x="468" y="35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9344" name="Rectangle 112"/>
          <p:cNvSpPr>
            <a:spLocks noChangeArrowheads="1"/>
          </p:cNvSpPr>
          <p:nvPr/>
        </p:nvSpPr>
        <p:spPr bwMode="auto">
          <a:xfrm>
            <a:off x="3910013" y="5362575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SQL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scripts</a:t>
            </a:r>
          </a:p>
        </p:txBody>
      </p:sp>
      <p:sp>
        <p:nvSpPr>
          <p:cNvPr id="479356" name="Line 124"/>
          <p:cNvSpPr>
            <a:spLocks noChangeShapeType="1"/>
          </p:cNvSpPr>
          <p:nvPr/>
        </p:nvSpPr>
        <p:spPr bwMode="auto">
          <a:xfrm flipV="1">
            <a:off x="2832100" y="1771650"/>
            <a:ext cx="0" cy="1204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357" name="Line 125"/>
          <p:cNvSpPr>
            <a:spLocks noChangeShapeType="1"/>
          </p:cNvSpPr>
          <p:nvPr/>
        </p:nvSpPr>
        <p:spPr bwMode="auto">
          <a:xfrm>
            <a:off x="2819400" y="1785938"/>
            <a:ext cx="396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358" name="Line 126"/>
          <p:cNvSpPr>
            <a:spLocks noChangeShapeType="1"/>
          </p:cNvSpPr>
          <p:nvPr/>
        </p:nvSpPr>
        <p:spPr bwMode="auto">
          <a:xfrm>
            <a:off x="6767513" y="1776413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79359" name="Picture 127" descr="C:\temp\compu00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4851400"/>
            <a:ext cx="1417638" cy="1406525"/>
          </a:xfrm>
          <a:prstGeom prst="rect">
            <a:avLst/>
          </a:prstGeom>
          <a:noFill/>
        </p:spPr>
      </p:pic>
      <p:pic>
        <p:nvPicPr>
          <p:cNvPr id="479360" name="Picture 128" descr="C:\temp\docum0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6075" y="4229100"/>
            <a:ext cx="695325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9361" name="Picture 129" descr="C:\temp\docum0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2938" y="4926013"/>
            <a:ext cx="695325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9362" name="Picture 130" descr="C:\temp\docum0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429125"/>
            <a:ext cx="695325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40" name="Rectangle 8"/>
          <p:cNvSpPr>
            <a:spLocks noChangeArrowheads="1"/>
          </p:cNvSpPr>
          <p:nvPr/>
        </p:nvSpPr>
        <p:spPr bwMode="blackWhite">
          <a:xfrm>
            <a:off x="1951038" y="2500313"/>
            <a:ext cx="1763712" cy="5080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SQL*Plus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Table Structure</a:t>
            </a:r>
          </a:p>
        </p:txBody>
      </p:sp>
      <p:sp>
        <p:nvSpPr>
          <p:cNvPr id="4874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63600" y="1816100"/>
            <a:ext cx="7366000" cy="6953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itchFamily="49" charset="0"/>
              </a:rPr>
              <a:t>DESCRIBE</a:t>
            </a:r>
            <a:r>
              <a:rPr lang="en-US" dirty="0"/>
              <a:t> command to display the structure of a table: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blackGray">
          <a:xfrm>
            <a:off x="876300" y="2743200"/>
            <a:ext cx="7277100" cy="3968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Welcome to Database Fundamentals !</a:t>
            </a:r>
          </a:p>
        </p:txBody>
      </p:sp>
      <p:sp>
        <p:nvSpPr>
          <p:cNvPr id="14342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467600" cy="4873625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sz="3200" dirty="0">
                <a:cs typeface="Times New Roman" pitchFamily="18" charset="0"/>
              </a:rPr>
              <a:t>Syllabus</a:t>
            </a:r>
          </a:p>
          <a:p>
            <a:pPr marL="868680" lvl="1" indent="-457200" algn="l" rtl="0" eaLnBrk="1" hangingPunct="1">
              <a:buFont typeface="+mj-lt"/>
              <a:buAutoNum type="arabicPeriod"/>
            </a:pPr>
            <a:r>
              <a:rPr lang="en-US" sz="2400" b="1" dirty="0">
                <a:cs typeface="Times New Roman" pitchFamily="18" charset="0"/>
              </a:rPr>
              <a:t>Introductions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b="1" dirty="0">
                <a:cs typeface="Times New Roman" pitchFamily="18" charset="0"/>
              </a:rPr>
              <a:t>Course  Outline.</a:t>
            </a:r>
          </a:p>
          <a:p>
            <a:pPr marL="868680" lvl="1" indent="-457200" algn="l" rtl="0" eaLnBrk="1" hangingPunct="1">
              <a:buFont typeface="+mj-lt"/>
              <a:buAutoNum type="arabicPeriod"/>
            </a:pPr>
            <a:r>
              <a:rPr lang="en-US" sz="2400" b="1" dirty="0">
                <a:cs typeface="Times New Roman" pitchFamily="18" charset="0"/>
              </a:rPr>
              <a:t>Exams.</a:t>
            </a:r>
          </a:p>
          <a:p>
            <a:pPr marL="594360" indent="-457200"/>
            <a:r>
              <a:rPr lang="en-US" sz="2800" dirty="0">
                <a:cs typeface="Times New Roman" pitchFamily="18" charset="0"/>
              </a:rPr>
              <a:t>Lab no (1)</a:t>
            </a:r>
          </a:p>
          <a:p>
            <a:pPr marL="594360" indent="-457200"/>
            <a:endParaRPr lang="en-US" sz="2700" b="1" dirty="0">
              <a:cs typeface="Times New Roman" pitchFamily="18" charset="0"/>
            </a:endParaRPr>
          </a:p>
        </p:txBody>
      </p:sp>
      <p:sp>
        <p:nvSpPr>
          <p:cNvPr id="15363" name="Slide Number Placeholder 7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4101F0-14CA-4C89-96F7-9395CDD52227}" type="slidenum">
              <a:rPr lang="ar-S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ar-S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ChangeArrowheads="1"/>
          </p:cNvSpPr>
          <p:nvPr/>
        </p:nvSpPr>
        <p:spPr bwMode="blackGray">
          <a:xfrm>
            <a:off x="876300" y="2425700"/>
            <a:ext cx="7277100" cy="201771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1443038" y="2655888"/>
            <a:ext cx="63277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Name                    Null?    Type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----------------------- -------- ------------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DEPARTMENT_ID           NOT NULL NUMBER(4)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DEPARTMENT_NAME         NOT NULL VARCHAR2(30)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MANAGER_ID              NUMBER(6)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LOCATION_ID             NUMBER(4)</a:t>
            </a:r>
          </a:p>
        </p:txBody>
      </p:sp>
      <p:sp>
        <p:nvSpPr>
          <p:cNvPr id="4894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Table Structure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blackGray">
          <a:xfrm>
            <a:off x="876300" y="1839913"/>
            <a:ext cx="7277100" cy="3968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DESCRIBE departments</a:t>
            </a:r>
          </a:p>
        </p:txBody>
      </p:sp>
      <p:sp>
        <p:nvSpPr>
          <p:cNvPr id="489478" name="Rectangle 6"/>
          <p:cNvSpPr>
            <a:spLocks noChangeArrowheads="1"/>
          </p:cNvSpPr>
          <p:nvPr/>
        </p:nvSpPr>
        <p:spPr bwMode="auto">
          <a:xfrm>
            <a:off x="1584325" y="1884363"/>
            <a:ext cx="1219200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317625" y="2601913"/>
            <a:ext cx="6426200" cy="1752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ChangeArrowheads="1"/>
          </p:cNvSpPr>
          <p:nvPr/>
        </p:nvSpPr>
        <p:spPr bwMode="blackGray">
          <a:xfrm>
            <a:off x="876300" y="3116263"/>
            <a:ext cx="7272338" cy="403225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1</a:t>
            </a:r>
          </a:p>
        </p:txBody>
      </p:sp>
      <p:sp>
        <p:nvSpPr>
          <p:cNvPr id="495619" name="Rectangle 3"/>
          <p:cNvSpPr>
            <a:spLocks noChangeArrowheads="1"/>
          </p:cNvSpPr>
          <p:nvPr/>
        </p:nvSpPr>
        <p:spPr bwMode="blackGray">
          <a:xfrm>
            <a:off x="876300" y="5127625"/>
            <a:ext cx="7272338" cy="39370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L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blackGray">
          <a:xfrm>
            <a:off x="876300" y="1809750"/>
            <a:ext cx="7272338" cy="45085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LIST</a:t>
            </a: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blackGray">
          <a:xfrm>
            <a:off x="876300" y="2366963"/>
            <a:ext cx="7272338" cy="642937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  SELECT last_name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2* FROM   employees</a:t>
            </a:r>
          </a:p>
        </p:txBody>
      </p:sp>
      <p:sp>
        <p:nvSpPr>
          <p:cNvPr id="495622" name="Rectangle 6"/>
          <p:cNvSpPr>
            <a:spLocks noChangeArrowheads="1"/>
          </p:cNvSpPr>
          <p:nvPr/>
        </p:nvSpPr>
        <p:spPr bwMode="blackGray">
          <a:xfrm>
            <a:off x="876300" y="3627438"/>
            <a:ext cx="7272338" cy="4111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1* SELECT last_name</a:t>
            </a:r>
          </a:p>
        </p:txBody>
      </p:sp>
      <p:sp>
        <p:nvSpPr>
          <p:cNvPr id="495623" name="Rectangle 7"/>
          <p:cNvSpPr>
            <a:spLocks noChangeArrowheads="1"/>
          </p:cNvSpPr>
          <p:nvPr/>
        </p:nvSpPr>
        <p:spPr bwMode="blackGray">
          <a:xfrm>
            <a:off x="876300" y="4144963"/>
            <a:ext cx="7272338" cy="39370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A , job_id</a:t>
            </a:r>
          </a:p>
        </p:txBody>
      </p:sp>
      <p:sp>
        <p:nvSpPr>
          <p:cNvPr id="495624" name="Rectangle 8"/>
          <p:cNvSpPr>
            <a:spLocks noChangeArrowheads="1"/>
          </p:cNvSpPr>
          <p:nvPr/>
        </p:nvSpPr>
        <p:spPr bwMode="blackGray">
          <a:xfrm>
            <a:off x="876300" y="4646613"/>
            <a:ext cx="7272338" cy="3746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1* SELECT last_name, job_id</a:t>
            </a:r>
          </a:p>
        </p:txBody>
      </p:sp>
      <p:sp>
        <p:nvSpPr>
          <p:cNvPr id="495625" name="Rectangle 9"/>
          <p:cNvSpPr>
            <a:spLocks noChangeArrowheads="1"/>
          </p:cNvSpPr>
          <p:nvPr/>
        </p:nvSpPr>
        <p:spPr bwMode="blackGray">
          <a:xfrm>
            <a:off x="876300" y="5629275"/>
            <a:ext cx="7272338" cy="660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  SELECT last_name, job_id</a:t>
            </a:r>
          </a:p>
          <a:p>
            <a:pPr algn="l"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2* FROM   employees</a:t>
            </a:r>
          </a:p>
        </p:txBody>
      </p:sp>
      <p:sp>
        <p:nvSpPr>
          <p:cNvPr id="4956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>
                <a:latin typeface="Courier New" pitchFamily="49" charset="0"/>
              </a:rPr>
              <a:t>LIST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and </a:t>
            </a:r>
            <a:r>
              <a:rPr lang="en-US">
                <a:latin typeface="Courier New" pitchFamily="49" charset="0"/>
              </a:rPr>
              <a:t>APPEND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CHANGE</a:t>
            </a:r>
            <a:r>
              <a:rPr lang="en-US"/>
              <a:t> Command</a:t>
            </a:r>
          </a:p>
        </p:txBody>
      </p:sp>
      <p:sp>
        <p:nvSpPr>
          <p:cNvPr id="497682" name="Rectangle 18"/>
          <p:cNvSpPr>
            <a:spLocks noChangeArrowheads="1"/>
          </p:cNvSpPr>
          <p:nvPr/>
        </p:nvSpPr>
        <p:spPr bwMode="blackGray">
          <a:xfrm>
            <a:off x="876300" y="1830388"/>
            <a:ext cx="7272338" cy="403225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L</a:t>
            </a:r>
          </a:p>
        </p:txBody>
      </p:sp>
      <p:sp>
        <p:nvSpPr>
          <p:cNvPr id="497683" name="Rectangle 19"/>
          <p:cNvSpPr>
            <a:spLocks noChangeArrowheads="1"/>
          </p:cNvSpPr>
          <p:nvPr/>
        </p:nvSpPr>
        <p:spPr bwMode="blackGray">
          <a:xfrm>
            <a:off x="876300" y="2341563"/>
            <a:ext cx="7272338" cy="4111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1* SELECT * from employees</a:t>
            </a:r>
          </a:p>
        </p:txBody>
      </p:sp>
      <p:sp>
        <p:nvSpPr>
          <p:cNvPr id="497684" name="Rectangle 20"/>
          <p:cNvSpPr>
            <a:spLocks noChangeArrowheads="1"/>
          </p:cNvSpPr>
          <p:nvPr/>
        </p:nvSpPr>
        <p:spPr bwMode="blackGray">
          <a:xfrm>
            <a:off x="876300" y="2859088"/>
            <a:ext cx="7272338" cy="39370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c/employees/departments</a:t>
            </a:r>
          </a:p>
        </p:txBody>
      </p:sp>
      <p:sp>
        <p:nvSpPr>
          <p:cNvPr id="497685" name="Rectangle 21"/>
          <p:cNvSpPr>
            <a:spLocks noChangeArrowheads="1"/>
          </p:cNvSpPr>
          <p:nvPr/>
        </p:nvSpPr>
        <p:spPr bwMode="blackGray">
          <a:xfrm>
            <a:off x="876300" y="3360738"/>
            <a:ext cx="7272338" cy="3746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1* SELECT * from departments</a:t>
            </a:r>
          </a:p>
        </p:txBody>
      </p:sp>
      <p:sp>
        <p:nvSpPr>
          <p:cNvPr id="497686" name="Rectangle 22"/>
          <p:cNvSpPr>
            <a:spLocks noChangeArrowheads="1"/>
          </p:cNvSpPr>
          <p:nvPr/>
        </p:nvSpPr>
        <p:spPr bwMode="blackGray">
          <a:xfrm>
            <a:off x="876300" y="3849688"/>
            <a:ext cx="7272338" cy="39370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L</a:t>
            </a:r>
          </a:p>
        </p:txBody>
      </p:sp>
      <p:sp>
        <p:nvSpPr>
          <p:cNvPr id="497687" name="Rectangle 23"/>
          <p:cNvSpPr>
            <a:spLocks noChangeArrowheads="1"/>
          </p:cNvSpPr>
          <p:nvPr/>
        </p:nvSpPr>
        <p:spPr bwMode="blackGray">
          <a:xfrm>
            <a:off x="876300" y="4351338"/>
            <a:ext cx="7272338" cy="3746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1* SELECT * from departments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SQL*Plus File Commands</a:t>
            </a:r>
          </a:p>
        </p:txBody>
      </p:sp>
      <p:sp>
        <p:nvSpPr>
          <p:cNvPr id="499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3600" y="1816100"/>
            <a:ext cx="7366000" cy="2770188"/>
          </a:xfrm>
        </p:spPr>
        <p:txBody>
          <a:bodyPr>
            <a:normAutofit lnSpcReduction="10000"/>
          </a:bodyPr>
          <a:lstStyle/>
          <a:p>
            <a:pPr lvl="1"/>
            <a:r>
              <a:rPr lang="en-US">
                <a:latin typeface="Courier New" pitchFamily="49" charset="0"/>
              </a:rPr>
              <a:t>SAVE </a:t>
            </a:r>
            <a:r>
              <a:rPr lang="en-US" i="1">
                <a:latin typeface="Courier New" pitchFamily="49" charset="0"/>
              </a:rPr>
              <a:t>filename</a:t>
            </a:r>
          </a:p>
          <a:p>
            <a:pPr lvl="1"/>
            <a:r>
              <a:rPr lang="en-US">
                <a:latin typeface="Courier New" pitchFamily="49" charset="0"/>
              </a:rPr>
              <a:t>GET </a:t>
            </a:r>
            <a:r>
              <a:rPr lang="en-US" i="1">
                <a:latin typeface="Courier New" pitchFamily="49" charset="0"/>
              </a:rPr>
              <a:t>filename</a:t>
            </a:r>
          </a:p>
          <a:p>
            <a:pPr lvl="1"/>
            <a:r>
              <a:rPr lang="en-US">
                <a:latin typeface="Courier New" pitchFamily="49" charset="0"/>
              </a:rPr>
              <a:t>START </a:t>
            </a:r>
            <a:r>
              <a:rPr lang="en-US" i="1">
                <a:latin typeface="Courier New" pitchFamily="49" charset="0"/>
              </a:rPr>
              <a:t>filename</a:t>
            </a:r>
            <a:endParaRPr lang="en-US">
              <a:latin typeface="Courier New" pitchFamily="49" charset="0"/>
            </a:endParaRPr>
          </a:p>
          <a:p>
            <a:pPr lvl="1"/>
            <a:r>
              <a:rPr lang="en-US">
                <a:latin typeface="Courier New" pitchFamily="49" charset="0"/>
              </a:rPr>
              <a:t>@ </a:t>
            </a:r>
            <a:r>
              <a:rPr lang="en-US" i="1">
                <a:latin typeface="Courier New" pitchFamily="49" charset="0"/>
              </a:rPr>
              <a:t>filename</a:t>
            </a:r>
            <a:endParaRPr lang="en-US">
              <a:latin typeface="Courier New" pitchFamily="49" charset="0"/>
            </a:endParaRPr>
          </a:p>
          <a:p>
            <a:pPr lvl="1"/>
            <a:r>
              <a:rPr lang="en-US">
                <a:latin typeface="Courier New" pitchFamily="49" charset="0"/>
              </a:rPr>
              <a:t>EDIT </a:t>
            </a:r>
            <a:r>
              <a:rPr lang="en-US" i="1">
                <a:latin typeface="Courier New" pitchFamily="49" charset="0"/>
              </a:rPr>
              <a:t>filename</a:t>
            </a:r>
            <a:endParaRPr lang="en-US">
              <a:latin typeface="Courier New" pitchFamily="49" charset="0"/>
            </a:endParaRPr>
          </a:p>
          <a:p>
            <a:pPr lvl="1"/>
            <a:r>
              <a:rPr lang="en-US">
                <a:latin typeface="Courier New" pitchFamily="49" charset="0"/>
              </a:rPr>
              <a:t>SPOOL </a:t>
            </a:r>
            <a:r>
              <a:rPr lang="en-US" i="1">
                <a:latin typeface="Courier New" pitchFamily="49" charset="0"/>
              </a:rPr>
              <a:t>filename</a:t>
            </a:r>
            <a:endParaRPr lang="en-US">
              <a:latin typeface="Courier New" pitchFamily="49" charset="0"/>
            </a:endParaRPr>
          </a:p>
          <a:p>
            <a:pPr lvl="1"/>
            <a:r>
              <a:rPr lang="en-US">
                <a:latin typeface="Courier New" pitchFamily="49" charset="0"/>
              </a:rPr>
              <a:t>EXIT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ChangeArrowheads="1"/>
          </p:cNvSpPr>
          <p:nvPr/>
        </p:nvSpPr>
        <p:spPr bwMode="blackGray">
          <a:xfrm>
            <a:off x="876300" y="3662363"/>
            <a:ext cx="7277100" cy="37465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blackGray">
          <a:xfrm>
            <a:off x="876300" y="1881188"/>
            <a:ext cx="7277100" cy="119380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blackGray">
          <a:xfrm>
            <a:off x="876300" y="3176588"/>
            <a:ext cx="7277100" cy="392112"/>
          </a:xfrm>
          <a:prstGeom prst="rect">
            <a:avLst/>
          </a:prstGeom>
          <a:solidFill>
            <a:srgbClr val="DDDDDD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1047750" y="3160713"/>
            <a:ext cx="305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Created file my_query</a:t>
            </a:r>
          </a:p>
        </p:txBody>
      </p:sp>
      <p:sp>
        <p:nvSpPr>
          <p:cNvPr id="501766" name="Rectangle 6"/>
          <p:cNvSpPr>
            <a:spLocks noChangeArrowheads="1"/>
          </p:cNvSpPr>
          <p:nvPr/>
        </p:nvSpPr>
        <p:spPr bwMode="auto">
          <a:xfrm>
            <a:off x="1052513" y="3684588"/>
            <a:ext cx="2778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START my_query</a:t>
            </a:r>
          </a:p>
        </p:txBody>
      </p:sp>
      <p:sp>
        <p:nvSpPr>
          <p:cNvPr id="501767" name="Rectangle 7"/>
          <p:cNvSpPr>
            <a:spLocks noChangeArrowheads="1"/>
          </p:cNvSpPr>
          <p:nvPr/>
        </p:nvSpPr>
        <p:spPr bwMode="auto">
          <a:xfrm>
            <a:off x="1071563" y="1847850"/>
            <a:ext cx="6737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L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1  SELECT last_name, manager_id, department_id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2* 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SQL&gt; SAVE my_query</a:t>
            </a:r>
          </a:p>
        </p:txBody>
      </p:sp>
      <p:sp>
        <p:nvSpPr>
          <p:cNvPr id="501768" name="Rectangle 8"/>
          <p:cNvSpPr>
            <a:spLocks noChangeArrowheads="1"/>
          </p:cNvSpPr>
          <p:nvPr/>
        </p:nvSpPr>
        <p:spPr bwMode="blackGray">
          <a:xfrm>
            <a:off x="876300" y="4129088"/>
            <a:ext cx="7277100" cy="1698625"/>
          </a:xfrm>
          <a:prstGeom prst="rect">
            <a:avLst/>
          </a:prstGeom>
          <a:solidFill>
            <a:srgbClr val="DDDDDD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7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SAVE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START</a:t>
            </a:r>
            <a:r>
              <a:rPr lang="en-US"/>
              <a:t> Commands</a:t>
            </a:r>
          </a:p>
        </p:txBody>
      </p:sp>
      <p:sp>
        <p:nvSpPr>
          <p:cNvPr id="501770" name="Rectangle 10"/>
          <p:cNvSpPr>
            <a:spLocks noChangeArrowheads="1"/>
          </p:cNvSpPr>
          <p:nvPr/>
        </p:nvSpPr>
        <p:spPr bwMode="blackGray">
          <a:xfrm>
            <a:off x="1016000" y="1887538"/>
            <a:ext cx="7251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72" name="Rectangle 12"/>
          <p:cNvSpPr>
            <a:spLocks noChangeArrowheads="1"/>
          </p:cNvSpPr>
          <p:nvPr/>
        </p:nvSpPr>
        <p:spPr bwMode="auto">
          <a:xfrm>
            <a:off x="1085850" y="3240088"/>
            <a:ext cx="301942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73" name="Rectangle 13"/>
          <p:cNvSpPr>
            <a:spLocks noChangeArrowheads="1"/>
          </p:cNvSpPr>
          <p:nvPr/>
        </p:nvSpPr>
        <p:spPr bwMode="blackWhite">
          <a:xfrm>
            <a:off x="1025525" y="3687763"/>
            <a:ext cx="7251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74" name="Rectangle 14"/>
          <p:cNvSpPr>
            <a:spLocks noChangeArrowheads="1"/>
          </p:cNvSpPr>
          <p:nvPr/>
        </p:nvSpPr>
        <p:spPr bwMode="auto">
          <a:xfrm>
            <a:off x="1714500" y="3713163"/>
            <a:ext cx="2238375" cy="2857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75" name="Rectangle 15"/>
          <p:cNvSpPr>
            <a:spLocks noChangeArrowheads="1"/>
          </p:cNvSpPr>
          <p:nvPr/>
        </p:nvSpPr>
        <p:spPr bwMode="auto">
          <a:xfrm>
            <a:off x="1050925" y="4103688"/>
            <a:ext cx="7010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LAST_NAME                 MANAGER_ID DEPARTMENT_ID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------------------------- ---------- -------------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King                                            90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Kochhar                          100            90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20 rows selected.</a:t>
            </a:r>
          </a:p>
        </p:txBody>
      </p:sp>
      <p:sp>
        <p:nvSpPr>
          <p:cNvPr id="501771" name="Rectangle 11"/>
          <p:cNvSpPr>
            <a:spLocks noChangeArrowheads="1"/>
          </p:cNvSpPr>
          <p:nvPr/>
        </p:nvSpPr>
        <p:spPr bwMode="auto">
          <a:xfrm>
            <a:off x="1733550" y="2733675"/>
            <a:ext cx="19716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514350" indent="-514350" algn="ctr"/>
            <a:r>
              <a:rPr lang="en-US" dirty="0"/>
              <a:t>3.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illustrate the SQL statements using the instance of the </a:t>
            </a:r>
            <a:r>
              <a:rPr lang="en-US" b="1" u="sng" dirty="0"/>
              <a:t>Company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case study shown in Figure 1.1, which consists of the following tables:</a:t>
            </a:r>
          </a:p>
          <a:p>
            <a:pPr lvl="1"/>
            <a:r>
              <a:rPr lang="en-US" dirty="0"/>
              <a:t>EMPLOYEE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DEPT_LOCATIONS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WORKS_ON</a:t>
            </a:r>
          </a:p>
          <a:p>
            <a:pPr lvl="1"/>
            <a:r>
              <a:rPr lang="en-US" dirty="0"/>
              <a:t>DEPENDENT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4438"/>
            <a:ext cx="8153400" cy="4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You illustrate the SQL statements using the instance of the </a:t>
            </a:r>
            <a:r>
              <a:rPr lang="en-US" dirty="0" err="1"/>
              <a:t>DreamHome</a:t>
            </a:r>
            <a:r>
              <a:rPr lang="en-US" dirty="0"/>
              <a:t> case study, which consists of the following tables:</a:t>
            </a:r>
          </a:p>
          <a:p>
            <a:pPr lvl="1"/>
            <a:r>
              <a:rPr lang="en-US" b="1" dirty="0"/>
              <a:t>Branch</a:t>
            </a:r>
            <a:r>
              <a:rPr lang="en-US" dirty="0"/>
              <a:t> (</a:t>
            </a:r>
            <a:r>
              <a:rPr lang="en-US" dirty="0" err="1"/>
              <a:t>branchNo</a:t>
            </a:r>
            <a:r>
              <a:rPr lang="en-US" dirty="0"/>
              <a:t>, street, city, postcode)</a:t>
            </a:r>
          </a:p>
          <a:p>
            <a:pPr lvl="1"/>
            <a:r>
              <a:rPr lang="en-US" b="1" dirty="0"/>
              <a:t>Staff</a:t>
            </a:r>
            <a:r>
              <a:rPr lang="en-US" dirty="0"/>
              <a:t>     (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position, sex, DOB, salary, </a:t>
            </a:r>
            <a:r>
              <a:rPr lang="en-US" dirty="0" err="1"/>
              <a:t>branchNo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PropertyForRent</a:t>
            </a:r>
            <a:r>
              <a:rPr lang="en-US" dirty="0"/>
              <a:t>   (</a:t>
            </a:r>
            <a:r>
              <a:rPr lang="en-US" dirty="0" err="1"/>
              <a:t>propertyNo</a:t>
            </a:r>
            <a:r>
              <a:rPr lang="en-US" dirty="0"/>
              <a:t>, street, city, postcode, type, rooms, rent, </a:t>
            </a:r>
            <a:r>
              <a:rPr lang="en-US" dirty="0" err="1"/>
              <a:t>ownerNo</a:t>
            </a:r>
            <a:r>
              <a:rPr lang="en-US" dirty="0"/>
              <a:t>,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branchNo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Client</a:t>
            </a:r>
            <a:r>
              <a:rPr lang="en-US" dirty="0"/>
              <a:t>  (</a:t>
            </a:r>
            <a:r>
              <a:rPr lang="en-US" dirty="0" err="1"/>
              <a:t>clientNo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telNo</a:t>
            </a:r>
            <a:r>
              <a:rPr lang="en-US" dirty="0"/>
              <a:t>, </a:t>
            </a:r>
            <a:r>
              <a:rPr lang="en-US" dirty="0" err="1"/>
              <a:t>prefType</a:t>
            </a:r>
            <a:r>
              <a:rPr lang="en-US" dirty="0"/>
              <a:t>, </a:t>
            </a:r>
            <a:r>
              <a:rPr lang="en-US" dirty="0" err="1"/>
              <a:t>maxRent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PrivateOwner</a:t>
            </a:r>
            <a:r>
              <a:rPr lang="en-US" dirty="0"/>
              <a:t> (</a:t>
            </a:r>
            <a:r>
              <a:rPr lang="en-US" dirty="0" err="1"/>
              <a:t>ownerNo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address, </a:t>
            </a:r>
            <a:r>
              <a:rPr lang="en-US" dirty="0" err="1"/>
              <a:t>telNo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Viewing</a:t>
            </a:r>
            <a:r>
              <a:rPr lang="en-US" dirty="0"/>
              <a:t> (</a:t>
            </a:r>
            <a:r>
              <a:rPr lang="en-US" dirty="0" err="1"/>
              <a:t>clientNo</a:t>
            </a:r>
            <a:r>
              <a:rPr lang="en-US" dirty="0"/>
              <a:t>, </a:t>
            </a:r>
            <a:r>
              <a:rPr lang="en-US" dirty="0" err="1"/>
              <a:t>propertyNo</a:t>
            </a:r>
            <a:r>
              <a:rPr lang="en-US" dirty="0"/>
              <a:t>, </a:t>
            </a:r>
            <a:r>
              <a:rPr lang="en-US" dirty="0" err="1"/>
              <a:t>viewDate</a:t>
            </a:r>
            <a:r>
              <a:rPr lang="en-US" dirty="0"/>
              <a:t>, comment)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>
                <a:cs typeface="Times New Roman" pitchFamily="18" charset="0"/>
              </a:rPr>
              <a:t>Course  Outline.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800" dirty="0">
              <a:solidFill>
                <a:schemeClr val="tx1"/>
              </a:solidFill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800" dirty="0">
                <a:solidFill>
                  <a:schemeClr val="tx1"/>
                </a:solidFill>
              </a:rPr>
              <a:t>Introductions and the case Study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Definition Language (DDL)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user, database and tables and their attributes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alter/delete user, database and tables and their attributes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Manipulation Language (DML)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Insert/delete/modify </a:t>
            </a:r>
            <a:r>
              <a:rPr lang="en-US" sz="2400" dirty="0" err="1"/>
              <a:t>tuples</a:t>
            </a:r>
            <a:r>
              <a:rPr lang="en-US" sz="2400" dirty="0"/>
              <a:t> in tables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Query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SQL</a:t>
            </a:r>
          </a:p>
          <a:p>
            <a:r>
              <a:rPr lang="en-US" dirty="0"/>
              <a:t>Case Study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What is SQL?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en-US" dirty="0"/>
              <a:t>Structured Query Language</a:t>
            </a:r>
          </a:p>
          <a:p>
            <a:r>
              <a:rPr lang="en-US" dirty="0"/>
              <a:t>Communicate with databases</a:t>
            </a:r>
          </a:p>
          <a:p>
            <a:r>
              <a:rPr lang="en-US" dirty="0"/>
              <a:t>Used to created and edit databases.</a:t>
            </a:r>
          </a:p>
          <a:p>
            <a:r>
              <a:rPr lang="en-US" dirty="0"/>
              <a:t>Also used to create queries, forms, and reports.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1A1-C090-4538-8018-0E8DCEDDF685}" type="slidenum">
              <a:rPr lang="en-US"/>
              <a:pPr/>
              <a:t>7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SQL Overview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Structured Query Language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standard for relational database management systems (RDBMS)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SQL-92 and SQL-99 Standards – Purpose: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Specify syntax/semantics for data definition and manipulation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Define data structures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Enable portability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Specify minimal (level 1) and complete (level 2) standards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Allow for later growth/enhancement to standard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It also has rules for embedding SQL statements into a general-purpose programming language such as Java, COBOL, or C/C++.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D91CA-FDF9-4A78-8EAA-5C45A82FAFA3}" type="slidenum">
              <a:rPr lang="en-US"/>
              <a:pPr/>
              <a:t>8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/>
              <a:t>SQL Environment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Catalog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set of schemas that constitute the description of a database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Schema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structure that contains descriptions of objects created by a user (base tables, views, constraints)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Definition Language (DDL)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Commands that define a database, including creating, altering, and dropping tables and establishing constraints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Manipulation Language (DML)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Commands that maintain and query a database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Control Language (DCL)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Commands that control a database, including administering privileges and committing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4023-9C7B-4196-B484-A71B823C3093}" type="slidenum">
              <a:rPr lang="en-US"/>
              <a:pPr/>
              <a:t>9</a:t>
            </a:fld>
            <a:endParaRPr lang="en-US"/>
          </a:p>
        </p:txBody>
      </p:sp>
      <p:pic>
        <p:nvPicPr>
          <p:cNvPr id="276483" name="Picture 3" descr="FIG7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91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243</TotalTime>
  <Words>1789</Words>
  <Application>Microsoft Office PowerPoint</Application>
  <PresentationFormat>On-screen Show (4:3)</PresentationFormat>
  <Paragraphs>263</Paragraphs>
  <Slides>28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Bookman Old Style</vt:lpstr>
      <vt:lpstr>Calibri</vt:lpstr>
      <vt:lpstr>Courier New</vt:lpstr>
      <vt:lpstr>Gill Sans MT</vt:lpstr>
      <vt:lpstr>Gill Sans Ultra Bold</vt:lpstr>
      <vt:lpstr>Times New Roman</vt:lpstr>
      <vt:lpstr>Wingdings</vt:lpstr>
      <vt:lpstr>Wingdings 3</vt:lpstr>
      <vt:lpstr>Origin</vt:lpstr>
      <vt:lpstr>Document</vt:lpstr>
      <vt:lpstr> Database Fundamentals College Requirements -Compulsive Courses  </vt:lpstr>
      <vt:lpstr>Welcome to Database Fundamentals !</vt:lpstr>
      <vt:lpstr>Course  Outline.</vt:lpstr>
      <vt:lpstr>Lab 1</vt:lpstr>
      <vt:lpstr>Lab 1 Outline</vt:lpstr>
      <vt:lpstr>What is SQL?</vt:lpstr>
      <vt:lpstr>SQL Overview</vt:lpstr>
      <vt:lpstr>SQL Environment</vt:lpstr>
      <vt:lpstr>PowerPoint Presentation</vt:lpstr>
      <vt:lpstr>Writing SQL Commands</vt:lpstr>
      <vt:lpstr>Data Types in SQL</vt:lpstr>
      <vt:lpstr>Table Basics</vt:lpstr>
      <vt:lpstr>Table</vt:lpstr>
      <vt:lpstr>Tables in SQL</vt:lpstr>
      <vt:lpstr>Tables Explained</vt:lpstr>
      <vt:lpstr>Terminology</vt:lpstr>
      <vt:lpstr>2. Using SQL*Plus</vt:lpstr>
      <vt:lpstr>SQL and SQL*Plus Interaction</vt:lpstr>
      <vt:lpstr>Displaying Table Structure</vt:lpstr>
      <vt:lpstr>Displaying Table Structure</vt:lpstr>
      <vt:lpstr>Using LIST, n, and APPEND</vt:lpstr>
      <vt:lpstr>Using the CHANGE Command</vt:lpstr>
      <vt:lpstr>SQL*Plus File Commands</vt:lpstr>
      <vt:lpstr>Using the SAVE and START Commands</vt:lpstr>
      <vt:lpstr>3. Case Study</vt:lpstr>
      <vt:lpstr>Case Study (1)</vt:lpstr>
      <vt:lpstr>PowerPoint Presentation</vt:lpstr>
      <vt:lpstr>Case Study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Database Fundamentals College Requirements -Compulsive Courses  </dc:title>
  <dc:creator>hp envy m6</dc:creator>
  <cp:lastModifiedBy>mmc12345</cp:lastModifiedBy>
  <cp:revision>31</cp:revision>
  <dcterms:created xsi:type="dcterms:W3CDTF">2015-02-25T09:46:30Z</dcterms:created>
  <dcterms:modified xsi:type="dcterms:W3CDTF">2022-07-01T16:54:02Z</dcterms:modified>
</cp:coreProperties>
</file>