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1"/>
  </p:notesMasterIdLst>
  <p:sldIdLst>
    <p:sldId id="257" r:id="rId3"/>
    <p:sldId id="259" r:id="rId4"/>
    <p:sldId id="260" r:id="rId5"/>
    <p:sldId id="263" r:id="rId6"/>
    <p:sldId id="268" r:id="rId7"/>
    <p:sldId id="264" r:id="rId8"/>
    <p:sldId id="261" r:id="rId9"/>
    <p:sldId id="265" r:id="rId10"/>
    <p:sldId id="267" r:id="rId11"/>
    <p:sldId id="266" r:id="rId12"/>
    <p:sldId id="269" r:id="rId13"/>
    <p:sldId id="270" r:id="rId14"/>
    <p:sldId id="271" r:id="rId15"/>
    <p:sldId id="274" r:id="rId16"/>
    <p:sldId id="276" r:id="rId17"/>
    <p:sldId id="262" r:id="rId18"/>
    <p:sldId id="275" r:id="rId19"/>
    <p:sldId id="277" r:id="rId20"/>
    <p:sldId id="278" r:id="rId21"/>
    <p:sldId id="273" r:id="rId22"/>
    <p:sldId id="279" r:id="rId23"/>
    <p:sldId id="281" r:id="rId24"/>
    <p:sldId id="272" r:id="rId25"/>
    <p:sldId id="280" r:id="rId26"/>
    <p:sldId id="282" r:id="rId27"/>
    <p:sldId id="283" r:id="rId28"/>
    <p:sldId id="285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9B016-ADBA-4309-AA10-13BBF8180AA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1C3CB-7C7A-43DD-8C84-A2907AD3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7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9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1C3CB-7C7A-43DD-8C84-A2907AD379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3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7" y="2292101"/>
            <a:ext cx="7572375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91"/>
            <a:ext cx="7572376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12/3/2014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5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3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91003" y="1600201"/>
            <a:ext cx="4823184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7" y="1600200"/>
            <a:ext cx="2547747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12/3/2014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8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12/3/2014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3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1" y="365125"/>
            <a:ext cx="12858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12/3/2014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 rot="5400000">
            <a:off x="4181447" y="3239397"/>
            <a:ext cx="5632704" cy="63302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79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7" y="2292101"/>
            <a:ext cx="7572375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91"/>
            <a:ext cx="7572376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12/5/2014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5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12/5/2014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04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7"/>
            <a:ext cx="9144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7"/>
            <a:ext cx="9144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101"/>
            <a:ext cx="4300538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91"/>
            <a:ext cx="4300538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2" y="0"/>
            <a:ext cx="1310643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35801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800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5"/>
            <a:ext cx="9144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6" y="2971806"/>
            <a:ext cx="7553324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6" y="4655956"/>
            <a:ext cx="7553324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12/5/2014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1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5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677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2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12/5/2014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583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12/5/2014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8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12/5/2014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21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12/3/2014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0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12/5/2014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388" y="1600201"/>
            <a:ext cx="4083939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7" y="1600200"/>
            <a:ext cx="3288411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12/5/2014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4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91003" y="1600201"/>
            <a:ext cx="4823184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7" y="1600200"/>
            <a:ext cx="2547747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12/5/2014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3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12/5/2014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24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1" y="365125"/>
            <a:ext cx="12858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12/5/2014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 rot="5400000">
            <a:off x="4181447" y="3239397"/>
            <a:ext cx="5632704" cy="63302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854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7"/>
            <a:ext cx="9144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7"/>
            <a:ext cx="9144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101"/>
            <a:ext cx="4300538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91"/>
            <a:ext cx="4300538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2" y="0"/>
            <a:ext cx="1310643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35801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445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5"/>
            <a:ext cx="9144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6" y="2971806"/>
            <a:ext cx="7553324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6" y="4655956"/>
            <a:ext cx="7553324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12/3/2014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1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3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677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2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12/3/2014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24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583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12/3/2014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3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12/3/2014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91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12/3/2014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4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388" y="1600201"/>
            <a:ext cx="4083939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7" y="1600200"/>
            <a:ext cx="3288411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12/3/2014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61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6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8678" y="6356358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12/3/2014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846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587" y="6356358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27532" y="1219208"/>
            <a:ext cx="7488936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28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6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8678" y="6356358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12/5/2014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846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587" y="6356358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27532" y="1219208"/>
            <a:ext cx="7488936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053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Data Structure &amp; Algorithms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</a:rPr>
              <a:t>Linked Lists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33475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an item </a:t>
            </a:r>
            <a:r>
              <a:rPr lang="en-US" dirty="0" smtClean="0"/>
              <a:t>(Cont’d)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6781800" cy="4572000"/>
          </a:xfrm>
        </p:spPr>
      </p:pic>
    </p:spTree>
    <p:extLst>
      <p:ext uri="{BB962C8B-B14F-4D97-AF65-F5344CB8AC3E}">
        <p14:creationId xmlns:p14="http://schemas.microsoft.com/office/powerpoint/2010/main" val="151401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</a:t>
            </a:r>
            <a:r>
              <a:rPr lang="en-US" dirty="0"/>
              <a:t>an </a:t>
            </a:r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 reverse of </a:t>
            </a:r>
            <a:r>
              <a:rPr lang="en-US" dirty="0" smtClean="0"/>
              <a:t>inserting an item.</a:t>
            </a:r>
          </a:p>
          <a:p>
            <a:r>
              <a:rPr lang="en-US" dirty="0"/>
              <a:t>It disconnects the first </a:t>
            </a:r>
            <a:r>
              <a:rPr lang="en-US" dirty="0" smtClean="0"/>
              <a:t>link by </a:t>
            </a:r>
            <a:r>
              <a:rPr lang="en-US" dirty="0"/>
              <a:t>rerouting first to point to the second link. This second link is found by </a:t>
            </a:r>
            <a:r>
              <a:rPr lang="en-US" dirty="0" smtClean="0"/>
              <a:t>looking at </a:t>
            </a:r>
            <a:r>
              <a:rPr lang="en-US" dirty="0"/>
              <a:t>the next field in the first link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000" b="1" dirty="0"/>
              <a:t>public Link </a:t>
            </a:r>
            <a:r>
              <a:rPr lang="en-US" sz="2000" b="1" dirty="0" err="1"/>
              <a:t>deleteFirst</a:t>
            </a:r>
            <a:r>
              <a:rPr lang="en-US" sz="2000" b="1" dirty="0"/>
              <a:t>() // delete first item</a:t>
            </a:r>
          </a:p>
          <a:p>
            <a:pPr marL="457200" lvl="1" indent="0">
              <a:buNone/>
            </a:pPr>
            <a:r>
              <a:rPr lang="en-US" sz="2000" b="1" dirty="0"/>
              <a:t>{ // (assumes list not empty)</a:t>
            </a:r>
          </a:p>
          <a:p>
            <a:pPr marL="457200" lvl="1" indent="0">
              <a:buNone/>
            </a:pPr>
            <a:r>
              <a:rPr lang="en-US" sz="2000" b="1" dirty="0"/>
              <a:t>Link temp = first; // save reference to link</a:t>
            </a:r>
          </a:p>
          <a:p>
            <a:pPr marL="457200" lvl="1" indent="0">
              <a:buNone/>
            </a:pPr>
            <a:r>
              <a:rPr lang="en-US" sz="2000" b="1" dirty="0"/>
              <a:t>first = </a:t>
            </a:r>
            <a:r>
              <a:rPr lang="en-US" sz="2000" b="1" dirty="0" err="1"/>
              <a:t>first.next</a:t>
            </a:r>
            <a:r>
              <a:rPr lang="en-US" sz="2000" b="1" dirty="0"/>
              <a:t>; // delete it: first--&gt;old next</a:t>
            </a:r>
          </a:p>
          <a:p>
            <a:pPr marL="457200" lvl="1" indent="0">
              <a:buNone/>
            </a:pPr>
            <a:r>
              <a:rPr lang="en-US" sz="2000" b="1" dirty="0"/>
              <a:t>return temp; // return deleted link</a:t>
            </a:r>
          </a:p>
          <a:p>
            <a:pPr marL="457200" lvl="1" indent="0">
              <a:buNone/>
            </a:pPr>
            <a:r>
              <a:rPr lang="en-US" sz="2000" b="1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1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an </a:t>
            </a:r>
            <a:r>
              <a:rPr lang="en-US" dirty="0" smtClean="0"/>
              <a:t>item (Cont’d)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27" y="2052381"/>
            <a:ext cx="5877746" cy="3667637"/>
          </a:xfrm>
        </p:spPr>
      </p:pic>
    </p:spTree>
    <p:extLst>
      <p:ext uri="{BB962C8B-B14F-4D97-AF65-F5344CB8AC3E}">
        <p14:creationId xmlns:p14="http://schemas.microsoft.com/office/powerpoint/2010/main" val="13727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</a:t>
            </a:r>
            <a:r>
              <a:rPr lang="en-US" dirty="0"/>
              <a:t>the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display the list, you start at first and follow the chain of references from link </a:t>
            </a:r>
            <a:r>
              <a:rPr lang="en-US" dirty="0" smtClean="0"/>
              <a:t>to link.</a:t>
            </a:r>
          </a:p>
          <a:p>
            <a:pPr marL="457200" lvl="1" indent="0">
              <a:buNone/>
            </a:pPr>
            <a:r>
              <a:rPr lang="en-US" sz="1800" b="1" dirty="0"/>
              <a:t>public void </a:t>
            </a:r>
            <a:r>
              <a:rPr lang="en-US" sz="1800" b="1" dirty="0" err="1"/>
              <a:t>displayList</a:t>
            </a:r>
            <a:r>
              <a:rPr lang="en-US" sz="1800" b="1" dirty="0"/>
              <a:t>()</a:t>
            </a:r>
          </a:p>
          <a:p>
            <a:pPr marL="457200" lvl="1" indent="0">
              <a:buNone/>
            </a:pPr>
            <a:r>
              <a:rPr lang="en-US" sz="1800" b="1" dirty="0"/>
              <a:t>{</a:t>
            </a:r>
          </a:p>
          <a:p>
            <a:pPr marL="457200" lvl="1" indent="0">
              <a:buNone/>
            </a:pPr>
            <a:r>
              <a:rPr lang="en-US" sz="1800" b="1" dirty="0" err="1"/>
              <a:t>System.out.print</a:t>
            </a:r>
            <a:r>
              <a:rPr lang="en-US" sz="1800" b="1" dirty="0"/>
              <a:t>(“List (first--&gt;last): “);</a:t>
            </a:r>
          </a:p>
          <a:p>
            <a:pPr marL="457200" lvl="1" indent="0">
              <a:buNone/>
            </a:pPr>
            <a:r>
              <a:rPr lang="en-US" sz="1800" b="1" dirty="0"/>
              <a:t>Link current = first; </a:t>
            </a:r>
            <a:r>
              <a:rPr lang="en-US" sz="1800" dirty="0"/>
              <a:t>// start at beginning of list</a:t>
            </a:r>
          </a:p>
          <a:p>
            <a:pPr marL="457200" lvl="1" indent="0">
              <a:buNone/>
            </a:pPr>
            <a:r>
              <a:rPr lang="en-US" sz="1800" b="1" dirty="0"/>
              <a:t>while(current != null) </a:t>
            </a:r>
            <a:r>
              <a:rPr lang="en-US" sz="1800" dirty="0"/>
              <a:t>// until end of list,</a:t>
            </a:r>
          </a:p>
          <a:p>
            <a:pPr marL="457200" lvl="1" indent="0">
              <a:buNone/>
            </a:pPr>
            <a:r>
              <a:rPr lang="en-US" sz="1800" b="1" dirty="0"/>
              <a:t>{</a:t>
            </a:r>
          </a:p>
          <a:p>
            <a:pPr marL="457200" lvl="1" indent="0">
              <a:buNone/>
            </a:pPr>
            <a:r>
              <a:rPr lang="en-US" sz="1800" b="1" dirty="0" err="1"/>
              <a:t>current.displayLink</a:t>
            </a:r>
            <a:r>
              <a:rPr lang="en-US" sz="1800" b="1" dirty="0"/>
              <a:t>(); </a:t>
            </a:r>
            <a:r>
              <a:rPr lang="en-US" sz="1800" dirty="0"/>
              <a:t>// print data</a:t>
            </a:r>
          </a:p>
          <a:p>
            <a:pPr marL="457200" lvl="1" indent="0">
              <a:buNone/>
            </a:pPr>
            <a:r>
              <a:rPr lang="en-US" sz="1800" b="1" dirty="0"/>
              <a:t>current = </a:t>
            </a:r>
            <a:r>
              <a:rPr lang="en-US" sz="1800" b="1" dirty="0" err="1"/>
              <a:t>current.next</a:t>
            </a:r>
            <a:r>
              <a:rPr lang="en-US" sz="1800" b="1" dirty="0"/>
              <a:t>; </a:t>
            </a:r>
            <a:r>
              <a:rPr lang="en-US" sz="1800" dirty="0"/>
              <a:t>// move to next link</a:t>
            </a:r>
          </a:p>
          <a:p>
            <a:pPr marL="457200" lvl="1" indent="0">
              <a:buNone/>
            </a:pPr>
            <a:r>
              <a:rPr lang="en-US" sz="1800" b="1" dirty="0"/>
              <a:t>}</a:t>
            </a:r>
          </a:p>
          <a:p>
            <a:pPr marL="457200" lvl="1" indent="0">
              <a:buNone/>
            </a:pPr>
            <a:r>
              <a:rPr lang="en-US" sz="1800" b="1" dirty="0" err="1"/>
              <a:t>System.out.println</a:t>
            </a:r>
            <a:r>
              <a:rPr lang="en-US" sz="1800" b="1" dirty="0" smtClean="0"/>
              <a:t>(“ ”);</a:t>
            </a:r>
            <a:endParaRPr lang="en-US" sz="1800" b="1" dirty="0"/>
          </a:p>
          <a:p>
            <a:pPr marL="457200" lvl="1" indent="0">
              <a:buNone/>
            </a:pPr>
            <a:r>
              <a:rPr lang="en-US" sz="1800" b="1" dirty="0"/>
              <a:t>}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72821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dirty="0"/>
              <a:t>find() </a:t>
            </a:r>
            <a:r>
              <a:rPr lang="en-US" b="1" dirty="0" smtClean="0"/>
              <a:t>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The </a:t>
            </a:r>
            <a:r>
              <a:rPr lang="en-US" sz="1800" dirty="0"/>
              <a:t>find() </a:t>
            </a:r>
            <a:r>
              <a:rPr lang="en-US" sz="1800" b="1" dirty="0" smtClean="0"/>
              <a:t>Method:</a:t>
            </a:r>
          </a:p>
          <a:p>
            <a:r>
              <a:rPr lang="en-US" dirty="0"/>
              <a:t>Essentially the same idea as </a:t>
            </a:r>
            <a:r>
              <a:rPr lang="en-US" dirty="0" err="1"/>
              <a:t>displayList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Linearly iterate through the elements with a reference current.</a:t>
            </a:r>
          </a:p>
          <a:p>
            <a:pPr lvl="1"/>
            <a:r>
              <a:rPr lang="en-US" dirty="0"/>
              <a:t>Repeatedly set current to </a:t>
            </a:r>
            <a:r>
              <a:rPr lang="en-US" dirty="0" err="1"/>
              <a:t>current.next</a:t>
            </a:r>
            <a:endParaRPr lang="en-US" dirty="0"/>
          </a:p>
          <a:p>
            <a:pPr lvl="1"/>
            <a:r>
              <a:rPr lang="en-US" dirty="0"/>
              <a:t>Except this time, stop when you find the item!</a:t>
            </a:r>
          </a:p>
        </p:txBody>
      </p:sp>
    </p:spTree>
    <p:extLst>
      <p:ext uri="{BB962C8B-B14F-4D97-AF65-F5344CB8AC3E}">
        <p14:creationId xmlns:p14="http://schemas.microsoft.com/office/powerpoint/2010/main" val="212646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dirty="0"/>
              <a:t>delete() </a:t>
            </a:r>
            <a:r>
              <a:rPr lang="en-US" b="1" dirty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delete() method is similar to find() in the way it searches for the link to </a:t>
            </a:r>
            <a:r>
              <a:rPr lang="en-US" dirty="0" smtClean="0"/>
              <a:t>be deleted.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needs to maintain a reference not only to the current </a:t>
            </a:r>
            <a:r>
              <a:rPr lang="en-US" dirty="0" smtClean="0"/>
              <a:t>link (current</a:t>
            </a:r>
            <a:r>
              <a:rPr lang="en-US" dirty="0"/>
              <a:t>), but to the link preceding the current link (previous</a:t>
            </a:r>
            <a:r>
              <a:rPr lang="en-US" dirty="0" smtClean="0"/>
              <a:t>) why?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3429000"/>
            <a:ext cx="6977473" cy="287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8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6" y="3581400"/>
            <a:ext cx="7553324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Double-Ended Lists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368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Double-Ended </a:t>
            </a:r>
            <a:r>
              <a:rPr lang="en-US" b="1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double-ended list is similar to an ordinary linked list, but it </a:t>
            </a:r>
            <a:r>
              <a:rPr lang="en-US" sz="1800" dirty="0" smtClean="0"/>
              <a:t>has one additional feature: a reference to the last link as well as to the first.</a:t>
            </a:r>
          </a:p>
          <a:p>
            <a:r>
              <a:rPr lang="en-US" dirty="0"/>
              <a:t>Enables easy insertion at both ends</a:t>
            </a:r>
          </a:p>
          <a:p>
            <a:pPr lvl="1"/>
            <a:r>
              <a:rPr lang="en-US" dirty="0"/>
              <a:t>You still cannot delete the last element any easier.  Why?</a:t>
            </a:r>
          </a:p>
          <a:p>
            <a:pPr lvl="1"/>
            <a:r>
              <a:rPr lang="en-US" dirty="0"/>
              <a:t>You cannot change find() to start from the end.  Why?</a:t>
            </a:r>
            <a:endParaRPr lang="en-US" sz="1800" dirty="0" smtClean="0"/>
          </a:p>
          <a:p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733801"/>
            <a:ext cx="791585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5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at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inserts </a:t>
            </a:r>
            <a:r>
              <a:rPr lang="en-US" dirty="0"/>
              <a:t>a new item at the end of </a:t>
            </a:r>
            <a:r>
              <a:rPr lang="en-US" dirty="0" smtClean="0"/>
              <a:t>the list:</a:t>
            </a:r>
          </a:p>
          <a:p>
            <a:pPr lvl="1"/>
            <a:r>
              <a:rPr lang="en-US" sz="2000" dirty="0" smtClean="0"/>
              <a:t>modifying </a:t>
            </a:r>
            <a:r>
              <a:rPr lang="en-US" sz="2000" dirty="0" err="1"/>
              <a:t>last.next</a:t>
            </a:r>
            <a:r>
              <a:rPr lang="en-US" sz="2000" dirty="0"/>
              <a:t> to point to the new link and then</a:t>
            </a:r>
          </a:p>
          <a:p>
            <a:pPr lvl="1"/>
            <a:r>
              <a:rPr lang="en-US" sz="2000" dirty="0"/>
              <a:t>changing last to point </a:t>
            </a:r>
            <a:r>
              <a:rPr lang="en-US" sz="2000" dirty="0" smtClean="0"/>
              <a:t>to </a:t>
            </a:r>
            <a:r>
              <a:rPr lang="en-US" sz="2000" dirty="0"/>
              <a:t>the new </a:t>
            </a:r>
            <a:r>
              <a:rPr lang="en-US" sz="2000" dirty="0" smtClean="0"/>
              <a:t>link.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r>
              <a:rPr lang="en-US" b="1" dirty="0"/>
              <a:t>public void </a:t>
            </a:r>
            <a:r>
              <a:rPr lang="en-US" b="1" dirty="0" err="1"/>
              <a:t>insertLast</a:t>
            </a:r>
            <a:r>
              <a:rPr lang="en-US" b="1" dirty="0"/>
              <a:t>(long </a:t>
            </a:r>
            <a:r>
              <a:rPr lang="en-US" b="1" dirty="0" err="1"/>
              <a:t>dd</a:t>
            </a:r>
            <a:r>
              <a:rPr lang="en-US" b="1" dirty="0"/>
              <a:t>) </a:t>
            </a:r>
            <a:r>
              <a:rPr lang="en-US" dirty="0"/>
              <a:t>// insert at end of list</a:t>
            </a:r>
          </a:p>
          <a:p>
            <a:pPr marL="457200" lvl="1" indent="0">
              <a:buNone/>
            </a:pPr>
            <a:r>
              <a:rPr lang="en-US" b="1" dirty="0"/>
              <a:t>{</a:t>
            </a:r>
          </a:p>
          <a:p>
            <a:pPr marL="457200" lvl="1" indent="0">
              <a:buNone/>
            </a:pPr>
            <a:r>
              <a:rPr lang="en-US" b="1" dirty="0"/>
              <a:t>Link </a:t>
            </a:r>
            <a:r>
              <a:rPr lang="en-US" b="1" dirty="0" err="1"/>
              <a:t>newLink</a:t>
            </a:r>
            <a:r>
              <a:rPr lang="en-US" b="1" dirty="0"/>
              <a:t> = new Link(</a:t>
            </a:r>
            <a:r>
              <a:rPr lang="en-US" b="1" dirty="0" err="1"/>
              <a:t>dd</a:t>
            </a:r>
            <a:r>
              <a:rPr lang="en-US" b="1" dirty="0"/>
              <a:t>); </a:t>
            </a:r>
            <a:r>
              <a:rPr lang="en-US" dirty="0"/>
              <a:t>// make new link</a:t>
            </a:r>
          </a:p>
          <a:p>
            <a:pPr marL="457200" lvl="1" indent="0">
              <a:buNone/>
            </a:pPr>
            <a:r>
              <a:rPr lang="en-US" b="1" dirty="0"/>
              <a:t>if( </a:t>
            </a:r>
            <a:r>
              <a:rPr lang="en-US" b="1" dirty="0" err="1"/>
              <a:t>isEmpty</a:t>
            </a:r>
            <a:r>
              <a:rPr lang="en-US" b="1" dirty="0"/>
              <a:t>() ) </a:t>
            </a:r>
            <a:r>
              <a:rPr lang="en-US" dirty="0"/>
              <a:t>// if empty list,</a:t>
            </a:r>
          </a:p>
          <a:p>
            <a:pPr marL="457200" lvl="1" indent="0">
              <a:buNone/>
            </a:pPr>
            <a:r>
              <a:rPr lang="en-US" b="1" dirty="0"/>
              <a:t>first = </a:t>
            </a:r>
            <a:r>
              <a:rPr lang="en-US" b="1" dirty="0" err="1"/>
              <a:t>newLink</a:t>
            </a:r>
            <a:r>
              <a:rPr lang="en-US" b="1" dirty="0"/>
              <a:t>; </a:t>
            </a:r>
            <a:r>
              <a:rPr lang="en-US" dirty="0"/>
              <a:t>// first --&gt; </a:t>
            </a:r>
            <a:r>
              <a:rPr lang="en-US" dirty="0" err="1"/>
              <a:t>newLink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else</a:t>
            </a:r>
          </a:p>
          <a:p>
            <a:pPr marL="457200" lvl="1" indent="0">
              <a:buNone/>
            </a:pPr>
            <a:r>
              <a:rPr lang="en-US" b="1" dirty="0" err="1"/>
              <a:t>last.next</a:t>
            </a:r>
            <a:r>
              <a:rPr lang="en-US" b="1" dirty="0"/>
              <a:t> = </a:t>
            </a:r>
            <a:r>
              <a:rPr lang="en-US" b="1" dirty="0" err="1"/>
              <a:t>newLink</a:t>
            </a:r>
            <a:r>
              <a:rPr lang="en-US" b="1" dirty="0"/>
              <a:t>; </a:t>
            </a:r>
            <a:r>
              <a:rPr lang="en-US" dirty="0"/>
              <a:t>// old last --&gt; </a:t>
            </a:r>
            <a:r>
              <a:rPr lang="en-US" dirty="0" err="1"/>
              <a:t>newLink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last = </a:t>
            </a:r>
            <a:r>
              <a:rPr lang="en-US" b="1" dirty="0" err="1"/>
              <a:t>newLink</a:t>
            </a:r>
            <a:r>
              <a:rPr lang="en-US" b="1" dirty="0"/>
              <a:t>; </a:t>
            </a:r>
            <a:r>
              <a:rPr lang="en-US" dirty="0"/>
              <a:t>// </a:t>
            </a:r>
            <a:r>
              <a:rPr lang="en-US" dirty="0" err="1"/>
              <a:t>newLink</a:t>
            </a:r>
            <a:r>
              <a:rPr lang="en-US" dirty="0"/>
              <a:t> &lt;-- last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  <a:endParaRPr lang="en-US" sz="5600" b="1" dirty="0"/>
          </a:p>
        </p:txBody>
      </p:sp>
    </p:spTree>
    <p:extLst>
      <p:ext uri="{BB962C8B-B14F-4D97-AF65-F5344CB8AC3E}">
        <p14:creationId xmlns:p14="http://schemas.microsoft.com/office/powerpoint/2010/main" val="314092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the end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6227536" cy="5086998"/>
          </a:xfrm>
        </p:spPr>
      </p:pic>
    </p:spTree>
    <p:extLst>
      <p:ext uri="{BB962C8B-B14F-4D97-AF65-F5344CB8AC3E}">
        <p14:creationId xmlns:p14="http://schemas.microsoft.com/office/powerpoint/2010/main" val="107090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8676" y="655638"/>
            <a:ext cx="7485512" cy="792162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b="1" dirty="0" smtClean="0">
                <a:solidFill>
                  <a:srgbClr val="4A3A5E"/>
                </a:solidFill>
              </a:rPr>
              <a:t>Arrays </a:t>
            </a:r>
            <a:r>
              <a:rPr lang="en-US" dirty="0"/>
              <a:t>disadvantages</a:t>
            </a:r>
            <a:endParaRPr lang="en-US" b="1" dirty="0" smtClean="0">
              <a:solidFill>
                <a:srgbClr val="4A3A5E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8229600" cy="3048000"/>
          </a:xfrm>
        </p:spPr>
        <p:txBody>
          <a:bodyPr>
            <a:normAutofit/>
          </a:bodyPr>
          <a:lstStyle/>
          <a:p>
            <a:r>
              <a:rPr lang="en-US" sz="2800" dirty="0"/>
              <a:t>In an </a:t>
            </a:r>
            <a:r>
              <a:rPr lang="en-US" sz="2800" dirty="0" smtClean="0"/>
              <a:t>unordered array</a:t>
            </a:r>
            <a:r>
              <a:rPr lang="en-US" sz="2800" dirty="0"/>
              <a:t>, searching is slow, whereas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an ordered array, </a:t>
            </a:r>
            <a:r>
              <a:rPr lang="en-US" sz="2800" dirty="0" smtClean="0"/>
              <a:t>insertion is </a:t>
            </a:r>
            <a:r>
              <a:rPr lang="en-US" sz="2800" dirty="0"/>
              <a:t>slow.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both kinds of arrays, deletion is slow. Also,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size of an array can’t be changed after it’s created.</a:t>
            </a:r>
            <a:endParaRPr lang="en-US" altLang="en-US" sz="2400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1A8AD7DE-04F2-49D3-B30F-ADA6AEF9B752}" type="slidenum">
              <a:rPr lang="en-US" altLang="en-US" sz="1400" smtClean="0">
                <a:solidFill>
                  <a:srgbClr val="FFFFFF"/>
                </a:solidFill>
                <a:latin typeface="Arial Narrow" pitchFamily="34" charset="0"/>
              </a:rPr>
              <a:pPr/>
              <a:t>2</a:t>
            </a:fld>
            <a:endParaRPr lang="en-US" altLang="en-US" sz="140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</a:rPr>
              <a:t>Data Structure &amp; Algorithms</a:t>
            </a:r>
          </a:p>
        </p:txBody>
      </p:sp>
    </p:spTree>
    <p:extLst>
      <p:ext uri="{BB962C8B-B14F-4D97-AF65-F5344CB8AC3E}">
        <p14:creationId xmlns:p14="http://schemas.microsoft.com/office/powerpoint/2010/main" val="31368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6" y="3581400"/>
            <a:ext cx="7553324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Sorted </a:t>
            </a:r>
            <a:r>
              <a:rPr lang="en-US" sz="3600" b="1" dirty="0" smtClean="0"/>
              <a:t>Linked Lists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188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Sorted Linked </a:t>
            </a:r>
            <a:r>
              <a:rPr lang="en-US" b="1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sorted list, the items are arranged in sorted order by key value</a:t>
            </a:r>
            <a:r>
              <a:rPr lang="en-US" dirty="0" smtClean="0"/>
              <a:t>.</a:t>
            </a:r>
          </a:p>
          <a:p>
            <a:r>
              <a:rPr lang="en-US" dirty="0"/>
              <a:t>The advantages of a sorted list over a sorted array </a:t>
            </a:r>
            <a:r>
              <a:rPr lang="en-US" dirty="0" smtClean="0"/>
              <a:t>are:</a:t>
            </a:r>
          </a:p>
          <a:p>
            <a:pPr lvl="1"/>
            <a:r>
              <a:rPr lang="en-US" sz="2000" dirty="0" smtClean="0"/>
              <a:t>speed </a:t>
            </a:r>
            <a:r>
              <a:rPr lang="en-US" sz="2000" dirty="0"/>
              <a:t>of </a:t>
            </a:r>
            <a:r>
              <a:rPr lang="en-US" sz="2000" dirty="0" smtClean="0"/>
              <a:t>insertion (because </a:t>
            </a:r>
            <a:r>
              <a:rPr lang="en-US" sz="2000" dirty="0"/>
              <a:t>elements don’t need to be moved) and </a:t>
            </a:r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fact that a list can expand to </a:t>
            </a:r>
            <a:r>
              <a:rPr lang="en-US" sz="2000" dirty="0" smtClean="0"/>
              <a:t>fill available </a:t>
            </a:r>
            <a:r>
              <a:rPr lang="en-US" sz="2000" dirty="0"/>
              <a:t>memory, while an array is limited to a fixed size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95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Insertion in Sorted </a:t>
            </a:r>
            <a:r>
              <a:rPr lang="en-US" b="1" dirty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71600"/>
            <a:ext cx="7486650" cy="52578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public void insert(long key) // insert in order</a:t>
            </a: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newLink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= new Link(key); // make new link</a:t>
            </a: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Link previous = null; // start at first</a:t>
            </a: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Link current = first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 //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until end of list,</a:t>
            </a: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while(current != null &amp;&amp; key &gt;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current.dData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// or key &gt; current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previous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= current;</a:t>
            </a: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current =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current.next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; // go to next item</a:t>
            </a: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if(previous==null) // at beginning of list</a:t>
            </a: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first =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newLink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; // first --&gt;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newLink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//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not at beginning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previous.next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newLink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; // old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--&gt;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newLink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newLink.next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= current; //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newLink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--&gt; old current</a:t>
            </a: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} // end insert()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5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6" y="3886200"/>
            <a:ext cx="7553324" cy="509750"/>
          </a:xfrm>
        </p:spPr>
        <p:txBody>
          <a:bodyPr>
            <a:noAutofit/>
          </a:bodyPr>
          <a:lstStyle/>
          <a:p>
            <a:r>
              <a:rPr lang="en-US" sz="3200" b="1" dirty="0"/>
              <a:t>Doubly Linked Lists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128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Doubly Linked </a:t>
            </a:r>
            <a:r>
              <a:rPr lang="en-US" b="1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potential </a:t>
            </a:r>
            <a:r>
              <a:rPr lang="en-US" dirty="0"/>
              <a:t>problem with ordinary linked lists is that it’s difficult to traverse </a:t>
            </a:r>
            <a:r>
              <a:rPr lang="en-US" dirty="0" smtClean="0"/>
              <a:t>backward along </a:t>
            </a:r>
            <a:r>
              <a:rPr lang="en-US" dirty="0"/>
              <a:t>the list</a:t>
            </a:r>
            <a:r>
              <a:rPr lang="en-US" dirty="0" smtClean="0"/>
              <a:t>.</a:t>
            </a:r>
          </a:p>
          <a:p>
            <a:r>
              <a:rPr lang="en-US" b="1" dirty="0"/>
              <a:t>Doubly Linked </a:t>
            </a:r>
            <a:r>
              <a:rPr lang="en-US" b="1" dirty="0" smtClean="0"/>
              <a:t>Lists </a:t>
            </a:r>
            <a:r>
              <a:rPr lang="en-US" b="1" dirty="0"/>
              <a:t> </a:t>
            </a:r>
            <a:r>
              <a:rPr lang="en-US" dirty="0" smtClean="0"/>
              <a:t>allows </a:t>
            </a:r>
            <a:r>
              <a:rPr lang="en-US" dirty="0"/>
              <a:t>you to traverse backward </a:t>
            </a:r>
            <a:r>
              <a:rPr lang="en-US" dirty="0" smtClean="0"/>
              <a:t>as well </a:t>
            </a:r>
            <a:r>
              <a:rPr lang="en-US" dirty="0"/>
              <a:t>as forward through the list. </a:t>
            </a:r>
            <a:endParaRPr lang="en-US" dirty="0" smtClean="0"/>
          </a:p>
          <a:p>
            <a:r>
              <a:rPr lang="en-US" dirty="0" smtClean="0"/>
              <a:t>Each link </a:t>
            </a:r>
            <a:r>
              <a:rPr lang="en-US" dirty="0"/>
              <a:t>has two references </a:t>
            </a:r>
            <a:r>
              <a:rPr lang="en-US" dirty="0" smtClean="0"/>
              <a:t>to other </a:t>
            </a:r>
            <a:r>
              <a:rPr lang="en-US" dirty="0"/>
              <a:t>links instead of </a:t>
            </a:r>
            <a:r>
              <a:rPr lang="en-US" dirty="0" smtClean="0"/>
              <a:t>one: 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first is to the next link, as in ordinary lists. </a:t>
            </a:r>
            <a:endParaRPr lang="en-US" sz="2000" dirty="0" smtClean="0"/>
          </a:p>
          <a:p>
            <a:pPr lvl="1"/>
            <a:r>
              <a:rPr lang="en-US" sz="2000" dirty="0" smtClean="0"/>
              <a:t>The second </a:t>
            </a:r>
            <a:r>
              <a:rPr lang="en-US" sz="2000" dirty="0"/>
              <a:t>is to the </a:t>
            </a:r>
            <a:r>
              <a:rPr lang="en-US" sz="2000" dirty="0" smtClean="0"/>
              <a:t>previous </a:t>
            </a:r>
            <a:r>
              <a:rPr lang="en-US" sz="2000" dirty="0"/>
              <a:t>link.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390289"/>
            <a:ext cx="5877746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9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at the </a:t>
            </a:r>
            <a:r>
              <a:rPr lang="en-US" dirty="0" smtClean="0"/>
              <a:t>beginning:</a:t>
            </a:r>
          </a:p>
          <a:p>
            <a:pPr lvl="1"/>
            <a:r>
              <a:rPr lang="en-US" sz="2000" dirty="0" smtClean="0"/>
              <a:t>changes </a:t>
            </a:r>
            <a:r>
              <a:rPr lang="en-US" sz="2000" dirty="0"/>
              <a:t>the </a:t>
            </a:r>
            <a:r>
              <a:rPr lang="en-US" sz="1800" dirty="0"/>
              <a:t>previous </a:t>
            </a:r>
            <a:r>
              <a:rPr lang="en-US" sz="2000" dirty="0"/>
              <a:t>field in </a:t>
            </a:r>
            <a:r>
              <a:rPr lang="en-US" sz="2000" dirty="0" smtClean="0"/>
              <a:t>the old </a:t>
            </a:r>
            <a:r>
              <a:rPr lang="en-US" sz="1800" dirty="0"/>
              <a:t>first </a:t>
            </a:r>
            <a:r>
              <a:rPr lang="en-US" sz="2000" dirty="0"/>
              <a:t>link to point to the new link and </a:t>
            </a:r>
            <a:endParaRPr lang="en-US" sz="2000" dirty="0" smtClean="0"/>
          </a:p>
          <a:p>
            <a:pPr lvl="1"/>
            <a:r>
              <a:rPr lang="en-US" sz="2000" dirty="0" smtClean="0"/>
              <a:t>changes </a:t>
            </a:r>
            <a:r>
              <a:rPr lang="en-US" sz="2000" dirty="0"/>
              <a:t>the </a:t>
            </a:r>
            <a:r>
              <a:rPr lang="en-US" sz="1800" dirty="0"/>
              <a:t>next </a:t>
            </a:r>
            <a:r>
              <a:rPr lang="en-US" sz="2000" dirty="0"/>
              <a:t>field in the new link </a:t>
            </a:r>
            <a:r>
              <a:rPr lang="en-US" sz="2000" dirty="0" smtClean="0"/>
              <a:t>to point </a:t>
            </a:r>
            <a:r>
              <a:rPr lang="en-US" sz="2000" dirty="0"/>
              <a:t>to the old first link. </a:t>
            </a:r>
            <a:endParaRPr lang="en-US" sz="2000" dirty="0" smtClean="0"/>
          </a:p>
          <a:p>
            <a:pPr lvl="1"/>
            <a:r>
              <a:rPr lang="en-US" sz="2000" dirty="0" smtClean="0"/>
              <a:t>Finally</a:t>
            </a:r>
            <a:r>
              <a:rPr lang="en-US" sz="2000" dirty="0"/>
              <a:t>, it sets </a:t>
            </a:r>
            <a:r>
              <a:rPr lang="en-US" sz="1800" dirty="0"/>
              <a:t>first </a:t>
            </a:r>
            <a:r>
              <a:rPr lang="en-US" sz="2000" dirty="0"/>
              <a:t>to point to the new link.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581400"/>
            <a:ext cx="7391400" cy="32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0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</a:t>
            </a:r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Insertion at an arbitrary </a:t>
            </a:r>
            <a:r>
              <a:rPr lang="en-US" b="1" dirty="0" smtClean="0"/>
              <a:t>location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/>
              <a:t>First, </a:t>
            </a:r>
            <a:r>
              <a:rPr lang="en-US" sz="2000" dirty="0" smtClean="0"/>
              <a:t>the link </a:t>
            </a:r>
            <a:r>
              <a:rPr lang="en-US" sz="2000" dirty="0"/>
              <a:t>with the specified key value must be found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Then, </a:t>
            </a:r>
            <a:r>
              <a:rPr lang="en-US" sz="2000" dirty="0" smtClean="0"/>
              <a:t>two </a:t>
            </a:r>
            <a:r>
              <a:rPr lang="en-US" sz="2000" dirty="0"/>
              <a:t>connections must be made between the </a:t>
            </a:r>
            <a:r>
              <a:rPr lang="en-US" sz="2000" dirty="0" smtClean="0"/>
              <a:t>new link </a:t>
            </a:r>
            <a:r>
              <a:rPr lang="en-US" sz="2000" dirty="0"/>
              <a:t>and the next link, and two more between current and the new link.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33" y="3276600"/>
            <a:ext cx="724936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1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</a:t>
            </a:r>
            <a:r>
              <a:rPr lang="en-US" dirty="0"/>
              <a:t>the new link will be inserted at the end of the </a:t>
            </a:r>
            <a:r>
              <a:rPr lang="en-US" dirty="0" smtClean="0"/>
              <a:t>list?</a:t>
            </a:r>
          </a:p>
          <a:p>
            <a:pPr lvl="1"/>
            <a:r>
              <a:rPr lang="en-US" sz="2000" dirty="0" smtClean="0"/>
              <a:t>its </a:t>
            </a:r>
            <a:r>
              <a:rPr lang="en-US" sz="2000" dirty="0"/>
              <a:t>next field must point to null,</a:t>
            </a:r>
          </a:p>
          <a:p>
            <a:pPr lvl="1"/>
            <a:r>
              <a:rPr lang="en-US" sz="2000" dirty="0"/>
              <a:t>and last must point to the new link.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628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5029200"/>
          </a:xfrm>
        </p:spPr>
        <p:txBody>
          <a:bodyPr/>
          <a:lstStyle/>
          <a:p>
            <a:r>
              <a:rPr lang="en-US" sz="2400" dirty="0"/>
              <a:t>There are three deletion routines: </a:t>
            </a:r>
            <a:endParaRPr lang="en-US" sz="2400" dirty="0" smtClean="0"/>
          </a:p>
          <a:p>
            <a:pPr lvl="1"/>
            <a:r>
              <a:rPr lang="en-US" sz="2400" dirty="0" err="1" smtClean="0"/>
              <a:t>deleteFirst</a:t>
            </a:r>
            <a:r>
              <a:rPr lang="en-US" sz="2400" dirty="0"/>
              <a:t>(), </a:t>
            </a:r>
            <a:endParaRPr lang="en-US" sz="2400" dirty="0" smtClean="0"/>
          </a:p>
          <a:p>
            <a:pPr lvl="1"/>
            <a:r>
              <a:rPr lang="en-US" sz="2400" dirty="0" err="1" smtClean="0"/>
              <a:t>deleteLast</a:t>
            </a:r>
            <a:r>
              <a:rPr lang="en-US" sz="2400" dirty="0"/>
              <a:t>(), and </a:t>
            </a:r>
            <a:endParaRPr lang="en-US" sz="2400" dirty="0" smtClean="0"/>
          </a:p>
          <a:p>
            <a:pPr lvl="1"/>
            <a:r>
              <a:rPr lang="en-US" sz="2400" dirty="0" err="1" smtClean="0"/>
              <a:t>deleteKey</a:t>
            </a:r>
            <a:r>
              <a:rPr lang="en-US" sz="2400" dirty="0" smtClean="0"/>
              <a:t>().</a:t>
            </a:r>
          </a:p>
          <a:p>
            <a:r>
              <a:rPr lang="en-US" sz="2400" dirty="0"/>
              <a:t>The first </a:t>
            </a:r>
            <a:r>
              <a:rPr lang="en-US" sz="2400" dirty="0"/>
              <a:t>two are fairly straightforward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deleteKey</a:t>
            </a:r>
            <a:r>
              <a:rPr lang="en-US" sz="2400" dirty="0"/>
              <a:t>(), the key being deleted is current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43400"/>
            <a:ext cx="7848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</a:t>
            </a:r>
            <a:r>
              <a:rPr lang="en-US" dirty="0" smtClean="0"/>
              <a:t>Types: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linked lists, </a:t>
            </a:r>
            <a:endParaRPr lang="en-US" dirty="0" smtClean="0"/>
          </a:p>
          <a:p>
            <a:r>
              <a:rPr lang="en-US" dirty="0" smtClean="0"/>
              <a:t>Double ended lists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sorted </a:t>
            </a:r>
            <a:r>
              <a:rPr lang="en-US" dirty="0"/>
              <a:t>lists, </a:t>
            </a:r>
            <a:endParaRPr lang="en-US" dirty="0" smtClean="0"/>
          </a:p>
          <a:p>
            <a:r>
              <a:rPr lang="en-US" dirty="0" smtClean="0"/>
              <a:t>doubly </a:t>
            </a:r>
            <a:r>
              <a:rPr lang="en-US" dirty="0"/>
              <a:t>linked </a:t>
            </a:r>
            <a:r>
              <a:rPr lang="en-US" dirty="0" smtClean="0"/>
              <a:t>lists.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9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677" y="1600202"/>
            <a:ext cx="7629523" cy="2971797"/>
          </a:xfrm>
        </p:spPr>
        <p:txBody>
          <a:bodyPr>
            <a:normAutofit/>
          </a:bodyPr>
          <a:lstStyle/>
          <a:p>
            <a:r>
              <a:rPr lang="en-US" dirty="0"/>
              <a:t>In a linked list, each data item is embedded in a </a:t>
            </a:r>
            <a:r>
              <a:rPr lang="en-US" i="1" dirty="0"/>
              <a:t>link</a:t>
            </a:r>
            <a:r>
              <a:rPr lang="en-US" dirty="0" smtClean="0"/>
              <a:t>.</a:t>
            </a:r>
          </a:p>
          <a:p>
            <a:r>
              <a:rPr lang="en-US" dirty="0"/>
              <a:t>link is an object of a class called something like Link</a:t>
            </a:r>
            <a:r>
              <a:rPr lang="en-US" dirty="0" smtClean="0"/>
              <a:t>.</a:t>
            </a:r>
          </a:p>
          <a:p>
            <a:r>
              <a:rPr lang="en-US" dirty="0"/>
              <a:t>Each link consists of:</a:t>
            </a:r>
          </a:p>
          <a:p>
            <a:pPr lvl="1"/>
            <a:r>
              <a:rPr lang="en-US" sz="2000" dirty="0"/>
              <a:t>The data itself.</a:t>
            </a:r>
          </a:p>
          <a:p>
            <a:pPr lvl="1"/>
            <a:r>
              <a:rPr lang="en-US" sz="2000" dirty="0"/>
              <a:t>A reference to the next link in the </a:t>
            </a:r>
            <a:r>
              <a:rPr lang="en-US" sz="2000" dirty="0"/>
              <a:t>list</a:t>
            </a:r>
            <a:r>
              <a:rPr lang="en-US" sz="2000" dirty="0"/>
              <a:t>, which is null for the last </a:t>
            </a:r>
            <a:r>
              <a:rPr lang="en-US" sz="2000" dirty="0"/>
              <a:t>item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648200"/>
            <a:ext cx="6553200" cy="1524000"/>
          </a:xfrm>
        </p:spPr>
      </p:pic>
    </p:spTree>
    <p:extLst>
      <p:ext uri="{BB962C8B-B14F-4D97-AF65-F5344CB8AC3E}">
        <p14:creationId xmlns:p14="http://schemas.microsoft.com/office/powerpoint/2010/main" val="112712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71600"/>
            <a:ext cx="7486650" cy="54864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000" b="1" dirty="0"/>
              <a:t>class </a:t>
            </a:r>
            <a:r>
              <a:rPr lang="en-US" sz="2000" b="1" dirty="0" smtClean="0"/>
              <a:t> Link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2000" b="1" dirty="0"/>
              <a:t>{</a:t>
            </a:r>
          </a:p>
          <a:p>
            <a:pPr marL="457200" lvl="1" indent="0">
              <a:buNone/>
            </a:pPr>
            <a:r>
              <a:rPr lang="en-US" sz="2000" b="1" dirty="0"/>
              <a:t>public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iData</a:t>
            </a:r>
            <a:r>
              <a:rPr lang="en-US" sz="2000" b="1" dirty="0"/>
              <a:t>; </a:t>
            </a:r>
            <a:r>
              <a:rPr lang="en-US" sz="2000" b="1" dirty="0" smtClean="0"/>
              <a:t> </a:t>
            </a:r>
            <a:r>
              <a:rPr lang="en-US" sz="2000" dirty="0" smtClean="0"/>
              <a:t>// </a:t>
            </a:r>
            <a:r>
              <a:rPr lang="en-US" sz="2000" dirty="0"/>
              <a:t>data</a:t>
            </a:r>
          </a:p>
          <a:p>
            <a:pPr marL="457200" lvl="1" indent="0">
              <a:buNone/>
            </a:pPr>
            <a:r>
              <a:rPr lang="en-US" sz="2000" b="1" dirty="0"/>
              <a:t>public double </a:t>
            </a:r>
            <a:r>
              <a:rPr lang="en-US" sz="2000" b="1" dirty="0" err="1"/>
              <a:t>dData</a:t>
            </a:r>
            <a:r>
              <a:rPr lang="en-US" sz="2000" b="1" dirty="0"/>
              <a:t>; </a:t>
            </a:r>
            <a:r>
              <a:rPr lang="en-US" sz="2000" b="1" dirty="0" smtClean="0"/>
              <a:t> </a:t>
            </a:r>
            <a:r>
              <a:rPr lang="en-US" sz="2000" dirty="0" smtClean="0"/>
              <a:t>// </a:t>
            </a:r>
            <a:r>
              <a:rPr lang="en-US" sz="2000" dirty="0"/>
              <a:t>data</a:t>
            </a:r>
          </a:p>
          <a:p>
            <a:pPr marL="457200" lvl="1" indent="0">
              <a:buNone/>
            </a:pPr>
            <a:r>
              <a:rPr lang="en-US" sz="2000" b="1" dirty="0"/>
              <a:t>public Link next; </a:t>
            </a:r>
            <a:r>
              <a:rPr lang="en-US" sz="2000" b="1" dirty="0" smtClean="0"/>
              <a:t> </a:t>
            </a:r>
            <a:r>
              <a:rPr lang="en-US" sz="2000" dirty="0" smtClean="0"/>
              <a:t>// </a:t>
            </a:r>
            <a:r>
              <a:rPr lang="en-US" sz="2000" dirty="0"/>
              <a:t>reference to next link</a:t>
            </a:r>
          </a:p>
          <a:p>
            <a:pPr marL="457200" lvl="1" indent="0">
              <a:buNone/>
            </a:pPr>
            <a:r>
              <a:rPr lang="en-US" b="1" dirty="0"/>
              <a:t>// -------------------------------------------------------------</a:t>
            </a:r>
          </a:p>
          <a:p>
            <a:pPr marL="457200" lvl="1" indent="0">
              <a:buNone/>
            </a:pPr>
            <a:r>
              <a:rPr lang="en-US" sz="2000" b="1" dirty="0"/>
              <a:t>public Link(</a:t>
            </a:r>
            <a:r>
              <a:rPr lang="en-US" sz="2000" b="1" dirty="0" err="1"/>
              <a:t>int</a:t>
            </a:r>
            <a:r>
              <a:rPr lang="en-US" sz="2000" b="1" dirty="0"/>
              <a:t> id, double </a:t>
            </a:r>
            <a:r>
              <a:rPr lang="en-US" sz="2000" b="1" dirty="0" err="1"/>
              <a:t>dd</a:t>
            </a:r>
            <a:r>
              <a:rPr lang="en-US" sz="2000" b="1" dirty="0"/>
              <a:t>) // constructor</a:t>
            </a:r>
          </a:p>
          <a:p>
            <a:pPr marL="457200" lvl="1" indent="0">
              <a:buNone/>
            </a:pPr>
            <a:r>
              <a:rPr lang="en-US" sz="2000" b="1" dirty="0"/>
              <a:t>{</a:t>
            </a:r>
          </a:p>
          <a:p>
            <a:pPr marL="457200" lvl="1" indent="0">
              <a:buNone/>
            </a:pPr>
            <a:r>
              <a:rPr lang="en-US" sz="2000" b="1" dirty="0" err="1"/>
              <a:t>iData</a:t>
            </a:r>
            <a:r>
              <a:rPr lang="en-US" sz="2000" b="1" dirty="0"/>
              <a:t> = id; </a:t>
            </a:r>
            <a:r>
              <a:rPr lang="en-US" sz="2000" b="1" dirty="0" smtClean="0"/>
              <a:t> </a:t>
            </a:r>
            <a:r>
              <a:rPr lang="en-US" sz="2000" dirty="0" smtClean="0"/>
              <a:t>// </a:t>
            </a:r>
            <a:r>
              <a:rPr lang="en-US" sz="2000" dirty="0"/>
              <a:t>initialize data</a:t>
            </a:r>
          </a:p>
          <a:p>
            <a:pPr marL="457200" lvl="1" indent="0">
              <a:buNone/>
            </a:pPr>
            <a:r>
              <a:rPr lang="en-US" sz="2000" b="1" dirty="0" err="1"/>
              <a:t>dData</a:t>
            </a:r>
            <a:r>
              <a:rPr lang="en-US" sz="2000" b="1" dirty="0"/>
              <a:t> = </a:t>
            </a:r>
            <a:r>
              <a:rPr lang="en-US" sz="2000" b="1" dirty="0" err="1"/>
              <a:t>dd</a:t>
            </a:r>
            <a:r>
              <a:rPr lang="en-US" sz="2000" b="1" dirty="0"/>
              <a:t>; </a:t>
            </a:r>
            <a:r>
              <a:rPr lang="en-US" sz="2000" b="1" dirty="0" smtClean="0"/>
              <a:t> </a:t>
            </a:r>
            <a:r>
              <a:rPr lang="en-US" sz="2000" dirty="0" smtClean="0"/>
              <a:t>// </a:t>
            </a:r>
            <a:r>
              <a:rPr lang="en-US" sz="2000" dirty="0"/>
              <a:t>(‘next’ is </a:t>
            </a:r>
            <a:r>
              <a:rPr lang="en-US" sz="2000" dirty="0" smtClean="0"/>
              <a:t>automatically set </a:t>
            </a:r>
            <a:r>
              <a:rPr lang="en-US" sz="2000" dirty="0"/>
              <a:t>to null</a:t>
            </a:r>
            <a:r>
              <a:rPr lang="en-US" sz="2000" dirty="0" smtClean="0"/>
              <a:t>)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} </a:t>
            </a:r>
            <a:endParaRPr lang="en-US" sz="2000" b="1" dirty="0" smtClean="0"/>
          </a:p>
          <a:p>
            <a:pPr marL="457200" lvl="1" indent="0">
              <a:buNone/>
            </a:pPr>
            <a:r>
              <a:rPr lang="en-US" b="1" dirty="0" smtClean="0"/>
              <a:t>}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27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Being able to put a field of type Link inside the class definition of this same type </a:t>
            </a:r>
            <a:r>
              <a:rPr lang="en-US" sz="2400" dirty="0" smtClean="0"/>
              <a:t>may seem odd !!!!</a:t>
            </a:r>
          </a:p>
          <a:p>
            <a:pPr lvl="1"/>
            <a:r>
              <a:rPr lang="en-US" sz="2000" dirty="0"/>
              <a:t>in Java a </a:t>
            </a:r>
            <a:r>
              <a:rPr lang="en-US" sz="1800" dirty="0"/>
              <a:t>Link </a:t>
            </a:r>
            <a:r>
              <a:rPr lang="en-US" sz="2000" dirty="0"/>
              <a:t>object doesn’t really contain another </a:t>
            </a:r>
            <a:r>
              <a:rPr lang="en-US" sz="1800" dirty="0"/>
              <a:t>Link </a:t>
            </a:r>
            <a:r>
              <a:rPr lang="en-US" sz="2000" dirty="0" smtClean="0"/>
              <a:t>object, although </a:t>
            </a:r>
            <a:r>
              <a:rPr lang="en-US" sz="2000" dirty="0"/>
              <a:t>it may look like it does. </a:t>
            </a:r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1800" dirty="0"/>
              <a:t>next </a:t>
            </a:r>
            <a:r>
              <a:rPr lang="en-US" sz="2000" dirty="0"/>
              <a:t>field of type </a:t>
            </a:r>
            <a:r>
              <a:rPr lang="en-US" sz="1800" dirty="0"/>
              <a:t>Link </a:t>
            </a:r>
            <a:r>
              <a:rPr lang="en-US" sz="2000" dirty="0"/>
              <a:t>is only </a:t>
            </a:r>
            <a:r>
              <a:rPr lang="en-US" sz="2000" b="1" u="sng" dirty="0"/>
              <a:t>a </a:t>
            </a:r>
            <a:r>
              <a:rPr lang="en-US" sz="2000" b="1" i="1" u="sng" dirty="0"/>
              <a:t>reference </a:t>
            </a:r>
            <a:r>
              <a:rPr lang="en-US" sz="2000" i="1" dirty="0" smtClean="0"/>
              <a:t>to </a:t>
            </a:r>
            <a:r>
              <a:rPr lang="en-US" sz="2000" dirty="0" smtClean="0"/>
              <a:t>another </a:t>
            </a:r>
            <a:r>
              <a:rPr lang="en-US" sz="2000" dirty="0"/>
              <a:t>link, not an object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A reference is a number that refers to an </a:t>
            </a:r>
            <a:r>
              <a:rPr lang="en-US" sz="2000" dirty="0"/>
              <a:t>object (</a:t>
            </a:r>
            <a:r>
              <a:rPr lang="en-US" sz="2000" dirty="0"/>
              <a:t>It’s the object’s address in </a:t>
            </a:r>
            <a:r>
              <a:rPr lang="en-US" sz="2000" dirty="0"/>
              <a:t>the computer’s </a:t>
            </a:r>
            <a:r>
              <a:rPr lang="en-US" sz="2000" dirty="0"/>
              <a:t>memory).</a:t>
            </a:r>
          </a:p>
          <a:p>
            <a:pPr lvl="1"/>
            <a:endParaRPr lang="en-US" sz="2000" dirty="0" smtClean="0"/>
          </a:p>
          <a:p>
            <a:r>
              <a:rPr lang="en-US" sz="2400" dirty="0"/>
              <a:t>In </a:t>
            </a:r>
            <a:r>
              <a:rPr lang="en-US" sz="2400" dirty="0" smtClean="0"/>
              <a:t>a </a:t>
            </a:r>
            <a:r>
              <a:rPr lang="en-US" sz="2400" dirty="0"/>
              <a:t>linked</a:t>
            </a:r>
            <a:r>
              <a:rPr lang="en-US" sz="2400" dirty="0" smtClean="0"/>
              <a:t> </a:t>
            </a:r>
            <a:r>
              <a:rPr lang="en-US" sz="2400" dirty="0"/>
              <a:t>list the only way to find a particular element is to follow along the chain </a:t>
            </a:r>
            <a:r>
              <a:rPr lang="en-US" sz="2400" dirty="0" smtClean="0"/>
              <a:t>of elements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993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6" y="3733800"/>
            <a:ext cx="7553324" cy="143190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Simple </a:t>
            </a:r>
            <a:r>
              <a:rPr lang="en-US" sz="3600" b="1" dirty="0"/>
              <a:t>linked lists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1730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linked </a:t>
            </a:r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operations </a:t>
            </a:r>
            <a:r>
              <a:rPr lang="en-US" sz="2400" dirty="0"/>
              <a:t>allowed in this version of a list </a:t>
            </a:r>
            <a:r>
              <a:rPr lang="en-US" sz="2400" dirty="0" smtClean="0"/>
              <a:t>are:</a:t>
            </a:r>
            <a:endParaRPr lang="en-US" sz="2400" dirty="0"/>
          </a:p>
          <a:p>
            <a:pPr lvl="1"/>
            <a:r>
              <a:rPr lang="en-US" sz="2400" dirty="0" smtClean="0"/>
              <a:t>Inserting </a:t>
            </a:r>
            <a:r>
              <a:rPr lang="en-US" sz="2400" dirty="0"/>
              <a:t>an </a:t>
            </a:r>
            <a:r>
              <a:rPr lang="en-US" sz="2400" dirty="0" smtClean="0"/>
              <a:t>item.</a:t>
            </a:r>
          </a:p>
          <a:p>
            <a:pPr lvl="1"/>
            <a:r>
              <a:rPr lang="en-US" sz="2400" dirty="0" smtClean="0"/>
              <a:t>Deleting </a:t>
            </a:r>
            <a:r>
              <a:rPr lang="en-US" sz="2400" dirty="0"/>
              <a:t>the </a:t>
            </a:r>
            <a:r>
              <a:rPr lang="en-US" sz="2400" dirty="0" smtClean="0"/>
              <a:t>item.</a:t>
            </a:r>
          </a:p>
          <a:p>
            <a:pPr lvl="1"/>
            <a:r>
              <a:rPr lang="en-US" sz="2400" dirty="0" smtClean="0"/>
              <a:t>Iterating </a:t>
            </a:r>
            <a:r>
              <a:rPr lang="en-US" sz="2400" dirty="0"/>
              <a:t>through the list to display its contents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665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</a:t>
            </a:r>
            <a:r>
              <a:rPr lang="en-US" dirty="0"/>
              <a:t>an item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inserts a new link at the beginning of the list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To insert the new link, we need only </a:t>
            </a:r>
            <a:endParaRPr lang="en-US" sz="2800" dirty="0" smtClean="0"/>
          </a:p>
          <a:p>
            <a:pPr lvl="1"/>
            <a:r>
              <a:rPr lang="en-US" sz="2000" dirty="0" smtClean="0"/>
              <a:t>set </a:t>
            </a:r>
            <a:r>
              <a:rPr lang="en-US" sz="2000" dirty="0"/>
              <a:t>the next field in the newly created link </a:t>
            </a:r>
            <a:r>
              <a:rPr lang="en-US" sz="2000" dirty="0" smtClean="0"/>
              <a:t>to point </a:t>
            </a:r>
            <a:r>
              <a:rPr lang="en-US" sz="2000" dirty="0"/>
              <a:t>to the old first link and then </a:t>
            </a:r>
            <a:endParaRPr lang="en-US" sz="2000" dirty="0" smtClean="0"/>
          </a:p>
          <a:p>
            <a:pPr lvl="1"/>
            <a:r>
              <a:rPr lang="en-US" sz="2000" dirty="0" smtClean="0"/>
              <a:t>change </a:t>
            </a:r>
            <a:r>
              <a:rPr lang="en-US" sz="2000" dirty="0"/>
              <a:t>first so it points to the newly </a:t>
            </a:r>
            <a:r>
              <a:rPr lang="en-US" sz="2000" dirty="0" smtClean="0"/>
              <a:t>created link.</a:t>
            </a:r>
          </a:p>
          <a:p>
            <a:pPr marL="457200" lvl="1" indent="0">
              <a:buNone/>
            </a:pPr>
            <a:r>
              <a:rPr lang="en-US" sz="2000" b="1" dirty="0"/>
              <a:t>public void </a:t>
            </a:r>
            <a:r>
              <a:rPr lang="en-US" sz="2000" b="1" dirty="0" err="1"/>
              <a:t>insertFirst</a:t>
            </a:r>
            <a:r>
              <a:rPr lang="en-US" sz="2000" b="1" dirty="0"/>
              <a:t>(</a:t>
            </a:r>
            <a:r>
              <a:rPr lang="en-US" sz="2000" b="1" dirty="0" err="1"/>
              <a:t>int</a:t>
            </a:r>
            <a:r>
              <a:rPr lang="en-US" sz="2000" b="1" dirty="0"/>
              <a:t> id, double </a:t>
            </a:r>
            <a:r>
              <a:rPr lang="en-US" sz="2000" b="1" dirty="0" err="1"/>
              <a:t>dd</a:t>
            </a:r>
            <a:r>
              <a:rPr lang="en-US" sz="2000" b="1" dirty="0"/>
              <a:t>)</a:t>
            </a:r>
          </a:p>
          <a:p>
            <a:pPr marL="457200" lvl="1" indent="0">
              <a:buNone/>
            </a:pPr>
            <a:r>
              <a:rPr lang="en-US" sz="2000" b="1" dirty="0"/>
              <a:t>{ </a:t>
            </a:r>
          </a:p>
          <a:p>
            <a:pPr marL="457200" lvl="1" indent="0">
              <a:buNone/>
            </a:pPr>
            <a:r>
              <a:rPr lang="en-US" sz="2000" b="1" dirty="0"/>
              <a:t>Link </a:t>
            </a:r>
            <a:r>
              <a:rPr lang="en-US" sz="2000" b="1" dirty="0" err="1"/>
              <a:t>newLink</a:t>
            </a:r>
            <a:r>
              <a:rPr lang="en-US" sz="2000" b="1" dirty="0"/>
              <a:t> = new Link(id, </a:t>
            </a:r>
            <a:r>
              <a:rPr lang="en-US" sz="2000" b="1" dirty="0" err="1"/>
              <a:t>dd</a:t>
            </a:r>
            <a:r>
              <a:rPr lang="en-US" sz="2000" b="1" dirty="0" smtClean="0"/>
              <a:t>);</a:t>
            </a:r>
            <a:r>
              <a:rPr lang="en-US" sz="2000" b="1" dirty="0"/>
              <a:t> </a:t>
            </a:r>
            <a:r>
              <a:rPr lang="en-US" sz="2000" b="1" dirty="0" smtClean="0"/>
              <a:t> </a:t>
            </a:r>
            <a:r>
              <a:rPr lang="en-US" sz="2000" dirty="0" smtClean="0"/>
              <a:t>// </a:t>
            </a:r>
            <a:r>
              <a:rPr lang="en-US" sz="2000" dirty="0"/>
              <a:t>make new link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b="1" dirty="0" err="1"/>
              <a:t>newLink.next</a:t>
            </a:r>
            <a:r>
              <a:rPr lang="en-US" sz="2000" b="1" dirty="0"/>
              <a:t> = first; </a:t>
            </a:r>
            <a:r>
              <a:rPr lang="en-US" sz="2000" b="1" dirty="0" smtClean="0"/>
              <a:t> </a:t>
            </a:r>
            <a:r>
              <a:rPr lang="en-US" sz="2000" dirty="0" smtClean="0"/>
              <a:t>// </a:t>
            </a:r>
            <a:r>
              <a:rPr lang="en-US" sz="2000" dirty="0" err="1"/>
              <a:t>newLink</a:t>
            </a:r>
            <a:r>
              <a:rPr lang="en-US" sz="2000" dirty="0"/>
              <a:t> --&gt; old first</a:t>
            </a:r>
          </a:p>
          <a:p>
            <a:pPr marL="457200" lvl="1" indent="0">
              <a:buNone/>
            </a:pPr>
            <a:r>
              <a:rPr lang="en-US" sz="2000" b="1" dirty="0"/>
              <a:t>first = </a:t>
            </a:r>
            <a:r>
              <a:rPr lang="en-US" sz="2000" b="1" dirty="0" err="1"/>
              <a:t>newLink</a:t>
            </a:r>
            <a:r>
              <a:rPr lang="en-US" sz="2000" b="1" dirty="0"/>
              <a:t>; </a:t>
            </a:r>
            <a:r>
              <a:rPr lang="en-US" sz="2000" b="1" dirty="0" smtClean="0"/>
              <a:t> </a:t>
            </a:r>
            <a:r>
              <a:rPr lang="en-US" sz="2000" dirty="0" smtClean="0"/>
              <a:t>// </a:t>
            </a:r>
            <a:r>
              <a:rPr lang="en-US" sz="2000" dirty="0"/>
              <a:t>first --&gt; </a:t>
            </a:r>
            <a:r>
              <a:rPr lang="en-US" sz="2000" dirty="0" err="1"/>
              <a:t>newLink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}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99797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ecture 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4182</TotalTime>
  <Words>1281</Words>
  <Application>Microsoft Office PowerPoint</Application>
  <PresentationFormat>On-screen Show (4:3)</PresentationFormat>
  <Paragraphs>164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Lecture 1</vt:lpstr>
      <vt:lpstr>1_Lecture 1</vt:lpstr>
      <vt:lpstr>Data Structure &amp; Algorithms</vt:lpstr>
      <vt:lpstr>Arrays disadvantages</vt:lpstr>
      <vt:lpstr>linked list Types:</vt:lpstr>
      <vt:lpstr>linked list</vt:lpstr>
      <vt:lpstr>linked list</vt:lpstr>
      <vt:lpstr>linked list</vt:lpstr>
      <vt:lpstr>PowerPoint Presentation</vt:lpstr>
      <vt:lpstr>Simple linked list</vt:lpstr>
      <vt:lpstr>Inserting an item </vt:lpstr>
      <vt:lpstr>Inserting an item (Cont’d)</vt:lpstr>
      <vt:lpstr>Deleting an item</vt:lpstr>
      <vt:lpstr>Deleting an item (Cont’d)</vt:lpstr>
      <vt:lpstr>Display the list</vt:lpstr>
      <vt:lpstr>The find() Method</vt:lpstr>
      <vt:lpstr>The delete() Method</vt:lpstr>
      <vt:lpstr>PowerPoint Presentation</vt:lpstr>
      <vt:lpstr>Double-Ended Lists</vt:lpstr>
      <vt:lpstr>Insert at the end</vt:lpstr>
      <vt:lpstr>Insert at the end</vt:lpstr>
      <vt:lpstr>PowerPoint Presentation</vt:lpstr>
      <vt:lpstr>Sorted Linked Lists</vt:lpstr>
      <vt:lpstr>Insertion in Sorted Linked Lists</vt:lpstr>
      <vt:lpstr>PowerPoint Presentation</vt:lpstr>
      <vt:lpstr>Doubly Linked Lists</vt:lpstr>
      <vt:lpstr>Insertion</vt:lpstr>
      <vt:lpstr>Insertion (Cont’d)</vt:lpstr>
      <vt:lpstr>Insertion (Cont’d)</vt:lpstr>
      <vt:lpstr>Deletion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</dc:title>
  <dc:creator>Marwa</dc:creator>
  <cp:lastModifiedBy>Marwa</cp:lastModifiedBy>
  <cp:revision>32</cp:revision>
  <dcterms:created xsi:type="dcterms:W3CDTF">2014-12-03T10:01:58Z</dcterms:created>
  <dcterms:modified xsi:type="dcterms:W3CDTF">2014-12-06T07:44:46Z</dcterms:modified>
</cp:coreProperties>
</file>