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8" r:id="rId4"/>
    <p:sldId id="260" r:id="rId5"/>
    <p:sldId id="259" r:id="rId6"/>
    <p:sldId id="268" r:id="rId7"/>
    <p:sldId id="261" r:id="rId8"/>
    <p:sldId id="263" r:id="rId9"/>
    <p:sldId id="270" r:id="rId10"/>
    <p:sldId id="269" r:id="rId11"/>
    <p:sldId id="271" r:id="rId12"/>
    <p:sldId id="272" r:id="rId13"/>
    <p:sldId id="264" r:id="rId14"/>
    <p:sldId id="274" r:id="rId15"/>
    <p:sldId id="265" r:id="rId16"/>
    <p:sldId id="276" r:id="rId17"/>
    <p:sldId id="275" r:id="rId18"/>
    <p:sldId id="266" r:id="rId19"/>
    <p:sldId id="267" r:id="rId20"/>
    <p:sldId id="25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4" autoAdjust="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31BDF-029C-473D-9D27-19E24065647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8D6C8-DEF9-41F3-B699-CF557CA3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DNN beginners,</a:t>
            </a:r>
            <a:r>
              <a:rPr lang="en-US" baseline="0" dirty="0" smtClean="0"/>
              <a:t> we can use it to build our own </a:t>
            </a:r>
            <a:r>
              <a:rPr lang="en-US" baseline="0" dirty="0" err="1" smtClean="0"/>
              <a:t>dnn</a:t>
            </a:r>
            <a:r>
              <a:rPr lang="en-US" baseline="0" dirty="0" smtClean="0"/>
              <a:t> models. </a:t>
            </a:r>
          </a:p>
          <a:p>
            <a:r>
              <a:rPr lang="en-US" baseline="0" dirty="0" smtClean="0"/>
              <a:t>Good dataset to learn Neural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test model accuracy.</a:t>
            </a:r>
          </a:p>
          <a:p>
            <a:r>
              <a:rPr lang="en-US" baseline="0" dirty="0" smtClean="0"/>
              <a:t>1 is 1, 3 is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simple</a:t>
            </a:r>
            <a:r>
              <a:rPr lang="en-US" baseline="0" dirty="0" smtClean="0"/>
              <a:t> image or data, 2-3 layers might be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r>
              <a:rPr lang="en-US" baseline="0" dirty="0" smtClean="0"/>
              <a:t> will help avoid overfitting.</a:t>
            </a:r>
          </a:p>
          <a:p>
            <a:r>
              <a:rPr lang="en-US" baseline="0" dirty="0" smtClean="0"/>
              <a:t>Which activation function is good? Decide by trials.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selection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there is a threshold of overfitting, resulting in high training accuracy and low test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D6C8-DEF9-41F3-B699-CF557CA3D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093F-DF96-4D86-A6EE-2DF351DCF5D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4CD2-4FA4-4E65-88DF-F4A54A35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1139949"/>
            <a:ext cx="10702344" cy="152597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Recognition of handwriting digits by </a:t>
            </a:r>
            <a:r>
              <a:rPr lang="en-GB" altLang="en-US" sz="3600" dirty="0"/>
              <a:t>Deep Neural </a:t>
            </a:r>
            <a:r>
              <a:rPr lang="en-GB" altLang="en-US" sz="3600" dirty="0" smtClean="0"/>
              <a:t>Network</a:t>
            </a:r>
            <a:r>
              <a:rPr lang="en-US" sz="3600" dirty="0" smtClean="0"/>
              <a:t>(DNN)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54189" y="3831634"/>
            <a:ext cx="3629249" cy="1719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CSC 611</a:t>
            </a:r>
          </a:p>
          <a:p>
            <a:pPr algn="l"/>
            <a:r>
              <a:rPr lang="en-US" dirty="0" smtClean="0"/>
              <a:t>Advisor: Dr. Weihua Zhou</a:t>
            </a:r>
            <a:endParaRPr lang="en-US" dirty="0"/>
          </a:p>
          <a:p>
            <a:r>
              <a:rPr lang="en-US" dirty="0" smtClean="0"/>
              <a:t>Presenter: Haipeng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184821"/>
            <a:ext cx="7867918" cy="909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Set up the layers and neurons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751" y="1465101"/>
            <a:ext cx="2986547" cy="59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51" y="2431017"/>
            <a:ext cx="8957146" cy="194175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5751" y="4179638"/>
            <a:ext cx="10515600" cy="206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Parameters: </a:t>
            </a:r>
            <a:r>
              <a:rPr lang="en-US" dirty="0" smtClean="0"/>
              <a:t>Dense(neurons), hidden layers, and activation function.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, sigmoid, </a:t>
            </a:r>
            <a:r>
              <a:rPr lang="en-US" dirty="0" err="1" smtClean="0"/>
              <a:t>softmax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Linear,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210578"/>
            <a:ext cx="4313349" cy="1025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5" y="1829465"/>
            <a:ext cx="3769453" cy="348111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41132" y="1915725"/>
            <a:ext cx="3502851" cy="3583446"/>
            <a:chOff x="8141132" y="1915725"/>
            <a:chExt cx="3502851" cy="35834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132" y="2910887"/>
              <a:ext cx="3502851" cy="25882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96" y="2178404"/>
              <a:ext cx="2714625" cy="6572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1749" y="1915725"/>
              <a:ext cx="566494" cy="1618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80845" y="1968854"/>
            <a:ext cx="3688322" cy="3426005"/>
            <a:chOff x="580845" y="1968854"/>
            <a:chExt cx="3688322" cy="34260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326" y="1968854"/>
              <a:ext cx="419100" cy="20955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80845" y="2910887"/>
              <a:ext cx="3688322" cy="2483972"/>
              <a:chOff x="716252" y="2910887"/>
              <a:chExt cx="3688322" cy="248397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52" y="2910887"/>
                <a:ext cx="3688322" cy="248397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V="1">
                <a:off x="902326" y="5009881"/>
                <a:ext cx="15544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9784" y="2359378"/>
              <a:ext cx="142875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7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210578"/>
            <a:ext cx="4313349" cy="1025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98058" y="1548541"/>
            <a:ext cx="3550072" cy="3712204"/>
            <a:chOff x="4231988" y="3089918"/>
            <a:chExt cx="3550072" cy="3712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1988" y="3913098"/>
              <a:ext cx="3550072" cy="28890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0052" y="3504353"/>
              <a:ext cx="2918942" cy="4020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942" y="3089918"/>
              <a:ext cx="1209675" cy="3048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429632" y="1962976"/>
            <a:ext cx="3823874" cy="3210854"/>
            <a:chOff x="318422" y="1236371"/>
            <a:chExt cx="4520485" cy="38266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24609" r="19595" b="25877"/>
            <a:stretch/>
          </p:blipFill>
          <p:spPr>
            <a:xfrm>
              <a:off x="318422" y="1866493"/>
              <a:ext cx="4520485" cy="319649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119" y="1601235"/>
              <a:ext cx="3374667" cy="53051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119" y="1236371"/>
              <a:ext cx="1123950" cy="20002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59307" y="1952728"/>
            <a:ext cx="4157249" cy="3210854"/>
            <a:chOff x="3466044" y="2023877"/>
            <a:chExt cx="4157249" cy="32108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/>
            <a:srcRect t="6855"/>
            <a:stretch/>
          </p:blipFill>
          <p:spPr>
            <a:xfrm>
              <a:off x="3466044" y="2704563"/>
              <a:ext cx="4157249" cy="2530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6216" y="2363974"/>
              <a:ext cx="1371600" cy="2952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80686" y="2023877"/>
              <a:ext cx="1247775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38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146184"/>
            <a:ext cx="4339107" cy="639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(2) Compile the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0" y="1065771"/>
            <a:ext cx="10933090" cy="4588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 model is ready for training, it needs a few more settings. These are added during the model's compile step:</a:t>
            </a:r>
          </a:p>
          <a:p>
            <a:r>
              <a:rPr lang="en-US" i="1" dirty="0"/>
              <a:t>Loss function</a:t>
            </a:r>
            <a:r>
              <a:rPr lang="en-US" dirty="0"/>
              <a:t> —This measures how accurate the model is during training. We want to minimize this function to </a:t>
            </a:r>
            <a:r>
              <a:rPr lang="en-US" dirty="0" smtClean="0"/>
              <a:t>“steer” </a:t>
            </a:r>
            <a:r>
              <a:rPr lang="en-US" dirty="0"/>
              <a:t>the model in the right direction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Commonly used: </a:t>
            </a:r>
            <a:r>
              <a:rPr lang="en-US" dirty="0" err="1" smtClean="0"/>
              <a:t>categorical_crossentropy</a:t>
            </a:r>
            <a:r>
              <a:rPr lang="en-US" dirty="0" smtClean="0"/>
              <a:t>, </a:t>
            </a:r>
            <a:r>
              <a:rPr lang="en-US" dirty="0" err="1" smtClean="0"/>
              <a:t>mean_squared_error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37" y="4182700"/>
            <a:ext cx="46958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72" y="5355925"/>
            <a:ext cx="2247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146184"/>
            <a:ext cx="4339107" cy="6394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(2) Compile the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0" y="1065771"/>
            <a:ext cx="10933090" cy="45880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Optimizer</a:t>
            </a:r>
            <a:r>
              <a:rPr lang="en-US" dirty="0"/>
              <a:t> —This is how the model is updated based on the data it sees and its loss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Commonly used: </a:t>
            </a:r>
            <a:r>
              <a:rPr lang="en-US" sz="2400" dirty="0" err="1" smtClean="0"/>
              <a:t>AdamOptimizer</a:t>
            </a:r>
            <a:r>
              <a:rPr lang="en-US" sz="2400" dirty="0" smtClean="0"/>
              <a:t>, </a:t>
            </a:r>
            <a:r>
              <a:rPr lang="en-US" sz="2400" dirty="0" err="1" smtClean="0"/>
              <a:t>RMSPropOptimizer</a:t>
            </a:r>
            <a:r>
              <a:rPr lang="en-US" sz="2400" dirty="0" smtClean="0"/>
              <a:t>, </a:t>
            </a:r>
            <a:r>
              <a:rPr lang="en-US" sz="2400" dirty="0" err="1" smtClean="0"/>
              <a:t>GradientDescentOptimizer</a:t>
            </a:r>
            <a:endParaRPr lang="en-US" sz="2400" dirty="0"/>
          </a:p>
          <a:p>
            <a:r>
              <a:rPr lang="en-US" i="1" dirty="0"/>
              <a:t>Metrics</a:t>
            </a:r>
            <a:r>
              <a:rPr lang="en-US" dirty="0"/>
              <a:t> —Used to monitor the training and testing steps. The following example uses </a:t>
            </a:r>
            <a:r>
              <a:rPr lang="en-US" i="1" dirty="0"/>
              <a:t>accuracy</a:t>
            </a:r>
            <a:r>
              <a:rPr lang="en-US" dirty="0"/>
              <a:t>, the fraction of the images that are correctly classified.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20" y="4698399"/>
            <a:ext cx="7864979" cy="12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94670"/>
            <a:ext cx="6556771" cy="8583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(3)Train </a:t>
            </a:r>
            <a:r>
              <a:rPr lang="en-US" sz="3600" dirty="0" smtClean="0"/>
              <a:t>and test </a:t>
            </a:r>
            <a:r>
              <a:rPr lang="en-US" sz="3600" dirty="0" smtClean="0"/>
              <a:t>the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25" y="1190328"/>
            <a:ext cx="10945969" cy="36221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 </a:t>
            </a:r>
            <a:r>
              <a:rPr lang="en-US" dirty="0"/>
              <a:t>the neural network model requires the following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 the training data to the </a:t>
            </a:r>
            <a:r>
              <a:rPr lang="en-US" dirty="0" smtClean="0"/>
              <a:t>model,</a:t>
            </a:r>
            <a:endParaRPr lang="en-US" dirty="0"/>
          </a:p>
          <a:p>
            <a:r>
              <a:rPr lang="en-US" dirty="0"/>
              <a:t>The model learns to associate images and labels</a:t>
            </a:r>
            <a:r>
              <a:rPr lang="en-US" dirty="0" smtClean="0"/>
              <a:t>.</a:t>
            </a:r>
          </a:p>
          <a:p>
            <a:r>
              <a:rPr lang="en-US" dirty="0"/>
              <a:t>We ask the model to make predictions </a:t>
            </a:r>
            <a:r>
              <a:rPr lang="en-US" dirty="0" smtClean="0"/>
              <a:t>for </a:t>
            </a:r>
            <a:r>
              <a:rPr lang="en-US" dirty="0"/>
              <a:t>a test </a:t>
            </a:r>
            <a:r>
              <a:rPr lang="en-US" dirty="0" smtClean="0"/>
              <a:t>set.</a:t>
            </a:r>
          </a:p>
          <a:p>
            <a:pPr marL="0" indent="0">
              <a:buNone/>
            </a:pPr>
            <a:r>
              <a:rPr lang="en-US" dirty="0" smtClean="0"/>
              <a:t>Parameters: </a:t>
            </a:r>
            <a:r>
              <a:rPr lang="en-US" dirty="0" err="1" smtClean="0"/>
              <a:t>batch_size</a:t>
            </a:r>
            <a:r>
              <a:rPr lang="en-US" dirty="0" smtClean="0"/>
              <a:t>(32, 64, 128), epochs(iteration),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21" y="4371170"/>
            <a:ext cx="8327163" cy="230008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021646">
            <a:off x="8888816" y="4778973"/>
            <a:ext cx="1262130" cy="509923"/>
          </a:xfrm>
          <a:prstGeom prst="leftArrow">
            <a:avLst>
              <a:gd name="adj1" fmla="val 50000"/>
              <a:gd name="adj2" fmla="val 557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6" y="5295332"/>
            <a:ext cx="1945943" cy="4503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904" y="4230806"/>
            <a:ext cx="4039737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5905" y="5295332"/>
            <a:ext cx="900752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597" y="4264924"/>
            <a:ext cx="1945943" cy="4503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Training set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831" y="3937377"/>
            <a:ext cx="13648" cy="1105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641943" y="2016454"/>
            <a:ext cx="1945943" cy="450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1596" y="2033515"/>
            <a:ext cx="1945943" cy="4503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15904" y="928047"/>
            <a:ext cx="4039737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5905" y="1992573"/>
            <a:ext cx="900752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51597" y="962165"/>
            <a:ext cx="1945943" cy="4503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Training set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31041" y="2217760"/>
            <a:ext cx="810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946651" y="3831606"/>
            <a:ext cx="1945943" cy="450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40" y="2683322"/>
            <a:ext cx="5189113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Code introduction: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0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69" y="94669"/>
            <a:ext cx="5665631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8" y="2208522"/>
            <a:ext cx="11528684" cy="27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154547"/>
            <a:ext cx="3051220" cy="914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Parameters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0" y="1400622"/>
            <a:ext cx="11126275" cy="4266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Iteration: 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 err="1" smtClean="0"/>
              <a:t>num_classes</a:t>
            </a:r>
            <a:r>
              <a:rPr lang="en-US" dirty="0" smtClean="0"/>
              <a:t>, epochs.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Model: layers, neurons, dropout(0.1, 0.2, 0.3),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activation function: </a:t>
            </a:r>
            <a:r>
              <a:rPr lang="en-US" dirty="0" err="1" smtClean="0"/>
              <a:t>relu</a:t>
            </a:r>
            <a:r>
              <a:rPr lang="en-US" dirty="0" smtClean="0"/>
              <a:t>, sigmoid, </a:t>
            </a:r>
            <a:r>
              <a:rPr lang="en-US" dirty="0" err="1" smtClean="0"/>
              <a:t>softmax</a:t>
            </a:r>
            <a:r>
              <a:rPr lang="en-US" dirty="0" smtClean="0"/>
              <a:t>, </a:t>
            </a:r>
            <a:r>
              <a:rPr lang="en-US" dirty="0" err="1" smtClean="0"/>
              <a:t>LeakyReLU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linear </a:t>
            </a:r>
          </a:p>
          <a:p>
            <a:r>
              <a:rPr lang="en-US" dirty="0" smtClean="0"/>
              <a:t> </a:t>
            </a:r>
            <a:r>
              <a:rPr lang="en-US" dirty="0"/>
              <a:t>	 </a:t>
            </a:r>
            <a:r>
              <a:rPr lang="en-US" dirty="0" smtClean="0"/>
              <a:t>  Loss functions: </a:t>
            </a:r>
            <a:r>
              <a:rPr lang="en-US" dirty="0" err="1" smtClean="0"/>
              <a:t>sparse_categorical_crossentropy</a:t>
            </a:r>
            <a:r>
              <a:rPr lang="en-US" dirty="0" smtClean="0"/>
              <a:t>, 			                               </a:t>
            </a:r>
            <a:r>
              <a:rPr lang="en-US" dirty="0" err="1"/>
              <a:t>mean_squared_error</a:t>
            </a:r>
            <a:r>
              <a:rPr lang="en-US" dirty="0"/>
              <a:t>, </a:t>
            </a:r>
            <a:r>
              <a:rPr lang="en-US" dirty="0" err="1" smtClean="0"/>
              <a:t>mean_absolute_error</a:t>
            </a:r>
            <a:r>
              <a:rPr lang="en-US" dirty="0" smtClean="0"/>
              <a:t>, L1, L2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Optimizer: </a:t>
            </a:r>
            <a:r>
              <a:rPr lang="en-US" dirty="0" err="1" smtClean="0"/>
              <a:t>AdamOptimizer</a:t>
            </a:r>
            <a:r>
              <a:rPr lang="en-US" dirty="0" smtClean="0"/>
              <a:t>, </a:t>
            </a:r>
            <a:r>
              <a:rPr lang="en-US" dirty="0" err="1" smtClean="0"/>
              <a:t>RMSPropOptimizer</a:t>
            </a:r>
            <a:r>
              <a:rPr lang="en-US" dirty="0" smtClean="0"/>
              <a:t>, 	  		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GradientDescentOptimizer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96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MNIST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endParaRPr lang="en-US" dirty="0"/>
          </a:p>
          <a:p>
            <a:r>
              <a:rPr lang="en-US" dirty="0" smtClean="0"/>
              <a:t>Build, train, and evaluate a DNN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3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3" y="287851"/>
            <a:ext cx="10515600" cy="1325563"/>
          </a:xfrm>
        </p:spPr>
        <p:txBody>
          <a:bodyPr/>
          <a:lstStyle/>
          <a:p>
            <a:r>
              <a:rPr lang="en-US" dirty="0" smtClean="0"/>
              <a:t>Some open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825625"/>
            <a:ext cx="10515600" cy="252743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many parameters can be adjusted.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will be influenced by adjusting those parameters.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to get and use validation set to validate the accuracy in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564"/>
          <a:stretch/>
        </p:blipFill>
        <p:spPr>
          <a:xfrm>
            <a:off x="2743199" y="575119"/>
            <a:ext cx="6094629" cy="2696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59" y="3832872"/>
            <a:ext cx="4286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3" y="499101"/>
            <a:ext cx="10515600" cy="1638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MNIST database(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National Institute of Standards and Technology </a:t>
            </a:r>
            <a:r>
              <a:rPr lang="en-US" dirty="0" smtClean="0"/>
              <a:t>database) is </a:t>
            </a:r>
            <a:r>
              <a:rPr lang="en-US" dirty="0"/>
              <a:t>a </a:t>
            </a:r>
            <a:r>
              <a:rPr lang="en-US" dirty="0" smtClean="0"/>
              <a:t>large database</a:t>
            </a:r>
            <a:r>
              <a:rPr lang="en-US" dirty="0"/>
              <a:t> of handwritten digits that is commonly used </a:t>
            </a:r>
            <a:r>
              <a:rPr lang="en-US" dirty="0" smtClean="0"/>
              <a:t>for training</a:t>
            </a:r>
            <a:r>
              <a:rPr lang="en-US" dirty="0"/>
              <a:t> </a:t>
            </a:r>
            <a:r>
              <a:rPr lang="en-US" dirty="0" smtClean="0"/>
              <a:t>various image processing</a:t>
            </a:r>
            <a:r>
              <a:rPr lang="en-US" dirty="0"/>
              <a:t> 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1" y="1943968"/>
            <a:ext cx="7066209" cy="42227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075054" y="6455580"/>
            <a:ext cx="6619740" cy="5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URL: http://yann.lecun.com/exdb/mnist/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0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3" y="5506903"/>
            <a:ext cx="10515600" cy="115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: 60000; specifically, 6000 “0”, 6000 “1”, 6000 “2”……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Test set</a:t>
            </a:r>
            <a:r>
              <a:rPr lang="en-US" dirty="0" smtClean="0"/>
              <a:t>: 10000; specifically, 1000 “0”, 1000 “1”, 1000 “2”……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547"/>
          <a:stretch/>
        </p:blipFill>
        <p:spPr>
          <a:xfrm>
            <a:off x="1517892" y="347729"/>
            <a:ext cx="8707934" cy="38250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713" y="4327311"/>
            <a:ext cx="11216425" cy="963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Every image can be thought of as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dirty="0" smtClean="0"/>
              <a:t>numbers(gray levels).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 a 28</a:t>
            </a:r>
            <a:r>
              <a:rPr lang="en-US" altLang="zh-CN" dirty="0" smtClean="0"/>
              <a:t>×</a:t>
            </a:r>
            <a:r>
              <a:rPr lang="en-US" dirty="0" smtClean="0"/>
              <a:t>28 image can become an array of 1</a:t>
            </a:r>
            <a:r>
              <a:rPr lang="en-US" altLang="zh-CN" dirty="0" smtClean="0"/>
              <a:t>×</a:t>
            </a:r>
            <a:r>
              <a:rPr lang="en-US" dirty="0" smtClean="0"/>
              <a:t>784.(Q: Dementia data,41 features?)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4" y="159064"/>
            <a:ext cx="2845158" cy="83261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1400622"/>
            <a:ext cx="10515600" cy="3506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 a DNN model which can recognize handwriting digits</a:t>
            </a:r>
          </a:p>
          <a:p>
            <a:endParaRPr lang="en-US" dirty="0"/>
          </a:p>
          <a:p>
            <a:r>
              <a:rPr lang="en-US" dirty="0" smtClean="0"/>
              <a:t>Test the accuracy of the trained model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training set: 60000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set: 10000</a:t>
            </a:r>
            <a:endParaRPr lang="en-US" dirty="0"/>
          </a:p>
          <a:p>
            <a:r>
              <a:rPr lang="en-US" dirty="0" smtClean="0"/>
              <a:t>Investigate which and how the parameters can affect the accuracy of the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2" y="257577"/>
            <a:ext cx="7507311" cy="897005"/>
          </a:xfrm>
        </p:spPr>
        <p:txBody>
          <a:bodyPr>
            <a:noAutofit/>
          </a:bodyPr>
          <a:lstStyle/>
          <a:p>
            <a:r>
              <a:rPr lang="en-US" sz="4800" dirty="0" smtClean="0"/>
              <a:t>Build DNN model by </a:t>
            </a:r>
            <a:r>
              <a:rPr lang="en-US" sz="4800" dirty="0" err="1" smtClean="0"/>
              <a:t>Keras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719" y="2675631"/>
            <a:ext cx="8267163" cy="181909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Introduction of </a:t>
            </a:r>
            <a:r>
              <a:rPr lang="en-US" sz="4000" dirty="0" err="1" smtClean="0">
                <a:solidFill>
                  <a:srgbClr val="FF0000"/>
                </a:solidFill>
              </a:rPr>
              <a:t>Keras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By Zhuo He</a:t>
            </a:r>
          </a:p>
        </p:txBody>
      </p:sp>
    </p:spTree>
    <p:extLst>
      <p:ext uri="{BB962C8B-B14F-4D97-AF65-F5344CB8AC3E}">
        <p14:creationId xmlns:p14="http://schemas.microsoft.com/office/powerpoint/2010/main" val="3607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2" y="257577"/>
            <a:ext cx="6567153" cy="897005"/>
          </a:xfrm>
        </p:spPr>
        <p:txBody>
          <a:bodyPr>
            <a:normAutofit/>
          </a:bodyPr>
          <a:lstStyle/>
          <a:p>
            <a:r>
              <a:rPr lang="en-US" dirty="0" smtClean="0"/>
              <a:t>Build DNN model by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6" y="1928657"/>
            <a:ext cx="9142927" cy="35448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Set up the layers </a:t>
            </a:r>
            <a:r>
              <a:rPr lang="en-US" dirty="0"/>
              <a:t>and neurons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Compile </a:t>
            </a:r>
            <a:r>
              <a:rPr lang="en-US" dirty="0"/>
              <a:t>the model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Train the </a:t>
            </a:r>
            <a:r>
              <a:rPr lang="en-US" dirty="0"/>
              <a:t>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84821"/>
            <a:ext cx="7005033" cy="909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Set up the layers and neurons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6372"/>
            <a:ext cx="10515600" cy="4699044"/>
          </a:xfrm>
        </p:spPr>
        <p:txBody>
          <a:bodyPr>
            <a:normAutofit/>
          </a:bodyPr>
          <a:lstStyle/>
          <a:p>
            <a:r>
              <a:rPr lang="en-US" dirty="0"/>
              <a:t>The basic building block of a neural network is the </a:t>
            </a:r>
            <a:r>
              <a:rPr lang="en-US" i="1" dirty="0" smtClean="0"/>
              <a:t>layers and neurons.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Number of layers: One researcher proposed </a:t>
            </a:r>
          </a:p>
          <a:p>
            <a:pPr marL="0" indent="0">
              <a:buNone/>
            </a:pPr>
            <a:r>
              <a:rPr lang="en-US" sz="2000" dirty="0" smtClean="0"/>
              <a:t>that, </a:t>
            </a:r>
            <a:r>
              <a:rPr lang="en-US" sz="2100" dirty="0"/>
              <a:t>generally, 2 hidden layers will enable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the </a:t>
            </a:r>
            <a:r>
              <a:rPr lang="en-US" sz="2100" dirty="0"/>
              <a:t>network to model any arbitrary </a:t>
            </a:r>
            <a:r>
              <a:rPr lang="en-US" sz="2100" dirty="0" smtClean="0"/>
              <a:t>function.</a:t>
            </a:r>
          </a:p>
          <a:p>
            <a:pPr marL="0" indent="0">
              <a:buNone/>
            </a:pPr>
            <a:r>
              <a:rPr lang="en-US" sz="2100" dirty="0" smtClean="0"/>
              <a:t>URL(</a:t>
            </a:r>
            <a:r>
              <a:rPr lang="en-US" sz="1400" dirty="0" smtClean="0"/>
              <a:t>https://www.heatonresearch.com/2017/06/01/hidden-layers.html</a:t>
            </a:r>
            <a:r>
              <a:rPr lang="en-US" sz="2100" dirty="0" smtClean="0"/>
              <a:t>)</a:t>
            </a: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37" y="2144331"/>
            <a:ext cx="6447759" cy="429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3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184821"/>
            <a:ext cx="7867918" cy="909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Set up the layers and neurons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48" y="1094704"/>
            <a:ext cx="10515600" cy="5138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Number of neurons</a:t>
            </a:r>
            <a:r>
              <a:rPr lang="en-US" sz="2100" dirty="0"/>
              <a:t>: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Some rules: </a:t>
            </a:r>
          </a:p>
          <a:p>
            <a:pPr marL="457200" indent="-457200">
              <a:buAutoNum type="arabicPeriod"/>
            </a:pPr>
            <a:r>
              <a:rPr lang="en-US" sz="2100" dirty="0"/>
              <a:t>The number of neurons </a:t>
            </a:r>
            <a:r>
              <a:rPr lang="en-US" sz="2100" dirty="0" smtClean="0"/>
              <a:t>is </a:t>
            </a:r>
            <a:r>
              <a:rPr lang="en-US" sz="2100" dirty="0"/>
              <a:t>the mean of the neurons in the input and </a:t>
            </a:r>
            <a:r>
              <a:rPr lang="en-US" sz="2100" dirty="0" smtClean="0"/>
              <a:t>output </a:t>
            </a:r>
            <a:r>
              <a:rPr lang="en-US" sz="2100" dirty="0" smtClean="0"/>
              <a:t>layers</a:t>
            </a:r>
            <a:r>
              <a:rPr lang="en-US" sz="2100" dirty="0"/>
              <a:t>.</a:t>
            </a:r>
          </a:p>
          <a:p>
            <a:pPr marL="457200" indent="-457200">
              <a:buAutoNum type="arabicPeriod" startAt="2"/>
            </a:pPr>
            <a:r>
              <a:rPr lang="en-US" sz="2100" dirty="0" smtClean="0"/>
              <a:t>The </a:t>
            </a:r>
            <a:r>
              <a:rPr lang="en-US" sz="2100" dirty="0"/>
              <a:t>number of hidden neurons should be between the size of the input layer and the size </a:t>
            </a:r>
            <a:r>
              <a:rPr lang="en-US" sz="2100" dirty="0" smtClean="0"/>
              <a:t> 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of </a:t>
            </a:r>
            <a:r>
              <a:rPr lang="en-US" sz="2100" dirty="0"/>
              <a:t>the output layer.</a:t>
            </a:r>
          </a:p>
          <a:p>
            <a:pPr marL="457200" indent="-457200">
              <a:buAutoNum type="arabicPeriod" startAt="3"/>
            </a:pPr>
            <a:r>
              <a:rPr lang="en-US" sz="2100" dirty="0" smtClean="0"/>
              <a:t>The </a:t>
            </a:r>
            <a:r>
              <a:rPr lang="en-US" sz="2100" dirty="0"/>
              <a:t>number of hidden neurons should be 2/3 the size of the input layer, plus the size of the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output </a:t>
            </a:r>
            <a:r>
              <a:rPr lang="en-US" sz="2100" dirty="0"/>
              <a:t>layer.</a:t>
            </a:r>
          </a:p>
          <a:p>
            <a:pPr marL="0" indent="0">
              <a:buNone/>
            </a:pPr>
            <a:r>
              <a:rPr lang="en-US" sz="2100" dirty="0"/>
              <a:t>4. </a:t>
            </a:r>
            <a:r>
              <a:rPr lang="en-US" sz="2100" dirty="0" smtClean="0"/>
              <a:t>   The </a:t>
            </a:r>
            <a:r>
              <a:rPr lang="en-US" sz="2100" dirty="0"/>
              <a:t>number of hidden neurons should be less than twice the size of the input layer</a:t>
            </a:r>
            <a:r>
              <a:rPr lang="en-US" sz="2100" dirty="0" smtClean="0"/>
              <a:t>.</a:t>
            </a:r>
            <a:endParaRPr lang="en-US" sz="2100" dirty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These </a:t>
            </a:r>
            <a:r>
              <a:rPr lang="en-US" sz="2100" dirty="0">
                <a:solidFill>
                  <a:srgbClr val="FF0000"/>
                </a:solidFill>
              </a:rPr>
              <a:t>rules can only provide a starting point </a:t>
            </a:r>
            <a:r>
              <a:rPr lang="en-US" sz="2100" dirty="0" smtClean="0">
                <a:solidFill>
                  <a:srgbClr val="FF0000"/>
                </a:solidFill>
              </a:rPr>
              <a:t>to consider</a:t>
            </a:r>
            <a:r>
              <a:rPr lang="en-US" sz="2100" dirty="0" smtClean="0"/>
              <a:t>. We have to adjust them according to trials and errors.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878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605</Words>
  <Application>Microsoft Office PowerPoint</Application>
  <PresentationFormat>Widescreen</PresentationFormat>
  <Paragraphs>114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Goals</vt:lpstr>
      <vt:lpstr>Build DNN model by Keras</vt:lpstr>
      <vt:lpstr>Build DNN model by Keras</vt:lpstr>
      <vt:lpstr>(1) Set up the layers and neurons</vt:lpstr>
      <vt:lpstr>(1) Set up the layers and neurons</vt:lpstr>
      <vt:lpstr>(1) Set up the layers and neurons</vt:lpstr>
      <vt:lpstr>Activation functions</vt:lpstr>
      <vt:lpstr>Activation functions</vt:lpstr>
      <vt:lpstr>(2) Compile the model</vt:lpstr>
      <vt:lpstr>(2) Compile the model</vt:lpstr>
      <vt:lpstr>(3)Train and test the model</vt:lpstr>
      <vt:lpstr>PowerPoint Presentation</vt:lpstr>
      <vt:lpstr>Code introduction:</vt:lpstr>
      <vt:lpstr>Results</vt:lpstr>
      <vt:lpstr>Parameters:</vt:lpstr>
      <vt:lpstr>Some open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Tang</dc:creator>
  <cp:lastModifiedBy>Haipeng Tang</cp:lastModifiedBy>
  <cp:revision>64</cp:revision>
  <dcterms:created xsi:type="dcterms:W3CDTF">2018-10-09T19:14:49Z</dcterms:created>
  <dcterms:modified xsi:type="dcterms:W3CDTF">2018-10-11T00:57:09Z</dcterms:modified>
</cp:coreProperties>
</file>