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36"/>
  </p:notesMasterIdLst>
  <p:handoutMasterIdLst>
    <p:handoutMasterId r:id="rId37"/>
  </p:handoutMasterIdLst>
  <p:sldIdLst>
    <p:sldId id="535" r:id="rId2"/>
    <p:sldId id="510" r:id="rId3"/>
    <p:sldId id="258" r:id="rId4"/>
    <p:sldId id="437" r:id="rId5"/>
    <p:sldId id="260" r:id="rId6"/>
    <p:sldId id="261" r:id="rId7"/>
    <p:sldId id="262" r:id="rId8"/>
    <p:sldId id="518" r:id="rId9"/>
    <p:sldId id="264" r:id="rId10"/>
    <p:sldId id="512" r:id="rId11"/>
    <p:sldId id="266" r:id="rId12"/>
    <p:sldId id="536" r:id="rId13"/>
    <p:sldId id="537" r:id="rId14"/>
    <p:sldId id="538" r:id="rId15"/>
    <p:sldId id="539" r:id="rId16"/>
    <p:sldId id="540" r:id="rId17"/>
    <p:sldId id="541" r:id="rId18"/>
    <p:sldId id="542" r:id="rId19"/>
    <p:sldId id="543" r:id="rId20"/>
    <p:sldId id="544" r:id="rId21"/>
    <p:sldId id="545" r:id="rId22"/>
    <p:sldId id="546" r:id="rId23"/>
    <p:sldId id="547" r:id="rId24"/>
    <p:sldId id="548" r:id="rId25"/>
    <p:sldId id="440" r:id="rId26"/>
    <p:sldId id="524" r:id="rId27"/>
    <p:sldId id="268" r:id="rId28"/>
    <p:sldId id="269" r:id="rId29"/>
    <p:sldId id="270" r:id="rId30"/>
    <p:sldId id="271" r:id="rId31"/>
    <p:sldId id="441" r:id="rId32"/>
    <p:sldId id="549" r:id="rId33"/>
    <p:sldId id="550" r:id="rId34"/>
    <p:sldId id="275"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FF00"/>
    <a:srgbClr val="990099"/>
    <a:srgbClr val="FF99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6087" autoAdjust="0"/>
  </p:normalViewPr>
  <p:slideViewPr>
    <p:cSldViewPr>
      <p:cViewPr varScale="1">
        <p:scale>
          <a:sx n="57" d="100"/>
          <a:sy n="57" d="100"/>
        </p:scale>
        <p:origin x="2030" y="53"/>
      </p:cViewPr>
      <p:guideLst>
        <p:guide orient="horz" pos="2160"/>
        <p:guide pos="2880"/>
      </p:guideLst>
    </p:cSldViewPr>
  </p:slideViewPr>
  <p:outlineViewPr>
    <p:cViewPr>
      <p:scale>
        <a:sx n="33" d="100"/>
        <a:sy n="33" d="100"/>
      </p:scale>
      <p:origin x="0" y="1807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1" d="100"/>
          <a:sy n="81" d="100"/>
        </p:scale>
        <p:origin x="325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DD552D-FDAF-4B15-8213-60890A99DA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9C62DE-589B-4D83-826A-B4EFF47CB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AF1E3D-C47A-4772-9FC4-9BA402F3C2B4}" type="datetimeFigureOut">
              <a:rPr lang="en-US" smtClean="0"/>
              <a:t>4/14/2018</a:t>
            </a:fld>
            <a:endParaRPr lang="en-US"/>
          </a:p>
        </p:txBody>
      </p:sp>
      <p:sp>
        <p:nvSpPr>
          <p:cNvPr id="4" name="Footer Placeholder 3">
            <a:extLst>
              <a:ext uri="{FF2B5EF4-FFF2-40B4-BE49-F238E27FC236}">
                <a16:creationId xmlns:a16="http://schemas.microsoft.com/office/drawing/2014/main" id="{BC3D3A10-9FBD-4BE0-BA05-B3A9A24AD8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CDD09B-F357-434C-ACA4-7FB4CA15CB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28FE6E-D8AE-4767-953F-F0BFADC0FF01}" type="slidenum">
              <a:rPr lang="en-US" smtClean="0"/>
              <a:t>‹#›</a:t>
            </a:fld>
            <a:endParaRPr lang="en-US"/>
          </a:p>
        </p:txBody>
      </p:sp>
    </p:spTree>
    <p:extLst>
      <p:ext uri="{BB962C8B-B14F-4D97-AF65-F5344CB8AC3E}">
        <p14:creationId xmlns:p14="http://schemas.microsoft.com/office/powerpoint/2010/main" val="39630564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DA7393E9-4810-470A-A67C-4F21E5A8CBF4}" type="datetimeFigureOut">
              <a:rPr lang="zh-CN" altLang="en-US"/>
              <a:pPr>
                <a:defRPr/>
              </a:pPr>
              <a:t>2018/4/14</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8B6601CA-B457-4690-A27D-A5BDA3913E72}" type="slidenum">
              <a:rPr lang="zh-CN" altLang="en-US"/>
              <a:pPr>
                <a:defRPr/>
              </a:pPr>
              <a:t>‹#›</a:t>
            </a:fld>
            <a:endParaRPr lang="en-US" altLang="zh-CN"/>
          </a:p>
        </p:txBody>
      </p:sp>
    </p:spTree>
    <p:extLst>
      <p:ext uri="{BB962C8B-B14F-4D97-AF65-F5344CB8AC3E}">
        <p14:creationId xmlns:p14="http://schemas.microsoft.com/office/powerpoint/2010/main" val="315347227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158750" indent="0" eaLnBrk="1" hangingPunct="1">
              <a:spcBef>
                <a:spcPct val="0"/>
              </a:spcBef>
              <a:buNone/>
            </a:pPr>
            <a:r>
              <a:rPr lang="en-US" sz="1200" b="0" i="0" u="none" strike="noStrike" cap="none" dirty="0">
                <a:solidFill>
                  <a:srgbClr val="000000"/>
                </a:solidFill>
                <a:latin typeface="Calibri"/>
                <a:ea typeface="Calibri"/>
                <a:cs typeface="Calibri"/>
                <a:sym typeface="Calibri"/>
              </a:rPr>
              <a:t>Now,  I </a:t>
            </a:r>
            <a:r>
              <a:rPr lang="en-US" sz="1200" b="0" i="0" u="none" strike="noStrike" cap="none">
                <a:solidFill>
                  <a:srgbClr val="000000"/>
                </a:solidFill>
                <a:latin typeface="Calibri"/>
                <a:ea typeface="Calibri"/>
                <a:cs typeface="Calibri"/>
                <a:sym typeface="Calibri"/>
              </a:rPr>
              <a:t>will present </a:t>
            </a:r>
            <a:r>
              <a:rPr lang="en-US" sz="1200" b="0" i="0" u="none" strike="noStrike" cap="none" dirty="0">
                <a:solidFill>
                  <a:srgbClr val="000000"/>
                </a:solidFill>
                <a:latin typeface="Calibri"/>
                <a:ea typeface="Calibri"/>
                <a:cs typeface="Calibri"/>
                <a:sym typeface="Calibri"/>
              </a:rPr>
              <a:t>the second track of </a:t>
            </a:r>
            <a:r>
              <a:rPr lang="en-US" altLang="zh-CN" sz="1200" baseline="0" dirty="0"/>
              <a:t>2D Scene Image-Based 3D Scene Retrieval.  Similarly, i</a:t>
            </a:r>
            <a:r>
              <a:rPr lang="en-US" sz="1200" b="0" i="0" u="none" strike="noStrike" cap="none" dirty="0">
                <a:solidFill>
                  <a:srgbClr val="000000"/>
                </a:solidFill>
                <a:latin typeface="Calibri"/>
                <a:ea typeface="Calibri"/>
                <a:cs typeface="Calibri"/>
                <a:sym typeface="Calibri"/>
              </a:rPr>
              <a:t>t is a joint work of the following authors from these institutes. The first three persons are organizers while other 22 are three groups of participants. </a:t>
            </a:r>
            <a:endParaRPr sz="2000" b="0" i="0" u="none" strike="noStrike" cap="none" dirty="0">
              <a:solidFill>
                <a:srgbClr val="000000"/>
              </a:solidFill>
              <a:latin typeface="Arial"/>
              <a:ea typeface="Arial"/>
              <a:cs typeface="Arial"/>
              <a:sym typeface="Arial"/>
            </a:endParaRPr>
          </a:p>
        </p:txBody>
      </p:sp>
      <p:sp>
        <p:nvSpPr>
          <p:cNvPr id="123" name="Shape 123"/>
          <p:cNvSpPr/>
          <p:nvPr/>
        </p:nvSpPr>
        <p:spPr>
          <a:xfrm>
            <a:off x="3884760" y="8685360"/>
            <a:ext cx="2971080" cy="45648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1</a:t>
            </a:fld>
            <a:endParaRPr sz="1800" b="0" i="0" u="none" strike="noStrike" cap="none">
              <a:solidFill>
                <a:srgbClr val="000000"/>
              </a:solidFill>
              <a:latin typeface="Arial"/>
              <a:ea typeface="Arial"/>
              <a:cs typeface="Arial"/>
              <a:sym typeface="Arial"/>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29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Let’s continue with the participating methods.</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10</a:t>
            </a:fld>
            <a:endParaRPr lang="en-US" altLang="zh-CN"/>
          </a:p>
        </p:txBody>
      </p:sp>
    </p:spTree>
    <p:extLst>
      <p:ext uri="{BB962C8B-B14F-4D97-AF65-F5344CB8AC3E}">
        <p14:creationId xmlns:p14="http://schemas.microsoft.com/office/powerpoint/2010/main" val="3535636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158750" indent="0">
              <a:buNone/>
            </a:pPr>
            <a:r>
              <a:rPr lang="en-US" dirty="0"/>
              <a:t>Here we will list the four participating methods.</a:t>
            </a:r>
          </a:p>
          <a:p>
            <a:pPr marL="158750" marR="0" lvl="0" indent="0" algn="l" defTabSz="914400" rtl="0" eaLnBrk="1" fontAlgn="base" latinLnBrk="0" hangingPunct="1">
              <a:lnSpc>
                <a:spcPct val="100000"/>
              </a:lnSpc>
              <a:spcBef>
                <a:spcPts val="1800"/>
              </a:spcBef>
              <a:spcAft>
                <a:spcPts val="1800"/>
              </a:spcAft>
              <a:buClrTx/>
              <a:buSzTx/>
              <a:buFontTx/>
              <a:buNone/>
              <a:tabLst/>
              <a:defRPr/>
            </a:pPr>
            <a:r>
              <a:rPr lang="en-US" sz="1100" dirty="0"/>
              <a:t>VGG and Maximum Mean Discrepancy Domain Adaptation on the VGG-Net (</a:t>
            </a:r>
            <a:r>
              <a:rPr lang="en-US" sz="1100" dirty="0">
                <a:solidFill>
                  <a:srgbClr val="00FF00"/>
                </a:solidFill>
              </a:rPr>
              <a:t>VGG</a:t>
            </a:r>
            <a:r>
              <a:rPr lang="en-US" sz="1100" dirty="0"/>
              <a:t>, </a:t>
            </a:r>
            <a:r>
              <a:rPr lang="en-US" sz="1100" dirty="0">
                <a:solidFill>
                  <a:srgbClr val="FF0000"/>
                </a:solidFill>
              </a:rPr>
              <a:t>MMD-VGG</a:t>
            </a:r>
            <a:r>
              <a:rPr lang="en-US" sz="1100" dirty="0"/>
              <a:t>).</a:t>
            </a:r>
          </a:p>
          <a:p>
            <a:pPr marL="158750" marR="0" lvl="0" indent="0" algn="l" defTabSz="914400" rtl="0" eaLnBrk="1" fontAlgn="base" latinLnBrk="0" hangingPunct="1">
              <a:lnSpc>
                <a:spcPct val="100000"/>
              </a:lnSpc>
              <a:spcBef>
                <a:spcPts val="1800"/>
              </a:spcBef>
              <a:spcAft>
                <a:spcPts val="1800"/>
              </a:spcAft>
              <a:buClrTx/>
              <a:buSzTx/>
              <a:buFontTx/>
              <a:buNone/>
              <a:tabLst/>
              <a:defRPr/>
            </a:pPr>
            <a:r>
              <a:rPr lang="en-US" sz="1100" dirty="0"/>
              <a:t>Triplet Center Loss (</a:t>
            </a:r>
            <a:r>
              <a:rPr lang="en-US" sz="1100" dirty="0">
                <a:solidFill>
                  <a:srgbClr val="0000FF"/>
                </a:solidFill>
              </a:rPr>
              <a:t>TCL</a:t>
            </a:r>
            <a:r>
              <a:rPr lang="en-US" sz="1100" dirty="0"/>
              <a:t>).</a:t>
            </a:r>
          </a:p>
          <a:p>
            <a:pPr marL="158750" indent="0" eaLnBrk="1" hangingPunct="1">
              <a:spcBef>
                <a:spcPts val="1800"/>
              </a:spcBef>
              <a:spcAft>
                <a:spcPts val="1800"/>
              </a:spcAft>
              <a:buNone/>
            </a:pPr>
            <a:r>
              <a:rPr lang="en-US" altLang="ja-JP" sz="1100" dirty="0"/>
              <a:t>ResNet50-Based Image Recognition and Adapting Place Classification for 3D Models Using Adversarial Training (</a:t>
            </a:r>
            <a:r>
              <a:rPr lang="en-US" altLang="ja-JP" sz="1100" dirty="0">
                <a:solidFill>
                  <a:srgbClr val="7030A0"/>
                </a:solidFill>
              </a:rPr>
              <a:t>RNIRAP</a:t>
            </a:r>
            <a:r>
              <a:rPr lang="en-US" altLang="ja-JP" sz="1100" dirty="0"/>
              <a:t>).</a:t>
            </a:r>
            <a:endParaRPr lang="en-US" dirty="0"/>
          </a:p>
          <a:p>
            <a:pPr marL="158750" indent="0">
              <a:buNone/>
            </a:pPr>
            <a:r>
              <a:rPr lang="en-US" altLang="ja-JP" sz="1100" dirty="0"/>
              <a:t>Due to limited time, we will not present in detail for each method. But you can find their slides together with scripts in the following hided slides. </a:t>
            </a:r>
          </a:p>
          <a:p>
            <a:pPr marL="0" lvl="0" indent="0">
              <a:spcBef>
                <a:spcPts val="0"/>
              </a:spcBef>
              <a:spcAft>
                <a:spcPts val="0"/>
              </a:spcAft>
              <a:buNone/>
            </a:pPr>
            <a:endParaRPr dirty="0"/>
          </a:p>
        </p:txBody>
      </p:sp>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778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ja-JP" dirty="0"/>
              <a:t>First is about the VGG and MMD-VGG methods from </a:t>
            </a:r>
            <a:r>
              <a:rPr lang="en-US" dirty="0"/>
              <a:t>Tianjin University</a:t>
            </a:r>
            <a:r>
              <a:rPr lang="en-US" altLang="ja-JP" dirty="0"/>
              <a:t>, China.  </a:t>
            </a:r>
            <a:endParaRPr lang="ja-JP" altLang="en-US" dirty="0"/>
          </a:p>
        </p:txBody>
      </p:sp>
    </p:spTree>
    <p:extLst>
      <p:ext uri="{BB962C8B-B14F-4D97-AF65-F5344CB8AC3E}">
        <p14:creationId xmlns:p14="http://schemas.microsoft.com/office/powerpoint/2010/main" val="3731107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mn-lt"/>
                <a:ea typeface="+mn-ea"/>
              </a:rPr>
              <a:t>Step 1: Data preprocessing:  </a:t>
            </a:r>
            <a:r>
              <a:rPr lang="en-US" sz="1200" b="0" i="0" u="none" strike="noStrike" kern="1200" baseline="0" dirty="0">
                <a:solidFill>
                  <a:schemeClr val="tx1"/>
                </a:solidFill>
                <a:latin typeface="+mn-lt"/>
                <a:ea typeface="+mn-ea"/>
                <a:cs typeface="+mn-cs"/>
              </a:rPr>
              <a:t>use the 3D design software SketchUp to automatically extract the views of all the 3D models.</a:t>
            </a:r>
          </a:p>
          <a:p>
            <a:pPr marL="0" indent="0">
              <a:spcBef>
                <a:spcPts val="600"/>
              </a:spcBef>
              <a:spcAft>
                <a:spcPts val="600"/>
              </a:spcAft>
              <a:buClr>
                <a:schemeClr val="accent1"/>
              </a:buClr>
              <a:buSzPct val="85000"/>
              <a:buFont typeface="Wingdings 2" pitchFamily="18" charset="2"/>
              <a:buNone/>
            </a:pPr>
            <a:r>
              <a:rPr lang="en-US" sz="2400" dirty="0">
                <a:latin typeface="+mn-lt"/>
                <a:ea typeface="+mn-ea"/>
              </a:rPr>
              <a:t>Step 2: Feature representation</a:t>
            </a:r>
          </a:p>
          <a:p>
            <a:pPr marL="742950" lvl="1" indent="-285750">
              <a:spcBef>
                <a:spcPts val="600"/>
              </a:spcBef>
              <a:spcAft>
                <a:spcPts val="600"/>
              </a:spcAft>
              <a:buClr>
                <a:schemeClr val="accent1"/>
              </a:buClr>
              <a:buSzPct val="85000"/>
              <a:buFont typeface="Courier New" pitchFamily="49" charset="0"/>
              <a:buChar char="o"/>
              <a:defRPr/>
            </a:pPr>
            <a:r>
              <a:rPr lang="en-US" sz="2000" dirty="0">
                <a:latin typeface="+mn-lt"/>
              </a:rPr>
              <a:t>Learning-based setting (MMD-VGG): </a:t>
            </a:r>
            <a:r>
              <a:rPr lang="en-US" sz="2000" b="0" i="0" u="none" strike="noStrike" kern="1200" baseline="0" dirty="0">
                <a:solidFill>
                  <a:schemeClr val="tx1"/>
                </a:solidFill>
                <a:latin typeface="+mn-lt"/>
                <a:ea typeface="+mn-ea"/>
                <a:cs typeface="+mn-cs"/>
              </a:rPr>
              <a:t>Maximum Mean Discrepancy </a:t>
            </a:r>
            <a:endParaRPr lang="en-US" sz="2000" dirty="0">
              <a:latin typeface="+mn-lt"/>
            </a:endParaRPr>
          </a:p>
          <a:p>
            <a:pPr marL="742950" lvl="1" indent="-285750">
              <a:spcBef>
                <a:spcPts val="600"/>
              </a:spcBef>
              <a:spcAft>
                <a:spcPts val="600"/>
              </a:spcAft>
              <a:buClr>
                <a:schemeClr val="accent1"/>
              </a:buClr>
              <a:buSzPct val="85000"/>
              <a:buFont typeface="Courier New" pitchFamily="49" charset="0"/>
              <a:buChar char="o"/>
              <a:defRPr/>
            </a:pPr>
            <a:r>
              <a:rPr lang="en-US" sz="2000" dirty="0">
                <a:latin typeface="+mn-lt"/>
              </a:rPr>
              <a:t>N</a:t>
            </a:r>
            <a:r>
              <a:rPr lang="en-US" altLang="zh-CN" sz="2000" dirty="0">
                <a:latin typeface="+mn-lt"/>
              </a:rPr>
              <a:t>on-</a:t>
            </a:r>
            <a:r>
              <a:rPr lang="en-US" sz="2000" dirty="0">
                <a:latin typeface="+mn-lt"/>
              </a:rPr>
              <a:t>Learning based setting (VGG): use the VGG model </a:t>
            </a:r>
            <a:r>
              <a:rPr lang="en-US" sz="1200" dirty="0">
                <a:latin typeface="+mn-lt"/>
              </a:rPr>
              <a:t>pretrained on the </a:t>
            </a:r>
            <a:r>
              <a:rPr lang="en-US" sz="1200" b="0" i="0" u="none" strike="noStrike" kern="1200" baseline="0" dirty="0">
                <a:solidFill>
                  <a:schemeClr val="tx1"/>
                </a:solidFill>
                <a:latin typeface="+mn-lt"/>
                <a:ea typeface="+mn-ea"/>
                <a:cs typeface="+mn-cs"/>
              </a:rPr>
              <a:t>Places dataset [ZLK17] </a:t>
            </a:r>
            <a:r>
              <a:rPr lang="en-US" sz="2000" dirty="0">
                <a:latin typeface="+mn-lt"/>
              </a:rPr>
              <a:t>to represent feature directly </a:t>
            </a:r>
          </a:p>
          <a:p>
            <a:r>
              <a:rPr lang="en-US" sz="2400" dirty="0">
                <a:latin typeface="+mn-lt"/>
                <a:ea typeface="+mn-ea"/>
              </a:rPr>
              <a:t>Step 3: Euclidian distance computation: </a:t>
            </a:r>
            <a:r>
              <a:rPr lang="en-US" sz="1200" b="0" i="0" u="none" strike="noStrike" kern="1200" baseline="0" dirty="0">
                <a:solidFill>
                  <a:schemeClr val="tx1"/>
                </a:solidFill>
                <a:latin typeface="+mn-lt"/>
                <a:ea typeface="+mn-ea"/>
                <a:cs typeface="+mn-cs"/>
              </a:rPr>
              <a:t>calculate the Euclidean distance between the features of a query and a target scene.</a:t>
            </a:r>
          </a:p>
        </p:txBody>
      </p:sp>
      <p:sp>
        <p:nvSpPr>
          <p:cNvPr id="4" name="灯片编号占位符 3"/>
          <p:cNvSpPr>
            <a:spLocks noGrp="1"/>
          </p:cNvSpPr>
          <p:nvPr>
            <p:ph type="sldNum" sz="quarter" idx="10"/>
          </p:nvPr>
        </p:nvSpPr>
        <p:spPr/>
        <p:txBody>
          <a:bodyPr/>
          <a:lstStyle/>
          <a:p>
            <a:pPr>
              <a:defRPr/>
            </a:pPr>
            <a:fld id="{8B6601CA-B457-4690-A27D-A5BDA3913E72}" type="slidenum">
              <a:rPr lang="zh-CN" altLang="en-US" smtClean="0"/>
              <a:pPr>
                <a:defRPr/>
              </a:pPr>
              <a:t>13</a:t>
            </a:fld>
            <a:endParaRPr lang="en-US" altLang="zh-CN"/>
          </a:p>
        </p:txBody>
      </p:sp>
    </p:spTree>
    <p:extLst>
      <p:ext uri="{BB962C8B-B14F-4D97-AF65-F5344CB8AC3E}">
        <p14:creationId xmlns:p14="http://schemas.microsoft.com/office/powerpoint/2010/main" val="560217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ja-JP" dirty="0"/>
              <a:t>The second is about the TCL method from HUST, China.  </a:t>
            </a:r>
            <a:endParaRPr lang="ja-JP" altLang="en-US" dirty="0"/>
          </a:p>
        </p:txBody>
      </p:sp>
    </p:spTree>
    <p:extLst>
      <p:ext uri="{BB962C8B-B14F-4D97-AF65-F5344CB8AC3E}">
        <p14:creationId xmlns:p14="http://schemas.microsoft.com/office/powerpoint/2010/main" val="2538124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altLang="zh-CN" sz="1200" b="0" i="0" kern="1200" dirty="0">
                    <a:solidFill>
                      <a:schemeClr val="tx1"/>
                    </a:solidFill>
                    <a:effectLst/>
                    <a:latin typeface="+mn-lt"/>
                    <a:ea typeface="+mn-ea"/>
                    <a:cs typeface="+mn-cs"/>
                  </a:rPr>
                  <a:t>Their</a:t>
                </a:r>
                <a:r>
                  <a:rPr lang="en-US" altLang="zh-CN" sz="1200" b="0" i="0" kern="1200" baseline="0" dirty="0">
                    <a:solidFill>
                      <a:schemeClr val="tx1"/>
                    </a:solidFill>
                    <a:effectLst/>
                    <a:latin typeface="+mn-lt"/>
                    <a:ea typeface="+mn-ea"/>
                    <a:cs typeface="+mn-cs"/>
                  </a:rPr>
                  <a:t> approach is composed of 3 steps: view rendering, feature learning and retrieval</a:t>
                </a:r>
                <a:r>
                  <a:rPr lang="en-US" altLang="zh-CN" sz="1200" b="0" i="0" kern="1200" dirty="0">
                    <a:solidFill>
                      <a:schemeClr val="tx1"/>
                    </a:solidFill>
                    <a:effectLst/>
                    <a:latin typeface="+mn-lt"/>
                    <a:ea typeface="+mn-ea"/>
                    <a:cs typeface="+mn-cs"/>
                  </a:rPr>
                  <a:t>. In the view</a:t>
                </a:r>
                <a:r>
                  <a:rPr lang="en-US" altLang="zh-CN" sz="1200" b="0" i="0" kern="1200" baseline="0" dirty="0">
                    <a:solidFill>
                      <a:schemeClr val="tx1"/>
                    </a:solidFill>
                    <a:effectLst/>
                    <a:latin typeface="+mn-lt"/>
                    <a:ea typeface="+mn-ea"/>
                    <a:cs typeface="+mn-cs"/>
                  </a:rPr>
                  <a:t> rendering step, f</a:t>
                </a:r>
                <a:r>
                  <a:rPr lang="en-US" altLang="zh-CN" sz="1200" b="0" i="0" kern="1200" dirty="0">
                    <a:solidFill>
                      <a:schemeClr val="tx1"/>
                    </a:solidFill>
                    <a:effectLst/>
                    <a:latin typeface="+mn-lt"/>
                    <a:ea typeface="+mn-ea"/>
                    <a:cs typeface="+mn-cs"/>
                  </a:rPr>
                  <a:t>or each 3D scene model (with color texture), they render</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it into multiple color images from 12 viewpoints. Here shows a</a:t>
                </a:r>
                <a:r>
                  <a:rPr lang="en-US" altLang="zh-CN" sz="1200" b="0" i="0" kern="1200" baseline="0" dirty="0">
                    <a:solidFill>
                      <a:schemeClr val="tx1"/>
                    </a:solidFill>
                    <a:effectLst/>
                    <a:latin typeface="+mn-lt"/>
                    <a:ea typeface="+mn-ea"/>
                    <a:cs typeface="+mn-cs"/>
                  </a:rPr>
                  <a:t> sample from the “river” category.</a:t>
                </a:r>
                <a:br>
                  <a:rPr lang="en-US" altLang="zh-CN" dirty="0"/>
                </a:br>
                <a:endParaRPr lang="en-US" dirty="0"/>
              </a:p>
            </p:txBody>
          </p:sp>
        </mc:Choice>
        <mc:Fallback xmlns="">
          <p:sp>
            <p:nvSpPr>
              <p:cNvPr id="3" name="Notes Placeholder 2"/>
              <p:cNvSpPr>
                <a:spLocks noGrp="1"/>
              </p:cNvSpPr>
              <p:nvPr>
                <p:ph type="body" idx="1"/>
              </p:nvPr>
            </p:nvSpPr>
            <p:spPr/>
            <p:txBody>
              <a:bodyPr/>
              <a:lstStyle/>
              <a:p>
                <a:pPr marL="0" indent="0">
                  <a:buNone/>
                </a:pPr>
                <a:r>
                  <a:rPr lang="en-US" altLang="zh-CN" dirty="0"/>
                  <a:t>1. Each local region was divided into same smaller sub-regions called </a:t>
                </a:r>
                <a:r>
                  <a:rPr lang="en-US" altLang="zh-CN" b="1" dirty="0">
                    <a:solidFill>
                      <a:srgbClr val="C00000"/>
                    </a:solidFill>
                  </a:rPr>
                  <a:t>cell</a:t>
                </a:r>
              </a:p>
              <a:p>
                <a:pPr marL="0" indent="0">
                  <a:buNone/>
                </a:pPr>
                <a:r>
                  <a:rPr lang="en-US" altLang="zh-CN" dirty="0"/>
                  <a:t>2. All cell accumulated </a:t>
                </a:r>
                <a:r>
                  <a:rPr lang="en-US" altLang="zh-CN" b="1" dirty="0">
                    <a:solidFill>
                      <a:srgbClr val="C00000"/>
                    </a:solidFill>
                  </a:rPr>
                  <a:t>a local 1-D vector </a:t>
                </a:r>
                <a:r>
                  <a:rPr lang="en-US" altLang="zh-CN" dirty="0"/>
                  <a:t>as the local region feature representation</a:t>
                </a:r>
              </a:p>
              <a:p>
                <a:pPr marL="0" indent="0">
                  <a:buNone/>
                </a:pPr>
                <a:r>
                  <a:rPr lang="en-US" altLang="zh-CN" dirty="0"/>
                  <a:t>3. </a:t>
                </a:r>
                <a:r>
                  <a:rPr lang="en-US" altLang="zh-CN" b="1" dirty="0">
                    <a:solidFill>
                      <a:srgbClr val="C00000"/>
                    </a:solidFill>
                  </a:rPr>
                  <a:t>Local normalization methods </a:t>
                </a:r>
                <a:r>
                  <a:rPr lang="en-US" altLang="zh-CN" dirty="0"/>
                  <a:t>was used to normalize values</a:t>
                </a:r>
              </a:p>
              <a:p>
                <a:pPr marL="0" indent="0">
                  <a:buNone/>
                </a:pPr>
                <a:r>
                  <a:rPr lang="en-US" altLang="zh-CN" dirty="0"/>
                  <a:t>4. Employ </a:t>
                </a:r>
                <a:r>
                  <a:rPr lang="en-US" altLang="zh-CN" b="1" i="0">
                    <a:solidFill>
                      <a:srgbClr val="C00000"/>
                    </a:solidFill>
                    <a:latin typeface="Cambria Math" panose="02040503050406030204" pitchFamily="18" charset="0"/>
                  </a:rPr>
                  <a:t>𝝌^𝟐</a:t>
                </a:r>
                <a:r>
                  <a:rPr lang="en-US" altLang="zh-CN" b="1" dirty="0">
                    <a:solidFill>
                      <a:srgbClr val="C00000"/>
                    </a:solidFill>
                  </a:rPr>
                  <a:t> distance </a:t>
                </a:r>
                <a:r>
                  <a:rPr lang="en-US" altLang="zh-CN" dirty="0"/>
                  <a:t>to compare two LSF vector: </a:t>
                </a:r>
              </a:p>
              <a:p>
                <a:pPr marL="0" indent="0">
                  <a:buNone/>
                </a:pPr>
                <a:r>
                  <a:rPr lang="en-US" altLang="zh-CN" dirty="0"/>
                  <a:t>         </a:t>
                </a:r>
                <a:r>
                  <a:rPr lang="en-US" altLang="zh-CN" i="0">
                    <a:latin typeface="Cambria Math" panose="02040503050406030204" pitchFamily="18" charset="0"/>
                  </a:rPr>
                  <a:t>χ^</a:t>
                </a:r>
                <a:r>
                  <a:rPr lang="en-US" altLang="zh-CN" b="0" i="0">
                    <a:latin typeface="Cambria Math" panose="02040503050406030204" pitchFamily="18" charset="0"/>
                  </a:rPr>
                  <a:t>2 (𝐹_1,𝐹_2 )=√(∑_(𝑐=1)^(𝐿^3)▒((𝐹_1 (𝑐)−𝐸_</a:t>
                </a:r>
                <a:r>
                  <a:rPr lang="en-US" altLang="zh-CN" i="0">
                    <a:latin typeface="Cambria Math" panose="02040503050406030204" pitchFamily="18" charset="0"/>
                  </a:rPr>
                  <a:t>χ</a:t>
                </a:r>
                <a:r>
                  <a:rPr lang="en-US" altLang="zh-CN" b="0" i="0">
                    <a:latin typeface="Cambria Math" panose="02040503050406030204" pitchFamily="18" charset="0"/>
                  </a:rPr>
                  <a:t> (𝐹_1 ))/(𝐸_</a:t>
                </a:r>
                <a:r>
                  <a:rPr lang="en-US" altLang="zh-CN" i="0">
                    <a:latin typeface="Cambria Math" panose="02040503050406030204" pitchFamily="18" charset="0"/>
                  </a:rPr>
                  <a:t>χ</a:t>
                </a:r>
                <a:r>
                  <a:rPr lang="en-US" altLang="zh-CN" b="0" i="0">
                    <a:latin typeface="Cambria Math" panose="02040503050406030204" pitchFamily="18" charset="0"/>
                  </a:rPr>
                  <a:t> (𝐹_1 ) )) +∑_(𝑐=1)^(𝐿^3)▒((𝐹_2 (𝑐)−𝐸_</a:t>
                </a:r>
                <a:r>
                  <a:rPr lang="en-US" altLang="zh-CN" i="0">
                    <a:latin typeface="Cambria Math" panose="02040503050406030204" pitchFamily="18" charset="0"/>
                  </a:rPr>
                  <a:t>χ</a:t>
                </a:r>
                <a:r>
                  <a:rPr lang="en-US" altLang="zh-CN" b="0" i="0">
                    <a:latin typeface="Cambria Math" panose="02040503050406030204" pitchFamily="18" charset="0"/>
                  </a:rPr>
                  <a:t> (𝐹_2 ))/(𝐸_</a:t>
                </a:r>
                <a:r>
                  <a:rPr lang="en-US" altLang="zh-CN" i="0">
                    <a:latin typeface="Cambria Math" panose="02040503050406030204" pitchFamily="18" charset="0"/>
                  </a:rPr>
                  <a:t>χ</a:t>
                </a:r>
                <a:r>
                  <a:rPr lang="en-US" altLang="zh-CN" b="0" i="0">
                    <a:latin typeface="Cambria Math" panose="02040503050406030204" pitchFamily="18" charset="0"/>
                  </a:rPr>
                  <a:t> (𝐹_2 ) )) )</a:t>
                </a:r>
                <a:endParaRPr lang="zh-CN" altLang="en-US"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15</a:t>
            </a:fld>
            <a:endParaRPr lang="en-US" altLang="zh-CN"/>
          </a:p>
        </p:txBody>
      </p:sp>
    </p:spTree>
    <p:extLst>
      <p:ext uri="{BB962C8B-B14F-4D97-AF65-F5344CB8AC3E}">
        <p14:creationId xmlns:p14="http://schemas.microsoft.com/office/powerpoint/2010/main" val="4034132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b="0" i="0" kern="1200" dirty="0">
                <a:solidFill>
                  <a:schemeClr val="tx1"/>
                </a:solidFill>
                <a:effectLst/>
                <a:latin typeface="+mn-lt"/>
                <a:ea typeface="+mn-ea"/>
                <a:cs typeface="+mn-cs"/>
              </a:rPr>
              <a:t>The second step is feature</a:t>
            </a:r>
            <a:r>
              <a:rPr lang="en-US" altLang="zh-CN" sz="1200" b="0" i="0" kern="1200" baseline="0" dirty="0">
                <a:solidFill>
                  <a:schemeClr val="tx1"/>
                </a:solidFill>
                <a:effectLst/>
                <a:latin typeface="+mn-lt"/>
                <a:ea typeface="+mn-ea"/>
                <a:cs typeface="+mn-cs"/>
              </a:rPr>
              <a:t> learning. The purpose is to project the samples from different domains into a common space. In that case, the similarity of different samples can be easily measured by the distance of their feature vectors. As there is huge difference between the two domains, they adopt two separate CNN streams for samples from the two domains. Stream I is a normal 2D CNN and Stream 2 use the MVCNN framework. Each CNN stream outputs a set of feature vector for the input samples. These vectors will be mixed in a batch and supervised by </a:t>
            </a:r>
            <a:r>
              <a:rPr lang="en-US" altLang="zh-CN" sz="1200" b="0" i="0" kern="1200" baseline="0" dirty="0" err="1">
                <a:solidFill>
                  <a:schemeClr val="tx1"/>
                </a:solidFill>
                <a:effectLst/>
                <a:latin typeface="+mn-lt"/>
                <a:ea typeface="+mn-ea"/>
                <a:cs typeface="+mn-cs"/>
              </a:rPr>
              <a:t>Softmax</a:t>
            </a:r>
            <a:r>
              <a:rPr lang="en-US" altLang="zh-CN" sz="1200" b="0" i="0" kern="1200" baseline="0" dirty="0">
                <a:solidFill>
                  <a:schemeClr val="tx1"/>
                </a:solidFill>
                <a:effectLst/>
                <a:latin typeface="+mn-lt"/>
                <a:ea typeface="+mn-ea"/>
                <a:cs typeface="+mn-cs"/>
              </a:rPr>
              <a:t> Loss and Triplet Center Loss. Next, let’s look at the triplet center loss.</a:t>
            </a:r>
            <a:br>
              <a:rPr lang="en-US" altLang="zh-CN" dirty="0"/>
            </a:br>
            <a:endParaRPr lang="en-US" dirty="0"/>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16</a:t>
            </a:fld>
            <a:endParaRPr lang="en-US" altLang="zh-CN"/>
          </a:p>
        </p:txBody>
      </p:sp>
    </p:spTree>
    <p:extLst>
      <p:ext uri="{BB962C8B-B14F-4D97-AF65-F5344CB8AC3E}">
        <p14:creationId xmlns:p14="http://schemas.microsoft.com/office/powerpoint/2010/main" val="300446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Triplet</a:t>
                </a:r>
                <a:r>
                  <a:rPr lang="en-US" altLang="zh-CN" sz="1200" baseline="0" dirty="0"/>
                  <a:t> Center Loss is b</a:t>
                </a:r>
                <a:r>
                  <a:rPr lang="en-US" altLang="zh-CN" sz="1200" dirty="0"/>
                  <a:t>ased</a:t>
                </a:r>
                <a:r>
                  <a:rPr lang="en-US" altLang="zh-CN" sz="1200" baseline="0" dirty="0"/>
                  <a:t> on triplet loss and center loss. Its i</a:t>
                </a:r>
                <a:r>
                  <a:rPr lang="en-US" altLang="zh-CN" sz="1200" dirty="0"/>
                  <a:t>dea</a:t>
                </a:r>
                <a:r>
                  <a:rPr lang="en-US" altLang="zh-CN" sz="1200" baseline="0" dirty="0"/>
                  <a:t> is that </a:t>
                </a:r>
                <a:r>
                  <a:rPr lang="en-US" altLang="zh-CN" sz="1200" dirty="0"/>
                  <a:t>distance between a sample and its centers (</a:t>
                </a:r>
                <a14:m>
                  <m:oMath xmlns:m="http://schemas.openxmlformats.org/officeDocument/2006/math">
                    <m:r>
                      <a:rPr lang="en-US" altLang="zh-CN" sz="1200" b="0" i="1" smtClean="0">
                        <a:latin typeface="Cambria Math" panose="02040503050406030204" pitchFamily="18" charset="0"/>
                      </a:rPr>
                      <m:t>𝐷</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𝑖</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𝑐</m:t>
                        </m:r>
                      </m:e>
                      <m:sub>
                        <m:r>
                          <a:rPr lang="en-US" altLang="zh-CN" sz="1200" b="0" i="1" smtClean="0">
                            <a:latin typeface="Cambria Math" panose="02040503050406030204" pitchFamily="18" charset="0"/>
                          </a:rPr>
                          <m:t>𝑦𝑖</m:t>
                        </m:r>
                      </m:sub>
                    </m:sSub>
                    <m:r>
                      <a:rPr lang="en-US" altLang="zh-CN" sz="1200" b="0" i="1" smtClean="0">
                        <a:latin typeface="Cambria Math" panose="02040503050406030204" pitchFamily="18" charset="0"/>
                      </a:rPr>
                      <m:t>)</m:t>
                    </m:r>
                  </m:oMath>
                </a14:m>
                <a:r>
                  <a:rPr lang="en-US" altLang="zh-CN" sz="1200" dirty="0"/>
                  <a:t>) should be smaller than that between the sample and the nearest negative center (</a:t>
                </a:r>
                <a14:m>
                  <m:oMath xmlns:m="http://schemas.openxmlformats.org/officeDocument/2006/math">
                    <m:func>
                      <m:funcPr>
                        <m:ctrlPr>
                          <a:rPr lang="en-US" altLang="zh-CN" sz="1200" i="1" smtClean="0">
                            <a:latin typeface="Cambria Math" panose="02040503050406030204" pitchFamily="18" charset="0"/>
                          </a:rPr>
                        </m:ctrlPr>
                      </m:funcPr>
                      <m:fName>
                        <m:limLow>
                          <m:limLowPr>
                            <m:ctrlPr>
                              <a:rPr lang="en-US" altLang="zh-CN" sz="1200" i="1" smtClean="0">
                                <a:latin typeface="Cambria Math" panose="02040503050406030204" pitchFamily="18" charset="0"/>
                              </a:rPr>
                            </m:ctrlPr>
                          </m:limLowPr>
                          <m:e>
                            <m:r>
                              <m:rPr>
                                <m:sty m:val="p"/>
                              </m:rPr>
                              <a:rPr lang="en-US" altLang="zh-CN" sz="1200" i="0" smtClean="0">
                                <a:latin typeface="Cambria Math" panose="02040503050406030204" pitchFamily="18" charset="0"/>
                              </a:rPr>
                              <m:t>min</m:t>
                            </m:r>
                          </m:e>
                          <m:lim>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𝑦</m:t>
                                </m:r>
                              </m:e>
                              <m:sub>
                                <m:r>
                                  <a:rPr lang="en-US" altLang="zh-CN" sz="1200" b="0" i="1" smtClean="0">
                                    <a:latin typeface="Cambria Math" panose="02040503050406030204" pitchFamily="18" charset="0"/>
                                  </a:rPr>
                                  <m:t>𝑖</m:t>
                                </m:r>
                              </m:sub>
                            </m:sSub>
                          </m:lim>
                        </m:limLow>
                      </m:fName>
                      <m:e>
                        <m:r>
                          <a:rPr lang="en-US" altLang="zh-CN" sz="1200" b="0" i="1" smtClean="0">
                            <a:latin typeface="Cambria Math" panose="02040503050406030204" pitchFamily="18" charset="0"/>
                          </a:rPr>
                          <m:t>𝐷</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𝑓</m:t>
                            </m:r>
                          </m:e>
                          <m:sub>
                            <m:r>
                              <a:rPr lang="en-US" altLang="zh-CN" sz="1200" b="0" i="1" smtClean="0">
                                <a:latin typeface="Cambria Math" panose="02040503050406030204" pitchFamily="18" charset="0"/>
                              </a:rPr>
                              <m:t>𝑖</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𝑐</m:t>
                            </m:r>
                          </m:e>
                          <m:sub>
                            <m:r>
                              <a:rPr lang="en-US" altLang="zh-CN" sz="1200" b="0" i="1" smtClean="0">
                                <a:latin typeface="Cambria Math" panose="02040503050406030204" pitchFamily="18" charset="0"/>
                              </a:rPr>
                              <m:t>𝑗</m:t>
                            </m:r>
                          </m:sub>
                        </m:sSub>
                        <m:r>
                          <a:rPr lang="en-US" altLang="zh-CN" sz="1200" b="0" i="1" smtClean="0">
                            <a:latin typeface="Cambria Math" panose="02040503050406030204" pitchFamily="18" charset="0"/>
                          </a:rPr>
                          <m:t>)</m:t>
                        </m:r>
                      </m:e>
                    </m:func>
                  </m:oMath>
                </a14:m>
                <a:r>
                  <a:rPr lang="en-US" altLang="zh-CN" sz="1200" dirty="0"/>
                  <a:t>). .</a:t>
                </a:r>
                <a:r>
                  <a:rPr lang="en-US" altLang="zh-CN" sz="1200" baseline="0" dirty="0"/>
                  <a:t> According to this intuition, the mathematical definition can be easily derived. In the equation,</a:t>
                </a:r>
                <a:r>
                  <a:rPr lang="en-US" altLang="zh-CN" sz="1200" dirty="0"/>
                  <a:t> </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rPr>
                          <m:t>𝑓</m:t>
                        </m:r>
                      </m:e>
                      <m:sub>
                        <m:r>
                          <a:rPr lang="en-US" altLang="zh-CN" sz="1200" i="1" dirty="0" smtClean="0">
                            <a:latin typeface="Cambria Math" panose="02040503050406030204" pitchFamily="18" charset="0"/>
                          </a:rPr>
                          <m:t>𝑖</m:t>
                        </m:r>
                      </m:sub>
                    </m:sSub>
                    <m:r>
                      <a:rPr lang="en-US" altLang="zh-CN" sz="1200" i="1" dirty="0" smtClean="0">
                        <a:latin typeface="Cambria Math" panose="02040503050406030204" pitchFamily="18" charset="0"/>
                      </a:rPr>
                      <m:t>, </m:t>
                    </m:r>
                    <m:sSub>
                      <m:sSubPr>
                        <m:ctrlPr>
                          <a:rPr lang="en-US" altLang="zh-CN" sz="1200" i="1" dirty="0" err="1" smtClean="0">
                            <a:latin typeface="Cambria Math" panose="02040503050406030204" pitchFamily="18" charset="0"/>
                          </a:rPr>
                        </m:ctrlPr>
                      </m:sSubPr>
                      <m:e>
                        <m:r>
                          <a:rPr lang="en-US" altLang="zh-CN" sz="1200" i="1" dirty="0" err="1" smtClean="0">
                            <a:latin typeface="Cambria Math" panose="02040503050406030204" pitchFamily="18" charset="0"/>
                          </a:rPr>
                          <m:t>𝑦</m:t>
                        </m:r>
                      </m:e>
                      <m:sub>
                        <m:r>
                          <a:rPr lang="en-US" altLang="zh-CN" sz="1200" i="1" dirty="0" err="1" smtClean="0">
                            <a:latin typeface="Cambria Math" panose="02040503050406030204" pitchFamily="18" charset="0"/>
                          </a:rPr>
                          <m:t>𝑖</m:t>
                        </m:r>
                      </m:sub>
                    </m:sSub>
                  </m:oMath>
                </a14:m>
                <a:r>
                  <a:rPr lang="en-US" altLang="zh-CN" sz="1200" dirty="0"/>
                  <a:t> are the feature vector and label of the </a:t>
                </a:r>
                <a:r>
                  <a:rPr lang="en-US" altLang="zh-CN" sz="1200" dirty="0" err="1"/>
                  <a:t>i-th</a:t>
                </a:r>
                <a:r>
                  <a:rPr lang="en-US" altLang="zh-CN" sz="1200" dirty="0"/>
                  <a:t> sample.</a:t>
                </a:r>
                <a:r>
                  <a:rPr lang="en-US" altLang="zh-CN" sz="1200" baseline="0" dirty="0"/>
                  <a:t> </a:t>
                </a:r>
                <a14:m>
                  <m:oMath xmlns:m="http://schemas.openxmlformats.org/officeDocument/2006/math">
                    <m:sSub>
                      <m:sSubPr>
                        <m:ctrlPr>
                          <a:rPr lang="en-US" altLang="zh-CN" sz="1200" i="1" baseline="0" dirty="0" smtClean="0">
                            <a:latin typeface="Cambria Math" panose="02040503050406030204" pitchFamily="18" charset="0"/>
                          </a:rPr>
                        </m:ctrlPr>
                      </m:sSubPr>
                      <m:e>
                        <m:r>
                          <a:rPr lang="en-US" altLang="zh-CN" sz="1200" i="1" baseline="0" dirty="0" smtClean="0">
                            <a:latin typeface="Cambria Math" panose="02040503050406030204" pitchFamily="18" charset="0"/>
                          </a:rPr>
                          <m:t>𝑐</m:t>
                        </m:r>
                      </m:e>
                      <m:sub>
                        <m:r>
                          <a:rPr lang="en-US" altLang="zh-CN" sz="1200" i="1" baseline="0" dirty="0" smtClean="0">
                            <a:latin typeface="Cambria Math" panose="02040503050406030204" pitchFamily="18" charset="0"/>
                          </a:rPr>
                          <m:t>𝑗</m:t>
                        </m:r>
                      </m:sub>
                    </m:sSub>
                    <m:r>
                      <a:rPr lang="en-US" altLang="zh-CN" sz="1200" b="0" i="1" baseline="0" dirty="0" smtClean="0">
                        <a:latin typeface="Cambria Math" panose="02040503050406030204" pitchFamily="18" charset="0"/>
                      </a:rPr>
                      <m:t> </m:t>
                    </m:r>
                  </m:oMath>
                </a14:m>
                <a:r>
                  <a:rPr lang="en-US" altLang="zh-CN" sz="1200" dirty="0"/>
                  <a:t>is the center for</a:t>
                </a:r>
                <a:r>
                  <a:rPr lang="en-US" altLang="zh-CN" sz="1200" baseline="0" dirty="0"/>
                  <a:t> class </a:t>
                </a:r>
                <a:r>
                  <a:rPr lang="en-US" altLang="zh-CN" sz="1200" i="1" baseline="0" dirty="0"/>
                  <a:t>j, </a:t>
                </a:r>
                <a:r>
                  <a:rPr lang="en-US" altLang="zh-CN" sz="1200" i="0" baseline="0" dirty="0"/>
                  <a:t>which is learned automatically, in the same way like center loss.</a:t>
                </a:r>
                <a:endParaRPr lang="en-US" altLang="zh-CN" sz="1200" i="1" dirty="0"/>
              </a:p>
              <a:p>
                <a:pPr marL="0" indent="0">
                  <a:buNone/>
                </a:pPr>
                <a:r>
                  <a:rPr lang="en-US" altLang="zh-CN" dirty="0"/>
                  <a:t>After</a:t>
                </a:r>
                <a:r>
                  <a:rPr lang="en-US" altLang="zh-CN" baseline="0" dirty="0"/>
                  <a:t> training finishes, they adopt the normal retrieval procedure. They calculate the similarity matrix using Euclidean distance metric. To improve the final retrieval performance, they use the ensemble results of different CNN architectures by taking average of corresponding distance matrices.</a:t>
                </a:r>
                <a:br>
                  <a:rPr lang="en-US" altLang="zh-CN" dirty="0"/>
                </a:b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Based</a:t>
                </a:r>
                <a:r>
                  <a:rPr lang="en-US" altLang="zh-CN" sz="1200" baseline="0" dirty="0" smtClean="0"/>
                  <a:t> on triplet loss and center loss, its i</a:t>
                </a:r>
                <a:r>
                  <a:rPr lang="en-US" altLang="zh-CN" sz="1200" dirty="0" smtClean="0"/>
                  <a:t>dea</a:t>
                </a:r>
                <a:r>
                  <a:rPr lang="en-US" altLang="zh-CN" sz="1200" baseline="0" dirty="0" smtClean="0"/>
                  <a:t> is that </a:t>
                </a:r>
                <a:r>
                  <a:rPr lang="en-US" altLang="zh-CN" sz="1200" dirty="0" smtClean="0"/>
                  <a:t>distance </a:t>
                </a:r>
                <a:r>
                  <a:rPr lang="en-US" altLang="zh-CN" sz="1200" dirty="0" smtClean="0"/>
                  <a:t>between a sample and </a:t>
                </a:r>
                <a:r>
                  <a:rPr lang="en-US" altLang="zh-CN" sz="1200" dirty="0"/>
                  <a:t>its </a:t>
                </a:r>
                <a:r>
                  <a:rPr lang="en-US" altLang="zh-CN" sz="1200" dirty="0" smtClean="0"/>
                  <a:t>centers (</a:t>
                </a:r>
                <a:r>
                  <a:rPr lang="en-US" altLang="zh-CN" sz="1200" b="0" i="0" smtClean="0">
                    <a:latin typeface="Cambria Math" panose="02040503050406030204" pitchFamily="18" charset="0"/>
                  </a:rPr>
                  <a:t>𝐷(𝑓_𝑖, 𝑐_(𝑦^𝑖 ))</a:t>
                </a:r>
                <a:r>
                  <a:rPr lang="en-US" altLang="zh-CN" sz="1200" dirty="0" smtClean="0"/>
                  <a:t>) </a:t>
                </a:r>
                <a:r>
                  <a:rPr lang="en-US" altLang="zh-CN" sz="1200" dirty="0" smtClean="0"/>
                  <a:t>should </a:t>
                </a:r>
                <a:r>
                  <a:rPr lang="en-US" altLang="zh-CN" sz="1200" dirty="0" smtClean="0"/>
                  <a:t>be smaller than that between the sample and the nearest </a:t>
                </a:r>
                <a:r>
                  <a:rPr lang="en-US" altLang="zh-CN" sz="1200" dirty="0" smtClean="0"/>
                  <a:t>negative </a:t>
                </a:r>
                <a:r>
                  <a:rPr lang="en-US" altLang="zh-CN" sz="1200" dirty="0" smtClean="0"/>
                  <a:t>center (</a:t>
                </a:r>
                <a:r>
                  <a:rPr lang="en-US" altLang="zh-CN" sz="1200" i="0" smtClean="0">
                    <a:latin typeface="Cambria Math" panose="02040503050406030204" pitchFamily="18" charset="0"/>
                  </a:rPr>
                  <a:t>min┬(</a:t>
                </a:r>
                <a:r>
                  <a:rPr lang="en-US" altLang="zh-CN" sz="1200" b="0" i="0" smtClean="0">
                    <a:latin typeface="Cambria Math" panose="02040503050406030204" pitchFamily="18" charset="0"/>
                  </a:rPr>
                  <a:t>𝑗≠𝑦^𝑖 )⁡〖𝐷(𝑓_𝑖,𝑐_𝑗)〗</a:t>
                </a:r>
                <a:r>
                  <a:rPr lang="en-US" altLang="zh-CN" sz="1200" dirty="0" smtClean="0"/>
                  <a:t>). </a:t>
                </a:r>
                <a:r>
                  <a:rPr lang="en-US" altLang="zh-CN" sz="1200" dirty="0" smtClean="0"/>
                  <a:t>.</a:t>
                </a:r>
                <a:r>
                  <a:rPr lang="en-US" altLang="zh-CN" sz="1200" baseline="0" dirty="0" smtClean="0"/>
                  <a:t> According to this intuition, the mathematical definition can be easily derived. In the equation,</a:t>
                </a:r>
                <a:r>
                  <a:rPr lang="en-US" altLang="zh-CN" sz="1200" dirty="0" smtClean="0"/>
                  <a:t> </a:t>
                </a:r>
                <a:r>
                  <a:rPr lang="en-US" altLang="zh-CN" sz="1200" i="0" dirty="0" smtClean="0">
                    <a:latin typeface="Cambria Math" panose="02040503050406030204" pitchFamily="18" charset="0"/>
                  </a:rPr>
                  <a:t>𝑓</a:t>
                </a:r>
                <a:r>
                  <a:rPr lang="en-US" altLang="zh-CN" sz="1200" i="0" dirty="0" smtClean="0">
                    <a:latin typeface="Cambria Math" panose="02040503050406030204" pitchFamily="18" charset="0"/>
                  </a:rPr>
                  <a:t>_</a:t>
                </a:r>
                <a:r>
                  <a:rPr lang="en-US" altLang="zh-CN" sz="1200" i="0" dirty="0" smtClean="0">
                    <a:latin typeface="Cambria Math" panose="02040503050406030204" pitchFamily="18" charset="0"/>
                  </a:rPr>
                  <a:t>𝑖, </a:t>
                </a:r>
                <a:r>
                  <a:rPr lang="en-US" altLang="zh-CN" sz="1200" i="0" dirty="0" err="1" smtClean="0">
                    <a:latin typeface="Cambria Math" panose="02040503050406030204" pitchFamily="18" charset="0"/>
                  </a:rPr>
                  <a:t>𝑦_𝑖</a:t>
                </a:r>
                <a:r>
                  <a:rPr lang="en-US" altLang="zh-CN" sz="1200" dirty="0" smtClean="0"/>
                  <a:t> are the </a:t>
                </a:r>
                <a:r>
                  <a:rPr lang="en-US" altLang="zh-CN" sz="1200" dirty="0" smtClean="0"/>
                  <a:t>feature vector and label of the </a:t>
                </a:r>
                <a:r>
                  <a:rPr lang="en-US" altLang="zh-CN" sz="1200" dirty="0" err="1" smtClean="0"/>
                  <a:t>i-th</a:t>
                </a:r>
                <a:r>
                  <a:rPr lang="en-US" altLang="zh-CN" sz="1200" dirty="0" smtClean="0"/>
                  <a:t> </a:t>
                </a:r>
                <a:r>
                  <a:rPr lang="en-US" altLang="zh-CN" sz="1200" dirty="0" smtClean="0"/>
                  <a:t>sample.</a:t>
                </a:r>
                <a:r>
                  <a:rPr lang="en-US" altLang="zh-CN" sz="1200" baseline="0" dirty="0" smtClean="0"/>
                  <a:t> </a:t>
                </a:r>
                <a:r>
                  <a:rPr lang="en-US" altLang="zh-CN" sz="1200" i="0" baseline="0" dirty="0" smtClean="0">
                    <a:latin typeface="Cambria Math" panose="02040503050406030204" pitchFamily="18" charset="0"/>
                  </a:rPr>
                  <a:t>𝑐_𝑗</a:t>
                </a:r>
                <a:r>
                  <a:rPr lang="en-US" altLang="zh-CN" sz="1200" b="0" i="0" baseline="0" dirty="0" smtClean="0">
                    <a:latin typeface="Cambria Math" panose="02040503050406030204" pitchFamily="18" charset="0"/>
                  </a:rPr>
                  <a:t>  </a:t>
                </a:r>
                <a:r>
                  <a:rPr lang="en-US" altLang="zh-CN" sz="1200" dirty="0" smtClean="0"/>
                  <a:t>is the center for</a:t>
                </a:r>
                <a:r>
                  <a:rPr lang="en-US" altLang="zh-CN" sz="1200" baseline="0" dirty="0" smtClean="0"/>
                  <a:t> class </a:t>
                </a:r>
                <a:r>
                  <a:rPr lang="en-US" altLang="zh-CN" sz="1200" i="1" baseline="0" dirty="0" smtClean="0"/>
                  <a:t>j, </a:t>
                </a:r>
                <a:r>
                  <a:rPr lang="en-US" altLang="zh-CN" sz="1200" i="0" baseline="0" dirty="0" smtClean="0"/>
                  <a:t>which is learned automatically, in the same way like center loss.</a:t>
                </a:r>
                <a:endParaRPr lang="en-US" altLang="zh-CN" sz="1200" i="1" dirty="0" smtClean="0"/>
              </a:p>
              <a:p>
                <a:pPr marL="0" indent="0">
                  <a:buNone/>
                </a:pPr>
                <a:r>
                  <a:rPr lang="en-US" altLang="zh-CN" dirty="0" smtClean="0"/>
                  <a:t>After</a:t>
                </a:r>
                <a:r>
                  <a:rPr lang="en-US" altLang="zh-CN" baseline="0" dirty="0" smtClean="0"/>
                  <a:t> training finishes, they adopt the normal retrieval procedure. They calculate the similarity matrix using Euclidean distance metric. To improve the final retrieval performance, they use the ensemble results of different CNN architectures by taking average of corresponding distance matrices.</a:t>
                </a:r>
                <a:r>
                  <a:rPr lang="en-US" altLang="zh-CN" dirty="0" smtClean="0"/>
                  <a:t/>
                </a:r>
                <a:br>
                  <a:rPr lang="en-US" altLang="zh-CN" dirty="0" smtClean="0"/>
                </a:br>
                <a:endParaRPr lang="en-US" dirty="0"/>
              </a:p>
            </p:txBody>
          </p:sp>
        </mc:Fallback>
      </mc:AlternateContent>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17</a:t>
            </a:fld>
            <a:endParaRPr lang="en-US" altLang="zh-CN"/>
          </a:p>
        </p:txBody>
      </p:sp>
    </p:spTree>
    <p:extLst>
      <p:ext uri="{BB962C8B-B14F-4D97-AF65-F5344CB8AC3E}">
        <p14:creationId xmlns:p14="http://schemas.microsoft.com/office/powerpoint/2010/main" val="902138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355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ja-JP" dirty="0"/>
              <a:t>The last one</a:t>
            </a:r>
            <a:r>
              <a:rPr lang="en-US" altLang="ja-JP" baseline="0" dirty="0"/>
              <a:t> is the RNIRAP approach which is based on </a:t>
            </a:r>
            <a:r>
              <a:rPr lang="en-US" altLang="ja-JP" baseline="0" dirty="0" err="1"/>
              <a:t>ResNet</a:t>
            </a:r>
            <a:r>
              <a:rPr lang="en-US" altLang="ja-JP" baseline="0" dirty="0"/>
              <a:t> and a classification-based retrieval framework, coming from Vietnam National </a:t>
            </a:r>
            <a:r>
              <a:rPr lang="en-US" altLang="ja-JP" sz="1200" kern="1200" baseline="0" dirty="0">
                <a:solidFill>
                  <a:schemeClr val="tx1"/>
                </a:solidFill>
                <a:latin typeface="+mn-lt"/>
                <a:ea typeface="+mn-ea"/>
                <a:cs typeface="+mn-cs"/>
              </a:rPr>
              <a:t>University at Ho Chi Minh city and UIUC. </a:t>
            </a:r>
            <a:endParaRPr lang="ja-JP" altLang="en-US" sz="1200" kern="1200" baseline="0" dirty="0">
              <a:solidFill>
                <a:schemeClr val="tx1"/>
              </a:solidFill>
              <a:latin typeface="+mn-lt"/>
              <a:ea typeface="+mn-ea"/>
              <a:cs typeface="+mn-cs"/>
            </a:endParaRPr>
          </a:p>
        </p:txBody>
      </p:sp>
    </p:spTree>
    <p:extLst>
      <p:ext uri="{BB962C8B-B14F-4D97-AF65-F5344CB8AC3E}">
        <p14:creationId xmlns:p14="http://schemas.microsoft.com/office/powerpoint/2010/main" val="1871832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Use </a:t>
            </a:r>
            <a:r>
              <a:rPr lang="en-US" dirty="0" err="1"/>
              <a:t>ResNet18</a:t>
            </a:r>
            <a:r>
              <a:rPr lang="en-US" dirty="0"/>
              <a:t> model in the core of </a:t>
            </a:r>
            <a:r>
              <a:rPr lang="en-US" dirty="0" err="1"/>
              <a:t>Place365</a:t>
            </a:r>
            <a:r>
              <a:rPr lang="en-US" dirty="0"/>
              <a:t> network to extract the scores of scene attributes which yield a vector of 102 elements. </a:t>
            </a:r>
          </a:p>
          <a:p>
            <a:r>
              <a:rPr lang="en-US" dirty="0"/>
              <a:t>The classification model is a fully connected neural network having one hidden layer with K nodes (100 ≤ K ≤ 200)</a:t>
            </a:r>
          </a:p>
          <a:p>
            <a:r>
              <a:rPr lang="en-US" dirty="0"/>
              <a:t>Assign up to two best predicted classes to each </a:t>
            </a:r>
            <a:r>
              <a:rPr lang="en-US" dirty="0" err="1"/>
              <a:t>2D</a:t>
            </a:r>
            <a:r>
              <a:rPr lang="en-US" dirty="0"/>
              <a:t> scene query image</a:t>
            </a:r>
          </a:p>
          <a:p>
            <a:r>
              <a:rPr lang="en-US" dirty="0"/>
              <a:t>Train five classification models with the same structure and fuse the results of those models with the voting scheme to determine the label of a </a:t>
            </a:r>
            <a:r>
              <a:rPr lang="en-US" dirty="0" err="1"/>
              <a:t>2D</a:t>
            </a:r>
            <a:r>
              <a:rPr lang="en-US" dirty="0"/>
              <a:t> scene query image.</a:t>
            </a:r>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19</a:t>
            </a:fld>
            <a:endParaRPr lang="en-US" altLang="zh-CN"/>
          </a:p>
        </p:txBody>
      </p:sp>
    </p:spTree>
    <p:extLst>
      <p:ext uri="{BB962C8B-B14F-4D97-AF65-F5344CB8AC3E}">
        <p14:creationId xmlns:p14="http://schemas.microsoft.com/office/powerpoint/2010/main" val="235281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Here is the outline of the presentation.</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2</a:t>
            </a:fld>
            <a:endParaRPr lang="en-US" altLang="zh-CN"/>
          </a:p>
        </p:txBody>
      </p:sp>
    </p:spTree>
    <p:extLst>
      <p:ext uri="{BB962C8B-B14F-4D97-AF65-F5344CB8AC3E}">
        <p14:creationId xmlns:p14="http://schemas.microsoft.com/office/powerpoint/2010/main" val="2275885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ASUS-NotebookSKU X541UV, Intel(R) Core(TM) </a:t>
            </a:r>
            <a:r>
              <a:rPr lang="en-US" sz="1200" b="0" i="0" u="none" strike="noStrike" kern="1200" baseline="0" dirty="0" err="1">
                <a:solidFill>
                  <a:schemeClr val="tx1"/>
                </a:solidFill>
                <a:latin typeface="+mn-lt"/>
                <a:ea typeface="+mn-ea"/>
                <a:cs typeface="+mn-cs"/>
              </a:rPr>
              <a:t>i5-6198DU</a:t>
            </a:r>
            <a:r>
              <a:rPr lang="en-US" sz="1200" b="0" i="0" u="none" strike="noStrike" kern="1200" baseline="0" dirty="0">
                <a:solidFill>
                  <a:schemeClr val="tx1"/>
                </a:solidFill>
                <a:latin typeface="+mn-lt"/>
                <a:ea typeface="+mn-ea"/>
                <a:cs typeface="+mn-cs"/>
              </a:rPr>
              <a:t> CPU @ </a:t>
            </a:r>
            <a:r>
              <a:rPr lang="en-US" sz="1200" b="0" i="0" u="none" strike="noStrike" kern="1200" baseline="0" dirty="0" err="1">
                <a:solidFill>
                  <a:schemeClr val="tx1"/>
                </a:solidFill>
                <a:latin typeface="+mn-lt"/>
                <a:ea typeface="+mn-ea"/>
                <a:cs typeface="+mn-cs"/>
              </a:rPr>
              <a:t>2.30GHz</a:t>
            </a:r>
            <a:r>
              <a:rPr lang="en-US" sz="1200" b="0" i="0" u="none" strike="noStrike" kern="1200" baseline="0" dirty="0">
                <a:solidFill>
                  <a:schemeClr val="tx1"/>
                </a:solidFill>
                <a:latin typeface="+mn-lt"/>
                <a:ea typeface="+mn-ea"/>
                <a:cs typeface="+mn-cs"/>
              </a:rPr>
              <a:t>, 8 GB Memory, and 1 x NVIDIA GeForce </a:t>
            </a:r>
            <a:r>
              <a:rPr lang="en-US" sz="1200" b="0" i="0" u="none" strike="noStrike" kern="1200" baseline="0" dirty="0" err="1">
                <a:solidFill>
                  <a:schemeClr val="tx1"/>
                </a:solidFill>
                <a:latin typeface="+mn-lt"/>
                <a:ea typeface="+mn-ea"/>
                <a:cs typeface="+mn-cs"/>
              </a:rPr>
              <a:t>920MX</a:t>
            </a:r>
            <a:r>
              <a:rPr lang="en-US" sz="1200" b="0" i="0" u="none" strike="noStrike" kern="1200" baseline="0" dirty="0">
                <a:solidFill>
                  <a:schemeClr val="tx1"/>
                </a:solidFill>
                <a:latin typeface="+mn-lt"/>
                <a:ea typeface="+mn-ea"/>
                <a:cs typeface="+mn-cs"/>
              </a:rPr>
              <a:t>. The training time for a classification model is about 30 minutes. It takes less than 1 second to predict the category of an image.</a:t>
            </a:r>
            <a:endParaRPr lang="en-US" dirty="0"/>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20</a:t>
            </a:fld>
            <a:endParaRPr lang="en-US" altLang="zh-CN"/>
          </a:p>
        </p:txBody>
      </p:sp>
    </p:spTree>
    <p:extLst>
      <p:ext uri="{BB962C8B-B14F-4D97-AF65-F5344CB8AC3E}">
        <p14:creationId xmlns:p14="http://schemas.microsoft.com/office/powerpoint/2010/main" val="3060275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21</a:t>
            </a:fld>
            <a:endParaRPr lang="en-US" altLang="zh-CN"/>
          </a:p>
        </p:txBody>
      </p:sp>
    </p:spTree>
    <p:extLst>
      <p:ext uri="{BB962C8B-B14F-4D97-AF65-F5344CB8AC3E}">
        <p14:creationId xmlns:p14="http://schemas.microsoft.com/office/powerpoint/2010/main" val="1552383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Adversarial Adaptation step, a natural image is encoded by a source representation </a:t>
            </a:r>
            <a:r>
              <a:rPr lang="en-US" sz="1200" b="0" i="0" u="none" strike="noStrike" kern="1200" baseline="0" dirty="0" err="1">
                <a:solidFill>
                  <a:schemeClr val="tx1"/>
                </a:solidFill>
                <a:latin typeface="+mn-lt"/>
                <a:ea typeface="+mn-ea"/>
                <a:cs typeface="+mn-cs"/>
              </a:rPr>
              <a:t>Ms</a:t>
            </a:r>
            <a:r>
              <a:rPr lang="en-US" sz="1200" b="0" i="0" u="none" strike="noStrike" kern="1200" baseline="0" dirty="0">
                <a:solidFill>
                  <a:schemeClr val="tx1"/>
                </a:solidFill>
                <a:latin typeface="+mn-lt"/>
                <a:ea typeface="+mn-ea"/>
                <a:cs typeface="+mn-cs"/>
              </a:rPr>
              <a:t> and a screenshot of a 3D model is encoded by a target representation Mt . </a:t>
            </a:r>
          </a:p>
          <a:p>
            <a:r>
              <a:rPr lang="en-US" sz="1200" b="0" i="0" u="none" strike="noStrike" kern="1200" baseline="0" dirty="0">
                <a:solidFill>
                  <a:schemeClr val="tx1"/>
                </a:solidFill>
                <a:latin typeface="+mn-lt"/>
                <a:ea typeface="+mn-ea"/>
                <a:cs typeface="+mn-cs"/>
              </a:rPr>
              <a:t>The goal of this step is to learn Mt so that the discriminator cannot distinguish the domain of a feature vector encoded by either </a:t>
            </a:r>
            <a:r>
              <a:rPr lang="en-US" sz="1200" b="0" i="0" u="none" strike="noStrike" kern="1200" baseline="0" dirty="0" err="1">
                <a:solidFill>
                  <a:schemeClr val="tx1"/>
                </a:solidFill>
                <a:latin typeface="+mn-lt"/>
                <a:ea typeface="+mn-ea"/>
                <a:cs typeface="+mn-cs"/>
              </a:rPr>
              <a:t>Ms</a:t>
            </a:r>
            <a:r>
              <a:rPr lang="en-US" sz="1200" b="0" i="0" u="none" strike="noStrike" kern="1200" baseline="0" dirty="0">
                <a:solidFill>
                  <a:schemeClr val="tx1"/>
                </a:solidFill>
                <a:latin typeface="+mn-lt"/>
                <a:ea typeface="+mn-ea"/>
                <a:cs typeface="+mn-cs"/>
              </a:rPr>
              <a:t> or Mt . They keep the source representation</a:t>
            </a:r>
          </a:p>
          <a:p>
            <a:r>
              <a:rPr lang="en-US" sz="1200" b="0" i="0" u="none" strike="noStrike" kern="1200" baseline="0" dirty="0" err="1">
                <a:solidFill>
                  <a:schemeClr val="tx1"/>
                </a:solidFill>
                <a:latin typeface="+mn-lt"/>
                <a:ea typeface="+mn-ea"/>
                <a:cs typeface="+mn-cs"/>
              </a:rPr>
              <a:t>Ms</a:t>
            </a:r>
            <a:r>
              <a:rPr lang="en-US" sz="1200" b="0" i="0" u="none" strike="noStrike" kern="1200" baseline="0" dirty="0">
                <a:solidFill>
                  <a:schemeClr val="tx1"/>
                </a:solidFill>
                <a:latin typeface="+mn-lt"/>
                <a:ea typeface="+mn-ea"/>
                <a:cs typeface="+mn-cs"/>
              </a:rPr>
              <a:t> fixed and train the target representation Mt using a basic adversarial loss until the feature maps of the two domains are indistinguishable by the discriminator. By this way, they obtain a</a:t>
            </a:r>
          </a:p>
          <a:p>
            <a:r>
              <a:rPr lang="en-US" sz="1200" b="0" i="0" u="none" strike="noStrike" kern="1200" baseline="0" dirty="0">
                <a:solidFill>
                  <a:schemeClr val="tx1"/>
                </a:solidFill>
                <a:latin typeface="+mn-lt"/>
                <a:ea typeface="+mn-ea"/>
                <a:cs typeface="+mn-cs"/>
              </a:rPr>
              <a:t>transformation to match the target distribution (screenshots from 3D models) with the source distribution (natural images).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They use Google cloud machines </a:t>
            </a:r>
            <a:r>
              <a:rPr lang="en-US" sz="1200" b="0" i="0" u="none" strike="noStrike" kern="1200" baseline="0" dirty="0" err="1">
                <a:solidFill>
                  <a:schemeClr val="tx1"/>
                </a:solidFill>
                <a:latin typeface="+mn-lt"/>
                <a:ea typeface="+mn-ea"/>
                <a:cs typeface="+mn-cs"/>
              </a:rPr>
              <a:t>n1</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highmem</a:t>
            </a:r>
            <a:r>
              <a:rPr lang="en-US" sz="1200" b="0" i="0" u="none" strike="noStrike" kern="1200" baseline="0" dirty="0">
                <a:solidFill>
                  <a:schemeClr val="tx1"/>
                </a:solidFill>
                <a:latin typeface="+mn-lt"/>
                <a:ea typeface="+mn-ea"/>
                <a:cs typeface="+mn-cs"/>
              </a:rPr>
              <a:t>-2, each </a:t>
            </a:r>
            <a:r>
              <a:rPr lang="pt-BR" sz="1200" b="0" i="0" u="none" strike="noStrike" kern="1200" baseline="0" dirty="0">
                <a:solidFill>
                  <a:schemeClr val="tx1"/>
                </a:solidFill>
                <a:latin typeface="+mn-lt"/>
                <a:ea typeface="+mn-ea"/>
                <a:cs typeface="+mn-cs"/>
              </a:rPr>
              <a:t>with 2 vCPUs, Intel(R) Xeon(R) CPU @ 2.50GHz Intel Xeon E5 </a:t>
            </a:r>
            <a:r>
              <a:rPr lang="en-US" sz="1200" b="0" i="0" u="none" strike="noStrike" kern="1200" baseline="0" dirty="0" err="1">
                <a:solidFill>
                  <a:schemeClr val="tx1"/>
                </a:solidFill>
                <a:latin typeface="+mn-lt"/>
                <a:ea typeface="+mn-ea"/>
                <a:cs typeface="+mn-cs"/>
              </a:rPr>
              <a:t>v2</a:t>
            </a:r>
            <a:r>
              <a:rPr lang="en-US" sz="1200" b="0" i="0" u="none" strike="noStrike" kern="1200" baseline="0" dirty="0">
                <a:solidFill>
                  <a:schemeClr val="tx1"/>
                </a:solidFill>
                <a:latin typeface="+mn-lt"/>
                <a:ea typeface="+mn-ea"/>
                <a:cs typeface="+mn-cs"/>
              </a:rPr>
              <a:t>, 13 GB Memory, and 1 x NVIDIA Tesla </a:t>
            </a:r>
            <a:r>
              <a:rPr lang="en-US" sz="1200" b="0" i="0" u="none" strike="noStrike" kern="1200" baseline="0" dirty="0" err="1">
                <a:solidFill>
                  <a:schemeClr val="tx1"/>
                </a:solidFill>
                <a:latin typeface="+mn-lt"/>
                <a:ea typeface="+mn-ea"/>
                <a:cs typeface="+mn-cs"/>
              </a:rPr>
              <a:t>K80</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22</a:t>
            </a:fld>
            <a:endParaRPr lang="en-US" altLang="zh-CN"/>
          </a:p>
        </p:txBody>
      </p:sp>
    </p:spTree>
    <p:extLst>
      <p:ext uri="{BB962C8B-B14F-4D97-AF65-F5344CB8AC3E}">
        <p14:creationId xmlns:p14="http://schemas.microsoft.com/office/powerpoint/2010/main" val="1003610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23</a:t>
            </a:fld>
            <a:endParaRPr lang="en-US" altLang="zh-CN"/>
          </a:p>
        </p:txBody>
      </p:sp>
    </p:spTree>
    <p:extLst>
      <p:ext uri="{BB962C8B-B14F-4D97-AF65-F5344CB8AC3E}">
        <p14:creationId xmlns:p14="http://schemas.microsoft.com/office/powerpoint/2010/main" val="465599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 single classification model, they use the prediction score directly from the network. For a fusion result from multiple classification models, they use the voting ratio as the prediction score. </a:t>
            </a:r>
          </a:p>
          <a:p>
            <a:r>
              <a:rPr lang="en-US" dirty="0"/>
              <a:t>After retrieval all relevant 3D models into a rank list, all other 3D models which are considered irrelevant are inserted in the tail of that rank list with the distance of infinity. </a:t>
            </a:r>
          </a:p>
        </p:txBody>
      </p:sp>
      <p:sp>
        <p:nvSpPr>
          <p:cNvPr id="4" name="Slide Number Placeholder 3"/>
          <p:cNvSpPr>
            <a:spLocks noGrp="1"/>
          </p:cNvSpPr>
          <p:nvPr>
            <p:ph type="sldNum" sz="quarter" idx="10"/>
          </p:nvPr>
        </p:nvSpPr>
        <p:spPr/>
        <p:txBody>
          <a:bodyPr/>
          <a:lstStyle/>
          <a:p>
            <a:pPr>
              <a:defRPr/>
            </a:pPr>
            <a:fld id="{8B6601CA-B457-4690-A27D-A5BDA3913E72}" type="slidenum">
              <a:rPr lang="zh-CN" altLang="en-US" smtClean="0"/>
              <a:pPr>
                <a:defRPr/>
              </a:pPr>
              <a:t>24</a:t>
            </a:fld>
            <a:endParaRPr lang="en-US" altLang="zh-CN"/>
          </a:p>
        </p:txBody>
      </p:sp>
    </p:spTree>
    <p:extLst>
      <p:ext uri="{BB962C8B-B14F-4D97-AF65-F5344CB8AC3E}">
        <p14:creationId xmlns:p14="http://schemas.microsoft.com/office/powerpoint/2010/main" val="3980383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Here we will show the results of the three methods evaluated by using the seven performance metrics.</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25</a:t>
            </a:fld>
            <a:endParaRPr lang="en-US" altLang="zh-CN"/>
          </a:p>
        </p:txBody>
      </p:sp>
    </p:spTree>
    <p:extLst>
      <p:ext uri="{BB962C8B-B14F-4D97-AF65-F5344CB8AC3E}">
        <p14:creationId xmlns:p14="http://schemas.microsoft.com/office/powerpoint/2010/main" val="1315402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noTextEdit="1"/>
          </p:cNvSpPr>
          <p:nvPr>
            <p:ph type="sldImg"/>
          </p:nvPr>
        </p:nvSpPr>
        <p:spPr bwMode="auto">
          <a:noFill/>
          <a:ln>
            <a:solidFill>
              <a:srgbClr val="000000"/>
            </a:solidFill>
            <a:miter lim="800000"/>
            <a:headEnd/>
            <a:tailEnd/>
          </a:ln>
        </p:spPr>
      </p:sp>
      <p:sp>
        <p:nvSpPr>
          <p:cNvPr id="180226"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solidFill>
              </a:rPr>
              <a:t>We performed evaluation on both learning-based and non-learning based participating approaches. </a:t>
            </a:r>
          </a:p>
        </p:txBody>
      </p:sp>
      <p:sp>
        <p:nvSpPr>
          <p:cNvPr id="119811" name="Slide Number Placeholder 3"/>
          <p:cNvSpPr>
            <a:spLocks noGrp="1"/>
          </p:cNvSpPr>
          <p:nvPr>
            <p:ph type="sldNum" sz="quarter" idx="5"/>
          </p:nvPr>
        </p:nvSpPr>
        <p:spPr bwMode="auto">
          <a:ln>
            <a:miter lim="800000"/>
            <a:headEnd/>
            <a:tailEnd/>
          </a:ln>
        </p:spPr>
        <p:txBody>
          <a:bodyPr/>
          <a:lstStyle/>
          <a:p>
            <a:pPr>
              <a:defRPr/>
            </a:pPr>
            <a:fld id="{F5E91814-72A9-4FAC-8602-18E0C170BBAB}" type="slidenum">
              <a:rPr lang="zh-CN" altLang="en-US" smtClean="0"/>
              <a:pPr>
                <a:defRPr/>
              </a:pPr>
              <a:t>26</a:t>
            </a:fld>
            <a:endParaRPr lang="en-US" altLang="zh-CN"/>
          </a:p>
        </p:txBody>
      </p:sp>
    </p:spTree>
    <p:extLst>
      <p:ext uri="{BB962C8B-B14F-4D97-AF65-F5344CB8AC3E}">
        <p14:creationId xmlns:p14="http://schemas.microsoft.com/office/powerpoint/2010/main" val="3892970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0" lvl="1" indent="0" rtl="0">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There are testing and complete datasets in the benchmark. </a:t>
            </a:r>
            <a:endParaRPr sz="1200" dirty="0">
              <a:solidFill>
                <a:schemeClr val="dk1"/>
              </a:solidFill>
              <a:latin typeface="Calibri"/>
              <a:ea typeface="Calibri"/>
              <a:cs typeface="Calibri"/>
              <a:sym typeface="Calibri"/>
            </a:endParaRPr>
          </a:p>
          <a:p>
            <a:pPr marL="0" lvl="1" indent="0" rtl="0">
              <a:spcBef>
                <a:spcPts val="36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This figure is the Precision-Recall plots of 3 learning-based approaches with 7 runs on testing dataset.</a:t>
            </a:r>
            <a:endParaRPr sz="1200" dirty="0">
              <a:solidFill>
                <a:schemeClr val="dk1"/>
              </a:solidFill>
              <a:latin typeface="Calibri"/>
              <a:ea typeface="Calibri"/>
              <a:cs typeface="Calibri"/>
              <a:sym typeface="Calibri"/>
            </a:endParaRPr>
          </a:p>
          <a:p>
            <a:pPr marL="0" lvl="1" indent="0" rtl="0">
              <a:spcBef>
                <a:spcPts val="36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From the figure, we can see that Tran’s RNIRAP algorithm performs the best, followed by Liu’s TCL method.</a:t>
            </a:r>
            <a:endParaRPr sz="1200" dirty="0">
              <a:solidFill>
                <a:schemeClr val="dk1"/>
              </a:solidFill>
              <a:latin typeface="Calibri"/>
              <a:ea typeface="Calibri"/>
              <a:cs typeface="Calibri"/>
              <a:sym typeface="Calibri"/>
            </a:endParaRPr>
          </a:p>
          <a:p>
            <a:pPr marL="0" lvl="1" indent="0" rtl="0">
              <a:spcBef>
                <a:spcPts val="36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The overall performance of all the learning-based methods are close to each other.</a:t>
            </a:r>
            <a:endParaRPr sz="1200" dirty="0">
              <a:solidFill>
                <a:schemeClr val="dk1"/>
              </a:solidFill>
              <a:latin typeface="Calibri"/>
              <a:ea typeface="Calibri"/>
              <a:cs typeface="Calibri"/>
              <a:sym typeface="Calibri"/>
            </a:endParaRPr>
          </a:p>
          <a:p>
            <a:pPr marL="0" lvl="1" indent="0" rtl="0">
              <a:spcBef>
                <a:spcPts val="360"/>
              </a:spcBef>
              <a:spcAft>
                <a:spcPts val="0"/>
              </a:spcAft>
              <a:buClr>
                <a:schemeClr val="dk1"/>
              </a:buClr>
              <a:buSzPts val="1200"/>
              <a:buFont typeface="Calibri"/>
              <a:buNone/>
            </a:pPr>
            <a:endParaRPr sz="1200" dirty="0">
              <a:solidFill>
                <a:schemeClr val="dk1"/>
              </a:solidFill>
              <a:latin typeface="Calibri"/>
              <a:ea typeface="Calibri"/>
              <a:cs typeface="Calibri"/>
              <a:sym typeface="Calibri"/>
            </a:endParaRPr>
          </a:p>
          <a:p>
            <a:pPr marL="216000" marR="0" lvl="0" indent="-216000" algn="l" rtl="0">
              <a:lnSpc>
                <a:spcPct val="100000"/>
              </a:lnSpc>
              <a:spcBef>
                <a:spcPts val="0"/>
              </a:spcBef>
              <a:spcAft>
                <a:spcPts val="0"/>
              </a:spcAft>
              <a:buNone/>
            </a:pPr>
            <a:endParaRPr sz="2000" dirty="0"/>
          </a:p>
        </p:txBody>
      </p:sp>
      <p:sp>
        <p:nvSpPr>
          <p:cNvPr id="217" name="Shape 217"/>
          <p:cNvSpPr/>
          <p:nvPr/>
        </p:nvSpPr>
        <p:spPr>
          <a:xfrm>
            <a:off x="3884760" y="8685360"/>
            <a:ext cx="2971080" cy="45648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Calibri"/>
                <a:ea typeface="Calibri"/>
                <a:cs typeface="Calibri"/>
                <a:sym typeface="Calibri"/>
              </a:rPr>
              <a:t>27</a:t>
            </a:fld>
            <a:endParaRPr sz="1800" b="0" strike="noStrike">
              <a:solidFill>
                <a:srgbClr val="000000"/>
              </a:solidFill>
              <a:latin typeface="Arial"/>
              <a:ea typeface="Arial"/>
              <a:cs typeface="Arial"/>
              <a:sym typeface="Arial"/>
            </a:endParaRPr>
          </a:p>
        </p:txBody>
      </p:sp>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44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1" indent="0" rtl="0">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The second figure is the Precision-Recall plot of 2 non-learning-based approach with 3 runs on the complete dataset.</a:t>
            </a:r>
            <a:endParaRPr sz="1200" dirty="0">
              <a:solidFill>
                <a:schemeClr val="dk1"/>
              </a:solidFill>
              <a:latin typeface="Calibri"/>
              <a:ea typeface="Calibri"/>
              <a:cs typeface="Calibri"/>
              <a:sym typeface="Calibri"/>
            </a:endParaRPr>
          </a:p>
          <a:p>
            <a:pPr marL="0" lvl="1" indent="0" rtl="0">
              <a:spcBef>
                <a:spcPts val="36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From the figure, we can see that Li’s VGG algorithm performs the best, followed by Tran’s </a:t>
            </a:r>
            <a:r>
              <a:rPr lang="en-US" sz="1200" dirty="0" err="1">
                <a:solidFill>
                  <a:schemeClr val="dk1"/>
                </a:solidFill>
                <a:latin typeface="Calibri"/>
                <a:ea typeface="Calibri"/>
                <a:cs typeface="Calibri"/>
                <a:sym typeface="Calibri"/>
              </a:rPr>
              <a:t>BoW</a:t>
            </a:r>
            <a:r>
              <a:rPr lang="en-US" sz="1200" dirty="0">
                <a:solidFill>
                  <a:schemeClr val="dk1"/>
                </a:solidFill>
                <a:latin typeface="Calibri"/>
                <a:ea typeface="Calibri"/>
                <a:cs typeface="Calibri"/>
                <a:sym typeface="Calibri"/>
              </a:rPr>
              <a:t> method.</a:t>
            </a:r>
            <a:endParaRPr sz="1200" dirty="0">
              <a:solidFill>
                <a:schemeClr val="dk1"/>
              </a:solidFill>
              <a:latin typeface="Calibri"/>
              <a:ea typeface="Calibri"/>
              <a:cs typeface="Calibri"/>
              <a:sym typeface="Calibri"/>
            </a:endParaRPr>
          </a:p>
          <a:p>
            <a:pPr marL="0" lvl="1" indent="0" rtl="0">
              <a:spcBef>
                <a:spcPts val="360"/>
              </a:spcBef>
              <a:spcAft>
                <a:spcPts val="0"/>
              </a:spcAft>
              <a:buSzPts val="1200"/>
              <a:buNone/>
            </a:pPr>
            <a:r>
              <a:rPr lang="en-US" sz="1200" dirty="0">
                <a:solidFill>
                  <a:schemeClr val="dk1"/>
                </a:solidFill>
                <a:latin typeface="Calibri"/>
                <a:ea typeface="Calibri"/>
                <a:cs typeface="Calibri"/>
                <a:sym typeface="Calibri"/>
              </a:rPr>
              <a:t>The overall performance of all the non-learning-based  methods are relatively close to each other and the performance is much inferior if compared with learning-based ones.</a:t>
            </a:r>
            <a:endParaRPr sz="1200" dirty="0">
              <a:solidFill>
                <a:schemeClr val="dk1"/>
              </a:solidFill>
              <a:latin typeface="Calibri"/>
              <a:ea typeface="Calibri"/>
              <a:cs typeface="Calibri"/>
              <a:sym typeface="Calibri"/>
            </a:endParaRPr>
          </a:p>
          <a:p>
            <a:pPr marL="0" lvl="1" indent="0" rtl="0">
              <a:spcBef>
                <a:spcPts val="360"/>
              </a:spcBef>
              <a:spcAft>
                <a:spcPts val="0"/>
              </a:spcAft>
              <a:buClr>
                <a:schemeClr val="dk1"/>
              </a:buClr>
              <a:buSzPts val="1200"/>
              <a:buFont typeface="Calibri"/>
              <a:buNone/>
            </a:pPr>
            <a:endParaRPr sz="1200" dirty="0">
              <a:solidFill>
                <a:schemeClr val="dk1"/>
              </a:solidFill>
              <a:latin typeface="Calibri"/>
              <a:ea typeface="Calibri"/>
              <a:cs typeface="Calibri"/>
              <a:sym typeface="Calibri"/>
            </a:endParaRPr>
          </a:p>
          <a:p>
            <a:pPr marL="216000" marR="0" lvl="0" indent="-216000" algn="l" rtl="0">
              <a:lnSpc>
                <a:spcPct val="100000"/>
              </a:lnSpc>
              <a:spcBef>
                <a:spcPts val="0"/>
              </a:spcBef>
              <a:spcAft>
                <a:spcPts val="0"/>
              </a:spcAft>
              <a:buNone/>
            </a:pPr>
            <a:endParaRPr sz="1200" dirty="0">
              <a:latin typeface="Calibri"/>
              <a:ea typeface="Calibri"/>
              <a:cs typeface="Calibri"/>
              <a:sym typeface="Calibri"/>
            </a:endParaRPr>
          </a:p>
        </p:txBody>
      </p:sp>
      <p:sp>
        <p:nvSpPr>
          <p:cNvPr id="224" name="Shape 224"/>
          <p:cNvSpPr/>
          <p:nvPr/>
        </p:nvSpPr>
        <p:spPr>
          <a:xfrm>
            <a:off x="3884760" y="8685360"/>
            <a:ext cx="2971200" cy="4566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Calibri"/>
                <a:ea typeface="Calibri"/>
                <a:cs typeface="Calibri"/>
                <a:sym typeface="Calibri"/>
              </a:rPr>
              <a:t>28</a:t>
            </a:fld>
            <a:endParaRPr sz="1800" b="0" strike="noStrike">
              <a:solidFill>
                <a:srgbClr val="000000"/>
              </a:solidFill>
              <a:latin typeface="Arial"/>
              <a:ea typeface="Arial"/>
              <a:cs typeface="Arial"/>
              <a:sym typeface="Arial"/>
            </a:endParaRPr>
          </a:p>
        </p:txBody>
      </p:sp>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592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Clr>
                <a:schemeClr val="dk1"/>
              </a:buClr>
              <a:buFont typeface="Arial"/>
              <a:buNone/>
            </a:pPr>
            <a:r>
              <a:rPr lang="en-US" sz="1200" dirty="0">
                <a:solidFill>
                  <a:schemeClr val="dk1"/>
                </a:solidFill>
                <a:latin typeface="Calibri"/>
                <a:ea typeface="Calibri"/>
                <a:cs typeface="Calibri"/>
                <a:sym typeface="Calibri"/>
              </a:rPr>
              <a:t>Other performance metrics comparisons, such as NN, FT, ST, E, DCG and AP, are shown in this table. </a:t>
            </a:r>
            <a:endParaRPr sz="2000" b="0" i="0" u="none" strike="noStrike" cap="none" dirty="0">
              <a:solidFill>
                <a:srgbClr val="000000"/>
              </a:solidFill>
              <a:latin typeface="Arial"/>
              <a:ea typeface="Arial"/>
              <a:cs typeface="Arial"/>
              <a:sym typeface="Arial"/>
            </a:endParaRPr>
          </a:p>
        </p:txBody>
      </p:sp>
      <p:sp>
        <p:nvSpPr>
          <p:cNvPr id="231" name="Shape 231"/>
          <p:cNvSpPr/>
          <p:nvPr/>
        </p:nvSpPr>
        <p:spPr>
          <a:xfrm>
            <a:off x="3884760" y="8685360"/>
            <a:ext cx="2971080" cy="45648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Calibri"/>
                <a:ea typeface="Calibri"/>
                <a:cs typeface="Calibri"/>
                <a:sym typeface="Calibri"/>
              </a:rPr>
              <a:t>29</a:t>
            </a:fld>
            <a:endParaRPr sz="1800" b="0" strike="noStrike">
              <a:solidFill>
                <a:srgbClr val="000000"/>
              </a:solidFill>
              <a:latin typeface="Arial"/>
              <a:ea typeface="Arial"/>
              <a:cs typeface="Arial"/>
              <a:sym typeface="Arial"/>
            </a:endParaRPr>
          </a:p>
        </p:txBody>
      </p:sp>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6477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158750" indent="0">
              <a:buNone/>
            </a:pPr>
            <a:r>
              <a:rPr lang="en-US" sz="2000" b="1" dirty="0">
                <a:cs typeface="Times New Roman" pitchFamily="18" charset="0"/>
              </a:rPr>
              <a:t>2D Scene Image-based 3D Scene retrieval (</a:t>
            </a:r>
            <a:r>
              <a:rPr lang="en-US" sz="2000" b="1" dirty="0" err="1">
                <a:cs typeface="Times New Roman" pitchFamily="18" charset="0"/>
              </a:rPr>
              <a:t>SceneIBR</a:t>
            </a:r>
            <a:r>
              <a:rPr lang="en-US" sz="2000" b="1" dirty="0">
                <a:cs typeface="Times New Roman" pitchFamily="18" charset="0"/>
              </a:rPr>
              <a:t>)  </a:t>
            </a:r>
            <a:r>
              <a:rPr lang="en-US" sz="2000" dirty="0">
                <a:cs typeface="Times New Roman" pitchFamily="18" charset="0"/>
              </a:rPr>
              <a:t>is focusing on retrieving relevant 3D scene models using scene image(s) as input. </a:t>
            </a:r>
          </a:p>
          <a:p>
            <a:pPr marL="158750" indent="0">
              <a:buNone/>
            </a:pPr>
            <a:r>
              <a:rPr lang="en-US" sz="1800" b="1" dirty="0">
                <a:cs typeface="Times New Roman" pitchFamily="18" charset="0"/>
              </a:rPr>
              <a:t>The Motivation of the </a:t>
            </a:r>
            <a:r>
              <a:rPr lang="en-US" sz="1800" b="1" dirty="0" err="1">
                <a:cs typeface="Times New Roman" pitchFamily="18" charset="0"/>
              </a:rPr>
              <a:t>SceneIBR</a:t>
            </a:r>
            <a:r>
              <a:rPr lang="en-US" sz="1800" b="1" dirty="0">
                <a:cs typeface="Times New Roman" pitchFamily="18" charset="0"/>
              </a:rPr>
              <a:t> is that:</a:t>
            </a:r>
            <a:r>
              <a:rPr lang="en-US" sz="1800" dirty="0">
                <a:cs typeface="Times New Roman" pitchFamily="18" charset="0"/>
              </a:rPr>
              <a:t> </a:t>
            </a:r>
          </a:p>
          <a:p>
            <a:pPr lvl="1">
              <a:buFont typeface="Courier New" panose="02070309020205020404" pitchFamily="49" charset="0"/>
              <a:buChar char="o"/>
            </a:pPr>
            <a:r>
              <a:rPr lang="en-US" sz="1600" dirty="0">
                <a:solidFill>
                  <a:schemeClr val="tx1"/>
                </a:solidFill>
                <a:cs typeface="Times New Roman" pitchFamily="18" charset="0"/>
              </a:rPr>
              <a:t> It has vast applications such as 3D scene reconstruction, autonomous driving cars, 3D geometry video retrieval, and 3D AR/VR Entertainment</a:t>
            </a:r>
          </a:p>
          <a:p>
            <a:pPr marL="158750" indent="0">
              <a:buNone/>
            </a:pPr>
            <a:r>
              <a:rPr lang="en-US" sz="1800" b="1" dirty="0">
                <a:cs typeface="Times New Roman" pitchFamily="18" charset="0"/>
              </a:rPr>
              <a:t>But there are some existing challenges, which are:</a:t>
            </a:r>
            <a:r>
              <a:rPr lang="en-US" sz="1800" dirty="0">
                <a:cs typeface="Times New Roman" pitchFamily="18" charset="0"/>
              </a:rPr>
              <a:t> </a:t>
            </a:r>
          </a:p>
          <a:p>
            <a:pPr lvl="1">
              <a:buFont typeface="Courier New" pitchFamily="49" charset="0"/>
              <a:buChar char="o"/>
            </a:pPr>
            <a:r>
              <a:rPr lang="en-US" sz="1600" dirty="0">
                <a:solidFill>
                  <a:schemeClr val="tx1"/>
                </a:solidFill>
                <a:cs typeface="Times New Roman" pitchFamily="18" charset="0"/>
              </a:rPr>
              <a:t> Firstly, 2D images lack 3D scene information they are supposed represent</a:t>
            </a:r>
          </a:p>
          <a:p>
            <a:pPr lvl="1">
              <a:buFont typeface="Courier New" pitchFamily="49" charset="0"/>
              <a:buChar char="o"/>
            </a:pPr>
            <a:r>
              <a:rPr lang="en-US" sz="1600" dirty="0">
                <a:solidFill>
                  <a:schemeClr val="tx1"/>
                </a:solidFill>
                <a:cs typeface="Times New Roman" pitchFamily="18" charset="0"/>
              </a:rPr>
              <a:t> Secondly, there is still a semantic gap between 2D scene images and accurate 3D scene models</a:t>
            </a:r>
          </a:p>
          <a:p>
            <a:pPr lvl="1">
              <a:buFont typeface="Courier New" pitchFamily="49" charset="0"/>
              <a:buChar char="o"/>
            </a:pPr>
            <a:r>
              <a:rPr lang="en-US" sz="1600" dirty="0">
                <a:solidFill>
                  <a:schemeClr val="tx1"/>
                </a:solidFill>
                <a:cs typeface="Times New Roman" pitchFamily="18" charset="0"/>
              </a:rPr>
              <a:t> Finally, it is a brand new research topic in the field of image-based 3D object retrieval:</a:t>
            </a:r>
          </a:p>
          <a:p>
            <a:pPr marL="1279439" marR="0" lvl="3" indent="-227879" algn="l" rtl="0">
              <a:lnSpc>
                <a:spcPct val="100000"/>
              </a:lnSpc>
              <a:spcBef>
                <a:spcPts val="0"/>
              </a:spcBef>
              <a:spcAft>
                <a:spcPts val="0"/>
              </a:spcAft>
              <a:buClr>
                <a:srgbClr val="8CADAE"/>
              </a:buClr>
              <a:buSzPts val="1800"/>
              <a:buFont typeface="Noto Sans Symbols"/>
              <a:buChar char="✓"/>
            </a:pPr>
            <a:r>
              <a:rPr lang="en-US" sz="1600" dirty="0">
                <a:latin typeface="Georgia"/>
                <a:ea typeface="Georgia"/>
                <a:cs typeface="Georgia"/>
                <a:sym typeface="Georgia"/>
              </a:rPr>
              <a:t>A query image contains </a:t>
            </a:r>
            <a:r>
              <a:rPr lang="en-US" sz="1600" u="sng" dirty="0">
                <a:latin typeface="Georgia"/>
                <a:ea typeface="Georgia"/>
                <a:cs typeface="Georgia"/>
                <a:sym typeface="Georgia"/>
              </a:rPr>
              <a:t>several</a:t>
            </a:r>
            <a:r>
              <a:rPr lang="en-US" sz="1600" dirty="0">
                <a:latin typeface="Georgia"/>
                <a:ea typeface="Georgia"/>
                <a:cs typeface="Georgia"/>
                <a:sym typeface="Georgia"/>
              </a:rPr>
              <a:t> objects</a:t>
            </a:r>
          </a:p>
          <a:p>
            <a:pPr marL="1279439" marR="0" lvl="3" indent="-227879" algn="l" rtl="0">
              <a:lnSpc>
                <a:spcPct val="100000"/>
              </a:lnSpc>
              <a:spcBef>
                <a:spcPts val="0"/>
              </a:spcBef>
              <a:spcAft>
                <a:spcPts val="0"/>
              </a:spcAft>
              <a:buClr>
                <a:srgbClr val="8CADAE"/>
              </a:buClr>
              <a:buSzPts val="1800"/>
              <a:buFont typeface="Noto Sans Symbols"/>
              <a:buChar char="✓"/>
            </a:pPr>
            <a:r>
              <a:rPr lang="en-US" sz="1600" dirty="0">
                <a:latin typeface="Georgia"/>
                <a:ea typeface="Georgia"/>
                <a:cs typeface="Georgia"/>
                <a:sym typeface="Georgia"/>
              </a:rPr>
              <a:t>Objects may </a:t>
            </a:r>
            <a:r>
              <a:rPr lang="en-US" sz="1600" u="sng" dirty="0">
                <a:latin typeface="Georgia"/>
                <a:ea typeface="Georgia"/>
                <a:cs typeface="Georgia"/>
                <a:sym typeface="Georgia"/>
              </a:rPr>
              <a:t>overlap</a:t>
            </a:r>
            <a:r>
              <a:rPr lang="en-US" sz="1600" dirty="0">
                <a:latin typeface="Georgia"/>
                <a:ea typeface="Georgia"/>
                <a:cs typeface="Georgia"/>
                <a:sym typeface="Georgia"/>
              </a:rPr>
              <a:t> with each other</a:t>
            </a:r>
          </a:p>
          <a:p>
            <a:pPr marL="1279439" marR="0" lvl="3" indent="-227879" algn="l" rtl="0">
              <a:lnSpc>
                <a:spcPct val="100000"/>
              </a:lnSpc>
              <a:spcBef>
                <a:spcPts val="0"/>
              </a:spcBef>
              <a:spcAft>
                <a:spcPts val="0"/>
              </a:spcAft>
              <a:buClr>
                <a:srgbClr val="8CADAE"/>
              </a:buClr>
              <a:buSzPts val="1800"/>
              <a:buFont typeface="Noto Sans Symbols"/>
              <a:buChar char="✓"/>
            </a:pPr>
            <a:r>
              <a:rPr lang="en-US" sz="1600" dirty="0">
                <a:latin typeface="Georgia"/>
                <a:ea typeface="Georgia"/>
                <a:cs typeface="Georgia"/>
                <a:sym typeface="Georgia"/>
              </a:rPr>
              <a:t>There existing relative </a:t>
            </a:r>
            <a:r>
              <a:rPr lang="en-US" sz="1600" u="sng" dirty="0">
                <a:latin typeface="Georgia"/>
                <a:ea typeface="Georgia"/>
                <a:cs typeface="Georgia"/>
                <a:sym typeface="Georgia"/>
              </a:rPr>
              <a:t>context</a:t>
            </a:r>
            <a:r>
              <a:rPr lang="en-US" sz="1600" dirty="0">
                <a:latin typeface="Georgia"/>
                <a:ea typeface="Georgia"/>
                <a:cs typeface="Georgia"/>
                <a:sym typeface="Georgia"/>
              </a:rPr>
              <a:t> configurations among the objects in a scene image/model</a:t>
            </a:r>
          </a:p>
          <a:p>
            <a:pPr marL="158750" indent="0">
              <a:buNone/>
            </a:pPr>
            <a:r>
              <a:rPr lang="en-US" sz="2000" b="1" dirty="0">
                <a:cs typeface="Times New Roman" pitchFamily="18" charset="0"/>
              </a:rPr>
              <a:t>Considering the above, we organized this track to </a:t>
            </a:r>
            <a:r>
              <a:rPr lang="en-US" sz="2000" dirty="0">
                <a:cs typeface="Times New Roman" pitchFamily="18" charset="0"/>
              </a:rPr>
              <a:t>foster this challenging research direction by building </a:t>
            </a:r>
            <a:r>
              <a:rPr lang="en-US" sz="2000" i="1" dirty="0">
                <a:cs typeface="Times New Roman" pitchFamily="18" charset="0"/>
              </a:rPr>
              <a:t>the first 2D scene image-based 3D scene retrieval benchmark</a:t>
            </a:r>
            <a:endParaRPr lang="en-US" altLang="zh-CN" dirty="0"/>
          </a:p>
          <a:p>
            <a:pPr eaLnBrk="1" hangingPunct="1">
              <a:spcBef>
                <a:spcPct val="0"/>
              </a:spcBef>
            </a:pPr>
            <a:endParaRPr lang="zh-CN" altLang="en-US" dirty="0"/>
          </a:p>
        </p:txBody>
      </p:sp>
      <p:sp>
        <p:nvSpPr>
          <p:cNvPr id="143" name="Shape 143"/>
          <p:cNvSpPr/>
          <p:nvPr/>
        </p:nvSpPr>
        <p:spPr>
          <a:xfrm>
            <a:off x="3884760" y="8685360"/>
            <a:ext cx="2971080" cy="45648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3</a:t>
            </a:fld>
            <a:endParaRPr sz="1800" b="0" i="0" u="none" strike="noStrike" cap="none">
              <a:solidFill>
                <a:srgbClr val="000000"/>
              </a:solidFill>
              <a:latin typeface="Arial"/>
              <a:ea typeface="Arial"/>
              <a:cs typeface="Arial"/>
              <a:sym typeface="Arial"/>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2703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Clr>
                <a:schemeClr val="dk1"/>
              </a:buClr>
              <a:buFont typeface="Arial"/>
              <a:buNone/>
            </a:pPr>
            <a:r>
              <a:rPr lang="en-US" sz="1200" dirty="0">
                <a:solidFill>
                  <a:schemeClr val="dk1"/>
                </a:solidFill>
                <a:latin typeface="Calibri"/>
                <a:ea typeface="Calibri"/>
                <a:cs typeface="Calibri"/>
                <a:sym typeface="Calibri"/>
              </a:rPr>
              <a:t>Finally, we classify all participating methods with respect to the techniques employed.</a:t>
            </a:r>
            <a:endParaRPr sz="1200" dirty="0">
              <a:solidFill>
                <a:schemeClr val="dk1"/>
              </a:solidFill>
              <a:latin typeface="Calibri"/>
              <a:ea typeface="Calibri"/>
              <a:cs typeface="Calibri"/>
              <a:sym typeface="Calibri"/>
            </a:endParaRPr>
          </a:p>
          <a:p>
            <a:pPr marL="0" lvl="0" indent="0" rtl="0">
              <a:spcBef>
                <a:spcPts val="360"/>
              </a:spcBef>
              <a:spcAft>
                <a:spcPts val="0"/>
              </a:spcAft>
              <a:buClr>
                <a:schemeClr val="dk1"/>
              </a:buClr>
              <a:buFont typeface="Arial"/>
              <a:buNone/>
            </a:pPr>
            <a:endParaRPr sz="1200" dirty="0">
              <a:solidFill>
                <a:schemeClr val="dk1"/>
              </a:solidFill>
              <a:latin typeface="Calibri"/>
              <a:ea typeface="Calibri"/>
              <a:cs typeface="Calibri"/>
              <a:sym typeface="Calibri"/>
            </a:endParaRPr>
          </a:p>
          <a:p>
            <a:pPr marL="0" lvl="0" indent="0" rtl="0">
              <a:spcBef>
                <a:spcPts val="360"/>
              </a:spcBef>
              <a:spcAft>
                <a:spcPts val="0"/>
              </a:spcAft>
              <a:buClr>
                <a:schemeClr val="dk1"/>
              </a:buClr>
              <a:buFont typeface="Arial"/>
              <a:buNone/>
            </a:pPr>
            <a:r>
              <a:rPr lang="en-US" sz="1200" dirty="0">
                <a:solidFill>
                  <a:schemeClr val="dk1"/>
                </a:solidFill>
                <a:latin typeface="Calibri"/>
                <a:ea typeface="Calibri"/>
                <a:cs typeface="Calibri"/>
                <a:sym typeface="Calibri"/>
              </a:rPr>
              <a:t>Those techniques include: local features, deep learning, Regular transformation &amp; adversarial training, and  2D-3D distance computing &amp; 2D/3D classification</a:t>
            </a:r>
            <a:endParaRPr sz="1200" dirty="0">
              <a:solidFill>
                <a:schemeClr val="dk1"/>
              </a:solidFill>
              <a:latin typeface="Calibri"/>
              <a:ea typeface="Calibri"/>
              <a:cs typeface="Calibri"/>
              <a:sym typeface="Calibri"/>
            </a:endParaRPr>
          </a:p>
          <a:p>
            <a:pPr marL="216000" marR="0" lvl="0" indent="-216000" algn="l" rtl="0">
              <a:lnSpc>
                <a:spcPct val="100000"/>
              </a:lnSpc>
              <a:spcBef>
                <a:spcPts val="0"/>
              </a:spcBef>
              <a:spcAft>
                <a:spcPts val="0"/>
              </a:spcAft>
              <a:buNone/>
            </a:pPr>
            <a:endParaRPr sz="1200" dirty="0">
              <a:latin typeface="Calibri"/>
              <a:ea typeface="Calibri"/>
              <a:cs typeface="Calibri"/>
              <a:sym typeface="Calibri"/>
            </a:endParaRPr>
          </a:p>
        </p:txBody>
      </p:sp>
      <p:sp>
        <p:nvSpPr>
          <p:cNvPr id="239" name="Shape 239"/>
          <p:cNvSpPr/>
          <p:nvPr/>
        </p:nvSpPr>
        <p:spPr>
          <a:xfrm>
            <a:off x="3884760" y="8685360"/>
            <a:ext cx="2971080" cy="45648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Calibri"/>
                <a:ea typeface="Calibri"/>
                <a:cs typeface="Calibri"/>
                <a:sym typeface="Calibri"/>
              </a:rPr>
              <a:t>30</a:t>
            </a:fld>
            <a:endParaRPr sz="1800" b="0" strike="noStrike">
              <a:solidFill>
                <a:srgbClr val="000000"/>
              </a:solidFill>
              <a:latin typeface="Arial"/>
              <a:ea typeface="Arial"/>
              <a:cs typeface="Arial"/>
              <a:sym typeface="Arial"/>
            </a:endParaRPr>
          </a:p>
        </p:txBody>
      </p:sp>
      <p:sp>
        <p:nvSpPr>
          <p:cNvPr id="240" name="Shape 2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1991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z="1600" dirty="0"/>
              <a:t>Let’s conclude the track and list several future work directions. </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31</a:t>
            </a:fld>
            <a:endParaRPr lang="en-US" altLang="zh-CN"/>
          </a:p>
        </p:txBody>
      </p:sp>
    </p:spTree>
    <p:extLst>
      <p:ext uri="{BB962C8B-B14F-4D97-AF65-F5344CB8AC3E}">
        <p14:creationId xmlns:p14="http://schemas.microsoft.com/office/powerpoint/2010/main" val="4072362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96610"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t>First, </a:t>
            </a:r>
            <a:r>
              <a:rPr lang="en-US" altLang="zh-CN" sz="1200" dirty="0"/>
              <a:t>t</a:t>
            </a:r>
            <a:r>
              <a:rPr lang="en-US" sz="1200" dirty="0"/>
              <a:t>o foster this challenging and interesting </a:t>
            </a:r>
            <a:r>
              <a:rPr lang="en-US" sz="1200" i="1" dirty="0"/>
              <a:t>research direction Scene Image-Based 3D Scene Retrieval, we build the first benchmark for it and organize </a:t>
            </a:r>
            <a:r>
              <a:rPr lang="en-US" altLang="zh-CN" dirty="0"/>
              <a:t>this track.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200" b="1" dirty="0"/>
              <a:t>About the participation:  </a:t>
            </a:r>
            <a:r>
              <a:rPr lang="en-US" sz="1200" b="0" dirty="0"/>
              <a:t>alth</a:t>
            </a:r>
            <a:r>
              <a:rPr lang="en-US" sz="1200" dirty="0"/>
              <a:t>ough challenging, we have </a:t>
            </a:r>
            <a:r>
              <a:rPr lang="en-US" sz="1200" i="1" dirty="0"/>
              <a:t>3</a:t>
            </a:r>
            <a:r>
              <a:rPr lang="en-US" sz="1200" dirty="0"/>
              <a:t> groups successfully participated in the track and contributed </a:t>
            </a:r>
            <a:r>
              <a:rPr lang="en-US" sz="1200" i="1" dirty="0"/>
              <a:t>10</a:t>
            </a:r>
            <a:r>
              <a:rPr lang="en-US" sz="1200" dirty="0"/>
              <a:t> runs of </a:t>
            </a:r>
            <a:r>
              <a:rPr lang="en-US" sz="1200" i="1" dirty="0"/>
              <a:t>5</a:t>
            </a:r>
            <a:r>
              <a:rPr lang="en-US" sz="1200" dirty="0"/>
              <a:t> methods. While, we conducted a </a:t>
            </a:r>
            <a:r>
              <a:rPr lang="en-US" sz="1200" i="1" dirty="0"/>
              <a:t>comparative evaluation</a:t>
            </a:r>
            <a:r>
              <a:rPr lang="en-US" sz="1200" dirty="0"/>
              <a:t> on their performance based on seven commonly used performance metrics. This track also provides the first </a:t>
            </a:r>
            <a:r>
              <a:rPr lang="en-US" sz="1200" i="1" dirty="0"/>
              <a:t>common platform </a:t>
            </a:r>
            <a:r>
              <a:rPr lang="en-US" sz="1200" dirty="0"/>
              <a:t>for this research topic. It can be used to evaluate new 2D scene Image-based 3D scene retrieval algorithms. </a:t>
            </a:r>
          </a:p>
        </p:txBody>
      </p:sp>
      <p:sp>
        <p:nvSpPr>
          <p:cNvPr id="128003" name="Slide Number Placeholder 3"/>
          <p:cNvSpPr>
            <a:spLocks noGrp="1"/>
          </p:cNvSpPr>
          <p:nvPr>
            <p:ph type="sldNum" sz="quarter" idx="5"/>
          </p:nvPr>
        </p:nvSpPr>
        <p:spPr bwMode="auto">
          <a:ln>
            <a:miter lim="800000"/>
            <a:headEnd/>
            <a:tailEnd/>
          </a:ln>
        </p:spPr>
        <p:txBody>
          <a:bodyPr/>
          <a:lstStyle/>
          <a:p>
            <a:pPr>
              <a:defRPr/>
            </a:pPr>
            <a:fld id="{91087635-F456-449F-AD9C-76B167EA5E24}" type="slidenum">
              <a:rPr lang="zh-CN" altLang="en-US" smtClean="0"/>
              <a:pPr>
                <a:defRPr/>
              </a:pPr>
              <a:t>32</a:t>
            </a:fld>
            <a:endParaRPr lang="en-US" altLang="zh-CN"/>
          </a:p>
        </p:txBody>
      </p:sp>
    </p:spTree>
    <p:extLst>
      <p:ext uri="{BB962C8B-B14F-4D97-AF65-F5344CB8AC3E}">
        <p14:creationId xmlns:p14="http://schemas.microsoft.com/office/powerpoint/2010/main" val="1887629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96610" name="Notes Placeholder 2"/>
          <p:cNvSpPr>
            <a:spLocks noGrp="1"/>
          </p:cNvSpPr>
          <p:nvPr>
            <p:ph type="body" idx="1"/>
          </p:nvPr>
        </p:nvSpPr>
        <p:spPr bwMode="auto">
          <a:noFill/>
        </p:spPr>
        <p:txBody>
          <a:bodyPr wrap="square" numCol="1" anchor="t" anchorCtr="0" compatLnSpc="1">
            <a:prstTxWarp prst="textNoShape">
              <a:avLst/>
            </a:prstTxWarp>
          </a:bodyPr>
          <a:lstStyle/>
          <a:p>
            <a:pPr marL="158750" indent="0" eaLnBrk="1" hangingPunct="1">
              <a:spcBef>
                <a:spcPct val="0"/>
              </a:spcBef>
              <a:buNone/>
            </a:pPr>
            <a:r>
              <a:rPr lang="en-US" altLang="zh-CN" dirty="0"/>
              <a:t>The future work of this research direction includes:</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schemeClr val="tx1"/>
                </a:solidFill>
              </a:rPr>
              <a:t>Build a large-scale and/or multimodal 2D scene-based 3D scene retrieval benchmark.</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schemeClr val="tx1"/>
                </a:solidFill>
              </a:rPr>
              <a:t>Utilize the semantic information existing in both a 2D scene image query and all the 3D scene target models to improve either the accuracy or efficiency of a 2D scene image-based 3D scene retrieval algorithm.</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schemeClr val="tx1"/>
                </a:solidFill>
              </a:rPr>
              <a:t>And to further improve retrieval accuracy, especially for NN, and FT, we can pay more attention on </a:t>
            </a:r>
            <a:r>
              <a:rPr lang="en-US" sz="1200" dirty="0">
                <a:solidFill>
                  <a:srgbClr val="7030A0"/>
                </a:solidFill>
              </a:rPr>
              <a:t>Classification-based</a:t>
            </a:r>
            <a:r>
              <a:rPr lang="en-US" sz="1200" dirty="0">
                <a:solidFill>
                  <a:schemeClr val="tx1"/>
                </a:solidFill>
              </a:rPr>
              <a:t> 2D image-based 3D scene retrieval.</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schemeClr val="tx1"/>
                </a:solidFill>
              </a:rPr>
              <a:t>Develop a 2D Image-based 3D scene retrieval dedicated for a related V</a:t>
            </a:r>
            <a:r>
              <a:rPr lang="en-US" altLang="zh-CN" sz="1200" dirty="0">
                <a:solidFill>
                  <a:schemeClr val="tx1"/>
                </a:solidFill>
              </a:rPr>
              <a:t>R/AR </a:t>
            </a:r>
            <a:r>
              <a:rPr lang="en-US" sz="1200" dirty="0">
                <a:solidFill>
                  <a:schemeClr val="tx1"/>
                </a:solidFill>
              </a:rPr>
              <a:t>application, such as rainforest scenes for cartoon or movie production, and so on.</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200" dirty="0">
              <a:solidFill>
                <a:schemeClr val="tx1"/>
              </a:solidFill>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1200" dirty="0">
              <a:solidFill>
                <a:schemeClr val="tx1"/>
              </a:solidFill>
            </a:endParaRPr>
          </a:p>
          <a:p>
            <a:pPr marL="171450" indent="-171450" eaLnBrk="1" hangingPunct="1">
              <a:spcBef>
                <a:spcPct val="0"/>
              </a:spcBef>
              <a:buFont typeface="Arial" panose="020B0604020202020204" pitchFamily="34" charset="0"/>
              <a:buChar char="•"/>
            </a:pPr>
            <a:endParaRPr lang="zh-CN" altLang="en-US" dirty="0"/>
          </a:p>
        </p:txBody>
      </p:sp>
      <p:sp>
        <p:nvSpPr>
          <p:cNvPr id="128003" name="Slide Number Placeholder 3"/>
          <p:cNvSpPr>
            <a:spLocks noGrp="1"/>
          </p:cNvSpPr>
          <p:nvPr>
            <p:ph type="sldNum" sz="quarter" idx="5"/>
          </p:nvPr>
        </p:nvSpPr>
        <p:spPr bwMode="auto">
          <a:ln>
            <a:miter lim="800000"/>
            <a:headEnd/>
            <a:tailEnd/>
          </a:ln>
        </p:spPr>
        <p:txBody>
          <a:bodyPr/>
          <a:lstStyle/>
          <a:p>
            <a:pPr>
              <a:defRPr/>
            </a:pPr>
            <a:fld id="{91087635-F456-449F-AD9C-76B167EA5E24}" type="slidenum">
              <a:rPr lang="zh-CN" altLang="en-US" smtClean="0"/>
              <a:pPr>
                <a:defRPr/>
              </a:pPr>
              <a:t>33</a:t>
            </a:fld>
            <a:endParaRPr lang="en-US" altLang="zh-CN"/>
          </a:p>
        </p:txBody>
      </p:sp>
    </p:spTree>
    <p:extLst>
      <p:ext uri="{BB962C8B-B14F-4D97-AF65-F5344CB8AC3E}">
        <p14:creationId xmlns:p14="http://schemas.microsoft.com/office/powerpoint/2010/main" val="4147272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5537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Let’s continue with the </a:t>
            </a:r>
            <a:r>
              <a:rPr lang="en-US" altLang="zh-CN" sz="1600" dirty="0" err="1">
                <a:cs typeface="Times New Roman" pitchFamily="18" charset="0"/>
              </a:rPr>
              <a:t>SceneSBR</a:t>
            </a:r>
            <a:r>
              <a:rPr lang="en-US" altLang="zh-CN" sz="1600" dirty="0">
                <a:cs typeface="Times New Roman" pitchFamily="18" charset="0"/>
              </a:rPr>
              <a:t> benchmark.</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4</a:t>
            </a:fld>
            <a:endParaRPr lang="en-US" altLang="zh-CN"/>
          </a:p>
        </p:txBody>
      </p:sp>
    </p:spTree>
    <p:extLst>
      <p:ext uri="{BB962C8B-B14F-4D97-AF65-F5344CB8AC3E}">
        <p14:creationId xmlns:p14="http://schemas.microsoft.com/office/powerpoint/2010/main" val="261278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Clr>
                <a:schemeClr val="dk1"/>
              </a:buClr>
              <a:buFont typeface="Arial"/>
              <a:buNone/>
            </a:pPr>
            <a:r>
              <a:rPr lang="en-US" sz="1400" b="1" dirty="0" err="1">
                <a:solidFill>
                  <a:schemeClr val="dk1"/>
                </a:solidFill>
                <a:latin typeface="Times New Roman"/>
                <a:ea typeface="Times New Roman"/>
                <a:cs typeface="Times New Roman"/>
                <a:sym typeface="Times New Roman"/>
              </a:rPr>
              <a:t>SceneIBR</a:t>
            </a:r>
            <a:r>
              <a:rPr lang="en-US" sz="1400" b="1" dirty="0">
                <a:solidFill>
                  <a:schemeClr val="dk1"/>
                </a:solidFill>
                <a:latin typeface="Times New Roman"/>
                <a:ea typeface="Times New Roman"/>
                <a:cs typeface="Times New Roman"/>
                <a:sym typeface="Times New Roman"/>
              </a:rPr>
              <a:t> </a:t>
            </a:r>
            <a:r>
              <a:rPr lang="en-US" sz="1400" dirty="0">
                <a:solidFill>
                  <a:schemeClr val="dk1"/>
                </a:solidFill>
                <a:latin typeface="Times New Roman"/>
                <a:ea typeface="Times New Roman"/>
                <a:cs typeface="Times New Roman"/>
                <a:sym typeface="Times New Roman"/>
              </a:rPr>
              <a:t>utilizes the 2D scene images in ImageNet as its 2D scene image dataset and SketchUp 3D scene models (.OBJ and .SKP format) as its 3D scene dataset</a:t>
            </a:r>
            <a:endParaRPr sz="1400" dirty="0">
              <a:solidFill>
                <a:schemeClr val="dk1"/>
              </a:solidFill>
              <a:latin typeface="Calibri"/>
              <a:ea typeface="Calibri"/>
              <a:cs typeface="Calibri"/>
              <a:sym typeface="Calibri"/>
            </a:endParaRPr>
          </a:p>
          <a:p>
            <a:pPr marL="457200" lvl="1" indent="16827" rtl="0">
              <a:spcBef>
                <a:spcPts val="500"/>
              </a:spcBef>
              <a:spcAft>
                <a:spcPts val="0"/>
              </a:spcAft>
              <a:buClr>
                <a:schemeClr val="dk1"/>
              </a:buClr>
              <a:buSzPts val="1400"/>
              <a:buFont typeface="Courier New"/>
              <a:buChar char="o"/>
            </a:pPr>
            <a:r>
              <a:rPr lang="en-US" sz="1400" b="1" dirty="0">
                <a:solidFill>
                  <a:schemeClr val="dk1"/>
                </a:solidFill>
                <a:latin typeface="Calibri"/>
                <a:ea typeface="Calibri"/>
                <a:cs typeface="Calibri"/>
                <a:sym typeface="Calibri"/>
              </a:rPr>
              <a:t>The ImageNet scene images contain </a:t>
            </a:r>
            <a:r>
              <a:rPr lang="en-US" sz="1400" dirty="0">
                <a:solidFill>
                  <a:schemeClr val="dk1"/>
                </a:solidFill>
                <a:latin typeface="Calibri"/>
                <a:ea typeface="Calibri"/>
                <a:cs typeface="Calibri"/>
                <a:sym typeface="Calibri"/>
              </a:rPr>
              <a:t>10,000 2D scene images categorized into 10 classes, each with 1,000 images each</a:t>
            </a:r>
            <a:endParaRPr sz="1400" dirty="0">
              <a:solidFill>
                <a:schemeClr val="dk1"/>
              </a:solidFill>
              <a:latin typeface="Calibri"/>
              <a:ea typeface="Calibri"/>
              <a:cs typeface="Calibri"/>
              <a:sym typeface="Calibri"/>
            </a:endParaRPr>
          </a:p>
          <a:p>
            <a:pPr marL="0" lvl="0" indent="0" rtl="0">
              <a:spcBef>
                <a:spcPts val="555"/>
              </a:spcBef>
              <a:spcAft>
                <a:spcPts val="0"/>
              </a:spcAft>
              <a:buClr>
                <a:schemeClr val="dk1"/>
              </a:buClr>
              <a:buSzPts val="1850"/>
              <a:buFont typeface="Calibri"/>
              <a:buNone/>
            </a:pPr>
            <a:endParaRPr sz="1400" dirty="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endParaRPr sz="1400" dirty="0">
              <a:latin typeface="Times New Roman"/>
              <a:ea typeface="Times New Roman"/>
              <a:cs typeface="Times New Roman"/>
              <a:sym typeface="Times New Roman"/>
            </a:endParaRPr>
          </a:p>
        </p:txBody>
      </p:sp>
      <p:sp>
        <p:nvSpPr>
          <p:cNvPr id="157" name="Shape 157"/>
          <p:cNvSpPr/>
          <p:nvPr/>
        </p:nvSpPr>
        <p:spPr>
          <a:xfrm>
            <a:off x="3884760" y="8685360"/>
            <a:ext cx="2971080" cy="45648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Calibri"/>
                <a:ea typeface="Calibri"/>
                <a:cs typeface="Calibri"/>
                <a:sym typeface="Calibri"/>
              </a:rPr>
              <a:t>5</a:t>
            </a:fld>
            <a:endParaRPr sz="1800" b="0" strike="noStrike">
              <a:solidFill>
                <a:srgbClr val="000000"/>
              </a:solidFill>
              <a:latin typeface="Arial"/>
              <a:ea typeface="Arial"/>
              <a:cs typeface="Arial"/>
              <a:sym typeface="Arial"/>
            </a:endParaRPr>
          </a:p>
        </p:txBody>
      </p:sp>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874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457200" lvl="1" indent="16827" rtl="0">
              <a:spcBef>
                <a:spcPts val="500"/>
              </a:spcBef>
              <a:spcAft>
                <a:spcPts val="0"/>
              </a:spcAft>
              <a:buClr>
                <a:schemeClr val="dk1"/>
              </a:buClr>
              <a:buSzPts val="1400"/>
              <a:buFont typeface="Courier New"/>
              <a:buChar char="o"/>
            </a:pPr>
            <a:r>
              <a:rPr lang="en-US" sz="1400" b="1" dirty="0">
                <a:solidFill>
                  <a:schemeClr val="dk1"/>
                </a:solidFill>
                <a:latin typeface="Calibri"/>
                <a:ea typeface="Calibri"/>
                <a:cs typeface="Calibri"/>
                <a:sym typeface="Calibri"/>
              </a:rPr>
              <a:t>The 3D scene dataset contain</a:t>
            </a:r>
            <a:r>
              <a:rPr lang="en-US" sz="1400" dirty="0">
                <a:solidFill>
                  <a:schemeClr val="dk1"/>
                </a:solidFill>
                <a:latin typeface="Calibri"/>
                <a:ea typeface="Calibri"/>
                <a:cs typeface="Calibri"/>
                <a:sym typeface="Calibri"/>
              </a:rPr>
              <a:t> 1000 3D scene models collected from the 3D Warehouse. Similarly, they are categorized into the same 10 classes, but each having 100 models.</a:t>
            </a:r>
            <a:endParaRPr sz="1400" dirty="0">
              <a:solidFill>
                <a:schemeClr val="dk1"/>
              </a:solidFill>
              <a:latin typeface="Calibri"/>
              <a:ea typeface="Calibri"/>
              <a:cs typeface="Calibri"/>
              <a:sym typeface="Calibri"/>
            </a:endParaRPr>
          </a:p>
          <a:p>
            <a:pPr marL="0" lvl="0" indent="0" rtl="0">
              <a:spcBef>
                <a:spcPts val="555"/>
              </a:spcBef>
              <a:spcAft>
                <a:spcPts val="0"/>
              </a:spcAft>
              <a:buSzPts val="1850"/>
              <a:buNone/>
            </a:pPr>
            <a:endParaRPr sz="1400" dirty="0">
              <a:solidFill>
                <a:schemeClr val="dk1"/>
              </a:solidFill>
              <a:latin typeface="Calibri"/>
              <a:ea typeface="Calibri"/>
              <a:cs typeface="Calibri"/>
              <a:sym typeface="Calibri"/>
            </a:endParaRPr>
          </a:p>
          <a:p>
            <a:pPr marL="0" marR="0" lvl="0" indent="0" algn="l" rtl="0">
              <a:lnSpc>
                <a:spcPct val="80000"/>
              </a:lnSpc>
              <a:spcBef>
                <a:spcPts val="0"/>
              </a:spcBef>
              <a:spcAft>
                <a:spcPts val="0"/>
              </a:spcAft>
              <a:buNone/>
            </a:pPr>
            <a:endParaRPr sz="1400" dirty="0">
              <a:latin typeface="Times New Roman"/>
              <a:ea typeface="Times New Roman"/>
              <a:cs typeface="Times New Roman"/>
              <a:sym typeface="Times New Roman"/>
            </a:endParaRPr>
          </a:p>
        </p:txBody>
      </p:sp>
      <p:sp>
        <p:nvSpPr>
          <p:cNvPr id="166" name="Shape 166"/>
          <p:cNvSpPr/>
          <p:nvPr/>
        </p:nvSpPr>
        <p:spPr>
          <a:xfrm>
            <a:off x="3884760" y="8685360"/>
            <a:ext cx="2971200" cy="4566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Calibri"/>
                <a:ea typeface="Calibri"/>
                <a:cs typeface="Calibri"/>
                <a:sym typeface="Calibri"/>
              </a:rPr>
              <a:t>6</a:t>
            </a:fld>
            <a:endParaRPr sz="1800" b="0" strike="noStrike">
              <a:solidFill>
                <a:srgbClr val="000000"/>
              </a:solidFill>
              <a:latin typeface="Arial"/>
              <a:ea typeface="Arial"/>
              <a:cs typeface="Arial"/>
              <a:sym typeface="Arial"/>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0306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0" marR="0" lvl="0" indent="0" algn="l" defTabSz="914400" rtl="0" eaLnBrk="0" fontAlgn="base" latinLnBrk="0" hangingPunct="0">
              <a:lnSpc>
                <a:spcPct val="100000"/>
              </a:lnSpc>
              <a:spcBef>
                <a:spcPct val="30000"/>
              </a:spcBef>
              <a:spcAft>
                <a:spcPct val="0"/>
              </a:spcAft>
              <a:buClrTx/>
              <a:buSzTx/>
              <a:buFont typeface="Courier New" pitchFamily="49" charset="0"/>
              <a:buChar char="o"/>
              <a:tabLst/>
              <a:defRPr/>
            </a:pPr>
            <a:r>
              <a:rPr lang="en-US" sz="1800" b="1" dirty="0">
                <a:solidFill>
                  <a:schemeClr val="tx1"/>
                </a:solidFill>
                <a:ea typeface="宋体" charset="-122"/>
              </a:rPr>
              <a:t>For Training and Testing datasets</a:t>
            </a:r>
            <a:r>
              <a:rPr lang="en-US" sz="1800" dirty="0">
                <a:solidFill>
                  <a:schemeClr val="tx1"/>
                </a:solidFill>
                <a:ea typeface="宋体" charset="-122"/>
              </a:rPr>
              <a:t>: </a:t>
            </a:r>
          </a:p>
          <a:p>
            <a:pPr marL="457200" marR="0" lvl="1" indent="0" algn="l" defTabSz="914400" rtl="0" eaLnBrk="0" fontAlgn="base" latinLnBrk="0" hangingPunct="0">
              <a:lnSpc>
                <a:spcPct val="100000"/>
              </a:lnSpc>
              <a:spcBef>
                <a:spcPct val="30000"/>
              </a:spcBef>
              <a:spcAft>
                <a:spcPct val="0"/>
              </a:spcAft>
              <a:buClrTx/>
              <a:buSzTx/>
              <a:buFont typeface="Wingdings" pitchFamily="2" charset="2"/>
              <a:buChar char="ü"/>
              <a:tabLst/>
              <a:defRPr/>
            </a:pPr>
            <a:r>
              <a:rPr lang="en-US" sz="1800" dirty="0">
                <a:ea typeface="宋体" charset="-122"/>
              </a:rPr>
              <a:t>We randomly select </a:t>
            </a:r>
            <a:r>
              <a:rPr lang="en-US" sz="1800" b="1" dirty="0">
                <a:ea typeface="宋体" charset="-122"/>
              </a:rPr>
              <a:t>700</a:t>
            </a:r>
            <a:r>
              <a:rPr lang="en-US" sz="1800" dirty="0">
                <a:ea typeface="宋体" charset="-122"/>
              </a:rPr>
              <a:t> </a:t>
            </a:r>
            <a:r>
              <a:rPr lang="en-US" altLang="zh-CN" sz="1800" dirty="0">
                <a:ea typeface="宋体" charset="-122"/>
              </a:rPr>
              <a:t>imag</a:t>
            </a:r>
            <a:r>
              <a:rPr lang="en-US" sz="1800" dirty="0">
                <a:ea typeface="宋体" charset="-122"/>
              </a:rPr>
              <a:t>es and </a:t>
            </a:r>
            <a:r>
              <a:rPr lang="en-US" sz="1800" b="1" dirty="0">
                <a:ea typeface="宋体" charset="-122"/>
              </a:rPr>
              <a:t>70</a:t>
            </a:r>
            <a:r>
              <a:rPr lang="en-US" sz="1800" dirty="0">
                <a:ea typeface="宋体" charset="-122"/>
              </a:rPr>
              <a:t> models from each class for training</a:t>
            </a:r>
            <a:endParaRPr lang="en-US" sz="1800" i="1" dirty="0">
              <a:ea typeface="宋体" charset="-122"/>
            </a:endParaRPr>
          </a:p>
          <a:p>
            <a:pPr lvl="1">
              <a:buFont typeface="Wingdings" pitchFamily="2" charset="2"/>
              <a:buChar char="ü"/>
            </a:pPr>
            <a:r>
              <a:rPr lang="en-US" sz="1800" dirty="0">
                <a:ea typeface="宋体" charset="-122"/>
              </a:rPr>
              <a:t>The remaining </a:t>
            </a:r>
            <a:r>
              <a:rPr lang="en-US" sz="1800" b="1" dirty="0">
                <a:ea typeface="宋体" charset="-122"/>
              </a:rPr>
              <a:t>300</a:t>
            </a:r>
            <a:r>
              <a:rPr lang="en-US" sz="1800" dirty="0">
                <a:ea typeface="宋体" charset="-122"/>
              </a:rPr>
              <a:t> images and </a:t>
            </a:r>
            <a:r>
              <a:rPr lang="en-US" sz="1800" b="1" dirty="0">
                <a:ea typeface="宋体" charset="-122"/>
              </a:rPr>
              <a:t>30</a:t>
            </a:r>
            <a:r>
              <a:rPr lang="en-US" sz="1800" dirty="0">
                <a:ea typeface="宋体" charset="-122"/>
              </a:rPr>
              <a:t> models are used for testing</a:t>
            </a:r>
            <a:endParaRPr lang="en-US" sz="1800" i="1" dirty="0">
              <a:ea typeface="宋体" charset="-122"/>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dirty="0">
                <a:cs typeface="Times New Roman" pitchFamily="18" charset="0"/>
              </a:rPr>
              <a:t>The table here shows the training and testing datasets (per class) of our </a:t>
            </a:r>
            <a:r>
              <a:rPr lang="en-US" sz="2000" b="1" dirty="0" err="1">
                <a:cs typeface="Times New Roman" pitchFamily="18" charset="0"/>
              </a:rPr>
              <a:t>SceneIBR</a:t>
            </a:r>
            <a:r>
              <a:rPr lang="en-US" sz="2000" dirty="0">
                <a:cs typeface="Times New Roman" pitchFamily="18" charset="0"/>
              </a:rPr>
              <a:t> benchmark</a:t>
            </a:r>
          </a:p>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p:txBody>
      </p:sp>
      <p:sp>
        <p:nvSpPr>
          <p:cNvPr id="175" name="Shape 175"/>
          <p:cNvSpPr/>
          <p:nvPr/>
        </p:nvSpPr>
        <p:spPr>
          <a:xfrm>
            <a:off x="3884760" y="8685360"/>
            <a:ext cx="2971080" cy="45648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Calibri"/>
                <a:ea typeface="Calibri"/>
                <a:cs typeface="Calibri"/>
                <a:sym typeface="Calibri"/>
              </a:rPr>
              <a:t>7</a:t>
            </a:fld>
            <a:endParaRPr sz="1800" b="0" strike="noStrike">
              <a:solidFill>
                <a:srgbClr val="000000"/>
              </a:solidFill>
              <a:latin typeface="Arial"/>
              <a:ea typeface="Arial"/>
              <a:cs typeface="Arial"/>
              <a:sym typeface="Arial"/>
            </a:endParaRPr>
          </a:p>
        </p:txBody>
      </p:sp>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039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p:spPr>
      </p:sp>
      <p:sp>
        <p:nvSpPr>
          <p:cNvPr id="10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70000"/>
              </a:lnSpc>
              <a:buFont typeface="Wingdings 2" pitchFamily="18" charset="2"/>
              <a:buNone/>
            </a:pPr>
            <a:r>
              <a:rPr lang="en-US" altLang="zh-CN" sz="1600" dirty="0">
                <a:cs typeface="Times New Roman" pitchFamily="18" charset="0"/>
              </a:rPr>
              <a:t>Next is about the evaluation</a:t>
            </a:r>
          </a:p>
        </p:txBody>
      </p:sp>
      <p:sp>
        <p:nvSpPr>
          <p:cNvPr id="13315" name="Slide Number Placeholder 3"/>
          <p:cNvSpPr>
            <a:spLocks noGrp="1"/>
          </p:cNvSpPr>
          <p:nvPr>
            <p:ph type="sldNum" sz="quarter" idx="5"/>
          </p:nvPr>
        </p:nvSpPr>
        <p:spPr bwMode="auto">
          <a:ln>
            <a:miter lim="800000"/>
            <a:headEnd/>
            <a:tailEnd/>
          </a:ln>
        </p:spPr>
        <p:txBody>
          <a:bodyPr/>
          <a:lstStyle/>
          <a:p>
            <a:pPr>
              <a:defRPr/>
            </a:pPr>
            <a:fld id="{C3256255-9A83-43C5-9BCC-3D9303A7EECA}" type="slidenum">
              <a:rPr lang="zh-CN" altLang="en-US" smtClean="0"/>
              <a:pPr>
                <a:defRPr/>
              </a:pPr>
              <a:t>8</a:t>
            </a:fld>
            <a:endParaRPr lang="en-US" altLang="zh-CN"/>
          </a:p>
        </p:txBody>
      </p:sp>
    </p:spTree>
    <p:extLst>
      <p:ext uri="{BB962C8B-B14F-4D97-AF65-F5344CB8AC3E}">
        <p14:creationId xmlns:p14="http://schemas.microsoft.com/office/powerpoint/2010/main" val="334738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5680" cy="411408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Clr>
                <a:schemeClr val="dk1"/>
              </a:buClr>
              <a:buFont typeface="Arial"/>
              <a:buNone/>
            </a:pPr>
            <a:r>
              <a:rPr lang="en-US" sz="1200" dirty="0">
                <a:solidFill>
                  <a:schemeClr val="dk1"/>
                </a:solidFill>
                <a:latin typeface="Calibri"/>
                <a:ea typeface="Calibri"/>
                <a:cs typeface="Calibri"/>
                <a:sym typeface="Calibri"/>
              </a:rPr>
              <a:t>There are seven commonly adopted performance metrics in 3D model retrieval technique, which are PR, NN, FT, ST, E, DCG and AP.</a:t>
            </a:r>
            <a:endParaRPr sz="1200" dirty="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US" sz="1200" dirty="0">
                <a:solidFill>
                  <a:schemeClr val="dk1"/>
                </a:solidFill>
                <a:latin typeface="Calibri"/>
                <a:ea typeface="Calibri"/>
                <a:cs typeface="Calibri"/>
                <a:sym typeface="Calibri"/>
              </a:rPr>
              <a:t>We also have developed the code to compute them, and the code can be downloaded from the provided link.</a:t>
            </a:r>
            <a:endParaRPr sz="12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p>
        </p:txBody>
      </p:sp>
      <p:sp>
        <p:nvSpPr>
          <p:cNvPr id="190" name="Shape 190"/>
          <p:cNvSpPr/>
          <p:nvPr/>
        </p:nvSpPr>
        <p:spPr>
          <a:xfrm>
            <a:off x="3884760" y="8685360"/>
            <a:ext cx="2971080" cy="45648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Calibri"/>
                <a:ea typeface="Calibri"/>
                <a:cs typeface="Calibri"/>
                <a:sym typeface="Calibri"/>
              </a:rPr>
              <a:t>9</a:t>
            </a:fld>
            <a:endParaRPr sz="1800" b="0" strike="noStrike">
              <a:solidFill>
                <a:srgbClr val="000000"/>
              </a:solidFill>
              <a:latin typeface="Arial"/>
              <a:ea typeface="Arial"/>
              <a:cs typeface="Arial"/>
              <a:sym typeface="Arial"/>
            </a:endParaRPr>
          </a:p>
        </p:txBody>
      </p:sp>
      <p:sp>
        <p:nvSpPr>
          <p:cNvPr id="191" name="Shape 1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44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l-GR"/>
          </a:p>
        </p:txBody>
      </p:sp>
      <p:sp>
        <p:nvSpPr>
          <p:cNvPr id="5" name="Footer Placeholder 4"/>
          <p:cNvSpPr>
            <a:spLocks noGrp="1"/>
          </p:cNvSpPr>
          <p:nvPr>
            <p:ph type="ftr" sz="quarter" idx="11"/>
          </p:nvPr>
        </p:nvSpPr>
        <p:spPr/>
        <p:txBody>
          <a:bodyPr/>
          <a:lstStyle>
            <a:lvl1pPr>
              <a:defRPr/>
            </a:lvl1pPr>
          </a:lstStyle>
          <a:p>
            <a:pPr>
              <a:defRPr/>
            </a:pPr>
            <a:endParaRPr lang="el-GR"/>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0B1DE52F-DBA3-4B58-8F0B-0018974E4371}"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wrap="square" lIns="91440" tIns="45720" rIns="91440" bIns="45720" numCol="1" anchor="t" anchorCtr="0" compatLnSpc="1">
            <a:prstTxWarp prst="textNoShape">
              <a:avLst/>
            </a:prstTxWarp>
          </a:bodyPr>
          <a:lstStyle>
            <a:lvl1pPr fontAlgn="base">
              <a:spcBef>
                <a:spcPct val="0"/>
              </a:spcBef>
              <a:spcAft>
                <a:spcPct val="0"/>
              </a:spcAft>
              <a:defRPr>
                <a:ea typeface="宋体" pitchFamily="2" charset="-122"/>
              </a:defRPr>
            </a:lvl1pPr>
          </a:lstStyle>
          <a:p>
            <a:pPr>
              <a:defRPr/>
            </a:pPr>
            <a:endParaRPr lang="en-US" altLang="zh-CN"/>
          </a:p>
        </p:txBody>
      </p:sp>
      <p:sp>
        <p:nvSpPr>
          <p:cNvPr id="4" name="Footer Placeholder 3"/>
          <p:cNvSpPr>
            <a:spLocks noGrp="1"/>
          </p:cNvSpPr>
          <p:nvPr>
            <p:ph type="ftr" sz="quarter" idx="11"/>
          </p:nvPr>
        </p:nvSpPr>
        <p:spPr/>
        <p:txBody>
          <a:bodyPr wrap="square" lIns="91440" tIns="45720" rIns="91440" bIns="45720" numCol="1" anchor="t" anchorCtr="0" compatLnSpc="1">
            <a:prstTxWarp prst="textNoShape">
              <a:avLst/>
            </a:prstTxWarp>
          </a:bodyPr>
          <a:lstStyle>
            <a:lvl1pPr fontAlgn="base">
              <a:spcBef>
                <a:spcPct val="0"/>
              </a:spcBef>
              <a:spcAft>
                <a:spcPct val="0"/>
              </a:spcAft>
              <a:defRPr>
                <a:ea typeface="宋体" pitchFamily="2" charset="-122"/>
              </a:defRPr>
            </a:lvl1pPr>
          </a:lstStyle>
          <a:p>
            <a:pPr>
              <a:defRPr/>
            </a:pPr>
            <a:endParaRPr lang="zh-CN" alt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EE1DCC9B-6A46-433A-8156-0A1F3D85073D}"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75"/>
        <p:cNvGrpSpPr/>
        <p:nvPr/>
      </p:nvGrpSpPr>
      <p:grpSpPr>
        <a:xfrm>
          <a:off x="0" y="0"/>
          <a:ext cx="0" cy="0"/>
          <a:chOff x="0" y="0"/>
          <a:chExt cx="0" cy="0"/>
        </a:xfrm>
      </p:grpSpPr>
    </p:spTree>
    <p:extLst>
      <p:ext uri="{BB962C8B-B14F-4D97-AF65-F5344CB8AC3E}">
        <p14:creationId xmlns:p14="http://schemas.microsoft.com/office/powerpoint/2010/main" val="1858746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ea typeface="+mn-ea"/>
              </a:defRPr>
            </a:lvl1pPr>
          </a:lstStyle>
          <a:p>
            <a:pPr>
              <a:defRPr/>
            </a:pPr>
            <a:endParaRPr lang="el-GR"/>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ea typeface="+mn-ea"/>
              </a:defRPr>
            </a:lvl1pPr>
          </a:lstStyle>
          <a:p>
            <a:pPr>
              <a:defRPr/>
            </a:pPr>
            <a:endParaRPr lang="el-G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zh-CN" altLang="en-US">
              <a:latin typeface="Georgia" pitchFamily="18" charset="0"/>
              <a:ea typeface="宋体" pitchFamily="2" charset="-122"/>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a typeface="+mn-ea"/>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a:defRPr sz="1600">
                <a:solidFill>
                  <a:srgbClr val="7B9899"/>
                </a:solidFill>
                <a:latin typeface="Georgia" pitchFamily="18" charset="0"/>
                <a:ea typeface="宋体" pitchFamily="2" charset="-122"/>
              </a:defRPr>
            </a:lvl1pPr>
          </a:lstStyle>
          <a:p>
            <a:pPr>
              <a:defRPr/>
            </a:pPr>
            <a:fld id="{1D622BAE-8A43-4CCB-9BD6-37C4F064CC5F}" type="slidenum">
              <a:rPr lang="zh-CN" altLang="en-US"/>
              <a:pPr>
                <a:defRPr/>
              </a:pPr>
              <a:t>‹#›</a:t>
            </a:fld>
            <a:endParaRPr lang="en-US" altLang="zh-CN"/>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cSld>
  <p:clrMap bg1="lt1" tx1="dk1" bg2="lt2" tx2="dk2" accent1="accent1" accent2="accent2" accent3="accent3" accent4="accent4" accent5="accent5" accent6="accent6" hlink="hlink" folHlink="folHlink"/>
  <p:sldLayoutIdLst>
    <p:sldLayoutId id="2147483762" r:id="rId1"/>
    <p:sldLayoutId id="2147483764" r:id="rId2"/>
    <p:sldLayoutId id="2147483765" r:id="rId3"/>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rgbClr val="0000FF"/>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http/orca.st.usm.edu/~bli/SceneSBR2018/dat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p:nvPr/>
        </p:nvSpPr>
        <p:spPr>
          <a:xfrm>
            <a:off x="685800" y="380880"/>
            <a:ext cx="7771680" cy="236160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US" sz="3200" b="0" i="0" u="none" strike="noStrike" cap="none" dirty="0">
                <a:solidFill>
                  <a:srgbClr val="D16349"/>
                </a:solidFill>
                <a:latin typeface="Times New Roman"/>
                <a:ea typeface="Times New Roman"/>
                <a:cs typeface="Times New Roman"/>
                <a:sym typeface="Times New Roman"/>
              </a:rPr>
              <a:t>SHREC’18 Track: 2D Scene Image-Based 3D Scene Retrieval</a:t>
            </a:r>
            <a:endParaRPr sz="1800" b="0" i="0" u="none" strike="noStrike" cap="none" dirty="0">
              <a:solidFill>
                <a:srgbClr val="000000"/>
              </a:solidFill>
              <a:latin typeface="Arial"/>
              <a:ea typeface="Arial"/>
              <a:cs typeface="Arial"/>
              <a:sym typeface="Arial"/>
            </a:endParaRPr>
          </a:p>
        </p:txBody>
      </p:sp>
      <p:sp>
        <p:nvSpPr>
          <p:cNvPr id="127" name="Shape 127"/>
          <p:cNvSpPr/>
          <p:nvPr/>
        </p:nvSpPr>
        <p:spPr>
          <a:xfrm>
            <a:off x="453960" y="2651760"/>
            <a:ext cx="8235720" cy="17182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0" i="0" u="none" strike="noStrike" cap="none" dirty="0">
                <a:solidFill>
                  <a:srgbClr val="0000FF"/>
                </a:solidFill>
                <a:latin typeface="Georgia"/>
                <a:ea typeface="Georgia"/>
                <a:cs typeface="Georgia"/>
                <a:sym typeface="Georgia"/>
              </a:rPr>
              <a:t>Hameed </a:t>
            </a:r>
            <a:r>
              <a:rPr lang="en-US" dirty="0">
                <a:solidFill>
                  <a:srgbClr val="0000FF"/>
                </a:solidFill>
                <a:latin typeface="Georgia"/>
                <a:sym typeface="Georgia"/>
              </a:rPr>
              <a:t>Abdul-Rashid, Juefei Yuan, Bo Li, </a:t>
            </a:r>
            <a:r>
              <a:rPr lang="en-US" dirty="0" err="1">
                <a:solidFill>
                  <a:srgbClr val="0000FF"/>
                </a:solidFill>
                <a:latin typeface="Georgia"/>
                <a:sym typeface="Georgia"/>
              </a:rPr>
              <a:t>Yijuan</a:t>
            </a:r>
            <a:r>
              <a:rPr lang="en-US" dirty="0">
                <a:solidFill>
                  <a:srgbClr val="0000FF"/>
                </a:solidFill>
                <a:latin typeface="Georgia"/>
                <a:sym typeface="Georgia"/>
              </a:rPr>
              <a:t> Lu, Song Bai,</a:t>
            </a:r>
            <a:endParaRPr dirty="0">
              <a:solidFill>
                <a:srgbClr val="0000FF"/>
              </a:solidFill>
              <a:latin typeface="Georgia"/>
              <a:sym typeface="Georgia"/>
            </a:endParaRPr>
          </a:p>
          <a:p>
            <a:pPr marL="0" marR="0" lvl="0" indent="0" algn="ctr" rtl="0">
              <a:lnSpc>
                <a:spcPct val="100000"/>
              </a:lnSpc>
              <a:spcBef>
                <a:spcPts val="0"/>
              </a:spcBef>
              <a:spcAft>
                <a:spcPts val="0"/>
              </a:spcAft>
              <a:buNone/>
            </a:pPr>
            <a:r>
              <a:rPr lang="en-US" dirty="0">
                <a:solidFill>
                  <a:srgbClr val="0000FF"/>
                </a:solidFill>
                <a:latin typeface="Georgia"/>
                <a:sym typeface="Georgia"/>
              </a:rPr>
              <a:t> Xiang Bai, Ngoc-Minh Bui, Minh N. Do, </a:t>
            </a:r>
            <a:r>
              <a:rPr lang="en-US" dirty="0" err="1">
                <a:solidFill>
                  <a:srgbClr val="0000FF"/>
                </a:solidFill>
                <a:latin typeface="Georgia"/>
                <a:sym typeface="Georgia"/>
              </a:rPr>
              <a:t>Trong</a:t>
            </a:r>
            <a:r>
              <a:rPr lang="en-US" dirty="0">
                <a:solidFill>
                  <a:srgbClr val="0000FF"/>
                </a:solidFill>
                <a:latin typeface="Georgia"/>
                <a:sym typeface="Georgia"/>
              </a:rPr>
              <a:t>-Le Do, </a:t>
            </a:r>
            <a:endParaRPr dirty="0">
              <a:solidFill>
                <a:srgbClr val="0000FF"/>
              </a:solidFill>
              <a:latin typeface="Georgia"/>
              <a:sym typeface="Georgia"/>
            </a:endParaRPr>
          </a:p>
          <a:p>
            <a:pPr marL="0" marR="0" lvl="0" indent="0" algn="ctr" rtl="0">
              <a:lnSpc>
                <a:spcPct val="100000"/>
              </a:lnSpc>
              <a:spcBef>
                <a:spcPts val="0"/>
              </a:spcBef>
              <a:spcAft>
                <a:spcPts val="0"/>
              </a:spcAft>
              <a:buNone/>
            </a:pPr>
            <a:r>
              <a:rPr lang="en-US" dirty="0">
                <a:solidFill>
                  <a:srgbClr val="0000FF"/>
                </a:solidFill>
                <a:latin typeface="Georgia"/>
                <a:sym typeface="Georgia"/>
              </a:rPr>
              <a:t>Anh-Duc Duong, </a:t>
            </a:r>
            <a:r>
              <a:rPr lang="en-US" dirty="0" err="1">
                <a:solidFill>
                  <a:srgbClr val="0000FF"/>
                </a:solidFill>
                <a:latin typeface="Georgia"/>
                <a:sym typeface="Georgia"/>
              </a:rPr>
              <a:t>Xinwei</a:t>
            </a:r>
            <a:r>
              <a:rPr lang="en-US" dirty="0">
                <a:solidFill>
                  <a:srgbClr val="0000FF"/>
                </a:solidFill>
                <a:latin typeface="Georgia"/>
                <a:sym typeface="Georgia"/>
              </a:rPr>
              <a:t> He, Tu-</a:t>
            </a:r>
            <a:r>
              <a:rPr lang="en-US" dirty="0" err="1">
                <a:solidFill>
                  <a:srgbClr val="0000FF"/>
                </a:solidFill>
                <a:latin typeface="Georgia"/>
                <a:sym typeface="Georgia"/>
              </a:rPr>
              <a:t>Khiem</a:t>
            </a:r>
            <a:r>
              <a:rPr lang="en-US" dirty="0">
                <a:solidFill>
                  <a:srgbClr val="0000FF"/>
                </a:solidFill>
                <a:latin typeface="Georgia"/>
                <a:sym typeface="Georgia"/>
              </a:rPr>
              <a:t> Le, </a:t>
            </a:r>
            <a:r>
              <a:rPr lang="en-US" dirty="0" err="1">
                <a:solidFill>
                  <a:srgbClr val="0000FF"/>
                </a:solidFill>
                <a:latin typeface="Georgia"/>
                <a:sym typeface="Georgia"/>
              </a:rPr>
              <a:t>Wenhui</a:t>
            </a:r>
            <a:r>
              <a:rPr lang="en-US" dirty="0">
                <a:solidFill>
                  <a:srgbClr val="0000FF"/>
                </a:solidFill>
                <a:latin typeface="Georgia"/>
                <a:sym typeface="Georgia"/>
              </a:rPr>
              <a:t> Li, Anan Liu, </a:t>
            </a:r>
            <a:r>
              <a:rPr lang="en-US" dirty="0" err="1">
                <a:solidFill>
                  <a:srgbClr val="0000FF"/>
                </a:solidFill>
                <a:latin typeface="Georgia"/>
                <a:sym typeface="Georgia"/>
              </a:rPr>
              <a:t>Xiaolong</a:t>
            </a:r>
            <a:r>
              <a:rPr lang="en-US" dirty="0">
                <a:solidFill>
                  <a:srgbClr val="0000FF"/>
                </a:solidFill>
                <a:latin typeface="Georgia"/>
                <a:sym typeface="Georgia"/>
              </a:rPr>
              <a:t> Liu, </a:t>
            </a:r>
            <a:r>
              <a:rPr lang="en-US" dirty="0" err="1">
                <a:solidFill>
                  <a:srgbClr val="0000FF"/>
                </a:solidFill>
                <a:latin typeface="Georgia"/>
                <a:sym typeface="Georgia"/>
              </a:rPr>
              <a:t>Khac</a:t>
            </a:r>
            <a:r>
              <a:rPr lang="en-US" dirty="0">
                <a:solidFill>
                  <a:srgbClr val="0000FF"/>
                </a:solidFill>
                <a:latin typeface="Georgia"/>
                <a:sym typeface="Georgia"/>
              </a:rPr>
              <a:t>-Tuan Nguyen, Vinh-</a:t>
            </a:r>
            <a:r>
              <a:rPr lang="en-US" dirty="0" err="1">
                <a:solidFill>
                  <a:srgbClr val="0000FF"/>
                </a:solidFill>
                <a:latin typeface="Georgia"/>
                <a:sym typeface="Georgia"/>
              </a:rPr>
              <a:t>Tiep</a:t>
            </a:r>
            <a:r>
              <a:rPr lang="en-US" dirty="0">
                <a:solidFill>
                  <a:srgbClr val="0000FF"/>
                </a:solidFill>
                <a:latin typeface="Georgia"/>
                <a:sym typeface="Georgia"/>
              </a:rPr>
              <a:t> Nguyen, </a:t>
            </a:r>
            <a:r>
              <a:rPr lang="en-US" dirty="0" err="1">
                <a:solidFill>
                  <a:srgbClr val="0000FF"/>
                </a:solidFill>
                <a:latin typeface="Georgia"/>
                <a:sym typeface="Georgia"/>
              </a:rPr>
              <a:t>Weizhi</a:t>
            </a:r>
            <a:r>
              <a:rPr lang="en-US" dirty="0">
                <a:solidFill>
                  <a:srgbClr val="0000FF"/>
                </a:solidFill>
                <a:latin typeface="Georgia"/>
                <a:sym typeface="Georgia"/>
              </a:rPr>
              <a:t> </a:t>
            </a:r>
            <a:r>
              <a:rPr lang="en-US" dirty="0" err="1">
                <a:solidFill>
                  <a:srgbClr val="0000FF"/>
                </a:solidFill>
                <a:latin typeface="Georgia"/>
                <a:sym typeface="Georgia"/>
              </a:rPr>
              <a:t>Nie</a:t>
            </a:r>
            <a:r>
              <a:rPr lang="en-US" dirty="0">
                <a:solidFill>
                  <a:srgbClr val="0000FF"/>
                </a:solidFill>
                <a:latin typeface="Georgia"/>
                <a:sym typeface="Georgia"/>
              </a:rPr>
              <a:t>, Van-Tu </a:t>
            </a:r>
            <a:r>
              <a:rPr lang="en-US" dirty="0" err="1">
                <a:solidFill>
                  <a:srgbClr val="0000FF"/>
                </a:solidFill>
                <a:latin typeface="Georgia"/>
                <a:sym typeface="Georgia"/>
              </a:rPr>
              <a:t>Ninh</a:t>
            </a:r>
            <a:r>
              <a:rPr lang="en-US" dirty="0">
                <a:solidFill>
                  <a:srgbClr val="0000FF"/>
                </a:solidFill>
                <a:latin typeface="Georgia"/>
                <a:sym typeface="Georgia"/>
              </a:rPr>
              <a:t>, </a:t>
            </a:r>
            <a:r>
              <a:rPr lang="en-US" dirty="0" err="1">
                <a:solidFill>
                  <a:srgbClr val="0000FF"/>
                </a:solidFill>
                <a:latin typeface="Georgia"/>
                <a:sym typeface="Georgia"/>
              </a:rPr>
              <a:t>Yuting</a:t>
            </a:r>
            <a:r>
              <a:rPr lang="en-US" dirty="0">
                <a:solidFill>
                  <a:srgbClr val="0000FF"/>
                </a:solidFill>
                <a:latin typeface="Georgia"/>
                <a:sym typeface="Georgia"/>
              </a:rPr>
              <a:t> Su, Vinh Ton-That, Minh-</a:t>
            </a:r>
            <a:r>
              <a:rPr lang="en-US" dirty="0" err="1">
                <a:solidFill>
                  <a:srgbClr val="0000FF"/>
                </a:solidFill>
                <a:latin typeface="Georgia"/>
                <a:sym typeface="Georgia"/>
              </a:rPr>
              <a:t>Triet</a:t>
            </a:r>
            <a:r>
              <a:rPr lang="en-US" dirty="0">
                <a:solidFill>
                  <a:srgbClr val="0000FF"/>
                </a:solidFill>
                <a:latin typeface="Georgia"/>
                <a:sym typeface="Georgia"/>
              </a:rPr>
              <a:t> Tran, Shu Xiang, </a:t>
            </a:r>
            <a:endParaRPr dirty="0">
              <a:solidFill>
                <a:srgbClr val="0000FF"/>
              </a:solidFill>
              <a:latin typeface="Georgia"/>
            </a:endParaRPr>
          </a:p>
          <a:p>
            <a:pPr marL="0" lvl="0" indent="0" algn="ctr" rtl="0">
              <a:spcBef>
                <a:spcPts val="0"/>
              </a:spcBef>
              <a:spcAft>
                <a:spcPts val="0"/>
              </a:spcAft>
              <a:buClr>
                <a:schemeClr val="dk1"/>
              </a:buClr>
              <a:buFont typeface="Arial"/>
              <a:buNone/>
            </a:pPr>
            <a:r>
              <a:rPr lang="en-US" dirty="0" err="1">
                <a:solidFill>
                  <a:srgbClr val="0000FF"/>
                </a:solidFill>
                <a:latin typeface="Georgia"/>
                <a:sym typeface="Georgia"/>
              </a:rPr>
              <a:t>Heyu</a:t>
            </a:r>
            <a:r>
              <a:rPr lang="en-US" dirty="0">
                <a:solidFill>
                  <a:srgbClr val="0000FF"/>
                </a:solidFill>
                <a:latin typeface="Georgia"/>
                <a:sym typeface="Georgia"/>
              </a:rPr>
              <a:t> Zhou, Yang Zhou, </a:t>
            </a:r>
            <a:r>
              <a:rPr lang="en-US" dirty="0" err="1">
                <a:solidFill>
                  <a:srgbClr val="0000FF"/>
                </a:solidFill>
                <a:latin typeface="Georgia"/>
                <a:sym typeface="Georgia"/>
              </a:rPr>
              <a:t>Zhichao</a:t>
            </a:r>
            <a:r>
              <a:rPr lang="en-US" dirty="0">
                <a:solidFill>
                  <a:srgbClr val="0000FF"/>
                </a:solidFill>
                <a:latin typeface="Georgia"/>
                <a:sym typeface="Georgia"/>
              </a:rPr>
              <a:t> Zhou</a:t>
            </a:r>
            <a:endParaRPr dirty="0">
              <a:solidFill>
                <a:srgbClr val="0000FF"/>
              </a:solidFill>
              <a:latin typeface="Georgia"/>
              <a:sym typeface="Georgia"/>
            </a:endParaRPr>
          </a:p>
          <a:p>
            <a:pPr marL="0" marR="0" lvl="0" indent="0" algn="ctr" rtl="0">
              <a:lnSpc>
                <a:spcPct val="100000"/>
              </a:lnSpc>
              <a:spcBef>
                <a:spcPts val="0"/>
              </a:spcBef>
              <a:spcAft>
                <a:spcPts val="0"/>
              </a:spcAft>
              <a:buNone/>
            </a:pPr>
            <a:endParaRPr sz="1800" dirty="0">
              <a:solidFill>
                <a:srgbClr val="0000FF"/>
              </a:solidFill>
              <a:latin typeface="Georgia"/>
              <a:ea typeface="Georgia"/>
              <a:cs typeface="Georgia"/>
              <a:sym typeface="Georgia"/>
            </a:endParaRPr>
          </a:p>
        </p:txBody>
      </p:sp>
      <p:pic>
        <p:nvPicPr>
          <p:cNvPr id="128" name="Shape 128"/>
          <p:cNvPicPr preferRelativeResize="0"/>
          <p:nvPr/>
        </p:nvPicPr>
        <p:blipFill rotWithShape="1">
          <a:blip r:embed="rId3">
            <a:alphaModFix/>
          </a:blip>
          <a:srcRect/>
          <a:stretch/>
        </p:blipFill>
        <p:spPr>
          <a:xfrm>
            <a:off x="1981080" y="4226760"/>
            <a:ext cx="1932840" cy="904320"/>
          </a:xfrm>
          <a:prstGeom prst="rect">
            <a:avLst/>
          </a:prstGeom>
          <a:noFill/>
          <a:ln>
            <a:noFill/>
          </a:ln>
        </p:spPr>
      </p:pic>
      <p:pic>
        <p:nvPicPr>
          <p:cNvPr id="129" name="Shape 129"/>
          <p:cNvPicPr preferRelativeResize="0"/>
          <p:nvPr/>
        </p:nvPicPr>
        <p:blipFill rotWithShape="1">
          <a:blip r:embed="rId4">
            <a:alphaModFix/>
          </a:blip>
          <a:srcRect/>
          <a:stretch/>
        </p:blipFill>
        <p:spPr>
          <a:xfrm>
            <a:off x="5229360" y="4414680"/>
            <a:ext cx="1780560" cy="716400"/>
          </a:xfrm>
          <a:prstGeom prst="rect">
            <a:avLst/>
          </a:prstGeom>
          <a:noFill/>
          <a:ln>
            <a:noFill/>
          </a:ln>
        </p:spPr>
      </p:pic>
      <p:pic>
        <p:nvPicPr>
          <p:cNvPr id="10" name="图片 9">
            <a:extLst>
              <a:ext uri="{FF2B5EF4-FFF2-40B4-BE49-F238E27FC236}">
                <a16:creationId xmlns:a16="http://schemas.microsoft.com/office/drawing/2014/main" id="{DB197401-7F59-429C-99B6-62D0EC59CC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1507" y="5212222"/>
            <a:ext cx="1077305" cy="1077305"/>
          </a:xfrm>
          <a:prstGeom prst="rect">
            <a:avLst/>
          </a:prstGeom>
        </p:spPr>
      </p:pic>
      <p:pic>
        <p:nvPicPr>
          <p:cNvPr id="11" name="图片 10">
            <a:extLst>
              <a:ext uri="{FF2B5EF4-FFF2-40B4-BE49-F238E27FC236}">
                <a16:creationId xmlns:a16="http://schemas.microsoft.com/office/drawing/2014/main" id="{0C53BB9D-E8B0-4E36-8F81-FA177F829C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2792" y="5334000"/>
            <a:ext cx="1600008" cy="717337"/>
          </a:xfrm>
          <a:prstGeom prst="rect">
            <a:avLst/>
          </a:prstGeom>
        </p:spPr>
      </p:pic>
      <p:pic>
        <p:nvPicPr>
          <p:cNvPr id="12" name="图片 11">
            <a:extLst>
              <a:ext uri="{FF2B5EF4-FFF2-40B4-BE49-F238E27FC236}">
                <a16:creationId xmlns:a16="http://schemas.microsoft.com/office/drawing/2014/main" id="{10462DA5-FC91-41DB-A180-6BE2459475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12262" y="5374089"/>
            <a:ext cx="717338" cy="717338"/>
          </a:xfrm>
          <a:prstGeom prst="rect">
            <a:avLst/>
          </a:prstGeom>
        </p:spPr>
      </p:pic>
      <p:pic>
        <p:nvPicPr>
          <p:cNvPr id="13" name="Picture 14">
            <a:extLst>
              <a:ext uri="{FF2B5EF4-FFF2-40B4-BE49-F238E27FC236}">
                <a16:creationId xmlns:a16="http://schemas.microsoft.com/office/drawing/2014/main" id="{3B826BEC-5329-4577-8124-2D2F370EA107}"/>
              </a:ext>
            </a:extLst>
          </p:cNvPr>
          <p:cNvPicPr>
            <a:picLocks noChangeAspect="1"/>
          </p:cNvPicPr>
          <p:nvPr/>
        </p:nvPicPr>
        <p:blipFill>
          <a:blip r:embed="rId8"/>
          <a:stretch>
            <a:fillRect/>
          </a:stretch>
        </p:blipFill>
        <p:spPr>
          <a:xfrm>
            <a:off x="2362200" y="5374089"/>
            <a:ext cx="1828804" cy="786386"/>
          </a:xfrm>
          <a:prstGeom prst="rect">
            <a:avLst/>
          </a:prstGeom>
        </p:spPr>
      </p:pic>
      <p:sp>
        <p:nvSpPr>
          <p:cNvPr id="2" name="Slide Number Placeholder 1">
            <a:extLst>
              <a:ext uri="{FF2B5EF4-FFF2-40B4-BE49-F238E27FC236}">
                <a16:creationId xmlns:a16="http://schemas.microsoft.com/office/drawing/2014/main" id="{DBBCA43E-F410-4453-83A9-C795D08D09C2}"/>
              </a:ext>
            </a:extLst>
          </p:cNvPr>
          <p:cNvSpPr>
            <a:spLocks noGrp="1"/>
          </p:cNvSpPr>
          <p:nvPr>
            <p:ph type="sldNum" sz="quarter" idx="12"/>
          </p:nvPr>
        </p:nvSpPr>
        <p:spPr/>
        <p:txBody>
          <a:bodyPr/>
          <a:lstStyle/>
          <a:p>
            <a:pPr>
              <a:defRPr/>
            </a:pPr>
            <a:fld id="{0B1DE52F-DBA3-4B58-8F0B-0018974E4371}" type="slidenum">
              <a:rPr lang="zh-CN" altLang="en-US" smtClean="0"/>
              <a:pPr>
                <a:defRPr/>
              </a:pPr>
              <a:t>1</a:t>
            </a:fld>
            <a:endParaRPr lang="en-US" altLang="zh-CN"/>
          </a:p>
        </p:txBody>
      </p:sp>
    </p:spTree>
    <p:extLst>
      <p:ext uri="{BB962C8B-B14F-4D97-AF65-F5344CB8AC3E}">
        <p14:creationId xmlns:p14="http://schemas.microsoft.com/office/powerpoint/2010/main" val="53575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rPr>
              <a:t>Introduction</a:t>
            </a:r>
          </a:p>
          <a:p>
            <a:pPr eaLnBrk="1" hangingPunct="1">
              <a:spcBef>
                <a:spcPts val="800"/>
              </a:spcBef>
              <a:spcAft>
                <a:spcPts val="1200"/>
              </a:spcAft>
            </a:pPr>
            <a:r>
              <a:rPr lang="en-US" sz="2800" dirty="0">
                <a:cs typeface="Times New Roman" pitchFamily="18" charset="0"/>
              </a:rPr>
              <a:t>Benchmark</a:t>
            </a:r>
            <a:r>
              <a:rPr lang="tr-TR" altLang="zh-CN" sz="2800" dirty="0"/>
              <a:t> </a:t>
            </a:r>
            <a:endParaRPr lang="en-US" altLang="zh-CN" sz="2800" dirty="0"/>
          </a:p>
          <a:p>
            <a:pPr eaLnBrk="1" hangingPunct="1">
              <a:spcBef>
                <a:spcPts val="800"/>
              </a:spcBef>
              <a:spcAft>
                <a:spcPts val="1200"/>
              </a:spcAft>
            </a:pPr>
            <a:r>
              <a:rPr lang="en-US" altLang="zh-CN" sz="2800" dirty="0"/>
              <a:t>Evaluation</a:t>
            </a:r>
          </a:p>
          <a:p>
            <a:pPr eaLnBrk="1" hangingPunct="1">
              <a:spcBef>
                <a:spcPts val="800"/>
              </a:spcBef>
              <a:spcAft>
                <a:spcPts val="1200"/>
              </a:spcAft>
            </a:pPr>
            <a:r>
              <a:rPr lang="en-US" altLang="zh-CN" sz="2800" dirty="0">
                <a:hlinkClick r:id="rId3" action="ppaction://hlinksldjump"/>
              </a:rPr>
              <a:t>Methods</a:t>
            </a:r>
            <a:endParaRPr lang="en-US" altLang="zh-CN" sz="2800" dirty="0"/>
          </a:p>
          <a:p>
            <a:pPr eaLnBrk="1" hangingPunct="1">
              <a:spcBef>
                <a:spcPts val="800"/>
              </a:spcBef>
              <a:spcAft>
                <a:spcPts val="1200"/>
              </a:spcAft>
            </a:pPr>
            <a:r>
              <a:rPr lang="en-US" altLang="zh-CN" sz="2800" dirty="0">
                <a:ea typeface="宋体" charset="-122"/>
                <a:cs typeface="Times New Roman" pitchFamily="18" charset="0"/>
              </a:rPr>
              <a:t>Results</a:t>
            </a:r>
          </a:p>
          <a:p>
            <a:pPr eaLnBrk="1" hangingPunct="1">
              <a:spcBef>
                <a:spcPts val="800"/>
              </a:spcBef>
              <a:spcAft>
                <a:spcPts val="1200"/>
              </a:spcAft>
            </a:pPr>
            <a:r>
              <a:rPr lang="en-US" sz="2800" dirty="0">
                <a:cs typeface="Times New Roman" pitchFamily="18" charset="0"/>
              </a:rPr>
              <a:t>Conclusions and Future Work</a:t>
            </a:r>
          </a:p>
          <a:p>
            <a:pPr eaLnBrk="1" hangingPunct="1">
              <a:lnSpc>
                <a:spcPct val="70000"/>
              </a:lnSpc>
            </a:pPr>
            <a:endParaRPr lang="en-US" altLang="zh-CN" sz="2000" dirty="0">
              <a:cs typeface="Times New Roman" pitchFamily="18" charset="0"/>
            </a:endParaRPr>
          </a:p>
        </p:txBody>
      </p:sp>
      <p:sp>
        <p:nvSpPr>
          <p:cNvPr id="2" name="Slide Number Placeholder 1">
            <a:extLst>
              <a:ext uri="{FF2B5EF4-FFF2-40B4-BE49-F238E27FC236}">
                <a16:creationId xmlns:a16="http://schemas.microsoft.com/office/drawing/2014/main" id="{E6536ECE-369E-442E-85DB-4FE5434CE328}"/>
              </a:ext>
            </a:extLst>
          </p:cNvPr>
          <p:cNvSpPr>
            <a:spLocks noGrp="1"/>
          </p:cNvSpPr>
          <p:nvPr>
            <p:ph type="sldNum" sz="quarter" idx="12"/>
          </p:nvPr>
        </p:nvSpPr>
        <p:spPr/>
        <p:txBody>
          <a:bodyPr/>
          <a:lstStyle/>
          <a:p>
            <a:pPr>
              <a:defRPr/>
            </a:pPr>
            <a:fld id="{0B1DE52F-DBA3-4B58-8F0B-0018974E4371}" type="slidenum">
              <a:rPr lang="zh-CN" altLang="en-US" smtClean="0"/>
              <a:pPr>
                <a:defRPr/>
              </a:pPr>
              <a:t>10</a:t>
            </a:fld>
            <a:endParaRPr lang="en-US" altLang="zh-CN"/>
          </a:p>
        </p:txBody>
      </p:sp>
    </p:spTree>
    <p:extLst>
      <p:ext uri="{BB962C8B-B14F-4D97-AF65-F5344CB8AC3E}">
        <p14:creationId xmlns:p14="http://schemas.microsoft.com/office/powerpoint/2010/main" val="174397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p:nvPr/>
        </p:nvSpPr>
        <p:spPr>
          <a:xfrm>
            <a:off x="301680" y="228600"/>
            <a:ext cx="8533800" cy="75816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US" sz="3300" b="0" strike="noStrike">
                <a:solidFill>
                  <a:srgbClr val="7B9899"/>
                </a:solidFill>
                <a:latin typeface="Georgia"/>
                <a:ea typeface="Georgia"/>
                <a:cs typeface="Georgia"/>
                <a:sym typeface="Georgia"/>
              </a:rPr>
              <a:t>Methods</a:t>
            </a:r>
            <a:endParaRPr sz="1800" b="0" strike="noStrike">
              <a:solidFill>
                <a:srgbClr val="000000"/>
              </a:solidFill>
              <a:latin typeface="Arial"/>
              <a:ea typeface="Arial"/>
              <a:cs typeface="Arial"/>
              <a:sym typeface="Arial"/>
            </a:endParaRPr>
          </a:p>
        </p:txBody>
      </p:sp>
      <p:sp>
        <p:nvSpPr>
          <p:cNvPr id="207" name="Shape 207"/>
          <p:cNvSpPr/>
          <p:nvPr/>
        </p:nvSpPr>
        <p:spPr>
          <a:xfrm>
            <a:off x="173106" y="1524600"/>
            <a:ext cx="8536680" cy="5104800"/>
          </a:xfrm>
          <a:prstGeom prst="rect">
            <a:avLst/>
          </a:prstGeom>
          <a:noFill/>
          <a:ln>
            <a:noFill/>
          </a:ln>
        </p:spPr>
        <p:txBody>
          <a:bodyPr spcFirstLastPara="1" wrap="square" lIns="90000" tIns="45000" rIns="90000" bIns="45000" anchor="t" anchorCtr="0">
            <a:noAutofit/>
          </a:bodyPr>
          <a:lstStyle/>
          <a:p>
            <a:pPr marL="272879" marR="0" lvl="0" indent="-272159" algn="l" rtl="0">
              <a:lnSpc>
                <a:spcPct val="100000"/>
              </a:lnSpc>
              <a:spcBef>
                <a:spcPts val="0"/>
              </a:spcBef>
              <a:spcAft>
                <a:spcPts val="0"/>
              </a:spcAft>
              <a:buClr>
                <a:srgbClr val="D16349"/>
              </a:buClr>
              <a:buSzPts val="2400"/>
              <a:buFont typeface="Noto Sans Symbols"/>
              <a:buChar char="●"/>
            </a:pPr>
            <a:r>
              <a:rPr lang="en-US" sz="2400" dirty="0">
                <a:latin typeface="Georgia"/>
                <a:ea typeface="Georgia"/>
                <a:cs typeface="Georgia"/>
                <a:sym typeface="Georgia"/>
              </a:rPr>
              <a:t>VGG and </a:t>
            </a:r>
            <a:r>
              <a:rPr lang="en-US" sz="2400" b="0" strike="noStrike" dirty="0">
                <a:solidFill>
                  <a:srgbClr val="000000"/>
                </a:solidFill>
                <a:latin typeface="Georgia"/>
                <a:ea typeface="Georgia"/>
                <a:cs typeface="Georgia"/>
                <a:sym typeface="Georgia"/>
              </a:rPr>
              <a:t>Maximum Mean Discrepancy Domain Adaptation on the VGG-Net (</a:t>
            </a:r>
            <a:r>
              <a:rPr lang="en-US" sz="2400" kern="1200" dirty="0">
                <a:solidFill>
                  <a:srgbClr val="00FF00"/>
                </a:solidFill>
                <a:latin typeface="+mn-lt"/>
                <a:ea typeface="+mn-ea"/>
                <a:cs typeface="+mn-cs"/>
                <a:sym typeface="Georgia"/>
              </a:rPr>
              <a:t>VGG</a:t>
            </a:r>
            <a:r>
              <a:rPr lang="en-US" sz="2400" b="0" strike="noStrike" dirty="0">
                <a:solidFill>
                  <a:srgbClr val="000000"/>
                </a:solidFill>
                <a:latin typeface="Georgia"/>
                <a:ea typeface="Georgia"/>
                <a:cs typeface="Georgia"/>
                <a:sym typeface="Georgia"/>
              </a:rPr>
              <a:t>, </a:t>
            </a:r>
            <a:r>
              <a:rPr lang="en-US" sz="2400" b="0" strike="noStrike" dirty="0">
                <a:solidFill>
                  <a:srgbClr val="FF0000"/>
                </a:solidFill>
                <a:latin typeface="Georgia"/>
                <a:ea typeface="Georgia"/>
                <a:cs typeface="Georgia"/>
                <a:sym typeface="Georgia"/>
              </a:rPr>
              <a:t>MMD-VGG</a:t>
            </a:r>
            <a:r>
              <a:rPr lang="en-US" sz="2400" b="0" strike="noStrike" dirty="0">
                <a:solidFill>
                  <a:srgbClr val="000000"/>
                </a:solidFill>
                <a:latin typeface="Georgia"/>
                <a:ea typeface="Georgia"/>
                <a:cs typeface="Georgia"/>
                <a:sym typeface="Georgia"/>
              </a:rPr>
              <a:t>)</a:t>
            </a:r>
            <a:endParaRPr sz="2400" b="0" strike="noStrike" dirty="0">
              <a:solidFill>
                <a:srgbClr val="000000"/>
              </a:solidFill>
              <a:latin typeface="Georgia"/>
              <a:ea typeface="Georgia"/>
              <a:cs typeface="Georgia"/>
              <a:sym typeface="Georgia"/>
            </a:endParaRPr>
          </a:p>
          <a:p>
            <a:pPr marL="0" marR="0" lvl="0" indent="0" algn="l" rtl="0">
              <a:lnSpc>
                <a:spcPct val="100000"/>
              </a:lnSpc>
              <a:spcBef>
                <a:spcPts val="0"/>
              </a:spcBef>
              <a:spcAft>
                <a:spcPts val="0"/>
              </a:spcAft>
              <a:buNone/>
            </a:pPr>
            <a:endParaRPr sz="2400" dirty="0">
              <a:latin typeface="Georgia"/>
              <a:ea typeface="Georgia"/>
              <a:cs typeface="Georgia"/>
              <a:sym typeface="Georgia"/>
            </a:endParaRPr>
          </a:p>
          <a:p>
            <a:pPr marL="272879" marR="0" lvl="0" indent="-272159" algn="l" rtl="0">
              <a:lnSpc>
                <a:spcPct val="100000"/>
              </a:lnSpc>
              <a:spcBef>
                <a:spcPts val="0"/>
              </a:spcBef>
              <a:spcAft>
                <a:spcPts val="0"/>
              </a:spcAft>
              <a:buClr>
                <a:srgbClr val="D16349"/>
              </a:buClr>
              <a:buSzPts val="2400"/>
              <a:buFont typeface="Noto Sans Symbols"/>
              <a:buChar char="●"/>
            </a:pPr>
            <a:r>
              <a:rPr lang="en-US" sz="2400" b="0" strike="noStrike" dirty="0">
                <a:solidFill>
                  <a:srgbClr val="000000"/>
                </a:solidFill>
                <a:latin typeface="Georgia"/>
                <a:ea typeface="Georgia"/>
                <a:cs typeface="Georgia"/>
                <a:sym typeface="Georgia"/>
              </a:rPr>
              <a:t>Triplet </a:t>
            </a:r>
            <a:r>
              <a:rPr lang="en-US" sz="2400" dirty="0">
                <a:latin typeface="Georgia"/>
                <a:ea typeface="Georgia"/>
                <a:cs typeface="Georgia"/>
                <a:sym typeface="Georgia"/>
              </a:rPr>
              <a:t>C</a:t>
            </a:r>
            <a:r>
              <a:rPr lang="en-US" sz="2400" b="0" strike="noStrike" dirty="0">
                <a:solidFill>
                  <a:srgbClr val="000000"/>
                </a:solidFill>
                <a:latin typeface="Georgia"/>
                <a:ea typeface="Georgia"/>
                <a:cs typeface="Georgia"/>
                <a:sym typeface="Georgia"/>
              </a:rPr>
              <a:t>enter </a:t>
            </a:r>
            <a:r>
              <a:rPr lang="en-US" sz="2400" dirty="0">
                <a:latin typeface="Georgia"/>
                <a:ea typeface="Georgia"/>
                <a:cs typeface="Georgia"/>
                <a:sym typeface="Georgia"/>
              </a:rPr>
              <a:t>L</a:t>
            </a:r>
            <a:r>
              <a:rPr lang="en-US" sz="2400" b="0" strike="noStrike" dirty="0">
                <a:solidFill>
                  <a:srgbClr val="000000"/>
                </a:solidFill>
                <a:latin typeface="Georgia"/>
                <a:ea typeface="Georgia"/>
                <a:cs typeface="Georgia"/>
                <a:sym typeface="Georgia"/>
              </a:rPr>
              <a:t>oss (</a:t>
            </a:r>
            <a:r>
              <a:rPr lang="en-US" sz="2400" b="0" strike="noStrike" dirty="0">
                <a:solidFill>
                  <a:srgbClr val="0000FF"/>
                </a:solidFill>
                <a:latin typeface="Georgia"/>
                <a:ea typeface="Georgia"/>
                <a:cs typeface="Georgia"/>
                <a:sym typeface="Georgia"/>
              </a:rPr>
              <a:t>TCL</a:t>
            </a:r>
            <a:r>
              <a:rPr lang="en-US" sz="2400" b="0" strike="noStrike" dirty="0">
                <a:solidFill>
                  <a:srgbClr val="000000"/>
                </a:solidFill>
                <a:latin typeface="Georgia"/>
                <a:ea typeface="Georgia"/>
                <a:cs typeface="Georgia"/>
                <a:sym typeface="Georgia"/>
              </a:rPr>
              <a:t>)</a:t>
            </a:r>
            <a:endParaRPr sz="2400" b="0" strike="noStrike" dirty="0">
              <a:solidFill>
                <a:srgbClr val="000000"/>
              </a:solidFill>
              <a:latin typeface="Georgia"/>
              <a:ea typeface="Georgia"/>
              <a:cs typeface="Georgia"/>
              <a:sym typeface="Georgia"/>
            </a:endParaRPr>
          </a:p>
          <a:p>
            <a:pPr marL="0" marR="0" lvl="0" indent="0" algn="l" rtl="0">
              <a:lnSpc>
                <a:spcPct val="100000"/>
              </a:lnSpc>
              <a:spcBef>
                <a:spcPts val="0"/>
              </a:spcBef>
              <a:spcAft>
                <a:spcPts val="0"/>
              </a:spcAft>
              <a:buNone/>
            </a:pPr>
            <a:endParaRPr sz="2400" dirty="0">
              <a:latin typeface="Georgia"/>
              <a:ea typeface="Georgia"/>
              <a:cs typeface="Georgia"/>
              <a:sym typeface="Georgia"/>
            </a:endParaRPr>
          </a:p>
          <a:p>
            <a:pPr marL="272880" marR="0" lvl="0" indent="-272160" algn="l" rtl="0">
              <a:lnSpc>
                <a:spcPct val="100000"/>
              </a:lnSpc>
              <a:spcBef>
                <a:spcPts val="0"/>
              </a:spcBef>
              <a:spcAft>
                <a:spcPts val="0"/>
              </a:spcAft>
              <a:buClr>
                <a:srgbClr val="D16349"/>
              </a:buClr>
              <a:buSzPts val="2400"/>
              <a:buFont typeface="Noto Sans Symbols"/>
              <a:buChar char="●"/>
            </a:pPr>
            <a:r>
              <a:rPr lang="en-US" sz="2400" b="0" strike="noStrike" dirty="0">
                <a:solidFill>
                  <a:srgbClr val="000000"/>
                </a:solidFill>
                <a:latin typeface="Georgia"/>
                <a:ea typeface="Georgia"/>
                <a:cs typeface="Georgia"/>
                <a:sym typeface="Georgia"/>
              </a:rPr>
              <a:t>ResNet50-Based </a:t>
            </a:r>
            <a:r>
              <a:rPr lang="en-US" sz="2400" dirty="0">
                <a:latin typeface="Georgia"/>
                <a:ea typeface="Georgia"/>
                <a:cs typeface="Georgia"/>
                <a:sym typeface="Georgia"/>
              </a:rPr>
              <a:t>Image </a:t>
            </a:r>
            <a:r>
              <a:rPr lang="en-US" sz="2400" b="0" strike="noStrike" dirty="0">
                <a:solidFill>
                  <a:srgbClr val="000000"/>
                </a:solidFill>
                <a:latin typeface="Georgia"/>
                <a:ea typeface="Georgia"/>
                <a:cs typeface="Georgia"/>
                <a:sym typeface="Georgia"/>
              </a:rPr>
              <a:t>Recognition and Adapting Place Classification for 3D Models Using Adversarial Training (</a:t>
            </a:r>
            <a:r>
              <a:rPr lang="en-US" sz="2400" b="0" strike="noStrike" dirty="0">
                <a:solidFill>
                  <a:srgbClr val="9900FF"/>
                </a:solidFill>
                <a:latin typeface="Georgia"/>
                <a:ea typeface="Georgia"/>
                <a:cs typeface="Georgia"/>
                <a:sym typeface="Georgia"/>
              </a:rPr>
              <a:t>RN</a:t>
            </a:r>
            <a:r>
              <a:rPr lang="en-US" sz="2400" dirty="0">
                <a:solidFill>
                  <a:srgbClr val="9900FF"/>
                </a:solidFill>
                <a:latin typeface="Georgia"/>
                <a:ea typeface="Georgia"/>
                <a:cs typeface="Georgia"/>
                <a:sym typeface="Georgia"/>
              </a:rPr>
              <a:t>I</a:t>
            </a:r>
            <a:r>
              <a:rPr lang="en-US" sz="2400" b="0" strike="noStrike" dirty="0">
                <a:solidFill>
                  <a:srgbClr val="9900FF"/>
                </a:solidFill>
                <a:latin typeface="Georgia"/>
                <a:ea typeface="Georgia"/>
                <a:cs typeface="Georgia"/>
                <a:sym typeface="Georgia"/>
              </a:rPr>
              <a:t>RAP</a:t>
            </a:r>
            <a:r>
              <a:rPr lang="en-US" sz="2400" b="0" strike="noStrike" dirty="0">
                <a:solidFill>
                  <a:srgbClr val="000000"/>
                </a:solidFill>
                <a:latin typeface="Georgia"/>
                <a:ea typeface="Georgia"/>
                <a:cs typeface="Georgia"/>
                <a:sym typeface="Georgia"/>
              </a:rPr>
              <a:t>)</a:t>
            </a:r>
          </a:p>
          <a:p>
            <a:pPr marL="272880" marR="0" lvl="0" indent="-272160" algn="l" rtl="0">
              <a:lnSpc>
                <a:spcPct val="100000"/>
              </a:lnSpc>
              <a:spcBef>
                <a:spcPts val="0"/>
              </a:spcBef>
              <a:spcAft>
                <a:spcPts val="0"/>
              </a:spcAft>
              <a:buClr>
                <a:srgbClr val="D16349"/>
              </a:buClr>
              <a:buSzPts val="2400"/>
              <a:buFont typeface="Noto Sans Symbols"/>
              <a:buChar char="●"/>
            </a:pPr>
            <a:endParaRPr lang="en-US" sz="2400" dirty="0">
              <a:latin typeface="Georgia"/>
              <a:sym typeface="Georgia"/>
            </a:endParaRPr>
          </a:p>
          <a:p>
            <a:pPr marL="720">
              <a:buClr>
                <a:srgbClr val="D16349"/>
              </a:buClr>
              <a:buSzPts val="2400"/>
            </a:pPr>
            <a:r>
              <a:rPr lang="en-US" altLang="ja-JP" sz="2400" dirty="0">
                <a:solidFill>
                  <a:srgbClr val="FF0000"/>
                </a:solidFill>
              </a:rPr>
              <a:t>Note: </a:t>
            </a:r>
            <a:r>
              <a:rPr lang="en-US" altLang="ja-JP" sz="2400" dirty="0"/>
              <a:t>Due to limited time, we are not able to present in detail for each method. But you can find the detailed slides together with scripts in the </a:t>
            </a:r>
            <a:r>
              <a:rPr lang="en-US" altLang="ja-JP" sz="2400" b="1" u="sng" dirty="0"/>
              <a:t>hided slides</a:t>
            </a:r>
            <a:r>
              <a:rPr lang="en-US" altLang="ja-JP" sz="2400" b="1" dirty="0"/>
              <a:t> </a:t>
            </a:r>
            <a:r>
              <a:rPr lang="en-US" altLang="ja-JP" sz="2400" dirty="0"/>
              <a:t>followed (these presentation slides are available on the track website as well). </a:t>
            </a:r>
            <a:endParaRPr lang="en-US" sz="2400" dirty="0"/>
          </a:p>
          <a:p>
            <a:pPr marL="720" marR="0" lvl="0" algn="l" rtl="0">
              <a:lnSpc>
                <a:spcPct val="100000"/>
              </a:lnSpc>
              <a:spcBef>
                <a:spcPts val="0"/>
              </a:spcBef>
              <a:spcAft>
                <a:spcPts val="0"/>
              </a:spcAft>
              <a:buClr>
                <a:srgbClr val="D16349"/>
              </a:buClr>
              <a:buSzPts val="2400"/>
            </a:pPr>
            <a:endParaRPr sz="1800" b="0" strike="noStrike" dirty="0">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ED850857-AF7F-4060-9890-D87ED64792ED}"/>
              </a:ext>
            </a:extLst>
          </p:cNvPr>
          <p:cNvSpPr>
            <a:spLocks noGrp="1"/>
          </p:cNvSpPr>
          <p:nvPr>
            <p:ph type="sldNum" sz="quarter" idx="12"/>
          </p:nvPr>
        </p:nvSpPr>
        <p:spPr/>
        <p:txBody>
          <a:bodyPr/>
          <a:lstStyle/>
          <a:p>
            <a:pPr>
              <a:defRPr/>
            </a:pPr>
            <a:fld id="{EE1DCC9B-6A46-433A-8156-0A1F3D85073D}" type="slidenum">
              <a:rPr lang="zh-CN" altLang="en-US" smtClean="0"/>
              <a:pPr>
                <a:defRPr/>
              </a:pPr>
              <a:t>11</a:t>
            </a:fld>
            <a:endParaRPr lang="en-US" altLang="zh-CN"/>
          </a:p>
        </p:txBody>
      </p:sp>
    </p:spTree>
    <p:extLst>
      <p:ext uri="{BB962C8B-B14F-4D97-AF65-F5344CB8AC3E}">
        <p14:creationId xmlns:p14="http://schemas.microsoft.com/office/powerpoint/2010/main" val="404209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1409700"/>
            <a:ext cx="8137525" cy="1257300"/>
          </a:xfrm>
        </p:spPr>
        <p:txBody>
          <a:bodyPr/>
          <a:lstStyle/>
          <a:p>
            <a:pPr algn="ctr"/>
            <a:r>
              <a:rPr lang="en-US" sz="3600" kern="1200" dirty="0">
                <a:solidFill>
                  <a:srgbClr val="7B9899"/>
                </a:solidFill>
                <a:latin typeface="+mj-lt"/>
                <a:ea typeface="+mj-ea"/>
                <a:cs typeface="+mj-cs"/>
              </a:rPr>
              <a:t>VGG and Maximum Mean Discrepancy Domain Adaptation on the VGG-Net</a:t>
            </a:r>
            <a:endParaRPr lang="el-GR" altLang="ja-JP" sz="3600" kern="1200" dirty="0">
              <a:solidFill>
                <a:srgbClr val="7B9899"/>
              </a:solidFill>
              <a:latin typeface="+mj-lt"/>
              <a:ea typeface="+mj-ea"/>
              <a:cs typeface="+mj-cs"/>
            </a:endParaRPr>
          </a:p>
        </p:txBody>
      </p:sp>
      <p:sp>
        <p:nvSpPr>
          <p:cNvPr id="14339" name="Rectangle 7"/>
          <p:cNvSpPr>
            <a:spLocks noGrp="1" noChangeArrowheads="1"/>
          </p:cNvSpPr>
          <p:nvPr>
            <p:ph type="body" idx="4294967295"/>
          </p:nvPr>
        </p:nvSpPr>
        <p:spPr>
          <a:xfrm>
            <a:off x="228600" y="2895600"/>
            <a:ext cx="8686800" cy="2087562"/>
          </a:xfrm>
        </p:spPr>
        <p:txBody>
          <a:bodyPr/>
          <a:lstStyle/>
          <a:p>
            <a:pPr marL="0" indent="0" algn="ctr" eaLnBrk="0" fontAlgn="base" hangingPunct="0">
              <a:spcBef>
                <a:spcPct val="20000"/>
              </a:spcBef>
              <a:spcAft>
                <a:spcPct val="0"/>
              </a:spcAft>
              <a:buClr>
                <a:schemeClr val="accent1"/>
              </a:buClr>
              <a:buSzPct val="85000"/>
              <a:buNone/>
            </a:pPr>
            <a:r>
              <a:rPr lang="en-US" altLang="zh-CN" sz="2700" kern="1200" dirty="0" err="1">
                <a:solidFill>
                  <a:schemeClr val="tx1"/>
                </a:solidFill>
                <a:latin typeface="+mn-lt"/>
                <a:ea typeface="+mn-ea"/>
                <a:cs typeface="+mn-cs"/>
              </a:rPr>
              <a:t>Wenhui</a:t>
            </a:r>
            <a:r>
              <a:rPr lang="en-US" altLang="zh-CN" sz="2700" kern="1200" dirty="0">
                <a:solidFill>
                  <a:schemeClr val="tx1"/>
                </a:solidFill>
                <a:latin typeface="+mn-lt"/>
                <a:ea typeface="+mn-ea"/>
                <a:cs typeface="+mn-cs"/>
              </a:rPr>
              <a:t> Li, Anan Liu, </a:t>
            </a:r>
            <a:r>
              <a:rPr lang="en-US" altLang="zh-CN" sz="2700" kern="1200" dirty="0" err="1">
                <a:solidFill>
                  <a:schemeClr val="tx1"/>
                </a:solidFill>
                <a:latin typeface="+mn-lt"/>
                <a:ea typeface="+mn-ea"/>
                <a:cs typeface="+mn-cs"/>
              </a:rPr>
              <a:t>Weizhi</a:t>
            </a:r>
            <a:r>
              <a:rPr lang="en-US" altLang="zh-CN" sz="2700" kern="1200" dirty="0">
                <a:solidFill>
                  <a:schemeClr val="tx1"/>
                </a:solidFill>
                <a:latin typeface="+mn-lt"/>
                <a:ea typeface="+mn-ea"/>
                <a:cs typeface="+mn-cs"/>
              </a:rPr>
              <a:t> </a:t>
            </a:r>
            <a:r>
              <a:rPr lang="en-US" altLang="zh-CN" sz="2700" kern="1200" dirty="0" err="1">
                <a:solidFill>
                  <a:schemeClr val="tx1"/>
                </a:solidFill>
                <a:latin typeface="+mn-lt"/>
                <a:ea typeface="+mn-ea"/>
                <a:cs typeface="+mn-cs"/>
              </a:rPr>
              <a:t>Nie</a:t>
            </a:r>
            <a:r>
              <a:rPr lang="en-US" altLang="zh-CN" sz="2700" kern="1200" dirty="0">
                <a:solidFill>
                  <a:schemeClr val="tx1"/>
                </a:solidFill>
                <a:latin typeface="+mn-lt"/>
                <a:ea typeface="+mn-ea"/>
                <a:cs typeface="+mn-cs"/>
              </a:rPr>
              <a:t>, </a:t>
            </a:r>
          </a:p>
          <a:p>
            <a:pPr marL="0" indent="0" algn="ctr" eaLnBrk="0" fontAlgn="base" hangingPunct="0">
              <a:spcBef>
                <a:spcPct val="20000"/>
              </a:spcBef>
              <a:spcAft>
                <a:spcPct val="0"/>
              </a:spcAft>
              <a:buClr>
                <a:schemeClr val="accent1"/>
              </a:buClr>
              <a:buSzPct val="85000"/>
              <a:buNone/>
            </a:pPr>
            <a:r>
              <a:rPr lang="en-US" altLang="zh-CN" sz="2700" kern="1200" dirty="0" err="1">
                <a:solidFill>
                  <a:schemeClr val="tx1"/>
                </a:solidFill>
                <a:latin typeface="+mn-lt"/>
                <a:ea typeface="+mn-ea"/>
                <a:cs typeface="+mn-cs"/>
              </a:rPr>
              <a:t>Yuting</a:t>
            </a:r>
            <a:r>
              <a:rPr lang="en-US" altLang="zh-CN" sz="2700" kern="1200" dirty="0">
                <a:solidFill>
                  <a:schemeClr val="tx1"/>
                </a:solidFill>
                <a:latin typeface="+mn-lt"/>
                <a:ea typeface="+mn-ea"/>
                <a:cs typeface="+mn-cs"/>
              </a:rPr>
              <a:t> Su, Shu Xiang, </a:t>
            </a:r>
            <a:r>
              <a:rPr lang="en-US" altLang="zh-CN" sz="2700" kern="1200" dirty="0" err="1">
                <a:solidFill>
                  <a:schemeClr val="tx1"/>
                </a:solidFill>
                <a:latin typeface="+mn-lt"/>
                <a:ea typeface="+mn-ea"/>
                <a:cs typeface="+mn-cs"/>
              </a:rPr>
              <a:t>Heyu</a:t>
            </a:r>
            <a:r>
              <a:rPr lang="en-US" altLang="zh-CN" sz="2700" kern="1200" dirty="0">
                <a:solidFill>
                  <a:schemeClr val="tx1"/>
                </a:solidFill>
                <a:latin typeface="+mn-lt"/>
                <a:ea typeface="+mn-ea"/>
                <a:cs typeface="+mn-cs"/>
              </a:rPr>
              <a:t> Zhou</a:t>
            </a:r>
          </a:p>
          <a:p>
            <a:pPr marL="273050" indent="-273050" algn="ctr" eaLnBrk="0" fontAlgn="base" hangingPunct="0">
              <a:spcBef>
                <a:spcPct val="20000"/>
              </a:spcBef>
              <a:spcAft>
                <a:spcPct val="0"/>
              </a:spcAft>
              <a:buClr>
                <a:schemeClr val="accent1"/>
              </a:buClr>
              <a:buSzPct val="85000"/>
            </a:pPr>
            <a:endParaRPr lang="en-US" altLang="ja-JP" sz="2700" kern="1200" dirty="0">
              <a:solidFill>
                <a:schemeClr val="tx1"/>
              </a:solidFill>
              <a:latin typeface="+mn-lt"/>
              <a:ea typeface="+mn-ea"/>
              <a:cs typeface="+mn-cs"/>
            </a:endParaRPr>
          </a:p>
          <a:p>
            <a:pPr marL="0" indent="0" algn="ctr" eaLnBrk="0" fontAlgn="base" hangingPunct="0">
              <a:spcBef>
                <a:spcPct val="20000"/>
              </a:spcBef>
              <a:spcAft>
                <a:spcPct val="0"/>
              </a:spcAft>
              <a:buClr>
                <a:schemeClr val="accent1"/>
              </a:buClr>
              <a:buSzPct val="85000"/>
              <a:buNone/>
            </a:pPr>
            <a:r>
              <a:rPr lang="en-US" sz="2700" kern="1200" dirty="0">
                <a:solidFill>
                  <a:schemeClr val="tx1"/>
                </a:solidFill>
                <a:latin typeface="+mn-lt"/>
                <a:ea typeface="+mn-ea"/>
                <a:cs typeface="+mn-cs"/>
              </a:rPr>
              <a:t>Tianjin University, China</a:t>
            </a:r>
            <a:endParaRPr lang="en-US" altLang="ja-JP" sz="2700" kern="1200" dirty="0">
              <a:solidFill>
                <a:schemeClr val="tx1"/>
              </a:solidFill>
              <a:latin typeface="+mn-lt"/>
              <a:ea typeface="+mn-ea"/>
              <a:cs typeface="+mn-cs"/>
            </a:endParaRPr>
          </a:p>
        </p:txBody>
      </p:sp>
      <p:pic>
        <p:nvPicPr>
          <p:cNvPr id="6" name="图片 5">
            <a:extLst>
              <a:ext uri="{FF2B5EF4-FFF2-40B4-BE49-F238E27FC236}">
                <a16:creationId xmlns:a16="http://schemas.microsoft.com/office/drawing/2014/main" id="{7FD38C03-3CD3-400E-B39D-F6C0D50DBB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1666" y="5196522"/>
            <a:ext cx="1093734" cy="1093734"/>
          </a:xfrm>
          <a:prstGeom prst="rect">
            <a:avLst/>
          </a:prstGeom>
        </p:spPr>
      </p:pic>
      <p:sp>
        <p:nvSpPr>
          <p:cNvPr id="2" name="Slide Number Placeholder 1">
            <a:extLst>
              <a:ext uri="{FF2B5EF4-FFF2-40B4-BE49-F238E27FC236}">
                <a16:creationId xmlns:a16="http://schemas.microsoft.com/office/drawing/2014/main" id="{8190C143-600F-4AA2-8868-C9BFA1AD0809}"/>
              </a:ext>
            </a:extLst>
          </p:cNvPr>
          <p:cNvSpPr>
            <a:spLocks noGrp="1"/>
          </p:cNvSpPr>
          <p:nvPr>
            <p:ph type="sldNum" sz="quarter" idx="12"/>
          </p:nvPr>
        </p:nvSpPr>
        <p:spPr/>
        <p:txBody>
          <a:bodyPr/>
          <a:lstStyle/>
          <a:p>
            <a:pPr>
              <a:defRPr/>
            </a:pPr>
            <a:fld id="{0B1DE52F-DBA3-4B58-8F0B-0018974E4371}" type="slidenum">
              <a:rPr lang="zh-CN" altLang="en-US" smtClean="0"/>
              <a:pPr>
                <a:defRPr/>
              </a:pPr>
              <a:t>12</a:t>
            </a:fld>
            <a:endParaRPr lang="en-US" altLang="zh-CN"/>
          </a:p>
        </p:txBody>
      </p:sp>
    </p:spTree>
    <p:extLst>
      <p:ext uri="{BB962C8B-B14F-4D97-AF65-F5344CB8AC3E}">
        <p14:creationId xmlns:p14="http://schemas.microsoft.com/office/powerpoint/2010/main" val="427092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a:xfrm>
            <a:off x="301625" y="228600"/>
            <a:ext cx="8534400" cy="758825"/>
          </a:xfrm>
        </p:spPr>
        <p:txBody>
          <a:bodyPr/>
          <a:lstStyle/>
          <a:p>
            <a:pPr algn="ctr" eaLnBrk="1" hangingPunct="1"/>
            <a:r>
              <a:rPr lang="en-US" altLang="zh-CN" sz="3300" kern="1200" dirty="0">
                <a:solidFill>
                  <a:srgbClr val="7B9899"/>
                </a:solidFill>
                <a:latin typeface="+mj-lt"/>
                <a:ea typeface="+mj-ea"/>
                <a:cs typeface="Times New Roman" pitchFamily="18" charset="0"/>
              </a:rPr>
              <a:t>Main Steps</a:t>
            </a:r>
          </a:p>
        </p:txBody>
      </p:sp>
      <p:sp>
        <p:nvSpPr>
          <p:cNvPr id="6" name="ZoneTexte 43">
            <a:extLst>
              <a:ext uri="{FF2B5EF4-FFF2-40B4-BE49-F238E27FC236}">
                <a16:creationId xmlns:a16="http://schemas.microsoft.com/office/drawing/2014/main" id="{8C4CCA56-A4E1-4326-95F3-5D4900579ADF}"/>
              </a:ext>
            </a:extLst>
          </p:cNvPr>
          <p:cNvSpPr txBox="1"/>
          <p:nvPr/>
        </p:nvSpPr>
        <p:spPr>
          <a:xfrm>
            <a:off x="152400" y="1371600"/>
            <a:ext cx="8763000" cy="4770537"/>
          </a:xfrm>
          <a:prstGeom prst="rect">
            <a:avLst/>
          </a:prstGeom>
          <a:noFill/>
        </p:spPr>
        <p:txBody>
          <a:bodyPr wrap="square" rtlCol="0">
            <a:spAutoFit/>
          </a:bodyPr>
          <a:lstStyle/>
          <a:p>
            <a:pPr marL="273050" indent="-273050">
              <a:spcBef>
                <a:spcPts val="600"/>
              </a:spcBef>
              <a:spcAft>
                <a:spcPts val="600"/>
              </a:spcAft>
              <a:buClr>
                <a:schemeClr val="accent1"/>
              </a:buClr>
              <a:buSzPct val="85000"/>
              <a:buFont typeface="Wingdings 2" pitchFamily="18" charset="2"/>
              <a:buChar char=""/>
            </a:pPr>
            <a:r>
              <a:rPr lang="en-US" sz="2400" dirty="0">
                <a:latin typeface="+mn-lt"/>
                <a:ea typeface="+mn-ea"/>
              </a:rPr>
              <a:t>Step 1: Data preprocessing</a:t>
            </a:r>
          </a:p>
          <a:p>
            <a:pPr marL="273050" indent="-273050">
              <a:spcBef>
                <a:spcPts val="600"/>
              </a:spcBef>
              <a:spcAft>
                <a:spcPts val="600"/>
              </a:spcAft>
              <a:buClr>
                <a:schemeClr val="accent1"/>
              </a:buClr>
              <a:buSzPct val="85000"/>
              <a:buFont typeface="Wingdings 2" pitchFamily="18" charset="2"/>
              <a:buChar char=""/>
            </a:pPr>
            <a:r>
              <a:rPr lang="en-US" sz="2400" dirty="0">
                <a:latin typeface="+mn-lt"/>
                <a:ea typeface="+mn-ea"/>
              </a:rPr>
              <a:t>Step 2: Feature representation</a:t>
            </a:r>
          </a:p>
          <a:p>
            <a:pPr marL="742950" lvl="1" indent="-285750">
              <a:spcBef>
                <a:spcPts val="600"/>
              </a:spcBef>
              <a:spcAft>
                <a:spcPts val="600"/>
              </a:spcAft>
              <a:buClr>
                <a:schemeClr val="accent1"/>
              </a:buClr>
              <a:buSzPct val="85000"/>
              <a:buFont typeface="Courier New" pitchFamily="49" charset="0"/>
              <a:buChar char="o"/>
              <a:defRPr/>
            </a:pPr>
            <a:r>
              <a:rPr lang="en-US" sz="2000" dirty="0">
                <a:latin typeface="+mn-lt"/>
              </a:rPr>
              <a:t>Learning-based setting: </a:t>
            </a:r>
            <a:r>
              <a:rPr lang="en-US" sz="2000" dirty="0">
                <a:solidFill>
                  <a:srgbClr val="FF0000"/>
                </a:solidFill>
              </a:rPr>
              <a:t>MMD-VGG </a:t>
            </a:r>
            <a:endParaRPr lang="en-US" sz="2000" dirty="0">
              <a:solidFill>
                <a:srgbClr val="FF0000"/>
              </a:solidFill>
              <a:latin typeface="+mn-lt"/>
            </a:endParaRPr>
          </a:p>
          <a:p>
            <a:pPr marL="1257300" lvl="2" indent="-342900">
              <a:spcBef>
                <a:spcPts val="600"/>
              </a:spcBef>
              <a:spcAft>
                <a:spcPts val="600"/>
              </a:spcAft>
              <a:buClr>
                <a:schemeClr val="accent1"/>
              </a:buClr>
              <a:buSzPct val="85000"/>
              <a:buFont typeface="Wingdings" panose="05000000000000000000" pitchFamily="2" charset="2"/>
              <a:buChar char="ü"/>
              <a:defRPr/>
            </a:pPr>
            <a:r>
              <a:rPr lang="en-US" sz="2000" dirty="0">
                <a:latin typeface="+mn-lt"/>
              </a:rPr>
              <a:t>Maximum Mean Discrepancy </a:t>
            </a:r>
            <a:r>
              <a:rPr lang="en-US" sz="2000" dirty="0">
                <a:solidFill>
                  <a:srgbClr val="0000FF"/>
                </a:solidFill>
                <a:latin typeface="+mn-lt"/>
              </a:rPr>
              <a:t>[LWD13]</a:t>
            </a:r>
          </a:p>
          <a:p>
            <a:pPr marL="742950" lvl="1" indent="-285750">
              <a:spcBef>
                <a:spcPts val="600"/>
              </a:spcBef>
              <a:spcAft>
                <a:spcPts val="600"/>
              </a:spcAft>
              <a:buClr>
                <a:schemeClr val="accent1"/>
              </a:buClr>
              <a:buSzPct val="85000"/>
              <a:buFont typeface="Courier New" pitchFamily="49" charset="0"/>
              <a:buChar char="o"/>
              <a:defRPr/>
            </a:pPr>
            <a:r>
              <a:rPr lang="en-US" sz="2000" dirty="0">
                <a:latin typeface="+mn-lt"/>
              </a:rPr>
              <a:t>N</a:t>
            </a:r>
            <a:r>
              <a:rPr lang="en-US" altLang="zh-CN" sz="2000" dirty="0">
                <a:latin typeface="+mn-lt"/>
              </a:rPr>
              <a:t>on-</a:t>
            </a:r>
            <a:r>
              <a:rPr lang="en-US" sz="2000" dirty="0">
                <a:latin typeface="+mn-lt"/>
              </a:rPr>
              <a:t>Learning based setting: </a:t>
            </a:r>
            <a:r>
              <a:rPr lang="en-US" sz="2000" dirty="0">
                <a:solidFill>
                  <a:srgbClr val="7030A0"/>
                </a:solidFill>
                <a:latin typeface="+mn-lt"/>
              </a:rPr>
              <a:t>VGG</a:t>
            </a:r>
          </a:p>
          <a:p>
            <a:pPr marL="273050" lvl="1" indent="-273050">
              <a:spcBef>
                <a:spcPts val="600"/>
              </a:spcBef>
              <a:spcAft>
                <a:spcPts val="600"/>
              </a:spcAft>
              <a:buClr>
                <a:schemeClr val="accent1"/>
              </a:buClr>
              <a:buSzPct val="85000"/>
              <a:buFont typeface="Wingdings 2" pitchFamily="18" charset="2"/>
              <a:buChar char=""/>
              <a:defRPr/>
            </a:pPr>
            <a:r>
              <a:rPr lang="en-US" sz="2400" dirty="0">
                <a:latin typeface="+mn-lt"/>
                <a:ea typeface="+mn-ea"/>
              </a:rPr>
              <a:t>Step 3: Euclidian distance computation</a:t>
            </a:r>
          </a:p>
          <a:p>
            <a:pPr lvl="1">
              <a:spcBef>
                <a:spcPct val="20000"/>
              </a:spcBef>
              <a:buClr>
                <a:schemeClr val="accent1"/>
              </a:buClr>
              <a:buSzPct val="85000"/>
              <a:defRPr/>
            </a:pPr>
            <a:endParaRPr lang="en-US" sz="2000" dirty="0">
              <a:latin typeface="+mn-lt"/>
            </a:endParaRPr>
          </a:p>
          <a:p>
            <a:pPr>
              <a:spcBef>
                <a:spcPts val="1800"/>
              </a:spcBef>
              <a:spcAft>
                <a:spcPts val="1800"/>
              </a:spcAft>
              <a:buClr>
                <a:schemeClr val="accent1"/>
              </a:buClr>
              <a:buSzPct val="85000"/>
            </a:pPr>
            <a:endParaRPr lang="en-US" sz="2400" dirty="0">
              <a:latin typeface="+mn-lt"/>
              <a:ea typeface="+mn-ea"/>
            </a:endParaRPr>
          </a:p>
          <a:p>
            <a:pPr>
              <a:spcBef>
                <a:spcPts val="1800"/>
              </a:spcBef>
              <a:spcAft>
                <a:spcPts val="1800"/>
              </a:spcAft>
              <a:buClr>
                <a:schemeClr val="accent1"/>
              </a:buClr>
              <a:buSzPct val="85000"/>
            </a:pPr>
            <a:endParaRPr lang="en-US" sz="2400" dirty="0">
              <a:latin typeface="+mn-lt"/>
              <a:ea typeface="+mn-ea"/>
            </a:endParaRPr>
          </a:p>
        </p:txBody>
      </p:sp>
      <p:sp>
        <p:nvSpPr>
          <p:cNvPr id="7" name="文本框 6">
            <a:extLst>
              <a:ext uri="{FF2B5EF4-FFF2-40B4-BE49-F238E27FC236}">
                <a16:creationId xmlns:a16="http://schemas.microsoft.com/office/drawing/2014/main" id="{1FDD3B5A-AF58-4BCE-9C98-097099C7A774}"/>
              </a:ext>
            </a:extLst>
          </p:cNvPr>
          <p:cNvSpPr txBox="1"/>
          <p:nvPr/>
        </p:nvSpPr>
        <p:spPr>
          <a:xfrm>
            <a:off x="5562600" y="5257800"/>
            <a:ext cx="2691763" cy="307777"/>
          </a:xfrm>
          <a:prstGeom prst="rect">
            <a:avLst/>
          </a:prstGeom>
          <a:noFill/>
        </p:spPr>
        <p:txBody>
          <a:bodyPr wrap="none" rtlCol="0">
            <a:spAutoFit/>
          </a:bodyPr>
          <a:lstStyle/>
          <a:p>
            <a:r>
              <a:rPr lang="en-US" sz="1400" dirty="0"/>
              <a:t>Data preprocessing examples </a:t>
            </a:r>
            <a:endParaRPr lang="zh-CN" altLang="en-US" sz="1400" dirty="0"/>
          </a:p>
        </p:txBody>
      </p:sp>
      <p:pic>
        <p:nvPicPr>
          <p:cNvPr id="8" name="图片 7">
            <a:extLst>
              <a:ext uri="{FF2B5EF4-FFF2-40B4-BE49-F238E27FC236}">
                <a16:creationId xmlns:a16="http://schemas.microsoft.com/office/drawing/2014/main" id="{2304B3B6-896C-4895-82D2-1C97CD564D9C}"/>
              </a:ext>
            </a:extLst>
          </p:cNvPr>
          <p:cNvPicPr>
            <a:picLocks noChangeAspect="1"/>
          </p:cNvPicPr>
          <p:nvPr/>
        </p:nvPicPr>
        <p:blipFill>
          <a:blip r:embed="rId3"/>
          <a:stretch>
            <a:fillRect/>
          </a:stretch>
        </p:blipFill>
        <p:spPr>
          <a:xfrm>
            <a:off x="2057400" y="4343400"/>
            <a:ext cx="3352800" cy="2000180"/>
          </a:xfrm>
          <a:prstGeom prst="rect">
            <a:avLst/>
          </a:prstGeom>
        </p:spPr>
      </p:pic>
      <p:sp>
        <p:nvSpPr>
          <p:cNvPr id="2" name="Slide Number Placeholder 1">
            <a:extLst>
              <a:ext uri="{FF2B5EF4-FFF2-40B4-BE49-F238E27FC236}">
                <a16:creationId xmlns:a16="http://schemas.microsoft.com/office/drawing/2014/main" id="{030BA117-D1AD-4CCE-A55E-9BBA9A2A123A}"/>
              </a:ext>
            </a:extLst>
          </p:cNvPr>
          <p:cNvSpPr>
            <a:spLocks noGrp="1"/>
          </p:cNvSpPr>
          <p:nvPr>
            <p:ph type="sldNum" sz="quarter" idx="12"/>
          </p:nvPr>
        </p:nvSpPr>
        <p:spPr/>
        <p:txBody>
          <a:bodyPr/>
          <a:lstStyle/>
          <a:p>
            <a:pPr>
              <a:defRPr/>
            </a:pPr>
            <a:fld id="{EE1DCC9B-6A46-433A-8156-0A1F3D85073D}" type="slidenum">
              <a:rPr lang="zh-CN" altLang="en-US" smtClean="0"/>
              <a:pPr>
                <a:defRPr/>
              </a:pPr>
              <a:t>13</a:t>
            </a:fld>
            <a:endParaRPr lang="en-US" altLang="zh-CN"/>
          </a:p>
        </p:txBody>
      </p:sp>
    </p:spTree>
    <p:extLst>
      <p:ext uri="{BB962C8B-B14F-4D97-AF65-F5344CB8AC3E}">
        <p14:creationId xmlns:p14="http://schemas.microsoft.com/office/powerpoint/2010/main" val="206887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1322988"/>
            <a:ext cx="8137525" cy="1257300"/>
          </a:xfrm>
        </p:spPr>
        <p:txBody>
          <a:bodyPr/>
          <a:lstStyle/>
          <a:p>
            <a:pPr algn="ctr"/>
            <a:r>
              <a:rPr lang="en-US" altLang="zh-CN" sz="3300" kern="1200" dirty="0">
                <a:solidFill>
                  <a:srgbClr val="7B9899"/>
                </a:solidFill>
                <a:latin typeface="+mj-lt"/>
                <a:ea typeface="+mj-ea"/>
                <a:cs typeface="+mj-cs"/>
              </a:rPr>
              <a:t>TCL: Triplet Center Loss </a:t>
            </a:r>
            <a:endParaRPr lang="el-GR" altLang="ja-JP" sz="3300" kern="1200" dirty="0">
              <a:solidFill>
                <a:srgbClr val="7B9899"/>
              </a:solidFill>
              <a:latin typeface="+mj-lt"/>
              <a:ea typeface="+mj-ea"/>
              <a:cs typeface="+mj-cs"/>
            </a:endParaRPr>
          </a:p>
        </p:txBody>
      </p:sp>
      <p:sp>
        <p:nvSpPr>
          <p:cNvPr id="14339" name="Rectangle 7"/>
          <p:cNvSpPr>
            <a:spLocks noGrp="1" noChangeArrowheads="1"/>
          </p:cNvSpPr>
          <p:nvPr>
            <p:ph type="body" idx="4294967295"/>
          </p:nvPr>
        </p:nvSpPr>
        <p:spPr>
          <a:xfrm>
            <a:off x="228600" y="2756581"/>
            <a:ext cx="8686800" cy="2087562"/>
          </a:xfrm>
        </p:spPr>
        <p:txBody>
          <a:bodyPr/>
          <a:lstStyle/>
          <a:p>
            <a:pPr algn="ctr">
              <a:buNone/>
            </a:pPr>
            <a:r>
              <a:rPr lang="en-US" altLang="zh-CN" sz="2700" kern="1200" dirty="0">
                <a:solidFill>
                  <a:schemeClr val="tx1"/>
                </a:solidFill>
                <a:latin typeface="+mn-lt"/>
                <a:ea typeface="+mn-ea"/>
                <a:cs typeface="+mn-cs"/>
              </a:rPr>
              <a:t>Xiaolong Liu, </a:t>
            </a:r>
            <a:r>
              <a:rPr lang="en-US" altLang="zh-CN" sz="2700" kern="1200" dirty="0" err="1">
                <a:solidFill>
                  <a:schemeClr val="tx1"/>
                </a:solidFill>
                <a:latin typeface="+mn-lt"/>
                <a:ea typeface="+mn-ea"/>
                <a:cs typeface="+mn-cs"/>
              </a:rPr>
              <a:t>Xinwei</a:t>
            </a:r>
            <a:r>
              <a:rPr lang="en-US" altLang="zh-CN" sz="2700" kern="1200" dirty="0">
                <a:solidFill>
                  <a:schemeClr val="tx1"/>
                </a:solidFill>
                <a:latin typeface="+mn-lt"/>
                <a:ea typeface="+mn-ea"/>
                <a:cs typeface="+mn-cs"/>
              </a:rPr>
              <a:t> He, </a:t>
            </a:r>
            <a:r>
              <a:rPr lang="en-US" altLang="zh-CN" sz="2700" kern="1200" dirty="0" err="1">
                <a:solidFill>
                  <a:schemeClr val="tx1"/>
                </a:solidFill>
                <a:latin typeface="+mn-lt"/>
                <a:ea typeface="+mn-ea"/>
                <a:cs typeface="+mn-cs"/>
              </a:rPr>
              <a:t>Zhichao</a:t>
            </a:r>
            <a:r>
              <a:rPr lang="en-US" altLang="zh-CN" sz="2700" kern="1200" dirty="0">
                <a:solidFill>
                  <a:schemeClr val="tx1"/>
                </a:solidFill>
                <a:latin typeface="+mn-lt"/>
                <a:ea typeface="+mn-ea"/>
                <a:cs typeface="+mn-cs"/>
              </a:rPr>
              <a:t> Zhou, </a:t>
            </a:r>
          </a:p>
          <a:p>
            <a:pPr algn="ctr">
              <a:buNone/>
            </a:pPr>
            <a:r>
              <a:rPr lang="en-US" altLang="zh-CN" sz="2700" kern="1200" dirty="0">
                <a:solidFill>
                  <a:schemeClr val="tx1"/>
                </a:solidFill>
                <a:latin typeface="+mn-lt"/>
                <a:ea typeface="+mn-ea"/>
                <a:cs typeface="+mn-cs"/>
              </a:rPr>
              <a:t>Yang Zhou, Song Bai, Xiang Bai</a:t>
            </a:r>
          </a:p>
          <a:p>
            <a:pPr algn="ctr">
              <a:buNone/>
            </a:pPr>
            <a:endParaRPr lang="en-US" altLang="ja-JP" sz="2700" kern="1200" dirty="0">
              <a:solidFill>
                <a:schemeClr val="tx1"/>
              </a:solidFill>
              <a:latin typeface="+mn-lt"/>
              <a:ea typeface="+mn-ea"/>
              <a:cs typeface="+mn-cs"/>
            </a:endParaRPr>
          </a:p>
          <a:p>
            <a:pPr algn="ctr">
              <a:buNone/>
            </a:pPr>
            <a:r>
              <a:rPr lang="en-US" sz="2700" kern="1200" dirty="0" err="1">
                <a:solidFill>
                  <a:schemeClr val="tx1"/>
                </a:solidFill>
                <a:latin typeface="+mn-lt"/>
                <a:ea typeface="+mn-ea"/>
                <a:cs typeface="+mn-cs"/>
              </a:rPr>
              <a:t>Huazhong</a:t>
            </a:r>
            <a:r>
              <a:rPr lang="en-US" sz="2700" kern="1200" dirty="0">
                <a:solidFill>
                  <a:schemeClr val="tx1"/>
                </a:solidFill>
                <a:latin typeface="+mn-lt"/>
                <a:ea typeface="+mn-ea"/>
                <a:cs typeface="+mn-cs"/>
              </a:rPr>
              <a:t> University of Sci. and Tech. (HUST)</a:t>
            </a:r>
            <a:r>
              <a:rPr lang="en-US" altLang="ja-JP" sz="2700" kern="1200" dirty="0">
                <a:solidFill>
                  <a:schemeClr val="tx1"/>
                </a:solidFill>
                <a:latin typeface="+mn-lt"/>
                <a:ea typeface="+mn-ea"/>
                <a:cs typeface="+mn-cs"/>
              </a:rPr>
              <a:t>, China</a:t>
            </a:r>
            <a:r>
              <a:rPr lang="en-US" sz="2700" kern="1200" dirty="0">
                <a:solidFill>
                  <a:schemeClr val="tx1"/>
                </a:solidFill>
                <a:latin typeface="+mn-lt"/>
                <a:ea typeface="+mn-ea"/>
                <a:cs typeface="+mn-cs"/>
              </a:rPr>
              <a:t> </a:t>
            </a:r>
          </a:p>
          <a:p>
            <a:pPr algn="ctr">
              <a:buFontTx/>
              <a:buNone/>
            </a:pPr>
            <a:endParaRPr lang="en-US" altLang="ja-JP" dirty="0">
              <a:ea typeface="ＭＳ Ｐゴシック" pitchFamily="50" charset="-128"/>
            </a:endParaRPr>
          </a:p>
        </p:txBody>
      </p:sp>
      <p:pic>
        <p:nvPicPr>
          <p:cNvPr id="5"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5196729"/>
            <a:ext cx="1384385" cy="1051671"/>
          </a:xfrm>
          <a:prstGeom prst="rect">
            <a:avLst/>
          </a:prstGeom>
        </p:spPr>
      </p:pic>
      <p:sp>
        <p:nvSpPr>
          <p:cNvPr id="2" name="Slide Number Placeholder 1">
            <a:extLst>
              <a:ext uri="{FF2B5EF4-FFF2-40B4-BE49-F238E27FC236}">
                <a16:creationId xmlns:a16="http://schemas.microsoft.com/office/drawing/2014/main" id="{4EB3DCA4-42A7-4B2B-AAA7-855B32EB7857}"/>
              </a:ext>
            </a:extLst>
          </p:cNvPr>
          <p:cNvSpPr>
            <a:spLocks noGrp="1"/>
          </p:cNvSpPr>
          <p:nvPr>
            <p:ph type="sldNum" sz="quarter" idx="12"/>
          </p:nvPr>
        </p:nvSpPr>
        <p:spPr/>
        <p:txBody>
          <a:bodyPr/>
          <a:lstStyle/>
          <a:p>
            <a:pPr>
              <a:defRPr/>
            </a:pPr>
            <a:fld id="{0B1DE52F-DBA3-4B58-8F0B-0018974E4371}" type="slidenum">
              <a:rPr lang="zh-CN" altLang="en-US" smtClean="0"/>
              <a:pPr>
                <a:defRPr/>
              </a:pPr>
              <a:t>14</a:t>
            </a:fld>
            <a:endParaRPr lang="en-US" altLang="zh-CN"/>
          </a:p>
        </p:txBody>
      </p:sp>
    </p:spTree>
    <p:extLst>
      <p:ext uri="{BB962C8B-B14F-4D97-AF65-F5344CB8AC3E}">
        <p14:creationId xmlns:p14="http://schemas.microsoft.com/office/powerpoint/2010/main" val="320681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
          <p:cNvSpPr txBox="1">
            <a:spLocks/>
          </p:cNvSpPr>
          <p:nvPr/>
        </p:nvSpPr>
        <p:spPr bwMode="auto">
          <a:xfrm>
            <a:off x="454025" y="3810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pPr eaLnBrk="1" hangingPunct="1"/>
            <a:r>
              <a:rPr lang="en-US" altLang="zh-CN" dirty="0"/>
              <a:t>Main Steps</a:t>
            </a:r>
            <a:endParaRPr lang="en-US" altLang="zh-CN" dirty="0">
              <a:solidFill>
                <a:srgbClr val="7B9899"/>
              </a:solidFill>
              <a:ea typeface="宋体" charset="-122"/>
              <a:cs typeface="Times New Roman" pitchFamily="18" charset="0"/>
            </a:endParaRPr>
          </a:p>
        </p:txBody>
      </p:sp>
      <p:sp>
        <p:nvSpPr>
          <p:cNvPr id="12" name="ZoneTexte 43"/>
          <p:cNvSpPr txBox="1"/>
          <p:nvPr/>
        </p:nvSpPr>
        <p:spPr>
          <a:xfrm>
            <a:off x="304800" y="1487554"/>
            <a:ext cx="3744416" cy="369332"/>
          </a:xfrm>
          <a:prstGeom prst="rect">
            <a:avLst/>
          </a:prstGeom>
          <a:noFill/>
        </p:spPr>
        <p:txBody>
          <a:bodyPr wrap="square" rtlCol="0">
            <a:spAutoFit/>
          </a:bodyPr>
          <a:lstStyle/>
          <a:p>
            <a:r>
              <a:rPr lang="en-US" u="sng" dirty="0"/>
              <a:t>Step 1: View Rendering</a:t>
            </a:r>
          </a:p>
        </p:txBody>
      </p:sp>
      <p:sp>
        <p:nvSpPr>
          <p:cNvPr id="22" name="文本框 21"/>
          <p:cNvSpPr txBox="1"/>
          <p:nvPr/>
        </p:nvSpPr>
        <p:spPr>
          <a:xfrm>
            <a:off x="459762" y="1834205"/>
            <a:ext cx="3825086" cy="307777"/>
          </a:xfrm>
          <a:prstGeom prst="rect">
            <a:avLst/>
          </a:prstGeom>
          <a:noFill/>
        </p:spPr>
        <p:txBody>
          <a:bodyPr wrap="none" rtlCol="0">
            <a:spAutoFit/>
          </a:bodyPr>
          <a:lstStyle/>
          <a:p>
            <a:r>
              <a:rPr lang="en-US" altLang="zh-CN" sz="1400" dirty="0"/>
              <a:t>Capture 12 view images around the 3D model</a:t>
            </a:r>
            <a:endParaRPr lang="zh-CN" altLang="en-US" sz="1400" dirty="0"/>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686" y="2271212"/>
            <a:ext cx="1080000" cy="1080000"/>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4045" y="2271212"/>
            <a:ext cx="1080000" cy="1080000"/>
          </a:xfrm>
          <a:prstGeom prst="rect">
            <a:avLst/>
          </a:prstGeom>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7404" y="2285900"/>
            <a:ext cx="1080000" cy="1080000"/>
          </a:xfrm>
          <a:prstGeom prst="rect">
            <a:avLst/>
          </a:prstGeom>
        </p:spPr>
      </p:pic>
      <p:pic>
        <p:nvPicPr>
          <p:cNvPr id="29" name="图片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0763" y="2271212"/>
            <a:ext cx="1080000" cy="1080000"/>
          </a:xfrm>
          <a:prstGeom prst="rect">
            <a:avLst/>
          </a:prstGeom>
        </p:spPr>
      </p:pic>
      <p:grpSp>
        <p:nvGrpSpPr>
          <p:cNvPr id="46" name="组合 45"/>
          <p:cNvGrpSpPr/>
          <p:nvPr/>
        </p:nvGrpSpPr>
        <p:grpSpPr>
          <a:xfrm>
            <a:off x="838200" y="2488633"/>
            <a:ext cx="1205694" cy="1371245"/>
            <a:chOff x="611839" y="2030461"/>
            <a:chExt cx="1205694" cy="1371245"/>
          </a:xfrm>
        </p:grpSpPr>
        <p:sp>
          <p:nvSpPr>
            <p:cNvPr id="9" name="左弧形箭头 8"/>
            <p:cNvSpPr/>
            <p:nvPr/>
          </p:nvSpPr>
          <p:spPr>
            <a:xfrm>
              <a:off x="874884" y="2277129"/>
              <a:ext cx="381000" cy="221307"/>
            </a:xfrm>
            <a:prstGeom prst="curv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cxnSp>
          <p:nvCxnSpPr>
            <p:cNvPr id="32" name="直接箭头连接符 31"/>
            <p:cNvCxnSpPr/>
            <p:nvPr/>
          </p:nvCxnSpPr>
          <p:spPr>
            <a:xfrm>
              <a:off x="1063968" y="2825900"/>
              <a:ext cx="688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685800" y="2825900"/>
              <a:ext cx="378168" cy="37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1063968" y="2141982"/>
              <a:ext cx="0" cy="68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11839" y="3093929"/>
              <a:ext cx="274434" cy="307777"/>
            </a:xfrm>
            <a:prstGeom prst="rect">
              <a:avLst/>
            </a:prstGeom>
            <a:noFill/>
          </p:spPr>
          <p:txBody>
            <a:bodyPr wrap="none" rtlCol="0">
              <a:spAutoFit/>
            </a:bodyPr>
            <a:lstStyle/>
            <a:p>
              <a:r>
                <a:rPr lang="en-US" altLang="zh-CN" sz="1400" dirty="0"/>
                <a:t>z</a:t>
              </a:r>
              <a:endParaRPr lang="zh-CN" altLang="en-US" sz="1400" dirty="0"/>
            </a:p>
          </p:txBody>
        </p:sp>
        <p:sp>
          <p:nvSpPr>
            <p:cNvPr id="40" name="文本框 39"/>
            <p:cNvSpPr txBox="1"/>
            <p:nvPr/>
          </p:nvSpPr>
          <p:spPr>
            <a:xfrm>
              <a:off x="1543099" y="2779452"/>
              <a:ext cx="274434" cy="307777"/>
            </a:xfrm>
            <a:prstGeom prst="rect">
              <a:avLst/>
            </a:prstGeom>
            <a:noFill/>
          </p:spPr>
          <p:txBody>
            <a:bodyPr wrap="none" rtlCol="0">
              <a:spAutoFit/>
            </a:bodyPr>
            <a:lstStyle/>
            <a:p>
              <a:r>
                <a:rPr lang="en-US" altLang="zh-CN" sz="1400" dirty="0"/>
                <a:t>x</a:t>
              </a:r>
              <a:endParaRPr lang="zh-CN" altLang="en-US" sz="1400" dirty="0"/>
            </a:p>
          </p:txBody>
        </p:sp>
        <p:sp>
          <p:nvSpPr>
            <p:cNvPr id="41" name="文本框 40"/>
            <p:cNvSpPr txBox="1"/>
            <p:nvPr/>
          </p:nvSpPr>
          <p:spPr>
            <a:xfrm>
              <a:off x="789534" y="2030461"/>
              <a:ext cx="274434" cy="307777"/>
            </a:xfrm>
            <a:prstGeom prst="rect">
              <a:avLst/>
            </a:prstGeom>
            <a:noFill/>
          </p:spPr>
          <p:txBody>
            <a:bodyPr wrap="none" rtlCol="0">
              <a:spAutoFit/>
            </a:bodyPr>
            <a:lstStyle/>
            <a:p>
              <a:r>
                <a:rPr lang="en-US" altLang="zh-CN" sz="1400" dirty="0"/>
                <a:t>y</a:t>
              </a:r>
              <a:endParaRPr lang="zh-CN" altLang="en-US" sz="1400" dirty="0"/>
            </a:p>
          </p:txBody>
        </p:sp>
      </p:grpSp>
      <p:pic>
        <p:nvPicPr>
          <p:cNvPr id="43" name="图片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0686" y="3509462"/>
            <a:ext cx="1080000" cy="1080000"/>
          </a:xfrm>
          <a:prstGeom prst="rect">
            <a:avLst/>
          </a:prstGeom>
        </p:spPr>
      </p:pic>
      <p:pic>
        <p:nvPicPr>
          <p:cNvPr id="44" name="图片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79697" y="3505200"/>
            <a:ext cx="1080000" cy="1080000"/>
          </a:xfrm>
          <a:prstGeom prst="rect">
            <a:avLst/>
          </a:prstGeom>
        </p:spPr>
      </p:pic>
      <p:pic>
        <p:nvPicPr>
          <p:cNvPr id="47" name="图片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0763" y="3505200"/>
            <a:ext cx="1080000" cy="1080000"/>
          </a:xfrm>
          <a:prstGeom prst="rect">
            <a:avLst/>
          </a:prstGeom>
        </p:spPr>
      </p:pic>
      <p:sp>
        <p:nvSpPr>
          <p:cNvPr id="48" name="文本框 47"/>
          <p:cNvSpPr txBox="1"/>
          <p:nvPr/>
        </p:nvSpPr>
        <p:spPr>
          <a:xfrm>
            <a:off x="5472961" y="3810000"/>
            <a:ext cx="441146" cy="400110"/>
          </a:xfrm>
          <a:prstGeom prst="rect">
            <a:avLst/>
          </a:prstGeom>
          <a:noFill/>
        </p:spPr>
        <p:txBody>
          <a:bodyPr wrap="none" rtlCol="0">
            <a:spAutoFit/>
          </a:bodyPr>
          <a:lstStyle/>
          <a:p>
            <a:r>
              <a:rPr lang="en-US" altLang="zh-CN" sz="2000" b="1" dirty="0"/>
              <a:t>…</a:t>
            </a:r>
            <a:endParaRPr lang="zh-CN" altLang="en-US" sz="2000" b="1" dirty="0"/>
          </a:p>
        </p:txBody>
      </p:sp>
      <p:sp>
        <p:nvSpPr>
          <p:cNvPr id="49" name="文本框 48"/>
          <p:cNvSpPr txBox="1"/>
          <p:nvPr/>
        </p:nvSpPr>
        <p:spPr>
          <a:xfrm>
            <a:off x="2748656" y="4712806"/>
            <a:ext cx="4897495" cy="307777"/>
          </a:xfrm>
          <a:prstGeom prst="rect">
            <a:avLst/>
          </a:prstGeom>
          <a:noFill/>
        </p:spPr>
        <p:txBody>
          <a:bodyPr wrap="none" rtlCol="0">
            <a:spAutoFit/>
          </a:bodyPr>
          <a:lstStyle/>
          <a:p>
            <a:r>
              <a:rPr lang="en-US" altLang="zh-CN" sz="1400" dirty="0"/>
              <a:t>The view images of a scene model from the “river” category</a:t>
            </a:r>
            <a:endParaRPr lang="zh-CN" altLang="en-US" sz="1400" dirty="0"/>
          </a:p>
        </p:txBody>
      </p:sp>
      <p:sp>
        <p:nvSpPr>
          <p:cNvPr id="50" name="ZoneTexte 43"/>
          <p:cNvSpPr txBox="1"/>
          <p:nvPr/>
        </p:nvSpPr>
        <p:spPr>
          <a:xfrm>
            <a:off x="304800" y="4986555"/>
            <a:ext cx="3744416" cy="369332"/>
          </a:xfrm>
          <a:prstGeom prst="rect">
            <a:avLst/>
          </a:prstGeom>
          <a:noFill/>
        </p:spPr>
        <p:txBody>
          <a:bodyPr wrap="square" rtlCol="0">
            <a:spAutoFit/>
          </a:bodyPr>
          <a:lstStyle/>
          <a:p>
            <a:r>
              <a:rPr lang="en-US" u="sng" dirty="0">
                <a:solidFill>
                  <a:schemeClr val="bg1">
                    <a:lumMod val="50000"/>
                  </a:schemeClr>
                </a:solidFill>
              </a:rPr>
              <a:t>Step 2: Feature Learning</a:t>
            </a:r>
          </a:p>
        </p:txBody>
      </p:sp>
      <p:sp>
        <p:nvSpPr>
          <p:cNvPr id="51" name="ZoneTexte 43"/>
          <p:cNvSpPr txBox="1"/>
          <p:nvPr/>
        </p:nvSpPr>
        <p:spPr>
          <a:xfrm>
            <a:off x="304800" y="5495221"/>
            <a:ext cx="3744416" cy="369332"/>
          </a:xfrm>
          <a:prstGeom prst="rect">
            <a:avLst/>
          </a:prstGeom>
          <a:noFill/>
        </p:spPr>
        <p:txBody>
          <a:bodyPr wrap="square" rtlCol="0">
            <a:spAutoFit/>
          </a:bodyPr>
          <a:lstStyle/>
          <a:p>
            <a:r>
              <a:rPr lang="en-US" u="sng" dirty="0">
                <a:solidFill>
                  <a:schemeClr val="bg1">
                    <a:lumMod val="50000"/>
                  </a:schemeClr>
                </a:solidFill>
              </a:rPr>
              <a:t>Step 3: Retrieval</a:t>
            </a:r>
          </a:p>
        </p:txBody>
      </p:sp>
      <p:sp>
        <p:nvSpPr>
          <p:cNvPr id="2" name="Slide Number Placeholder 1">
            <a:extLst>
              <a:ext uri="{FF2B5EF4-FFF2-40B4-BE49-F238E27FC236}">
                <a16:creationId xmlns:a16="http://schemas.microsoft.com/office/drawing/2014/main" id="{AC5B004F-216C-454E-8141-AC499B3D5105}"/>
              </a:ext>
            </a:extLst>
          </p:cNvPr>
          <p:cNvSpPr>
            <a:spLocks noGrp="1"/>
          </p:cNvSpPr>
          <p:nvPr>
            <p:ph type="sldNum" sz="quarter" idx="12"/>
          </p:nvPr>
        </p:nvSpPr>
        <p:spPr/>
        <p:txBody>
          <a:bodyPr/>
          <a:lstStyle/>
          <a:p>
            <a:pPr>
              <a:defRPr/>
            </a:pPr>
            <a:fld id="{0B1DE52F-DBA3-4B58-8F0B-0018974E4371}" type="slidenum">
              <a:rPr lang="zh-CN" altLang="en-US" smtClean="0"/>
              <a:pPr>
                <a:defRPr/>
              </a:pPr>
              <a:t>15</a:t>
            </a:fld>
            <a:endParaRPr lang="en-US" altLang="zh-CN"/>
          </a:p>
        </p:txBody>
      </p:sp>
    </p:spTree>
    <p:extLst>
      <p:ext uri="{BB962C8B-B14F-4D97-AF65-F5344CB8AC3E}">
        <p14:creationId xmlns:p14="http://schemas.microsoft.com/office/powerpoint/2010/main" val="404806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
          <p:cNvSpPr txBox="1">
            <a:spLocks/>
          </p:cNvSpPr>
          <p:nvPr/>
        </p:nvSpPr>
        <p:spPr bwMode="auto">
          <a:xfrm>
            <a:off x="454025" y="3810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pPr eaLnBrk="1" hangingPunct="1"/>
            <a:r>
              <a:rPr lang="en-US" altLang="zh-CN" dirty="0"/>
              <a:t>Main Steps</a:t>
            </a:r>
            <a:endParaRPr lang="en-US" altLang="zh-CN" dirty="0">
              <a:solidFill>
                <a:srgbClr val="7B9899"/>
              </a:solidFill>
              <a:ea typeface="宋体" charset="-122"/>
              <a:cs typeface="Times New Roman" pitchFamily="18" charset="0"/>
            </a:endParaRPr>
          </a:p>
        </p:txBody>
      </p:sp>
      <p:sp>
        <p:nvSpPr>
          <p:cNvPr id="12" name="ZoneTexte 43"/>
          <p:cNvSpPr txBox="1"/>
          <p:nvPr/>
        </p:nvSpPr>
        <p:spPr>
          <a:xfrm>
            <a:off x="304800" y="1487554"/>
            <a:ext cx="3744416" cy="369332"/>
          </a:xfrm>
          <a:prstGeom prst="rect">
            <a:avLst/>
          </a:prstGeom>
          <a:noFill/>
        </p:spPr>
        <p:txBody>
          <a:bodyPr wrap="square" rtlCol="0">
            <a:spAutoFit/>
          </a:bodyPr>
          <a:lstStyle/>
          <a:p>
            <a:r>
              <a:rPr lang="en-US" u="sng" dirty="0">
                <a:solidFill>
                  <a:schemeClr val="bg1">
                    <a:lumMod val="50000"/>
                  </a:schemeClr>
                </a:solidFill>
              </a:rPr>
              <a:t>Step 1: View Rendering</a:t>
            </a:r>
          </a:p>
        </p:txBody>
      </p:sp>
      <p:sp>
        <p:nvSpPr>
          <p:cNvPr id="50" name="ZoneTexte 43"/>
          <p:cNvSpPr txBox="1"/>
          <p:nvPr/>
        </p:nvSpPr>
        <p:spPr>
          <a:xfrm>
            <a:off x="304800" y="1881270"/>
            <a:ext cx="3744416" cy="369332"/>
          </a:xfrm>
          <a:prstGeom prst="rect">
            <a:avLst/>
          </a:prstGeom>
          <a:noFill/>
        </p:spPr>
        <p:txBody>
          <a:bodyPr wrap="square" rtlCol="0">
            <a:spAutoFit/>
          </a:bodyPr>
          <a:lstStyle/>
          <a:p>
            <a:r>
              <a:rPr lang="en-US" u="sng" dirty="0"/>
              <a:t>Step 2: Feature Learning</a:t>
            </a:r>
          </a:p>
        </p:txBody>
      </p:sp>
      <p:sp>
        <p:nvSpPr>
          <p:cNvPr id="24" name="矩形 23"/>
          <p:cNvSpPr/>
          <p:nvPr/>
        </p:nvSpPr>
        <p:spPr>
          <a:xfrm>
            <a:off x="2640401" y="2616055"/>
            <a:ext cx="1210962" cy="4942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a:t>Stream 1</a:t>
            </a:r>
          </a:p>
          <a:p>
            <a:pPr algn="ctr"/>
            <a:r>
              <a:rPr lang="en-US" altLang="zh-CN" sz="1600" dirty="0"/>
              <a:t>2D CNN</a:t>
            </a:r>
            <a:endParaRPr lang="zh-CN" altLang="en-US" sz="1600" dirty="0"/>
          </a:p>
        </p:txBody>
      </p:sp>
      <p:sp>
        <p:nvSpPr>
          <p:cNvPr id="25" name="矩形 24"/>
          <p:cNvSpPr/>
          <p:nvPr/>
        </p:nvSpPr>
        <p:spPr>
          <a:xfrm>
            <a:off x="2630877" y="3425937"/>
            <a:ext cx="1210962" cy="510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Stream 2</a:t>
            </a:r>
          </a:p>
          <a:p>
            <a:pPr algn="ctr"/>
            <a:r>
              <a:rPr lang="en-US" altLang="zh-CN" sz="1600" dirty="0"/>
              <a:t>MVCNN</a:t>
            </a:r>
            <a:endParaRPr lang="zh-CN" altLang="en-US" sz="1600" dirty="0"/>
          </a:p>
        </p:txBody>
      </p:sp>
      <p:cxnSp>
        <p:nvCxnSpPr>
          <p:cNvPr id="30" name="直接连接符 29"/>
          <p:cNvCxnSpPr/>
          <p:nvPr/>
        </p:nvCxnSpPr>
        <p:spPr>
          <a:xfrm flipV="1">
            <a:off x="843007" y="3256412"/>
            <a:ext cx="3086384" cy="1515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84405" y="3012874"/>
            <a:ext cx="917239" cy="276999"/>
          </a:xfrm>
          <a:prstGeom prst="rect">
            <a:avLst/>
          </a:prstGeom>
          <a:noFill/>
        </p:spPr>
        <p:txBody>
          <a:bodyPr wrap="none" rtlCol="0">
            <a:spAutoFit/>
          </a:bodyPr>
          <a:lstStyle/>
          <a:p>
            <a:r>
              <a:rPr lang="en-US" altLang="zh-CN" sz="1200" dirty="0"/>
              <a:t>2D images</a:t>
            </a:r>
            <a:endParaRPr lang="zh-CN" altLang="en-US" sz="1200" dirty="0"/>
          </a:p>
        </p:txBody>
      </p:sp>
      <p:sp>
        <p:nvSpPr>
          <p:cNvPr id="33" name="文本框 32"/>
          <p:cNvSpPr txBox="1"/>
          <p:nvPr/>
        </p:nvSpPr>
        <p:spPr>
          <a:xfrm>
            <a:off x="454025" y="3898418"/>
            <a:ext cx="1394934" cy="276999"/>
          </a:xfrm>
          <a:prstGeom prst="rect">
            <a:avLst/>
          </a:prstGeom>
          <a:noFill/>
        </p:spPr>
        <p:txBody>
          <a:bodyPr wrap="none" rtlCol="0">
            <a:spAutoFit/>
          </a:bodyPr>
          <a:lstStyle/>
          <a:p>
            <a:r>
              <a:rPr lang="en-US" altLang="zh-CN" sz="1200" dirty="0"/>
              <a:t>3D Scene models</a:t>
            </a:r>
          </a:p>
        </p:txBody>
      </p:sp>
      <p:sp>
        <p:nvSpPr>
          <p:cNvPr id="35" name="矩形 34"/>
          <p:cNvSpPr/>
          <p:nvPr/>
        </p:nvSpPr>
        <p:spPr>
          <a:xfrm>
            <a:off x="4125200" y="2889776"/>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矩形 36"/>
          <p:cNvSpPr/>
          <p:nvPr/>
        </p:nvSpPr>
        <p:spPr>
          <a:xfrm>
            <a:off x="4115702" y="3305548"/>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 name="矩形 37"/>
          <p:cNvSpPr/>
          <p:nvPr/>
        </p:nvSpPr>
        <p:spPr>
          <a:xfrm>
            <a:off x="1447800" y="2616055"/>
            <a:ext cx="140043" cy="4942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矩形 41"/>
          <p:cNvSpPr/>
          <p:nvPr/>
        </p:nvSpPr>
        <p:spPr>
          <a:xfrm>
            <a:off x="1447800" y="3450429"/>
            <a:ext cx="140043" cy="49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4"/>
          <p:cNvCxnSpPr>
            <a:stCxn id="38" idx="3"/>
            <a:endCxn id="24" idx="1"/>
          </p:cNvCxnSpPr>
          <p:nvPr/>
        </p:nvCxnSpPr>
        <p:spPr>
          <a:xfrm>
            <a:off x="1587843" y="2863190"/>
            <a:ext cx="10525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文本框 51"/>
          <p:cNvSpPr txBox="1"/>
          <p:nvPr/>
        </p:nvSpPr>
        <p:spPr>
          <a:xfrm>
            <a:off x="3719534" y="4034230"/>
            <a:ext cx="1431354" cy="461665"/>
          </a:xfrm>
          <a:prstGeom prst="rect">
            <a:avLst/>
          </a:prstGeom>
          <a:noFill/>
        </p:spPr>
        <p:txBody>
          <a:bodyPr wrap="none" rtlCol="0">
            <a:spAutoFit/>
          </a:bodyPr>
          <a:lstStyle/>
          <a:p>
            <a:r>
              <a:rPr lang="en-US" altLang="zh-CN" sz="1200" dirty="0"/>
              <a:t>Feature</a:t>
            </a:r>
            <a:r>
              <a:rPr lang="zh-CN" altLang="en-US" sz="1200" dirty="0"/>
              <a:t> </a:t>
            </a:r>
            <a:r>
              <a:rPr lang="en-US" altLang="zh-CN" sz="1200" dirty="0"/>
              <a:t>Vectors in</a:t>
            </a:r>
          </a:p>
          <a:p>
            <a:r>
              <a:rPr lang="en-US" altLang="zh-CN" sz="1200" dirty="0"/>
              <a:t>a Mixed Batch</a:t>
            </a:r>
          </a:p>
        </p:txBody>
      </p:sp>
      <p:cxnSp>
        <p:nvCxnSpPr>
          <p:cNvPr id="53" name="直接箭头连接符 52"/>
          <p:cNvCxnSpPr>
            <a:stCxn id="25" idx="3"/>
            <a:endCxn id="68" idx="1"/>
          </p:cNvCxnSpPr>
          <p:nvPr/>
        </p:nvCxnSpPr>
        <p:spPr>
          <a:xfrm flipV="1">
            <a:off x="3841839" y="3318464"/>
            <a:ext cx="192723" cy="362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矩形 54"/>
          <p:cNvSpPr/>
          <p:nvPr/>
        </p:nvSpPr>
        <p:spPr>
          <a:xfrm>
            <a:off x="4265184" y="2753819"/>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6" name="矩形 55"/>
          <p:cNvSpPr/>
          <p:nvPr/>
        </p:nvSpPr>
        <p:spPr>
          <a:xfrm>
            <a:off x="4473091" y="2925776"/>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7" name="矩形 56"/>
          <p:cNvSpPr/>
          <p:nvPr/>
        </p:nvSpPr>
        <p:spPr>
          <a:xfrm>
            <a:off x="4256563" y="3451555"/>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8" name="矩形 57"/>
          <p:cNvSpPr/>
          <p:nvPr/>
        </p:nvSpPr>
        <p:spPr>
          <a:xfrm>
            <a:off x="4427632" y="3387876"/>
            <a:ext cx="65903" cy="2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9" name="文本框 58"/>
          <p:cNvSpPr txBox="1"/>
          <p:nvPr/>
        </p:nvSpPr>
        <p:spPr>
          <a:xfrm>
            <a:off x="4135581" y="2905248"/>
            <a:ext cx="289466" cy="369332"/>
          </a:xfrm>
          <a:prstGeom prst="rect">
            <a:avLst/>
          </a:prstGeom>
          <a:noFill/>
        </p:spPr>
        <p:txBody>
          <a:bodyPr wrap="square" rtlCol="0">
            <a:spAutoFit/>
          </a:bodyPr>
          <a:lstStyle/>
          <a:p>
            <a:r>
              <a:rPr lang="en-US" altLang="zh-CN" dirty="0"/>
              <a:t>…</a:t>
            </a:r>
            <a:endParaRPr lang="zh-CN" altLang="en-US" dirty="0"/>
          </a:p>
        </p:txBody>
      </p:sp>
      <p:sp>
        <p:nvSpPr>
          <p:cNvPr id="60" name="矩形 59"/>
          <p:cNvSpPr/>
          <p:nvPr/>
        </p:nvSpPr>
        <p:spPr>
          <a:xfrm>
            <a:off x="2185937" y="3314303"/>
            <a:ext cx="144000" cy="18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2185937" y="3562432"/>
            <a:ext cx="144000" cy="18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185937" y="3936612"/>
            <a:ext cx="144000" cy="18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rot="5400000">
            <a:off x="2158255" y="3672848"/>
            <a:ext cx="343364" cy="369332"/>
          </a:xfrm>
          <a:prstGeom prst="rect">
            <a:avLst/>
          </a:prstGeom>
        </p:spPr>
        <p:txBody>
          <a:bodyPr wrap="none">
            <a:spAutoFit/>
          </a:bodyPr>
          <a:lstStyle/>
          <a:p>
            <a:r>
              <a:rPr lang="en-US" altLang="zh-CN" dirty="0"/>
              <a:t>…</a:t>
            </a:r>
            <a:endParaRPr lang="zh-CN" altLang="en-US" dirty="0"/>
          </a:p>
        </p:txBody>
      </p:sp>
      <p:cxnSp>
        <p:nvCxnSpPr>
          <p:cNvPr id="64" name="直接箭头连接符 63"/>
          <p:cNvCxnSpPr>
            <a:stCxn id="42" idx="3"/>
          </p:cNvCxnSpPr>
          <p:nvPr/>
        </p:nvCxnSpPr>
        <p:spPr>
          <a:xfrm>
            <a:off x="1587843" y="3697564"/>
            <a:ext cx="5169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文本框 64"/>
          <p:cNvSpPr txBox="1"/>
          <p:nvPr/>
        </p:nvSpPr>
        <p:spPr>
          <a:xfrm>
            <a:off x="1533041" y="3484726"/>
            <a:ext cx="744114" cy="430887"/>
          </a:xfrm>
          <a:prstGeom prst="rect">
            <a:avLst/>
          </a:prstGeom>
          <a:noFill/>
        </p:spPr>
        <p:txBody>
          <a:bodyPr wrap="none" rtlCol="0">
            <a:spAutoFit/>
          </a:bodyPr>
          <a:lstStyle/>
          <a:p>
            <a:r>
              <a:rPr lang="en-US" altLang="zh-CN" sz="1100" dirty="0"/>
              <a:t>View </a:t>
            </a:r>
          </a:p>
          <a:p>
            <a:r>
              <a:rPr lang="en-US" altLang="zh-CN" sz="1100" dirty="0"/>
              <a:t>rendering</a:t>
            </a:r>
            <a:endParaRPr lang="zh-CN" altLang="en-US" sz="1100" dirty="0"/>
          </a:p>
        </p:txBody>
      </p:sp>
      <p:cxnSp>
        <p:nvCxnSpPr>
          <p:cNvPr id="66" name="直接箭头连接符 65"/>
          <p:cNvCxnSpPr>
            <a:stCxn id="63" idx="1"/>
            <a:endCxn id="25" idx="1"/>
          </p:cNvCxnSpPr>
          <p:nvPr/>
        </p:nvCxnSpPr>
        <p:spPr>
          <a:xfrm flipV="1">
            <a:off x="2329937" y="3681310"/>
            <a:ext cx="300940" cy="4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文本框 66"/>
          <p:cNvSpPr txBox="1"/>
          <p:nvPr/>
        </p:nvSpPr>
        <p:spPr>
          <a:xfrm>
            <a:off x="2480407" y="4064874"/>
            <a:ext cx="1132041" cy="276999"/>
          </a:xfrm>
          <a:prstGeom prst="rect">
            <a:avLst/>
          </a:prstGeom>
          <a:noFill/>
        </p:spPr>
        <p:txBody>
          <a:bodyPr wrap="none" rtlCol="0">
            <a:spAutoFit/>
          </a:bodyPr>
          <a:lstStyle/>
          <a:p>
            <a:r>
              <a:rPr lang="en-US" altLang="zh-CN" sz="1200" dirty="0"/>
              <a:t>CNN Streams</a:t>
            </a:r>
            <a:endParaRPr lang="zh-CN" altLang="en-US" sz="1200" dirty="0"/>
          </a:p>
        </p:txBody>
      </p:sp>
      <p:sp>
        <p:nvSpPr>
          <p:cNvPr id="68" name="矩形 67"/>
          <p:cNvSpPr/>
          <p:nvPr/>
        </p:nvSpPr>
        <p:spPr>
          <a:xfrm>
            <a:off x="4034562" y="2607732"/>
            <a:ext cx="656672" cy="14214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97" name="直接箭头连接符 96"/>
          <p:cNvCxnSpPr>
            <a:stCxn id="24" idx="3"/>
            <a:endCxn id="68" idx="1"/>
          </p:cNvCxnSpPr>
          <p:nvPr/>
        </p:nvCxnSpPr>
        <p:spPr>
          <a:xfrm>
            <a:off x="3851363" y="2863190"/>
            <a:ext cx="183199" cy="455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文本框 98"/>
          <p:cNvSpPr txBox="1"/>
          <p:nvPr/>
        </p:nvSpPr>
        <p:spPr>
          <a:xfrm>
            <a:off x="379228" y="2152179"/>
            <a:ext cx="5312608" cy="307777"/>
          </a:xfrm>
          <a:prstGeom prst="rect">
            <a:avLst/>
          </a:prstGeom>
          <a:noFill/>
        </p:spPr>
        <p:txBody>
          <a:bodyPr wrap="none" rtlCol="0">
            <a:spAutoFit/>
          </a:bodyPr>
          <a:lstStyle/>
          <a:p>
            <a:r>
              <a:rPr lang="en-US" altLang="zh-CN" sz="1400" dirty="0"/>
              <a:t>Project the samples from different domains into a common space</a:t>
            </a:r>
            <a:endParaRPr lang="zh-CN" altLang="en-US" sz="1400" dirty="0"/>
          </a:p>
        </p:txBody>
      </p:sp>
      <p:cxnSp>
        <p:nvCxnSpPr>
          <p:cNvPr id="18" name="肘形连接符 17"/>
          <p:cNvCxnSpPr>
            <a:stCxn id="68" idx="3"/>
            <a:endCxn id="69" idx="1"/>
          </p:cNvCxnSpPr>
          <p:nvPr/>
        </p:nvCxnSpPr>
        <p:spPr>
          <a:xfrm>
            <a:off x="4691234" y="3318464"/>
            <a:ext cx="819288" cy="6500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肘形连接符 102"/>
          <p:cNvCxnSpPr>
            <a:stCxn id="68" idx="3"/>
          </p:cNvCxnSpPr>
          <p:nvPr/>
        </p:nvCxnSpPr>
        <p:spPr>
          <a:xfrm flipV="1">
            <a:off x="4691234" y="2812876"/>
            <a:ext cx="819288" cy="5055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5546334" y="2678079"/>
            <a:ext cx="1116011" cy="276999"/>
          </a:xfrm>
          <a:prstGeom prst="rect">
            <a:avLst/>
          </a:prstGeom>
          <a:noFill/>
        </p:spPr>
        <p:txBody>
          <a:bodyPr wrap="none" rtlCol="0">
            <a:spAutoFit/>
          </a:bodyPr>
          <a:lstStyle/>
          <a:p>
            <a:r>
              <a:rPr lang="en-US" altLang="zh-CN" sz="1200" dirty="0" err="1"/>
              <a:t>Softmax</a:t>
            </a:r>
            <a:r>
              <a:rPr lang="en-US" altLang="zh-CN" sz="1200" dirty="0"/>
              <a:t> Loss</a:t>
            </a:r>
            <a:endParaRPr lang="zh-CN" altLang="en-US" sz="1200" dirty="0"/>
          </a:p>
        </p:txBody>
      </p:sp>
      <p:grpSp>
        <p:nvGrpSpPr>
          <p:cNvPr id="15" name="组合 14"/>
          <p:cNvGrpSpPr/>
          <p:nvPr/>
        </p:nvGrpSpPr>
        <p:grpSpPr>
          <a:xfrm>
            <a:off x="5334000" y="3293279"/>
            <a:ext cx="2926815" cy="1812121"/>
            <a:chOff x="5334000" y="3293279"/>
            <a:chExt cx="2926815" cy="1812121"/>
          </a:xfrm>
        </p:grpSpPr>
        <p:sp>
          <p:nvSpPr>
            <p:cNvPr id="69" name="矩形 68"/>
            <p:cNvSpPr/>
            <p:nvPr/>
          </p:nvSpPr>
          <p:spPr>
            <a:xfrm>
              <a:off x="5510522" y="3860492"/>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0" name="矩形 69"/>
            <p:cNvSpPr/>
            <p:nvPr/>
          </p:nvSpPr>
          <p:spPr>
            <a:xfrm>
              <a:off x="6415719" y="3293279"/>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1" name="矩形 70"/>
            <p:cNvSpPr/>
            <p:nvPr/>
          </p:nvSpPr>
          <p:spPr>
            <a:xfrm>
              <a:off x="6265031" y="3391385"/>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2" name="矩形 71"/>
            <p:cNvSpPr/>
            <p:nvPr/>
          </p:nvSpPr>
          <p:spPr>
            <a:xfrm>
              <a:off x="6606210" y="3306141"/>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3" name="矩形 72"/>
            <p:cNvSpPr/>
            <p:nvPr/>
          </p:nvSpPr>
          <p:spPr>
            <a:xfrm>
              <a:off x="6318051" y="3634928"/>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4" name="矩形 73"/>
            <p:cNvSpPr/>
            <p:nvPr/>
          </p:nvSpPr>
          <p:spPr>
            <a:xfrm>
              <a:off x="6573258" y="3607886"/>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5" name="五角星 74"/>
            <p:cNvSpPr/>
            <p:nvPr/>
          </p:nvSpPr>
          <p:spPr>
            <a:xfrm>
              <a:off x="6395008" y="3568165"/>
              <a:ext cx="126000" cy="1260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061960" y="4245714"/>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7" name="矩形 76"/>
            <p:cNvSpPr/>
            <p:nvPr/>
          </p:nvSpPr>
          <p:spPr>
            <a:xfrm>
              <a:off x="6251949" y="4305081"/>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8" name="矩形 77"/>
            <p:cNvSpPr/>
            <p:nvPr/>
          </p:nvSpPr>
          <p:spPr>
            <a:xfrm>
              <a:off x="6009824" y="4628709"/>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9" name="矩形 78"/>
            <p:cNvSpPr/>
            <p:nvPr/>
          </p:nvSpPr>
          <p:spPr>
            <a:xfrm>
              <a:off x="6265031" y="4586427"/>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0" name="五角星 79"/>
            <p:cNvSpPr/>
            <p:nvPr/>
          </p:nvSpPr>
          <p:spPr>
            <a:xfrm>
              <a:off x="6074408" y="4521081"/>
              <a:ext cx="127134" cy="124347"/>
            </a:xfrm>
            <a:prstGeom prst="star5">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81" name="直接连接符 80"/>
            <p:cNvCxnSpPr/>
            <p:nvPr/>
          </p:nvCxnSpPr>
          <p:spPr>
            <a:xfrm>
              <a:off x="5581659" y="3983169"/>
              <a:ext cx="497983" cy="600085"/>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5" idx="2"/>
              <a:endCxn id="69" idx="3"/>
            </p:cNvCxnSpPr>
            <p:nvPr/>
          </p:nvCxnSpPr>
          <p:spPr>
            <a:xfrm flipH="1">
              <a:off x="5576425" y="3694165"/>
              <a:ext cx="842647" cy="274327"/>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5" idx="2"/>
              <a:endCxn id="80" idx="1"/>
            </p:cNvCxnSpPr>
            <p:nvPr/>
          </p:nvCxnSpPr>
          <p:spPr>
            <a:xfrm flipH="1">
              <a:off x="6074408" y="3694165"/>
              <a:ext cx="344664" cy="874412"/>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H="1" flipV="1">
              <a:off x="5950322" y="4433155"/>
              <a:ext cx="112371" cy="131284"/>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86" name="直接箭头连接符 85"/>
            <p:cNvCxnSpPr>
              <a:stCxn id="69" idx="3"/>
            </p:cNvCxnSpPr>
            <p:nvPr/>
          </p:nvCxnSpPr>
          <p:spPr>
            <a:xfrm flipH="1">
              <a:off x="5334000" y="3968492"/>
              <a:ext cx="242425" cy="9231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7" name="直接箭头连接符 86"/>
            <p:cNvCxnSpPr/>
            <p:nvPr/>
          </p:nvCxnSpPr>
          <p:spPr>
            <a:xfrm flipV="1">
              <a:off x="6511633" y="3493657"/>
              <a:ext cx="301425" cy="1189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8" name="直接箭头连接符 87"/>
            <p:cNvCxnSpPr/>
            <p:nvPr/>
          </p:nvCxnSpPr>
          <p:spPr>
            <a:xfrm flipV="1">
              <a:off x="6907420" y="3751446"/>
              <a:ext cx="272693" cy="466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9" name="五角星 88"/>
            <p:cNvSpPr/>
            <p:nvPr/>
          </p:nvSpPr>
          <p:spPr>
            <a:xfrm>
              <a:off x="6980379" y="4032562"/>
              <a:ext cx="72000" cy="720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五角星 89"/>
            <p:cNvSpPr/>
            <p:nvPr/>
          </p:nvSpPr>
          <p:spPr>
            <a:xfrm>
              <a:off x="6980751" y="4174659"/>
              <a:ext cx="72000" cy="72000"/>
            </a:xfrm>
            <a:prstGeom prst="star5">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91" name="直接箭头连接符 90"/>
            <p:cNvCxnSpPr/>
            <p:nvPr/>
          </p:nvCxnSpPr>
          <p:spPr>
            <a:xfrm flipV="1">
              <a:off x="6917032" y="3892335"/>
              <a:ext cx="263081" cy="432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92" name="文本框 91"/>
            <p:cNvSpPr txBox="1"/>
            <p:nvPr/>
          </p:nvSpPr>
          <p:spPr>
            <a:xfrm>
              <a:off x="7099882" y="3599779"/>
              <a:ext cx="486030" cy="276999"/>
            </a:xfrm>
            <a:prstGeom prst="rect">
              <a:avLst/>
            </a:prstGeom>
            <a:noFill/>
          </p:spPr>
          <p:txBody>
            <a:bodyPr wrap="none" rtlCol="0">
              <a:spAutoFit/>
            </a:bodyPr>
            <a:lstStyle/>
            <a:p>
              <a:r>
                <a:rPr lang="en-US" altLang="zh-CN" sz="1200" dirty="0"/>
                <a:t>Push</a:t>
              </a:r>
              <a:endParaRPr lang="zh-CN" altLang="en-US" sz="1200" dirty="0"/>
            </a:p>
          </p:txBody>
        </p:sp>
        <p:sp>
          <p:nvSpPr>
            <p:cNvPr id="93" name="文本框 92"/>
            <p:cNvSpPr txBox="1"/>
            <p:nvPr/>
          </p:nvSpPr>
          <p:spPr>
            <a:xfrm>
              <a:off x="7099882" y="3765022"/>
              <a:ext cx="415498" cy="276999"/>
            </a:xfrm>
            <a:prstGeom prst="rect">
              <a:avLst/>
            </a:prstGeom>
            <a:noFill/>
          </p:spPr>
          <p:txBody>
            <a:bodyPr wrap="none" rtlCol="0">
              <a:spAutoFit/>
            </a:bodyPr>
            <a:lstStyle/>
            <a:p>
              <a:r>
                <a:rPr lang="en-US" altLang="zh-CN" sz="1200" dirty="0"/>
                <a:t>Pull</a:t>
              </a:r>
              <a:endParaRPr lang="zh-CN" altLang="en-US" sz="1200" dirty="0"/>
            </a:p>
          </p:txBody>
        </p:sp>
        <p:sp>
          <p:nvSpPr>
            <p:cNvPr id="94" name="文本框 93"/>
            <p:cNvSpPr txBox="1"/>
            <p:nvPr/>
          </p:nvSpPr>
          <p:spPr>
            <a:xfrm>
              <a:off x="7075106" y="3921356"/>
              <a:ext cx="1185709" cy="276999"/>
            </a:xfrm>
            <a:prstGeom prst="rect">
              <a:avLst/>
            </a:prstGeom>
            <a:noFill/>
          </p:spPr>
          <p:txBody>
            <a:bodyPr wrap="none" rtlCol="0">
              <a:spAutoFit/>
            </a:bodyPr>
            <a:lstStyle/>
            <a:p>
              <a:r>
                <a:rPr lang="en-US" altLang="zh-CN" sz="1200" dirty="0"/>
                <a:t>Negative Center</a:t>
              </a:r>
              <a:endParaRPr lang="zh-CN" altLang="en-US" sz="1200" dirty="0"/>
            </a:p>
          </p:txBody>
        </p:sp>
        <p:sp>
          <p:nvSpPr>
            <p:cNvPr id="95" name="文本框 94"/>
            <p:cNvSpPr txBox="1"/>
            <p:nvPr/>
          </p:nvSpPr>
          <p:spPr>
            <a:xfrm>
              <a:off x="7075105" y="4086599"/>
              <a:ext cx="1122808" cy="276999"/>
            </a:xfrm>
            <a:prstGeom prst="rect">
              <a:avLst/>
            </a:prstGeom>
            <a:noFill/>
          </p:spPr>
          <p:txBody>
            <a:bodyPr wrap="none" rtlCol="0">
              <a:spAutoFit/>
            </a:bodyPr>
            <a:lstStyle/>
            <a:p>
              <a:r>
                <a:rPr lang="en-US" altLang="zh-CN" sz="1200" dirty="0"/>
                <a:t>Positive Center</a:t>
              </a:r>
              <a:endParaRPr lang="zh-CN" altLang="en-US" sz="1200" dirty="0"/>
            </a:p>
          </p:txBody>
        </p:sp>
        <p:sp>
          <p:nvSpPr>
            <p:cNvPr id="98" name="文本框 97"/>
            <p:cNvSpPr txBox="1"/>
            <p:nvPr/>
          </p:nvSpPr>
          <p:spPr>
            <a:xfrm>
              <a:off x="5483571" y="4828401"/>
              <a:ext cx="1475789" cy="276999"/>
            </a:xfrm>
            <a:prstGeom prst="rect">
              <a:avLst/>
            </a:prstGeom>
            <a:noFill/>
          </p:spPr>
          <p:txBody>
            <a:bodyPr wrap="none" rtlCol="0">
              <a:spAutoFit/>
            </a:bodyPr>
            <a:lstStyle/>
            <a:p>
              <a:r>
                <a:rPr lang="en-US" altLang="zh-CN" sz="1200" dirty="0"/>
                <a:t>Triplet Center Loss</a:t>
              </a:r>
              <a:endParaRPr lang="zh-CN" altLang="en-US" sz="1200" dirty="0"/>
            </a:p>
          </p:txBody>
        </p:sp>
        <p:cxnSp>
          <p:nvCxnSpPr>
            <p:cNvPr id="100" name="直接箭头连接符 99"/>
            <p:cNvCxnSpPr/>
            <p:nvPr/>
          </p:nvCxnSpPr>
          <p:spPr>
            <a:xfrm>
              <a:off x="5589171" y="3983818"/>
              <a:ext cx="102665" cy="147553"/>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grpSp>
      <p:sp>
        <p:nvSpPr>
          <p:cNvPr id="2" name="Slide Number Placeholder 1">
            <a:extLst>
              <a:ext uri="{FF2B5EF4-FFF2-40B4-BE49-F238E27FC236}">
                <a16:creationId xmlns:a16="http://schemas.microsoft.com/office/drawing/2014/main" id="{8BD79E5C-64A5-47DF-9677-42A1EAD68CE2}"/>
              </a:ext>
            </a:extLst>
          </p:cNvPr>
          <p:cNvSpPr>
            <a:spLocks noGrp="1"/>
          </p:cNvSpPr>
          <p:nvPr>
            <p:ph type="sldNum" sz="quarter" idx="12"/>
          </p:nvPr>
        </p:nvSpPr>
        <p:spPr/>
        <p:txBody>
          <a:bodyPr/>
          <a:lstStyle/>
          <a:p>
            <a:pPr>
              <a:defRPr/>
            </a:pPr>
            <a:fld id="{0B1DE52F-DBA3-4B58-8F0B-0018974E4371}" type="slidenum">
              <a:rPr lang="zh-CN" altLang="en-US" smtClean="0"/>
              <a:pPr>
                <a:defRPr/>
              </a:pPr>
              <a:t>16</a:t>
            </a:fld>
            <a:endParaRPr lang="en-US" altLang="zh-CN"/>
          </a:p>
        </p:txBody>
      </p:sp>
    </p:spTree>
    <p:extLst>
      <p:ext uri="{BB962C8B-B14F-4D97-AF65-F5344CB8AC3E}">
        <p14:creationId xmlns:p14="http://schemas.microsoft.com/office/powerpoint/2010/main" val="96815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
          <p:cNvSpPr txBox="1">
            <a:spLocks/>
          </p:cNvSpPr>
          <p:nvPr/>
        </p:nvSpPr>
        <p:spPr bwMode="auto">
          <a:xfrm>
            <a:off x="454025" y="3810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a:lstStyle>
          <a:p>
            <a:pPr eaLnBrk="1" hangingPunct="1"/>
            <a:r>
              <a:rPr lang="en-US" altLang="zh-CN" dirty="0"/>
              <a:t>Main Steps</a:t>
            </a:r>
            <a:endParaRPr lang="en-US" altLang="zh-CN" dirty="0">
              <a:solidFill>
                <a:srgbClr val="7B9899"/>
              </a:solidFill>
              <a:ea typeface="宋体" charset="-122"/>
              <a:cs typeface="Times New Roman" pitchFamily="18" charset="0"/>
            </a:endParaRPr>
          </a:p>
        </p:txBody>
      </p:sp>
      <p:sp>
        <p:nvSpPr>
          <p:cNvPr id="12" name="ZoneTexte 43"/>
          <p:cNvSpPr txBox="1"/>
          <p:nvPr/>
        </p:nvSpPr>
        <p:spPr>
          <a:xfrm>
            <a:off x="304800" y="1487554"/>
            <a:ext cx="3744416" cy="369332"/>
          </a:xfrm>
          <a:prstGeom prst="rect">
            <a:avLst/>
          </a:prstGeom>
          <a:noFill/>
        </p:spPr>
        <p:txBody>
          <a:bodyPr wrap="square" rtlCol="0">
            <a:spAutoFit/>
          </a:bodyPr>
          <a:lstStyle/>
          <a:p>
            <a:r>
              <a:rPr lang="en-US" u="sng" dirty="0">
                <a:solidFill>
                  <a:schemeClr val="bg1">
                    <a:lumMod val="50000"/>
                  </a:schemeClr>
                </a:solidFill>
              </a:rPr>
              <a:t>Step 1: View Rendering</a:t>
            </a:r>
          </a:p>
        </p:txBody>
      </p:sp>
      <p:sp>
        <p:nvSpPr>
          <p:cNvPr id="50" name="ZoneTexte 43"/>
          <p:cNvSpPr txBox="1"/>
          <p:nvPr/>
        </p:nvSpPr>
        <p:spPr>
          <a:xfrm>
            <a:off x="304800" y="1881270"/>
            <a:ext cx="3744416" cy="369332"/>
          </a:xfrm>
          <a:prstGeom prst="rect">
            <a:avLst/>
          </a:prstGeom>
          <a:noFill/>
        </p:spPr>
        <p:txBody>
          <a:bodyPr wrap="square" rtlCol="0">
            <a:spAutoFit/>
          </a:bodyPr>
          <a:lstStyle/>
          <a:p>
            <a:r>
              <a:rPr lang="en-US" u="sng" dirty="0"/>
              <a:t>Step 2: Feature Learning</a:t>
            </a:r>
          </a:p>
        </p:txBody>
      </p:sp>
      <p:sp>
        <p:nvSpPr>
          <p:cNvPr id="99" name="文本框 98"/>
          <p:cNvSpPr txBox="1"/>
          <p:nvPr/>
        </p:nvSpPr>
        <p:spPr>
          <a:xfrm>
            <a:off x="379228" y="2152179"/>
            <a:ext cx="5312608" cy="307777"/>
          </a:xfrm>
          <a:prstGeom prst="rect">
            <a:avLst/>
          </a:prstGeom>
          <a:noFill/>
        </p:spPr>
        <p:txBody>
          <a:bodyPr wrap="none" rtlCol="0">
            <a:spAutoFit/>
          </a:bodyPr>
          <a:lstStyle/>
          <a:p>
            <a:r>
              <a:rPr lang="en-US" altLang="zh-CN" sz="1400" dirty="0"/>
              <a:t>Project the samples from different domains into a common space</a:t>
            </a:r>
            <a:endParaRPr lang="zh-CN" altLang="en-US" sz="1400" dirty="0"/>
          </a:p>
        </p:txBody>
      </p:sp>
      <mc:AlternateContent xmlns:mc="http://schemas.openxmlformats.org/markup-compatibility/2006" xmlns:a14="http://schemas.microsoft.com/office/drawing/2010/main">
        <mc:Choice Requires="a14">
          <p:sp>
            <p:nvSpPr>
              <p:cNvPr id="100" name="文本框 99"/>
              <p:cNvSpPr txBox="1"/>
              <p:nvPr/>
            </p:nvSpPr>
            <p:spPr>
              <a:xfrm>
                <a:off x="379229" y="2463819"/>
                <a:ext cx="6679315" cy="2116477"/>
              </a:xfrm>
              <a:prstGeom prst="rect">
                <a:avLst/>
              </a:prstGeom>
              <a:noFill/>
            </p:spPr>
            <p:txBody>
              <a:bodyPr wrap="square" rtlCol="0">
                <a:spAutoFit/>
              </a:bodyPr>
              <a:lstStyle/>
              <a:p>
                <a:r>
                  <a:rPr lang="en-US" altLang="zh-CN" sz="1400" b="1" dirty="0"/>
                  <a:t>Triplet Center Loss (TCL): </a:t>
                </a:r>
                <a:r>
                  <a:rPr lang="en-US" altLang="zh-CN" sz="1400" dirty="0"/>
                  <a:t>based on triplet loss and center loss</a:t>
                </a:r>
              </a:p>
              <a:p>
                <a:r>
                  <a:rPr lang="en-US" altLang="zh-CN" sz="1400" dirty="0"/>
                  <a:t>Idea: </a:t>
                </a:r>
                <a:r>
                  <a:rPr lang="en-US" altLang="zh-CN" sz="1400" u="sng" dirty="0"/>
                  <a:t>the distance between a sample and its centers</a:t>
                </a:r>
                <a:r>
                  <a:rPr lang="en-US" altLang="zh-CN" sz="1400" dirty="0"/>
                  <a:t> (</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𝑦</m:t>
                            </m:r>
                          </m:e>
                          <m:sup>
                            <m:r>
                              <a:rPr lang="en-US" altLang="zh-CN" sz="1400" b="0" i="1" smtClean="0">
                                <a:latin typeface="Cambria Math" panose="02040503050406030204" pitchFamily="18" charset="0"/>
                              </a:rPr>
                              <m:t>𝑖</m:t>
                            </m:r>
                          </m:sup>
                        </m:sSup>
                      </m:sub>
                    </m:sSub>
                    <m:r>
                      <a:rPr lang="en-US" altLang="zh-CN" sz="1400" b="0" i="1" smtClean="0">
                        <a:latin typeface="Cambria Math" panose="02040503050406030204" pitchFamily="18" charset="0"/>
                      </a:rPr>
                      <m:t>)</m:t>
                    </m:r>
                  </m:oMath>
                </a14:m>
                <a:r>
                  <a:rPr lang="en-US" altLang="zh-CN" sz="1400" dirty="0"/>
                  <a:t>) </a:t>
                </a:r>
              </a:p>
              <a:p>
                <a:r>
                  <a:rPr lang="en-US" altLang="zh-CN" sz="1400" dirty="0"/>
                  <a:t>should be smaller than that </a:t>
                </a:r>
                <a:r>
                  <a:rPr lang="en-US" altLang="zh-CN" sz="1400" u="sng" dirty="0"/>
                  <a:t>between the sample and the nearest </a:t>
                </a:r>
              </a:p>
              <a:p>
                <a:r>
                  <a:rPr lang="en-US" altLang="zh-CN" sz="1400" u="sng" dirty="0"/>
                  <a:t>negative center</a:t>
                </a:r>
                <a:r>
                  <a:rPr lang="en-US" altLang="zh-CN" sz="1400" dirty="0"/>
                  <a:t> (</a:t>
                </a:r>
                <a14:m>
                  <m:oMath xmlns:m="http://schemas.openxmlformats.org/officeDocument/2006/math">
                    <m:func>
                      <m:funcPr>
                        <m:ctrlPr>
                          <a:rPr lang="en-US" altLang="zh-CN" sz="1400" i="1" smtClean="0">
                            <a:latin typeface="Cambria Math" panose="02040503050406030204" pitchFamily="18" charset="0"/>
                          </a:rPr>
                        </m:ctrlPr>
                      </m:funcPr>
                      <m:fName>
                        <m:limLow>
                          <m:limLowPr>
                            <m:ctrlPr>
                              <a:rPr lang="en-US" altLang="zh-CN" sz="1400" i="1" smtClean="0">
                                <a:latin typeface="Cambria Math" panose="02040503050406030204" pitchFamily="18" charset="0"/>
                              </a:rPr>
                            </m:ctrlPr>
                          </m:limLowPr>
                          <m:e>
                            <m:r>
                              <m:rPr>
                                <m:sty m:val="p"/>
                              </m:rPr>
                              <a:rPr lang="en-US" altLang="zh-CN" sz="1400" i="0" smtClean="0">
                                <a:latin typeface="Cambria Math" panose="02040503050406030204" pitchFamily="18" charset="0"/>
                              </a:rPr>
                              <m:t>min</m:t>
                            </m:r>
                          </m:e>
                          <m:lim>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𝑦</m:t>
                                </m:r>
                              </m:e>
                              <m:sub>
                                <m:r>
                                  <a:rPr lang="en-US" altLang="zh-CN" sz="1400" b="0" i="1" smtClean="0">
                                    <a:latin typeface="Cambria Math" panose="02040503050406030204" pitchFamily="18" charset="0"/>
                                  </a:rPr>
                                  <m:t>𝑖</m:t>
                                </m:r>
                              </m:sub>
                            </m:sSub>
                          </m:lim>
                        </m:limLow>
                      </m:fName>
                      <m:e>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m:t>
                        </m:r>
                      </m:e>
                    </m:func>
                  </m:oMath>
                </a14:m>
                <a:r>
                  <a:rPr lang="en-US" altLang="zh-CN" sz="1400" dirty="0"/>
                  <a:t>) by a margin </a:t>
                </a:r>
                <a14:m>
                  <m:oMath xmlns:m="http://schemas.openxmlformats.org/officeDocument/2006/math">
                    <m:r>
                      <a:rPr lang="en-US" altLang="zh-CN" sz="1400" i="1" dirty="0" smtClean="0">
                        <a:latin typeface="Cambria Math" panose="02040503050406030204" pitchFamily="18" charset="0"/>
                      </a:rPr>
                      <m:t>𝑚</m:t>
                    </m:r>
                  </m:oMath>
                </a14:m>
                <a:r>
                  <a:rPr lang="en-US" altLang="zh-CN" sz="1400" dirty="0"/>
                  <a:t>. </a:t>
                </a:r>
              </a:p>
              <a:p>
                <a:endParaRPr lang="en-US" altLang="zh-CN" sz="1400" dirty="0"/>
              </a:p>
              <a:p>
                <a:endParaRPr lang="en-US" altLang="zh-CN" sz="1400" dirty="0"/>
              </a:p>
              <a:p>
                <a:endParaRPr lang="en-US" altLang="zh-CN" sz="2400" dirty="0"/>
              </a:p>
              <a:p>
                <a:r>
                  <a:rPr lang="en-US" altLang="zh-CN" sz="1400" dirty="0"/>
                  <a:t>The center of each class is learned automatically, in the same way like center loss. </a:t>
                </a:r>
              </a:p>
            </p:txBody>
          </p:sp>
        </mc:Choice>
        <mc:Fallback xmlns="">
          <p:sp>
            <p:nvSpPr>
              <p:cNvPr id="100" name="文本框 99"/>
              <p:cNvSpPr txBox="1">
                <a:spLocks noRot="1" noChangeAspect="1" noMove="1" noResize="1" noEditPoints="1" noAdjustHandles="1" noChangeArrowheads="1" noChangeShapeType="1" noTextEdit="1"/>
              </p:cNvSpPr>
              <p:nvPr/>
            </p:nvSpPr>
            <p:spPr>
              <a:xfrm>
                <a:off x="379229" y="2463819"/>
                <a:ext cx="6679315" cy="2116477"/>
              </a:xfrm>
              <a:prstGeom prst="rect">
                <a:avLst/>
              </a:prstGeom>
              <a:blipFill>
                <a:blip r:embed="rId3"/>
                <a:stretch>
                  <a:fillRect l="-274" t="-576" r="-547" b="-1729"/>
                </a:stretch>
              </a:blipFill>
            </p:spPr>
            <p:txBody>
              <a:bodyPr/>
              <a:lstStyle/>
              <a:p>
                <a:r>
                  <a:rPr lang="en-US">
                    <a:noFill/>
                  </a:rPr>
                  <a:t> </a:t>
                </a:r>
              </a:p>
            </p:txBody>
          </p:sp>
        </mc:Fallback>
      </mc:AlternateContent>
      <p:sp>
        <p:nvSpPr>
          <p:cNvPr id="160" name="ZoneTexte 43"/>
          <p:cNvSpPr txBox="1"/>
          <p:nvPr/>
        </p:nvSpPr>
        <p:spPr>
          <a:xfrm>
            <a:off x="268224" y="4648200"/>
            <a:ext cx="3744416" cy="369332"/>
          </a:xfrm>
          <a:prstGeom prst="rect">
            <a:avLst/>
          </a:prstGeom>
          <a:noFill/>
        </p:spPr>
        <p:txBody>
          <a:bodyPr wrap="square" rtlCol="0">
            <a:spAutoFit/>
          </a:bodyPr>
          <a:lstStyle/>
          <a:p>
            <a:r>
              <a:rPr lang="en-US" u="sng" dirty="0">
                <a:solidFill>
                  <a:schemeClr val="bg1">
                    <a:lumMod val="50000"/>
                  </a:schemeClr>
                </a:solidFill>
              </a:rPr>
              <a:t>Step 3: Retrieval</a:t>
            </a:r>
          </a:p>
        </p:txBody>
      </p:sp>
      <p:sp>
        <p:nvSpPr>
          <p:cNvPr id="161" name="文本框 160"/>
          <p:cNvSpPr txBox="1"/>
          <p:nvPr/>
        </p:nvSpPr>
        <p:spPr>
          <a:xfrm>
            <a:off x="379228" y="4943493"/>
            <a:ext cx="5357557" cy="307777"/>
          </a:xfrm>
          <a:prstGeom prst="rect">
            <a:avLst/>
          </a:prstGeom>
          <a:noFill/>
        </p:spPr>
        <p:txBody>
          <a:bodyPr wrap="none" rtlCol="0">
            <a:spAutoFit/>
          </a:bodyPr>
          <a:lstStyle/>
          <a:p>
            <a:r>
              <a:rPr lang="en-US" altLang="zh-CN" sz="1400" dirty="0"/>
              <a:t>Extract features for testing samples and compute similarity matrix</a:t>
            </a:r>
            <a:endParaRPr lang="zh-CN" altLang="en-US" sz="1400" dirty="0"/>
          </a:p>
        </p:txBody>
      </p:sp>
      <p:sp>
        <p:nvSpPr>
          <p:cNvPr id="20" name="矩形 19"/>
          <p:cNvSpPr/>
          <p:nvPr/>
        </p:nvSpPr>
        <p:spPr>
          <a:xfrm>
            <a:off x="1091768" y="5334000"/>
            <a:ext cx="66083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query</a:t>
            </a:r>
            <a:endParaRPr lang="zh-CN" altLang="en-US" sz="1400" dirty="0"/>
          </a:p>
        </p:txBody>
      </p:sp>
      <p:sp>
        <p:nvSpPr>
          <p:cNvPr id="165" name="矩形 164"/>
          <p:cNvSpPr/>
          <p:nvPr/>
        </p:nvSpPr>
        <p:spPr>
          <a:xfrm>
            <a:off x="1091768" y="5816018"/>
            <a:ext cx="66083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target</a:t>
            </a:r>
            <a:endParaRPr lang="zh-CN" altLang="en-US" sz="1400" dirty="0"/>
          </a:p>
        </p:txBody>
      </p:sp>
      <p:sp>
        <p:nvSpPr>
          <p:cNvPr id="21" name="矩形 20"/>
          <p:cNvSpPr/>
          <p:nvPr/>
        </p:nvSpPr>
        <p:spPr>
          <a:xfrm>
            <a:off x="2140432" y="5334000"/>
            <a:ext cx="755168"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feature</a:t>
            </a:r>
            <a:endParaRPr lang="zh-CN" altLang="en-US" sz="1400" dirty="0"/>
          </a:p>
        </p:txBody>
      </p:sp>
      <p:sp>
        <p:nvSpPr>
          <p:cNvPr id="166" name="矩形 165"/>
          <p:cNvSpPr/>
          <p:nvPr/>
        </p:nvSpPr>
        <p:spPr>
          <a:xfrm>
            <a:off x="2127008" y="5816018"/>
            <a:ext cx="76859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feature</a:t>
            </a:r>
            <a:endParaRPr lang="zh-CN" altLang="en-US" sz="1400" dirty="0"/>
          </a:p>
        </p:txBody>
      </p:sp>
      <p:sp>
        <p:nvSpPr>
          <p:cNvPr id="22" name="矩形 21"/>
          <p:cNvSpPr/>
          <p:nvPr/>
        </p:nvSpPr>
        <p:spPr>
          <a:xfrm>
            <a:off x="3270008" y="5524388"/>
            <a:ext cx="1196736" cy="445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similarity</a:t>
            </a:r>
          </a:p>
          <a:p>
            <a:pPr algn="ctr"/>
            <a:r>
              <a:rPr lang="en-US" altLang="zh-CN" sz="1400" dirty="0"/>
              <a:t>matrix</a:t>
            </a:r>
            <a:endParaRPr lang="zh-CN" altLang="en-US" sz="1400" dirty="0"/>
          </a:p>
        </p:txBody>
      </p:sp>
      <p:cxnSp>
        <p:nvCxnSpPr>
          <p:cNvPr id="26" name="直接箭头连接符 25"/>
          <p:cNvCxnSpPr>
            <a:stCxn id="20" idx="3"/>
            <a:endCxn id="21" idx="1"/>
          </p:cNvCxnSpPr>
          <p:nvPr/>
        </p:nvCxnSpPr>
        <p:spPr>
          <a:xfrm>
            <a:off x="1752600" y="5524500"/>
            <a:ext cx="387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65" idx="3"/>
            <a:endCxn id="166" idx="1"/>
          </p:cNvCxnSpPr>
          <p:nvPr/>
        </p:nvCxnSpPr>
        <p:spPr>
          <a:xfrm>
            <a:off x="1752600" y="6006518"/>
            <a:ext cx="374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1" idx="3"/>
            <a:endCxn id="22" idx="1"/>
          </p:cNvCxnSpPr>
          <p:nvPr/>
        </p:nvCxnSpPr>
        <p:spPr>
          <a:xfrm>
            <a:off x="2895600" y="5524500"/>
            <a:ext cx="374408" cy="22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66" idx="3"/>
            <a:endCxn id="22" idx="1"/>
          </p:cNvCxnSpPr>
          <p:nvPr/>
        </p:nvCxnSpPr>
        <p:spPr>
          <a:xfrm flipV="1">
            <a:off x="2895600" y="5746923"/>
            <a:ext cx="374408" cy="25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4721225" y="5519089"/>
            <a:ext cx="1196736" cy="445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re-ranking</a:t>
            </a:r>
            <a:endParaRPr lang="zh-CN" altLang="en-US" sz="1400" dirty="0"/>
          </a:p>
        </p:txBody>
      </p:sp>
      <p:cxnSp>
        <p:nvCxnSpPr>
          <p:cNvPr id="168" name="直接箭头连接符 167"/>
          <p:cNvCxnSpPr>
            <a:stCxn id="22" idx="3"/>
            <a:endCxn id="167" idx="1"/>
          </p:cNvCxnSpPr>
          <p:nvPr/>
        </p:nvCxnSpPr>
        <p:spPr>
          <a:xfrm flipV="1">
            <a:off x="4466744" y="5741624"/>
            <a:ext cx="254481" cy="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917961" y="1881270"/>
            <a:ext cx="2926815" cy="1812121"/>
            <a:chOff x="5334000" y="3293279"/>
            <a:chExt cx="2926815" cy="1812121"/>
          </a:xfrm>
        </p:grpSpPr>
        <p:sp>
          <p:nvSpPr>
            <p:cNvPr id="52" name="矩形 51"/>
            <p:cNvSpPr/>
            <p:nvPr/>
          </p:nvSpPr>
          <p:spPr>
            <a:xfrm>
              <a:off x="5510522" y="3860492"/>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3" name="矩形 52"/>
            <p:cNvSpPr/>
            <p:nvPr/>
          </p:nvSpPr>
          <p:spPr>
            <a:xfrm>
              <a:off x="6415719" y="3293279"/>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4" name="矩形 53"/>
            <p:cNvSpPr/>
            <p:nvPr/>
          </p:nvSpPr>
          <p:spPr>
            <a:xfrm>
              <a:off x="6265031" y="3391385"/>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5" name="矩形 54"/>
            <p:cNvSpPr/>
            <p:nvPr/>
          </p:nvSpPr>
          <p:spPr>
            <a:xfrm>
              <a:off x="6606210" y="3306141"/>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6" name="矩形 55"/>
            <p:cNvSpPr/>
            <p:nvPr/>
          </p:nvSpPr>
          <p:spPr>
            <a:xfrm>
              <a:off x="6318051" y="3634928"/>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7" name="矩形 56"/>
            <p:cNvSpPr/>
            <p:nvPr/>
          </p:nvSpPr>
          <p:spPr>
            <a:xfrm>
              <a:off x="6573258" y="3607886"/>
              <a:ext cx="65903" cy="216000"/>
            </a:xfrm>
            <a:prstGeom prst="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8" name="五角星 57"/>
            <p:cNvSpPr/>
            <p:nvPr/>
          </p:nvSpPr>
          <p:spPr>
            <a:xfrm>
              <a:off x="6395008" y="3568165"/>
              <a:ext cx="126000" cy="1260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061960" y="4245714"/>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矩形 59"/>
            <p:cNvSpPr/>
            <p:nvPr/>
          </p:nvSpPr>
          <p:spPr>
            <a:xfrm>
              <a:off x="6251949" y="4305081"/>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1" name="矩形 60"/>
            <p:cNvSpPr/>
            <p:nvPr/>
          </p:nvSpPr>
          <p:spPr>
            <a:xfrm>
              <a:off x="6009824" y="4628709"/>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2" name="矩形 61"/>
            <p:cNvSpPr/>
            <p:nvPr/>
          </p:nvSpPr>
          <p:spPr>
            <a:xfrm>
              <a:off x="6265031" y="4586427"/>
              <a:ext cx="65903" cy="216000"/>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3" name="五角星 62"/>
            <p:cNvSpPr/>
            <p:nvPr/>
          </p:nvSpPr>
          <p:spPr>
            <a:xfrm>
              <a:off x="6074408" y="4521081"/>
              <a:ext cx="127134" cy="124347"/>
            </a:xfrm>
            <a:prstGeom prst="star5">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4" name="直接连接符 63"/>
            <p:cNvCxnSpPr/>
            <p:nvPr/>
          </p:nvCxnSpPr>
          <p:spPr>
            <a:xfrm>
              <a:off x="5581659" y="3983169"/>
              <a:ext cx="497983" cy="600085"/>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8" idx="2"/>
              <a:endCxn id="52" idx="3"/>
            </p:cNvCxnSpPr>
            <p:nvPr/>
          </p:nvCxnSpPr>
          <p:spPr>
            <a:xfrm flipH="1">
              <a:off x="5576425" y="3694165"/>
              <a:ext cx="842647" cy="274327"/>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8" idx="2"/>
              <a:endCxn id="63" idx="1"/>
            </p:cNvCxnSpPr>
            <p:nvPr/>
          </p:nvCxnSpPr>
          <p:spPr>
            <a:xfrm flipH="1">
              <a:off x="6074408" y="3694165"/>
              <a:ext cx="344664" cy="874412"/>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flipV="1">
              <a:off x="5950322" y="4433155"/>
              <a:ext cx="112371" cy="131284"/>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68" name="直接箭头连接符 67"/>
            <p:cNvCxnSpPr>
              <a:stCxn id="52" idx="3"/>
            </p:cNvCxnSpPr>
            <p:nvPr/>
          </p:nvCxnSpPr>
          <p:spPr>
            <a:xfrm flipH="1">
              <a:off x="5334000" y="3968492"/>
              <a:ext cx="242425" cy="9231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9" name="直接箭头连接符 68"/>
            <p:cNvCxnSpPr/>
            <p:nvPr/>
          </p:nvCxnSpPr>
          <p:spPr>
            <a:xfrm flipV="1">
              <a:off x="6511633" y="3493657"/>
              <a:ext cx="301425" cy="1189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0" name="直接箭头连接符 69"/>
            <p:cNvCxnSpPr/>
            <p:nvPr/>
          </p:nvCxnSpPr>
          <p:spPr>
            <a:xfrm flipV="1">
              <a:off x="6907420" y="3751446"/>
              <a:ext cx="272693" cy="466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1" name="五角星 70"/>
            <p:cNvSpPr/>
            <p:nvPr/>
          </p:nvSpPr>
          <p:spPr>
            <a:xfrm>
              <a:off x="6980379" y="4032562"/>
              <a:ext cx="72000" cy="72000"/>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五角星 71"/>
            <p:cNvSpPr/>
            <p:nvPr/>
          </p:nvSpPr>
          <p:spPr>
            <a:xfrm>
              <a:off x="6980751" y="4174659"/>
              <a:ext cx="72000" cy="72000"/>
            </a:xfrm>
            <a:prstGeom prst="star5">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3" name="直接箭头连接符 72"/>
            <p:cNvCxnSpPr/>
            <p:nvPr/>
          </p:nvCxnSpPr>
          <p:spPr>
            <a:xfrm flipV="1">
              <a:off x="6917032" y="3892335"/>
              <a:ext cx="263081" cy="432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74" name="文本框 73"/>
            <p:cNvSpPr txBox="1"/>
            <p:nvPr/>
          </p:nvSpPr>
          <p:spPr>
            <a:xfrm>
              <a:off x="7099882" y="3599779"/>
              <a:ext cx="486030" cy="276999"/>
            </a:xfrm>
            <a:prstGeom prst="rect">
              <a:avLst/>
            </a:prstGeom>
            <a:noFill/>
          </p:spPr>
          <p:txBody>
            <a:bodyPr wrap="none" rtlCol="0">
              <a:spAutoFit/>
            </a:bodyPr>
            <a:lstStyle/>
            <a:p>
              <a:r>
                <a:rPr lang="en-US" altLang="zh-CN" sz="1200" dirty="0"/>
                <a:t>Push</a:t>
              </a:r>
              <a:endParaRPr lang="zh-CN" altLang="en-US" sz="1200" dirty="0"/>
            </a:p>
          </p:txBody>
        </p:sp>
        <p:sp>
          <p:nvSpPr>
            <p:cNvPr id="75" name="文本框 74"/>
            <p:cNvSpPr txBox="1"/>
            <p:nvPr/>
          </p:nvSpPr>
          <p:spPr>
            <a:xfrm>
              <a:off x="7099882" y="3765022"/>
              <a:ext cx="415498" cy="276999"/>
            </a:xfrm>
            <a:prstGeom prst="rect">
              <a:avLst/>
            </a:prstGeom>
            <a:noFill/>
          </p:spPr>
          <p:txBody>
            <a:bodyPr wrap="none" rtlCol="0">
              <a:spAutoFit/>
            </a:bodyPr>
            <a:lstStyle/>
            <a:p>
              <a:r>
                <a:rPr lang="en-US" altLang="zh-CN" sz="1200" dirty="0"/>
                <a:t>Pull</a:t>
              </a:r>
              <a:endParaRPr lang="zh-CN" altLang="en-US" sz="1200" dirty="0"/>
            </a:p>
          </p:txBody>
        </p:sp>
        <p:sp>
          <p:nvSpPr>
            <p:cNvPr id="76" name="文本框 75"/>
            <p:cNvSpPr txBox="1"/>
            <p:nvPr/>
          </p:nvSpPr>
          <p:spPr>
            <a:xfrm>
              <a:off x="7075106" y="3921356"/>
              <a:ext cx="1185709" cy="276999"/>
            </a:xfrm>
            <a:prstGeom prst="rect">
              <a:avLst/>
            </a:prstGeom>
            <a:noFill/>
          </p:spPr>
          <p:txBody>
            <a:bodyPr wrap="none" rtlCol="0">
              <a:spAutoFit/>
            </a:bodyPr>
            <a:lstStyle/>
            <a:p>
              <a:r>
                <a:rPr lang="en-US" altLang="zh-CN" sz="1200" dirty="0"/>
                <a:t>Negative Center</a:t>
              </a:r>
              <a:endParaRPr lang="zh-CN" altLang="en-US" sz="1200" dirty="0"/>
            </a:p>
          </p:txBody>
        </p:sp>
        <p:sp>
          <p:nvSpPr>
            <p:cNvPr id="77" name="文本框 76"/>
            <p:cNvSpPr txBox="1"/>
            <p:nvPr/>
          </p:nvSpPr>
          <p:spPr>
            <a:xfrm>
              <a:off x="7075105" y="4086599"/>
              <a:ext cx="1122808" cy="276999"/>
            </a:xfrm>
            <a:prstGeom prst="rect">
              <a:avLst/>
            </a:prstGeom>
            <a:noFill/>
          </p:spPr>
          <p:txBody>
            <a:bodyPr wrap="none" rtlCol="0">
              <a:spAutoFit/>
            </a:bodyPr>
            <a:lstStyle/>
            <a:p>
              <a:r>
                <a:rPr lang="en-US" altLang="zh-CN" sz="1200" dirty="0"/>
                <a:t>Positive Center</a:t>
              </a:r>
              <a:endParaRPr lang="zh-CN" altLang="en-US" sz="1200" dirty="0"/>
            </a:p>
          </p:txBody>
        </p:sp>
        <p:sp>
          <p:nvSpPr>
            <p:cNvPr id="78" name="文本框 77"/>
            <p:cNvSpPr txBox="1"/>
            <p:nvPr/>
          </p:nvSpPr>
          <p:spPr>
            <a:xfrm>
              <a:off x="5483571" y="4828401"/>
              <a:ext cx="1475789" cy="276999"/>
            </a:xfrm>
            <a:prstGeom prst="rect">
              <a:avLst/>
            </a:prstGeom>
            <a:noFill/>
          </p:spPr>
          <p:txBody>
            <a:bodyPr wrap="none" rtlCol="0">
              <a:spAutoFit/>
            </a:bodyPr>
            <a:lstStyle/>
            <a:p>
              <a:r>
                <a:rPr lang="en-US" altLang="zh-CN" sz="1200" dirty="0"/>
                <a:t>Triplet Center Loss</a:t>
              </a:r>
              <a:endParaRPr lang="zh-CN" altLang="en-US" sz="1200" dirty="0"/>
            </a:p>
          </p:txBody>
        </p:sp>
        <p:cxnSp>
          <p:nvCxnSpPr>
            <p:cNvPr id="79" name="直接箭头连接符 78"/>
            <p:cNvCxnSpPr/>
            <p:nvPr/>
          </p:nvCxnSpPr>
          <p:spPr>
            <a:xfrm>
              <a:off x="5589171" y="3983818"/>
              <a:ext cx="102665" cy="147553"/>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grpSp>
      <p:pic>
        <p:nvPicPr>
          <p:cNvPr id="2" name="图片 1">
            <a:extLst>
              <a:ext uri="{FF2B5EF4-FFF2-40B4-BE49-F238E27FC236}">
                <a16:creationId xmlns:a16="http://schemas.microsoft.com/office/drawing/2014/main" id="{566E5FB5-432A-494E-9AE2-7530F6836860}"/>
              </a:ext>
            </a:extLst>
          </p:cNvPr>
          <p:cNvPicPr>
            <a:picLocks noChangeAspect="1"/>
          </p:cNvPicPr>
          <p:nvPr/>
        </p:nvPicPr>
        <p:blipFill>
          <a:blip r:embed="rId4"/>
          <a:stretch>
            <a:fillRect/>
          </a:stretch>
        </p:blipFill>
        <p:spPr>
          <a:xfrm>
            <a:off x="1238438" y="3496904"/>
            <a:ext cx="4228571" cy="733333"/>
          </a:xfrm>
          <a:prstGeom prst="rect">
            <a:avLst/>
          </a:prstGeom>
        </p:spPr>
      </p:pic>
      <p:sp>
        <p:nvSpPr>
          <p:cNvPr id="3" name="Slide Number Placeholder 2">
            <a:extLst>
              <a:ext uri="{FF2B5EF4-FFF2-40B4-BE49-F238E27FC236}">
                <a16:creationId xmlns:a16="http://schemas.microsoft.com/office/drawing/2014/main" id="{91881D29-8AC8-46E8-9BFB-51A1FCA6C0A2}"/>
              </a:ext>
            </a:extLst>
          </p:cNvPr>
          <p:cNvSpPr>
            <a:spLocks noGrp="1"/>
          </p:cNvSpPr>
          <p:nvPr>
            <p:ph type="sldNum" sz="quarter" idx="12"/>
          </p:nvPr>
        </p:nvSpPr>
        <p:spPr/>
        <p:txBody>
          <a:bodyPr/>
          <a:lstStyle/>
          <a:p>
            <a:pPr>
              <a:defRPr/>
            </a:pPr>
            <a:fld id="{0B1DE52F-DBA3-4B58-8F0B-0018974E4371}" type="slidenum">
              <a:rPr lang="zh-CN" altLang="en-US" smtClean="0"/>
              <a:pPr>
                <a:defRPr/>
              </a:pPr>
              <a:t>17</a:t>
            </a:fld>
            <a:endParaRPr lang="en-US" altLang="zh-CN"/>
          </a:p>
        </p:txBody>
      </p:sp>
    </p:spTree>
    <p:extLst>
      <p:ext uri="{BB962C8B-B14F-4D97-AF65-F5344CB8AC3E}">
        <p14:creationId xmlns:p14="http://schemas.microsoft.com/office/powerpoint/2010/main" val="71627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503237" y="1131985"/>
            <a:ext cx="8137525" cy="2220815"/>
          </a:xfrm>
        </p:spPr>
        <p:txBody>
          <a:bodyPr>
            <a:noAutofit/>
          </a:bodyPr>
          <a:lstStyle/>
          <a:p>
            <a:pPr algn="ctr"/>
            <a:r>
              <a:rPr lang="en-US" altLang="ja-JP" sz="3300" kern="1200" dirty="0">
                <a:solidFill>
                  <a:srgbClr val="7B9899"/>
                </a:solidFill>
                <a:latin typeface="+mj-lt"/>
                <a:ea typeface="+mj-ea"/>
                <a:cs typeface="+mj-cs"/>
              </a:rPr>
              <a:t>RN</a:t>
            </a:r>
            <a:r>
              <a:rPr lang="en-US" altLang="zh-CN" sz="3300" kern="1200" dirty="0">
                <a:solidFill>
                  <a:srgbClr val="7B9899"/>
                </a:solidFill>
                <a:latin typeface="+mj-lt"/>
                <a:ea typeface="+mj-ea"/>
                <a:cs typeface="+mj-cs"/>
              </a:rPr>
              <a:t>I</a:t>
            </a:r>
            <a:r>
              <a:rPr lang="en-US" altLang="ja-JP" sz="3300" kern="1200" dirty="0">
                <a:solidFill>
                  <a:srgbClr val="7B9899"/>
                </a:solidFill>
                <a:latin typeface="+mj-lt"/>
                <a:ea typeface="+mj-ea"/>
                <a:cs typeface="+mj-cs"/>
              </a:rPr>
              <a:t>RAP: </a:t>
            </a:r>
            <a:r>
              <a:rPr lang="en-US" sz="3300" kern="1200" dirty="0">
                <a:solidFill>
                  <a:srgbClr val="7B9899"/>
                </a:solidFill>
                <a:latin typeface="+mj-lt"/>
                <a:ea typeface="+mj-ea"/>
                <a:cs typeface="+mj-cs"/>
              </a:rPr>
              <a:t>Image Recognition with </a:t>
            </a:r>
            <a:br>
              <a:rPr lang="en-US" sz="3300" kern="1200" dirty="0">
                <a:solidFill>
                  <a:srgbClr val="7B9899"/>
                </a:solidFill>
                <a:latin typeface="+mj-lt"/>
                <a:ea typeface="+mj-ea"/>
                <a:cs typeface="+mj-cs"/>
              </a:rPr>
            </a:br>
            <a:r>
              <a:rPr lang="en-US" sz="3300" kern="1200" dirty="0">
                <a:solidFill>
                  <a:srgbClr val="7B9899"/>
                </a:solidFill>
                <a:latin typeface="+mj-lt"/>
                <a:ea typeface="+mj-ea"/>
                <a:cs typeface="+mj-cs"/>
              </a:rPr>
              <a:t>ResNet50 Encoding and </a:t>
            </a:r>
            <a:br>
              <a:rPr lang="en-US" sz="3300" kern="1200" dirty="0">
                <a:solidFill>
                  <a:srgbClr val="7B9899"/>
                </a:solidFill>
                <a:latin typeface="+mj-lt"/>
                <a:ea typeface="+mj-ea"/>
                <a:cs typeface="+mj-cs"/>
              </a:rPr>
            </a:br>
            <a:r>
              <a:rPr lang="en-US" sz="3300" kern="1200" dirty="0">
                <a:solidFill>
                  <a:srgbClr val="7B9899"/>
                </a:solidFill>
                <a:latin typeface="+mj-lt"/>
                <a:ea typeface="+mj-ea"/>
                <a:cs typeface="+mj-cs"/>
              </a:rPr>
              <a:t>Adapting Place Classification for </a:t>
            </a:r>
            <a:br>
              <a:rPr lang="en-US" sz="3300" kern="1200" dirty="0">
                <a:solidFill>
                  <a:srgbClr val="7B9899"/>
                </a:solidFill>
                <a:latin typeface="+mj-lt"/>
                <a:ea typeface="+mj-ea"/>
                <a:cs typeface="+mj-cs"/>
              </a:rPr>
            </a:br>
            <a:r>
              <a:rPr lang="en-US" sz="3300" kern="1200" dirty="0">
                <a:solidFill>
                  <a:srgbClr val="7B9899"/>
                </a:solidFill>
                <a:latin typeface="+mj-lt"/>
                <a:ea typeface="+mj-ea"/>
                <a:cs typeface="+mj-cs"/>
              </a:rPr>
              <a:t>3D Model Using Adversarial Training</a:t>
            </a:r>
            <a:endParaRPr lang="el-GR" altLang="ja-JP" sz="3300" kern="1200" dirty="0">
              <a:solidFill>
                <a:srgbClr val="7B9899"/>
              </a:solidFill>
              <a:latin typeface="+mj-lt"/>
              <a:ea typeface="+mj-ea"/>
              <a:cs typeface="+mj-cs"/>
            </a:endParaRPr>
          </a:p>
        </p:txBody>
      </p:sp>
      <p:sp>
        <p:nvSpPr>
          <p:cNvPr id="22530" name="Rectangle 7"/>
          <p:cNvSpPr>
            <a:spLocks noGrp="1" noChangeArrowheads="1"/>
          </p:cNvSpPr>
          <p:nvPr>
            <p:ph type="body" idx="4294967295"/>
          </p:nvPr>
        </p:nvSpPr>
        <p:spPr>
          <a:xfrm>
            <a:off x="381000" y="3398837"/>
            <a:ext cx="8381999" cy="2087563"/>
          </a:xfrm>
        </p:spPr>
        <p:txBody>
          <a:bodyPr/>
          <a:lstStyle/>
          <a:p>
            <a:pPr algn="ctr" eaLnBrk="1" hangingPunct="1">
              <a:spcAft>
                <a:spcPts val="1200"/>
              </a:spcAft>
              <a:buFontTx/>
              <a:buNone/>
            </a:pPr>
            <a:r>
              <a:rPr lang="en-US" sz="2000" dirty="0"/>
              <a:t>Minh-Triet </a:t>
            </a:r>
            <a:r>
              <a:rPr lang="en-US" sz="2000" dirty="0" err="1"/>
              <a:t>Tran</a:t>
            </a:r>
            <a:r>
              <a:rPr lang="en-US" sz="2000" baseline="30000" dirty="0" err="1"/>
              <a:t>1</a:t>
            </a:r>
            <a:r>
              <a:rPr lang="en-US" sz="2000" dirty="0"/>
              <a:t>, Van-Tu </a:t>
            </a:r>
            <a:r>
              <a:rPr lang="en-US" sz="2000" dirty="0" err="1"/>
              <a:t>Ninh</a:t>
            </a:r>
            <a:r>
              <a:rPr lang="en-US" sz="2000" baseline="30000" dirty="0" err="1"/>
              <a:t>1</a:t>
            </a:r>
            <a:r>
              <a:rPr lang="en-US" sz="2000" dirty="0"/>
              <a:t>, Tu-</a:t>
            </a:r>
            <a:r>
              <a:rPr lang="en-US" sz="2000" dirty="0" err="1"/>
              <a:t>Khiem</a:t>
            </a:r>
            <a:r>
              <a:rPr lang="en-US" sz="2000" dirty="0"/>
              <a:t> </a:t>
            </a:r>
            <a:r>
              <a:rPr lang="en-US" sz="2000" dirty="0" err="1"/>
              <a:t>Le</a:t>
            </a:r>
            <a:r>
              <a:rPr lang="en-US" sz="2000" baseline="30000" dirty="0" err="1"/>
              <a:t>1</a:t>
            </a:r>
            <a:r>
              <a:rPr lang="en-US" sz="2000" dirty="0"/>
              <a:t>, </a:t>
            </a:r>
            <a:r>
              <a:rPr lang="en-US" sz="2000" dirty="0" err="1"/>
              <a:t>Khac</a:t>
            </a:r>
            <a:r>
              <a:rPr lang="en-US" sz="2000" dirty="0"/>
              <a:t>-Tuan </a:t>
            </a:r>
            <a:r>
              <a:rPr lang="en-US" sz="2000" dirty="0" err="1"/>
              <a:t>Nguyen</a:t>
            </a:r>
            <a:r>
              <a:rPr lang="en-US" sz="2000" baseline="30000" dirty="0" err="1"/>
              <a:t>1</a:t>
            </a:r>
            <a:r>
              <a:rPr lang="en-US" sz="2000" dirty="0"/>
              <a:t>, Vinh Ton-</a:t>
            </a:r>
            <a:r>
              <a:rPr lang="en-US" sz="2000" dirty="0" err="1"/>
              <a:t>That</a:t>
            </a:r>
            <a:r>
              <a:rPr lang="en-US" sz="2000" baseline="30000" dirty="0" err="1"/>
              <a:t>1</a:t>
            </a:r>
            <a:r>
              <a:rPr lang="en-US" sz="2000" dirty="0"/>
              <a:t>, Ngoc-Minh </a:t>
            </a:r>
            <a:r>
              <a:rPr lang="en-US" sz="2000" dirty="0" err="1"/>
              <a:t>Bui</a:t>
            </a:r>
            <a:r>
              <a:rPr lang="en-US" sz="2000" baseline="30000" dirty="0" err="1"/>
              <a:t>1</a:t>
            </a:r>
            <a:r>
              <a:rPr lang="en-US" sz="2000" dirty="0"/>
              <a:t>, </a:t>
            </a:r>
            <a:r>
              <a:rPr lang="en-US" sz="2000" dirty="0" err="1"/>
              <a:t>Trong</a:t>
            </a:r>
            <a:r>
              <a:rPr lang="en-US" sz="2000" dirty="0"/>
              <a:t>-Le </a:t>
            </a:r>
            <a:r>
              <a:rPr lang="en-US" sz="2000" dirty="0" err="1"/>
              <a:t>Do</a:t>
            </a:r>
            <a:r>
              <a:rPr lang="en-US" sz="2000" baseline="30000" dirty="0" err="1"/>
              <a:t>1</a:t>
            </a:r>
            <a:r>
              <a:rPr lang="en-US" sz="2000" dirty="0"/>
              <a:t>, Vinh-</a:t>
            </a:r>
            <a:r>
              <a:rPr lang="en-US" sz="2000" dirty="0" err="1"/>
              <a:t>Tiep</a:t>
            </a:r>
            <a:r>
              <a:rPr lang="en-US" sz="2000" dirty="0"/>
              <a:t> </a:t>
            </a:r>
            <a:r>
              <a:rPr lang="en-US" sz="2000" dirty="0" err="1"/>
              <a:t>Nguyen</a:t>
            </a:r>
            <a:r>
              <a:rPr lang="en-US" sz="2000" baseline="30000" dirty="0" err="1"/>
              <a:t>2</a:t>
            </a:r>
            <a:r>
              <a:rPr lang="en-US" sz="2000" dirty="0"/>
              <a:t>, Minh N. </a:t>
            </a:r>
            <a:r>
              <a:rPr lang="en-US" sz="2000" dirty="0" err="1"/>
              <a:t>Do</a:t>
            </a:r>
            <a:r>
              <a:rPr lang="en-US" sz="2000" baseline="30000" dirty="0" err="1"/>
              <a:t>3</a:t>
            </a:r>
            <a:r>
              <a:rPr lang="en-US" sz="2000" dirty="0"/>
              <a:t>, Anh-Duc </a:t>
            </a:r>
            <a:r>
              <a:rPr lang="en-US" sz="2000" dirty="0" err="1"/>
              <a:t>Duong</a:t>
            </a:r>
            <a:r>
              <a:rPr lang="en-US" sz="2000" baseline="30000" dirty="0" err="1"/>
              <a:t>2</a:t>
            </a:r>
            <a:r>
              <a:rPr lang="en-US" sz="2000" dirty="0"/>
              <a:t> </a:t>
            </a:r>
            <a:endParaRPr lang="fi-FI" altLang="ja-JP" sz="2000" dirty="0">
              <a:ea typeface="ＭＳ Ｐゴシック" pitchFamily="34" charset="-128"/>
            </a:endParaRPr>
          </a:p>
          <a:p>
            <a:pPr algn="ctr" eaLnBrk="1" hangingPunct="1">
              <a:buFontTx/>
              <a:buNone/>
            </a:pPr>
            <a:r>
              <a:rPr lang="en-US" sz="1600" baseline="30000" dirty="0"/>
              <a:t>1</a:t>
            </a:r>
            <a:r>
              <a:rPr lang="en-US" sz="1600" dirty="0"/>
              <a:t>University of Science, VNU-HCM </a:t>
            </a:r>
          </a:p>
          <a:p>
            <a:pPr algn="ctr" eaLnBrk="1" hangingPunct="1">
              <a:buFontTx/>
              <a:buNone/>
            </a:pPr>
            <a:r>
              <a:rPr lang="en-US" sz="1600" baseline="30000" dirty="0" err="1"/>
              <a:t>2</a:t>
            </a:r>
            <a:r>
              <a:rPr lang="en-US" sz="1600" dirty="0" err="1"/>
              <a:t>University</a:t>
            </a:r>
            <a:r>
              <a:rPr lang="en-US" sz="1600" dirty="0"/>
              <a:t> of Information Technology, VNU-</a:t>
            </a:r>
            <a:r>
              <a:rPr lang="en-US" sz="1600" dirty="0" err="1"/>
              <a:t>HCM</a:t>
            </a:r>
            <a:r>
              <a:rPr lang="en-US" sz="1600" dirty="0"/>
              <a:t> </a:t>
            </a:r>
          </a:p>
          <a:p>
            <a:pPr algn="ctr" eaLnBrk="1" hangingPunct="1">
              <a:buFontTx/>
              <a:buNone/>
            </a:pPr>
            <a:r>
              <a:rPr lang="en-US" sz="1600" baseline="30000" dirty="0" err="1"/>
              <a:t>3</a:t>
            </a:r>
            <a:r>
              <a:rPr lang="en-US" sz="1600" dirty="0" err="1"/>
              <a:t>University</a:t>
            </a:r>
            <a:r>
              <a:rPr lang="en-US" sz="1600" dirty="0"/>
              <a:t> of Illinois at Urbana-Champaign</a:t>
            </a:r>
            <a:endParaRPr lang="en-US" altLang="ja-JP" sz="1600" dirty="0">
              <a:ea typeface="ＭＳ Ｐゴシック" pitchFamily="34" charset="-128"/>
            </a:endParaRPr>
          </a:p>
        </p:txBody>
      </p:sp>
      <p:pic>
        <p:nvPicPr>
          <p:cNvPr id="8198" name="Picture 6" descr="Image result for uiuc">
            <a:extLst>
              <a:ext uri="{FF2B5EF4-FFF2-40B4-BE49-F238E27FC236}">
                <a16:creationId xmlns:a16="http://schemas.microsoft.com/office/drawing/2014/main" id="{B984C216-C8DE-407C-91D0-50CB0C6E0D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459" y="5613400"/>
            <a:ext cx="549039" cy="711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63D2B49-2EA9-4825-98E3-CC48D281D05D}"/>
              </a:ext>
            </a:extLst>
          </p:cNvPr>
          <p:cNvPicPr>
            <a:picLocks noChangeAspect="1"/>
          </p:cNvPicPr>
          <p:nvPr/>
        </p:nvPicPr>
        <p:blipFill>
          <a:blip r:embed="rId4"/>
          <a:stretch>
            <a:fillRect/>
          </a:stretch>
        </p:blipFill>
        <p:spPr>
          <a:xfrm>
            <a:off x="2209800" y="5562600"/>
            <a:ext cx="1828804" cy="786386"/>
          </a:xfrm>
          <a:prstGeom prst="rect">
            <a:avLst/>
          </a:prstGeom>
        </p:spPr>
      </p:pic>
      <p:sp>
        <p:nvSpPr>
          <p:cNvPr id="2" name="Slide Number Placeholder 1">
            <a:extLst>
              <a:ext uri="{FF2B5EF4-FFF2-40B4-BE49-F238E27FC236}">
                <a16:creationId xmlns:a16="http://schemas.microsoft.com/office/drawing/2014/main" id="{EB2A0250-A4A1-4DF3-A2DD-889D2A0A2202}"/>
              </a:ext>
            </a:extLst>
          </p:cNvPr>
          <p:cNvSpPr>
            <a:spLocks noGrp="1"/>
          </p:cNvSpPr>
          <p:nvPr>
            <p:ph type="sldNum" sz="quarter" idx="12"/>
          </p:nvPr>
        </p:nvSpPr>
        <p:spPr/>
        <p:txBody>
          <a:bodyPr/>
          <a:lstStyle/>
          <a:p>
            <a:pPr>
              <a:defRPr/>
            </a:pPr>
            <a:fld id="{EE1DCC9B-6A46-433A-8156-0A1F3D85073D}" type="slidenum">
              <a:rPr lang="zh-CN" altLang="en-US" smtClean="0"/>
              <a:pPr>
                <a:defRPr/>
              </a:pPr>
              <a:t>18</a:t>
            </a:fld>
            <a:endParaRPr lang="en-US" altLang="zh-CN"/>
          </a:p>
        </p:txBody>
      </p:sp>
    </p:spTree>
    <p:extLst>
      <p:ext uri="{BB962C8B-B14F-4D97-AF65-F5344CB8AC3E}">
        <p14:creationId xmlns:p14="http://schemas.microsoft.com/office/powerpoint/2010/main" val="36605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8383C1-C896-4C49-BE18-60C93FA0B65D}"/>
              </a:ext>
            </a:extLst>
          </p:cNvPr>
          <p:cNvSpPr>
            <a:spLocks noGrp="1"/>
          </p:cNvSpPr>
          <p:nvPr>
            <p:ph type="title"/>
          </p:nvPr>
        </p:nvSpPr>
        <p:spPr>
          <a:xfrm>
            <a:off x="457200" y="273600"/>
            <a:ext cx="8229240" cy="878795"/>
          </a:xfrm>
        </p:spPr>
        <p:txBody>
          <a:bodyPr/>
          <a:lstStyle/>
          <a:p>
            <a:pPr algn="ctr"/>
            <a:r>
              <a:rPr lang="en-US" sz="3200" kern="1200" dirty="0">
                <a:solidFill>
                  <a:srgbClr val="7B9899"/>
                </a:solidFill>
                <a:latin typeface="+mj-lt"/>
                <a:ea typeface="+mj-ea"/>
                <a:cs typeface="+mj-cs"/>
              </a:rPr>
              <a:t>Image Recognition with ResNet50 Encoding</a:t>
            </a:r>
          </a:p>
        </p:txBody>
      </p:sp>
      <p:sp>
        <p:nvSpPr>
          <p:cNvPr id="6" name="Content Placeholder 5">
            <a:extLst>
              <a:ext uri="{FF2B5EF4-FFF2-40B4-BE49-F238E27FC236}">
                <a16:creationId xmlns:a16="http://schemas.microsoft.com/office/drawing/2014/main" id="{EE7BC23D-5E6C-4F11-B392-9403458BC295}"/>
              </a:ext>
            </a:extLst>
          </p:cNvPr>
          <p:cNvSpPr>
            <a:spLocks noGrp="1"/>
          </p:cNvSpPr>
          <p:nvPr>
            <p:ph sz="quarter" idx="1"/>
          </p:nvPr>
        </p:nvSpPr>
        <p:spPr/>
        <p:txBody>
          <a:bodyPr/>
          <a:lstStyle/>
          <a:p>
            <a:pPr marL="685800" indent="-457200">
              <a:buClr>
                <a:srgbClr val="C00000"/>
              </a:buClr>
              <a:buSzPct val="61000"/>
              <a:buFont typeface="Georgia" panose="02040502050405020303" pitchFamily="18" charset="0"/>
              <a:buChar char="●"/>
            </a:pPr>
            <a:r>
              <a:rPr lang="en-US" sz="2700" dirty="0"/>
              <a:t>Use the output of ResNet50 to encode an image into a feature vector of 2048 elements</a:t>
            </a:r>
          </a:p>
          <a:p>
            <a:pPr marL="685800" indent="-457200">
              <a:buClr>
                <a:srgbClr val="C00000"/>
              </a:buClr>
              <a:buSzPct val="61000"/>
              <a:buFont typeface="Georgia" panose="02040502050405020303" pitchFamily="18" charset="0"/>
              <a:buChar char="●"/>
            </a:pPr>
            <a:r>
              <a:rPr lang="en-US" sz="2700" dirty="0"/>
              <a:t>Small-scale data in image data</a:t>
            </a:r>
            <a:r>
              <a:rPr lang="en-US" sz="2700" dirty="0">
                <a:sym typeface="Wingdings" panose="05000000000000000000" pitchFamily="2" charset="2"/>
              </a:rPr>
              <a:t> generate </a:t>
            </a:r>
            <a:r>
              <a:rPr lang="en-US" sz="2700" dirty="0"/>
              <a:t>different variations of an image</a:t>
            </a:r>
          </a:p>
          <a:p>
            <a:pPr marL="1028700" lvl="1" indent="-342900">
              <a:buClr>
                <a:srgbClr val="00B0F0"/>
              </a:buClr>
              <a:buFont typeface="Courier New" panose="02070309020205020404" pitchFamily="49" charset="0"/>
              <a:buChar char="o"/>
            </a:pPr>
            <a:r>
              <a:rPr lang="en-US" sz="2300" dirty="0"/>
              <a:t>Regular transformations: flipping, rotation, translation, and cropping</a:t>
            </a:r>
          </a:p>
          <a:p>
            <a:pPr marL="1028700" lvl="1" indent="-342900">
              <a:buClr>
                <a:srgbClr val="00B0F0"/>
              </a:buClr>
              <a:buFont typeface="Courier New" panose="02070309020205020404" pitchFamily="49" charset="0"/>
              <a:buChar char="o"/>
            </a:pPr>
            <a:r>
              <a:rPr lang="en-US" sz="2300" dirty="0"/>
              <a:t>Extract different patches with their natural boundaries corresponding to different entities in the image based on the saliency map, then synthesize other images by matting patches</a:t>
            </a:r>
          </a:p>
          <a:p>
            <a:pPr lvl="1"/>
            <a:endParaRPr lang="en-US" sz="2700" dirty="0">
              <a:solidFill>
                <a:schemeClr val="tx1"/>
              </a:solidFill>
            </a:endParaRPr>
          </a:p>
        </p:txBody>
      </p:sp>
      <p:sp>
        <p:nvSpPr>
          <p:cNvPr id="2" name="Slide Number Placeholder 1">
            <a:extLst>
              <a:ext uri="{FF2B5EF4-FFF2-40B4-BE49-F238E27FC236}">
                <a16:creationId xmlns:a16="http://schemas.microsoft.com/office/drawing/2014/main" id="{E83198C0-094F-4DA8-8FA3-41677C5B7A64}"/>
              </a:ext>
            </a:extLst>
          </p:cNvPr>
          <p:cNvSpPr>
            <a:spLocks noGrp="1"/>
          </p:cNvSpPr>
          <p:nvPr>
            <p:ph type="sldNum" sz="quarter" idx="12"/>
          </p:nvPr>
        </p:nvSpPr>
        <p:spPr/>
        <p:txBody>
          <a:bodyPr/>
          <a:lstStyle/>
          <a:p>
            <a:pPr>
              <a:defRPr/>
            </a:pPr>
            <a:fld id="{0B1DE52F-DBA3-4B58-8F0B-0018974E4371}" type="slidenum">
              <a:rPr lang="zh-CN" altLang="en-US" smtClean="0"/>
              <a:pPr>
                <a:defRPr/>
              </a:pPr>
              <a:t>19</a:t>
            </a:fld>
            <a:endParaRPr lang="en-US" altLang="zh-CN"/>
          </a:p>
        </p:txBody>
      </p:sp>
    </p:spTree>
    <p:extLst>
      <p:ext uri="{BB962C8B-B14F-4D97-AF65-F5344CB8AC3E}">
        <p14:creationId xmlns:p14="http://schemas.microsoft.com/office/powerpoint/2010/main" val="173515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hlinkClick r:id="rId3" action="ppaction://hlinksldjump"/>
              </a:rPr>
              <a:t>Introduction</a:t>
            </a:r>
            <a:endParaRPr lang="en-US" sz="2800" dirty="0">
              <a:cs typeface="Times New Roman" pitchFamily="18" charset="0"/>
            </a:endParaRPr>
          </a:p>
          <a:p>
            <a:pPr eaLnBrk="1" hangingPunct="1">
              <a:spcBef>
                <a:spcPts val="800"/>
              </a:spcBef>
              <a:spcAft>
                <a:spcPts val="1200"/>
              </a:spcAft>
            </a:pPr>
            <a:r>
              <a:rPr lang="en-US" sz="2800" dirty="0">
                <a:cs typeface="Times New Roman" pitchFamily="18" charset="0"/>
              </a:rPr>
              <a:t>Benchmark</a:t>
            </a:r>
            <a:r>
              <a:rPr lang="tr-TR" altLang="zh-CN" sz="2800" dirty="0"/>
              <a:t> </a:t>
            </a:r>
            <a:endParaRPr lang="en-US" altLang="zh-CN" sz="2800" dirty="0"/>
          </a:p>
          <a:p>
            <a:pPr eaLnBrk="1" hangingPunct="1">
              <a:spcBef>
                <a:spcPts val="800"/>
              </a:spcBef>
              <a:spcAft>
                <a:spcPts val="1200"/>
              </a:spcAft>
            </a:pPr>
            <a:r>
              <a:rPr lang="en-US" altLang="zh-CN" sz="2800" dirty="0"/>
              <a:t>Evaluation</a:t>
            </a:r>
          </a:p>
          <a:p>
            <a:pPr eaLnBrk="1" hangingPunct="1">
              <a:spcBef>
                <a:spcPts val="800"/>
              </a:spcBef>
              <a:spcAft>
                <a:spcPts val="1200"/>
              </a:spcAft>
            </a:pPr>
            <a:r>
              <a:rPr lang="en-US" altLang="zh-CN" sz="2800" dirty="0"/>
              <a:t>Methods</a:t>
            </a:r>
          </a:p>
          <a:p>
            <a:pPr eaLnBrk="1" hangingPunct="1">
              <a:spcBef>
                <a:spcPts val="800"/>
              </a:spcBef>
              <a:spcAft>
                <a:spcPts val="1200"/>
              </a:spcAft>
            </a:pPr>
            <a:r>
              <a:rPr lang="en-US" altLang="zh-CN" sz="2800" dirty="0">
                <a:ea typeface="宋体" charset="-122"/>
                <a:cs typeface="Times New Roman" pitchFamily="18" charset="0"/>
              </a:rPr>
              <a:t>Results</a:t>
            </a:r>
          </a:p>
          <a:p>
            <a:pPr eaLnBrk="1" hangingPunct="1">
              <a:spcBef>
                <a:spcPts val="800"/>
              </a:spcBef>
              <a:spcAft>
                <a:spcPts val="1200"/>
              </a:spcAft>
            </a:pPr>
            <a:r>
              <a:rPr lang="en-US" sz="2800" dirty="0">
                <a:cs typeface="Times New Roman" pitchFamily="18" charset="0"/>
              </a:rPr>
              <a:t>Conclusions and Future Work</a:t>
            </a:r>
          </a:p>
          <a:p>
            <a:pPr eaLnBrk="1" hangingPunct="1">
              <a:lnSpc>
                <a:spcPct val="70000"/>
              </a:lnSpc>
            </a:pPr>
            <a:endParaRPr lang="en-US" altLang="zh-CN" sz="2000" dirty="0">
              <a:cs typeface="Times New Roman" pitchFamily="18" charset="0"/>
            </a:endParaRPr>
          </a:p>
        </p:txBody>
      </p:sp>
      <p:sp>
        <p:nvSpPr>
          <p:cNvPr id="2" name="Slide Number Placeholder 1">
            <a:extLst>
              <a:ext uri="{FF2B5EF4-FFF2-40B4-BE49-F238E27FC236}">
                <a16:creationId xmlns:a16="http://schemas.microsoft.com/office/drawing/2014/main" id="{4FBEFFDC-9028-4059-B844-E1C6CA2056B6}"/>
              </a:ext>
            </a:extLst>
          </p:cNvPr>
          <p:cNvSpPr>
            <a:spLocks noGrp="1"/>
          </p:cNvSpPr>
          <p:nvPr>
            <p:ph type="sldNum" sz="quarter" idx="12"/>
          </p:nvPr>
        </p:nvSpPr>
        <p:spPr>
          <a:xfrm>
            <a:off x="4362450" y="1027113"/>
            <a:ext cx="457200" cy="441325"/>
          </a:xfrm>
        </p:spPr>
        <p:txBody>
          <a:bodyPr/>
          <a:lstStyle/>
          <a:p>
            <a:pPr>
              <a:defRPr/>
            </a:pPr>
            <a:fld id="{0B1DE52F-DBA3-4B58-8F0B-0018974E4371}" type="slidenum">
              <a:rPr lang="zh-CN" altLang="en-US" smtClean="0"/>
              <a:pPr>
                <a:defRPr/>
              </a:pPr>
              <a:t>2</a:t>
            </a:fld>
            <a:endParaRPr lang="en-US" altLang="zh-CN" dirty="0"/>
          </a:p>
        </p:txBody>
      </p:sp>
    </p:spTree>
    <p:extLst>
      <p:ext uri="{BB962C8B-B14F-4D97-AF65-F5344CB8AC3E}">
        <p14:creationId xmlns:p14="http://schemas.microsoft.com/office/powerpoint/2010/main" val="68038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2C1A5D-78D7-4A9A-9034-91A43A0CEF13}"/>
              </a:ext>
            </a:extLst>
          </p:cNvPr>
          <p:cNvSpPr>
            <a:spLocks noGrp="1"/>
          </p:cNvSpPr>
          <p:nvPr>
            <p:ph type="title"/>
          </p:nvPr>
        </p:nvSpPr>
        <p:spPr/>
        <p:txBody>
          <a:bodyPr/>
          <a:lstStyle/>
          <a:p>
            <a:pPr algn="ctr"/>
            <a:r>
              <a:rPr lang="en-US" altLang="zh-CN" sz="3000" kern="1200" dirty="0">
                <a:solidFill>
                  <a:srgbClr val="7B9899"/>
                </a:solidFill>
                <a:latin typeface="+mj-lt"/>
                <a:ea typeface="+mj-ea"/>
                <a:cs typeface="+mj-cs"/>
              </a:rPr>
              <a:t>Image</a:t>
            </a:r>
            <a:r>
              <a:rPr lang="en-US" sz="3000" kern="1200" dirty="0">
                <a:solidFill>
                  <a:srgbClr val="7B9899"/>
                </a:solidFill>
                <a:latin typeface="+mj-lt"/>
                <a:ea typeface="+mj-ea"/>
                <a:cs typeface="+mj-cs"/>
              </a:rPr>
              <a:t> Recognition with ResNet50 Encoding</a:t>
            </a:r>
          </a:p>
        </p:txBody>
      </p:sp>
      <p:sp>
        <p:nvSpPr>
          <p:cNvPr id="4" name="Content Placeholder 3">
            <a:extLst>
              <a:ext uri="{FF2B5EF4-FFF2-40B4-BE49-F238E27FC236}">
                <a16:creationId xmlns:a16="http://schemas.microsoft.com/office/drawing/2014/main" id="{E8654888-5812-496F-8D60-8ABFD441A1B1}"/>
              </a:ext>
            </a:extLst>
          </p:cNvPr>
          <p:cNvSpPr>
            <a:spLocks noGrp="1"/>
          </p:cNvSpPr>
          <p:nvPr>
            <p:ph sz="quarter" idx="1"/>
          </p:nvPr>
        </p:nvSpPr>
        <p:spPr/>
        <p:txBody>
          <a:bodyPr/>
          <a:lstStyle/>
          <a:p>
            <a:pPr marL="685800" indent="-457200" algn="just">
              <a:buClr>
                <a:srgbClr val="C00000"/>
              </a:buClr>
              <a:buSzPct val="61000"/>
              <a:buFont typeface="Georgia" panose="02040502050405020303" pitchFamily="18" charset="0"/>
              <a:buChar char="●"/>
            </a:pPr>
            <a:r>
              <a:rPr lang="en-US" sz="2700" dirty="0"/>
              <a:t>Use types of fully connected neural networks: </a:t>
            </a:r>
          </a:p>
          <a:p>
            <a:pPr marL="971550" lvl="1" indent="-285750" algn="just">
              <a:buClr>
                <a:srgbClr val="00B0F0"/>
              </a:buClr>
              <a:buSzPct val="60000"/>
              <a:buFont typeface="Courier New" panose="02070309020205020404" pitchFamily="49" charset="0"/>
              <a:buChar char="o"/>
            </a:pPr>
            <a:r>
              <a:rPr lang="en-US" sz="2200" dirty="0"/>
              <a:t>Two hidden layers (256 and 128 nodes in each layer) </a:t>
            </a:r>
          </a:p>
          <a:p>
            <a:pPr marL="971550" lvl="1" indent="-285750" algn="just">
              <a:buClr>
                <a:srgbClr val="00B0F0"/>
              </a:buClr>
              <a:buSzPct val="60000"/>
              <a:buFont typeface="Courier New" panose="02070309020205020404" pitchFamily="49" charset="0"/>
              <a:buChar char="o"/>
            </a:pPr>
            <a:r>
              <a:rPr lang="en-US" sz="2200" dirty="0"/>
              <a:t>Only one hidden layer with 200 nodes</a:t>
            </a:r>
          </a:p>
          <a:p>
            <a:pPr marL="685800" indent="-457200" algn="just">
              <a:buClr>
                <a:srgbClr val="C00000"/>
              </a:buClr>
              <a:buSzPct val="61000"/>
              <a:buFont typeface="Georgia" panose="02040502050405020303" pitchFamily="18" charset="0"/>
              <a:buChar char="●"/>
            </a:pPr>
            <a:r>
              <a:rPr lang="en-US" sz="2700" dirty="0"/>
              <a:t>Use multiple classification networks with different initializations for the two types of neural networks.</a:t>
            </a:r>
          </a:p>
          <a:p>
            <a:pPr marL="685800" indent="-457200" algn="just">
              <a:buClr>
                <a:srgbClr val="C00000"/>
              </a:buClr>
              <a:buSzPct val="61000"/>
              <a:buFont typeface="Georgia" panose="02040502050405020303" pitchFamily="18" charset="0"/>
              <a:buChar char="●"/>
            </a:pPr>
            <a:r>
              <a:rPr lang="en-US" sz="2700" dirty="0"/>
              <a:t>Fuse the results of those models by using the majority-vote scheme to determine the label of a  query image.</a:t>
            </a:r>
          </a:p>
        </p:txBody>
      </p:sp>
      <p:sp>
        <p:nvSpPr>
          <p:cNvPr id="2" name="Slide Number Placeholder 1">
            <a:extLst>
              <a:ext uri="{FF2B5EF4-FFF2-40B4-BE49-F238E27FC236}">
                <a16:creationId xmlns:a16="http://schemas.microsoft.com/office/drawing/2014/main" id="{1BF8DBD8-8553-4A51-BEB4-977FACA8A342}"/>
              </a:ext>
            </a:extLst>
          </p:cNvPr>
          <p:cNvSpPr>
            <a:spLocks noGrp="1"/>
          </p:cNvSpPr>
          <p:nvPr>
            <p:ph type="sldNum" sz="quarter" idx="12"/>
          </p:nvPr>
        </p:nvSpPr>
        <p:spPr/>
        <p:txBody>
          <a:bodyPr/>
          <a:lstStyle/>
          <a:p>
            <a:pPr>
              <a:defRPr/>
            </a:pPr>
            <a:fld id="{0B1DE52F-DBA3-4B58-8F0B-0018974E4371}" type="slidenum">
              <a:rPr lang="zh-CN" altLang="en-US" smtClean="0"/>
              <a:pPr>
                <a:defRPr/>
              </a:pPr>
              <a:t>20</a:t>
            </a:fld>
            <a:endParaRPr lang="en-US" altLang="zh-CN"/>
          </a:p>
        </p:txBody>
      </p:sp>
    </p:spTree>
    <p:extLst>
      <p:ext uri="{BB962C8B-B14F-4D97-AF65-F5344CB8AC3E}">
        <p14:creationId xmlns:p14="http://schemas.microsoft.com/office/powerpoint/2010/main" val="1625273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2BE1-6AFA-44AC-9026-414339416271}"/>
              </a:ext>
            </a:extLst>
          </p:cNvPr>
          <p:cNvSpPr>
            <a:spLocks noGrp="1"/>
          </p:cNvSpPr>
          <p:nvPr>
            <p:ph type="title"/>
          </p:nvPr>
        </p:nvSpPr>
        <p:spPr/>
        <p:txBody>
          <a:bodyPr/>
          <a:lstStyle/>
          <a:p>
            <a:pPr algn="ctr"/>
            <a:r>
              <a:rPr lang="en-US" sz="3000" kern="1200" dirty="0">
                <a:solidFill>
                  <a:srgbClr val="7B9899"/>
                </a:solidFill>
                <a:latin typeface="+mj-lt"/>
                <a:ea typeface="+mj-ea"/>
                <a:cs typeface="+mj-cs"/>
              </a:rPr>
              <a:t>Saliency-Based Selection of 2D Screenshots</a:t>
            </a:r>
          </a:p>
        </p:txBody>
      </p:sp>
      <p:sp>
        <p:nvSpPr>
          <p:cNvPr id="3" name="Content Placeholder 2">
            <a:extLst>
              <a:ext uri="{FF2B5EF4-FFF2-40B4-BE49-F238E27FC236}">
                <a16:creationId xmlns:a16="http://schemas.microsoft.com/office/drawing/2014/main" id="{0D9B0CF2-A1F6-4360-8E74-361D5969303E}"/>
              </a:ext>
            </a:extLst>
          </p:cNvPr>
          <p:cNvSpPr>
            <a:spLocks noGrp="1"/>
          </p:cNvSpPr>
          <p:nvPr>
            <p:ph sz="quarter" idx="1"/>
          </p:nvPr>
        </p:nvSpPr>
        <p:spPr>
          <a:xfrm>
            <a:off x="457200" y="1604519"/>
            <a:ext cx="8473858" cy="4483129"/>
          </a:xfrm>
        </p:spPr>
        <p:txBody>
          <a:bodyPr/>
          <a:lstStyle/>
          <a:p>
            <a:pPr marL="571500" indent="-342900" algn="just">
              <a:buClr>
                <a:srgbClr val="C00000"/>
              </a:buClr>
              <a:buSzPct val="61000"/>
              <a:buFont typeface="Georgia" panose="02040502050405020303" pitchFamily="18" charset="0"/>
              <a:buChar char="●"/>
            </a:pPr>
            <a:r>
              <a:rPr lang="en-US" sz="2400" dirty="0"/>
              <a:t>Use multiple views of a 3D object for classification</a:t>
            </a:r>
          </a:p>
          <a:p>
            <a:pPr marL="0" indent="0" algn="just">
              <a:buNone/>
            </a:pPr>
            <a:r>
              <a:rPr lang="en-US" sz="2400" dirty="0">
                <a:sym typeface="Wingdings" panose="05000000000000000000" pitchFamily="2" charset="2"/>
              </a:rPr>
              <a:t>      </a:t>
            </a:r>
            <a:r>
              <a:rPr lang="en-US" sz="2400" dirty="0"/>
              <a:t>Saliency-based selection of 2D screenshots:</a:t>
            </a:r>
          </a:p>
          <a:p>
            <a:pPr marL="1028700" lvl="1" indent="-342900" algn="just">
              <a:buClr>
                <a:srgbClr val="00B0F0"/>
              </a:buClr>
              <a:buSzPct val="60000"/>
              <a:buFont typeface="Courier New" panose="02070309020205020404" pitchFamily="49" charset="0"/>
              <a:buChar char="o"/>
            </a:pPr>
            <a:r>
              <a:rPr lang="en-US" sz="2000" dirty="0"/>
              <a:t>Randomly capture multiple screenshots at 3 different levels of details: general views, views focusing on a set of entities, and detailed views on a specific entity</a:t>
            </a:r>
          </a:p>
          <a:p>
            <a:pPr marL="1028700" lvl="1" indent="-342900" algn="just">
              <a:buClr>
                <a:srgbClr val="00B0F0"/>
              </a:buClr>
              <a:buSzPct val="60000"/>
              <a:buFont typeface="Courier New" panose="02070309020205020404" pitchFamily="49" charset="0"/>
              <a:buChar char="o"/>
            </a:pPr>
            <a:r>
              <a:rPr lang="en-US" sz="2000" dirty="0"/>
              <a:t>Use </a:t>
            </a:r>
            <a:r>
              <a:rPr lang="en-US" sz="2000" dirty="0" err="1"/>
              <a:t>DHSNet</a:t>
            </a:r>
            <a:r>
              <a:rPr lang="en-US" sz="2000" dirty="0"/>
              <a:t> to generate the saliency map of each screenshot</a:t>
            </a:r>
          </a:p>
          <a:p>
            <a:pPr marL="1028700" lvl="1" indent="-342900" algn="just">
              <a:buClr>
                <a:srgbClr val="00B0F0"/>
              </a:buClr>
              <a:buSzPct val="60000"/>
              <a:buFont typeface="Courier New" panose="02070309020205020404" pitchFamily="49" charset="0"/>
              <a:buChar char="o"/>
            </a:pPr>
            <a:r>
              <a:rPr lang="en-US" sz="2000" dirty="0"/>
              <a:t>Select promising screenshots of each 3D model for place classification task.</a:t>
            </a:r>
          </a:p>
          <a:p>
            <a:pPr marL="571500" indent="-342900" algn="just">
              <a:buClr>
                <a:srgbClr val="C00000"/>
              </a:buClr>
              <a:buSzPct val="61000"/>
              <a:buFont typeface="Georgia" panose="02040502050405020303" pitchFamily="18" charset="0"/>
              <a:buChar char="●"/>
            </a:pPr>
            <a:r>
              <a:rPr lang="en-US" sz="2400" dirty="0"/>
              <a:t>A 3D model can be classified with high accuracy (more than 92%) with no more than 5 information rich screenshots.</a:t>
            </a:r>
            <a:endParaRPr lang="en-US" sz="2500" dirty="0"/>
          </a:p>
          <a:p>
            <a:pPr lvl="1" algn="just"/>
            <a:endParaRPr lang="en-US" sz="2000" dirty="0"/>
          </a:p>
        </p:txBody>
      </p:sp>
      <p:sp>
        <p:nvSpPr>
          <p:cNvPr id="4" name="Slide Number Placeholder 3">
            <a:extLst>
              <a:ext uri="{FF2B5EF4-FFF2-40B4-BE49-F238E27FC236}">
                <a16:creationId xmlns:a16="http://schemas.microsoft.com/office/drawing/2014/main" id="{444A5C93-7CA6-4009-AB2D-E7A41FE90858}"/>
              </a:ext>
            </a:extLst>
          </p:cNvPr>
          <p:cNvSpPr>
            <a:spLocks noGrp="1"/>
          </p:cNvSpPr>
          <p:nvPr>
            <p:ph type="sldNum" sz="quarter" idx="12"/>
          </p:nvPr>
        </p:nvSpPr>
        <p:spPr/>
        <p:txBody>
          <a:bodyPr/>
          <a:lstStyle/>
          <a:p>
            <a:pPr>
              <a:defRPr/>
            </a:pPr>
            <a:fld id="{0B1DE52F-DBA3-4B58-8F0B-0018974E4371}" type="slidenum">
              <a:rPr lang="zh-CN" altLang="en-US" smtClean="0"/>
              <a:pPr>
                <a:defRPr/>
              </a:pPr>
              <a:t>21</a:t>
            </a:fld>
            <a:endParaRPr lang="en-US" altLang="zh-CN"/>
          </a:p>
        </p:txBody>
      </p:sp>
    </p:spTree>
    <p:extLst>
      <p:ext uri="{BB962C8B-B14F-4D97-AF65-F5344CB8AC3E}">
        <p14:creationId xmlns:p14="http://schemas.microsoft.com/office/powerpoint/2010/main" val="78720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F33D-B660-432D-B751-1550DF65C5AD}"/>
              </a:ext>
            </a:extLst>
          </p:cNvPr>
          <p:cNvSpPr>
            <a:spLocks noGrp="1"/>
          </p:cNvSpPr>
          <p:nvPr>
            <p:ph type="title"/>
          </p:nvPr>
        </p:nvSpPr>
        <p:spPr/>
        <p:txBody>
          <a:bodyPr/>
          <a:lstStyle/>
          <a:p>
            <a:pPr algn="ctr"/>
            <a:r>
              <a:rPr lang="en-US" sz="3000" kern="1200" dirty="0">
                <a:solidFill>
                  <a:srgbClr val="7B9899"/>
                </a:solidFill>
                <a:latin typeface="+mj-lt"/>
                <a:ea typeface="+mj-ea"/>
                <a:cs typeface="+mj-cs"/>
              </a:rPr>
              <a:t>Place Classification Adaptation for 3D Models</a:t>
            </a:r>
          </a:p>
        </p:txBody>
      </p:sp>
      <p:sp>
        <p:nvSpPr>
          <p:cNvPr id="26" name="Rectangle 25">
            <a:extLst>
              <a:ext uri="{FF2B5EF4-FFF2-40B4-BE49-F238E27FC236}">
                <a16:creationId xmlns:a16="http://schemas.microsoft.com/office/drawing/2014/main" id="{7203D50C-C6F3-485A-AB5F-FD85FC5EBD34}"/>
              </a:ext>
            </a:extLst>
          </p:cNvPr>
          <p:cNvSpPr/>
          <p:nvPr/>
        </p:nvSpPr>
        <p:spPr>
          <a:xfrm>
            <a:off x="877142" y="1591794"/>
            <a:ext cx="6832692" cy="830997"/>
          </a:xfrm>
          <a:prstGeom prst="rect">
            <a:avLst/>
          </a:prstGeom>
        </p:spPr>
        <p:txBody>
          <a:bodyPr wrap="square">
            <a:spAutoFit/>
          </a:bodyPr>
          <a:lstStyle/>
          <a:p>
            <a:r>
              <a:rPr lang="en-US" sz="2400" dirty="0">
                <a:latin typeface="+mn-lt"/>
                <a:ea typeface="+mn-ea"/>
              </a:rPr>
              <a:t>Adversarial adaptation for place classification on screenshots of 3D models</a:t>
            </a:r>
          </a:p>
        </p:txBody>
      </p:sp>
      <p:sp>
        <p:nvSpPr>
          <p:cNvPr id="27" name="Rectangle 26">
            <a:extLst>
              <a:ext uri="{FF2B5EF4-FFF2-40B4-BE49-F238E27FC236}">
                <a16:creationId xmlns:a16="http://schemas.microsoft.com/office/drawing/2014/main" id="{D522E16C-99CF-474A-9058-CA1FDFAE6CC7}"/>
              </a:ext>
            </a:extLst>
          </p:cNvPr>
          <p:cNvSpPr/>
          <p:nvPr/>
        </p:nvSpPr>
        <p:spPr>
          <a:xfrm>
            <a:off x="1016598" y="5154055"/>
            <a:ext cx="7239000" cy="1200329"/>
          </a:xfrm>
          <a:prstGeom prst="rect">
            <a:avLst/>
          </a:prstGeom>
        </p:spPr>
        <p:txBody>
          <a:bodyPr wrap="square">
            <a:spAutoFit/>
          </a:bodyPr>
          <a:lstStyle/>
          <a:p>
            <a:r>
              <a:rPr lang="en-US" sz="2400" dirty="0">
                <a:latin typeface="+mn-lt"/>
                <a:ea typeface="+mn-ea"/>
              </a:rPr>
              <a:t>Goal: to learn </a:t>
            </a:r>
            <a:r>
              <a:rPr lang="en-US" sz="2400" i="1" dirty="0">
                <a:latin typeface="+mn-lt"/>
                <a:ea typeface="+mn-ea"/>
              </a:rPr>
              <a:t>M</a:t>
            </a:r>
            <a:r>
              <a:rPr lang="en-US" sz="2400" i="1" baseline="-25000" dirty="0">
                <a:latin typeface="+mn-lt"/>
                <a:ea typeface="+mn-ea"/>
              </a:rPr>
              <a:t>t</a:t>
            </a:r>
            <a:r>
              <a:rPr lang="en-US" sz="2400" dirty="0">
                <a:latin typeface="+mn-lt"/>
                <a:ea typeface="+mn-ea"/>
              </a:rPr>
              <a:t> so that the discriminator </a:t>
            </a:r>
            <a:r>
              <a:rPr lang="en-US" sz="2400" dirty="0">
                <a:solidFill>
                  <a:srgbClr val="FF0000"/>
                </a:solidFill>
                <a:latin typeface="+mn-lt"/>
                <a:ea typeface="+mn-ea"/>
              </a:rPr>
              <a:t>cannot</a:t>
            </a:r>
            <a:r>
              <a:rPr lang="en-US" sz="2400" dirty="0">
                <a:latin typeface="+mn-lt"/>
                <a:ea typeface="+mn-ea"/>
              </a:rPr>
              <a:t> distinguish the domain of a feature vector encoded by either </a:t>
            </a:r>
            <a:r>
              <a:rPr lang="en-US" sz="2400" i="1" dirty="0" err="1">
                <a:latin typeface="+mn-lt"/>
                <a:ea typeface="+mn-ea"/>
              </a:rPr>
              <a:t>M</a:t>
            </a:r>
            <a:r>
              <a:rPr lang="en-US" sz="2400" i="1" baseline="-25000" dirty="0" err="1">
                <a:latin typeface="+mn-lt"/>
                <a:ea typeface="+mn-ea"/>
              </a:rPr>
              <a:t>s</a:t>
            </a:r>
            <a:r>
              <a:rPr lang="en-US" sz="2400" dirty="0">
                <a:latin typeface="+mn-lt"/>
                <a:ea typeface="+mn-ea"/>
              </a:rPr>
              <a:t> or </a:t>
            </a:r>
            <a:r>
              <a:rPr lang="en-US" sz="2400" i="1" dirty="0">
                <a:latin typeface="+mn-lt"/>
                <a:ea typeface="+mn-ea"/>
              </a:rPr>
              <a:t>M</a:t>
            </a:r>
            <a:r>
              <a:rPr lang="en-US" sz="2400" i="1" baseline="-25000" dirty="0">
                <a:latin typeface="+mn-lt"/>
                <a:ea typeface="+mn-ea"/>
              </a:rPr>
              <a:t>t</a:t>
            </a:r>
            <a:r>
              <a:rPr lang="en-US" sz="2400" dirty="0">
                <a:latin typeface="+mn-lt"/>
                <a:ea typeface="+mn-ea"/>
              </a:rPr>
              <a:t> . </a:t>
            </a:r>
          </a:p>
        </p:txBody>
      </p:sp>
      <p:sp>
        <p:nvSpPr>
          <p:cNvPr id="47" name="TextBox 46">
            <a:extLst>
              <a:ext uri="{FF2B5EF4-FFF2-40B4-BE49-F238E27FC236}">
                <a16:creationId xmlns:a16="http://schemas.microsoft.com/office/drawing/2014/main" id="{33B891A9-4034-4BC5-8072-B58C03375347}"/>
              </a:ext>
            </a:extLst>
          </p:cNvPr>
          <p:cNvSpPr txBox="1"/>
          <p:nvPr/>
        </p:nvSpPr>
        <p:spPr>
          <a:xfrm>
            <a:off x="3127964" y="2607169"/>
            <a:ext cx="251229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Adversarial Adaptation</a:t>
            </a:r>
          </a:p>
        </p:txBody>
      </p:sp>
      <p:pic>
        <p:nvPicPr>
          <p:cNvPr id="3" name="图片 2">
            <a:extLst>
              <a:ext uri="{FF2B5EF4-FFF2-40B4-BE49-F238E27FC236}">
                <a16:creationId xmlns:a16="http://schemas.microsoft.com/office/drawing/2014/main" id="{ACDFA6C5-3F5F-441D-9E2E-54BFFC507A79}"/>
              </a:ext>
            </a:extLst>
          </p:cNvPr>
          <p:cNvPicPr>
            <a:picLocks noChangeAspect="1"/>
          </p:cNvPicPr>
          <p:nvPr/>
        </p:nvPicPr>
        <p:blipFill>
          <a:blip r:embed="rId3"/>
          <a:stretch>
            <a:fillRect/>
          </a:stretch>
        </p:blipFill>
        <p:spPr>
          <a:xfrm>
            <a:off x="1993634" y="2976501"/>
            <a:ext cx="4780952" cy="2152381"/>
          </a:xfrm>
          <a:prstGeom prst="rect">
            <a:avLst/>
          </a:prstGeom>
        </p:spPr>
      </p:pic>
      <p:sp>
        <p:nvSpPr>
          <p:cNvPr id="4" name="Slide Number Placeholder 3">
            <a:extLst>
              <a:ext uri="{FF2B5EF4-FFF2-40B4-BE49-F238E27FC236}">
                <a16:creationId xmlns:a16="http://schemas.microsoft.com/office/drawing/2014/main" id="{4ACDE50D-6E83-41A5-A300-C902C8551662}"/>
              </a:ext>
            </a:extLst>
          </p:cNvPr>
          <p:cNvSpPr>
            <a:spLocks noGrp="1"/>
          </p:cNvSpPr>
          <p:nvPr>
            <p:ph type="sldNum" sz="quarter" idx="12"/>
          </p:nvPr>
        </p:nvSpPr>
        <p:spPr/>
        <p:txBody>
          <a:bodyPr/>
          <a:lstStyle/>
          <a:p>
            <a:pPr>
              <a:defRPr/>
            </a:pPr>
            <a:fld id="{EE1DCC9B-6A46-433A-8156-0A1F3D85073D}" type="slidenum">
              <a:rPr lang="zh-CN" altLang="en-US" smtClean="0"/>
              <a:pPr>
                <a:defRPr/>
              </a:pPr>
              <a:t>22</a:t>
            </a:fld>
            <a:endParaRPr lang="en-US" altLang="zh-CN"/>
          </a:p>
        </p:txBody>
      </p:sp>
    </p:spTree>
    <p:extLst>
      <p:ext uri="{BB962C8B-B14F-4D97-AF65-F5344CB8AC3E}">
        <p14:creationId xmlns:p14="http://schemas.microsoft.com/office/powerpoint/2010/main" val="3982432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B2FA-43B1-458F-B91E-2ED329F5108C}"/>
              </a:ext>
            </a:extLst>
          </p:cNvPr>
          <p:cNvSpPr>
            <a:spLocks noGrp="1"/>
          </p:cNvSpPr>
          <p:nvPr>
            <p:ph type="title"/>
          </p:nvPr>
        </p:nvSpPr>
        <p:spPr/>
        <p:txBody>
          <a:bodyPr/>
          <a:lstStyle/>
          <a:p>
            <a:pPr algn="ctr"/>
            <a:r>
              <a:rPr lang="en-US" sz="3000" kern="1200" dirty="0">
                <a:solidFill>
                  <a:srgbClr val="7B9899"/>
                </a:solidFill>
                <a:latin typeface="+mj-lt"/>
                <a:ea typeface="+mj-ea"/>
                <a:cs typeface="+mj-cs"/>
              </a:rPr>
              <a:t>Place Classification Adaptation for 3D Models</a:t>
            </a:r>
          </a:p>
        </p:txBody>
      </p:sp>
      <p:pic>
        <p:nvPicPr>
          <p:cNvPr id="3" name="Picture 2">
            <a:extLst>
              <a:ext uri="{FF2B5EF4-FFF2-40B4-BE49-F238E27FC236}">
                <a16:creationId xmlns:a16="http://schemas.microsoft.com/office/drawing/2014/main" id="{1B5E1E97-6700-400A-9C1C-3965CA3B6804}"/>
              </a:ext>
            </a:extLst>
          </p:cNvPr>
          <p:cNvPicPr>
            <a:picLocks noChangeAspect="1"/>
          </p:cNvPicPr>
          <p:nvPr/>
        </p:nvPicPr>
        <p:blipFill>
          <a:blip r:embed="rId3"/>
          <a:stretch>
            <a:fillRect/>
          </a:stretch>
        </p:blipFill>
        <p:spPr>
          <a:xfrm>
            <a:off x="533400" y="1828800"/>
            <a:ext cx="8001000" cy="3427652"/>
          </a:xfrm>
          <a:prstGeom prst="rect">
            <a:avLst/>
          </a:prstGeom>
        </p:spPr>
      </p:pic>
      <p:sp>
        <p:nvSpPr>
          <p:cNvPr id="4" name="Rectangle 3">
            <a:extLst>
              <a:ext uri="{FF2B5EF4-FFF2-40B4-BE49-F238E27FC236}">
                <a16:creationId xmlns:a16="http://schemas.microsoft.com/office/drawing/2014/main" id="{EDE7B9A5-C3B4-45E5-B27E-DBFECE5DAFFE}"/>
              </a:ext>
            </a:extLst>
          </p:cNvPr>
          <p:cNvSpPr/>
          <p:nvPr/>
        </p:nvSpPr>
        <p:spPr>
          <a:xfrm>
            <a:off x="609600" y="5128331"/>
            <a:ext cx="8458200" cy="707886"/>
          </a:xfrm>
          <a:prstGeom prst="rect">
            <a:avLst/>
          </a:prstGeom>
        </p:spPr>
        <p:txBody>
          <a:bodyPr wrap="square">
            <a:spAutoFit/>
          </a:bodyPr>
          <a:lstStyle/>
          <a:p>
            <a:r>
              <a:rPr lang="en-US" sz="2000" dirty="0">
                <a:latin typeface="+mn-lt"/>
                <a:ea typeface="+mn-ea"/>
              </a:rPr>
              <a:t>Heatmaps of informative regions for place prediction on screenshots before adaptation (the first row) and after adaptation (the second row)</a:t>
            </a:r>
          </a:p>
        </p:txBody>
      </p:sp>
      <p:sp>
        <p:nvSpPr>
          <p:cNvPr id="5" name="Slide Number Placeholder 4">
            <a:extLst>
              <a:ext uri="{FF2B5EF4-FFF2-40B4-BE49-F238E27FC236}">
                <a16:creationId xmlns:a16="http://schemas.microsoft.com/office/drawing/2014/main" id="{35A5C409-460D-4A67-8210-4AAB42E05440}"/>
              </a:ext>
            </a:extLst>
          </p:cNvPr>
          <p:cNvSpPr>
            <a:spLocks noGrp="1"/>
          </p:cNvSpPr>
          <p:nvPr>
            <p:ph type="sldNum" sz="quarter" idx="12"/>
          </p:nvPr>
        </p:nvSpPr>
        <p:spPr/>
        <p:txBody>
          <a:bodyPr/>
          <a:lstStyle/>
          <a:p>
            <a:pPr>
              <a:defRPr/>
            </a:pPr>
            <a:fld id="{EE1DCC9B-6A46-433A-8156-0A1F3D85073D}" type="slidenum">
              <a:rPr lang="zh-CN" altLang="en-US" smtClean="0"/>
              <a:pPr>
                <a:defRPr/>
              </a:pPr>
              <a:t>23</a:t>
            </a:fld>
            <a:endParaRPr lang="en-US" altLang="zh-CN"/>
          </a:p>
        </p:txBody>
      </p:sp>
    </p:spTree>
    <p:extLst>
      <p:ext uri="{BB962C8B-B14F-4D97-AF65-F5344CB8AC3E}">
        <p14:creationId xmlns:p14="http://schemas.microsoft.com/office/powerpoint/2010/main" val="169990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9EA1-F8B6-4839-90EC-59CF27F004EA}"/>
              </a:ext>
            </a:extLst>
          </p:cNvPr>
          <p:cNvSpPr>
            <a:spLocks noGrp="1"/>
          </p:cNvSpPr>
          <p:nvPr>
            <p:ph type="title"/>
          </p:nvPr>
        </p:nvSpPr>
        <p:spPr/>
        <p:txBody>
          <a:bodyPr/>
          <a:lstStyle/>
          <a:p>
            <a:pPr algn="ctr"/>
            <a:r>
              <a:rPr lang="en-US" sz="3000" kern="1200" dirty="0">
                <a:solidFill>
                  <a:srgbClr val="7B9899"/>
                </a:solidFill>
                <a:latin typeface="+mj-lt"/>
                <a:ea typeface="+mj-ea"/>
                <a:cs typeface="+mj-cs"/>
              </a:rPr>
              <a:t>Rank List Generation</a:t>
            </a:r>
          </a:p>
        </p:txBody>
      </p:sp>
      <p:sp>
        <p:nvSpPr>
          <p:cNvPr id="3" name="Content Placeholder 2">
            <a:extLst>
              <a:ext uri="{FF2B5EF4-FFF2-40B4-BE49-F238E27FC236}">
                <a16:creationId xmlns:a16="http://schemas.microsoft.com/office/drawing/2014/main" id="{111E1097-8B7A-4CDE-8854-3FA583CC3397}"/>
              </a:ext>
            </a:extLst>
          </p:cNvPr>
          <p:cNvSpPr>
            <a:spLocks noGrp="1"/>
          </p:cNvSpPr>
          <p:nvPr>
            <p:ph sz="quarter" idx="1"/>
          </p:nvPr>
        </p:nvSpPr>
        <p:spPr>
          <a:xfrm>
            <a:off x="319860" y="1314106"/>
            <a:ext cx="8534400" cy="4477094"/>
          </a:xfrm>
        </p:spPr>
        <p:txBody>
          <a:bodyPr/>
          <a:lstStyle/>
          <a:p>
            <a:pPr marL="571500" indent="-342900" algn="just">
              <a:buClr>
                <a:srgbClr val="C00000"/>
              </a:buClr>
              <a:buSzPct val="61000"/>
              <a:buFont typeface="Wingdings" panose="05000000000000000000" pitchFamily="2" charset="2"/>
              <a:buChar char="§"/>
            </a:pPr>
            <a:r>
              <a:rPr lang="en-US" sz="2400" dirty="0"/>
              <a:t>Assign one or two best labels for each image, and retrieve all 3D models having such labels. </a:t>
            </a:r>
          </a:p>
          <a:p>
            <a:pPr marL="571500" indent="-342900" algn="just">
              <a:buClr>
                <a:srgbClr val="C00000"/>
              </a:buClr>
              <a:buSzPct val="61000"/>
              <a:buFont typeface="Wingdings" panose="05000000000000000000" pitchFamily="2" charset="2"/>
              <a:buChar char="§"/>
            </a:pPr>
            <a:r>
              <a:rPr lang="en-US" sz="2400" dirty="0"/>
              <a:t>The similarity between an image and a 3D model: the product of the prediction score of the query image and that of the 3D model on the same label. </a:t>
            </a:r>
          </a:p>
          <a:p>
            <a:pPr marL="1028700" lvl="1" indent="-342900" algn="just">
              <a:buClr>
                <a:srgbClr val="00B0F0"/>
              </a:buClr>
              <a:buSzPct val="60000"/>
              <a:buFont typeface="Courier New" panose="02070309020205020404" pitchFamily="49" charset="0"/>
              <a:buChar char="o"/>
            </a:pPr>
            <a:r>
              <a:rPr lang="en-US" sz="1900" dirty="0">
                <a:solidFill>
                  <a:srgbClr val="FF0000"/>
                </a:solidFill>
              </a:rPr>
              <a:t>Run </a:t>
            </a:r>
            <a:r>
              <a:rPr lang="en-US" sz="1900" dirty="0"/>
              <a:t>1: use the single label of an image from one network in Type 1 and the single label of a 3D model from one place classification model.</a:t>
            </a:r>
          </a:p>
          <a:p>
            <a:pPr marL="1028700" lvl="1" indent="-342900" algn="just">
              <a:buClr>
                <a:srgbClr val="00B0F0"/>
              </a:buClr>
              <a:buSzPct val="60000"/>
              <a:buFont typeface="Courier New" panose="02070309020205020404" pitchFamily="49" charset="0"/>
              <a:buChar char="o"/>
            </a:pPr>
            <a:r>
              <a:rPr lang="en-US" sz="1900" dirty="0">
                <a:solidFill>
                  <a:srgbClr val="0000FF"/>
                </a:solidFill>
              </a:rPr>
              <a:t>Run 2</a:t>
            </a:r>
            <a:r>
              <a:rPr lang="en-US" sz="1900" dirty="0"/>
              <a:t>: use the single label of an image from the fusion of 3 networks (one Type 1 and two Type 2 networks) and the single label of a 3D model from the fusion of 5 place classification models.</a:t>
            </a:r>
          </a:p>
          <a:p>
            <a:pPr marL="1028700" lvl="1" indent="-342900" algn="just">
              <a:buClr>
                <a:srgbClr val="00B0F0"/>
              </a:buClr>
              <a:buSzPct val="60000"/>
              <a:buFont typeface="Courier New" panose="02070309020205020404" pitchFamily="49" charset="0"/>
              <a:buChar char="o"/>
            </a:pPr>
            <a:r>
              <a:rPr lang="en-US" sz="1900" dirty="0">
                <a:solidFill>
                  <a:srgbClr val="7030A0"/>
                </a:solidFill>
              </a:rPr>
              <a:t>Run 3</a:t>
            </a:r>
            <a:r>
              <a:rPr lang="en-US" sz="1900" dirty="0"/>
              <a:t>: use the two best labels of an image from one network in type 1 and the single label of a 3D model from the fusion of 5 place classification models.</a:t>
            </a:r>
          </a:p>
        </p:txBody>
      </p:sp>
      <p:sp>
        <p:nvSpPr>
          <p:cNvPr id="4" name="Slide Number Placeholder 3">
            <a:extLst>
              <a:ext uri="{FF2B5EF4-FFF2-40B4-BE49-F238E27FC236}">
                <a16:creationId xmlns:a16="http://schemas.microsoft.com/office/drawing/2014/main" id="{89529EE6-CDE5-45B5-AF57-81F3ED749C43}"/>
              </a:ext>
            </a:extLst>
          </p:cNvPr>
          <p:cNvSpPr>
            <a:spLocks noGrp="1"/>
          </p:cNvSpPr>
          <p:nvPr>
            <p:ph type="sldNum" sz="quarter" idx="12"/>
          </p:nvPr>
        </p:nvSpPr>
        <p:spPr/>
        <p:txBody>
          <a:bodyPr/>
          <a:lstStyle/>
          <a:p>
            <a:pPr>
              <a:defRPr/>
            </a:pPr>
            <a:fld id="{0B1DE52F-DBA3-4B58-8F0B-0018974E4371}" type="slidenum">
              <a:rPr lang="zh-CN" altLang="en-US" smtClean="0"/>
              <a:pPr>
                <a:defRPr/>
              </a:pPr>
              <a:t>24</a:t>
            </a:fld>
            <a:endParaRPr lang="en-US" altLang="zh-CN"/>
          </a:p>
        </p:txBody>
      </p:sp>
    </p:spTree>
    <p:extLst>
      <p:ext uri="{BB962C8B-B14F-4D97-AF65-F5344CB8AC3E}">
        <p14:creationId xmlns:p14="http://schemas.microsoft.com/office/powerpoint/2010/main" val="3679508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rPr>
              <a:t>Introduction</a:t>
            </a:r>
          </a:p>
          <a:p>
            <a:pPr eaLnBrk="1" hangingPunct="1">
              <a:spcBef>
                <a:spcPts val="800"/>
              </a:spcBef>
              <a:spcAft>
                <a:spcPts val="1200"/>
              </a:spcAft>
            </a:pPr>
            <a:r>
              <a:rPr lang="en-US" sz="2800" dirty="0">
                <a:cs typeface="Times New Roman" pitchFamily="18" charset="0"/>
              </a:rPr>
              <a:t>Benchmark</a:t>
            </a:r>
            <a:r>
              <a:rPr lang="tr-TR" altLang="zh-CN" sz="2800" dirty="0"/>
              <a:t> </a:t>
            </a:r>
            <a:endParaRPr lang="en-US" altLang="zh-CN" sz="2800" dirty="0"/>
          </a:p>
          <a:p>
            <a:pPr eaLnBrk="1" hangingPunct="1">
              <a:spcBef>
                <a:spcPts val="800"/>
              </a:spcBef>
              <a:spcAft>
                <a:spcPts val="1200"/>
              </a:spcAft>
            </a:pPr>
            <a:r>
              <a:rPr lang="en-US" altLang="zh-CN" sz="2800" dirty="0">
                <a:ea typeface="宋体" charset="-122"/>
                <a:cs typeface="Times New Roman" pitchFamily="18" charset="0"/>
              </a:rPr>
              <a:t>Evaluation</a:t>
            </a:r>
          </a:p>
          <a:p>
            <a:pPr eaLnBrk="1" hangingPunct="1">
              <a:spcBef>
                <a:spcPts val="800"/>
              </a:spcBef>
              <a:spcAft>
                <a:spcPts val="1200"/>
              </a:spcAft>
            </a:pPr>
            <a:r>
              <a:rPr lang="en-US" altLang="zh-CN" sz="2800" dirty="0">
                <a:ea typeface="宋体" charset="-122"/>
                <a:cs typeface="Times New Roman" pitchFamily="18" charset="0"/>
              </a:rPr>
              <a:t>Methods</a:t>
            </a:r>
          </a:p>
          <a:p>
            <a:pPr eaLnBrk="1" hangingPunct="1">
              <a:spcBef>
                <a:spcPts val="800"/>
              </a:spcBef>
              <a:spcAft>
                <a:spcPts val="1200"/>
              </a:spcAft>
            </a:pPr>
            <a:r>
              <a:rPr lang="en-US" altLang="zh-CN" sz="2800" dirty="0">
                <a:ea typeface="宋体" charset="-122"/>
                <a:cs typeface="Times New Roman" pitchFamily="18" charset="0"/>
                <a:hlinkClick r:id="rId3" action="ppaction://hlinksldjump"/>
              </a:rPr>
              <a:t>Results</a:t>
            </a:r>
            <a:endParaRPr lang="en-US" altLang="zh-CN" sz="2800" dirty="0">
              <a:ea typeface="宋体" charset="-122"/>
              <a:cs typeface="Times New Roman" pitchFamily="18" charset="0"/>
            </a:endParaRPr>
          </a:p>
          <a:p>
            <a:pPr eaLnBrk="1" hangingPunct="1">
              <a:spcBef>
                <a:spcPts val="800"/>
              </a:spcBef>
              <a:spcAft>
                <a:spcPts val="1200"/>
              </a:spcAft>
            </a:pPr>
            <a:r>
              <a:rPr lang="en-US" sz="2800" dirty="0">
                <a:cs typeface="Times New Roman" pitchFamily="18" charset="0"/>
              </a:rPr>
              <a:t>Conclusions and Future Work</a:t>
            </a:r>
          </a:p>
          <a:p>
            <a:pPr eaLnBrk="1" hangingPunct="1">
              <a:lnSpc>
                <a:spcPct val="70000"/>
              </a:lnSpc>
            </a:pPr>
            <a:endParaRPr lang="en-US" altLang="zh-CN" sz="2000" dirty="0">
              <a:cs typeface="Times New Roman" pitchFamily="18" charset="0"/>
            </a:endParaRPr>
          </a:p>
        </p:txBody>
      </p:sp>
      <p:sp>
        <p:nvSpPr>
          <p:cNvPr id="2" name="Slide Number Placeholder 1">
            <a:extLst>
              <a:ext uri="{FF2B5EF4-FFF2-40B4-BE49-F238E27FC236}">
                <a16:creationId xmlns:a16="http://schemas.microsoft.com/office/drawing/2014/main" id="{B206A9C6-FE04-4789-804A-14A66552B015}"/>
              </a:ext>
            </a:extLst>
          </p:cNvPr>
          <p:cNvSpPr>
            <a:spLocks noGrp="1"/>
          </p:cNvSpPr>
          <p:nvPr>
            <p:ph type="sldNum" sz="quarter" idx="12"/>
          </p:nvPr>
        </p:nvSpPr>
        <p:spPr/>
        <p:txBody>
          <a:bodyPr/>
          <a:lstStyle/>
          <a:p>
            <a:pPr>
              <a:defRPr/>
            </a:pPr>
            <a:fld id="{0B1DE52F-DBA3-4B58-8F0B-0018974E4371}" type="slidenum">
              <a:rPr lang="zh-CN" altLang="en-US" smtClean="0"/>
              <a:pPr>
                <a:defRPr/>
              </a:pPr>
              <a:t>25</a:t>
            </a:fld>
            <a:endParaRPr lang="en-US" altLang="zh-CN"/>
          </a:p>
        </p:txBody>
      </p:sp>
    </p:spTree>
    <p:extLst>
      <p:ext uri="{BB962C8B-B14F-4D97-AF65-F5344CB8AC3E}">
        <p14:creationId xmlns:p14="http://schemas.microsoft.com/office/powerpoint/2010/main" val="97834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solidFill>
                  <a:srgbClr val="7B9899"/>
                </a:solidFill>
                <a:cs typeface="Times New Roman" pitchFamily="18" charset="0"/>
              </a:rPr>
              <a:t>Precision-Recall</a:t>
            </a:r>
          </a:p>
        </p:txBody>
      </p:sp>
      <p:sp>
        <p:nvSpPr>
          <p:cNvPr id="12" name="Rectangle 11"/>
          <p:cNvSpPr>
            <a:spLocks noChangeArrowheads="1"/>
          </p:cNvSpPr>
          <p:nvPr/>
        </p:nvSpPr>
        <p:spPr bwMode="auto">
          <a:xfrm>
            <a:off x="609600" y="6102645"/>
            <a:ext cx="4350880" cy="369332"/>
          </a:xfrm>
          <a:prstGeom prst="rect">
            <a:avLst/>
          </a:prstGeom>
          <a:noFill/>
          <a:ln w="9525">
            <a:noFill/>
            <a:miter lim="800000"/>
            <a:headEnd/>
            <a:tailEnd/>
          </a:ln>
        </p:spPr>
        <p:txBody>
          <a:bodyPr wrap="square">
            <a:spAutoFit/>
          </a:bodyPr>
          <a:lstStyle/>
          <a:p>
            <a:pPr algn="ctr"/>
            <a:endParaRPr lang="en-US" altLang="zh-CN" dirty="0">
              <a:latin typeface="+mn-lt"/>
              <a:cs typeface="Times New Roman" pitchFamily="18" charset="0"/>
            </a:endParaRPr>
          </a:p>
        </p:txBody>
      </p:sp>
      <p:sp>
        <p:nvSpPr>
          <p:cNvPr id="8" name="Content Placeholder 2">
            <a:extLst>
              <a:ext uri="{FF2B5EF4-FFF2-40B4-BE49-F238E27FC236}">
                <a16:creationId xmlns:a16="http://schemas.microsoft.com/office/drawing/2014/main" id="{01E967E1-FD36-42EC-A90A-4AEE44D679F6}"/>
              </a:ext>
            </a:extLst>
          </p:cNvPr>
          <p:cNvSpPr>
            <a:spLocks/>
          </p:cNvSpPr>
          <p:nvPr/>
        </p:nvSpPr>
        <p:spPr bwMode="auto">
          <a:xfrm>
            <a:off x="228600" y="1447800"/>
            <a:ext cx="8686800" cy="5029200"/>
          </a:xfrm>
          <a:prstGeom prst="rect">
            <a:avLst/>
          </a:prstGeom>
          <a:noFill/>
          <a:ln w="9525">
            <a:noFill/>
            <a:miter lim="800000"/>
            <a:headEnd/>
            <a:tailEnd/>
          </a:ln>
        </p:spPr>
        <p:txBody>
          <a:bodyPr/>
          <a:lstStyle/>
          <a:p>
            <a:pPr marL="273050" lvl="1" indent="-273050">
              <a:spcBef>
                <a:spcPts val="800"/>
              </a:spcBef>
              <a:spcAft>
                <a:spcPts val="1200"/>
              </a:spcAft>
              <a:buClr>
                <a:schemeClr val="accent1"/>
              </a:buClr>
              <a:buSzPct val="85000"/>
              <a:buFont typeface="Wingdings 2" pitchFamily="18" charset="2"/>
              <a:buChar char=""/>
              <a:defRPr/>
            </a:pPr>
            <a:r>
              <a:rPr lang="en-US" sz="2800" dirty="0">
                <a:latin typeface="+mn-lt"/>
                <a:ea typeface="+mn-ea"/>
                <a:cs typeface="Times New Roman" pitchFamily="18" charset="0"/>
              </a:rPr>
              <a:t>Learning-based approaches </a:t>
            </a:r>
          </a:p>
          <a:p>
            <a:pPr marL="273050" lvl="1" indent="-273050">
              <a:spcBef>
                <a:spcPts val="800"/>
              </a:spcBef>
              <a:spcAft>
                <a:spcPts val="1200"/>
              </a:spcAft>
              <a:buClr>
                <a:schemeClr val="accent1"/>
              </a:buClr>
              <a:buSzPct val="85000"/>
              <a:buFont typeface="Wingdings 2" pitchFamily="18" charset="2"/>
              <a:buChar char=""/>
              <a:defRPr/>
            </a:pPr>
            <a:r>
              <a:rPr lang="en-US" sz="2800" dirty="0">
                <a:latin typeface="+mn-lt"/>
                <a:ea typeface="+mn-ea"/>
                <a:cs typeface="Times New Roman" pitchFamily="18" charset="0"/>
              </a:rPr>
              <a:t>Non-learning based approaches</a:t>
            </a:r>
          </a:p>
        </p:txBody>
      </p:sp>
      <p:sp>
        <p:nvSpPr>
          <p:cNvPr id="3" name="Slide Number Placeholder 2">
            <a:extLst>
              <a:ext uri="{FF2B5EF4-FFF2-40B4-BE49-F238E27FC236}">
                <a16:creationId xmlns:a16="http://schemas.microsoft.com/office/drawing/2014/main" id="{8C5956A7-A6AF-4855-9BB2-0D4548B433F3}"/>
              </a:ext>
            </a:extLst>
          </p:cNvPr>
          <p:cNvSpPr>
            <a:spLocks noGrp="1"/>
          </p:cNvSpPr>
          <p:nvPr>
            <p:ph type="sldNum" sz="quarter" idx="12"/>
          </p:nvPr>
        </p:nvSpPr>
        <p:spPr/>
        <p:txBody>
          <a:bodyPr/>
          <a:lstStyle/>
          <a:p>
            <a:pPr>
              <a:defRPr/>
            </a:pPr>
            <a:fld id="{0B1DE52F-DBA3-4B58-8F0B-0018974E4371}" type="slidenum">
              <a:rPr lang="zh-CN" altLang="en-US" smtClean="0"/>
              <a:pPr>
                <a:defRPr/>
              </a:pPr>
              <a:t>26</a:t>
            </a:fld>
            <a:endParaRPr lang="en-US" altLang="zh-CN"/>
          </a:p>
        </p:txBody>
      </p:sp>
    </p:spTree>
    <p:extLst>
      <p:ext uri="{BB962C8B-B14F-4D97-AF65-F5344CB8AC3E}">
        <p14:creationId xmlns:p14="http://schemas.microsoft.com/office/powerpoint/2010/main" val="1078447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1" name="Shape 221"/>
          <p:cNvPicPr preferRelativeResize="0"/>
          <p:nvPr/>
        </p:nvPicPr>
        <p:blipFill rotWithShape="1">
          <a:blip r:embed="rId3">
            <a:alphaModFix/>
          </a:blip>
          <a:srcRect t="2297" r="3119" b="1981"/>
          <a:stretch/>
        </p:blipFill>
        <p:spPr>
          <a:xfrm>
            <a:off x="838200" y="228600"/>
            <a:ext cx="7010400" cy="6172200"/>
          </a:xfrm>
          <a:prstGeom prst="rect">
            <a:avLst/>
          </a:prstGeom>
          <a:noFill/>
          <a:ln>
            <a:noFill/>
          </a:ln>
        </p:spPr>
      </p:pic>
      <p:sp>
        <p:nvSpPr>
          <p:cNvPr id="2" name="Rectangle 1">
            <a:extLst>
              <a:ext uri="{FF2B5EF4-FFF2-40B4-BE49-F238E27FC236}">
                <a16:creationId xmlns:a16="http://schemas.microsoft.com/office/drawing/2014/main" id="{D9024831-251D-48CC-8F43-557A49A598A5}"/>
              </a:ext>
            </a:extLst>
          </p:cNvPr>
          <p:cNvSpPr/>
          <p:nvPr/>
        </p:nvSpPr>
        <p:spPr>
          <a:xfrm>
            <a:off x="3276600" y="3200400"/>
            <a:ext cx="3057247" cy="369332"/>
          </a:xfrm>
          <a:prstGeom prst="rect">
            <a:avLst/>
          </a:prstGeom>
        </p:spPr>
        <p:txBody>
          <a:bodyPr wrap="none">
            <a:spAutoFit/>
          </a:bodyPr>
          <a:lstStyle/>
          <a:p>
            <a:r>
              <a:rPr lang="en-US" dirty="0">
                <a:cs typeface="Times New Roman" pitchFamily="18" charset="0"/>
              </a:rPr>
              <a:t>Learning-based approaches</a:t>
            </a:r>
            <a:endParaRPr lang="en-US" dirty="0"/>
          </a:p>
        </p:txBody>
      </p:sp>
    </p:spTree>
    <p:extLst>
      <p:ext uri="{BB962C8B-B14F-4D97-AF65-F5344CB8AC3E}">
        <p14:creationId xmlns:p14="http://schemas.microsoft.com/office/powerpoint/2010/main" val="2961748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8" name="Shape 228"/>
          <p:cNvPicPr preferRelativeResize="0"/>
          <p:nvPr/>
        </p:nvPicPr>
        <p:blipFill>
          <a:blip r:embed="rId3">
            <a:alphaModFix/>
          </a:blip>
          <a:stretch>
            <a:fillRect/>
          </a:stretch>
        </p:blipFill>
        <p:spPr>
          <a:xfrm>
            <a:off x="381000" y="228600"/>
            <a:ext cx="8305800" cy="6096000"/>
          </a:xfrm>
          <a:prstGeom prst="rect">
            <a:avLst/>
          </a:prstGeom>
          <a:noFill/>
          <a:ln>
            <a:noFill/>
          </a:ln>
        </p:spPr>
      </p:pic>
      <p:sp>
        <p:nvSpPr>
          <p:cNvPr id="3" name="Rectangle 2">
            <a:extLst>
              <a:ext uri="{FF2B5EF4-FFF2-40B4-BE49-F238E27FC236}">
                <a16:creationId xmlns:a16="http://schemas.microsoft.com/office/drawing/2014/main" id="{E604A31C-3E17-4391-8F5A-69C945F7286D}"/>
              </a:ext>
            </a:extLst>
          </p:cNvPr>
          <p:cNvSpPr/>
          <p:nvPr/>
        </p:nvSpPr>
        <p:spPr>
          <a:xfrm>
            <a:off x="3962400" y="2209800"/>
            <a:ext cx="4572000" cy="369332"/>
          </a:xfrm>
          <a:prstGeom prst="rect">
            <a:avLst/>
          </a:prstGeom>
        </p:spPr>
        <p:txBody>
          <a:bodyPr>
            <a:spAutoFit/>
          </a:bodyPr>
          <a:lstStyle/>
          <a:p>
            <a:pPr marL="0" lvl="1">
              <a:spcBef>
                <a:spcPts val="800"/>
              </a:spcBef>
              <a:spcAft>
                <a:spcPts val="1200"/>
              </a:spcAft>
              <a:buClr>
                <a:schemeClr val="accent1"/>
              </a:buClr>
              <a:buSzPct val="85000"/>
              <a:defRPr/>
            </a:pPr>
            <a:r>
              <a:rPr lang="en-US" dirty="0">
                <a:cs typeface="Times New Roman" pitchFamily="18" charset="0"/>
              </a:rPr>
              <a:t>Non-learning based approaches</a:t>
            </a:r>
          </a:p>
        </p:txBody>
      </p:sp>
    </p:spTree>
    <p:extLst>
      <p:ext uri="{BB962C8B-B14F-4D97-AF65-F5344CB8AC3E}">
        <p14:creationId xmlns:p14="http://schemas.microsoft.com/office/powerpoint/2010/main" val="2490519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p:nvPr/>
        </p:nvSpPr>
        <p:spPr>
          <a:xfrm>
            <a:off x="301680" y="228600"/>
            <a:ext cx="8533800" cy="75816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US" sz="3300" b="0" strike="noStrike">
                <a:solidFill>
                  <a:srgbClr val="7A9798"/>
                </a:solidFill>
                <a:latin typeface="Georgia"/>
                <a:ea typeface="Georgia"/>
                <a:cs typeface="Georgia"/>
                <a:sym typeface="Georgia"/>
              </a:rPr>
              <a:t>Results: Performance Metrics</a:t>
            </a:r>
            <a:endParaRPr sz="1800" b="0" strike="noStrike">
              <a:solidFill>
                <a:srgbClr val="000000"/>
              </a:solidFill>
              <a:latin typeface="Arial"/>
              <a:ea typeface="Arial"/>
              <a:cs typeface="Arial"/>
              <a:sym typeface="Arial"/>
            </a:endParaRPr>
          </a:p>
        </p:txBody>
      </p:sp>
      <p:sp>
        <p:nvSpPr>
          <p:cNvPr id="235" name="Shape 235"/>
          <p:cNvSpPr/>
          <p:nvPr/>
        </p:nvSpPr>
        <p:spPr>
          <a:xfrm>
            <a:off x="381000" y="1600200"/>
            <a:ext cx="8381100" cy="5838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600" b="0" strike="noStrike" dirty="0">
                <a:solidFill>
                  <a:srgbClr val="000000"/>
                </a:solidFill>
                <a:latin typeface="Georgia"/>
                <a:ea typeface="Georgia"/>
                <a:cs typeface="Georgia"/>
                <a:sym typeface="Georgia"/>
              </a:rPr>
              <a:t>Performance metrics comparison on two different datasets of our </a:t>
            </a:r>
            <a:r>
              <a:rPr lang="en-US" sz="1600" b="1" strike="noStrike" dirty="0" err="1">
                <a:solidFill>
                  <a:srgbClr val="000000"/>
                </a:solidFill>
                <a:latin typeface="Georgia"/>
                <a:ea typeface="Georgia"/>
                <a:cs typeface="Georgia"/>
                <a:sym typeface="Georgia"/>
              </a:rPr>
              <a:t>SceneIBR</a:t>
            </a:r>
            <a:r>
              <a:rPr lang="en-US" sz="1600" b="0" strike="noStrike" dirty="0">
                <a:solidFill>
                  <a:srgbClr val="000000"/>
                </a:solidFill>
                <a:latin typeface="Georgia"/>
                <a:ea typeface="Georgia"/>
                <a:cs typeface="Georgia"/>
                <a:sym typeface="Georgia"/>
              </a:rPr>
              <a:t> benchmark for three learning-based and one non-learning based participating method.</a:t>
            </a:r>
            <a:endParaRPr sz="1800" b="0" strike="noStrike" dirty="0">
              <a:solidFill>
                <a:srgbClr val="000000"/>
              </a:solidFill>
              <a:latin typeface="Arial"/>
              <a:ea typeface="Arial"/>
              <a:cs typeface="Arial"/>
              <a:sym typeface="Arial"/>
            </a:endParaRPr>
          </a:p>
        </p:txBody>
      </p:sp>
      <p:pic>
        <p:nvPicPr>
          <p:cNvPr id="236" name="Shape 236"/>
          <p:cNvPicPr preferRelativeResize="0"/>
          <p:nvPr/>
        </p:nvPicPr>
        <p:blipFill>
          <a:blip r:embed="rId3">
            <a:alphaModFix/>
          </a:blip>
          <a:stretch>
            <a:fillRect/>
          </a:stretch>
        </p:blipFill>
        <p:spPr>
          <a:xfrm>
            <a:off x="492089" y="2286000"/>
            <a:ext cx="8152982" cy="3733800"/>
          </a:xfrm>
          <a:prstGeom prst="rect">
            <a:avLst/>
          </a:prstGeom>
          <a:noFill/>
          <a:ln>
            <a:noFill/>
          </a:ln>
        </p:spPr>
      </p:pic>
    </p:spTree>
    <p:extLst>
      <p:ext uri="{BB962C8B-B14F-4D97-AF65-F5344CB8AC3E}">
        <p14:creationId xmlns:p14="http://schemas.microsoft.com/office/powerpoint/2010/main" val="579884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p:nvPr/>
        </p:nvSpPr>
        <p:spPr>
          <a:xfrm>
            <a:off x="301680" y="228600"/>
            <a:ext cx="8533800" cy="75816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US" sz="3300" b="0" i="0" u="none" strike="noStrike" cap="none">
                <a:solidFill>
                  <a:srgbClr val="7A9798"/>
                </a:solidFill>
                <a:latin typeface="Georgia"/>
                <a:ea typeface="Georgia"/>
                <a:cs typeface="Georgia"/>
                <a:sym typeface="Georgia"/>
              </a:rPr>
              <a:t>Introduction</a:t>
            </a:r>
            <a:endParaRPr sz="1800" b="0" i="0" u="none" strike="noStrike" cap="none">
              <a:solidFill>
                <a:srgbClr val="000000"/>
              </a:solidFill>
              <a:latin typeface="Arial"/>
              <a:ea typeface="Arial"/>
              <a:cs typeface="Arial"/>
              <a:sym typeface="Arial"/>
            </a:endParaRPr>
          </a:p>
        </p:txBody>
      </p:sp>
      <p:sp>
        <p:nvSpPr>
          <p:cNvPr id="147" name="Shape 147"/>
          <p:cNvSpPr/>
          <p:nvPr/>
        </p:nvSpPr>
        <p:spPr>
          <a:xfrm>
            <a:off x="301680" y="1371600"/>
            <a:ext cx="8503560" cy="4647240"/>
          </a:xfrm>
          <a:prstGeom prst="rect">
            <a:avLst/>
          </a:prstGeom>
          <a:noFill/>
          <a:ln>
            <a:noFill/>
          </a:ln>
        </p:spPr>
        <p:txBody>
          <a:bodyPr spcFirstLastPara="1" wrap="square" lIns="90000" tIns="45000" rIns="90000" bIns="45000" anchor="t" anchorCtr="0">
            <a:noAutofit/>
          </a:bodyPr>
          <a:lstStyle/>
          <a:p>
            <a:pPr marL="272880" marR="0" lvl="0" indent="-272160" algn="l" rtl="0">
              <a:lnSpc>
                <a:spcPct val="100000"/>
              </a:lnSpc>
              <a:spcBef>
                <a:spcPts val="0"/>
              </a:spcBef>
              <a:spcAft>
                <a:spcPts val="300"/>
              </a:spcAft>
              <a:buClr>
                <a:srgbClr val="B45F06"/>
              </a:buClr>
              <a:buSzPts val="2000"/>
              <a:buFont typeface="Noto Sans Symbols"/>
              <a:buChar char="●"/>
            </a:pPr>
            <a:r>
              <a:rPr lang="en-US" sz="2000" b="1" i="0" u="none" strike="noStrike" cap="none" dirty="0">
                <a:solidFill>
                  <a:srgbClr val="134F5C"/>
                </a:solidFill>
                <a:latin typeface="Georgia"/>
                <a:ea typeface="Georgia"/>
                <a:cs typeface="Georgia"/>
                <a:sym typeface="Georgia"/>
              </a:rPr>
              <a:t>2D Scene Image-Based 3D Scene </a:t>
            </a:r>
            <a:r>
              <a:rPr lang="en-US" sz="2000" b="1" dirty="0">
                <a:solidFill>
                  <a:srgbClr val="134F5C"/>
                </a:solidFill>
                <a:latin typeface="Georgia"/>
                <a:ea typeface="Georgia"/>
                <a:cs typeface="Georgia"/>
                <a:sym typeface="Georgia"/>
              </a:rPr>
              <a:t>R</a:t>
            </a:r>
            <a:r>
              <a:rPr lang="en-US" sz="2000" b="1" i="0" u="none" strike="noStrike" cap="none" dirty="0">
                <a:solidFill>
                  <a:srgbClr val="134F5C"/>
                </a:solidFill>
                <a:latin typeface="Georgia"/>
                <a:ea typeface="Georgia"/>
                <a:cs typeface="Georgia"/>
                <a:sym typeface="Georgia"/>
              </a:rPr>
              <a:t>etrieval (</a:t>
            </a:r>
            <a:r>
              <a:rPr lang="en-US" sz="2000" b="1" i="0" u="none" strike="noStrike" cap="none" dirty="0" err="1">
                <a:solidFill>
                  <a:srgbClr val="134F5C"/>
                </a:solidFill>
                <a:latin typeface="Georgia"/>
                <a:ea typeface="Georgia"/>
                <a:cs typeface="Georgia"/>
                <a:sym typeface="Georgia"/>
              </a:rPr>
              <a:t>SceneIBR</a:t>
            </a:r>
            <a:r>
              <a:rPr lang="en-US" sz="2000" b="1" i="0" u="none" strike="noStrike" cap="none" dirty="0">
                <a:solidFill>
                  <a:srgbClr val="134F5C"/>
                </a:solidFill>
                <a:latin typeface="Georgia"/>
                <a:ea typeface="Georgia"/>
                <a:cs typeface="Georgia"/>
                <a:sym typeface="Georgia"/>
              </a:rPr>
              <a:t>)</a:t>
            </a:r>
            <a:r>
              <a:rPr lang="en-US" sz="2000" b="0" i="0" u="none" strike="noStrike" cap="none" dirty="0">
                <a:solidFill>
                  <a:srgbClr val="000000"/>
                </a:solidFill>
                <a:latin typeface="Georgia"/>
                <a:ea typeface="Georgia"/>
                <a:cs typeface="Georgia"/>
                <a:sym typeface="Georgia"/>
              </a:rPr>
              <a:t> focuses on retrieving relevant 3D scene models using scene image(s) as input</a:t>
            </a:r>
            <a:endParaRPr sz="1800" b="0" i="0" u="none" strike="noStrike" cap="none" dirty="0">
              <a:solidFill>
                <a:srgbClr val="000000"/>
              </a:solidFill>
              <a:latin typeface="Arial"/>
              <a:ea typeface="Arial"/>
              <a:cs typeface="Arial"/>
              <a:sym typeface="Arial"/>
            </a:endParaRPr>
          </a:p>
          <a:p>
            <a:pPr marL="272880" marR="0" lvl="0" indent="-272160" algn="l" rtl="0">
              <a:lnSpc>
                <a:spcPct val="100000"/>
              </a:lnSpc>
              <a:spcBef>
                <a:spcPts val="0"/>
              </a:spcBef>
              <a:spcAft>
                <a:spcPts val="300"/>
              </a:spcAft>
              <a:buClr>
                <a:srgbClr val="B45F06"/>
              </a:buClr>
              <a:buSzPts val="2000"/>
              <a:buFont typeface="Noto Sans Symbols"/>
              <a:buChar char="●"/>
            </a:pPr>
            <a:r>
              <a:rPr lang="en-US" sz="2000" b="1" i="0" u="none" strike="noStrike" cap="none" dirty="0">
                <a:solidFill>
                  <a:srgbClr val="134F5C"/>
                </a:solidFill>
                <a:latin typeface="Georgia"/>
                <a:ea typeface="Georgia"/>
                <a:cs typeface="Georgia"/>
                <a:sym typeface="Georgia"/>
              </a:rPr>
              <a:t>Motivation:</a:t>
            </a:r>
            <a:r>
              <a:rPr lang="en-US" sz="2000" b="0" i="0" u="none" strike="noStrike" cap="none" dirty="0">
                <a:solidFill>
                  <a:srgbClr val="000000"/>
                </a:solidFill>
                <a:latin typeface="Georgia"/>
                <a:ea typeface="Georgia"/>
                <a:cs typeface="Georgia"/>
                <a:sym typeface="Georgia"/>
              </a:rPr>
              <a:t> </a:t>
            </a:r>
            <a:endParaRPr sz="1800" b="0" i="0" u="none" strike="noStrike" cap="none" dirty="0">
              <a:solidFill>
                <a:srgbClr val="000000"/>
              </a:solidFill>
              <a:latin typeface="Arial"/>
              <a:ea typeface="Arial"/>
              <a:cs typeface="Arial"/>
              <a:sym typeface="Arial"/>
            </a:endParaRPr>
          </a:p>
          <a:p>
            <a:pPr marL="547560" marR="0" lvl="1" indent="-272161" algn="l" rtl="0">
              <a:lnSpc>
                <a:spcPct val="100000"/>
              </a:lnSpc>
              <a:spcBef>
                <a:spcPts val="0"/>
              </a:spcBef>
              <a:spcAft>
                <a:spcPts val="300"/>
              </a:spcAft>
              <a:buClr>
                <a:srgbClr val="CCB400"/>
              </a:buClr>
              <a:buSzPts val="1800"/>
              <a:buFont typeface="Courier New"/>
              <a:buChar char="o"/>
            </a:pPr>
            <a:r>
              <a:rPr lang="en-US" sz="1800" dirty="0">
                <a:solidFill>
                  <a:srgbClr val="E06666"/>
                </a:solidFill>
                <a:latin typeface="Georgia"/>
                <a:ea typeface="Georgia"/>
                <a:cs typeface="Georgia"/>
                <a:sym typeface="Georgia"/>
              </a:rPr>
              <a:t>Vast applications</a:t>
            </a:r>
            <a:r>
              <a:rPr lang="en-US" sz="1800" dirty="0">
                <a:latin typeface="Georgia"/>
                <a:ea typeface="Georgia"/>
                <a:cs typeface="Georgia"/>
                <a:sym typeface="Georgia"/>
              </a:rPr>
              <a:t>: 3D scene reconstruction, autonomous driving cars, 3D geometry video retrieval, and 3D AR/VR Entertainment</a:t>
            </a:r>
            <a:endParaRPr sz="1800" b="0" i="0" u="none" strike="noStrike" cap="none" dirty="0">
              <a:solidFill>
                <a:srgbClr val="000000"/>
              </a:solidFill>
              <a:latin typeface="Georgia"/>
              <a:ea typeface="Georgia"/>
              <a:cs typeface="Georgia"/>
              <a:sym typeface="Georgia"/>
            </a:endParaRPr>
          </a:p>
          <a:p>
            <a:pPr marL="272879" lvl="0" indent="-259459" rtl="0">
              <a:spcBef>
                <a:spcPts val="0"/>
              </a:spcBef>
              <a:spcAft>
                <a:spcPts val="300"/>
              </a:spcAft>
              <a:buClr>
                <a:srgbClr val="B45F06"/>
              </a:buClr>
              <a:buSzPts val="1800"/>
              <a:buFont typeface="Georgia"/>
              <a:buChar char="●"/>
            </a:pPr>
            <a:r>
              <a:rPr lang="en-US" sz="2000" b="1" dirty="0">
                <a:solidFill>
                  <a:srgbClr val="134F5C"/>
                </a:solidFill>
                <a:latin typeface="Georgia"/>
                <a:ea typeface="Georgia"/>
                <a:cs typeface="Georgia"/>
                <a:sym typeface="Georgia"/>
              </a:rPr>
              <a:t>Challenges</a:t>
            </a:r>
            <a:endParaRPr sz="1800" b="1" dirty="0">
              <a:solidFill>
                <a:srgbClr val="134F5C"/>
              </a:solidFill>
              <a:latin typeface="Georgia"/>
              <a:ea typeface="Georgia"/>
              <a:cs typeface="Georgia"/>
              <a:sym typeface="Georgia"/>
            </a:endParaRPr>
          </a:p>
          <a:p>
            <a:pPr marL="547560" marR="0" lvl="1" indent="-272161" algn="l" rtl="0">
              <a:lnSpc>
                <a:spcPct val="100000"/>
              </a:lnSpc>
              <a:spcBef>
                <a:spcPts val="0"/>
              </a:spcBef>
              <a:spcAft>
                <a:spcPts val="300"/>
              </a:spcAft>
              <a:buClr>
                <a:srgbClr val="CCB400"/>
              </a:buClr>
              <a:buSzPts val="1800"/>
              <a:buFont typeface="Courier New"/>
              <a:buChar char="o"/>
            </a:pPr>
            <a:r>
              <a:rPr lang="en-US" sz="1800" dirty="0">
                <a:latin typeface="Georgia"/>
                <a:ea typeface="Georgia"/>
                <a:cs typeface="Georgia"/>
                <a:sym typeface="Georgia"/>
              </a:rPr>
              <a:t>2D images lack 3D </a:t>
            </a:r>
            <a:r>
              <a:rPr lang="en-US" sz="1800" dirty="0">
                <a:solidFill>
                  <a:srgbClr val="6FA8DC"/>
                </a:solidFill>
                <a:latin typeface="Georgia"/>
                <a:ea typeface="Georgia"/>
                <a:cs typeface="Georgia"/>
                <a:sym typeface="Georgia"/>
              </a:rPr>
              <a:t>scene information</a:t>
            </a:r>
            <a:r>
              <a:rPr lang="en-US" sz="1800" dirty="0">
                <a:latin typeface="Georgia"/>
                <a:ea typeface="Georgia"/>
                <a:cs typeface="Georgia"/>
                <a:sym typeface="Georgia"/>
              </a:rPr>
              <a:t> they are supposed to present</a:t>
            </a:r>
            <a:endParaRPr sz="1800" dirty="0">
              <a:latin typeface="Georgia"/>
              <a:ea typeface="Georgia"/>
              <a:cs typeface="Georgia"/>
              <a:sym typeface="Georgia"/>
            </a:endParaRPr>
          </a:p>
          <a:p>
            <a:pPr marL="547560" marR="0" lvl="1" indent="-272161" algn="l" rtl="0">
              <a:lnSpc>
                <a:spcPct val="100000"/>
              </a:lnSpc>
              <a:spcBef>
                <a:spcPts val="0"/>
              </a:spcBef>
              <a:spcAft>
                <a:spcPts val="300"/>
              </a:spcAft>
              <a:buClr>
                <a:srgbClr val="CCB400"/>
              </a:buClr>
              <a:buSzPts val="1800"/>
              <a:buFont typeface="Courier New"/>
              <a:buChar char="o"/>
            </a:pPr>
            <a:r>
              <a:rPr lang="en-US" sz="1800" dirty="0">
                <a:solidFill>
                  <a:srgbClr val="8E7CC3"/>
                </a:solidFill>
                <a:latin typeface="Georgia"/>
                <a:ea typeface="Georgia"/>
                <a:cs typeface="Georgia"/>
                <a:sym typeface="Georgia"/>
              </a:rPr>
              <a:t>Semantic gap</a:t>
            </a:r>
            <a:r>
              <a:rPr lang="en-US" sz="1800" dirty="0">
                <a:latin typeface="Georgia"/>
                <a:ea typeface="Georgia"/>
                <a:cs typeface="Georgia"/>
                <a:sym typeface="Georgia"/>
              </a:rPr>
              <a:t> between 2D scene images and accurate 3D scene models</a:t>
            </a:r>
            <a:endParaRPr sz="1800" dirty="0">
              <a:latin typeface="Georgia"/>
              <a:ea typeface="Georgia"/>
              <a:cs typeface="Georgia"/>
              <a:sym typeface="Georgia"/>
            </a:endParaRPr>
          </a:p>
          <a:p>
            <a:pPr marL="547560" marR="0" lvl="1" indent="-272161" algn="l" rtl="0">
              <a:lnSpc>
                <a:spcPct val="100000"/>
              </a:lnSpc>
              <a:spcBef>
                <a:spcPts val="0"/>
              </a:spcBef>
              <a:spcAft>
                <a:spcPts val="300"/>
              </a:spcAft>
              <a:buClr>
                <a:srgbClr val="CCB400"/>
              </a:buClr>
              <a:buSzPts val="1800"/>
              <a:buFont typeface="Courier New"/>
              <a:buChar char="o"/>
            </a:pPr>
            <a:r>
              <a:rPr lang="en-US" sz="1800" dirty="0">
                <a:solidFill>
                  <a:srgbClr val="E06666"/>
                </a:solidFill>
                <a:latin typeface="Georgia"/>
                <a:ea typeface="Georgia"/>
                <a:cs typeface="Georgia"/>
                <a:sym typeface="Georgia"/>
              </a:rPr>
              <a:t>Brand new</a:t>
            </a:r>
            <a:r>
              <a:rPr lang="en-US" sz="1800" dirty="0">
                <a:latin typeface="Georgia"/>
                <a:ea typeface="Georgia"/>
                <a:cs typeface="Georgia"/>
                <a:sym typeface="Georgia"/>
              </a:rPr>
              <a:t> research topic in the field of image-based 3D object retrieval (IBR)</a:t>
            </a:r>
            <a:endParaRPr sz="1800" dirty="0">
              <a:latin typeface="Georgia"/>
              <a:ea typeface="Georgia"/>
              <a:cs typeface="Georgia"/>
              <a:sym typeface="Georgia"/>
            </a:endParaRPr>
          </a:p>
          <a:p>
            <a:pPr marL="822239" marR="0" lvl="2" indent="-227879" algn="l" rtl="0">
              <a:lnSpc>
                <a:spcPct val="100000"/>
              </a:lnSpc>
              <a:spcBef>
                <a:spcPts val="0"/>
              </a:spcBef>
              <a:spcAft>
                <a:spcPts val="300"/>
              </a:spcAft>
              <a:buClr>
                <a:srgbClr val="8CADAE"/>
              </a:buClr>
              <a:buSzPts val="1800"/>
              <a:buFont typeface="Noto Sans Symbols"/>
              <a:buChar char="✓"/>
            </a:pPr>
            <a:r>
              <a:rPr lang="en-US" sz="1800" dirty="0">
                <a:latin typeface="Georgia"/>
                <a:ea typeface="Georgia"/>
                <a:cs typeface="Georgia"/>
                <a:sym typeface="Georgia"/>
              </a:rPr>
              <a:t>A query image contains </a:t>
            </a:r>
            <a:r>
              <a:rPr lang="en-US" sz="1800" u="sng" dirty="0">
                <a:latin typeface="Georgia"/>
                <a:ea typeface="Georgia"/>
                <a:cs typeface="Georgia"/>
                <a:sym typeface="Georgia"/>
              </a:rPr>
              <a:t>several</a:t>
            </a:r>
            <a:r>
              <a:rPr lang="en-US" sz="1800" dirty="0">
                <a:latin typeface="Georgia"/>
                <a:ea typeface="Georgia"/>
                <a:cs typeface="Georgia"/>
                <a:sym typeface="Georgia"/>
              </a:rPr>
              <a:t> objects</a:t>
            </a:r>
            <a:endParaRPr sz="1800" dirty="0">
              <a:latin typeface="Georgia"/>
              <a:ea typeface="Georgia"/>
              <a:cs typeface="Georgia"/>
              <a:sym typeface="Georgia"/>
            </a:endParaRPr>
          </a:p>
          <a:p>
            <a:pPr marL="822239" marR="0" lvl="2" indent="-227879" algn="l" rtl="0">
              <a:lnSpc>
                <a:spcPct val="100000"/>
              </a:lnSpc>
              <a:spcBef>
                <a:spcPts val="0"/>
              </a:spcBef>
              <a:spcAft>
                <a:spcPts val="300"/>
              </a:spcAft>
              <a:buClr>
                <a:srgbClr val="8CADAE"/>
              </a:buClr>
              <a:buSzPts val="1800"/>
              <a:buFont typeface="Noto Sans Symbols"/>
              <a:buChar char="✓"/>
            </a:pPr>
            <a:r>
              <a:rPr lang="en-US" sz="1800" dirty="0">
                <a:latin typeface="Georgia"/>
                <a:ea typeface="Georgia"/>
                <a:cs typeface="Georgia"/>
                <a:sym typeface="Georgia"/>
              </a:rPr>
              <a:t>Objects may </a:t>
            </a:r>
            <a:r>
              <a:rPr lang="en-US" sz="1800" u="sng" dirty="0">
                <a:latin typeface="Georgia"/>
                <a:ea typeface="Georgia"/>
                <a:cs typeface="Georgia"/>
                <a:sym typeface="Georgia"/>
              </a:rPr>
              <a:t>overlap</a:t>
            </a:r>
            <a:r>
              <a:rPr lang="en-US" sz="1800" dirty="0">
                <a:latin typeface="Georgia"/>
                <a:ea typeface="Georgia"/>
                <a:cs typeface="Georgia"/>
                <a:sym typeface="Georgia"/>
              </a:rPr>
              <a:t> with each other</a:t>
            </a:r>
            <a:endParaRPr sz="1800" dirty="0">
              <a:latin typeface="Georgia"/>
              <a:ea typeface="Georgia"/>
              <a:cs typeface="Georgia"/>
              <a:sym typeface="Georgia"/>
            </a:endParaRPr>
          </a:p>
          <a:p>
            <a:pPr marL="822239" marR="0" lvl="2" indent="-227879" algn="l" rtl="0">
              <a:lnSpc>
                <a:spcPct val="100000"/>
              </a:lnSpc>
              <a:spcBef>
                <a:spcPts val="0"/>
              </a:spcBef>
              <a:spcAft>
                <a:spcPts val="300"/>
              </a:spcAft>
              <a:buClr>
                <a:srgbClr val="8CADAE"/>
              </a:buClr>
              <a:buSzPts val="1800"/>
              <a:buFont typeface="Noto Sans Symbols"/>
              <a:buChar char="✓"/>
            </a:pPr>
            <a:r>
              <a:rPr lang="en-US" sz="1800" dirty="0">
                <a:latin typeface="Georgia"/>
                <a:ea typeface="Georgia"/>
                <a:cs typeface="Georgia"/>
                <a:sym typeface="Georgia"/>
              </a:rPr>
              <a:t>Relative </a:t>
            </a:r>
            <a:r>
              <a:rPr lang="en-US" sz="1800" u="sng" dirty="0">
                <a:latin typeface="Georgia"/>
                <a:ea typeface="Georgia"/>
                <a:cs typeface="Georgia"/>
                <a:sym typeface="Georgia"/>
              </a:rPr>
              <a:t>context</a:t>
            </a:r>
            <a:r>
              <a:rPr lang="en-US" sz="1800" dirty="0">
                <a:latin typeface="Georgia"/>
                <a:ea typeface="Georgia"/>
                <a:cs typeface="Georgia"/>
                <a:sym typeface="Georgia"/>
              </a:rPr>
              <a:t> configurations among the objects</a:t>
            </a:r>
            <a:endParaRPr sz="1800" dirty="0">
              <a:latin typeface="Georgia"/>
              <a:ea typeface="Georgia"/>
              <a:cs typeface="Georgia"/>
              <a:sym typeface="Georgia"/>
            </a:endParaRPr>
          </a:p>
          <a:p>
            <a:pPr marL="272880" marR="0" lvl="0" indent="-272160" algn="l" rtl="0">
              <a:lnSpc>
                <a:spcPct val="100000"/>
              </a:lnSpc>
              <a:spcBef>
                <a:spcPts val="0"/>
              </a:spcBef>
              <a:spcAft>
                <a:spcPts val="300"/>
              </a:spcAft>
              <a:buClr>
                <a:srgbClr val="B45F06"/>
              </a:buClr>
              <a:buSzPts val="2000"/>
              <a:buFont typeface="Noto Sans Symbols"/>
              <a:buChar char="●"/>
            </a:pPr>
            <a:r>
              <a:rPr lang="en-US" sz="2000" dirty="0">
                <a:latin typeface="Georgia"/>
                <a:ea typeface="Georgia"/>
                <a:cs typeface="Georgia"/>
                <a:sym typeface="Georgia"/>
              </a:rPr>
              <a:t>To </a:t>
            </a:r>
            <a:r>
              <a:rPr lang="en-US" sz="2000" b="1" dirty="0">
                <a:latin typeface="Georgia"/>
                <a:ea typeface="Georgia"/>
                <a:cs typeface="Georgia"/>
                <a:sym typeface="Georgia"/>
              </a:rPr>
              <a:t>promote</a:t>
            </a:r>
            <a:r>
              <a:rPr lang="en-US" sz="2000" dirty="0">
                <a:latin typeface="Georgia"/>
                <a:ea typeface="Georgia"/>
                <a:cs typeface="Georgia"/>
                <a:sym typeface="Georgia"/>
              </a:rPr>
              <a:t> this challenging research direction, </a:t>
            </a:r>
            <a:r>
              <a:rPr lang="en-US" sz="2000" b="1" dirty="0">
                <a:latin typeface="Georgia"/>
                <a:ea typeface="Georgia"/>
                <a:cs typeface="Georgia"/>
                <a:sym typeface="Georgia"/>
              </a:rPr>
              <a:t>we organized this track</a:t>
            </a:r>
            <a:r>
              <a:rPr lang="en-US" sz="2000" dirty="0">
                <a:latin typeface="Georgia"/>
                <a:ea typeface="Georgia"/>
                <a:cs typeface="Georgia"/>
                <a:sym typeface="Georgia"/>
              </a:rPr>
              <a:t> by building the first benchmark </a:t>
            </a:r>
            <a:r>
              <a:rPr lang="en-US" sz="2000" b="1" dirty="0" err="1">
                <a:latin typeface="Georgia"/>
                <a:ea typeface="Georgia"/>
                <a:cs typeface="Georgia"/>
                <a:sym typeface="Georgia"/>
              </a:rPr>
              <a:t>SceneIBR</a:t>
            </a:r>
            <a:endParaRPr sz="1800" b="1" i="0" u="none" strike="noStrike" cap="none" dirty="0">
              <a:solidFill>
                <a:srgbClr val="000000"/>
              </a:solidFill>
            </a:endParaRPr>
          </a:p>
        </p:txBody>
      </p:sp>
      <p:sp>
        <p:nvSpPr>
          <p:cNvPr id="4" name="Slide Number Placeholder 1">
            <a:extLst>
              <a:ext uri="{FF2B5EF4-FFF2-40B4-BE49-F238E27FC236}">
                <a16:creationId xmlns:a16="http://schemas.microsoft.com/office/drawing/2014/main" id="{B45F455C-06B7-4232-88F3-E9C476483A63}"/>
              </a:ext>
            </a:extLst>
          </p:cNvPr>
          <p:cNvSpPr txBox="1">
            <a:spLocks/>
          </p:cNvSpPr>
          <p:nvPr/>
        </p:nvSpPr>
        <p:spPr>
          <a:xfrm>
            <a:off x="4362450" y="1027113"/>
            <a:ext cx="457200" cy="4413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defRPr/>
            </a:pPr>
            <a:fld id="{0B1DE52F-DBA3-4B58-8F0B-0018974E4371}" type="slidenum">
              <a:rPr lang="zh-CN" altLang="en-US" sz="1600">
                <a:solidFill>
                  <a:srgbClr val="7B9899"/>
                </a:solidFill>
                <a:latin typeface="Georgia" pitchFamily="18" charset="0"/>
                <a:ea typeface="宋体" pitchFamily="2" charset="-122"/>
              </a:rPr>
              <a:pPr algn="ctr">
                <a:defRPr/>
              </a:pPr>
              <a:t>3</a:t>
            </a:fld>
            <a:endParaRPr lang="en-US" altLang="zh-CN" sz="1600" dirty="0">
              <a:solidFill>
                <a:srgbClr val="7B9899"/>
              </a:solidFill>
              <a:latin typeface="Georgia" pitchFamily="18" charset="0"/>
              <a:ea typeface="宋体" pitchFamily="2" charset="-122"/>
            </a:endParaRPr>
          </a:p>
        </p:txBody>
      </p:sp>
    </p:spTree>
    <p:extLst>
      <p:ext uri="{BB962C8B-B14F-4D97-AF65-F5344CB8AC3E}">
        <p14:creationId xmlns:p14="http://schemas.microsoft.com/office/powerpoint/2010/main" val="338754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41"/>
        <p:cNvGrpSpPr/>
        <p:nvPr/>
      </p:nvGrpSpPr>
      <p:grpSpPr>
        <a:xfrm>
          <a:off x="0" y="0"/>
          <a:ext cx="0" cy="0"/>
          <a:chOff x="0" y="0"/>
          <a:chExt cx="0" cy="0"/>
        </a:xfrm>
      </p:grpSpPr>
      <p:sp>
        <p:nvSpPr>
          <p:cNvPr id="242" name="Shape 242"/>
          <p:cNvSpPr/>
          <p:nvPr/>
        </p:nvSpPr>
        <p:spPr>
          <a:xfrm>
            <a:off x="301680" y="228600"/>
            <a:ext cx="8533800" cy="75816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US" sz="3300" b="0" strike="noStrike">
                <a:solidFill>
                  <a:srgbClr val="7A9798"/>
                </a:solidFill>
                <a:latin typeface="Georgia"/>
                <a:ea typeface="Georgia"/>
                <a:cs typeface="Georgia"/>
                <a:sym typeface="Georgia"/>
              </a:rPr>
              <a:t>Results: Method Classification</a:t>
            </a:r>
            <a:endParaRPr sz="1800" b="0" strike="noStrike">
              <a:solidFill>
                <a:srgbClr val="000000"/>
              </a:solidFill>
              <a:latin typeface="Arial"/>
              <a:ea typeface="Arial"/>
              <a:cs typeface="Arial"/>
              <a:sym typeface="Arial"/>
            </a:endParaRPr>
          </a:p>
        </p:txBody>
      </p:sp>
      <p:sp>
        <p:nvSpPr>
          <p:cNvPr id="243" name="Shape 243"/>
          <p:cNvSpPr/>
          <p:nvPr/>
        </p:nvSpPr>
        <p:spPr>
          <a:xfrm>
            <a:off x="285120" y="1371600"/>
            <a:ext cx="8536680" cy="4876200"/>
          </a:xfrm>
          <a:prstGeom prst="rect">
            <a:avLst/>
          </a:prstGeom>
          <a:noFill/>
          <a:ln>
            <a:noFill/>
          </a:ln>
        </p:spPr>
        <p:txBody>
          <a:bodyPr spcFirstLastPara="1" wrap="square" lIns="90000" tIns="45000" rIns="90000" bIns="45000" anchor="t" anchorCtr="0">
            <a:noAutofit/>
          </a:bodyPr>
          <a:lstStyle/>
          <a:p>
            <a:pPr marL="272880" marR="0" lvl="0" indent="-272160" algn="l" rtl="0">
              <a:lnSpc>
                <a:spcPct val="100000"/>
              </a:lnSpc>
              <a:spcBef>
                <a:spcPts val="0"/>
              </a:spcBef>
              <a:spcAft>
                <a:spcPts val="0"/>
              </a:spcAft>
              <a:buClr>
                <a:srgbClr val="D16349"/>
              </a:buClr>
              <a:buSzPts val="2400"/>
              <a:buFont typeface="Noto Sans Symbols"/>
              <a:buChar char="●"/>
            </a:pPr>
            <a:r>
              <a:rPr lang="en-US" sz="2400" b="1" strike="noStrike" dirty="0">
                <a:solidFill>
                  <a:srgbClr val="000000"/>
                </a:solidFill>
                <a:latin typeface="Georgia"/>
                <a:ea typeface="Georgia"/>
                <a:cs typeface="Georgia"/>
                <a:sym typeface="Georgia"/>
              </a:rPr>
              <a:t>Classification of participating methods w.r.t techniques employed </a:t>
            </a:r>
            <a:endParaRPr sz="1800" b="0" strike="noStrike" dirty="0">
              <a:solidFill>
                <a:srgbClr val="000000"/>
              </a:solidFill>
              <a:latin typeface="Arial"/>
              <a:ea typeface="Arial"/>
              <a:cs typeface="Arial"/>
              <a:sym typeface="Arial"/>
            </a:endParaRPr>
          </a:p>
          <a:p>
            <a:pPr marL="547560" marR="0" lvl="1" indent="-272160" algn="l" rtl="0">
              <a:lnSpc>
                <a:spcPct val="100000"/>
              </a:lnSpc>
              <a:spcBef>
                <a:spcPts val="0"/>
              </a:spcBef>
              <a:spcAft>
                <a:spcPts val="0"/>
              </a:spcAft>
              <a:buClr>
                <a:srgbClr val="CCB400"/>
              </a:buClr>
              <a:buSzPts val="2000"/>
              <a:buFont typeface="Noto Sans Symbols"/>
              <a:buChar char="○"/>
            </a:pPr>
            <a:r>
              <a:rPr lang="en-US" sz="2000" b="1" i="0" u="none" strike="noStrike" cap="none" dirty="0">
                <a:solidFill>
                  <a:srgbClr val="000000"/>
                </a:solidFill>
                <a:latin typeface="Georgia"/>
                <a:ea typeface="Georgia"/>
                <a:cs typeface="Georgia"/>
                <a:sym typeface="Georgia"/>
              </a:rPr>
              <a:t>Local features: </a:t>
            </a:r>
            <a:r>
              <a:rPr lang="en-US" sz="2000" b="0" i="0" u="none" strike="noStrike" cap="none" dirty="0">
                <a:solidFill>
                  <a:srgbClr val="000000"/>
                </a:solidFill>
                <a:latin typeface="Georgia"/>
                <a:ea typeface="Georgia"/>
                <a:cs typeface="Georgia"/>
                <a:sym typeface="Georgia"/>
              </a:rPr>
              <a:t>All the three participating groups (Li, Liu, Tran) utilize local features</a:t>
            </a:r>
            <a:endParaRPr sz="1800" b="0" i="0" u="none" strike="noStrike" cap="none" dirty="0">
              <a:solidFill>
                <a:srgbClr val="000000"/>
              </a:solidFill>
              <a:latin typeface="Arial"/>
              <a:ea typeface="Arial"/>
              <a:cs typeface="Arial"/>
              <a:sym typeface="Arial"/>
            </a:endParaRPr>
          </a:p>
          <a:p>
            <a:pPr marL="547560" marR="0" lvl="1" indent="-272160" algn="l" rtl="0">
              <a:lnSpc>
                <a:spcPct val="100000"/>
              </a:lnSpc>
              <a:spcBef>
                <a:spcPts val="0"/>
              </a:spcBef>
              <a:spcAft>
                <a:spcPts val="0"/>
              </a:spcAft>
              <a:buClr>
                <a:srgbClr val="CCB400"/>
              </a:buClr>
              <a:buSzPts val="2000"/>
              <a:buFont typeface="Noto Sans Symbols"/>
              <a:buChar char="○"/>
            </a:pPr>
            <a:r>
              <a:rPr lang="en-US" sz="2000" b="1" i="0" u="none" strike="noStrike" cap="none" dirty="0">
                <a:solidFill>
                  <a:srgbClr val="000000"/>
                </a:solidFill>
                <a:latin typeface="Georgia"/>
                <a:ea typeface="Georgia"/>
                <a:cs typeface="Georgia"/>
                <a:sym typeface="Georgia"/>
              </a:rPr>
              <a:t>Deep learning: </a:t>
            </a:r>
            <a:r>
              <a:rPr lang="en-US" sz="2000" b="0" i="0" u="none" strike="noStrike" cap="none" dirty="0">
                <a:solidFill>
                  <a:srgbClr val="000000"/>
                </a:solidFill>
                <a:latin typeface="Georgia"/>
                <a:ea typeface="Georgia"/>
                <a:cs typeface="Georgia"/>
                <a:sym typeface="Georgia"/>
              </a:rPr>
              <a:t>All of the three groups (Li, Liu, Tran) employ deep learning framework to automatically learn the features</a:t>
            </a:r>
            <a:endParaRPr sz="1800" b="0" i="0" u="none" strike="noStrike" cap="none" dirty="0">
              <a:solidFill>
                <a:srgbClr val="000000"/>
              </a:solidFill>
              <a:latin typeface="Arial"/>
              <a:ea typeface="Arial"/>
              <a:cs typeface="Arial"/>
              <a:sym typeface="Arial"/>
            </a:endParaRPr>
          </a:p>
          <a:p>
            <a:pPr marL="547560" marR="0" lvl="1" indent="-272160" algn="l" rtl="0">
              <a:lnSpc>
                <a:spcPct val="100000"/>
              </a:lnSpc>
              <a:spcBef>
                <a:spcPts val="0"/>
              </a:spcBef>
              <a:spcAft>
                <a:spcPts val="0"/>
              </a:spcAft>
              <a:buClr>
                <a:srgbClr val="CCB400"/>
              </a:buClr>
              <a:buSzPts val="2000"/>
              <a:buFont typeface="Noto Sans Symbols"/>
              <a:buChar char="○"/>
            </a:pPr>
            <a:r>
              <a:rPr lang="en-US" sz="2000" b="1" i="0" u="none" strike="noStrike" cap="none" dirty="0">
                <a:solidFill>
                  <a:srgbClr val="000000"/>
                </a:solidFill>
                <a:latin typeface="Georgia"/>
                <a:ea typeface="Georgia"/>
                <a:cs typeface="Georgia"/>
                <a:sym typeface="Georgia"/>
              </a:rPr>
              <a:t>Regular transformation &amp; adversarial training: </a:t>
            </a:r>
            <a:r>
              <a:rPr lang="en-US" sz="2000" b="0" i="0" u="none" strike="noStrike" cap="none" dirty="0">
                <a:solidFill>
                  <a:srgbClr val="000000"/>
                </a:solidFill>
                <a:latin typeface="Georgia"/>
                <a:ea typeface="Georgia"/>
                <a:cs typeface="Georgia"/>
                <a:sym typeface="Georgia"/>
              </a:rPr>
              <a:t>Tran further applies regular transformations and adversarial training as well</a:t>
            </a:r>
            <a:endParaRPr sz="1800" b="0" i="0" u="none" strike="noStrike" cap="none" dirty="0">
              <a:solidFill>
                <a:srgbClr val="000000"/>
              </a:solidFill>
              <a:latin typeface="Arial"/>
              <a:ea typeface="Arial"/>
              <a:cs typeface="Arial"/>
              <a:sym typeface="Arial"/>
            </a:endParaRPr>
          </a:p>
          <a:p>
            <a:pPr marL="547560" marR="0" lvl="1" indent="-272160" algn="l" rtl="0">
              <a:lnSpc>
                <a:spcPct val="100000"/>
              </a:lnSpc>
              <a:spcBef>
                <a:spcPts val="0"/>
              </a:spcBef>
              <a:spcAft>
                <a:spcPts val="0"/>
              </a:spcAft>
              <a:buClr>
                <a:srgbClr val="CCB400"/>
              </a:buClr>
              <a:buSzPts val="2000"/>
              <a:buFont typeface="Noto Sans Symbols"/>
              <a:buChar char="○"/>
            </a:pPr>
            <a:r>
              <a:rPr lang="en-US" sz="2000" b="1" i="0" u="none" strike="noStrike" cap="none" dirty="0">
                <a:solidFill>
                  <a:srgbClr val="000000"/>
                </a:solidFill>
                <a:latin typeface="Georgia"/>
                <a:ea typeface="Georgia"/>
                <a:cs typeface="Georgia"/>
                <a:sym typeface="Georgia"/>
              </a:rPr>
              <a:t>2D-3D distance computing &amp; 2D/3D classification: </a:t>
            </a:r>
            <a:r>
              <a:rPr lang="en-US" sz="2000" b="0" i="0" u="none" strike="noStrike" cap="none" dirty="0">
                <a:solidFill>
                  <a:srgbClr val="000000"/>
                </a:solidFill>
                <a:latin typeface="Georgia"/>
                <a:ea typeface="Georgia"/>
                <a:cs typeface="Georgia"/>
                <a:sym typeface="Georgia"/>
              </a:rPr>
              <a:t>Li and Liu directly compute the 2D-3D distances based on the distributions of </a:t>
            </a:r>
            <a:r>
              <a:rPr lang="en-US" sz="2000" dirty="0">
                <a:latin typeface="Georgia"/>
                <a:ea typeface="Georgia"/>
                <a:cs typeface="Georgia"/>
                <a:sym typeface="Georgia"/>
              </a:rPr>
              <a:t>imag</a:t>
            </a:r>
            <a:r>
              <a:rPr lang="en-US" sz="2000" b="0" i="0" u="none" strike="noStrike" cap="none" dirty="0">
                <a:solidFill>
                  <a:srgbClr val="000000"/>
                </a:solidFill>
                <a:latin typeface="Georgia"/>
                <a:ea typeface="Georgia"/>
                <a:cs typeface="Georgia"/>
                <a:sym typeface="Georgia"/>
              </a:rPr>
              <a:t>es and models by using the Euclidean distance metric, while Tran conducts the retrieval based on 2D/3D classification</a:t>
            </a:r>
            <a:endParaRPr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10142"/>
      </p:ext>
    </p:extLst>
  </p:cSld>
  <p:clrMapOvr>
    <a:masterClrMapping/>
  </p:clrMapOvr>
  <mc:AlternateContent xmlns:mc="http://schemas.openxmlformats.org/markup-compatibility/2006" xmlns:p14="http://schemas.microsoft.com/office/powerpoint/2010/main">
    <mc:Choice Requires="p14">
      <p:transition spd="med" p14:dur="600">
        <p:fade thruBlk="1"/>
      </p:transition>
    </mc:Choice>
    <mc:Fallback xmlns="">
      <p:transition spd="med">
        <p:fade thruBlk="1"/>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rPr>
              <a:t>Introduction</a:t>
            </a:r>
          </a:p>
          <a:p>
            <a:pPr eaLnBrk="1" hangingPunct="1">
              <a:spcBef>
                <a:spcPts val="800"/>
              </a:spcBef>
              <a:spcAft>
                <a:spcPts val="1200"/>
              </a:spcAft>
            </a:pPr>
            <a:r>
              <a:rPr lang="en-US" sz="2800" dirty="0">
                <a:cs typeface="Times New Roman" pitchFamily="18" charset="0"/>
              </a:rPr>
              <a:t>Benchmark</a:t>
            </a:r>
            <a:r>
              <a:rPr lang="tr-TR" altLang="zh-CN" sz="2800" dirty="0"/>
              <a:t> </a:t>
            </a:r>
            <a:endParaRPr lang="en-US" altLang="zh-CN" sz="2800" dirty="0"/>
          </a:p>
          <a:p>
            <a:pPr eaLnBrk="1" hangingPunct="1">
              <a:spcBef>
                <a:spcPts val="800"/>
              </a:spcBef>
              <a:spcAft>
                <a:spcPts val="1200"/>
              </a:spcAft>
            </a:pPr>
            <a:r>
              <a:rPr lang="en-US" altLang="zh-CN" sz="2800" dirty="0">
                <a:ea typeface="宋体" charset="-122"/>
                <a:cs typeface="Times New Roman" pitchFamily="18" charset="0"/>
              </a:rPr>
              <a:t>Evaluation</a:t>
            </a:r>
          </a:p>
          <a:p>
            <a:pPr eaLnBrk="1" hangingPunct="1">
              <a:spcBef>
                <a:spcPts val="800"/>
              </a:spcBef>
              <a:spcAft>
                <a:spcPts val="1200"/>
              </a:spcAft>
            </a:pPr>
            <a:r>
              <a:rPr lang="en-US" altLang="zh-CN" sz="2800" dirty="0">
                <a:ea typeface="宋体" charset="-122"/>
                <a:cs typeface="Times New Roman" pitchFamily="18" charset="0"/>
              </a:rPr>
              <a:t>Methods</a:t>
            </a:r>
          </a:p>
          <a:p>
            <a:pPr eaLnBrk="1" hangingPunct="1">
              <a:spcBef>
                <a:spcPts val="800"/>
              </a:spcBef>
              <a:spcAft>
                <a:spcPts val="1200"/>
              </a:spcAft>
            </a:pPr>
            <a:r>
              <a:rPr lang="en-US" altLang="zh-CN" sz="2800" dirty="0">
                <a:ea typeface="宋体" charset="-122"/>
                <a:cs typeface="Times New Roman" pitchFamily="18" charset="0"/>
              </a:rPr>
              <a:t>Results</a:t>
            </a:r>
          </a:p>
          <a:p>
            <a:pPr eaLnBrk="1" hangingPunct="1">
              <a:spcBef>
                <a:spcPts val="800"/>
              </a:spcBef>
              <a:spcAft>
                <a:spcPts val="1200"/>
              </a:spcAft>
            </a:pPr>
            <a:r>
              <a:rPr lang="en-US" sz="2800" dirty="0">
                <a:cs typeface="Times New Roman" pitchFamily="18" charset="0"/>
                <a:hlinkClick r:id="rId3" action="ppaction://hlinksldjump"/>
              </a:rPr>
              <a:t>Conclusions and Future Work</a:t>
            </a:r>
            <a:endParaRPr lang="en-US" sz="2800" dirty="0">
              <a:cs typeface="Times New Roman" pitchFamily="18" charset="0"/>
            </a:endParaRPr>
          </a:p>
          <a:p>
            <a:pPr eaLnBrk="1" hangingPunct="1">
              <a:lnSpc>
                <a:spcPct val="70000"/>
              </a:lnSpc>
            </a:pPr>
            <a:endParaRPr lang="en-US" altLang="zh-CN" sz="2000" dirty="0">
              <a:cs typeface="Times New Roman" pitchFamily="18" charset="0"/>
            </a:endParaRPr>
          </a:p>
        </p:txBody>
      </p:sp>
      <p:sp>
        <p:nvSpPr>
          <p:cNvPr id="2" name="Slide Number Placeholder 1">
            <a:extLst>
              <a:ext uri="{FF2B5EF4-FFF2-40B4-BE49-F238E27FC236}">
                <a16:creationId xmlns:a16="http://schemas.microsoft.com/office/drawing/2014/main" id="{081EA0A7-4496-4995-97C4-08978B252E84}"/>
              </a:ext>
            </a:extLst>
          </p:cNvPr>
          <p:cNvSpPr>
            <a:spLocks noGrp="1"/>
          </p:cNvSpPr>
          <p:nvPr>
            <p:ph type="sldNum" sz="quarter" idx="12"/>
          </p:nvPr>
        </p:nvSpPr>
        <p:spPr/>
        <p:txBody>
          <a:bodyPr/>
          <a:lstStyle/>
          <a:p>
            <a:pPr>
              <a:defRPr/>
            </a:pPr>
            <a:fld id="{0B1DE52F-DBA3-4B58-8F0B-0018974E4371}" type="slidenum">
              <a:rPr lang="zh-CN" altLang="en-US" smtClean="0"/>
              <a:pPr>
                <a:defRPr/>
              </a:pPr>
              <a:t>31</a:t>
            </a:fld>
            <a:endParaRPr lang="en-US" altLang="zh-CN"/>
          </a:p>
        </p:txBody>
      </p:sp>
    </p:spTree>
    <p:extLst>
      <p:ext uri="{BB962C8B-B14F-4D97-AF65-F5344CB8AC3E}">
        <p14:creationId xmlns:p14="http://schemas.microsoft.com/office/powerpoint/2010/main" val="3271993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sz="3300" dirty="0">
                <a:solidFill>
                  <a:srgbClr val="7B9899"/>
                </a:solidFill>
                <a:latin typeface="Georgia"/>
              </a:rPr>
              <a:t>Conclusions</a:t>
            </a:r>
            <a:r>
              <a:rPr lang="en-US" dirty="0">
                <a:cs typeface="Times New Roman" pitchFamily="18" charset="0"/>
              </a:rPr>
              <a:t> </a:t>
            </a:r>
          </a:p>
        </p:txBody>
      </p:sp>
      <p:sp>
        <p:nvSpPr>
          <p:cNvPr id="195586" name="Content Placeholder 2"/>
          <p:cNvSpPr>
            <a:spLocks noGrp="1"/>
          </p:cNvSpPr>
          <p:nvPr>
            <p:ph sz="quarter" idx="1"/>
          </p:nvPr>
        </p:nvSpPr>
        <p:spPr>
          <a:xfrm>
            <a:off x="301625" y="1447800"/>
            <a:ext cx="8504238" cy="4572000"/>
          </a:xfrm>
        </p:spPr>
        <p:txBody>
          <a:bodyPr/>
          <a:lstStyle/>
          <a:p>
            <a:pPr>
              <a:spcBef>
                <a:spcPts val="1200"/>
              </a:spcBef>
              <a:spcAft>
                <a:spcPts val="1200"/>
              </a:spcAft>
            </a:pPr>
            <a:r>
              <a:rPr lang="en-US" sz="2000" b="1" dirty="0"/>
              <a:t>Objective: </a:t>
            </a:r>
            <a:r>
              <a:rPr lang="en-US" sz="2000" dirty="0"/>
              <a:t>To foster this </a:t>
            </a:r>
            <a:r>
              <a:rPr lang="en-US" sz="2000" dirty="0">
                <a:solidFill>
                  <a:srgbClr val="FF0000"/>
                </a:solidFill>
              </a:rPr>
              <a:t>challenging</a:t>
            </a:r>
            <a:r>
              <a:rPr lang="en-US" sz="2000" dirty="0"/>
              <a:t> and </a:t>
            </a:r>
            <a:r>
              <a:rPr lang="en-US" sz="2000" dirty="0">
                <a:solidFill>
                  <a:srgbClr val="0000FF"/>
                </a:solidFill>
              </a:rPr>
              <a:t>interesting</a:t>
            </a:r>
            <a:r>
              <a:rPr lang="en-US" sz="2000" dirty="0"/>
              <a:t> research direction</a:t>
            </a:r>
            <a:r>
              <a:rPr lang="en-US" sz="2000" i="1" dirty="0"/>
              <a:t>: Scene Image-Based 3D Scene Retrieval </a:t>
            </a:r>
          </a:p>
          <a:p>
            <a:pPr>
              <a:spcBef>
                <a:spcPts val="1200"/>
              </a:spcBef>
              <a:spcAft>
                <a:spcPts val="1200"/>
              </a:spcAft>
            </a:pPr>
            <a:r>
              <a:rPr lang="en-US" sz="2000" b="1" dirty="0"/>
              <a:t>Dataset: </a:t>
            </a:r>
            <a:r>
              <a:rPr lang="en-US" sz="2000" dirty="0"/>
              <a:t>Build </a:t>
            </a:r>
            <a:r>
              <a:rPr lang="en-US" sz="2000" i="1" dirty="0">
                <a:solidFill>
                  <a:srgbClr val="7030A0"/>
                </a:solidFill>
              </a:rPr>
              <a:t>the first </a:t>
            </a:r>
            <a:r>
              <a:rPr lang="en-US" sz="2000" dirty="0"/>
              <a:t>2D Scene IBR benchmark</a:t>
            </a:r>
          </a:p>
          <a:p>
            <a:pPr>
              <a:spcBef>
                <a:spcPts val="1200"/>
              </a:spcBef>
              <a:spcAft>
                <a:spcPts val="1200"/>
              </a:spcAft>
            </a:pPr>
            <a:r>
              <a:rPr lang="en-US" sz="2000" b="1" dirty="0"/>
              <a:t>Participation: </a:t>
            </a:r>
            <a:r>
              <a:rPr lang="en-US" sz="2000" dirty="0"/>
              <a:t>Though challenging, </a:t>
            </a:r>
            <a:r>
              <a:rPr lang="en-US" sz="2000" i="1" dirty="0">
                <a:solidFill>
                  <a:srgbClr val="FF0000"/>
                </a:solidFill>
              </a:rPr>
              <a:t>3</a:t>
            </a:r>
            <a:r>
              <a:rPr lang="en-US" sz="2000" dirty="0"/>
              <a:t> groups successfully participated in the track and contributed </a:t>
            </a:r>
            <a:r>
              <a:rPr lang="en-US" sz="2000" i="1" dirty="0">
                <a:solidFill>
                  <a:srgbClr val="FF0000"/>
                </a:solidFill>
              </a:rPr>
              <a:t>10</a:t>
            </a:r>
            <a:r>
              <a:rPr lang="en-US" sz="2000" dirty="0"/>
              <a:t> runs of </a:t>
            </a:r>
            <a:r>
              <a:rPr lang="en-US" sz="2000" i="1" dirty="0">
                <a:solidFill>
                  <a:srgbClr val="FF0000"/>
                </a:solidFill>
              </a:rPr>
              <a:t>5</a:t>
            </a:r>
            <a:r>
              <a:rPr lang="en-US" sz="2000" dirty="0"/>
              <a:t> methods.</a:t>
            </a:r>
            <a:endParaRPr lang="en-US" altLang="zh-CN" sz="2000" dirty="0">
              <a:ea typeface="宋体" charset="-122"/>
              <a:cs typeface="Times New Roman" pitchFamily="18" charset="0"/>
            </a:endParaRPr>
          </a:p>
          <a:p>
            <a:pPr>
              <a:spcBef>
                <a:spcPts val="1200"/>
              </a:spcBef>
              <a:spcAft>
                <a:spcPts val="1200"/>
              </a:spcAft>
            </a:pPr>
            <a:r>
              <a:rPr lang="en-US" sz="2000" b="1" dirty="0"/>
              <a:t>Evaluation: </a:t>
            </a:r>
            <a:r>
              <a:rPr lang="en-US" sz="2000" dirty="0"/>
              <a:t>Performed a </a:t>
            </a:r>
            <a:r>
              <a:rPr lang="en-US" sz="2000" i="1" dirty="0">
                <a:solidFill>
                  <a:srgbClr val="0000FF"/>
                </a:solidFill>
              </a:rPr>
              <a:t>comparative evaluation</a:t>
            </a:r>
            <a:r>
              <a:rPr lang="en-US" sz="2000" dirty="0">
                <a:solidFill>
                  <a:srgbClr val="0000FF"/>
                </a:solidFill>
              </a:rPr>
              <a:t> </a:t>
            </a:r>
            <a:r>
              <a:rPr lang="en-US" sz="2000" dirty="0"/>
              <a:t>on the accuracy</a:t>
            </a:r>
          </a:p>
          <a:p>
            <a:pPr>
              <a:spcBef>
                <a:spcPts val="1200"/>
              </a:spcBef>
              <a:spcAft>
                <a:spcPts val="1200"/>
              </a:spcAft>
            </a:pPr>
            <a:r>
              <a:rPr lang="en-US" sz="2000" b="1" dirty="0"/>
              <a:t>Impact: </a:t>
            </a:r>
            <a:r>
              <a:rPr lang="en-US" sz="2000" dirty="0"/>
              <a:t>Provided </a:t>
            </a:r>
            <a:r>
              <a:rPr lang="en-US" sz="2000" i="1" dirty="0">
                <a:solidFill>
                  <a:srgbClr val="990099"/>
                </a:solidFill>
              </a:rPr>
              <a:t>the first common platform </a:t>
            </a:r>
            <a:r>
              <a:rPr lang="en-US" sz="2000" dirty="0"/>
              <a:t>for evaluating 2D scene image-based 3D scene retrieval</a:t>
            </a:r>
            <a:endParaRPr lang="en-US" sz="2200" dirty="0"/>
          </a:p>
          <a:p>
            <a:pPr marL="0" indent="0">
              <a:buNone/>
            </a:pPr>
            <a:endParaRPr lang="en-US" sz="2000" dirty="0"/>
          </a:p>
        </p:txBody>
      </p:sp>
      <p:sp>
        <p:nvSpPr>
          <p:cNvPr id="3" name="Slide Number Placeholder 2">
            <a:extLst>
              <a:ext uri="{FF2B5EF4-FFF2-40B4-BE49-F238E27FC236}">
                <a16:creationId xmlns:a16="http://schemas.microsoft.com/office/drawing/2014/main" id="{7084A598-C193-4B5D-89DF-2423D47860D3}"/>
              </a:ext>
            </a:extLst>
          </p:cNvPr>
          <p:cNvSpPr>
            <a:spLocks noGrp="1"/>
          </p:cNvSpPr>
          <p:nvPr>
            <p:ph type="sldNum" sz="quarter" idx="12"/>
          </p:nvPr>
        </p:nvSpPr>
        <p:spPr/>
        <p:txBody>
          <a:bodyPr/>
          <a:lstStyle/>
          <a:p>
            <a:pPr>
              <a:defRPr/>
            </a:pPr>
            <a:fld id="{0B1DE52F-DBA3-4B58-8F0B-0018974E4371}" type="slidenum">
              <a:rPr lang="zh-CN" altLang="en-US" smtClean="0"/>
              <a:pPr>
                <a:defRPr/>
              </a:pPr>
              <a:t>32</a:t>
            </a:fld>
            <a:endParaRPr lang="en-US" altLang="zh-CN"/>
          </a:p>
        </p:txBody>
      </p:sp>
    </p:spTree>
    <p:extLst>
      <p:ext uri="{BB962C8B-B14F-4D97-AF65-F5344CB8AC3E}">
        <p14:creationId xmlns:p14="http://schemas.microsoft.com/office/powerpoint/2010/main" val="4161025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sz="3300" dirty="0">
                <a:solidFill>
                  <a:srgbClr val="7B9899"/>
                </a:solidFill>
                <a:latin typeface="Georgia"/>
              </a:rPr>
              <a:t>Future Work </a:t>
            </a:r>
          </a:p>
        </p:txBody>
      </p:sp>
      <p:sp>
        <p:nvSpPr>
          <p:cNvPr id="195586" name="Content Placeholder 2"/>
          <p:cNvSpPr>
            <a:spLocks noGrp="1"/>
          </p:cNvSpPr>
          <p:nvPr>
            <p:ph sz="quarter" idx="1"/>
          </p:nvPr>
        </p:nvSpPr>
        <p:spPr>
          <a:xfrm>
            <a:off x="319701" y="1447800"/>
            <a:ext cx="8504238" cy="4864318"/>
          </a:xfrm>
        </p:spPr>
        <p:txBody>
          <a:bodyPr/>
          <a:lstStyle/>
          <a:p>
            <a:pPr>
              <a:spcBef>
                <a:spcPts val="1800"/>
              </a:spcBef>
              <a:spcAft>
                <a:spcPts val="1800"/>
              </a:spcAft>
            </a:pPr>
            <a:r>
              <a:rPr lang="en-US" sz="2800" dirty="0">
                <a:solidFill>
                  <a:schemeClr val="tx1"/>
                </a:solidFill>
              </a:rPr>
              <a:t>Build a </a:t>
            </a:r>
            <a:r>
              <a:rPr lang="en-US" sz="2800" dirty="0">
                <a:solidFill>
                  <a:srgbClr val="FF3300"/>
                </a:solidFill>
              </a:rPr>
              <a:t>large-scale</a:t>
            </a:r>
            <a:r>
              <a:rPr lang="en-US" sz="2800" dirty="0">
                <a:solidFill>
                  <a:schemeClr val="tx1"/>
                </a:solidFill>
              </a:rPr>
              <a:t> and/or </a:t>
            </a:r>
            <a:r>
              <a:rPr lang="en-US" sz="2800" dirty="0">
                <a:solidFill>
                  <a:srgbClr val="FF0000"/>
                </a:solidFill>
              </a:rPr>
              <a:t>multimodal</a:t>
            </a:r>
            <a:r>
              <a:rPr lang="en-US" sz="2800" dirty="0">
                <a:solidFill>
                  <a:schemeClr val="tx1"/>
                </a:solidFill>
              </a:rPr>
              <a:t> 2D scene-based 3D scene retrieval benchmark</a:t>
            </a:r>
          </a:p>
          <a:p>
            <a:pPr>
              <a:spcBef>
                <a:spcPts val="1800"/>
              </a:spcBef>
              <a:spcAft>
                <a:spcPts val="1800"/>
              </a:spcAft>
            </a:pPr>
            <a:r>
              <a:rPr lang="en-US" sz="2800" dirty="0">
                <a:solidFill>
                  <a:srgbClr val="0000FF"/>
                </a:solidFill>
              </a:rPr>
              <a:t>Semantics-driven</a:t>
            </a:r>
            <a:r>
              <a:rPr lang="en-US" sz="2800" dirty="0">
                <a:solidFill>
                  <a:schemeClr val="tx1"/>
                </a:solidFill>
              </a:rPr>
              <a:t> 2D scene image-based 3D scene retrieval</a:t>
            </a:r>
          </a:p>
          <a:p>
            <a:pPr>
              <a:spcBef>
                <a:spcPts val="1800"/>
              </a:spcBef>
              <a:spcAft>
                <a:spcPts val="1800"/>
              </a:spcAft>
            </a:pPr>
            <a:r>
              <a:rPr lang="en-US" sz="2800" dirty="0">
                <a:solidFill>
                  <a:srgbClr val="7030A0"/>
                </a:solidFill>
              </a:rPr>
              <a:t>Classification-based</a:t>
            </a:r>
            <a:r>
              <a:rPr lang="en-US" sz="2800" dirty="0">
                <a:solidFill>
                  <a:schemeClr val="tx1"/>
                </a:solidFill>
              </a:rPr>
              <a:t> 2D image-based 3D scene retrieval</a:t>
            </a:r>
          </a:p>
          <a:p>
            <a:pPr>
              <a:spcBef>
                <a:spcPts val="1800"/>
              </a:spcBef>
              <a:spcAft>
                <a:spcPts val="1800"/>
              </a:spcAft>
            </a:pPr>
            <a:r>
              <a:rPr lang="en-US" sz="2800" dirty="0">
                <a:solidFill>
                  <a:srgbClr val="00FF00"/>
                </a:solidFill>
              </a:rPr>
              <a:t>VR/AR applications</a:t>
            </a:r>
            <a:endParaRPr lang="en-US" sz="2800" dirty="0">
              <a:solidFill>
                <a:schemeClr val="tx1"/>
              </a:solidFill>
            </a:endParaRPr>
          </a:p>
        </p:txBody>
      </p:sp>
      <p:sp>
        <p:nvSpPr>
          <p:cNvPr id="3" name="Slide Number Placeholder 2">
            <a:extLst>
              <a:ext uri="{FF2B5EF4-FFF2-40B4-BE49-F238E27FC236}">
                <a16:creationId xmlns:a16="http://schemas.microsoft.com/office/drawing/2014/main" id="{BAFC13E5-640E-408D-AB70-607E9EC6DB2B}"/>
              </a:ext>
            </a:extLst>
          </p:cNvPr>
          <p:cNvSpPr>
            <a:spLocks noGrp="1"/>
          </p:cNvSpPr>
          <p:nvPr>
            <p:ph type="sldNum" sz="quarter" idx="12"/>
          </p:nvPr>
        </p:nvSpPr>
        <p:spPr/>
        <p:txBody>
          <a:bodyPr/>
          <a:lstStyle/>
          <a:p>
            <a:pPr>
              <a:defRPr/>
            </a:pPr>
            <a:fld id="{0B1DE52F-DBA3-4B58-8F0B-0018974E4371}" type="slidenum">
              <a:rPr lang="zh-CN" altLang="en-US" smtClean="0"/>
              <a:pPr>
                <a:defRPr/>
              </a:pPr>
              <a:t>33</a:t>
            </a:fld>
            <a:endParaRPr lang="en-US" altLang="zh-CN" dirty="0"/>
          </a:p>
        </p:txBody>
      </p:sp>
    </p:spTree>
    <p:extLst>
      <p:ext uri="{BB962C8B-B14F-4D97-AF65-F5344CB8AC3E}">
        <p14:creationId xmlns:p14="http://schemas.microsoft.com/office/powerpoint/2010/main" val="140830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p:nvPr/>
        </p:nvSpPr>
        <p:spPr>
          <a:xfrm>
            <a:off x="394700" y="1567850"/>
            <a:ext cx="8502600" cy="48516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4800" b="0" strike="noStrike">
                <a:solidFill>
                  <a:srgbClr val="0066CC"/>
                </a:solidFill>
                <a:latin typeface="Georgia"/>
                <a:ea typeface="Georgia"/>
                <a:cs typeface="Georgia"/>
                <a:sym typeface="Georgia"/>
              </a:rPr>
              <a:t>Thank you!</a:t>
            </a:r>
            <a:endParaRPr sz="4800" b="0" strike="noStrike">
              <a:solidFill>
                <a:srgbClr val="000000"/>
              </a:solidFill>
              <a:latin typeface="Arial"/>
              <a:ea typeface="Arial"/>
              <a:cs typeface="Arial"/>
              <a:sym typeface="Arial"/>
            </a:endParaRPr>
          </a:p>
          <a:p>
            <a:pPr marL="0" marR="0" lvl="0" indent="0" algn="l" rtl="0">
              <a:spcBef>
                <a:spcPts val="0"/>
              </a:spcBef>
              <a:spcAft>
                <a:spcPts val="0"/>
              </a:spcAft>
              <a:buNone/>
            </a:pPr>
            <a:endParaRPr sz="48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4800">
                <a:solidFill>
                  <a:srgbClr val="0066CC"/>
                </a:solidFill>
                <a:latin typeface="Georgia"/>
                <a:ea typeface="Georgia"/>
                <a:cs typeface="Georgia"/>
                <a:sym typeface="Georgia"/>
              </a:rPr>
              <a:t>Q&amp;A</a:t>
            </a:r>
            <a:r>
              <a:rPr lang="en-US" sz="4800" b="0" strike="noStrike">
                <a:solidFill>
                  <a:srgbClr val="0066CC"/>
                </a:solidFill>
                <a:latin typeface="Georgia"/>
                <a:ea typeface="Georgia"/>
                <a:cs typeface="Georgia"/>
                <a:sym typeface="Georgia"/>
              </a:rPr>
              <a:t>?</a:t>
            </a:r>
            <a:endParaRPr sz="4800">
              <a:solidFill>
                <a:srgbClr val="0066CC"/>
              </a:solidFill>
              <a:latin typeface="Georgia"/>
              <a:ea typeface="Georgia"/>
              <a:cs typeface="Georgia"/>
              <a:sym typeface="Georgia"/>
            </a:endParaRPr>
          </a:p>
          <a:p>
            <a:pPr marL="0" marR="0" lvl="0" indent="0" algn="ctr" rtl="0">
              <a:lnSpc>
                <a:spcPct val="100000"/>
              </a:lnSpc>
              <a:spcBef>
                <a:spcPts val="0"/>
              </a:spcBef>
              <a:spcAft>
                <a:spcPts val="0"/>
              </a:spcAft>
              <a:buNone/>
            </a:pPr>
            <a:r>
              <a:rPr lang="en-US" sz="4800">
                <a:solidFill>
                  <a:srgbClr val="0066CC"/>
                </a:solidFill>
                <a:latin typeface="Georgia"/>
                <a:ea typeface="Georgia"/>
                <a:cs typeface="Georgia"/>
                <a:sym typeface="Georgia"/>
              </a:rPr>
              <a:t>E-mail: bo.li@usm.edu</a:t>
            </a:r>
            <a:endParaRPr sz="4800">
              <a:solidFill>
                <a:srgbClr val="0066CC"/>
              </a:solidFill>
              <a:latin typeface="Georgia"/>
              <a:ea typeface="Georgia"/>
              <a:cs typeface="Georgia"/>
              <a:sym typeface="Georgia"/>
            </a:endParaRPr>
          </a:p>
        </p:txBody>
      </p:sp>
      <p:sp>
        <p:nvSpPr>
          <p:cNvPr id="3" name="Slide Number Placeholder 1">
            <a:extLst>
              <a:ext uri="{FF2B5EF4-FFF2-40B4-BE49-F238E27FC236}">
                <a16:creationId xmlns:a16="http://schemas.microsoft.com/office/drawing/2014/main" id="{565B67FC-831D-4148-8454-4E5F7F1600EA}"/>
              </a:ext>
            </a:extLst>
          </p:cNvPr>
          <p:cNvSpPr txBox="1">
            <a:spLocks/>
          </p:cNvSpPr>
          <p:nvPr/>
        </p:nvSpPr>
        <p:spPr>
          <a:xfrm>
            <a:off x="4362450" y="1027113"/>
            <a:ext cx="457200" cy="4413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0B1DE52F-DBA3-4B58-8F0B-0018974E4371}" type="slidenum">
              <a:rPr lang="zh-CN" altLang="en-US" sz="1600">
                <a:solidFill>
                  <a:srgbClr val="7B9899"/>
                </a:solidFill>
                <a:latin typeface="Georgia" pitchFamily="18" charset="0"/>
                <a:ea typeface="宋体" pitchFamily="2" charset="-122"/>
              </a:rPr>
              <a:pPr>
                <a:defRPr/>
              </a:pPr>
              <a:t>34</a:t>
            </a:fld>
            <a:endParaRPr lang="en-US" altLang="zh-CN" sz="1600" dirty="0">
              <a:solidFill>
                <a:srgbClr val="7B9899"/>
              </a:solidFill>
              <a:latin typeface="Georgia" pitchFamily="18" charset="0"/>
              <a:ea typeface="宋体" pitchFamily="2" charset="-122"/>
            </a:endParaRPr>
          </a:p>
        </p:txBody>
      </p:sp>
    </p:spTree>
    <p:extLst>
      <p:ext uri="{BB962C8B-B14F-4D97-AF65-F5344CB8AC3E}">
        <p14:creationId xmlns:p14="http://schemas.microsoft.com/office/powerpoint/2010/main" val="379768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rPr>
              <a:t>Introduction</a:t>
            </a:r>
          </a:p>
          <a:p>
            <a:pPr eaLnBrk="1" hangingPunct="1">
              <a:spcBef>
                <a:spcPts val="800"/>
              </a:spcBef>
              <a:spcAft>
                <a:spcPts val="1200"/>
              </a:spcAft>
            </a:pPr>
            <a:r>
              <a:rPr lang="en-US" sz="2800" dirty="0">
                <a:cs typeface="Times New Roman" pitchFamily="18" charset="0"/>
                <a:hlinkClick r:id="rId3" action="ppaction://hlinksldjump"/>
              </a:rPr>
              <a:t>Benchmark</a:t>
            </a:r>
            <a:r>
              <a:rPr lang="tr-TR" altLang="zh-CN" sz="2800" dirty="0"/>
              <a:t> </a:t>
            </a:r>
            <a:endParaRPr lang="en-US" altLang="zh-CN" sz="2800" dirty="0"/>
          </a:p>
          <a:p>
            <a:pPr eaLnBrk="1" hangingPunct="1">
              <a:spcBef>
                <a:spcPts val="800"/>
              </a:spcBef>
              <a:spcAft>
                <a:spcPts val="1200"/>
              </a:spcAft>
            </a:pPr>
            <a:r>
              <a:rPr lang="en-US" altLang="zh-CN" sz="2800" dirty="0">
                <a:ea typeface="宋体" charset="-122"/>
                <a:cs typeface="Times New Roman" pitchFamily="18" charset="0"/>
              </a:rPr>
              <a:t>Evaluation</a:t>
            </a:r>
          </a:p>
          <a:p>
            <a:pPr eaLnBrk="1" hangingPunct="1">
              <a:spcBef>
                <a:spcPts val="800"/>
              </a:spcBef>
              <a:spcAft>
                <a:spcPts val="1200"/>
              </a:spcAft>
            </a:pPr>
            <a:r>
              <a:rPr lang="en-US" altLang="zh-CN" sz="2800" dirty="0">
                <a:ea typeface="宋体" charset="-122"/>
                <a:cs typeface="Times New Roman" pitchFamily="18" charset="0"/>
              </a:rPr>
              <a:t>Methods</a:t>
            </a:r>
          </a:p>
          <a:p>
            <a:pPr eaLnBrk="1" hangingPunct="1">
              <a:spcBef>
                <a:spcPts val="800"/>
              </a:spcBef>
              <a:spcAft>
                <a:spcPts val="1200"/>
              </a:spcAft>
            </a:pPr>
            <a:r>
              <a:rPr lang="en-US" altLang="zh-CN" sz="2800" dirty="0">
                <a:ea typeface="宋体" charset="-122"/>
                <a:cs typeface="Times New Roman" pitchFamily="18" charset="0"/>
              </a:rPr>
              <a:t>Results</a:t>
            </a:r>
          </a:p>
          <a:p>
            <a:pPr eaLnBrk="1" hangingPunct="1">
              <a:spcBef>
                <a:spcPts val="800"/>
              </a:spcBef>
              <a:spcAft>
                <a:spcPts val="1200"/>
              </a:spcAft>
            </a:pPr>
            <a:r>
              <a:rPr lang="en-US" sz="2800" dirty="0">
                <a:cs typeface="Times New Roman" pitchFamily="18" charset="0"/>
              </a:rPr>
              <a:t>Conclusions and Future Work</a:t>
            </a:r>
          </a:p>
          <a:p>
            <a:pPr eaLnBrk="1" hangingPunct="1">
              <a:lnSpc>
                <a:spcPct val="70000"/>
              </a:lnSpc>
            </a:pPr>
            <a:endParaRPr lang="en-US" altLang="zh-CN" sz="2000" dirty="0">
              <a:cs typeface="Times New Roman" pitchFamily="18" charset="0"/>
            </a:endParaRPr>
          </a:p>
        </p:txBody>
      </p:sp>
      <p:sp>
        <p:nvSpPr>
          <p:cNvPr id="2" name="Slide Number Placeholder 1">
            <a:extLst>
              <a:ext uri="{FF2B5EF4-FFF2-40B4-BE49-F238E27FC236}">
                <a16:creationId xmlns:a16="http://schemas.microsoft.com/office/drawing/2014/main" id="{5588E300-40CB-49F3-8A53-16138F7FC22C}"/>
              </a:ext>
            </a:extLst>
          </p:cNvPr>
          <p:cNvSpPr>
            <a:spLocks noGrp="1"/>
          </p:cNvSpPr>
          <p:nvPr>
            <p:ph type="sldNum" sz="quarter" idx="12"/>
          </p:nvPr>
        </p:nvSpPr>
        <p:spPr>
          <a:xfrm>
            <a:off x="4343400" y="990600"/>
            <a:ext cx="457200" cy="441325"/>
          </a:xfrm>
        </p:spPr>
        <p:txBody>
          <a:bodyPr/>
          <a:lstStyle/>
          <a:p>
            <a:pPr>
              <a:defRPr/>
            </a:pPr>
            <a:fld id="{0B1DE52F-DBA3-4B58-8F0B-0018974E4371}" type="slidenum">
              <a:rPr lang="zh-CN" altLang="en-US" smtClean="0"/>
              <a:pPr>
                <a:defRPr/>
              </a:pPr>
              <a:t>4</a:t>
            </a:fld>
            <a:endParaRPr lang="en-US" altLang="zh-CN" dirty="0"/>
          </a:p>
        </p:txBody>
      </p:sp>
    </p:spTree>
    <p:extLst>
      <p:ext uri="{BB962C8B-B14F-4D97-AF65-F5344CB8AC3E}">
        <p14:creationId xmlns:p14="http://schemas.microsoft.com/office/powerpoint/2010/main" val="337935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p:nvPr/>
        </p:nvSpPr>
        <p:spPr>
          <a:xfrm>
            <a:off x="301680" y="228600"/>
            <a:ext cx="8533800" cy="75816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US" sz="3300" b="0" i="0" u="none" strike="noStrike" cap="none" dirty="0" err="1">
                <a:solidFill>
                  <a:srgbClr val="7A9798"/>
                </a:solidFill>
                <a:latin typeface="Georgia"/>
                <a:ea typeface="Georgia"/>
                <a:cs typeface="Georgia"/>
                <a:sym typeface="Georgia"/>
              </a:rPr>
              <a:t>SceneIBR</a:t>
            </a:r>
            <a:r>
              <a:rPr lang="en-US" sz="3300" b="0" i="0" u="none" strike="noStrike" cap="none" dirty="0">
                <a:solidFill>
                  <a:srgbClr val="7A9798"/>
                </a:solidFill>
                <a:latin typeface="Georgia"/>
                <a:ea typeface="Georgia"/>
                <a:cs typeface="Georgia"/>
                <a:sym typeface="Georgia"/>
              </a:rPr>
              <a:t> Benchmark (1/</a:t>
            </a:r>
            <a:r>
              <a:rPr lang="en-US" sz="3300" dirty="0">
                <a:solidFill>
                  <a:srgbClr val="7A9798"/>
                </a:solidFill>
                <a:latin typeface="Georgia"/>
                <a:ea typeface="Georgia"/>
                <a:cs typeface="Georgia"/>
                <a:sym typeface="Georgia"/>
              </a:rPr>
              <a:t>3</a:t>
            </a:r>
            <a:r>
              <a:rPr lang="en-US" sz="3300" b="0" i="0" u="none" strike="noStrike" cap="none" dirty="0">
                <a:solidFill>
                  <a:srgbClr val="7A9798"/>
                </a:solidFill>
                <a:latin typeface="Georgia"/>
                <a:ea typeface="Georgia"/>
                <a:cs typeface="Georgia"/>
                <a:sym typeface="Georgia"/>
              </a:rPr>
              <a:t>)</a:t>
            </a:r>
            <a:endParaRPr sz="1800" b="0" i="0" u="none" strike="noStrike" cap="none" dirty="0">
              <a:solidFill>
                <a:srgbClr val="000000"/>
              </a:solidFill>
              <a:latin typeface="Arial"/>
              <a:ea typeface="Arial"/>
              <a:cs typeface="Arial"/>
              <a:sym typeface="Arial"/>
            </a:endParaRPr>
          </a:p>
        </p:txBody>
      </p:sp>
      <p:sp>
        <p:nvSpPr>
          <p:cNvPr id="161" name="Shape 161"/>
          <p:cNvSpPr/>
          <p:nvPr/>
        </p:nvSpPr>
        <p:spPr>
          <a:xfrm>
            <a:off x="301680" y="1349000"/>
            <a:ext cx="8613720" cy="4571400"/>
          </a:xfrm>
          <a:prstGeom prst="rect">
            <a:avLst/>
          </a:prstGeom>
          <a:noFill/>
          <a:ln>
            <a:noFill/>
          </a:ln>
        </p:spPr>
        <p:txBody>
          <a:bodyPr spcFirstLastPara="1" wrap="square" lIns="90000" tIns="45000" rIns="90000" bIns="45000" anchor="t" anchorCtr="0">
            <a:noAutofit/>
          </a:bodyPr>
          <a:lstStyle/>
          <a:p>
            <a:pPr marL="457200" marR="0" lvl="0" indent="-457200" algn="l" rtl="0">
              <a:lnSpc>
                <a:spcPct val="100000"/>
              </a:lnSpc>
              <a:spcBef>
                <a:spcPts val="0"/>
              </a:spcBef>
              <a:spcAft>
                <a:spcPts val="0"/>
              </a:spcAft>
              <a:buClr>
                <a:schemeClr val="accent6">
                  <a:lumMod val="75000"/>
                </a:schemeClr>
              </a:buClr>
              <a:buFont typeface="Georgia" panose="02040502050405020303" pitchFamily="18" charset="0"/>
              <a:buChar char="●"/>
            </a:pPr>
            <a:r>
              <a:rPr lang="en-US" sz="2800" b="1" dirty="0">
                <a:solidFill>
                  <a:srgbClr val="134F5C"/>
                </a:solidFill>
                <a:latin typeface="+mn-lt"/>
                <a:ea typeface="Times New Roman"/>
                <a:cs typeface="Times New Roman"/>
                <a:sym typeface="Times New Roman"/>
              </a:rPr>
              <a:t>2D scene image dataset</a:t>
            </a:r>
            <a:endParaRPr sz="2800" b="1" strike="noStrike" dirty="0">
              <a:solidFill>
                <a:srgbClr val="134F5C"/>
              </a:solidFill>
              <a:latin typeface="+mn-lt"/>
            </a:endParaRPr>
          </a:p>
          <a:p>
            <a:pPr marL="547560" marR="0" lvl="1" indent="-272161" algn="l" rtl="0">
              <a:lnSpc>
                <a:spcPct val="100000"/>
              </a:lnSpc>
              <a:spcBef>
                <a:spcPts val="0"/>
              </a:spcBef>
              <a:spcAft>
                <a:spcPts val="0"/>
              </a:spcAft>
              <a:buClr>
                <a:srgbClr val="CCB400"/>
              </a:buClr>
              <a:buSzPts val="1800"/>
              <a:buFont typeface="Courier New"/>
              <a:buChar char="o"/>
            </a:pPr>
            <a:r>
              <a:rPr lang="en-US" sz="1800" b="1" dirty="0">
                <a:latin typeface="+mn-lt"/>
                <a:ea typeface="Georgia"/>
                <a:cs typeface="Georgia"/>
                <a:sym typeface="Georgia"/>
              </a:rPr>
              <a:t>Uses </a:t>
            </a:r>
            <a:r>
              <a:rPr lang="en-US" sz="1800" b="1" i="0" u="none" strike="noStrike" cap="none" dirty="0">
                <a:solidFill>
                  <a:srgbClr val="000000"/>
                </a:solidFill>
                <a:latin typeface="+mn-lt"/>
                <a:ea typeface="Georgia"/>
                <a:cs typeface="Georgia"/>
                <a:sym typeface="Georgia"/>
              </a:rPr>
              <a:t>ImageNet scene</a:t>
            </a:r>
            <a:r>
              <a:rPr lang="en-US" sz="1800" b="1" dirty="0">
                <a:latin typeface="+mn-lt"/>
                <a:ea typeface="Georgia"/>
                <a:cs typeface="Georgia"/>
                <a:sym typeface="Georgia"/>
              </a:rPr>
              <a:t> images </a:t>
            </a:r>
            <a:endParaRPr sz="1800" b="1" dirty="0">
              <a:latin typeface="+mn-lt"/>
              <a:ea typeface="Georgia"/>
              <a:cs typeface="Georgia"/>
              <a:sym typeface="Georgia"/>
            </a:endParaRPr>
          </a:p>
          <a:p>
            <a:pPr marL="822239" marR="0" lvl="2" indent="-215179" algn="l" rtl="0">
              <a:lnSpc>
                <a:spcPct val="100000"/>
              </a:lnSpc>
              <a:spcBef>
                <a:spcPts val="0"/>
              </a:spcBef>
              <a:spcAft>
                <a:spcPts val="0"/>
              </a:spcAft>
              <a:buClr>
                <a:srgbClr val="CCB400"/>
              </a:buClr>
              <a:buSzPts val="1600"/>
              <a:buFont typeface="Courier New"/>
              <a:buChar char="✓"/>
            </a:pPr>
            <a:r>
              <a:rPr lang="en-US" sz="1600" dirty="0">
                <a:solidFill>
                  <a:schemeClr val="dk1"/>
                </a:solidFill>
                <a:latin typeface="+mn-lt"/>
              </a:rPr>
              <a:t>Same </a:t>
            </a:r>
            <a:r>
              <a:rPr lang="en-US" sz="1600" dirty="0">
                <a:solidFill>
                  <a:srgbClr val="FF0000"/>
                </a:solidFill>
                <a:latin typeface="+mn-lt"/>
              </a:rPr>
              <a:t>10</a:t>
            </a:r>
            <a:r>
              <a:rPr lang="en-US" sz="1600" dirty="0">
                <a:solidFill>
                  <a:schemeClr val="dk1"/>
                </a:solidFill>
                <a:latin typeface="+mn-lt"/>
              </a:rPr>
              <a:t> classes as Scene250 in</a:t>
            </a:r>
            <a:endParaRPr sz="1600" dirty="0">
              <a:solidFill>
                <a:schemeClr val="dk1"/>
              </a:solidFill>
              <a:latin typeface="+mn-lt"/>
            </a:endParaRPr>
          </a:p>
          <a:p>
            <a:pPr marL="914400" marR="0" lvl="0" indent="0" algn="l" rtl="0">
              <a:lnSpc>
                <a:spcPct val="100000"/>
              </a:lnSpc>
              <a:spcBef>
                <a:spcPts val="0"/>
              </a:spcBef>
              <a:spcAft>
                <a:spcPts val="0"/>
              </a:spcAft>
              <a:buNone/>
            </a:pPr>
            <a:r>
              <a:rPr lang="en-US" sz="1600" dirty="0">
                <a:solidFill>
                  <a:schemeClr val="dk1"/>
                </a:solidFill>
                <a:latin typeface="+mn-lt"/>
              </a:rPr>
              <a:t>our</a:t>
            </a:r>
            <a:r>
              <a:rPr lang="en-US" sz="1600" kern="1200" dirty="0">
                <a:solidFill>
                  <a:srgbClr val="0000FF"/>
                </a:solidFill>
                <a:latin typeface="+mn-lt"/>
                <a:ea typeface="+mn-ea"/>
                <a:cs typeface="+mn-cs"/>
              </a:rPr>
              <a:t> </a:t>
            </a:r>
            <a:r>
              <a:rPr lang="en-US" sz="1600" kern="1200" dirty="0">
                <a:solidFill>
                  <a:srgbClr val="FF0000"/>
                </a:solidFill>
                <a:latin typeface="+mn-lt"/>
                <a:ea typeface="+mn-ea"/>
                <a:cs typeface="+mn-cs"/>
              </a:rPr>
              <a:t>previous</a:t>
            </a:r>
            <a:r>
              <a:rPr lang="en-US" sz="1600" kern="1200" dirty="0">
                <a:solidFill>
                  <a:srgbClr val="0000FF"/>
                </a:solidFill>
                <a:latin typeface="+mn-lt"/>
                <a:ea typeface="+mn-ea"/>
                <a:cs typeface="+mn-cs"/>
              </a:rPr>
              <a:t> </a:t>
            </a:r>
            <a:r>
              <a:rPr lang="en-US" sz="1600" dirty="0">
                <a:solidFill>
                  <a:schemeClr val="dk1"/>
                </a:solidFill>
                <a:latin typeface="+mn-lt"/>
              </a:rPr>
              <a:t>work </a:t>
            </a:r>
            <a:r>
              <a:rPr lang="en-US" sz="1600" dirty="0">
                <a:solidFill>
                  <a:srgbClr val="0000FF"/>
                </a:solidFill>
                <a:latin typeface="+mn-lt"/>
              </a:rPr>
              <a:t>[YLJ16]</a:t>
            </a:r>
            <a:endParaRPr sz="1600" dirty="0">
              <a:solidFill>
                <a:srgbClr val="0000FF"/>
              </a:solidFill>
              <a:latin typeface="+mn-lt"/>
            </a:endParaRPr>
          </a:p>
          <a:p>
            <a:pPr marL="822239" lvl="2" indent="-215179" rtl="0">
              <a:spcBef>
                <a:spcPts val="0"/>
              </a:spcBef>
              <a:spcAft>
                <a:spcPts val="0"/>
              </a:spcAft>
              <a:buClr>
                <a:srgbClr val="CCB400"/>
              </a:buClr>
              <a:buSzPts val="1600"/>
              <a:buFont typeface="Arial"/>
              <a:buChar char="✓"/>
            </a:pPr>
            <a:r>
              <a:rPr lang="en-US" sz="1600" kern="1200" dirty="0">
                <a:solidFill>
                  <a:srgbClr val="0000FF"/>
                </a:solidFill>
                <a:latin typeface="+mn-lt"/>
                <a:ea typeface="宋体" charset="-122"/>
                <a:cs typeface="+mn-cs"/>
              </a:rPr>
              <a:t>10,000</a:t>
            </a:r>
            <a:r>
              <a:rPr lang="en-US" sz="1600" kern="1200" dirty="0">
                <a:solidFill>
                  <a:srgbClr val="FF3300"/>
                </a:solidFill>
                <a:latin typeface="+mn-lt"/>
                <a:ea typeface="宋体" charset="-122"/>
                <a:cs typeface="+mn-cs"/>
              </a:rPr>
              <a:t> </a:t>
            </a:r>
            <a:r>
              <a:rPr lang="en-US" sz="1600" dirty="0">
                <a:solidFill>
                  <a:schemeClr val="dk1"/>
                </a:solidFill>
                <a:latin typeface="+mn-lt"/>
              </a:rPr>
              <a:t>scene images</a:t>
            </a:r>
            <a:endParaRPr sz="1600" dirty="0">
              <a:solidFill>
                <a:schemeClr val="dk1"/>
              </a:solidFill>
              <a:latin typeface="+mn-lt"/>
            </a:endParaRPr>
          </a:p>
          <a:p>
            <a:pPr marL="914400" lvl="0" indent="0" rtl="0">
              <a:spcBef>
                <a:spcPts val="0"/>
              </a:spcBef>
              <a:spcAft>
                <a:spcPts val="0"/>
              </a:spcAft>
              <a:buNone/>
            </a:pPr>
            <a:r>
              <a:rPr lang="en-US" sz="1600" dirty="0">
                <a:solidFill>
                  <a:schemeClr val="dk1"/>
                </a:solidFill>
                <a:latin typeface="+mn-lt"/>
              </a:rPr>
              <a:t>from ImageNet </a:t>
            </a:r>
            <a:r>
              <a:rPr lang="en-US" sz="1600" dirty="0">
                <a:solidFill>
                  <a:schemeClr val="hlink"/>
                </a:solidFill>
                <a:latin typeface="+mn-lt"/>
              </a:rPr>
              <a:t>[DDS * 09]</a:t>
            </a:r>
            <a:r>
              <a:rPr lang="en-US" sz="1600" dirty="0">
                <a:solidFill>
                  <a:schemeClr val="dk1"/>
                </a:solidFill>
                <a:latin typeface="+mn-lt"/>
              </a:rPr>
              <a:t> </a:t>
            </a:r>
            <a:endParaRPr sz="1600" dirty="0">
              <a:solidFill>
                <a:schemeClr val="dk1"/>
              </a:solidFill>
              <a:latin typeface="+mn-lt"/>
            </a:endParaRPr>
          </a:p>
          <a:p>
            <a:pPr marL="822239" lvl="2" indent="-215179" rtl="0">
              <a:spcBef>
                <a:spcPts val="0"/>
              </a:spcBef>
              <a:spcAft>
                <a:spcPts val="0"/>
              </a:spcAft>
              <a:buClr>
                <a:srgbClr val="CCB400"/>
              </a:buClr>
              <a:buSzPts val="1600"/>
              <a:buFont typeface="Arial"/>
              <a:buChar char="✓"/>
            </a:pPr>
            <a:r>
              <a:rPr lang="en-US" sz="1600" kern="1200" dirty="0">
                <a:solidFill>
                  <a:srgbClr val="C00000"/>
                </a:solidFill>
                <a:latin typeface="+mn-lt"/>
                <a:ea typeface="宋体" charset="-122"/>
                <a:cs typeface="+mn-cs"/>
              </a:rPr>
              <a:t>1,000</a:t>
            </a:r>
            <a:r>
              <a:rPr lang="en-US" sz="1600" kern="1200" dirty="0">
                <a:solidFill>
                  <a:srgbClr val="0000FF"/>
                </a:solidFill>
                <a:latin typeface="+mn-lt"/>
                <a:ea typeface="宋体" charset="-122"/>
                <a:cs typeface="+mn-cs"/>
              </a:rPr>
              <a:t> </a:t>
            </a:r>
            <a:r>
              <a:rPr lang="en-US" sz="1600" dirty="0">
                <a:solidFill>
                  <a:schemeClr val="dk1"/>
                </a:solidFill>
                <a:latin typeface="+mn-lt"/>
              </a:rPr>
              <a:t>images across </a:t>
            </a:r>
            <a:r>
              <a:rPr lang="en-US" sz="1600" kern="1200" dirty="0">
                <a:solidFill>
                  <a:srgbClr val="7030A0"/>
                </a:solidFill>
                <a:latin typeface="+mn-lt"/>
                <a:ea typeface="宋体" charset="-122"/>
                <a:cs typeface="+mn-cs"/>
              </a:rPr>
              <a:t>10 </a:t>
            </a:r>
            <a:r>
              <a:rPr lang="en-US" sz="1600" dirty="0">
                <a:solidFill>
                  <a:schemeClr val="dk1"/>
                </a:solidFill>
                <a:latin typeface="+mn-lt"/>
              </a:rPr>
              <a:t>classes</a:t>
            </a:r>
            <a:endParaRPr sz="1800" dirty="0">
              <a:solidFill>
                <a:schemeClr val="dk1"/>
              </a:solidFill>
              <a:latin typeface="+mn-lt"/>
              <a:ea typeface="Georgia"/>
              <a:cs typeface="Georgia"/>
              <a:sym typeface="Georgia"/>
            </a:endParaRPr>
          </a:p>
          <a:p>
            <a:pPr marL="914400" marR="0" lvl="0" indent="0" algn="l" rtl="0">
              <a:lnSpc>
                <a:spcPct val="100000"/>
              </a:lnSpc>
              <a:spcBef>
                <a:spcPts val="0"/>
              </a:spcBef>
              <a:spcAft>
                <a:spcPts val="0"/>
              </a:spcAft>
              <a:buNone/>
            </a:pPr>
            <a:endParaRPr sz="2000" dirty="0">
              <a:solidFill>
                <a:srgbClr val="0000FF"/>
              </a:solidFill>
              <a:latin typeface="Georgia"/>
              <a:ea typeface="Georgia"/>
              <a:cs typeface="Georgia"/>
              <a:sym typeface="Georgia"/>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62" name="Shape 162"/>
          <p:cNvSpPr/>
          <p:nvPr/>
        </p:nvSpPr>
        <p:spPr>
          <a:xfrm>
            <a:off x="381000" y="5604560"/>
            <a:ext cx="8391445" cy="678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400" b="0" strike="noStrike" dirty="0">
                <a:solidFill>
                  <a:srgbClr val="0000FF"/>
                </a:solidFill>
                <a:latin typeface="Georgia"/>
                <a:ea typeface="Georgia"/>
                <a:cs typeface="Georgia"/>
                <a:sym typeface="Georgia"/>
              </a:rPr>
              <a:t>[DDS ∗ 09]</a:t>
            </a:r>
            <a:r>
              <a:rPr lang="en-US" sz="1400" b="0" strike="noStrike" dirty="0">
                <a:solidFill>
                  <a:srgbClr val="000000"/>
                </a:solidFill>
                <a:latin typeface="Georgia"/>
                <a:ea typeface="Georgia"/>
                <a:cs typeface="Georgia"/>
                <a:sym typeface="Georgia"/>
              </a:rPr>
              <a:t> Deng J., Dong W., </a:t>
            </a:r>
            <a:r>
              <a:rPr lang="en-US" sz="1400" b="0" strike="noStrike" dirty="0" err="1">
                <a:solidFill>
                  <a:srgbClr val="000000"/>
                </a:solidFill>
                <a:latin typeface="Georgia"/>
                <a:ea typeface="Georgia"/>
                <a:cs typeface="Georgia"/>
                <a:sym typeface="Georgia"/>
              </a:rPr>
              <a:t>Socher</a:t>
            </a:r>
            <a:r>
              <a:rPr lang="en-US" sz="1400" b="0" strike="noStrike" dirty="0">
                <a:solidFill>
                  <a:srgbClr val="000000"/>
                </a:solidFill>
                <a:latin typeface="Georgia"/>
                <a:ea typeface="Georgia"/>
                <a:cs typeface="Georgia"/>
                <a:sym typeface="Georgia"/>
              </a:rPr>
              <a:t> R., Li L., Li K., Li F.: ImageNet: A large-scale hierarchical image database. In CVPR (2009), pp. 248–255.</a:t>
            </a:r>
            <a:endParaRPr sz="1800" b="0" strike="noStrik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strike="noStrike" dirty="0">
                <a:solidFill>
                  <a:srgbClr val="0000FF"/>
                </a:solidFill>
                <a:latin typeface="Georgia"/>
                <a:ea typeface="Georgia"/>
                <a:cs typeface="Georgia"/>
                <a:sym typeface="Georgia"/>
              </a:rPr>
              <a:t>[YLJ16]</a:t>
            </a:r>
            <a:r>
              <a:rPr lang="en-US" sz="1400" b="0" strike="noStrike" dirty="0">
                <a:solidFill>
                  <a:srgbClr val="000000"/>
                </a:solidFill>
                <a:latin typeface="Georgia"/>
                <a:ea typeface="Georgia"/>
                <a:cs typeface="Georgia"/>
                <a:sym typeface="Georgia"/>
              </a:rPr>
              <a:t> Ye Y., Lu Y., Jiang H.: Human’s scene image understanding. In ICMR ’16 (2016), pp. 355–358.</a:t>
            </a:r>
            <a:endParaRPr sz="1800" b="0" strike="noStrike" dirty="0">
              <a:solidFill>
                <a:srgbClr val="000000"/>
              </a:solidFill>
              <a:latin typeface="Arial"/>
              <a:ea typeface="Arial"/>
              <a:cs typeface="Arial"/>
              <a:sym typeface="Arial"/>
            </a:endParaRPr>
          </a:p>
        </p:txBody>
      </p:sp>
      <p:pic>
        <p:nvPicPr>
          <p:cNvPr id="163" name="Shape 163"/>
          <p:cNvPicPr preferRelativeResize="0"/>
          <p:nvPr/>
        </p:nvPicPr>
        <p:blipFill rotWithShape="1">
          <a:blip r:embed="rId3">
            <a:alphaModFix/>
          </a:blip>
          <a:srcRect/>
          <a:stretch/>
        </p:blipFill>
        <p:spPr>
          <a:xfrm>
            <a:off x="4366845" y="1828800"/>
            <a:ext cx="4492075" cy="3352800"/>
          </a:xfrm>
          <a:prstGeom prst="rect">
            <a:avLst/>
          </a:prstGeom>
          <a:noFill/>
          <a:ln>
            <a:noFill/>
          </a:ln>
        </p:spPr>
      </p:pic>
      <p:sp>
        <p:nvSpPr>
          <p:cNvPr id="6" name="Rectangle 5">
            <a:extLst>
              <a:ext uri="{FF2B5EF4-FFF2-40B4-BE49-F238E27FC236}">
                <a16:creationId xmlns:a16="http://schemas.microsoft.com/office/drawing/2014/main" id="{7F197E49-8FCF-4C68-98B7-D4D9236D3B96}"/>
              </a:ext>
            </a:extLst>
          </p:cNvPr>
          <p:cNvSpPr/>
          <p:nvPr/>
        </p:nvSpPr>
        <p:spPr>
          <a:xfrm>
            <a:off x="4876800" y="5147846"/>
            <a:ext cx="3962400" cy="338554"/>
          </a:xfrm>
          <a:prstGeom prst="rect">
            <a:avLst/>
          </a:prstGeom>
        </p:spPr>
        <p:txBody>
          <a:bodyPr wrap="square">
            <a:spAutoFit/>
          </a:bodyPr>
          <a:lstStyle/>
          <a:p>
            <a:r>
              <a:rPr lang="en-US" sz="1600" b="1" dirty="0">
                <a:solidFill>
                  <a:srgbClr val="7030A0"/>
                </a:solidFill>
                <a:latin typeface="+mn-lt"/>
              </a:rPr>
              <a:t>Fig. 1 </a:t>
            </a:r>
            <a:r>
              <a:rPr lang="en-US" sz="1600" dirty="0">
                <a:latin typeface="+mn-lt"/>
              </a:rPr>
              <a:t>Example 2D scenes  (1 per class)</a:t>
            </a:r>
          </a:p>
        </p:txBody>
      </p:sp>
      <p:sp>
        <p:nvSpPr>
          <p:cNvPr id="7" name="Slide Number Placeholder 1">
            <a:extLst>
              <a:ext uri="{FF2B5EF4-FFF2-40B4-BE49-F238E27FC236}">
                <a16:creationId xmlns:a16="http://schemas.microsoft.com/office/drawing/2014/main" id="{05DB366A-734B-4BCC-B241-AA53E607F3D7}"/>
              </a:ext>
            </a:extLst>
          </p:cNvPr>
          <p:cNvSpPr txBox="1">
            <a:spLocks/>
          </p:cNvSpPr>
          <p:nvPr/>
        </p:nvSpPr>
        <p:spPr>
          <a:xfrm>
            <a:off x="4362450" y="1082675"/>
            <a:ext cx="457200" cy="4413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defRPr/>
            </a:pPr>
            <a:fld id="{0B1DE52F-DBA3-4B58-8F0B-0018974E4371}" type="slidenum">
              <a:rPr lang="zh-CN" altLang="en-US" sz="1600">
                <a:solidFill>
                  <a:srgbClr val="7B9899"/>
                </a:solidFill>
                <a:latin typeface="Georgia" pitchFamily="18" charset="0"/>
                <a:ea typeface="宋体" pitchFamily="2" charset="-122"/>
              </a:rPr>
              <a:pPr algn="ctr">
                <a:defRPr/>
              </a:pPr>
              <a:t>5</a:t>
            </a:fld>
            <a:endParaRPr lang="en-US" altLang="zh-CN" sz="1600" dirty="0">
              <a:solidFill>
                <a:srgbClr val="7B9899"/>
              </a:solidFill>
              <a:latin typeface="Georgia" pitchFamily="18" charset="0"/>
              <a:ea typeface="宋体" pitchFamily="2" charset="-122"/>
            </a:endParaRPr>
          </a:p>
        </p:txBody>
      </p:sp>
    </p:spTree>
    <p:extLst>
      <p:ext uri="{BB962C8B-B14F-4D97-AF65-F5344CB8AC3E}">
        <p14:creationId xmlns:p14="http://schemas.microsoft.com/office/powerpoint/2010/main" val="217805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301680" y="228600"/>
            <a:ext cx="8533800" cy="758100"/>
          </a:xfrm>
          <a:prstGeom prst="rect">
            <a:avLst/>
          </a:prstGeom>
          <a:noFill/>
          <a:ln>
            <a:noFill/>
          </a:ln>
        </p:spPr>
        <p:txBody>
          <a:bodyPr spcFirstLastPara="1" wrap="square" lIns="90000" tIns="45000" rIns="90000" bIns="45000" anchor="b" anchorCtr="0">
            <a:noAutofit/>
          </a:bodyPr>
          <a:lstStyle/>
          <a:p>
            <a:pPr lvl="0" algn="ctr">
              <a:spcBef>
                <a:spcPts val="0"/>
              </a:spcBef>
              <a:spcAft>
                <a:spcPts val="0"/>
              </a:spcAft>
            </a:pPr>
            <a:r>
              <a:rPr lang="en-US" sz="3300" dirty="0" err="1">
                <a:solidFill>
                  <a:srgbClr val="7A9798"/>
                </a:solidFill>
                <a:latin typeface="Georgia"/>
                <a:ea typeface="Georgia"/>
                <a:cs typeface="Georgia"/>
                <a:sym typeface="Georgia"/>
              </a:rPr>
              <a:t>SceneIBR</a:t>
            </a:r>
            <a:r>
              <a:rPr lang="en-US" sz="3300" dirty="0">
                <a:solidFill>
                  <a:srgbClr val="7A9798"/>
                </a:solidFill>
                <a:latin typeface="Georgia"/>
                <a:ea typeface="Georgia"/>
                <a:cs typeface="Georgia"/>
                <a:sym typeface="Georgia"/>
              </a:rPr>
              <a:t> Benchmark </a:t>
            </a:r>
            <a:r>
              <a:rPr lang="en-US" sz="3300" b="0" i="0" u="none" strike="noStrike" cap="none" dirty="0">
                <a:solidFill>
                  <a:srgbClr val="7A9798"/>
                </a:solidFill>
                <a:latin typeface="Georgia"/>
                <a:ea typeface="Georgia"/>
                <a:cs typeface="Georgia"/>
                <a:sym typeface="Georgia"/>
              </a:rPr>
              <a:t>(</a:t>
            </a:r>
            <a:r>
              <a:rPr lang="en-US" sz="3300" dirty="0">
                <a:solidFill>
                  <a:srgbClr val="7A9798"/>
                </a:solidFill>
                <a:latin typeface="Georgia"/>
                <a:ea typeface="Georgia"/>
                <a:cs typeface="Georgia"/>
                <a:sym typeface="Georgia"/>
              </a:rPr>
              <a:t>2</a:t>
            </a:r>
            <a:r>
              <a:rPr lang="en-US" sz="3300" b="0" i="0" u="none" strike="noStrike" cap="none" dirty="0">
                <a:solidFill>
                  <a:srgbClr val="7A9798"/>
                </a:solidFill>
                <a:latin typeface="Georgia"/>
                <a:ea typeface="Georgia"/>
                <a:cs typeface="Georgia"/>
                <a:sym typeface="Georgia"/>
              </a:rPr>
              <a:t>/</a:t>
            </a:r>
            <a:r>
              <a:rPr lang="en-US" sz="3300" dirty="0">
                <a:solidFill>
                  <a:srgbClr val="7A9798"/>
                </a:solidFill>
                <a:latin typeface="Georgia"/>
                <a:ea typeface="Georgia"/>
                <a:cs typeface="Georgia"/>
                <a:sym typeface="Georgia"/>
              </a:rPr>
              <a:t>3</a:t>
            </a:r>
            <a:r>
              <a:rPr lang="en-US" sz="3300" b="0" i="0" u="none" strike="noStrike" cap="none" dirty="0">
                <a:solidFill>
                  <a:srgbClr val="7A9798"/>
                </a:solidFill>
                <a:latin typeface="Georgia"/>
                <a:ea typeface="Georgia"/>
                <a:cs typeface="Georgia"/>
                <a:sym typeface="Georgia"/>
              </a:rPr>
              <a:t>)</a:t>
            </a:r>
            <a:endParaRPr sz="1800" b="0" i="0" u="none" strike="noStrike" cap="none" dirty="0">
              <a:solidFill>
                <a:srgbClr val="000000"/>
              </a:solidFill>
              <a:latin typeface="Arial"/>
              <a:ea typeface="Arial"/>
              <a:cs typeface="Arial"/>
              <a:sym typeface="Arial"/>
            </a:endParaRPr>
          </a:p>
        </p:txBody>
      </p:sp>
      <p:sp>
        <p:nvSpPr>
          <p:cNvPr id="170" name="Shape 170"/>
          <p:cNvSpPr/>
          <p:nvPr/>
        </p:nvSpPr>
        <p:spPr>
          <a:xfrm>
            <a:off x="301680" y="1349000"/>
            <a:ext cx="8254950" cy="4571400"/>
          </a:xfrm>
          <a:prstGeom prst="rect">
            <a:avLst/>
          </a:prstGeom>
          <a:noFill/>
          <a:ln>
            <a:noFill/>
          </a:ln>
        </p:spPr>
        <p:txBody>
          <a:bodyPr spcFirstLastPara="1" wrap="square" lIns="90000" tIns="45000" rIns="90000" bIns="45000" anchor="t" anchorCtr="0">
            <a:noAutofit/>
          </a:bodyPr>
          <a:lstStyle/>
          <a:p>
            <a:pPr marL="342900" lvl="0" indent="-342900" rtl="0">
              <a:spcBef>
                <a:spcPts val="0"/>
              </a:spcBef>
              <a:spcAft>
                <a:spcPts val="0"/>
              </a:spcAft>
              <a:buClr>
                <a:schemeClr val="accent6">
                  <a:lumMod val="75000"/>
                </a:schemeClr>
              </a:buClr>
              <a:buFont typeface="Times New Roman" panose="02020603050405020304" pitchFamily="18" charset="0"/>
              <a:buChar char="●"/>
            </a:pPr>
            <a:r>
              <a:rPr lang="en-US" sz="2800" b="1" dirty="0">
                <a:solidFill>
                  <a:srgbClr val="134F5C"/>
                </a:solidFill>
                <a:latin typeface="+mn-lt"/>
                <a:cs typeface="Times New Roman"/>
                <a:sym typeface="Times New Roman"/>
              </a:rPr>
              <a:t>3D scene dataset (same as </a:t>
            </a:r>
            <a:r>
              <a:rPr lang="en-US" sz="2800" b="1" dirty="0" err="1">
                <a:solidFill>
                  <a:srgbClr val="134F5C"/>
                </a:solidFill>
                <a:latin typeface="+mn-lt"/>
                <a:cs typeface="Times New Roman"/>
                <a:sym typeface="Times New Roman"/>
              </a:rPr>
              <a:t>SceneSBR</a:t>
            </a:r>
            <a:r>
              <a:rPr lang="en-US" sz="2800" b="1" dirty="0">
                <a:solidFill>
                  <a:srgbClr val="134F5C"/>
                </a:solidFill>
                <a:latin typeface="+mn-lt"/>
                <a:cs typeface="Times New Roman"/>
                <a:sym typeface="Times New Roman"/>
              </a:rPr>
              <a:t>)</a:t>
            </a:r>
            <a:endParaRPr sz="2800" b="1" dirty="0">
              <a:solidFill>
                <a:srgbClr val="134F5C"/>
              </a:solidFill>
              <a:latin typeface="+mn-lt"/>
              <a:cs typeface="Times New Roman"/>
              <a:sym typeface="Times New Roman"/>
            </a:endParaRPr>
          </a:p>
          <a:p>
            <a:pPr marL="547560" lvl="1" indent="-259461" rtl="0">
              <a:spcBef>
                <a:spcPts val="0"/>
              </a:spcBef>
              <a:spcAft>
                <a:spcPts val="0"/>
              </a:spcAft>
              <a:buClr>
                <a:schemeClr val="accent6"/>
              </a:buClr>
              <a:buSzPct val="100000"/>
              <a:buFont typeface="Arial"/>
              <a:buChar char="o"/>
            </a:pPr>
            <a:r>
              <a:rPr lang="en-US" sz="2000" dirty="0">
                <a:latin typeface="+mn-lt"/>
                <a:ea typeface="Times New Roman"/>
                <a:cs typeface="Times New Roman"/>
                <a:sym typeface="Times New Roman"/>
              </a:rPr>
              <a:t>Collected from </a:t>
            </a:r>
            <a:r>
              <a:rPr lang="en-US" sz="2000" dirty="0">
                <a:solidFill>
                  <a:srgbClr val="FF3300"/>
                </a:solidFill>
                <a:latin typeface="+mn-lt"/>
                <a:ea typeface="Times New Roman"/>
                <a:cs typeface="Times New Roman"/>
                <a:sym typeface="Times New Roman"/>
              </a:rPr>
              <a:t>3D Warehouse </a:t>
            </a:r>
            <a:r>
              <a:rPr lang="en-US" sz="2000" dirty="0">
                <a:solidFill>
                  <a:srgbClr val="0000FF"/>
                </a:solidFill>
                <a:latin typeface="+mn-lt"/>
                <a:ea typeface="Times New Roman"/>
                <a:cs typeface="Times New Roman"/>
                <a:sym typeface="Times New Roman"/>
              </a:rPr>
              <a:t>[Tri18]</a:t>
            </a:r>
          </a:p>
          <a:p>
            <a:pPr marL="547560" lvl="1" indent="-259461" rtl="0">
              <a:spcBef>
                <a:spcPts val="0"/>
              </a:spcBef>
              <a:spcAft>
                <a:spcPts val="0"/>
              </a:spcAft>
              <a:buClr>
                <a:schemeClr val="accent6"/>
              </a:buClr>
              <a:buSzPct val="100000"/>
              <a:buFont typeface="Arial"/>
              <a:buChar char="o"/>
            </a:pPr>
            <a:r>
              <a:rPr lang="en-US" sz="2000" dirty="0">
                <a:solidFill>
                  <a:srgbClr val="0000FF"/>
                </a:solidFill>
                <a:latin typeface="+mn-lt"/>
                <a:ea typeface="Times New Roman"/>
                <a:cs typeface="Times New Roman"/>
                <a:sym typeface="Times New Roman"/>
              </a:rPr>
              <a:t>1,000</a:t>
            </a:r>
            <a:r>
              <a:rPr lang="en-US" sz="2000" dirty="0">
                <a:latin typeface="+mn-lt"/>
                <a:ea typeface="Times New Roman"/>
                <a:cs typeface="Times New Roman"/>
                <a:sym typeface="Times New Roman"/>
              </a:rPr>
              <a:t> SketchUp 3D scene models (.OBJ and .SKP format)  </a:t>
            </a:r>
          </a:p>
          <a:p>
            <a:pPr marL="547560" lvl="1" indent="-259461" rtl="0">
              <a:spcBef>
                <a:spcPts val="0"/>
              </a:spcBef>
              <a:spcAft>
                <a:spcPts val="0"/>
              </a:spcAft>
              <a:buClr>
                <a:schemeClr val="accent6"/>
              </a:buClr>
              <a:buSzPct val="100000"/>
              <a:buFont typeface="Arial"/>
              <a:buChar char="o"/>
            </a:pPr>
            <a:r>
              <a:rPr lang="en-US" sz="2000" dirty="0">
                <a:latin typeface="+mn-lt"/>
                <a:ea typeface="Times New Roman"/>
                <a:cs typeface="Times New Roman"/>
                <a:sym typeface="Times New Roman"/>
              </a:rPr>
              <a:t>Categorized into </a:t>
            </a:r>
            <a:r>
              <a:rPr lang="en-US" sz="2000" dirty="0">
                <a:solidFill>
                  <a:srgbClr val="7030A0"/>
                </a:solidFill>
                <a:latin typeface="+mn-lt"/>
                <a:ea typeface="Times New Roman"/>
                <a:cs typeface="Times New Roman"/>
                <a:sym typeface="Times New Roman"/>
              </a:rPr>
              <a:t>10</a:t>
            </a:r>
            <a:r>
              <a:rPr lang="en-US" sz="2000" dirty="0">
                <a:latin typeface="+mn-lt"/>
                <a:ea typeface="Times New Roman"/>
                <a:cs typeface="Times New Roman"/>
                <a:sym typeface="Times New Roman"/>
              </a:rPr>
              <a:t> classes, each with 100 models</a:t>
            </a:r>
          </a:p>
          <a:p>
            <a:pPr marL="914400" lvl="0" indent="0" rtl="0">
              <a:spcBef>
                <a:spcPts val="0"/>
              </a:spcBef>
              <a:spcAft>
                <a:spcPts val="0"/>
              </a:spcAft>
              <a:buNone/>
            </a:pPr>
            <a:endParaRPr sz="1600" dirty="0">
              <a:solidFill>
                <a:schemeClr val="dk1"/>
              </a:solidFill>
            </a:endParaRPr>
          </a:p>
          <a:p>
            <a:pPr marL="914400" lvl="0" indent="0" rtl="0">
              <a:spcBef>
                <a:spcPts val="0"/>
              </a:spcBef>
              <a:spcAft>
                <a:spcPts val="0"/>
              </a:spcAft>
              <a:buNone/>
            </a:pPr>
            <a:endParaRPr sz="1800" dirty="0">
              <a:solidFill>
                <a:schemeClr val="dk1"/>
              </a:solidFill>
              <a:latin typeface="Georgia"/>
              <a:ea typeface="Georgia"/>
              <a:cs typeface="Georgia"/>
              <a:sym typeface="Georgia"/>
            </a:endParaRPr>
          </a:p>
          <a:p>
            <a:pPr marL="914400" marR="0" lvl="0" indent="0" algn="l" rtl="0">
              <a:lnSpc>
                <a:spcPct val="100000"/>
              </a:lnSpc>
              <a:spcBef>
                <a:spcPts val="0"/>
              </a:spcBef>
              <a:spcAft>
                <a:spcPts val="0"/>
              </a:spcAft>
              <a:buNone/>
            </a:pPr>
            <a:endParaRPr sz="2000" dirty="0">
              <a:solidFill>
                <a:srgbClr val="0000FF"/>
              </a:solidFill>
              <a:latin typeface="Georgia"/>
              <a:ea typeface="Georgia"/>
              <a:cs typeface="Georgia"/>
              <a:sym typeface="Georgia"/>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171" name="Shape 171"/>
          <p:cNvSpPr/>
          <p:nvPr/>
        </p:nvSpPr>
        <p:spPr>
          <a:xfrm>
            <a:off x="232960" y="6096000"/>
            <a:ext cx="8758640" cy="522300"/>
          </a:xfrm>
          <a:prstGeom prst="rect">
            <a:avLst/>
          </a:prstGeom>
          <a:noFill/>
          <a:ln>
            <a:noFill/>
          </a:ln>
        </p:spPr>
        <p:txBody>
          <a:bodyPr spcFirstLastPara="1" wrap="square" lIns="90000" tIns="45000" rIns="90000" bIns="45000" anchor="t" anchorCtr="0">
            <a:noAutofit/>
          </a:bodyPr>
          <a:lstStyle/>
          <a:p>
            <a:pPr marL="0" lvl="0" indent="0" rtl="0">
              <a:spcBef>
                <a:spcPts val="0"/>
              </a:spcBef>
              <a:spcAft>
                <a:spcPts val="0"/>
              </a:spcAft>
              <a:buClr>
                <a:schemeClr val="dk1"/>
              </a:buClr>
              <a:buFont typeface="Arial"/>
              <a:buNone/>
            </a:pPr>
            <a:r>
              <a:rPr lang="en-US" dirty="0">
                <a:solidFill>
                  <a:schemeClr val="hlink"/>
                </a:solidFill>
                <a:latin typeface="Georgia"/>
                <a:ea typeface="Georgia"/>
                <a:cs typeface="Georgia"/>
                <a:sym typeface="Georgia"/>
              </a:rPr>
              <a:t>[Tri18]</a:t>
            </a:r>
            <a:r>
              <a:rPr lang="en-US" dirty="0">
                <a:solidFill>
                  <a:schemeClr val="dk1"/>
                </a:solidFill>
                <a:latin typeface="Georgia"/>
                <a:ea typeface="Georgia"/>
                <a:cs typeface="Georgia"/>
                <a:sym typeface="Georgia"/>
              </a:rPr>
              <a:t> TRIMBLE: 3D Warehouse. http://3dwarehouse.sketchup.com/?hl=en, 2018.</a:t>
            </a:r>
            <a:endParaRPr sz="1800" b="0" strike="noStrike" dirty="0">
              <a:solidFill>
                <a:srgbClr val="000000"/>
              </a:solidFill>
              <a:latin typeface="Arial"/>
              <a:ea typeface="Arial"/>
              <a:cs typeface="Arial"/>
              <a:sym typeface="Arial"/>
            </a:endParaRPr>
          </a:p>
        </p:txBody>
      </p:sp>
      <p:pic>
        <p:nvPicPr>
          <p:cNvPr id="172" name="Shape 172"/>
          <p:cNvPicPr preferRelativeResize="0"/>
          <p:nvPr/>
        </p:nvPicPr>
        <p:blipFill rotWithShape="1">
          <a:blip r:embed="rId3">
            <a:alphaModFix/>
          </a:blip>
          <a:srcRect/>
          <a:stretch/>
        </p:blipFill>
        <p:spPr>
          <a:xfrm>
            <a:off x="2486287" y="2743200"/>
            <a:ext cx="3989038" cy="3065476"/>
          </a:xfrm>
          <a:prstGeom prst="rect">
            <a:avLst/>
          </a:prstGeom>
          <a:noFill/>
          <a:ln>
            <a:noFill/>
          </a:ln>
        </p:spPr>
      </p:pic>
      <p:sp>
        <p:nvSpPr>
          <p:cNvPr id="6" name="Rectangle 5">
            <a:extLst>
              <a:ext uri="{FF2B5EF4-FFF2-40B4-BE49-F238E27FC236}">
                <a16:creationId xmlns:a16="http://schemas.microsoft.com/office/drawing/2014/main" id="{A43F510A-B45E-4F6D-BDB5-2CA7D912A873}"/>
              </a:ext>
            </a:extLst>
          </p:cNvPr>
          <p:cNvSpPr/>
          <p:nvPr/>
        </p:nvSpPr>
        <p:spPr>
          <a:xfrm>
            <a:off x="2819400" y="5833646"/>
            <a:ext cx="3581400" cy="338554"/>
          </a:xfrm>
          <a:prstGeom prst="rect">
            <a:avLst/>
          </a:prstGeom>
        </p:spPr>
        <p:txBody>
          <a:bodyPr wrap="square">
            <a:spAutoFit/>
          </a:bodyPr>
          <a:lstStyle/>
          <a:p>
            <a:r>
              <a:rPr lang="en-US" sz="1600" b="1" dirty="0">
                <a:latin typeface="Times New Roman" panose="02020603050405020304" pitchFamily="18" charset="0"/>
              </a:rPr>
              <a:t>Fig. 2 </a:t>
            </a:r>
            <a:r>
              <a:rPr lang="en-US" sz="1600" dirty="0">
                <a:latin typeface="Times New Roman" panose="02020603050405020304" pitchFamily="18" charset="0"/>
              </a:rPr>
              <a:t>Example 3D scenes  (1 per class)</a:t>
            </a:r>
            <a:endParaRPr lang="en-US" sz="1600" dirty="0"/>
          </a:p>
        </p:txBody>
      </p:sp>
      <p:sp>
        <p:nvSpPr>
          <p:cNvPr id="7" name="Slide Number Placeholder 1">
            <a:extLst>
              <a:ext uri="{FF2B5EF4-FFF2-40B4-BE49-F238E27FC236}">
                <a16:creationId xmlns:a16="http://schemas.microsoft.com/office/drawing/2014/main" id="{D46394BC-200B-4B5A-A23A-87D432D4C84C}"/>
              </a:ext>
            </a:extLst>
          </p:cNvPr>
          <p:cNvSpPr txBox="1">
            <a:spLocks/>
          </p:cNvSpPr>
          <p:nvPr/>
        </p:nvSpPr>
        <p:spPr>
          <a:xfrm>
            <a:off x="4362450" y="1066800"/>
            <a:ext cx="457200" cy="4413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defRPr/>
            </a:pPr>
            <a:fld id="{0B1DE52F-DBA3-4B58-8F0B-0018974E4371}" type="slidenum">
              <a:rPr lang="zh-CN" altLang="en-US" sz="1600">
                <a:solidFill>
                  <a:srgbClr val="7B9899"/>
                </a:solidFill>
                <a:latin typeface="Georgia" pitchFamily="18" charset="0"/>
                <a:ea typeface="宋体" pitchFamily="2" charset="-122"/>
              </a:rPr>
              <a:pPr algn="ctr">
                <a:defRPr/>
              </a:pPr>
              <a:t>6</a:t>
            </a:fld>
            <a:endParaRPr lang="en-US" altLang="zh-CN" sz="1600" dirty="0">
              <a:solidFill>
                <a:srgbClr val="7B9899"/>
              </a:solidFill>
              <a:latin typeface="Georgia" pitchFamily="18" charset="0"/>
              <a:ea typeface="宋体" pitchFamily="2" charset="-122"/>
            </a:endParaRPr>
          </a:p>
        </p:txBody>
      </p:sp>
    </p:spTree>
    <p:extLst>
      <p:ext uri="{BB962C8B-B14F-4D97-AF65-F5344CB8AC3E}">
        <p14:creationId xmlns:p14="http://schemas.microsoft.com/office/powerpoint/2010/main" val="255195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p:nvPr/>
        </p:nvSpPr>
        <p:spPr>
          <a:xfrm>
            <a:off x="301680" y="228600"/>
            <a:ext cx="8533800" cy="758160"/>
          </a:xfrm>
          <a:prstGeom prst="rect">
            <a:avLst/>
          </a:prstGeom>
          <a:noFill/>
          <a:ln>
            <a:noFill/>
          </a:ln>
        </p:spPr>
        <p:txBody>
          <a:bodyPr spcFirstLastPara="1" wrap="square" lIns="90000" tIns="45000" rIns="90000" bIns="45000" anchor="b" anchorCtr="0">
            <a:noAutofit/>
          </a:bodyPr>
          <a:lstStyle/>
          <a:p>
            <a:pPr lvl="0" algn="ctr">
              <a:spcBef>
                <a:spcPts val="0"/>
              </a:spcBef>
              <a:spcAft>
                <a:spcPts val="0"/>
              </a:spcAft>
            </a:pPr>
            <a:r>
              <a:rPr lang="en-US" sz="3300" dirty="0" err="1">
                <a:solidFill>
                  <a:srgbClr val="7A9798"/>
                </a:solidFill>
                <a:latin typeface="Georgia"/>
                <a:ea typeface="Georgia"/>
                <a:cs typeface="Georgia"/>
                <a:sym typeface="Georgia"/>
              </a:rPr>
              <a:t>SceneIBR</a:t>
            </a:r>
            <a:r>
              <a:rPr lang="en-US" sz="3300" dirty="0">
                <a:solidFill>
                  <a:srgbClr val="7A9798"/>
                </a:solidFill>
                <a:latin typeface="Georgia"/>
                <a:ea typeface="Georgia"/>
                <a:cs typeface="Georgia"/>
                <a:sym typeface="Georgia"/>
              </a:rPr>
              <a:t> </a:t>
            </a:r>
            <a:r>
              <a:rPr lang="en-US" sz="3300" b="0" strike="noStrike" dirty="0">
                <a:solidFill>
                  <a:srgbClr val="7A9798"/>
                </a:solidFill>
                <a:latin typeface="Georgia"/>
                <a:ea typeface="Georgia"/>
                <a:cs typeface="Georgia"/>
                <a:sym typeface="Georgia"/>
              </a:rPr>
              <a:t>Benchmark (3/</a:t>
            </a:r>
            <a:r>
              <a:rPr lang="en-US" sz="3300" dirty="0">
                <a:solidFill>
                  <a:srgbClr val="7A9798"/>
                </a:solidFill>
                <a:latin typeface="Georgia"/>
                <a:ea typeface="Georgia"/>
                <a:cs typeface="Georgia"/>
                <a:sym typeface="Georgia"/>
              </a:rPr>
              <a:t>3</a:t>
            </a:r>
            <a:r>
              <a:rPr lang="en-US" sz="3300" b="0" strike="noStrike" dirty="0">
                <a:solidFill>
                  <a:srgbClr val="7A9798"/>
                </a:solidFill>
                <a:latin typeface="Georgia"/>
                <a:ea typeface="Georgia"/>
                <a:cs typeface="Georgia"/>
                <a:sym typeface="Georgia"/>
              </a:rPr>
              <a:t>)</a:t>
            </a:r>
            <a:endParaRPr sz="1800" b="0" strike="noStrike" dirty="0">
              <a:solidFill>
                <a:srgbClr val="000000"/>
              </a:solidFill>
              <a:latin typeface="Arial"/>
              <a:ea typeface="Arial"/>
              <a:cs typeface="Arial"/>
              <a:sym typeface="Arial"/>
            </a:endParaRPr>
          </a:p>
        </p:txBody>
      </p:sp>
      <p:sp>
        <p:nvSpPr>
          <p:cNvPr id="179" name="Shape 179"/>
          <p:cNvSpPr/>
          <p:nvPr/>
        </p:nvSpPr>
        <p:spPr>
          <a:xfrm>
            <a:off x="287264" y="1371600"/>
            <a:ext cx="8503500" cy="3659825"/>
          </a:xfrm>
          <a:prstGeom prst="rect">
            <a:avLst/>
          </a:prstGeom>
          <a:noFill/>
          <a:ln>
            <a:noFill/>
          </a:ln>
        </p:spPr>
        <p:txBody>
          <a:bodyPr spcFirstLastPara="1" wrap="square" lIns="90000" tIns="45000" rIns="90000" bIns="45000" anchor="t" anchorCtr="0">
            <a:noAutofit/>
          </a:bodyPr>
          <a:lstStyle/>
          <a:p>
            <a:pPr marL="457200" indent="-457200">
              <a:spcBef>
                <a:spcPts val="0"/>
              </a:spcBef>
              <a:spcAft>
                <a:spcPts val="0"/>
              </a:spcAft>
              <a:buClr>
                <a:schemeClr val="accent6">
                  <a:lumMod val="75000"/>
                </a:schemeClr>
              </a:buClr>
              <a:buFont typeface="Georgia" panose="02040502050405020303" pitchFamily="18" charset="0"/>
              <a:buChar char="●"/>
            </a:pPr>
            <a:r>
              <a:rPr lang="en-US" sz="2800" b="1" dirty="0">
                <a:solidFill>
                  <a:srgbClr val="134F5C"/>
                </a:solidFill>
                <a:latin typeface="+mn-lt"/>
                <a:cs typeface="Times New Roman"/>
                <a:sym typeface="Georgia"/>
              </a:rPr>
              <a:t>Training &amp; Testing datasets</a:t>
            </a:r>
            <a:endParaRPr sz="2800" b="1" dirty="0">
              <a:solidFill>
                <a:srgbClr val="134F5C"/>
              </a:solidFill>
              <a:latin typeface="+mn-lt"/>
              <a:cs typeface="Times New Roman"/>
            </a:endParaRPr>
          </a:p>
          <a:p>
            <a:pPr marL="914400" lvl="1" indent="-381000">
              <a:spcBef>
                <a:spcPts val="0"/>
              </a:spcBef>
              <a:spcAft>
                <a:spcPts val="0"/>
              </a:spcAft>
              <a:buClr>
                <a:srgbClr val="CCB400"/>
              </a:buClr>
              <a:buSzPts val="2400"/>
              <a:buFont typeface="Courier New" panose="02070309020205020404" pitchFamily="49" charset="0"/>
              <a:buChar char="o"/>
            </a:pPr>
            <a:r>
              <a:rPr lang="en-US" sz="2400" b="1" dirty="0">
                <a:solidFill>
                  <a:srgbClr val="E06666"/>
                </a:solidFill>
                <a:latin typeface="Georgia"/>
                <a:ea typeface="Georgia"/>
                <a:cs typeface="Georgia"/>
                <a:sym typeface="Georgia"/>
              </a:rPr>
              <a:t>Training</a:t>
            </a:r>
            <a:r>
              <a:rPr lang="en-US" sz="2400" dirty="0">
                <a:solidFill>
                  <a:schemeClr val="dk1"/>
                </a:solidFill>
                <a:latin typeface="Georgia"/>
                <a:ea typeface="Georgia"/>
                <a:cs typeface="Georgia"/>
                <a:sym typeface="Georgia"/>
              </a:rPr>
              <a:t>: randomly select </a:t>
            </a:r>
            <a:r>
              <a:rPr lang="en-US" sz="2400" b="1" dirty="0">
                <a:solidFill>
                  <a:srgbClr val="E06666"/>
                </a:solidFill>
                <a:latin typeface="Georgia"/>
                <a:ea typeface="Georgia"/>
                <a:cs typeface="Georgia"/>
                <a:sym typeface="Georgia"/>
              </a:rPr>
              <a:t>700</a:t>
            </a:r>
            <a:r>
              <a:rPr lang="en-US" sz="2400" dirty="0">
                <a:solidFill>
                  <a:srgbClr val="E06666"/>
                </a:solidFill>
                <a:latin typeface="Georgia"/>
                <a:ea typeface="Georgia"/>
                <a:cs typeface="Georgia"/>
                <a:sym typeface="Georgia"/>
              </a:rPr>
              <a:t> </a:t>
            </a:r>
            <a:r>
              <a:rPr lang="en-US" sz="2400" dirty="0">
                <a:solidFill>
                  <a:schemeClr val="dk1"/>
                </a:solidFill>
                <a:latin typeface="Georgia"/>
                <a:ea typeface="Georgia"/>
                <a:cs typeface="Georgia"/>
                <a:sym typeface="Georgia"/>
              </a:rPr>
              <a:t>images and </a:t>
            </a:r>
            <a:r>
              <a:rPr lang="en-US" sz="2400" b="1" dirty="0">
                <a:solidFill>
                  <a:srgbClr val="E06666"/>
                </a:solidFill>
                <a:latin typeface="Georgia"/>
                <a:ea typeface="Georgia"/>
                <a:cs typeface="Georgia"/>
                <a:sym typeface="Georgia"/>
              </a:rPr>
              <a:t>70</a:t>
            </a:r>
            <a:r>
              <a:rPr lang="en-US" sz="2400" dirty="0">
                <a:solidFill>
                  <a:schemeClr val="dk1"/>
                </a:solidFill>
                <a:latin typeface="Georgia"/>
                <a:ea typeface="Georgia"/>
                <a:cs typeface="Georgia"/>
                <a:sym typeface="Georgia"/>
              </a:rPr>
              <a:t> models from each class </a:t>
            </a:r>
            <a:endParaRPr sz="2400" dirty="0">
              <a:solidFill>
                <a:schemeClr val="dk1"/>
              </a:solidFill>
            </a:endParaRPr>
          </a:p>
          <a:p>
            <a:pPr marL="914400" lvl="1" indent="-381000">
              <a:spcBef>
                <a:spcPts val="0"/>
              </a:spcBef>
              <a:spcAft>
                <a:spcPts val="0"/>
              </a:spcAft>
              <a:buClr>
                <a:srgbClr val="CCB400"/>
              </a:buClr>
              <a:buSzPts val="2400"/>
              <a:buFont typeface="Courier New" panose="02070309020205020404" pitchFamily="49" charset="0"/>
              <a:buChar char="o"/>
            </a:pPr>
            <a:r>
              <a:rPr lang="en-US" sz="2400" b="1" dirty="0">
                <a:solidFill>
                  <a:srgbClr val="6FA8DC"/>
                </a:solidFill>
                <a:latin typeface="Georgia"/>
                <a:ea typeface="Georgia"/>
                <a:cs typeface="Georgia"/>
                <a:sym typeface="Georgia"/>
              </a:rPr>
              <a:t>Testing</a:t>
            </a:r>
            <a:r>
              <a:rPr lang="en-US" sz="2400" b="1" dirty="0">
                <a:solidFill>
                  <a:schemeClr val="dk1"/>
                </a:solidFill>
                <a:latin typeface="Georgia"/>
                <a:ea typeface="Georgia"/>
                <a:cs typeface="Georgia"/>
                <a:sym typeface="Georgia"/>
              </a:rPr>
              <a:t>: </a:t>
            </a:r>
            <a:r>
              <a:rPr lang="en-US" sz="2400" dirty="0">
                <a:solidFill>
                  <a:schemeClr val="dk1"/>
                </a:solidFill>
                <a:latin typeface="Georgia"/>
                <a:ea typeface="Georgia"/>
                <a:cs typeface="Georgia"/>
                <a:sym typeface="Georgia"/>
              </a:rPr>
              <a:t>remaining </a:t>
            </a:r>
            <a:r>
              <a:rPr lang="en-US" sz="2400" b="1" dirty="0">
                <a:solidFill>
                  <a:srgbClr val="6FA8DC"/>
                </a:solidFill>
                <a:latin typeface="Georgia"/>
                <a:ea typeface="Georgia"/>
                <a:cs typeface="Georgia"/>
                <a:sym typeface="Georgia"/>
              </a:rPr>
              <a:t>300</a:t>
            </a:r>
            <a:r>
              <a:rPr lang="en-US" sz="2400" dirty="0">
                <a:solidFill>
                  <a:schemeClr val="dk1"/>
                </a:solidFill>
                <a:latin typeface="Georgia"/>
                <a:ea typeface="Georgia"/>
                <a:cs typeface="Georgia"/>
                <a:sym typeface="Georgia"/>
              </a:rPr>
              <a:t> images and </a:t>
            </a:r>
            <a:r>
              <a:rPr lang="en-US" sz="2400" b="1" dirty="0">
                <a:solidFill>
                  <a:srgbClr val="6FA8DC"/>
                </a:solidFill>
                <a:latin typeface="Georgia"/>
                <a:ea typeface="Georgia"/>
                <a:cs typeface="Georgia"/>
                <a:sym typeface="Georgia"/>
              </a:rPr>
              <a:t>30</a:t>
            </a:r>
            <a:r>
              <a:rPr lang="en-US" sz="2400" dirty="0">
                <a:solidFill>
                  <a:schemeClr val="dk1"/>
                </a:solidFill>
                <a:latin typeface="Georgia"/>
                <a:ea typeface="Georgia"/>
                <a:cs typeface="Georgia"/>
                <a:sym typeface="Georgia"/>
              </a:rPr>
              <a:t> models </a:t>
            </a:r>
            <a:endParaRPr sz="2400" dirty="0">
              <a:latin typeface="Georgia"/>
              <a:ea typeface="Georgia"/>
              <a:cs typeface="Georgia"/>
              <a:sym typeface="Georgia"/>
            </a:endParaRPr>
          </a:p>
        </p:txBody>
      </p:sp>
      <p:pic>
        <p:nvPicPr>
          <p:cNvPr id="180" name="Shape 180"/>
          <p:cNvPicPr preferRelativeResize="0"/>
          <p:nvPr/>
        </p:nvPicPr>
        <p:blipFill>
          <a:blip r:embed="rId3">
            <a:alphaModFix/>
          </a:blip>
          <a:stretch>
            <a:fillRect/>
          </a:stretch>
        </p:blipFill>
        <p:spPr>
          <a:xfrm>
            <a:off x="316800" y="3216725"/>
            <a:ext cx="8503500" cy="2723586"/>
          </a:xfrm>
          <a:prstGeom prst="rect">
            <a:avLst/>
          </a:prstGeom>
          <a:noFill/>
          <a:ln>
            <a:noFill/>
          </a:ln>
        </p:spPr>
      </p:pic>
      <p:sp>
        <p:nvSpPr>
          <p:cNvPr id="5" name="Slide Number Placeholder 1">
            <a:extLst>
              <a:ext uri="{FF2B5EF4-FFF2-40B4-BE49-F238E27FC236}">
                <a16:creationId xmlns:a16="http://schemas.microsoft.com/office/drawing/2014/main" id="{F06A876F-0CCE-4E5C-8716-050BA575AB41}"/>
              </a:ext>
            </a:extLst>
          </p:cNvPr>
          <p:cNvSpPr txBox="1">
            <a:spLocks/>
          </p:cNvSpPr>
          <p:nvPr/>
        </p:nvSpPr>
        <p:spPr>
          <a:xfrm>
            <a:off x="4343400" y="1082675"/>
            <a:ext cx="457200" cy="4413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defRPr/>
            </a:pPr>
            <a:fld id="{0B1DE52F-DBA3-4B58-8F0B-0018974E4371}" type="slidenum">
              <a:rPr lang="zh-CN" altLang="en-US" sz="1600">
                <a:solidFill>
                  <a:srgbClr val="7B9899"/>
                </a:solidFill>
                <a:latin typeface="Georgia" pitchFamily="18" charset="0"/>
                <a:ea typeface="宋体" pitchFamily="2" charset="-122"/>
              </a:rPr>
              <a:pPr algn="ctr">
                <a:defRPr/>
              </a:pPr>
              <a:t>7</a:t>
            </a:fld>
            <a:endParaRPr lang="en-US" altLang="zh-CN" sz="1600" dirty="0">
              <a:solidFill>
                <a:srgbClr val="7B9899"/>
              </a:solidFill>
              <a:latin typeface="Georgia" pitchFamily="18" charset="0"/>
              <a:ea typeface="宋体" pitchFamily="2" charset="-122"/>
            </a:endParaRPr>
          </a:p>
        </p:txBody>
      </p:sp>
    </p:spTree>
    <p:extLst>
      <p:ext uri="{BB962C8B-B14F-4D97-AF65-F5344CB8AC3E}">
        <p14:creationId xmlns:p14="http://schemas.microsoft.com/office/powerpoint/2010/main" val="80613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zh-CN" dirty="0">
                <a:solidFill>
                  <a:srgbClr val="7B9899"/>
                </a:solidFill>
                <a:cs typeface="Times New Roman" pitchFamily="18" charset="0"/>
              </a:rPr>
              <a:t>Outline</a:t>
            </a:r>
            <a:endParaRPr lang="en-US" altLang="zh-CN" dirty="0">
              <a:solidFill>
                <a:srgbClr val="7B9899"/>
              </a:solidFill>
              <a:ea typeface="宋体" charset="-122"/>
              <a:cs typeface="Times New Roman" pitchFamily="18" charset="0"/>
            </a:endParaRPr>
          </a:p>
        </p:txBody>
      </p:sp>
      <p:sp>
        <p:nvSpPr>
          <p:cNvPr id="9218" name="Content Placeholder 2"/>
          <p:cNvSpPr>
            <a:spLocks noGrp="1"/>
          </p:cNvSpPr>
          <p:nvPr>
            <p:ph sz="quarter" idx="1"/>
          </p:nvPr>
        </p:nvSpPr>
        <p:spPr>
          <a:xfrm>
            <a:off x="301625" y="1371600"/>
            <a:ext cx="8537575" cy="5105400"/>
          </a:xfrm>
        </p:spPr>
        <p:txBody>
          <a:bodyPr/>
          <a:lstStyle/>
          <a:p>
            <a:pPr eaLnBrk="1" hangingPunct="1">
              <a:spcBef>
                <a:spcPts val="800"/>
              </a:spcBef>
              <a:spcAft>
                <a:spcPts val="1200"/>
              </a:spcAft>
            </a:pPr>
            <a:r>
              <a:rPr lang="en-US" sz="2800" dirty="0">
                <a:cs typeface="Times New Roman" pitchFamily="18" charset="0"/>
              </a:rPr>
              <a:t>Introduction</a:t>
            </a:r>
          </a:p>
          <a:p>
            <a:pPr eaLnBrk="1" hangingPunct="1">
              <a:spcBef>
                <a:spcPts val="800"/>
              </a:spcBef>
              <a:spcAft>
                <a:spcPts val="1200"/>
              </a:spcAft>
            </a:pPr>
            <a:r>
              <a:rPr lang="en-US" sz="2800" dirty="0">
                <a:cs typeface="Times New Roman" pitchFamily="18" charset="0"/>
              </a:rPr>
              <a:t>Benchmark</a:t>
            </a:r>
            <a:r>
              <a:rPr lang="tr-TR" altLang="zh-CN" sz="2800" dirty="0"/>
              <a:t> </a:t>
            </a:r>
            <a:endParaRPr lang="en-US" altLang="zh-CN" sz="2800" dirty="0"/>
          </a:p>
          <a:p>
            <a:pPr eaLnBrk="1" hangingPunct="1">
              <a:spcBef>
                <a:spcPts val="800"/>
              </a:spcBef>
              <a:spcAft>
                <a:spcPts val="1200"/>
              </a:spcAft>
            </a:pPr>
            <a:r>
              <a:rPr lang="en-US" altLang="zh-CN" sz="2800" dirty="0">
                <a:ea typeface="宋体" charset="-122"/>
                <a:cs typeface="Times New Roman" pitchFamily="18" charset="0"/>
                <a:hlinkClick r:id="rId3" action="ppaction://hlinksldjump"/>
              </a:rPr>
              <a:t>Evaluation</a:t>
            </a:r>
            <a:endParaRPr lang="en-US" altLang="zh-CN" sz="2800" dirty="0">
              <a:ea typeface="宋体" charset="-122"/>
              <a:cs typeface="Times New Roman" pitchFamily="18" charset="0"/>
            </a:endParaRPr>
          </a:p>
          <a:p>
            <a:pPr eaLnBrk="1" hangingPunct="1">
              <a:spcBef>
                <a:spcPts val="800"/>
              </a:spcBef>
              <a:spcAft>
                <a:spcPts val="1200"/>
              </a:spcAft>
            </a:pPr>
            <a:r>
              <a:rPr lang="en-US" altLang="zh-CN" sz="2800" dirty="0">
                <a:ea typeface="宋体" charset="-122"/>
                <a:cs typeface="Times New Roman" pitchFamily="18" charset="0"/>
              </a:rPr>
              <a:t>Methods</a:t>
            </a:r>
          </a:p>
          <a:p>
            <a:pPr eaLnBrk="1" hangingPunct="1">
              <a:spcBef>
                <a:spcPts val="800"/>
              </a:spcBef>
              <a:spcAft>
                <a:spcPts val="1200"/>
              </a:spcAft>
            </a:pPr>
            <a:r>
              <a:rPr lang="en-US" altLang="zh-CN" sz="2800" dirty="0">
                <a:ea typeface="宋体" charset="-122"/>
                <a:cs typeface="Times New Roman" pitchFamily="18" charset="0"/>
              </a:rPr>
              <a:t>Results</a:t>
            </a:r>
          </a:p>
          <a:p>
            <a:pPr eaLnBrk="1" hangingPunct="1">
              <a:spcBef>
                <a:spcPts val="800"/>
              </a:spcBef>
              <a:spcAft>
                <a:spcPts val="1200"/>
              </a:spcAft>
            </a:pPr>
            <a:r>
              <a:rPr lang="en-US" sz="2800" dirty="0">
                <a:cs typeface="Times New Roman" pitchFamily="18" charset="0"/>
              </a:rPr>
              <a:t>Conclusions and Future Work</a:t>
            </a:r>
          </a:p>
          <a:p>
            <a:pPr eaLnBrk="1" hangingPunct="1">
              <a:lnSpc>
                <a:spcPct val="70000"/>
              </a:lnSpc>
            </a:pPr>
            <a:endParaRPr lang="en-US" altLang="zh-CN" sz="2000" dirty="0">
              <a:cs typeface="Times New Roman" pitchFamily="18" charset="0"/>
            </a:endParaRPr>
          </a:p>
        </p:txBody>
      </p:sp>
      <p:sp>
        <p:nvSpPr>
          <p:cNvPr id="2" name="Slide Number Placeholder 1">
            <a:extLst>
              <a:ext uri="{FF2B5EF4-FFF2-40B4-BE49-F238E27FC236}">
                <a16:creationId xmlns:a16="http://schemas.microsoft.com/office/drawing/2014/main" id="{A612B7D9-657F-4A27-B9FD-E1E5962E1F43}"/>
              </a:ext>
            </a:extLst>
          </p:cNvPr>
          <p:cNvSpPr>
            <a:spLocks noGrp="1"/>
          </p:cNvSpPr>
          <p:nvPr>
            <p:ph type="sldNum" sz="quarter" idx="12"/>
          </p:nvPr>
        </p:nvSpPr>
        <p:spPr/>
        <p:txBody>
          <a:bodyPr/>
          <a:lstStyle/>
          <a:p>
            <a:pPr>
              <a:defRPr/>
            </a:pPr>
            <a:fld id="{0B1DE52F-DBA3-4B58-8F0B-0018974E4371}" type="slidenum">
              <a:rPr lang="zh-CN" altLang="en-US" smtClean="0"/>
              <a:pPr>
                <a:defRPr/>
              </a:pPr>
              <a:t>8</a:t>
            </a:fld>
            <a:endParaRPr lang="en-US" altLang="zh-CN"/>
          </a:p>
        </p:txBody>
      </p:sp>
    </p:spTree>
    <p:extLst>
      <p:ext uri="{BB962C8B-B14F-4D97-AF65-F5344CB8AC3E}">
        <p14:creationId xmlns:p14="http://schemas.microsoft.com/office/powerpoint/2010/main" val="33948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p:nvPr/>
        </p:nvSpPr>
        <p:spPr>
          <a:xfrm>
            <a:off x="301680" y="228600"/>
            <a:ext cx="8533800" cy="75816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US" sz="3300" b="0" strike="noStrike">
                <a:solidFill>
                  <a:srgbClr val="7B9899"/>
                </a:solidFill>
                <a:latin typeface="Georgia"/>
                <a:ea typeface="Georgia"/>
                <a:cs typeface="Georgia"/>
                <a:sym typeface="Georgia"/>
              </a:rPr>
              <a:t>Evaluation</a:t>
            </a:r>
            <a:endParaRPr sz="1800" b="0" strike="noStrike">
              <a:solidFill>
                <a:srgbClr val="000000"/>
              </a:solidFill>
              <a:latin typeface="Arial"/>
              <a:ea typeface="Arial"/>
              <a:cs typeface="Arial"/>
              <a:sym typeface="Arial"/>
            </a:endParaRPr>
          </a:p>
        </p:txBody>
      </p:sp>
      <p:sp>
        <p:nvSpPr>
          <p:cNvPr id="194" name="Shape 194"/>
          <p:cNvSpPr/>
          <p:nvPr/>
        </p:nvSpPr>
        <p:spPr>
          <a:xfrm>
            <a:off x="228600" y="1371600"/>
            <a:ext cx="8686080" cy="4571280"/>
          </a:xfrm>
          <a:prstGeom prst="rect">
            <a:avLst/>
          </a:prstGeom>
          <a:noFill/>
          <a:ln>
            <a:noFill/>
          </a:ln>
        </p:spPr>
        <p:txBody>
          <a:bodyPr spcFirstLastPara="1" wrap="square" lIns="90000" tIns="45000" rIns="90000" bIns="45000" anchor="t" anchorCtr="0">
            <a:noAutofit/>
          </a:bodyPr>
          <a:lstStyle/>
          <a:p>
            <a:pPr marL="272880" marR="0" lvl="0" indent="-272160" algn="l" rtl="0">
              <a:lnSpc>
                <a:spcPct val="100000"/>
              </a:lnSpc>
              <a:spcBef>
                <a:spcPts val="300"/>
              </a:spcBef>
              <a:spcAft>
                <a:spcPts val="300"/>
              </a:spcAft>
              <a:buClr>
                <a:srgbClr val="D16349"/>
              </a:buClr>
              <a:buSzPts val="2400"/>
              <a:buFont typeface="Noto Sans Symbols"/>
              <a:buChar char="●"/>
            </a:pPr>
            <a:r>
              <a:rPr lang="en-US" sz="2400" b="1" strike="noStrike" dirty="0">
                <a:solidFill>
                  <a:srgbClr val="000000"/>
                </a:solidFill>
                <a:latin typeface="Georgia"/>
                <a:ea typeface="Georgia"/>
                <a:cs typeface="Georgia"/>
                <a:sym typeface="Georgia"/>
              </a:rPr>
              <a:t>Seven </a:t>
            </a:r>
            <a:r>
              <a:rPr lang="en-US" sz="2400" b="0" strike="noStrike" dirty="0">
                <a:solidFill>
                  <a:srgbClr val="000000"/>
                </a:solidFill>
                <a:latin typeface="Georgia"/>
                <a:ea typeface="Georgia"/>
                <a:cs typeface="Georgia"/>
                <a:sym typeface="Georgia"/>
              </a:rPr>
              <a:t>commonly adopted performance metrics in 3D model retrieval technique </a:t>
            </a:r>
            <a:r>
              <a:rPr lang="en-US" sz="2400" b="0" strike="noStrike" dirty="0">
                <a:solidFill>
                  <a:srgbClr val="0000FF"/>
                </a:solidFill>
                <a:latin typeface="Georgia"/>
                <a:ea typeface="Georgia"/>
                <a:cs typeface="Georgia"/>
                <a:sym typeface="Georgia"/>
              </a:rPr>
              <a:t>[LLL*15, LLL*14]</a:t>
            </a:r>
            <a:r>
              <a:rPr lang="en-US" sz="2400" b="0" strike="noStrike" dirty="0">
                <a:solidFill>
                  <a:srgbClr val="000000"/>
                </a:solidFill>
                <a:latin typeface="Georgia"/>
                <a:ea typeface="Georgia"/>
                <a:cs typeface="Georgia"/>
                <a:sym typeface="Georgia"/>
              </a:rPr>
              <a:t>:</a:t>
            </a:r>
            <a:endParaRPr sz="1800" b="0" strike="noStrike" dirty="0">
              <a:solidFill>
                <a:srgbClr val="000000"/>
              </a:solidFill>
              <a:latin typeface="Arial"/>
              <a:ea typeface="Arial"/>
              <a:cs typeface="Arial"/>
              <a:sym typeface="Arial"/>
            </a:endParaRPr>
          </a:p>
          <a:p>
            <a:pPr marL="743040" marR="0" lvl="1" indent="-285120" algn="l" rtl="0">
              <a:lnSpc>
                <a:spcPct val="100000"/>
              </a:lnSpc>
              <a:spcBef>
                <a:spcPts val="300"/>
              </a:spcBef>
              <a:spcAft>
                <a:spcPts val="300"/>
              </a:spcAft>
              <a:buClr>
                <a:srgbClr val="D16349"/>
              </a:buClr>
              <a:buSzPts val="2000"/>
              <a:buFont typeface="Courier New"/>
              <a:buChar char="o"/>
            </a:pPr>
            <a:r>
              <a:rPr lang="en-US" sz="2000" b="0" u="none" strike="noStrike" cap="none" dirty="0">
                <a:solidFill>
                  <a:srgbClr val="000000"/>
                </a:solidFill>
                <a:latin typeface="Georgia"/>
                <a:ea typeface="Georgia"/>
                <a:cs typeface="Georgia"/>
                <a:sym typeface="Georgia"/>
              </a:rPr>
              <a:t>Precision-Recall plot (PR)</a:t>
            </a:r>
            <a:endParaRPr sz="1800" b="0" u="none" strike="noStrike" cap="none" dirty="0">
              <a:solidFill>
                <a:srgbClr val="000000"/>
              </a:solidFill>
              <a:latin typeface="Arial"/>
              <a:ea typeface="Arial"/>
              <a:cs typeface="Arial"/>
              <a:sym typeface="Arial"/>
            </a:endParaRPr>
          </a:p>
          <a:p>
            <a:pPr marL="743040" marR="0" lvl="1" indent="-285120" algn="l" rtl="0">
              <a:lnSpc>
                <a:spcPct val="100000"/>
              </a:lnSpc>
              <a:spcBef>
                <a:spcPts val="300"/>
              </a:spcBef>
              <a:spcAft>
                <a:spcPts val="300"/>
              </a:spcAft>
              <a:buClr>
                <a:srgbClr val="D16349"/>
              </a:buClr>
              <a:buSzPts val="2000"/>
              <a:buFont typeface="Courier New"/>
              <a:buChar char="o"/>
            </a:pPr>
            <a:r>
              <a:rPr lang="en-US" sz="2000" b="0" u="none" strike="noStrike" cap="none" dirty="0">
                <a:solidFill>
                  <a:srgbClr val="000000"/>
                </a:solidFill>
                <a:latin typeface="Georgia"/>
                <a:ea typeface="Georgia"/>
                <a:cs typeface="Georgia"/>
                <a:sym typeface="Georgia"/>
              </a:rPr>
              <a:t>Nearest Neighbor (NN)</a:t>
            </a:r>
            <a:endParaRPr sz="1800" b="0" u="none" strike="noStrike" cap="none" dirty="0">
              <a:solidFill>
                <a:srgbClr val="000000"/>
              </a:solidFill>
              <a:latin typeface="Arial"/>
              <a:ea typeface="Arial"/>
              <a:cs typeface="Arial"/>
              <a:sym typeface="Arial"/>
            </a:endParaRPr>
          </a:p>
          <a:p>
            <a:pPr marL="743040" marR="0" lvl="1" indent="-285120" algn="l" rtl="0">
              <a:lnSpc>
                <a:spcPct val="100000"/>
              </a:lnSpc>
              <a:spcBef>
                <a:spcPts val="300"/>
              </a:spcBef>
              <a:spcAft>
                <a:spcPts val="300"/>
              </a:spcAft>
              <a:buClr>
                <a:srgbClr val="D16349"/>
              </a:buClr>
              <a:buSzPts val="2000"/>
              <a:buFont typeface="Courier New"/>
              <a:buChar char="o"/>
            </a:pPr>
            <a:r>
              <a:rPr lang="en-US" sz="2000" b="0" u="none" strike="noStrike" cap="none" dirty="0">
                <a:solidFill>
                  <a:srgbClr val="000000"/>
                </a:solidFill>
                <a:latin typeface="Georgia"/>
                <a:ea typeface="Georgia"/>
                <a:cs typeface="Georgia"/>
                <a:sym typeface="Georgia"/>
              </a:rPr>
              <a:t>First Tier (FT)</a:t>
            </a:r>
            <a:endParaRPr sz="1800" b="0" u="none" strike="noStrike" cap="none" dirty="0">
              <a:solidFill>
                <a:srgbClr val="000000"/>
              </a:solidFill>
              <a:latin typeface="Arial"/>
              <a:ea typeface="Arial"/>
              <a:cs typeface="Arial"/>
              <a:sym typeface="Arial"/>
            </a:endParaRPr>
          </a:p>
          <a:p>
            <a:pPr marL="743040" marR="0" lvl="1" indent="-285120" algn="l" rtl="0">
              <a:lnSpc>
                <a:spcPct val="100000"/>
              </a:lnSpc>
              <a:spcBef>
                <a:spcPts val="300"/>
              </a:spcBef>
              <a:spcAft>
                <a:spcPts val="300"/>
              </a:spcAft>
              <a:buClr>
                <a:srgbClr val="D16349"/>
              </a:buClr>
              <a:buSzPts val="2000"/>
              <a:buFont typeface="Courier New"/>
              <a:buChar char="o"/>
            </a:pPr>
            <a:r>
              <a:rPr lang="en-US" sz="2000" b="0" u="none" strike="noStrike" cap="none" dirty="0">
                <a:solidFill>
                  <a:srgbClr val="000000"/>
                </a:solidFill>
                <a:latin typeface="Georgia"/>
                <a:ea typeface="Georgia"/>
                <a:cs typeface="Georgia"/>
                <a:sym typeface="Georgia"/>
              </a:rPr>
              <a:t>Second Tier (ST)</a:t>
            </a:r>
            <a:endParaRPr sz="1800" b="0" u="none" strike="noStrike" cap="none" dirty="0">
              <a:solidFill>
                <a:srgbClr val="000000"/>
              </a:solidFill>
              <a:latin typeface="Arial"/>
              <a:ea typeface="Arial"/>
              <a:cs typeface="Arial"/>
              <a:sym typeface="Arial"/>
            </a:endParaRPr>
          </a:p>
          <a:p>
            <a:pPr marL="743040" marR="0" lvl="1" indent="-285120" algn="l" rtl="0">
              <a:lnSpc>
                <a:spcPct val="100000"/>
              </a:lnSpc>
              <a:spcBef>
                <a:spcPts val="300"/>
              </a:spcBef>
              <a:spcAft>
                <a:spcPts val="300"/>
              </a:spcAft>
              <a:buClr>
                <a:srgbClr val="D16349"/>
              </a:buClr>
              <a:buSzPts val="2000"/>
              <a:buFont typeface="Courier New"/>
              <a:buChar char="o"/>
            </a:pPr>
            <a:r>
              <a:rPr lang="en-US" sz="2000" b="0" u="none" strike="noStrike" cap="none" dirty="0">
                <a:solidFill>
                  <a:srgbClr val="000000"/>
                </a:solidFill>
                <a:latin typeface="Georgia"/>
                <a:ea typeface="Georgia"/>
                <a:cs typeface="Georgia"/>
                <a:sym typeface="Georgia"/>
              </a:rPr>
              <a:t>E-Measures (E)</a:t>
            </a:r>
            <a:endParaRPr sz="1800" b="0" u="none" strike="noStrike" cap="none" dirty="0">
              <a:solidFill>
                <a:srgbClr val="000000"/>
              </a:solidFill>
              <a:latin typeface="Arial"/>
              <a:ea typeface="Arial"/>
              <a:cs typeface="Arial"/>
              <a:sym typeface="Arial"/>
            </a:endParaRPr>
          </a:p>
          <a:p>
            <a:pPr marL="743040" marR="0" lvl="1" indent="-285120" algn="l" rtl="0">
              <a:lnSpc>
                <a:spcPct val="100000"/>
              </a:lnSpc>
              <a:spcBef>
                <a:spcPts val="300"/>
              </a:spcBef>
              <a:spcAft>
                <a:spcPts val="300"/>
              </a:spcAft>
              <a:buClr>
                <a:srgbClr val="D16349"/>
              </a:buClr>
              <a:buSzPts val="2000"/>
              <a:buFont typeface="Courier New"/>
              <a:buChar char="o"/>
            </a:pPr>
            <a:r>
              <a:rPr lang="en-US" sz="2000" b="0" u="none" strike="noStrike" cap="none" dirty="0">
                <a:solidFill>
                  <a:srgbClr val="000000"/>
                </a:solidFill>
                <a:latin typeface="Georgia"/>
                <a:ea typeface="Georgia"/>
                <a:cs typeface="Georgia"/>
                <a:sym typeface="Georgia"/>
              </a:rPr>
              <a:t>Discounted Cumulated Gain (DCG) </a:t>
            </a:r>
            <a:endParaRPr sz="1800" b="0" u="none" strike="noStrike" cap="none" dirty="0">
              <a:solidFill>
                <a:srgbClr val="000000"/>
              </a:solidFill>
              <a:latin typeface="Arial"/>
              <a:ea typeface="Arial"/>
              <a:cs typeface="Arial"/>
              <a:sym typeface="Arial"/>
            </a:endParaRPr>
          </a:p>
          <a:p>
            <a:pPr marL="743040" marR="0" lvl="1" indent="-285120" algn="l" rtl="0">
              <a:lnSpc>
                <a:spcPct val="100000"/>
              </a:lnSpc>
              <a:spcBef>
                <a:spcPts val="300"/>
              </a:spcBef>
              <a:spcAft>
                <a:spcPts val="300"/>
              </a:spcAft>
              <a:buClr>
                <a:srgbClr val="D16349"/>
              </a:buClr>
              <a:buSzPts val="2000"/>
              <a:buFont typeface="Courier New"/>
              <a:buChar char="o"/>
            </a:pPr>
            <a:r>
              <a:rPr lang="en-US" sz="2000" b="0" u="none" strike="noStrike" cap="none" dirty="0">
                <a:solidFill>
                  <a:srgbClr val="000000"/>
                </a:solidFill>
                <a:latin typeface="Georgia"/>
                <a:ea typeface="Georgia"/>
                <a:cs typeface="Georgia"/>
                <a:sym typeface="Georgia"/>
              </a:rPr>
              <a:t>Average Precision (AP)</a:t>
            </a:r>
            <a:endParaRPr sz="1800" b="0" u="none" strike="noStrike" cap="none" dirty="0">
              <a:solidFill>
                <a:srgbClr val="000000"/>
              </a:solidFill>
              <a:latin typeface="Arial"/>
              <a:ea typeface="Arial"/>
              <a:cs typeface="Arial"/>
              <a:sym typeface="Arial"/>
            </a:endParaRPr>
          </a:p>
          <a:p>
            <a:pPr marL="272880" marR="0" lvl="0" indent="-272160" algn="l" rtl="0">
              <a:lnSpc>
                <a:spcPct val="100000"/>
              </a:lnSpc>
              <a:spcBef>
                <a:spcPts val="300"/>
              </a:spcBef>
              <a:spcAft>
                <a:spcPts val="300"/>
              </a:spcAft>
              <a:buClr>
                <a:srgbClr val="D16349"/>
              </a:buClr>
              <a:buSzPts val="2400"/>
              <a:buFont typeface="Noto Sans Symbols"/>
              <a:buChar char="●"/>
            </a:pPr>
            <a:r>
              <a:rPr lang="en-US" sz="2400" b="0" strike="noStrike" dirty="0">
                <a:solidFill>
                  <a:srgbClr val="000000"/>
                </a:solidFill>
                <a:latin typeface="Georgia"/>
                <a:ea typeface="Georgia"/>
                <a:cs typeface="Georgia"/>
                <a:sym typeface="Georgia"/>
              </a:rPr>
              <a:t>We also have developed the code to compute them</a:t>
            </a:r>
            <a:endParaRPr sz="1800" b="0" strike="noStrike" dirty="0">
              <a:solidFill>
                <a:srgbClr val="000000"/>
              </a:solidFill>
              <a:latin typeface="Arial"/>
              <a:ea typeface="Arial"/>
              <a:cs typeface="Arial"/>
              <a:sym typeface="Arial"/>
            </a:endParaRPr>
          </a:p>
          <a:p>
            <a:pPr marL="743040" marR="0" lvl="1" indent="-285120" algn="l" rtl="0">
              <a:lnSpc>
                <a:spcPct val="100000"/>
              </a:lnSpc>
              <a:spcBef>
                <a:spcPts val="300"/>
              </a:spcBef>
              <a:spcAft>
                <a:spcPts val="300"/>
              </a:spcAft>
              <a:buClr>
                <a:srgbClr val="D16349"/>
              </a:buClr>
              <a:buSzPts val="2000"/>
              <a:buFont typeface="Courier New"/>
              <a:buChar char="o"/>
            </a:pPr>
            <a:r>
              <a:rPr lang="en-US" sz="2000" b="0" i="0" u="sng" strike="noStrike" cap="none" dirty="0">
                <a:solidFill>
                  <a:schemeClr val="hlink"/>
                </a:solidFill>
                <a:latin typeface="Georgia"/>
                <a:ea typeface="Georgia"/>
                <a:cs typeface="Georgia"/>
                <a:sym typeface="Georgia"/>
                <a:hlinkClick r:id="rId3"/>
              </a:rPr>
              <a:t>http://orca.st.usm.edu/~bli/SceneIBR2018/data.html</a:t>
            </a:r>
            <a:endParaRPr sz="1800" b="0" i="0" u="none" strike="noStrike" cap="none" dirty="0">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03704A90-F126-41F1-A214-50A04D3AE5F2}"/>
              </a:ext>
            </a:extLst>
          </p:cNvPr>
          <p:cNvSpPr>
            <a:spLocks noGrp="1"/>
          </p:cNvSpPr>
          <p:nvPr>
            <p:ph type="sldNum" sz="quarter" idx="12"/>
          </p:nvPr>
        </p:nvSpPr>
        <p:spPr/>
        <p:txBody>
          <a:bodyPr/>
          <a:lstStyle/>
          <a:p>
            <a:pPr>
              <a:defRPr/>
            </a:pPr>
            <a:fld id="{EE1DCC9B-6A46-433A-8156-0A1F3D85073D}" type="slidenum">
              <a:rPr lang="zh-CN" altLang="en-US" smtClean="0"/>
              <a:pPr>
                <a:defRPr/>
              </a:pPr>
              <a:t>9</a:t>
            </a:fld>
            <a:endParaRPr lang="en-US" altLang="zh-CN"/>
          </a:p>
        </p:txBody>
      </p:sp>
    </p:spTree>
    <p:extLst>
      <p:ext uri="{BB962C8B-B14F-4D97-AF65-F5344CB8AC3E}">
        <p14:creationId xmlns:p14="http://schemas.microsoft.com/office/powerpoint/2010/main" val="9640660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ppt20D.tmp</Template>
  <TotalTime>23535</TotalTime>
  <Words>3594</Words>
  <Application>Microsoft Office PowerPoint</Application>
  <PresentationFormat>On-screen Show (4:3)</PresentationFormat>
  <Paragraphs>379</Paragraphs>
  <Slides>34</Slides>
  <Notes>34</Notes>
  <HiddenSlides>11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MS PGothic</vt:lpstr>
      <vt:lpstr>MS PMincho</vt:lpstr>
      <vt:lpstr>Noto Sans Symbols</vt:lpstr>
      <vt:lpstr>宋体</vt:lpstr>
      <vt:lpstr>方正舒体</vt:lpstr>
      <vt:lpstr>Arial</vt:lpstr>
      <vt:lpstr>Calibri</vt:lpstr>
      <vt:lpstr>Cambria Math</vt:lpstr>
      <vt:lpstr>Courier New</vt:lpstr>
      <vt:lpstr>Georgia</vt:lpstr>
      <vt:lpstr>Times New Roman</vt:lpstr>
      <vt:lpstr>Wingdings</vt:lpstr>
      <vt:lpstr>Wingdings 2</vt:lpstr>
      <vt:lpstr>Civic</vt:lpstr>
      <vt:lpstr>PowerPoint Presentation</vt:lpstr>
      <vt:lpstr>Outline</vt:lpstr>
      <vt:lpstr>PowerPoint Presentation</vt:lpstr>
      <vt:lpstr>Outline</vt:lpstr>
      <vt:lpstr>PowerPoint Presentation</vt:lpstr>
      <vt:lpstr>PowerPoint Presentation</vt:lpstr>
      <vt:lpstr>PowerPoint Presentation</vt:lpstr>
      <vt:lpstr>Outline</vt:lpstr>
      <vt:lpstr>PowerPoint Presentation</vt:lpstr>
      <vt:lpstr>Outline</vt:lpstr>
      <vt:lpstr>PowerPoint Presentation</vt:lpstr>
      <vt:lpstr>VGG and Maximum Mean Discrepancy Domain Adaptation on the VGG-Net</vt:lpstr>
      <vt:lpstr>Main Steps</vt:lpstr>
      <vt:lpstr>TCL: Triplet Center Loss </vt:lpstr>
      <vt:lpstr>PowerPoint Presentation</vt:lpstr>
      <vt:lpstr>PowerPoint Presentation</vt:lpstr>
      <vt:lpstr>PowerPoint Presentation</vt:lpstr>
      <vt:lpstr>RNIRAP: Image Recognition with  ResNet50 Encoding and  Adapting Place Classification for  3D Model Using Adversarial Training</vt:lpstr>
      <vt:lpstr>Image Recognition with ResNet50 Encoding</vt:lpstr>
      <vt:lpstr>Image Recognition with ResNet50 Encoding</vt:lpstr>
      <vt:lpstr>Saliency-Based Selection of 2D Screenshots</vt:lpstr>
      <vt:lpstr>Place Classification Adaptation for 3D Models</vt:lpstr>
      <vt:lpstr>Place Classification Adaptation for 3D Models</vt:lpstr>
      <vt:lpstr>Rank List Generation</vt:lpstr>
      <vt:lpstr>Outline</vt:lpstr>
      <vt:lpstr>Precision-Recall</vt:lpstr>
      <vt:lpstr>PowerPoint Presentation</vt:lpstr>
      <vt:lpstr>PowerPoint Presentation</vt:lpstr>
      <vt:lpstr>PowerPoint Presentation</vt:lpstr>
      <vt:lpstr>PowerPoint Presentation</vt:lpstr>
      <vt:lpstr>Outline</vt:lpstr>
      <vt:lpstr>Conclusions </vt:lpstr>
      <vt:lpstr>Future Work </vt:lpstr>
      <vt:lpstr>PowerPoint Presentation</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SHREC’09 TRACK: QUERYING WITH PARTIAL MODELS</dc:title>
  <dc:creator>Afzal Godil</dc:creator>
  <cp:lastModifiedBy>Bo Li</cp:lastModifiedBy>
  <cp:revision>828</cp:revision>
  <dcterms:created xsi:type="dcterms:W3CDTF">2009-03-09T18:21:29Z</dcterms:created>
  <dcterms:modified xsi:type="dcterms:W3CDTF">2018-04-15T04:16:15Z</dcterms:modified>
</cp:coreProperties>
</file>