
<file path=[Content_Types].xml><?xml version="1.0" encoding="utf-8"?>
<Types xmlns="http://schemas.openxmlformats.org/package/2006/content-types">
  <Override PartName="/_rels/.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34.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_rels/notesSlide19.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2.png" ContentType="image/png"/>
  <Override PartName="/ppt/media/image31.png" ContentType="image/png"/>
  <Override PartName="/ppt/media/image30.png" ContentType="image/png"/>
  <Override PartName="/ppt/media/image29.wmf" ContentType="image/x-wmf"/>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8.png" ContentType="image/png"/>
  <Override PartName="/ppt/media/image9.jpeg" ContentType="image/jpeg"/>
  <Override PartName="/ppt/media/image10.png" ContentType="image/png"/>
  <Override PartName="/ppt/media/image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jpeg" ContentType="image/jpeg"/>
  <Override PartName="/ppt/media/image12.png" ContentType="image/png"/>
  <Override PartName="/ppt/media/image13.png" ContentType="image/png"/>
  <Override PartName="/ppt/media/image6.png" ContentType="image/png"/>
  <Override PartName="/ppt/media/image21.png" ContentType="image/png"/>
  <Override PartName="/ppt/media/image14.jpeg" ContentType="image/jpeg"/>
  <Override PartName="/ppt/media/image5.png" ContentType="image/png"/>
  <Override PartName="/ppt/media/image20.png" ContentType="image/png"/>
  <Override PartName="/ppt/media/image15.wmf" ContentType="image/x-wmf"/>
  <Override PartName="/ppt/media/image16.png" ContentType="image/png"/>
  <Override PartName="/ppt/media/image17.png" ContentType="image/png"/>
  <Override PartName="/ppt/media/image18.png" ContentType="image/png"/>
  <Override PartName="/ppt/media/image1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4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4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4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45" name="PlaceHolder 5"/>
          <p:cNvSpPr>
            <a:spLocks noGrp="1"/>
          </p:cNvSpPr>
          <p:nvPr>
            <p:ph type="sldNum"/>
          </p:nvPr>
        </p:nvSpPr>
        <p:spPr>
          <a:xfrm>
            <a:off x="4399200" y="9555480"/>
            <a:ext cx="3372840" cy="502560"/>
          </a:xfrm>
          <a:prstGeom prst="rect">
            <a:avLst/>
          </a:prstGeom>
        </p:spPr>
        <p:txBody>
          <a:bodyPr lIns="0" rIns="0" tIns="0" bIns="0" anchor="b"/>
          <a:p>
            <a:pPr algn="r"/>
            <a:fld id="{5B6B904E-B310-40D6-A618-0D62C496AEAC}"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685800" y="4343400"/>
            <a:ext cx="5485320" cy="4113720"/>
          </a:xfrm>
          <a:prstGeom prst="rect">
            <a:avLst/>
          </a:prstGeom>
        </p:spPr>
        <p:txBody>
          <a:bodyPr lIns="0" rIns="0" tIns="0" bIns="0"/>
          <a:p>
            <a:pPr marL="158760">
              <a:lnSpc>
                <a:spcPct val="100000"/>
              </a:lnSpc>
            </a:pPr>
            <a:r>
              <a:rPr b="0" lang="en-US" sz="1200" spc="-1" strike="noStrike">
                <a:solidFill>
                  <a:srgbClr val="000000"/>
                </a:solidFill>
                <a:uFill>
                  <a:solidFill>
                    <a:srgbClr val="ffffff"/>
                  </a:solidFill>
                </a:uFill>
                <a:latin typeface="Calibri"/>
                <a:ea typeface="Calibri"/>
              </a:rPr>
              <a:t>Now,  I will present the second track of 2D Scene Image-Based 3D Scene Retrieval.  Similarly, it is a joint work of the following authors from these institutes. The first three persons are organizers while other 22 are three groups of participants. </a:t>
            </a:r>
            <a:endParaRPr b="0" lang="en-US" sz="2000" spc="-1" strike="noStrike">
              <a:solidFill>
                <a:srgbClr val="000000"/>
              </a:solidFill>
              <a:uFill>
                <a:solidFill>
                  <a:srgbClr val="ffffff"/>
                </a:solidFill>
              </a:uFill>
              <a:latin typeface="Arial"/>
            </a:endParaRPr>
          </a:p>
        </p:txBody>
      </p:sp>
      <p:sp>
        <p:nvSpPr>
          <p:cNvPr id="3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AE634FB-40DE-437A-BC1A-8ECBCA57BA0F}" type="slidenum">
              <a:rPr b="0" lang="en-US" sz="1200" spc="-1" strike="noStrike">
                <a:solidFill>
                  <a:srgbClr val="000000"/>
                </a:solidFill>
                <a:uFill>
                  <a:solidFill>
                    <a:srgbClr val="ffffff"/>
                  </a:solidFill>
                </a:uFill>
                <a:latin typeface="Calibri"/>
                <a:ea typeface="Calibri"/>
              </a:rPr>
              <a:t>1</a:t>
            </a:fld>
            <a:endParaRPr b="0" lang="en-US"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685800" y="4343400"/>
            <a:ext cx="5485320" cy="4113720"/>
          </a:xfrm>
          <a:prstGeom prst="rect">
            <a:avLst/>
          </a:prstGeom>
        </p:spPr>
        <p:txBody>
          <a:bodyPr lIns="0" rIns="0" tIns="0" bIns="0"/>
          <a:p>
            <a:pPr>
              <a:lnSpc>
                <a:spcPct val="100000"/>
              </a:lnSpc>
            </a:pPr>
            <a:r>
              <a:rPr b="0" lang="en-US" sz="1200" spc="-1" strike="noStrike">
                <a:solidFill>
                  <a:srgbClr val="000000"/>
                </a:solidFill>
                <a:uFill>
                  <a:solidFill>
                    <a:srgbClr val="ffffff"/>
                  </a:solidFill>
                </a:uFill>
                <a:latin typeface="Calibri"/>
                <a:ea typeface="Calibri"/>
              </a:rPr>
              <a:t>There are seven commonly adopted performance metrics in 3D model retrieval technique, which are PR, NN, FT, ST, E, DCG and AP.</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We also have developed the code to compute them, and the code can be downloaded from the provided link.</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706CD10-AEE1-4A9E-91C6-16A5D0906C24}" type="slidenum">
              <a:rPr b="0" lang="en-US" sz="1200" spc="-1" strike="noStrike">
                <a:solidFill>
                  <a:srgbClr val="000000"/>
                </a:solidFill>
                <a:uFill>
                  <a:solidFill>
                    <a:srgbClr val="ffffff"/>
                  </a:solidFill>
                </a:uFill>
                <a:latin typeface="Calibri"/>
                <a:ea typeface="Calibri"/>
              </a:rPr>
              <a:t>1</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Let’s continue with the participating methods.</a:t>
            </a:r>
            <a:endParaRPr b="0" lang="en-US" sz="2000" spc="-1" strike="noStrike">
              <a:solidFill>
                <a:srgbClr val="000000"/>
              </a:solidFill>
              <a:uFill>
                <a:solidFill>
                  <a:srgbClr val="ffffff"/>
                </a:solidFill>
              </a:uFill>
              <a:latin typeface="Arial"/>
            </a:endParaRPr>
          </a:p>
        </p:txBody>
      </p:sp>
      <p:sp>
        <p:nvSpPr>
          <p:cNvPr id="402" name="TextShape 2"/>
          <p:cNvSpPr txBox="1"/>
          <p:nvPr/>
        </p:nvSpPr>
        <p:spPr>
          <a:xfrm>
            <a:off x="3884760" y="8685360"/>
            <a:ext cx="2971440" cy="456840"/>
          </a:xfrm>
          <a:prstGeom prst="rect">
            <a:avLst/>
          </a:prstGeom>
          <a:noFill/>
          <a:ln>
            <a:noFill/>
          </a:ln>
        </p:spPr>
        <p:txBody>
          <a:bodyPr anchor="b"/>
          <a:p>
            <a:pPr algn="r">
              <a:lnSpc>
                <a:spcPct val="100000"/>
              </a:lnSpc>
            </a:pPr>
            <a:fld id="{C4ECD8FF-9E96-421B-B016-947C9C9696CE}"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343400"/>
            <a:ext cx="5486040" cy="4114440"/>
          </a:xfrm>
          <a:prstGeom prst="rect">
            <a:avLst/>
          </a:prstGeom>
        </p:spPr>
        <p:txBody>
          <a:bodyPr tIns="91440" bIns="91440" anchor="ctr"/>
          <a:p>
            <a:pPr marL="158760">
              <a:lnSpc>
                <a:spcPct val="100000"/>
              </a:lnSpc>
            </a:pPr>
            <a:r>
              <a:rPr b="0" lang="en-US" sz="2000" spc="-1" strike="noStrike">
                <a:solidFill>
                  <a:srgbClr val="000000"/>
                </a:solidFill>
                <a:uFill>
                  <a:solidFill>
                    <a:srgbClr val="ffffff"/>
                  </a:solidFill>
                </a:uFill>
                <a:latin typeface="Arial"/>
              </a:rPr>
              <a:t>Here we will list the four participating methods.</a:t>
            </a:r>
            <a:endParaRPr b="0" lang="en-US" sz="2000" spc="-1" strike="noStrike">
              <a:solidFill>
                <a:srgbClr val="000000"/>
              </a:solidFill>
              <a:uFill>
                <a:solidFill>
                  <a:srgbClr val="ffffff"/>
                </a:solidFill>
              </a:uFill>
              <a:latin typeface="Arial"/>
            </a:endParaRPr>
          </a:p>
          <a:p>
            <a:pPr marL="158760">
              <a:lnSpc>
                <a:spcPct val="100000"/>
              </a:lnSpc>
            </a:pPr>
            <a:r>
              <a:rPr b="0" lang="en-US" sz="1100" spc="-1" strike="noStrike">
                <a:solidFill>
                  <a:srgbClr val="000000"/>
                </a:solidFill>
                <a:uFill>
                  <a:solidFill>
                    <a:srgbClr val="ffffff"/>
                  </a:solidFill>
                </a:uFill>
                <a:latin typeface="Arial"/>
              </a:rPr>
              <a:t>VGG and Maximum Mean Discrepancy Domain Adaptation on the VGG-Net (</a:t>
            </a:r>
            <a:r>
              <a:rPr b="0" lang="en-US" sz="1100" spc="-1" strike="noStrike">
                <a:solidFill>
                  <a:srgbClr val="00ff00"/>
                </a:solidFill>
                <a:uFill>
                  <a:solidFill>
                    <a:srgbClr val="ffffff"/>
                  </a:solidFill>
                </a:uFill>
                <a:latin typeface="Arial"/>
              </a:rPr>
              <a:t>VGG, </a:t>
            </a:r>
            <a:r>
              <a:rPr b="0" lang="en-US" sz="1100" spc="-1" strike="noStrike">
                <a:solidFill>
                  <a:srgbClr val="ff0000"/>
                </a:solidFill>
                <a:uFill>
                  <a:solidFill>
                    <a:srgbClr val="ffffff"/>
                  </a:solidFill>
                </a:uFill>
                <a:latin typeface="Arial"/>
              </a:rPr>
              <a:t>MMD-VGG).</a:t>
            </a:r>
            <a:endParaRPr b="0" lang="en-US" sz="2000" spc="-1" strike="noStrike">
              <a:solidFill>
                <a:srgbClr val="000000"/>
              </a:solidFill>
              <a:uFill>
                <a:solidFill>
                  <a:srgbClr val="ffffff"/>
                </a:solidFill>
              </a:uFill>
              <a:latin typeface="Arial"/>
            </a:endParaRPr>
          </a:p>
          <a:p>
            <a:pPr marL="158760">
              <a:lnSpc>
                <a:spcPct val="100000"/>
              </a:lnSpc>
            </a:pPr>
            <a:r>
              <a:rPr b="0" lang="en-US" sz="1100" spc="-1" strike="noStrike">
                <a:solidFill>
                  <a:srgbClr val="ff0000"/>
                </a:solidFill>
                <a:uFill>
                  <a:solidFill>
                    <a:srgbClr val="ffffff"/>
                  </a:solidFill>
                </a:uFill>
                <a:latin typeface="Arial"/>
              </a:rPr>
              <a:t>Triplet Center Loss (</a:t>
            </a:r>
            <a:r>
              <a:rPr b="0" lang="en-US" sz="1100" spc="-1" strike="noStrike">
                <a:solidFill>
                  <a:srgbClr val="0000ff"/>
                </a:solidFill>
                <a:uFill>
                  <a:solidFill>
                    <a:srgbClr val="ffffff"/>
                  </a:solidFill>
                </a:uFill>
                <a:latin typeface="Arial"/>
              </a:rPr>
              <a:t>TCL).</a:t>
            </a:r>
            <a:endParaRPr b="0" lang="en-US" sz="2000" spc="-1" strike="noStrike">
              <a:solidFill>
                <a:srgbClr val="000000"/>
              </a:solidFill>
              <a:uFill>
                <a:solidFill>
                  <a:srgbClr val="ffffff"/>
                </a:solidFill>
              </a:uFill>
              <a:latin typeface="Arial"/>
            </a:endParaRPr>
          </a:p>
          <a:p>
            <a:pPr marL="158760">
              <a:lnSpc>
                <a:spcPct val="100000"/>
              </a:lnSpc>
            </a:pPr>
            <a:r>
              <a:rPr b="0" lang="en-US" sz="1100" spc="-1" strike="noStrike">
                <a:solidFill>
                  <a:srgbClr val="0000ff"/>
                </a:solidFill>
                <a:uFill>
                  <a:solidFill>
                    <a:srgbClr val="ffffff"/>
                  </a:solidFill>
                </a:uFill>
                <a:latin typeface="Arial"/>
              </a:rPr>
              <a:t>ResNet50-Based Image Recognition and Adapting Place Classification for 3D Models Using Adversarial Training (</a:t>
            </a:r>
            <a:r>
              <a:rPr b="0" lang="en-US" sz="1100" spc="-1" strike="noStrike">
                <a:solidFill>
                  <a:srgbClr val="7030a0"/>
                </a:solidFill>
                <a:uFill>
                  <a:solidFill>
                    <a:srgbClr val="ffffff"/>
                  </a:solidFill>
                </a:uFill>
                <a:latin typeface="Arial"/>
              </a:rPr>
              <a:t>RNIRAP).</a:t>
            </a:r>
            <a:endParaRPr b="0" lang="en-US" sz="2000" spc="-1" strike="noStrike">
              <a:solidFill>
                <a:srgbClr val="000000"/>
              </a:solidFill>
              <a:uFill>
                <a:solidFill>
                  <a:srgbClr val="ffffff"/>
                </a:solidFill>
              </a:uFill>
              <a:latin typeface="Arial"/>
            </a:endParaRPr>
          </a:p>
          <a:p>
            <a:pPr marL="158760">
              <a:lnSpc>
                <a:spcPct val="100000"/>
              </a:lnSpc>
            </a:pPr>
            <a:r>
              <a:rPr b="0" lang="en-US" sz="1100" spc="-1" strike="noStrike">
                <a:solidFill>
                  <a:srgbClr val="7030a0"/>
                </a:solidFill>
                <a:uFill>
                  <a:solidFill>
                    <a:srgbClr val="ffffff"/>
                  </a:solidFill>
                </a:uFill>
                <a:latin typeface="Arial"/>
              </a:rPr>
              <a:t>Due to limited time, we will not present in detail for each method. But you can find their slides together with scripts in the following hided slides.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First is about the VGG and MMD-VGG methods from Tianjin University, China.  </a:t>
            </a:r>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Step 1: Data preprocessing:  </a:t>
            </a:r>
            <a:r>
              <a:rPr b="0" lang="en-US" sz="1200" spc="-1" strike="noStrike">
                <a:solidFill>
                  <a:srgbClr val="000000"/>
                </a:solidFill>
                <a:uFill>
                  <a:solidFill>
                    <a:srgbClr val="ffffff"/>
                  </a:solidFill>
                </a:uFill>
                <a:latin typeface="+mn-lt"/>
                <a:ea typeface="+mn-ea"/>
              </a:rPr>
              <a:t>use the 3D design software SketchUp to automatically extract the views of all the 3D models.</a:t>
            </a:r>
            <a:endParaRPr b="0" lang="en-US" sz="20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mn-lt"/>
                <a:ea typeface="+mn-ea"/>
              </a:rPr>
              <a:t>Step 2: Feature representation</a:t>
            </a:r>
            <a:endParaRPr b="0" lang="en-US" sz="2000" spc="-1" strike="noStrike">
              <a:solidFill>
                <a:srgbClr val="000000"/>
              </a:solidFill>
              <a:uFill>
                <a:solidFill>
                  <a:srgbClr val="ffffff"/>
                </a:solidFill>
              </a:uFill>
              <a:latin typeface="Arial"/>
            </a:endParaRPr>
          </a:p>
          <a:p>
            <a:pPr lvl="1" marL="743040" indent="-285480">
              <a:lnSpc>
                <a:spcPct val="100000"/>
              </a:lnSpc>
              <a:buClr>
                <a:srgbClr val="000000"/>
              </a:buClr>
              <a:buSzPct val="85000"/>
              <a:buFont typeface="Courier New"/>
              <a:buChar char="o"/>
            </a:pPr>
            <a:r>
              <a:rPr b="0" lang="en-US" sz="2000" spc="-1" strike="noStrike">
                <a:solidFill>
                  <a:srgbClr val="000000"/>
                </a:solidFill>
                <a:uFill>
                  <a:solidFill>
                    <a:srgbClr val="ffffff"/>
                  </a:solidFill>
                </a:uFill>
                <a:latin typeface="+mn-lt"/>
                <a:ea typeface="+mn-ea"/>
              </a:rPr>
              <a:t>Learning-based setting (MMD-VGG): Maximum Mean Discrepancy </a:t>
            </a:r>
            <a:endParaRPr b="0" lang="en-US" sz="2000" spc="-1" strike="noStrike">
              <a:solidFill>
                <a:srgbClr val="000000"/>
              </a:solidFill>
              <a:uFill>
                <a:solidFill>
                  <a:srgbClr val="ffffff"/>
                </a:solidFill>
              </a:uFill>
              <a:latin typeface="Arial"/>
            </a:endParaRPr>
          </a:p>
          <a:p>
            <a:pPr lvl="1" marL="743040" indent="-285480">
              <a:lnSpc>
                <a:spcPct val="100000"/>
              </a:lnSpc>
              <a:buClr>
                <a:srgbClr val="000000"/>
              </a:buClr>
              <a:buSzPct val="85000"/>
              <a:buFont typeface="Courier New"/>
              <a:buChar char="o"/>
            </a:pPr>
            <a:r>
              <a:rPr b="0" lang="en-US" sz="2000" spc="-1" strike="noStrike">
                <a:solidFill>
                  <a:srgbClr val="000000"/>
                </a:solidFill>
                <a:uFill>
                  <a:solidFill>
                    <a:srgbClr val="ffffff"/>
                  </a:solidFill>
                </a:uFill>
                <a:latin typeface="+mn-lt"/>
                <a:ea typeface="+mn-ea"/>
              </a:rPr>
              <a:t>Non-Learning based setting (VGG): use the VGG model </a:t>
            </a:r>
            <a:r>
              <a:rPr b="0" lang="en-US" sz="1200" spc="-1" strike="noStrike">
                <a:solidFill>
                  <a:srgbClr val="000000"/>
                </a:solidFill>
                <a:uFill>
                  <a:solidFill>
                    <a:srgbClr val="ffffff"/>
                  </a:solidFill>
                </a:uFill>
                <a:latin typeface="+mn-lt"/>
                <a:ea typeface="+mn-ea"/>
              </a:rPr>
              <a:t>pretrained on the Places dataset [ZLK17] </a:t>
            </a:r>
            <a:r>
              <a:rPr b="0" lang="en-US" sz="2000" spc="-1" strike="noStrike">
                <a:solidFill>
                  <a:srgbClr val="000000"/>
                </a:solidFill>
                <a:uFill>
                  <a:solidFill>
                    <a:srgbClr val="ffffff"/>
                  </a:solidFill>
                </a:uFill>
                <a:latin typeface="+mn-lt"/>
                <a:ea typeface="+mn-ea"/>
              </a:rPr>
              <a:t>to represent feature directly </a:t>
            </a:r>
            <a:endParaRPr b="0" lang="en-US" sz="20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mn-lt"/>
                <a:ea typeface="+mn-ea"/>
              </a:rPr>
              <a:t>Step 3: Euclidian distance computation: </a:t>
            </a:r>
            <a:r>
              <a:rPr b="0" lang="en-US" sz="1200" spc="-1" strike="noStrike">
                <a:solidFill>
                  <a:srgbClr val="000000"/>
                </a:solidFill>
                <a:uFill>
                  <a:solidFill>
                    <a:srgbClr val="ffffff"/>
                  </a:solidFill>
                </a:uFill>
                <a:latin typeface="+mn-lt"/>
                <a:ea typeface="+mn-ea"/>
              </a:rPr>
              <a:t>calculate the Euclidean distance between the features of a query and a target scene.</a:t>
            </a:r>
            <a:endParaRPr b="0" lang="en-US" sz="2000" spc="-1" strike="noStrike">
              <a:solidFill>
                <a:srgbClr val="000000"/>
              </a:solidFill>
              <a:uFill>
                <a:solidFill>
                  <a:srgbClr val="ffffff"/>
                </a:solidFill>
              </a:uFill>
              <a:latin typeface="Arial"/>
            </a:endParaRPr>
          </a:p>
        </p:txBody>
      </p:sp>
      <p:sp>
        <p:nvSpPr>
          <p:cNvPr id="406" name="TextShape 2"/>
          <p:cNvSpPr txBox="1"/>
          <p:nvPr/>
        </p:nvSpPr>
        <p:spPr>
          <a:xfrm>
            <a:off x="3884760" y="8685360"/>
            <a:ext cx="2971440" cy="456840"/>
          </a:xfrm>
          <a:prstGeom prst="rect">
            <a:avLst/>
          </a:prstGeom>
          <a:noFill/>
          <a:ln>
            <a:noFill/>
          </a:ln>
        </p:spPr>
        <p:txBody>
          <a:bodyPr anchor="b"/>
          <a:p>
            <a:pPr algn="r">
              <a:lnSpc>
                <a:spcPct val="100000"/>
              </a:lnSpc>
            </a:pPr>
            <a:fld id="{09DB7F0C-E02E-4D24-AE5F-6E044B6E6422}"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The second is about the TCL method from HUST, China.  </a:t>
            </a:r>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Their approach is composed of 3 steps: view rendering, feature learning and retrieval. In the view rendering step, for each 3D scene model (with color texture), they render it into multiple color images from 12 viewpoints. Here shows a sample from the “river” category.</a:t>
            </a:r>
            <a:r>
              <a:rPr b="0" lang="en-US" sz="20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p:txBody>
      </p:sp>
      <p:sp>
        <p:nvSpPr>
          <p:cNvPr id="409" name="PlaceHolder 2"/>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1. Each local region was divided into same smaller sub-regions called </a:t>
            </a:r>
            <a:r>
              <a:rPr b="1" lang="en-US" sz="2000" spc="-1" strike="noStrike">
                <a:solidFill>
                  <a:srgbClr val="c00000"/>
                </a:solidFill>
                <a:uFill>
                  <a:solidFill>
                    <a:srgbClr val="ffffff"/>
                  </a:solidFill>
                </a:uFill>
                <a:latin typeface="Arial"/>
              </a:rPr>
              <a:t>cell</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Arial"/>
              </a:rPr>
              <a:t>2. All cell accumulated </a:t>
            </a:r>
            <a:r>
              <a:rPr b="1" lang="en-US" sz="2000" spc="-1" strike="noStrike">
                <a:solidFill>
                  <a:srgbClr val="c00000"/>
                </a:solidFill>
                <a:uFill>
                  <a:solidFill>
                    <a:srgbClr val="ffffff"/>
                  </a:solidFill>
                </a:uFill>
                <a:latin typeface="Arial"/>
              </a:rPr>
              <a:t>a local 1-D vector </a:t>
            </a:r>
            <a:r>
              <a:rPr b="0" lang="en-US" sz="2000" spc="-1" strike="noStrike">
                <a:solidFill>
                  <a:srgbClr val="c00000"/>
                </a:solidFill>
                <a:uFill>
                  <a:solidFill>
                    <a:srgbClr val="ffffff"/>
                  </a:solidFill>
                </a:uFill>
                <a:latin typeface="Arial"/>
              </a:rPr>
              <a:t>as the local region feature representation</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Arial"/>
              </a:rPr>
              <a:t>3. </a:t>
            </a:r>
            <a:r>
              <a:rPr b="1" lang="en-US" sz="2000" spc="-1" strike="noStrike">
                <a:solidFill>
                  <a:srgbClr val="c00000"/>
                </a:solidFill>
                <a:uFill>
                  <a:solidFill>
                    <a:srgbClr val="ffffff"/>
                  </a:solidFill>
                </a:uFill>
                <a:latin typeface="Arial"/>
              </a:rPr>
              <a:t>Local normalization methods </a:t>
            </a:r>
            <a:r>
              <a:rPr b="0" lang="en-US" sz="2000" spc="-1" strike="noStrike">
                <a:solidFill>
                  <a:srgbClr val="c00000"/>
                </a:solidFill>
                <a:uFill>
                  <a:solidFill>
                    <a:srgbClr val="ffffff"/>
                  </a:solidFill>
                </a:uFill>
                <a:latin typeface="Arial"/>
              </a:rPr>
              <a:t>was used to normalize values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Arial"/>
              </a:rPr>
              <a:t>4. Employ </a:t>
            </a:r>
            <a:r>
              <a:rPr b="1" lang="en-US" sz="2000" spc="-1" strike="noStrike">
                <a:solidFill>
                  <a:srgbClr val="c00000"/>
                </a:solidFill>
                <a:uFill>
                  <a:solidFill>
                    <a:srgbClr val="ffffff"/>
                  </a:solidFill>
                </a:uFill>
                <a:latin typeface="Cambria Math"/>
              </a:rPr>
              <a:t>𝝌^𝟐 distance </a:t>
            </a:r>
            <a:r>
              <a:rPr b="0" lang="en-US" sz="2000" spc="-1" strike="noStrike">
                <a:solidFill>
                  <a:srgbClr val="c00000"/>
                </a:solidFill>
                <a:uFill>
                  <a:solidFill>
                    <a:srgbClr val="ffffff"/>
                  </a:solidFill>
                </a:uFill>
                <a:latin typeface="Cambria Math"/>
              </a:rPr>
              <a:t>to compare two LSF vector: </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c00000"/>
                </a:solidFill>
                <a:uFill>
                  <a:solidFill>
                    <a:srgbClr val="ffffff"/>
                  </a:solidFill>
                </a:uFill>
                <a:latin typeface="Cambria Math"/>
              </a:rPr>
              <a:t>         </a:t>
            </a:r>
            <a:r>
              <a:rPr b="0" lang="en-US" sz="2000" spc="-1" strike="noStrike">
                <a:solidFill>
                  <a:srgbClr val="c00000"/>
                </a:solidFill>
                <a:uFill>
                  <a:solidFill>
                    <a:srgbClr val="ffffff"/>
                  </a:solidFill>
                </a:uFill>
                <a:latin typeface="Cambria Math"/>
              </a:rPr>
              <a:t>χ^2 (𝐹_1,𝐹_2 )=√(∑_(𝑐=1)^(𝐿^3)▒((𝐹_1 (𝑐)−𝐸_χ (𝐹_1 ))/(𝐸_χ (𝐹_1 ) )) +∑_(𝑐=1)^(𝐿^3)▒((𝐹_2 (𝑐)−𝐸_χ (𝐹_2 ))/(𝐸_χ (𝐹_2 ) ))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10" name="TextShape 3"/>
          <p:cNvSpPr txBox="1"/>
          <p:nvPr/>
        </p:nvSpPr>
        <p:spPr>
          <a:xfrm>
            <a:off x="3884760" y="8685360"/>
            <a:ext cx="2971440" cy="456840"/>
          </a:xfrm>
          <a:prstGeom prst="rect">
            <a:avLst/>
          </a:prstGeom>
          <a:noFill/>
          <a:ln>
            <a:noFill/>
          </a:ln>
        </p:spPr>
        <p:txBody>
          <a:bodyPr anchor="b"/>
          <a:p>
            <a:pPr algn="r">
              <a:lnSpc>
                <a:spcPct val="100000"/>
              </a:lnSpc>
            </a:pPr>
            <a:fld id="{EB5DBC52-55E5-4940-9EE9-F2F6DE194210}"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The second step is feature learning. The purpose is to project the samples from different domains into a common space. In that case, the similarity of different samples can be easily measured by the distance of their feature vectors. As there is huge difference between the two domains, they adopt two separate CNN streams for samples from the two domains. Stream I is a normal 2D CNN and Stream 2 use the MVCNN framework. Each CNN stream outputs a set of feature vector for the input samples. These vectors will be mixed in a batch and supervised by Softmax Loss and Triplet Center Loss. Next, let’s look at the triplet center loss.</a:t>
            </a:r>
            <a:r>
              <a:rPr b="0" lang="en-US" sz="20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p:txBody>
      </p:sp>
      <p:sp>
        <p:nvSpPr>
          <p:cNvPr id="412" name="TextShape 2"/>
          <p:cNvSpPr txBox="1"/>
          <p:nvPr/>
        </p:nvSpPr>
        <p:spPr>
          <a:xfrm>
            <a:off x="3884760" y="8685360"/>
            <a:ext cx="2971440" cy="456840"/>
          </a:xfrm>
          <a:prstGeom prst="rect">
            <a:avLst/>
          </a:prstGeom>
          <a:noFill/>
          <a:ln>
            <a:noFill/>
          </a:ln>
        </p:spPr>
        <p:txBody>
          <a:bodyPr anchor="b"/>
          <a:p>
            <a:pPr algn="r">
              <a:lnSpc>
                <a:spcPct val="100000"/>
              </a:lnSpc>
            </a:pPr>
            <a:fld id="{3FB1A604-DAEE-45C5-BF0E-B7FEDB2EB575}"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Arial"/>
              </a:rPr>
              <a:t>Triplet Center Loss is based on triplet loss and center loss. Its idea is that distance between a sample and its centers () should be smaller than that between the sample and the nearest negative center (). . According to this intuition, the mathematical definition can be easily derived. In the equation,  are the feature vector and label of the i-th sample. is the center for class </a:t>
            </a:r>
            <a:r>
              <a:rPr b="0" i="1" lang="en-US" sz="1200" spc="-1" strike="noStrike">
                <a:solidFill>
                  <a:srgbClr val="000000"/>
                </a:solidFill>
                <a:uFill>
                  <a:solidFill>
                    <a:srgbClr val="ffffff"/>
                  </a:solidFill>
                </a:uFill>
                <a:latin typeface="Arial"/>
              </a:rPr>
              <a:t>j, </a:t>
            </a:r>
            <a:r>
              <a:rPr b="0" lang="en-US" sz="1200" spc="-1" strike="noStrike">
                <a:solidFill>
                  <a:srgbClr val="000000"/>
                </a:solidFill>
                <a:uFill>
                  <a:solidFill>
                    <a:srgbClr val="ffffff"/>
                  </a:solidFill>
                </a:uFill>
                <a:latin typeface="Arial"/>
              </a:rPr>
              <a:t>which is learned automatically, in the same way like center loss.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After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
        <p:nvSpPr>
          <p:cNvPr id="414"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Arial"/>
              </a:rPr>
              <a:t>Based on triplet loss and center loss, its idea is that distance between a sample and its centers (</a:t>
            </a:r>
            <a:r>
              <a:rPr b="0" lang="en-US" sz="1200" spc="-1" strike="noStrike">
                <a:solidFill>
                  <a:srgbClr val="000000"/>
                </a:solidFill>
                <a:uFill>
                  <a:solidFill>
                    <a:srgbClr val="ffffff"/>
                  </a:solidFill>
                </a:uFill>
                <a:latin typeface="Cambria Math"/>
              </a:rPr>
              <a:t>𝐷(𝑓_𝑖, 𝑐_(𝑦^𝑖 ))) should be smaller than that between the sample and the nearest negative center (min┬(𝑗≠𝑦^𝑖 )⁡</a:t>
            </a:r>
            <a:r>
              <a:rPr b="0" lang="en-US" sz="1200" spc="-1" strike="noStrike">
                <a:solidFill>
                  <a:srgbClr val="000000"/>
                </a:solidFill>
                <a:uFill>
                  <a:solidFill>
                    <a:srgbClr val="ffffff"/>
                  </a:solidFill>
                </a:uFill>
                <a:latin typeface="Cambria Math"/>
              </a:rPr>
              <a:t>〖𝐷</a:t>
            </a:r>
            <a:r>
              <a:rPr b="0" lang="en-US" sz="1200" spc="-1" strike="noStrike">
                <a:solidFill>
                  <a:srgbClr val="000000"/>
                </a:solidFill>
                <a:uFill>
                  <a:solidFill>
                    <a:srgbClr val="ffffff"/>
                  </a:solidFill>
                </a:uFill>
                <a:latin typeface="Cambria Math"/>
              </a:rPr>
              <a:t>(𝑓_𝑖,𝑐_𝑗)</a:t>
            </a:r>
            <a:r>
              <a:rPr b="0" lang="en-US" sz="1200" spc="-1" strike="noStrike">
                <a:solidFill>
                  <a:srgbClr val="000000"/>
                </a:solidFill>
                <a:uFill>
                  <a:solidFill>
                    <a:srgbClr val="ffffff"/>
                  </a:solidFill>
                </a:uFill>
                <a:latin typeface="Cambria Math"/>
              </a:rPr>
              <a:t>〗</a:t>
            </a:r>
            <a:r>
              <a:rPr b="0" lang="en-US" sz="1200" spc="-1" strike="noStrike">
                <a:solidFill>
                  <a:srgbClr val="000000"/>
                </a:solidFill>
                <a:uFill>
                  <a:solidFill>
                    <a:srgbClr val="ffffff"/>
                  </a:solidFill>
                </a:uFill>
                <a:latin typeface="Cambria Math"/>
              </a:rPr>
              <a:t>). . According to this intuition, the mathematical definition can be easily derived. In the equation, 𝑓_𝑖, 𝑦_𝑖 are the feature vector and label of the i-th sample. 𝑐_𝑗  is the center for class </a:t>
            </a:r>
            <a:r>
              <a:rPr b="0" i="1" lang="en-US" sz="1200" spc="-1" strike="noStrike">
                <a:solidFill>
                  <a:srgbClr val="000000"/>
                </a:solidFill>
                <a:uFill>
                  <a:solidFill>
                    <a:srgbClr val="ffffff"/>
                  </a:solidFill>
                </a:uFill>
                <a:latin typeface="Cambria Math"/>
              </a:rPr>
              <a:t>j, </a:t>
            </a:r>
            <a:r>
              <a:rPr b="0" lang="en-US" sz="1200" spc="-1" strike="noStrike">
                <a:solidFill>
                  <a:srgbClr val="000000"/>
                </a:solidFill>
                <a:uFill>
                  <a:solidFill>
                    <a:srgbClr val="ffffff"/>
                  </a:solidFill>
                </a:uFill>
                <a:latin typeface="Cambria Math"/>
              </a:rPr>
              <a:t>which is learned automatically, in the same way like center loss.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mbria Math"/>
              </a:rPr>
              <a:t>After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r>
              <a:rPr b="0" lang="en-US" sz="2000" spc="-1" strike="noStrike">
                <a:solidFill>
                  <a:srgbClr val="000000"/>
                </a:solidFill>
                <a:uFill>
                  <a:solidFill>
                    <a:srgbClr val="ffffff"/>
                  </a:solidFill>
                </a:uFill>
                <a:latin typeface="Cambria Math"/>
              </a:rPr>
              <a:t>
</a:t>
            </a:r>
            <a:endParaRPr b="0" lang="en-US" sz="2000" spc="-1" strike="noStrike">
              <a:solidFill>
                <a:srgbClr val="000000"/>
              </a:solidFill>
              <a:uFill>
                <a:solidFill>
                  <a:srgbClr val="ffffff"/>
                </a:solidFill>
              </a:uFill>
              <a:latin typeface="Arial"/>
            </a:endParaRPr>
          </a:p>
        </p:txBody>
      </p:sp>
      <p:sp>
        <p:nvSpPr>
          <p:cNvPr id="415" name="TextShape 3"/>
          <p:cNvSpPr txBox="1"/>
          <p:nvPr/>
        </p:nvSpPr>
        <p:spPr>
          <a:xfrm>
            <a:off x="3884760" y="8685360"/>
            <a:ext cx="2971440" cy="456840"/>
          </a:xfrm>
          <a:prstGeom prst="rect">
            <a:avLst/>
          </a:prstGeom>
          <a:noFill/>
          <a:ln>
            <a:noFill/>
          </a:ln>
        </p:spPr>
        <p:txBody>
          <a:bodyPr anchor="b"/>
          <a:p>
            <a:pPr algn="r">
              <a:lnSpc>
                <a:spcPct val="100000"/>
              </a:lnSpc>
            </a:pPr>
            <a:fld id="{04262711-D58C-453F-89DD-1B464F890D59}"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The last one is the RNIRAP approach which is based on ResNet and a classification-based retrieval framework, coming from Vietnam National </a:t>
            </a:r>
            <a:r>
              <a:rPr b="0" lang="en-US" sz="1200" spc="-1" strike="noStrike">
                <a:solidFill>
                  <a:srgbClr val="000000"/>
                </a:solidFill>
                <a:uFill>
                  <a:solidFill>
                    <a:srgbClr val="ffffff"/>
                  </a:solidFill>
                </a:uFill>
                <a:latin typeface="+mn-lt"/>
                <a:ea typeface="+mn-ea"/>
              </a:rPr>
              <a:t>University at Ho Chi Minh city and UIUC. </a:t>
            </a:r>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Here is the outline of the presentation.</a:t>
            </a:r>
            <a:endParaRPr b="0" lang="en-US" sz="2000" spc="-1" strike="noStrike">
              <a:solidFill>
                <a:srgbClr val="000000"/>
              </a:solidFill>
              <a:uFill>
                <a:solidFill>
                  <a:srgbClr val="ffffff"/>
                </a:solidFill>
              </a:uFill>
              <a:latin typeface="Arial"/>
            </a:endParaRPr>
          </a:p>
        </p:txBody>
      </p:sp>
      <p:sp>
        <p:nvSpPr>
          <p:cNvPr id="392" name="TextShape 2"/>
          <p:cNvSpPr txBox="1"/>
          <p:nvPr/>
        </p:nvSpPr>
        <p:spPr>
          <a:xfrm>
            <a:off x="3884760" y="8685360"/>
            <a:ext cx="2971440" cy="456840"/>
          </a:xfrm>
          <a:prstGeom prst="rect">
            <a:avLst/>
          </a:prstGeom>
          <a:noFill/>
          <a:ln>
            <a:noFill/>
          </a:ln>
        </p:spPr>
        <p:txBody>
          <a:bodyPr anchor="b"/>
          <a:p>
            <a:pPr algn="r">
              <a:lnSpc>
                <a:spcPct val="100000"/>
              </a:lnSpc>
            </a:pPr>
            <a:fld id="{B0A6B987-086F-4296-A8EF-B8C180371D93}"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Use ResNet18 model in the core of Place365 network to extract the scores of scene attributes which yield a vector of 102 elements.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classification model is a fully connected neural network having one hidden layer with K nodes (100 ≤ K ≤ 200)</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Assign up to two best predicted classes to each 2D scene query image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Train five classification models with the same structure and fuse the results of those models with the voting scheme to determine the label of a 2D scene query image.</a:t>
            </a:r>
            <a:endParaRPr b="0" lang="en-US" sz="2000" spc="-1" strike="noStrike">
              <a:solidFill>
                <a:srgbClr val="000000"/>
              </a:solidFill>
              <a:uFill>
                <a:solidFill>
                  <a:srgbClr val="ffffff"/>
                </a:solidFill>
              </a:uFill>
              <a:latin typeface="Arial"/>
            </a:endParaRPr>
          </a:p>
        </p:txBody>
      </p:sp>
      <p:sp>
        <p:nvSpPr>
          <p:cNvPr id="418" name="TextShape 2"/>
          <p:cNvSpPr txBox="1"/>
          <p:nvPr/>
        </p:nvSpPr>
        <p:spPr>
          <a:xfrm>
            <a:off x="3884760" y="8685360"/>
            <a:ext cx="2971440" cy="456840"/>
          </a:xfrm>
          <a:prstGeom prst="rect">
            <a:avLst/>
          </a:prstGeom>
          <a:noFill/>
          <a:ln>
            <a:noFill/>
          </a:ln>
        </p:spPr>
        <p:txBody>
          <a:bodyPr anchor="b"/>
          <a:p>
            <a:pPr algn="r">
              <a:lnSpc>
                <a:spcPct val="100000"/>
              </a:lnSpc>
            </a:pPr>
            <a:fld id="{3637B1D5-B8F8-4A3C-91C2-7776477C57E4}"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ASUS-NotebookSKU X541UV, Intel(R) Core(TM) i5-6198DU CPU @ 2.30GHz, 8 GB Memory, and 1 x NVIDIA GeForce 920MX. The training time for a classification model is about 30 minutes. It takes less than 1 second to predict the category of an image.</a:t>
            </a:r>
            <a:endParaRPr b="0" lang="en-US" sz="2000" spc="-1" strike="noStrike">
              <a:solidFill>
                <a:srgbClr val="000000"/>
              </a:solidFill>
              <a:uFill>
                <a:solidFill>
                  <a:srgbClr val="ffffff"/>
                </a:solidFill>
              </a:uFill>
              <a:latin typeface="Arial"/>
            </a:endParaRPr>
          </a:p>
        </p:txBody>
      </p:sp>
      <p:sp>
        <p:nvSpPr>
          <p:cNvPr id="420" name="TextShape 2"/>
          <p:cNvSpPr txBox="1"/>
          <p:nvPr/>
        </p:nvSpPr>
        <p:spPr>
          <a:xfrm>
            <a:off x="3884760" y="8685360"/>
            <a:ext cx="2971440" cy="456840"/>
          </a:xfrm>
          <a:prstGeom prst="rect">
            <a:avLst/>
          </a:prstGeom>
          <a:noFill/>
          <a:ln>
            <a:noFill/>
          </a:ln>
        </p:spPr>
        <p:txBody>
          <a:bodyPr anchor="b"/>
          <a:p>
            <a:pPr algn="r">
              <a:lnSpc>
                <a:spcPct val="100000"/>
              </a:lnSpc>
            </a:pPr>
            <a:fld id="{386EB374-8184-4E9D-BEF8-866A06548585}"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2" name="TextShape 2"/>
          <p:cNvSpPr txBox="1"/>
          <p:nvPr/>
        </p:nvSpPr>
        <p:spPr>
          <a:xfrm>
            <a:off x="3884760" y="8685360"/>
            <a:ext cx="2971440" cy="456840"/>
          </a:xfrm>
          <a:prstGeom prst="rect">
            <a:avLst/>
          </a:prstGeom>
          <a:noFill/>
          <a:ln>
            <a:noFill/>
          </a:ln>
        </p:spPr>
        <p:txBody>
          <a:bodyPr anchor="b"/>
          <a:p>
            <a:pPr algn="r">
              <a:lnSpc>
                <a:spcPct val="100000"/>
              </a:lnSpc>
            </a:pPr>
            <a:fld id="{6547CD96-BE0A-4F7D-A06E-A19784A125CC}"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343400"/>
            <a:ext cx="5486040" cy="4114440"/>
          </a:xfrm>
          <a:prstGeom prst="rect">
            <a:avLst/>
          </a:prstGeom>
        </p:spPr>
        <p:txBody>
          <a:bodyPr/>
          <a:p>
            <a:r>
              <a:rPr b="0" lang="en-US" sz="1200" spc="-1" strike="noStrike">
                <a:solidFill>
                  <a:srgbClr val="000000"/>
                </a:solidFill>
                <a:uFill>
                  <a:solidFill>
                    <a:srgbClr val="ffffff"/>
                  </a:solidFill>
                </a:uFill>
                <a:latin typeface="+mn-lt"/>
                <a:ea typeface="+mn-ea"/>
              </a:rPr>
              <a:t>Adversarial Adaptation step, a natural image is encoded by a source representation Ms and a screenshot of a 3D model is encoded by a target representation Mt . </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The goal of this step is to learn Mt so that the discriminator cannot distinguish the domain of a feature vector encoded by either Ms or Mt . They keep the source representation</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Ms fixed and train the target representation Mt using a basic adversarial loss until the feature maps of the two domains are indistinguishable by the discriminator. By this way, they obtain a</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transformation to match the target distribution (screenshots from 3D models) with the source distribution (natural images).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They use Google cloud machines n1-highmem-2, each with 2 vCPUs, Intel(R) Xeon(R) CPU @ 2.50GHz Intel Xeon E5 v2, 13 GB Memory, and 1 x NVIDIA Tesla K80.</a:t>
            </a:r>
            <a:endParaRPr b="0" lang="en-US" sz="2000" spc="-1" strike="noStrike">
              <a:solidFill>
                <a:srgbClr val="000000"/>
              </a:solidFill>
              <a:uFill>
                <a:solidFill>
                  <a:srgbClr val="ffffff"/>
                </a:solidFill>
              </a:uFill>
              <a:latin typeface="Arial"/>
            </a:endParaRPr>
          </a:p>
        </p:txBody>
      </p:sp>
      <p:sp>
        <p:nvSpPr>
          <p:cNvPr id="424" name="TextShape 2"/>
          <p:cNvSpPr txBox="1"/>
          <p:nvPr/>
        </p:nvSpPr>
        <p:spPr>
          <a:xfrm>
            <a:off x="3884760" y="8685360"/>
            <a:ext cx="2971440" cy="456840"/>
          </a:xfrm>
          <a:prstGeom prst="rect">
            <a:avLst/>
          </a:prstGeom>
          <a:noFill/>
          <a:ln>
            <a:noFill/>
          </a:ln>
        </p:spPr>
        <p:txBody>
          <a:bodyPr anchor="b"/>
          <a:p>
            <a:pPr algn="r">
              <a:lnSpc>
                <a:spcPct val="100000"/>
              </a:lnSpc>
            </a:pPr>
            <a:fld id="{B2DCCCCB-0689-4B53-9832-2A93CB410398}"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6" name="TextShape 2"/>
          <p:cNvSpPr txBox="1"/>
          <p:nvPr/>
        </p:nvSpPr>
        <p:spPr>
          <a:xfrm>
            <a:off x="3884760" y="8685360"/>
            <a:ext cx="2971440" cy="456840"/>
          </a:xfrm>
          <a:prstGeom prst="rect">
            <a:avLst/>
          </a:prstGeom>
          <a:noFill/>
          <a:ln>
            <a:noFill/>
          </a:ln>
        </p:spPr>
        <p:txBody>
          <a:bodyPr anchor="b"/>
          <a:p>
            <a:pPr algn="r">
              <a:lnSpc>
                <a:spcPct val="100000"/>
              </a:lnSpc>
            </a:pPr>
            <a:fld id="{3F24F084-6F12-4890-889F-D159F639E912}"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For a single classification model, they use the prediction score directly from the network. For a fusion result from multiple classification models, they use the voting ratio as the prediction score. </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After retrieval all relevant 3D models into a rank list, all other 3D models which are considered irrelevant are inserted in the tail of that rank list with the distance of infinity. </a:t>
            </a:r>
            <a:endParaRPr b="0" lang="en-US" sz="2000" spc="-1" strike="noStrike">
              <a:solidFill>
                <a:srgbClr val="000000"/>
              </a:solidFill>
              <a:uFill>
                <a:solidFill>
                  <a:srgbClr val="ffffff"/>
                </a:solidFill>
              </a:uFill>
              <a:latin typeface="Arial"/>
            </a:endParaRPr>
          </a:p>
        </p:txBody>
      </p:sp>
      <p:sp>
        <p:nvSpPr>
          <p:cNvPr id="428" name="TextShape 2"/>
          <p:cNvSpPr txBox="1"/>
          <p:nvPr/>
        </p:nvSpPr>
        <p:spPr>
          <a:xfrm>
            <a:off x="3884760" y="8685360"/>
            <a:ext cx="2971440" cy="456840"/>
          </a:xfrm>
          <a:prstGeom prst="rect">
            <a:avLst/>
          </a:prstGeom>
          <a:noFill/>
          <a:ln>
            <a:noFill/>
          </a:ln>
        </p:spPr>
        <p:txBody>
          <a:bodyPr anchor="b"/>
          <a:p>
            <a:pPr algn="r">
              <a:lnSpc>
                <a:spcPct val="100000"/>
              </a:lnSpc>
            </a:pPr>
            <a:fld id="{0C4EA64E-E498-4DC3-834C-BFA597DD6D74}"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Here we will show the results of the three methods evaluated by using the seven performance metrics.</a:t>
            </a:r>
            <a:endParaRPr b="0" lang="en-US" sz="2000" spc="-1" strike="noStrike">
              <a:solidFill>
                <a:srgbClr val="000000"/>
              </a:solidFill>
              <a:uFill>
                <a:solidFill>
                  <a:srgbClr val="ffffff"/>
                </a:solidFill>
              </a:uFill>
              <a:latin typeface="Arial"/>
            </a:endParaRPr>
          </a:p>
        </p:txBody>
      </p:sp>
      <p:sp>
        <p:nvSpPr>
          <p:cNvPr id="430" name="TextShape 2"/>
          <p:cNvSpPr txBox="1"/>
          <p:nvPr/>
        </p:nvSpPr>
        <p:spPr>
          <a:xfrm>
            <a:off x="3884760" y="8685360"/>
            <a:ext cx="2971440" cy="456840"/>
          </a:xfrm>
          <a:prstGeom prst="rect">
            <a:avLst/>
          </a:prstGeom>
          <a:noFill/>
          <a:ln>
            <a:noFill/>
          </a:ln>
        </p:spPr>
        <p:txBody>
          <a:bodyPr anchor="b"/>
          <a:p>
            <a:pPr algn="r">
              <a:lnSpc>
                <a:spcPct val="100000"/>
              </a:lnSpc>
            </a:pPr>
            <a:fld id="{7B27BCA8-78E7-43BC-A90E-AC66690BDEB7}"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uFill>
                  <a:solidFill>
                    <a:srgbClr val="ffffff"/>
                  </a:solidFill>
                </a:uFill>
                <a:latin typeface="Arial"/>
              </a:rPr>
              <a:t>We performed evaluation on both learning-based and non-learning based participating approaches. </a:t>
            </a:r>
            <a:endParaRPr b="0" lang="en-US" sz="2000" spc="-1" strike="noStrike">
              <a:solidFill>
                <a:srgbClr val="000000"/>
              </a:solidFill>
              <a:uFill>
                <a:solidFill>
                  <a:srgbClr val="ffffff"/>
                </a:solidFill>
              </a:uFill>
              <a:latin typeface="Arial"/>
            </a:endParaRPr>
          </a:p>
        </p:txBody>
      </p:sp>
      <p:sp>
        <p:nvSpPr>
          <p:cNvPr id="432" name="TextShape 2"/>
          <p:cNvSpPr txBox="1"/>
          <p:nvPr/>
        </p:nvSpPr>
        <p:spPr>
          <a:xfrm>
            <a:off x="3884760" y="8685360"/>
            <a:ext cx="2971440" cy="456840"/>
          </a:xfrm>
          <a:prstGeom prst="rect">
            <a:avLst/>
          </a:prstGeom>
          <a:noFill/>
          <a:ln>
            <a:noFill/>
          </a:ln>
        </p:spPr>
        <p:txBody>
          <a:bodyPr anchor="b"/>
          <a:p>
            <a:pPr algn="r">
              <a:lnSpc>
                <a:spcPct val="100000"/>
              </a:lnSpc>
            </a:pPr>
            <a:fld id="{FDB24F76-005E-429F-9A9F-2460FBCDC102}"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343400"/>
            <a:ext cx="5485320" cy="4113720"/>
          </a:xfrm>
          <a:prstGeom prst="rect">
            <a:avLst/>
          </a:prstGeom>
        </p:spPr>
        <p:txBody>
          <a:bodyPr lIns="0" rIns="0" tIns="0" bIns="0"/>
          <a:p>
            <a:pPr>
              <a:lnSpc>
                <a:spcPct val="100000"/>
              </a:lnSpc>
            </a:pPr>
            <a:r>
              <a:rPr b="0" lang="en-US" sz="1200" spc="-1" strike="noStrike">
                <a:solidFill>
                  <a:srgbClr val="000000"/>
                </a:solidFill>
                <a:uFill>
                  <a:solidFill>
                    <a:srgbClr val="ffffff"/>
                  </a:solidFill>
                </a:uFill>
                <a:latin typeface="Calibri"/>
                <a:ea typeface="Calibri"/>
              </a:rPr>
              <a:t>There are testing and complete datasets in the benchmark. </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This figure is the Precision-Recall plots of 3 learning-based approaches with 7 runs on testing dataset.</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From the figure, we can see that Tran’s RNIRAP algorithm performs the best, followed by Liu’s TCL method.</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The overall performance of all the learning-based methods are close to each other.</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p:txBody>
      </p:sp>
      <p:sp>
        <p:nvSpPr>
          <p:cNvPr id="4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7E64FDA-1DBC-4FEA-AE60-D8BAFC17DEBD}" type="slidenum">
              <a:rPr b="0" lang="en-US" sz="1200" spc="-1" strike="noStrike">
                <a:solidFill>
                  <a:srgbClr val="000000"/>
                </a:solidFill>
                <a:uFill>
                  <a:solidFill>
                    <a:srgbClr val="ffffff"/>
                  </a:solidFill>
                </a:uFill>
                <a:latin typeface="Calibri"/>
                <a:ea typeface="Calibri"/>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343400"/>
            <a:ext cx="5485320" cy="4113720"/>
          </a:xfrm>
          <a:prstGeom prst="rect">
            <a:avLst/>
          </a:prstGeom>
        </p:spPr>
        <p:txBody>
          <a:bodyPr lIns="0" rIns="0" tIns="0" bIns="0"/>
          <a:p>
            <a:pPr>
              <a:lnSpc>
                <a:spcPct val="100000"/>
              </a:lnSpc>
            </a:pPr>
            <a:r>
              <a:rPr b="0" lang="en-US" sz="1200" spc="-1" strike="noStrike">
                <a:solidFill>
                  <a:srgbClr val="000000"/>
                </a:solidFill>
                <a:uFill>
                  <a:solidFill>
                    <a:srgbClr val="ffffff"/>
                  </a:solidFill>
                </a:uFill>
                <a:latin typeface="Calibri"/>
                <a:ea typeface="Calibri"/>
              </a:rPr>
              <a:t>The second figure is the Precision-Recall plot of 2 non-learning-based approach with 3 runs on the complete dataset.</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From the figure, we can see that Li’s VGG algorithm performs the best, followed by Tran’s BoW method.</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The overall performance of all the non-learning-based  methods are relatively close to each other and the performance is much inferior if compared with learning-based ones.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p:txBody>
      </p:sp>
      <p:sp>
        <p:nvSpPr>
          <p:cNvPr id="4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2A12E89-10D0-403F-B8AD-3F5D6527637D}" type="slidenum">
              <a:rPr b="0" lang="en-US" sz="1200" spc="-1" strike="noStrike">
                <a:solidFill>
                  <a:srgbClr val="000000"/>
                </a:solidFill>
                <a:uFill>
                  <a:solidFill>
                    <a:srgbClr val="ffffff"/>
                  </a:solidFill>
                </a:uFill>
                <a:latin typeface="Calibri"/>
                <a:ea typeface="Calibri"/>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685800" y="4343400"/>
            <a:ext cx="5485320" cy="4113720"/>
          </a:xfrm>
          <a:prstGeom prst="rect">
            <a:avLst/>
          </a:prstGeom>
        </p:spPr>
        <p:txBody>
          <a:bodyPr lIns="0" rIns="0" tIns="0" bIns="0"/>
          <a:p>
            <a:pPr marL="158760">
              <a:lnSpc>
                <a:spcPct val="100000"/>
              </a:lnSpc>
            </a:pPr>
            <a:r>
              <a:rPr b="1" lang="en-US" sz="2000" spc="-1" strike="noStrike">
                <a:solidFill>
                  <a:srgbClr val="000000"/>
                </a:solidFill>
                <a:uFill>
                  <a:solidFill>
                    <a:srgbClr val="ffffff"/>
                  </a:solidFill>
                </a:uFill>
                <a:latin typeface="Arial"/>
              </a:rPr>
              <a:t>2D Scene Image-based 3D Scene retrieval (SceneIBR)  </a:t>
            </a:r>
            <a:r>
              <a:rPr b="0" lang="en-US" sz="2000" spc="-1" strike="noStrike">
                <a:solidFill>
                  <a:srgbClr val="000000"/>
                </a:solidFill>
                <a:uFill>
                  <a:solidFill>
                    <a:srgbClr val="ffffff"/>
                  </a:solidFill>
                </a:uFill>
                <a:latin typeface="Arial"/>
              </a:rPr>
              <a:t>is focusing on retrieving relevant 3D scene models using scene image(s) as input. </a:t>
            </a:r>
            <a:endParaRPr b="0" lang="en-US" sz="2000" spc="-1" strike="noStrike">
              <a:solidFill>
                <a:srgbClr val="000000"/>
              </a:solidFill>
              <a:uFill>
                <a:solidFill>
                  <a:srgbClr val="ffffff"/>
                </a:solidFill>
              </a:uFill>
              <a:latin typeface="Arial"/>
            </a:endParaRPr>
          </a:p>
          <a:p>
            <a:pPr marL="158760">
              <a:lnSpc>
                <a:spcPct val="100000"/>
              </a:lnSpc>
            </a:pPr>
            <a:r>
              <a:rPr b="1" lang="en-US" sz="1800" spc="-1" strike="noStrike">
                <a:solidFill>
                  <a:srgbClr val="000000"/>
                </a:solidFill>
                <a:uFill>
                  <a:solidFill>
                    <a:srgbClr val="ffffff"/>
                  </a:solidFill>
                </a:uFill>
                <a:latin typeface="Arial"/>
              </a:rPr>
              <a:t>The Motivation of the SceneIBR is that:</a:t>
            </a:r>
            <a:r>
              <a:rPr b="0" lang="en-US" sz="18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lvl="1" marL="15876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It has vast applications such as 3D scene reconstruction, autonomous driving cars, 3D geometry video retrieval, and 3D AR/VR Entertainment</a:t>
            </a:r>
            <a:endParaRPr b="0" lang="en-US" sz="2000" spc="-1" strike="noStrike">
              <a:solidFill>
                <a:srgbClr val="000000"/>
              </a:solidFill>
              <a:uFill>
                <a:solidFill>
                  <a:srgbClr val="ffffff"/>
                </a:solidFill>
              </a:uFill>
              <a:latin typeface="Arial"/>
            </a:endParaRPr>
          </a:p>
          <a:p>
            <a:pPr marL="158760">
              <a:lnSpc>
                <a:spcPct val="100000"/>
              </a:lnSpc>
            </a:pPr>
            <a:r>
              <a:rPr b="1" lang="en-US" sz="1800" spc="-1" strike="noStrike">
                <a:solidFill>
                  <a:srgbClr val="000000"/>
                </a:solidFill>
                <a:uFill>
                  <a:solidFill>
                    <a:srgbClr val="ffffff"/>
                  </a:solidFill>
                </a:uFill>
                <a:latin typeface="Arial"/>
              </a:rPr>
              <a:t>But there are some existing challenges, which are:</a:t>
            </a:r>
            <a:r>
              <a:rPr b="0" lang="en-US" sz="18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lvl="1" marL="15876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Firstly, 2D images lack 3D scene information they are supposed represent</a:t>
            </a:r>
            <a:endParaRPr b="0" lang="en-US" sz="2000" spc="-1" strike="noStrike">
              <a:solidFill>
                <a:srgbClr val="000000"/>
              </a:solidFill>
              <a:uFill>
                <a:solidFill>
                  <a:srgbClr val="ffffff"/>
                </a:solidFill>
              </a:uFill>
              <a:latin typeface="Arial"/>
            </a:endParaRPr>
          </a:p>
          <a:p>
            <a:pPr lvl="1" marL="15876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Secondly, there is still a semantic gap between 2D scene images and accurate 3D scene models</a:t>
            </a:r>
            <a:endParaRPr b="0" lang="en-US" sz="2000" spc="-1" strike="noStrike">
              <a:solidFill>
                <a:srgbClr val="000000"/>
              </a:solidFill>
              <a:uFill>
                <a:solidFill>
                  <a:srgbClr val="ffffff"/>
                </a:solidFill>
              </a:uFill>
              <a:latin typeface="Arial"/>
            </a:endParaRPr>
          </a:p>
          <a:p>
            <a:pPr lvl="1" marL="158760">
              <a:lnSpc>
                <a:spcPct val="100000"/>
              </a:lnSpc>
              <a:buClr>
                <a:srgbClr val="000000"/>
              </a:buClr>
              <a:buFont typeface="Courier New"/>
              <a:buChar char="o"/>
            </a:pPr>
            <a:r>
              <a:rPr b="0" lang="en-US" sz="1600" spc="-1" strike="noStrike">
                <a:solidFill>
                  <a:srgbClr val="000000"/>
                </a:solidFill>
                <a:uFill>
                  <a:solidFill>
                    <a:srgbClr val="ffffff"/>
                  </a:solidFill>
                </a:uFill>
                <a:latin typeface="Arial"/>
              </a:rPr>
              <a:t> </a:t>
            </a:r>
            <a:r>
              <a:rPr b="0" lang="en-US" sz="1600" spc="-1" strike="noStrike">
                <a:solidFill>
                  <a:srgbClr val="000000"/>
                </a:solidFill>
                <a:uFill>
                  <a:solidFill>
                    <a:srgbClr val="ffffff"/>
                  </a:solidFill>
                </a:uFill>
                <a:latin typeface="Arial"/>
              </a:rPr>
              <a:t>Finally, it is a brand new research topic in the field of image-based 3D object retrieval:</a:t>
            </a:r>
            <a:endParaRPr b="0" lang="en-US" sz="2000" spc="-1" strike="noStrike">
              <a:solidFill>
                <a:srgbClr val="000000"/>
              </a:solidFill>
              <a:uFill>
                <a:solidFill>
                  <a:srgbClr val="ffffff"/>
                </a:solidFill>
              </a:uFill>
              <a:latin typeface="Arial"/>
            </a:endParaRPr>
          </a:p>
          <a:p>
            <a:pPr lvl="3" marL="1279440" indent="-227520">
              <a:lnSpc>
                <a:spcPct val="100000"/>
              </a:lnSpc>
              <a:buClr>
                <a:srgbClr val="8cadae"/>
              </a:buClr>
              <a:buFont typeface="Noto Sans Symbols"/>
              <a:buChar char="✓"/>
            </a:pPr>
            <a:r>
              <a:rPr b="0" lang="en-US" sz="1600" spc="-1" strike="noStrike">
                <a:solidFill>
                  <a:srgbClr val="000000"/>
                </a:solidFill>
                <a:uFill>
                  <a:solidFill>
                    <a:srgbClr val="ffffff"/>
                  </a:solidFill>
                </a:uFill>
                <a:latin typeface="Georgia"/>
                <a:ea typeface="Georgia"/>
              </a:rPr>
              <a:t>A query image contains </a:t>
            </a:r>
            <a:r>
              <a:rPr b="0" lang="en-US" sz="1600" spc="-1" strike="noStrike" u="sng">
                <a:solidFill>
                  <a:srgbClr val="000000"/>
                </a:solidFill>
                <a:uFill>
                  <a:solidFill>
                    <a:srgbClr val="ffffff"/>
                  </a:solidFill>
                </a:uFill>
                <a:latin typeface="Georgia"/>
                <a:ea typeface="Georgia"/>
              </a:rPr>
              <a:t>several</a:t>
            </a:r>
            <a:r>
              <a:rPr b="0" lang="en-US" sz="1600" spc="-1" strike="noStrike">
                <a:solidFill>
                  <a:srgbClr val="000000"/>
                </a:solidFill>
                <a:uFill>
                  <a:solidFill>
                    <a:srgbClr val="ffffff"/>
                  </a:solidFill>
                </a:uFill>
                <a:latin typeface="Georgia"/>
                <a:ea typeface="Georgia"/>
              </a:rPr>
              <a:t> objects</a:t>
            </a:r>
            <a:endParaRPr b="0" lang="en-US" sz="2000" spc="-1" strike="noStrike">
              <a:solidFill>
                <a:srgbClr val="000000"/>
              </a:solidFill>
              <a:uFill>
                <a:solidFill>
                  <a:srgbClr val="ffffff"/>
                </a:solidFill>
              </a:uFill>
              <a:latin typeface="Arial"/>
            </a:endParaRPr>
          </a:p>
          <a:p>
            <a:pPr lvl="3" marL="1279440" indent="-227520">
              <a:lnSpc>
                <a:spcPct val="100000"/>
              </a:lnSpc>
              <a:buClr>
                <a:srgbClr val="8cadae"/>
              </a:buClr>
              <a:buFont typeface="Noto Sans Symbols"/>
              <a:buChar char="✓"/>
            </a:pPr>
            <a:r>
              <a:rPr b="0" lang="en-US" sz="1600" spc="-1" strike="noStrike">
                <a:solidFill>
                  <a:srgbClr val="000000"/>
                </a:solidFill>
                <a:uFill>
                  <a:solidFill>
                    <a:srgbClr val="ffffff"/>
                  </a:solidFill>
                </a:uFill>
                <a:latin typeface="Georgia"/>
                <a:ea typeface="Georgia"/>
              </a:rPr>
              <a:t>Objects may </a:t>
            </a:r>
            <a:r>
              <a:rPr b="0" lang="en-US" sz="1600" spc="-1" strike="noStrike" u="sng">
                <a:solidFill>
                  <a:srgbClr val="000000"/>
                </a:solidFill>
                <a:uFill>
                  <a:solidFill>
                    <a:srgbClr val="ffffff"/>
                  </a:solidFill>
                </a:uFill>
                <a:latin typeface="Georgia"/>
                <a:ea typeface="Georgia"/>
              </a:rPr>
              <a:t>overlap</a:t>
            </a:r>
            <a:r>
              <a:rPr b="0" lang="en-US" sz="1600" spc="-1" strike="noStrike">
                <a:solidFill>
                  <a:srgbClr val="000000"/>
                </a:solidFill>
                <a:uFill>
                  <a:solidFill>
                    <a:srgbClr val="ffffff"/>
                  </a:solidFill>
                </a:uFill>
                <a:latin typeface="Georgia"/>
                <a:ea typeface="Georgia"/>
              </a:rPr>
              <a:t> with each other</a:t>
            </a:r>
            <a:endParaRPr b="0" lang="en-US" sz="2000" spc="-1" strike="noStrike">
              <a:solidFill>
                <a:srgbClr val="000000"/>
              </a:solidFill>
              <a:uFill>
                <a:solidFill>
                  <a:srgbClr val="ffffff"/>
                </a:solidFill>
              </a:uFill>
              <a:latin typeface="Arial"/>
            </a:endParaRPr>
          </a:p>
          <a:p>
            <a:pPr lvl="3" marL="1279440" indent="-227520">
              <a:lnSpc>
                <a:spcPct val="100000"/>
              </a:lnSpc>
              <a:buClr>
                <a:srgbClr val="8cadae"/>
              </a:buClr>
              <a:buFont typeface="Noto Sans Symbols"/>
              <a:buChar char="✓"/>
            </a:pPr>
            <a:r>
              <a:rPr b="0" lang="en-US" sz="1600" spc="-1" strike="noStrike">
                <a:solidFill>
                  <a:srgbClr val="000000"/>
                </a:solidFill>
                <a:uFill>
                  <a:solidFill>
                    <a:srgbClr val="ffffff"/>
                  </a:solidFill>
                </a:uFill>
                <a:latin typeface="Georgia"/>
                <a:ea typeface="Georgia"/>
              </a:rPr>
              <a:t>There existing relative </a:t>
            </a:r>
            <a:r>
              <a:rPr b="0" lang="en-US" sz="1600" spc="-1" strike="noStrike" u="sng">
                <a:solidFill>
                  <a:srgbClr val="000000"/>
                </a:solidFill>
                <a:uFill>
                  <a:solidFill>
                    <a:srgbClr val="ffffff"/>
                  </a:solidFill>
                </a:uFill>
                <a:latin typeface="Georgia"/>
                <a:ea typeface="Georgia"/>
              </a:rPr>
              <a:t>context</a:t>
            </a:r>
            <a:r>
              <a:rPr b="0" lang="en-US" sz="1600" spc="-1" strike="noStrike">
                <a:solidFill>
                  <a:srgbClr val="000000"/>
                </a:solidFill>
                <a:uFill>
                  <a:solidFill>
                    <a:srgbClr val="ffffff"/>
                  </a:solidFill>
                </a:uFill>
                <a:latin typeface="Georgia"/>
                <a:ea typeface="Georgia"/>
              </a:rPr>
              <a:t> configurations among the objects in a scene image/model</a:t>
            </a:r>
            <a:endParaRPr b="0" lang="en-US" sz="2000" spc="-1" strike="noStrike">
              <a:solidFill>
                <a:srgbClr val="000000"/>
              </a:solidFill>
              <a:uFill>
                <a:solidFill>
                  <a:srgbClr val="ffffff"/>
                </a:solidFill>
              </a:uFill>
              <a:latin typeface="Arial"/>
            </a:endParaRPr>
          </a:p>
          <a:p>
            <a:pPr marL="158760">
              <a:lnSpc>
                <a:spcPct val="100000"/>
              </a:lnSpc>
            </a:pPr>
            <a:r>
              <a:rPr b="1" lang="en-US" sz="2000" spc="-1" strike="noStrike">
                <a:solidFill>
                  <a:srgbClr val="000000"/>
                </a:solidFill>
                <a:uFill>
                  <a:solidFill>
                    <a:srgbClr val="ffffff"/>
                  </a:solidFill>
                </a:uFill>
                <a:latin typeface="Georgia"/>
                <a:ea typeface="Georgia"/>
              </a:rPr>
              <a:t>Considering the above, we organized this track to </a:t>
            </a:r>
            <a:r>
              <a:rPr b="0" lang="en-US" sz="2000" spc="-1" strike="noStrike">
                <a:solidFill>
                  <a:srgbClr val="000000"/>
                </a:solidFill>
                <a:uFill>
                  <a:solidFill>
                    <a:srgbClr val="ffffff"/>
                  </a:solidFill>
                </a:uFill>
                <a:latin typeface="Georgia"/>
                <a:ea typeface="Georgia"/>
              </a:rPr>
              <a:t>foster this challenging research direction by building </a:t>
            </a:r>
            <a:r>
              <a:rPr b="0" i="1" lang="en-US" sz="2000" spc="-1" strike="noStrike">
                <a:solidFill>
                  <a:srgbClr val="000000"/>
                </a:solidFill>
                <a:uFill>
                  <a:solidFill>
                    <a:srgbClr val="ffffff"/>
                  </a:solidFill>
                </a:uFill>
                <a:latin typeface="Georgia"/>
                <a:ea typeface="Georgia"/>
              </a:rPr>
              <a:t>the first 2D scene image-based 3D scene retrieval benchmark</a:t>
            </a:r>
            <a:endParaRPr b="0" lang="en-US" sz="2000" spc="-1" strike="noStrike">
              <a:solidFill>
                <a:srgbClr val="000000"/>
              </a:solidFill>
              <a:uFill>
                <a:solidFill>
                  <a:srgbClr val="ffffff"/>
                </a:solidFill>
              </a:uFill>
              <a:latin typeface="Arial"/>
            </a:endParaRPr>
          </a:p>
          <a:p>
            <a:pPr marL="158760">
              <a:lnSpc>
                <a:spcPct val="100000"/>
              </a:lnSpc>
            </a:pPr>
            <a:endParaRPr b="0" lang="en-US" sz="2000" spc="-1" strike="noStrike">
              <a:solidFill>
                <a:srgbClr val="000000"/>
              </a:solidFill>
              <a:uFill>
                <a:solidFill>
                  <a:srgbClr val="ffffff"/>
                </a:solidFill>
              </a:uFill>
              <a:latin typeface="Arial"/>
            </a:endParaRPr>
          </a:p>
        </p:txBody>
      </p:sp>
      <p:sp>
        <p:nvSpPr>
          <p:cNvPr id="3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BF9FBDE-F3FB-4B0B-8D73-48882551B001}" type="slidenum">
              <a:rPr b="0" lang="en-US" sz="1200" spc="-1" strike="noStrike">
                <a:solidFill>
                  <a:srgbClr val="000000"/>
                </a:solidFill>
                <a:uFill>
                  <a:solidFill>
                    <a:srgbClr val="ffffff"/>
                  </a:solidFill>
                </a:uFill>
                <a:latin typeface="Calibri"/>
                <a:ea typeface="Calibri"/>
              </a:rPr>
              <a:t>1</a:t>
            </a:fld>
            <a:endParaRPr b="0" lang="en-US" sz="1800" spc="-1" strike="noStrike">
              <a:solidFill>
                <a:srgbClr val="000000"/>
              </a:solidFill>
              <a:uFill>
                <a:solidFill>
                  <a:srgbClr val="ffffff"/>
                </a:solidFill>
              </a:u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343400"/>
            <a:ext cx="5485320" cy="4113720"/>
          </a:xfrm>
          <a:prstGeom prst="rect">
            <a:avLst/>
          </a:prstGeom>
        </p:spPr>
        <p:txBody>
          <a:bodyPr lIns="0" rIns="0" tIns="0" bIns="0"/>
          <a:p>
            <a:pPr>
              <a:lnSpc>
                <a:spcPct val="100000"/>
              </a:lnSpc>
            </a:pPr>
            <a:r>
              <a:rPr b="0" lang="en-US" sz="1200" spc="-1" strike="noStrike">
                <a:solidFill>
                  <a:srgbClr val="000000"/>
                </a:solidFill>
                <a:uFill>
                  <a:solidFill>
                    <a:srgbClr val="ffffff"/>
                  </a:solidFill>
                </a:uFill>
                <a:latin typeface="Calibri"/>
                <a:ea typeface="Calibri"/>
              </a:rPr>
              <a:t>Other performance metrics comparisons, such as NN, FT, ST, E, DCG and AP, are shown in this table. </a:t>
            </a:r>
            <a:endParaRPr b="0" lang="en-US" sz="2000" spc="-1" strike="noStrike">
              <a:solidFill>
                <a:srgbClr val="000000"/>
              </a:solidFill>
              <a:uFill>
                <a:solidFill>
                  <a:srgbClr val="ffffff"/>
                </a:solidFill>
              </a:uFill>
              <a:latin typeface="Arial"/>
            </a:endParaRPr>
          </a:p>
        </p:txBody>
      </p:sp>
      <p:sp>
        <p:nvSpPr>
          <p:cNvPr id="4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9CE2A5B-6655-486C-BF61-5D93CCE72F4C}" type="slidenum">
              <a:rPr b="0" lang="en-US" sz="1200" spc="-1" strike="noStrike">
                <a:solidFill>
                  <a:srgbClr val="000000"/>
                </a:solidFill>
                <a:uFill>
                  <a:solidFill>
                    <a:srgbClr val="ffffff"/>
                  </a:solidFill>
                </a:uFill>
                <a:latin typeface="Calibri"/>
                <a:ea typeface="Calibri"/>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343400"/>
            <a:ext cx="5485320" cy="4113720"/>
          </a:xfrm>
          <a:prstGeom prst="rect">
            <a:avLst/>
          </a:prstGeom>
        </p:spPr>
        <p:txBody>
          <a:bodyPr lIns="0" rIns="0" tIns="0" bIns="0"/>
          <a:p>
            <a:pPr>
              <a:lnSpc>
                <a:spcPct val="100000"/>
              </a:lnSpc>
            </a:pPr>
            <a:r>
              <a:rPr b="0" lang="en-US" sz="1200" spc="-1" strike="noStrike">
                <a:solidFill>
                  <a:srgbClr val="000000"/>
                </a:solidFill>
                <a:uFill>
                  <a:solidFill>
                    <a:srgbClr val="ffffff"/>
                  </a:solidFill>
                </a:uFill>
                <a:latin typeface="Calibri"/>
                <a:ea typeface="Calibri"/>
              </a:rPr>
              <a:t>Finally, we classify all participating methods with respect to the techniques employed.</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ea typeface="Calibri"/>
              </a:rPr>
              <a:t>Those techniques include: local features, deep learning, Regular transformation &amp; adversarial training, and  2D-3D distance computing &amp; 2D/3D classification</a:t>
            </a:r>
            <a:endParaRPr b="0" lang="en-US" sz="2000" spc="-1" strike="noStrike">
              <a:solidFill>
                <a:srgbClr val="000000"/>
              </a:solidFill>
              <a:uFill>
                <a:solidFill>
                  <a:srgbClr val="ffffff"/>
                </a:solidFill>
              </a:uFill>
              <a:latin typeface="Arial"/>
            </a:endParaRPr>
          </a:p>
          <a:p>
            <a:pPr marL="216000" indent="-215640">
              <a:lnSpc>
                <a:spcPct val="100000"/>
              </a:lnSpc>
            </a:pPr>
            <a:endParaRPr b="0" lang="en-US" sz="2000" spc="-1" strike="noStrike">
              <a:solidFill>
                <a:srgbClr val="000000"/>
              </a:solidFill>
              <a:uFill>
                <a:solidFill>
                  <a:srgbClr val="ffffff"/>
                </a:solidFill>
              </a:uFill>
              <a:latin typeface="Arial"/>
            </a:endParaRPr>
          </a:p>
        </p:txBody>
      </p:sp>
      <p:sp>
        <p:nvSpPr>
          <p:cNvPr id="4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C228338-F1AE-4151-8871-A7BE40D4ADAE}" type="slidenum">
              <a:rPr b="0" lang="en-US" sz="1200" spc="-1" strike="noStrike">
                <a:solidFill>
                  <a:srgbClr val="000000"/>
                </a:solidFill>
                <a:uFill>
                  <a:solidFill>
                    <a:srgbClr val="ffffff"/>
                  </a:solidFill>
                </a:uFill>
                <a:latin typeface="Calibri"/>
                <a:ea typeface="Calibri"/>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1600" spc="-1" strike="noStrike">
                <a:solidFill>
                  <a:srgbClr val="000000"/>
                </a:solidFill>
                <a:uFill>
                  <a:solidFill>
                    <a:srgbClr val="ffffff"/>
                  </a:solidFill>
                </a:uFill>
                <a:latin typeface="Arial"/>
              </a:rPr>
              <a:t>Let’s conclude the track and list several future work directions. </a:t>
            </a:r>
            <a:endParaRPr b="0" lang="en-US" sz="2000" spc="-1" strike="noStrike">
              <a:solidFill>
                <a:srgbClr val="000000"/>
              </a:solidFill>
              <a:uFill>
                <a:solidFill>
                  <a:srgbClr val="ffffff"/>
                </a:solidFill>
              </a:uFill>
              <a:latin typeface="Arial"/>
            </a:endParaRPr>
          </a:p>
        </p:txBody>
      </p:sp>
      <p:sp>
        <p:nvSpPr>
          <p:cNvPr id="442" name="TextShape 2"/>
          <p:cNvSpPr txBox="1"/>
          <p:nvPr/>
        </p:nvSpPr>
        <p:spPr>
          <a:xfrm>
            <a:off x="3884760" y="8685360"/>
            <a:ext cx="2971440" cy="456840"/>
          </a:xfrm>
          <a:prstGeom prst="rect">
            <a:avLst/>
          </a:prstGeom>
          <a:noFill/>
          <a:ln>
            <a:noFill/>
          </a:ln>
        </p:spPr>
        <p:txBody>
          <a:bodyPr anchor="b"/>
          <a:p>
            <a:pPr algn="r">
              <a:lnSpc>
                <a:spcPct val="100000"/>
              </a:lnSpc>
            </a:pPr>
            <a:fld id="{E369DE8A-10FA-424D-8F27-F0A1A6462B8B}"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343400"/>
            <a:ext cx="5486040" cy="411444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First, </a:t>
            </a:r>
            <a:r>
              <a:rPr b="0" lang="en-US" sz="1200" spc="-1" strike="noStrike">
                <a:solidFill>
                  <a:srgbClr val="000000"/>
                </a:solidFill>
                <a:uFill>
                  <a:solidFill>
                    <a:srgbClr val="ffffff"/>
                  </a:solidFill>
                </a:uFill>
                <a:latin typeface="Arial"/>
              </a:rPr>
              <a:t>to foster this challenging and interesting </a:t>
            </a:r>
            <a:r>
              <a:rPr b="0" i="1" lang="en-US" sz="1200" spc="-1" strike="noStrike">
                <a:solidFill>
                  <a:srgbClr val="000000"/>
                </a:solidFill>
                <a:uFill>
                  <a:solidFill>
                    <a:srgbClr val="ffffff"/>
                  </a:solidFill>
                </a:uFill>
                <a:latin typeface="Arial"/>
              </a:rPr>
              <a:t>research direction Scene Image-Based 3D Scene Retrieval, we build the first benchmark for it and organize </a:t>
            </a:r>
            <a:r>
              <a:rPr b="0" lang="en-US" sz="2000" spc="-1" strike="noStrike">
                <a:solidFill>
                  <a:srgbClr val="000000"/>
                </a:solidFill>
                <a:uFill>
                  <a:solidFill>
                    <a:srgbClr val="ffffff"/>
                  </a:solidFill>
                </a:uFill>
                <a:latin typeface="Arial"/>
              </a:rPr>
              <a:t>this track.  </a:t>
            </a:r>
            <a:endParaRPr b="0" lang="en-US" sz="2000" spc="-1" strike="noStrike">
              <a:solidFill>
                <a:srgbClr val="000000"/>
              </a:solidFill>
              <a:uFill>
                <a:solidFill>
                  <a:srgbClr val="ffffff"/>
                </a:solidFill>
              </a:uFill>
              <a:latin typeface="Arial"/>
            </a:endParaRPr>
          </a:p>
          <a:p>
            <a:pPr>
              <a:lnSpc>
                <a:spcPct val="100000"/>
              </a:lnSpc>
            </a:pPr>
            <a:r>
              <a:rPr b="1" lang="en-US" sz="1200" spc="-1" strike="noStrike">
                <a:solidFill>
                  <a:srgbClr val="000000"/>
                </a:solidFill>
                <a:uFill>
                  <a:solidFill>
                    <a:srgbClr val="ffffff"/>
                  </a:solidFill>
                </a:uFill>
                <a:latin typeface="Arial"/>
              </a:rPr>
              <a:t>About the participation:  </a:t>
            </a:r>
            <a:r>
              <a:rPr b="0" lang="en-US" sz="1200" spc="-1" strike="noStrike">
                <a:solidFill>
                  <a:srgbClr val="000000"/>
                </a:solidFill>
                <a:uFill>
                  <a:solidFill>
                    <a:srgbClr val="ffffff"/>
                  </a:solidFill>
                </a:uFill>
                <a:latin typeface="Arial"/>
              </a:rPr>
              <a:t>although challenging, we have </a:t>
            </a:r>
            <a:r>
              <a:rPr b="0" i="1" lang="en-US" sz="1200" spc="-1" strike="noStrike">
                <a:solidFill>
                  <a:srgbClr val="000000"/>
                </a:solidFill>
                <a:uFill>
                  <a:solidFill>
                    <a:srgbClr val="ffffff"/>
                  </a:solidFill>
                </a:uFill>
                <a:latin typeface="Arial"/>
              </a:rPr>
              <a:t>3</a:t>
            </a:r>
            <a:r>
              <a:rPr b="0" lang="en-US" sz="1200" spc="-1" strike="noStrike">
                <a:solidFill>
                  <a:srgbClr val="000000"/>
                </a:solidFill>
                <a:uFill>
                  <a:solidFill>
                    <a:srgbClr val="ffffff"/>
                  </a:solidFill>
                </a:uFill>
                <a:latin typeface="Arial"/>
              </a:rPr>
              <a:t> groups successfully participated in the track and contributed </a:t>
            </a:r>
            <a:r>
              <a:rPr b="0" i="1" lang="en-US" sz="1200" spc="-1" strike="noStrike">
                <a:solidFill>
                  <a:srgbClr val="000000"/>
                </a:solidFill>
                <a:uFill>
                  <a:solidFill>
                    <a:srgbClr val="ffffff"/>
                  </a:solidFill>
                </a:uFill>
                <a:latin typeface="Arial"/>
              </a:rPr>
              <a:t>10</a:t>
            </a:r>
            <a:r>
              <a:rPr b="0" lang="en-US" sz="1200" spc="-1" strike="noStrike">
                <a:solidFill>
                  <a:srgbClr val="000000"/>
                </a:solidFill>
                <a:uFill>
                  <a:solidFill>
                    <a:srgbClr val="ffffff"/>
                  </a:solidFill>
                </a:uFill>
                <a:latin typeface="Arial"/>
              </a:rPr>
              <a:t> runs of </a:t>
            </a:r>
            <a:r>
              <a:rPr b="0" i="1" lang="en-US" sz="1200" spc="-1" strike="noStrike">
                <a:solidFill>
                  <a:srgbClr val="000000"/>
                </a:solidFill>
                <a:uFill>
                  <a:solidFill>
                    <a:srgbClr val="ffffff"/>
                  </a:solidFill>
                </a:uFill>
                <a:latin typeface="Arial"/>
              </a:rPr>
              <a:t>5</a:t>
            </a:r>
            <a:r>
              <a:rPr b="0" lang="en-US" sz="1200" spc="-1" strike="noStrike">
                <a:solidFill>
                  <a:srgbClr val="000000"/>
                </a:solidFill>
                <a:uFill>
                  <a:solidFill>
                    <a:srgbClr val="ffffff"/>
                  </a:solidFill>
                </a:uFill>
                <a:latin typeface="Arial"/>
              </a:rPr>
              <a:t> methods. While, we conducted a </a:t>
            </a:r>
            <a:r>
              <a:rPr b="0" i="1" lang="en-US" sz="1200" spc="-1" strike="noStrike">
                <a:solidFill>
                  <a:srgbClr val="000000"/>
                </a:solidFill>
                <a:uFill>
                  <a:solidFill>
                    <a:srgbClr val="ffffff"/>
                  </a:solidFill>
                </a:uFill>
                <a:latin typeface="Arial"/>
              </a:rPr>
              <a:t>comparative evaluation</a:t>
            </a:r>
            <a:r>
              <a:rPr b="0" lang="en-US" sz="1200" spc="-1" strike="noStrike">
                <a:solidFill>
                  <a:srgbClr val="000000"/>
                </a:solidFill>
                <a:uFill>
                  <a:solidFill>
                    <a:srgbClr val="ffffff"/>
                  </a:solidFill>
                </a:uFill>
                <a:latin typeface="Arial"/>
              </a:rPr>
              <a:t> on their performance based on seven commonly used performance metrics. This track also provides the first </a:t>
            </a:r>
            <a:r>
              <a:rPr b="0" i="1" lang="en-US" sz="1200" spc="-1" strike="noStrike">
                <a:solidFill>
                  <a:srgbClr val="000000"/>
                </a:solidFill>
                <a:uFill>
                  <a:solidFill>
                    <a:srgbClr val="ffffff"/>
                  </a:solidFill>
                </a:uFill>
                <a:latin typeface="Arial"/>
              </a:rPr>
              <a:t>common platform </a:t>
            </a:r>
            <a:r>
              <a:rPr b="0" lang="en-US" sz="1200" spc="-1" strike="noStrike">
                <a:solidFill>
                  <a:srgbClr val="000000"/>
                </a:solidFill>
                <a:uFill>
                  <a:solidFill>
                    <a:srgbClr val="ffffff"/>
                  </a:solidFill>
                </a:uFill>
                <a:latin typeface="Arial"/>
              </a:rPr>
              <a:t>for this research topic. It can be used to evaluate new 2D scene Image-based 3D scene retrieval algorithms. </a:t>
            </a:r>
            <a:endParaRPr b="0" lang="en-US" sz="2000" spc="-1" strike="noStrike">
              <a:solidFill>
                <a:srgbClr val="000000"/>
              </a:solidFill>
              <a:uFill>
                <a:solidFill>
                  <a:srgbClr val="ffffff"/>
                </a:solidFill>
              </a:uFill>
              <a:latin typeface="Arial"/>
            </a:endParaRPr>
          </a:p>
        </p:txBody>
      </p:sp>
      <p:sp>
        <p:nvSpPr>
          <p:cNvPr id="444" name="TextShape 2"/>
          <p:cNvSpPr txBox="1"/>
          <p:nvPr/>
        </p:nvSpPr>
        <p:spPr>
          <a:xfrm>
            <a:off x="3884760" y="8685360"/>
            <a:ext cx="2971440" cy="456840"/>
          </a:xfrm>
          <a:prstGeom prst="rect">
            <a:avLst/>
          </a:prstGeom>
          <a:noFill/>
          <a:ln>
            <a:noFill/>
          </a:ln>
        </p:spPr>
        <p:txBody>
          <a:bodyPr anchor="b"/>
          <a:p>
            <a:pPr algn="r">
              <a:lnSpc>
                <a:spcPct val="100000"/>
              </a:lnSpc>
            </a:pPr>
            <a:fld id="{DE877860-1331-4E3F-A128-F72396348258}"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6040" cy="4114440"/>
          </a:xfrm>
          <a:prstGeom prst="rect">
            <a:avLst/>
          </a:prstGeom>
        </p:spPr>
        <p:txBody>
          <a:bodyPr/>
          <a:p>
            <a:pPr marL="158760">
              <a:lnSpc>
                <a:spcPct val="100000"/>
              </a:lnSpc>
            </a:pPr>
            <a:r>
              <a:rPr b="0" lang="en-US" sz="2000" spc="-1" strike="noStrike">
                <a:solidFill>
                  <a:srgbClr val="000000"/>
                </a:solidFill>
                <a:uFill>
                  <a:solidFill>
                    <a:srgbClr val="ffffff"/>
                  </a:solidFill>
                </a:uFill>
                <a:latin typeface="Arial"/>
              </a:rPr>
              <a:t>The future work of this research direction includes: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Build a large-scale and/or multimodal 2D scene-based 3D scene retrieval benchmark.</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Utilize the semantic information existing in both a 2D scene image query and all the 3D scene target models to improve either the accuracy or efficiency of a 2D scene image-based 3D scene retrieval algorithm.</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And to further improve retrieval accuracy, especially for NN, and FT, we can pay more attention on </a:t>
            </a:r>
            <a:r>
              <a:rPr b="0" lang="en-US" sz="1200" spc="-1" strike="noStrike">
                <a:solidFill>
                  <a:srgbClr val="7030a0"/>
                </a:solidFill>
                <a:uFill>
                  <a:solidFill>
                    <a:srgbClr val="ffffff"/>
                  </a:solidFill>
                </a:uFill>
                <a:latin typeface="Arial"/>
              </a:rPr>
              <a:t>Classification-based</a:t>
            </a:r>
            <a:r>
              <a:rPr b="0" lang="en-US" sz="1200" spc="-1" strike="noStrike">
                <a:solidFill>
                  <a:srgbClr val="000000"/>
                </a:solidFill>
                <a:uFill>
                  <a:solidFill>
                    <a:srgbClr val="ffffff"/>
                  </a:solidFill>
                </a:uFill>
                <a:latin typeface="Arial"/>
              </a:rPr>
              <a:t> 2D image-based 3D scene retrieval.</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Develop a 2D Image-based 3D scene retrieval dedicated for a related VR/AR application, such as rainforest scenes for cartoon or movie production, and so on.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446" name="TextShape 2"/>
          <p:cNvSpPr txBox="1"/>
          <p:nvPr/>
        </p:nvSpPr>
        <p:spPr>
          <a:xfrm>
            <a:off x="3884760" y="8685360"/>
            <a:ext cx="2971440" cy="456840"/>
          </a:xfrm>
          <a:prstGeom prst="rect">
            <a:avLst/>
          </a:prstGeom>
          <a:noFill/>
          <a:ln>
            <a:noFill/>
          </a:ln>
        </p:spPr>
        <p:txBody>
          <a:bodyPr anchor="b"/>
          <a:p>
            <a:pPr algn="r">
              <a:lnSpc>
                <a:spcPct val="100000"/>
              </a:lnSpc>
            </a:pPr>
            <a:fld id="{FB63D842-87AC-4400-A202-5DC577DAD033}" type="slidenum">
              <a:rPr b="0" lang="en-US" sz="1200" spc="-1" strike="noStrike">
                <a:solidFill>
                  <a:srgbClr val="000000"/>
                </a:solidFill>
                <a:uFill>
                  <a:solidFill>
                    <a:srgbClr val="ffffff"/>
                  </a:solidFill>
                </a:uFill>
                <a:latin typeface="Calibri"/>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6040" cy="4114440"/>
          </a:xfrm>
          <a:prstGeom prst="rect">
            <a:avLst/>
          </a:prstGeom>
        </p:spPr>
        <p:txBody>
          <a:bodyPr/>
          <a:p>
            <a:pPr marL="216000" indent="-216000">
              <a:lnSpc>
                <a:spcPct val="70000"/>
              </a:lnSpc>
            </a:pPr>
            <a:r>
              <a:rPr b="0" lang="en-US" sz="1600" spc="-1" strike="noStrike">
                <a:solidFill>
                  <a:srgbClr val="000000"/>
                </a:solidFill>
                <a:uFill>
                  <a:solidFill>
                    <a:srgbClr val="ffffff"/>
                  </a:solidFill>
                </a:uFill>
                <a:latin typeface="Arial"/>
              </a:rPr>
              <a:t>Let’s continue with the SceneSBR benchmark.</a:t>
            </a:r>
            <a:endParaRPr b="0" lang="en-US" sz="2000" spc="-1" strike="noStrike">
              <a:solidFill>
                <a:srgbClr val="000000"/>
              </a:solidFill>
              <a:uFill>
                <a:solidFill>
                  <a:srgbClr val="ffffff"/>
                </a:solidFill>
              </a:uFill>
              <a:latin typeface="Arial"/>
            </a:endParaRPr>
          </a:p>
        </p:txBody>
      </p:sp>
      <p:sp>
        <p:nvSpPr>
          <p:cNvPr id="396" name="TextShape 2"/>
          <p:cNvSpPr txBox="1"/>
          <p:nvPr/>
        </p:nvSpPr>
        <p:spPr>
          <a:xfrm>
            <a:off x="3884760" y="8685360"/>
            <a:ext cx="2971440" cy="456840"/>
          </a:xfrm>
          <a:prstGeom prst="rect">
            <a:avLst/>
          </a:prstGeom>
          <a:noFill/>
          <a:ln>
            <a:noFill/>
          </a:ln>
        </p:spPr>
        <p:txBody>
          <a:bodyPr anchor="b"/>
          <a:p>
            <a:pPr algn="r">
              <a:lnSpc>
                <a:spcPct val="100000"/>
              </a:lnSpc>
            </a:pPr>
            <a:fld id="{6E2E2D06-DFA6-4C44-B524-034C6EF02D11}" type="slidenum">
              <a:rPr b="0" lang="en-US" sz="1200" spc="-1" strike="noStrike">
                <a:solidFill>
                  <a:srgbClr val="000000"/>
                </a:solidFill>
                <a:uFill>
                  <a:solidFill>
                    <a:srgbClr val="ffffff"/>
                  </a:solidFill>
                </a:uFill>
                <a:latin typeface="Calibri"/>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685800" y="4343400"/>
            <a:ext cx="5485320" cy="4113720"/>
          </a:xfrm>
          <a:prstGeom prst="rect">
            <a:avLst/>
          </a:prstGeom>
        </p:spPr>
        <p:txBody>
          <a:bodyPr lIns="0" rIns="0" tIns="0" bIns="0"/>
          <a:p>
            <a:pPr>
              <a:lnSpc>
                <a:spcPct val="100000"/>
              </a:lnSpc>
            </a:pPr>
            <a:r>
              <a:rPr b="1" lang="en-US" sz="1400" spc="-1" strike="noStrike">
                <a:solidFill>
                  <a:srgbClr val="000000"/>
                </a:solidFill>
                <a:uFill>
                  <a:solidFill>
                    <a:srgbClr val="ffffff"/>
                  </a:solidFill>
                </a:uFill>
                <a:latin typeface="Times New Roman"/>
                <a:ea typeface="Times New Roman"/>
              </a:rPr>
              <a:t>SceneIBR </a:t>
            </a:r>
            <a:r>
              <a:rPr b="0" lang="en-US" sz="1400" spc="-1" strike="noStrike">
                <a:solidFill>
                  <a:srgbClr val="000000"/>
                </a:solidFill>
                <a:uFill>
                  <a:solidFill>
                    <a:srgbClr val="ffffff"/>
                  </a:solidFill>
                </a:uFill>
                <a:latin typeface="Times New Roman"/>
                <a:ea typeface="Times New Roman"/>
              </a:rPr>
              <a:t>utilizes the 2D scene images in ImageNet as its 2D scene image dataset and SketchUp 3D scene models (.OBJ and .SKP format) as its 3D scene dataset</a:t>
            </a:r>
            <a:endParaRPr b="0" lang="en-US" sz="2000" spc="-1" strike="noStrike">
              <a:solidFill>
                <a:srgbClr val="000000"/>
              </a:solidFill>
              <a:uFill>
                <a:solidFill>
                  <a:srgbClr val="ffffff"/>
                </a:solidFill>
              </a:uFill>
              <a:latin typeface="Arial"/>
            </a:endParaRPr>
          </a:p>
          <a:p>
            <a:pPr lvl="1" marL="457200" indent="16920">
              <a:lnSpc>
                <a:spcPct val="100000"/>
              </a:lnSpc>
              <a:buClr>
                <a:srgbClr val="000000"/>
              </a:buClr>
              <a:buFont typeface="Courier New"/>
              <a:buChar char="o"/>
            </a:pPr>
            <a:r>
              <a:rPr b="1" lang="en-US" sz="1400" spc="-1" strike="noStrike">
                <a:solidFill>
                  <a:srgbClr val="000000"/>
                </a:solidFill>
                <a:uFill>
                  <a:solidFill>
                    <a:srgbClr val="ffffff"/>
                  </a:solidFill>
                </a:uFill>
                <a:latin typeface="Calibri"/>
                <a:ea typeface="Calibri"/>
              </a:rPr>
              <a:t>The ImageNet scene images contain </a:t>
            </a:r>
            <a:r>
              <a:rPr b="0" lang="en-US" sz="1400" spc="-1" strike="noStrike">
                <a:solidFill>
                  <a:srgbClr val="000000"/>
                </a:solidFill>
                <a:uFill>
                  <a:solidFill>
                    <a:srgbClr val="ffffff"/>
                  </a:solidFill>
                </a:uFill>
                <a:latin typeface="Calibri"/>
                <a:ea typeface="Calibri"/>
              </a:rPr>
              <a:t>10,000 2D scene images categorized into 10 classes, each with 1,000 images each</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80000"/>
              </a:lnSpc>
            </a:pPr>
            <a:endParaRPr b="0" lang="en-US" sz="2000" spc="-1" strike="noStrike">
              <a:solidFill>
                <a:srgbClr val="000000"/>
              </a:solidFill>
              <a:uFill>
                <a:solidFill>
                  <a:srgbClr val="ffffff"/>
                </a:solidFill>
              </a:uFill>
              <a:latin typeface="Arial"/>
            </a:endParaRPr>
          </a:p>
        </p:txBody>
      </p:sp>
      <p:sp>
        <p:nvSpPr>
          <p:cNvPr id="3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D4A1349-8DFB-445B-A7F9-BF5E79FB4F86}" type="slidenum">
              <a:rPr b="0" lang="en-US" sz="1200" spc="-1" strike="noStrike">
                <a:solidFill>
                  <a:srgbClr val="000000"/>
                </a:solidFill>
                <a:uFill>
                  <a:solidFill>
                    <a:srgbClr val="ffffff"/>
                  </a:solidFill>
                </a:uFill>
                <a:latin typeface="Calibri"/>
                <a:ea typeface="Calibri"/>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7" name="PlaceHolder 3"/>
          <p:cNvSpPr>
            <a:spLocks noGrp="1"/>
          </p:cNvSpPr>
          <p:nvPr>
            <p:ph type="body"/>
          </p:nvPr>
        </p:nvSpPr>
        <p:spPr>
          <a:xfrm>
            <a:off x="457200" y="368208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0"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1" name="PlaceHolder 4"/>
          <p:cNvSpPr>
            <a:spLocks noGrp="1"/>
          </p:cNvSpPr>
          <p:nvPr>
            <p:ph type="body"/>
          </p:nvPr>
        </p:nvSpPr>
        <p:spPr>
          <a:xfrm>
            <a:off x="467424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2" name="PlaceHolder 5"/>
          <p:cNvSpPr>
            <a:spLocks noGrp="1"/>
          </p:cNvSpPr>
          <p:nvPr>
            <p:ph type="body"/>
          </p:nvPr>
        </p:nvSpPr>
        <p:spPr>
          <a:xfrm>
            <a:off x="45720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45" name="PlaceHolder 3"/>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pic>
        <p:nvPicPr>
          <p:cNvPr id="46" name="" descr=""/>
          <p:cNvPicPr/>
          <p:nvPr/>
        </p:nvPicPr>
        <p:blipFill>
          <a:blip r:embed="rId2"/>
          <a:stretch/>
        </p:blipFill>
        <p:spPr>
          <a:xfrm>
            <a:off x="2079000" y="1604520"/>
            <a:ext cx="4984920" cy="3977280"/>
          </a:xfrm>
          <a:prstGeom prst="rect">
            <a:avLst/>
          </a:prstGeom>
          <a:ln>
            <a:noFill/>
          </a:ln>
        </p:spPr>
      </p:pic>
      <p:pic>
        <p:nvPicPr>
          <p:cNvPr id="4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65" name="PlaceHolder 3"/>
          <p:cNvSpPr>
            <a:spLocks noGrp="1"/>
          </p:cNvSpPr>
          <p:nvPr>
            <p:ph type="body"/>
          </p:nvPr>
        </p:nvSpPr>
        <p:spPr>
          <a:xfrm>
            <a:off x="467424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0" name="PlaceHolder 3"/>
          <p:cNvSpPr>
            <a:spLocks noGrp="1"/>
          </p:cNvSpPr>
          <p:nvPr>
            <p:ph type="body"/>
          </p:nvPr>
        </p:nvSpPr>
        <p:spPr>
          <a:xfrm>
            <a:off x="45720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1" name="PlaceHolder 4"/>
          <p:cNvSpPr>
            <a:spLocks noGrp="1"/>
          </p:cNvSpPr>
          <p:nvPr>
            <p:ph type="body"/>
          </p:nvPr>
        </p:nvSpPr>
        <p:spPr>
          <a:xfrm>
            <a:off x="467424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5" name="PlaceHolder 4"/>
          <p:cNvSpPr>
            <a:spLocks noGrp="1"/>
          </p:cNvSpPr>
          <p:nvPr>
            <p:ph type="body"/>
          </p:nvPr>
        </p:nvSpPr>
        <p:spPr>
          <a:xfrm>
            <a:off x="467424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79" name="PlaceHolder 4"/>
          <p:cNvSpPr>
            <a:spLocks noGrp="1"/>
          </p:cNvSpPr>
          <p:nvPr>
            <p:ph type="body"/>
          </p:nvPr>
        </p:nvSpPr>
        <p:spPr>
          <a:xfrm>
            <a:off x="457200" y="368208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2" name="PlaceHolder 3"/>
          <p:cNvSpPr>
            <a:spLocks noGrp="1"/>
          </p:cNvSpPr>
          <p:nvPr>
            <p:ph type="body"/>
          </p:nvPr>
        </p:nvSpPr>
        <p:spPr>
          <a:xfrm>
            <a:off x="457200" y="368208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87" name="PlaceHolder 5"/>
          <p:cNvSpPr>
            <a:spLocks noGrp="1"/>
          </p:cNvSpPr>
          <p:nvPr>
            <p:ph type="body"/>
          </p:nvPr>
        </p:nvSpPr>
        <p:spPr>
          <a:xfrm>
            <a:off x="45720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90" name="PlaceHolder 3"/>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pic>
        <p:nvPicPr>
          <p:cNvPr id="91" name="" descr=""/>
          <p:cNvPicPr/>
          <p:nvPr/>
        </p:nvPicPr>
        <p:blipFill>
          <a:blip r:embed="rId2"/>
          <a:stretch/>
        </p:blipFill>
        <p:spPr>
          <a:xfrm>
            <a:off x="2079000" y="1604520"/>
            <a:ext cx="4984920" cy="3977280"/>
          </a:xfrm>
          <a:prstGeom prst="rect">
            <a:avLst/>
          </a:prstGeom>
          <a:ln>
            <a:noFill/>
          </a:ln>
        </p:spPr>
      </p:pic>
      <p:pic>
        <p:nvPicPr>
          <p:cNvPr id="92"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0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13" name="PlaceHolder 3"/>
          <p:cNvSpPr>
            <a:spLocks noGrp="1"/>
          </p:cNvSpPr>
          <p:nvPr>
            <p:ph type="body"/>
          </p:nvPr>
        </p:nvSpPr>
        <p:spPr>
          <a:xfrm>
            <a:off x="467424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18" name="PlaceHolder 3"/>
          <p:cNvSpPr>
            <a:spLocks noGrp="1"/>
          </p:cNvSpPr>
          <p:nvPr>
            <p:ph type="body"/>
          </p:nvPr>
        </p:nvSpPr>
        <p:spPr>
          <a:xfrm>
            <a:off x="45720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19" name="PlaceHolder 4"/>
          <p:cNvSpPr>
            <a:spLocks noGrp="1"/>
          </p:cNvSpPr>
          <p:nvPr>
            <p:ph type="body"/>
          </p:nvPr>
        </p:nvSpPr>
        <p:spPr>
          <a:xfrm>
            <a:off x="467424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2"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3" name="PlaceHolder 4"/>
          <p:cNvSpPr>
            <a:spLocks noGrp="1"/>
          </p:cNvSpPr>
          <p:nvPr>
            <p:ph type="body"/>
          </p:nvPr>
        </p:nvSpPr>
        <p:spPr>
          <a:xfrm>
            <a:off x="467424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6"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27" name="PlaceHolder 4"/>
          <p:cNvSpPr>
            <a:spLocks noGrp="1"/>
          </p:cNvSpPr>
          <p:nvPr>
            <p:ph type="body"/>
          </p:nvPr>
        </p:nvSpPr>
        <p:spPr>
          <a:xfrm>
            <a:off x="457200" y="368208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60452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0" name="PlaceHolder 3"/>
          <p:cNvSpPr>
            <a:spLocks noGrp="1"/>
          </p:cNvSpPr>
          <p:nvPr>
            <p:ph type="body"/>
          </p:nvPr>
        </p:nvSpPr>
        <p:spPr>
          <a:xfrm>
            <a:off x="457200" y="368208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3"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4" name="PlaceHolder 4"/>
          <p:cNvSpPr>
            <a:spLocks noGrp="1"/>
          </p:cNvSpPr>
          <p:nvPr>
            <p:ph type="body"/>
          </p:nvPr>
        </p:nvSpPr>
        <p:spPr>
          <a:xfrm>
            <a:off x="467424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5" name="PlaceHolder 5"/>
          <p:cNvSpPr>
            <a:spLocks noGrp="1"/>
          </p:cNvSpPr>
          <p:nvPr>
            <p:ph type="body"/>
          </p:nvPr>
        </p:nvSpPr>
        <p:spPr>
          <a:xfrm>
            <a:off x="45720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37" name="PlaceHolder 2"/>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138" name="PlaceHolder 3"/>
          <p:cNvSpPr>
            <a:spLocks noGrp="1"/>
          </p:cNvSpPr>
          <p:nvPr>
            <p:ph type="body"/>
          </p:nvPr>
        </p:nvSpPr>
        <p:spPr>
          <a:xfrm>
            <a:off x="457200" y="1604520"/>
            <a:ext cx="822924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pic>
        <p:nvPicPr>
          <p:cNvPr id="139" name="" descr=""/>
          <p:cNvPicPr/>
          <p:nvPr/>
        </p:nvPicPr>
        <p:blipFill>
          <a:blip r:embed="rId2"/>
          <a:stretch/>
        </p:blipFill>
        <p:spPr>
          <a:xfrm>
            <a:off x="2079000" y="1604520"/>
            <a:ext cx="4984920" cy="3977280"/>
          </a:xfrm>
          <a:prstGeom prst="rect">
            <a:avLst/>
          </a:prstGeom>
          <a:ln>
            <a:noFill/>
          </a:ln>
        </p:spPr>
      </p:pic>
      <p:pic>
        <p:nvPicPr>
          <p:cNvPr id="140"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5" name="PlaceHolder 3"/>
          <p:cNvSpPr>
            <a:spLocks noGrp="1"/>
          </p:cNvSpPr>
          <p:nvPr>
            <p:ph type="body"/>
          </p:nvPr>
        </p:nvSpPr>
        <p:spPr>
          <a:xfrm>
            <a:off x="45720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6" name="PlaceHolder 4"/>
          <p:cNvSpPr>
            <a:spLocks noGrp="1"/>
          </p:cNvSpPr>
          <p:nvPr>
            <p:ph type="body"/>
          </p:nvPr>
        </p:nvSpPr>
        <p:spPr>
          <a:xfrm>
            <a:off x="467424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397728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33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
        <p:nvSpPr>
          <p:cNvPr id="34" name="PlaceHolder 4"/>
          <p:cNvSpPr>
            <a:spLocks noGrp="1"/>
          </p:cNvSpPr>
          <p:nvPr>
            <p:ph type="body"/>
          </p:nvPr>
        </p:nvSpPr>
        <p:spPr>
          <a:xfrm>
            <a:off x="457200" y="3682080"/>
            <a:ext cx="8229240" cy="1896840"/>
          </a:xfrm>
          <a:prstGeom prst="rect">
            <a:avLst/>
          </a:prstGeom>
        </p:spPr>
        <p:txBody>
          <a:bodyPr lIns="0" rIns="0" tIns="0" bIns="0"/>
          <a:p>
            <a:endParaRPr b="0" lang="en-US" sz="2700" spc="-1" strike="noStrike">
              <a:solidFill>
                <a:srgbClr val="000000"/>
              </a:solidFill>
              <a:uFill>
                <a:solidFill>
                  <a:srgbClr val="ffffff"/>
                </a:solidFill>
              </a:u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1" name="CustomShape 2"/>
          <p:cNvSpPr/>
          <p:nvPr/>
        </p:nvSpPr>
        <p:spPr>
          <a:xfrm>
            <a:off x="0" y="0"/>
            <a:ext cx="9143640" cy="1393560"/>
          </a:xfrm>
          <a:prstGeom prst="rect">
            <a:avLst/>
          </a:prstGeom>
          <a:solidFill>
            <a:srgbClr val="ffffff"/>
          </a:solidFill>
          <a:ln w="9360">
            <a:noFill/>
          </a:ln>
        </p:spPr>
        <p:style>
          <a:lnRef idx="0"/>
          <a:fillRef idx="0"/>
          <a:effectRef idx="0"/>
          <a:fontRef idx="minor"/>
        </p:style>
      </p:sp>
      <p:sp>
        <p:nvSpPr>
          <p:cNvPr id="2"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3"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4" name="CustomShape 5"/>
          <p:cNvSpPr/>
          <p:nvPr/>
        </p:nvSpPr>
        <p:spPr>
          <a:xfrm>
            <a:off x="149400" y="6388200"/>
            <a:ext cx="8832600" cy="309240"/>
          </a:xfrm>
          <a:prstGeom prst="rect">
            <a:avLst/>
          </a:prstGeom>
          <a:solidFill>
            <a:schemeClr val="accent3"/>
          </a:solidFill>
          <a:ln w="9360">
            <a:noFill/>
          </a:ln>
        </p:spPr>
        <p:style>
          <a:lnRef idx="0"/>
          <a:fillRef idx="0"/>
          <a:effectRef idx="0"/>
          <a:fontRef idx="minor"/>
        </p:style>
      </p:sp>
      <p:sp>
        <p:nvSpPr>
          <p:cNvPr id="5"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20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7" name="CustomShape 8"/>
          <p:cNvSpPr/>
          <p:nvPr/>
        </p:nvSpPr>
        <p:spPr>
          <a:xfrm>
            <a:off x="4267080" y="95580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4362480" y="1050840"/>
            <a:ext cx="418680" cy="42048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PlaceHolder 10"/>
          <p:cNvSpPr>
            <a:spLocks noGrp="1"/>
          </p:cNvSpPr>
          <p:nvPr>
            <p:ph type="title"/>
          </p:nvPr>
        </p:nvSpPr>
        <p:spPr>
          <a:xfrm>
            <a:off x="301680" y="228600"/>
            <a:ext cx="8534160" cy="758520"/>
          </a:xfrm>
          <a:prstGeom prst="rect">
            <a:avLst/>
          </a:prstGeom>
        </p:spPr>
        <p:txBody>
          <a:bodyPr anchor="b"/>
          <a:p>
            <a:pPr algn="ctr">
              <a:lnSpc>
                <a:spcPct val="100000"/>
              </a:lnSpc>
            </a:pPr>
            <a:r>
              <a:rPr b="0" lang="en-US" sz="3300" spc="-1" strike="noStrike">
                <a:solidFill>
                  <a:srgbClr val="7b9899"/>
                </a:solidFill>
                <a:uFill>
                  <a:solidFill>
                    <a:srgbClr val="ffffff"/>
                  </a:solidFill>
                </a:uFill>
                <a:latin typeface="Georgia"/>
              </a:rPr>
              <a:t>Click to edit Master title style</a:t>
            </a:r>
            <a:endParaRPr b="0" lang="en-US" sz="3300" spc="-1" strike="noStrike">
              <a:solidFill>
                <a:srgbClr val="000000"/>
              </a:solidFill>
              <a:uFill>
                <a:solidFill>
                  <a:srgbClr val="ffffff"/>
                </a:solidFill>
              </a:uFill>
              <a:latin typeface="Arial"/>
            </a:endParaRPr>
          </a:p>
        </p:txBody>
      </p:sp>
      <p:sp>
        <p:nvSpPr>
          <p:cNvPr id="10" name="PlaceHolder 11"/>
          <p:cNvSpPr>
            <a:spLocks noGrp="1"/>
          </p:cNvSpPr>
          <p:nvPr>
            <p:ph type="body"/>
          </p:nvPr>
        </p:nvSpPr>
        <p:spPr>
          <a:xfrm>
            <a:off x="301680" y="1527120"/>
            <a:ext cx="8503560" cy="4571640"/>
          </a:xfrm>
          <a:prstGeom prst="rect">
            <a:avLst/>
          </a:prstGeom>
        </p:spPr>
        <p:txBody>
          <a:bodyPr/>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Click to edit the outline text format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Georgia"/>
              </a:rPr>
              <a:t>Second Outline Level</a:t>
            </a:r>
            <a:endParaRPr b="0" lang="en-US" sz="27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Third Outline Level</a:t>
            </a:r>
            <a:endParaRPr b="0" lang="en-US" sz="2700" spc="-1" strike="noStrike">
              <a:solidFill>
                <a:srgbClr val="646b86"/>
              </a:solidFill>
              <a:uFill>
                <a:solidFill>
                  <a:srgbClr val="ffffff"/>
                </a:solidFill>
              </a:uFill>
              <a:latin typeface="Georgia"/>
            </a:endParaRPr>
          </a:p>
          <a:p>
            <a:pPr lvl="3" marL="1728000" indent="-216000">
              <a:buClr>
                <a:srgbClr val="000000"/>
              </a:buClr>
              <a:buSzPct val="75000"/>
              <a:buFont typeface="Symbol" charset="2"/>
              <a:buChar char=""/>
            </a:pPr>
            <a:r>
              <a:rPr b="0" lang="en-US" sz="2700" spc="-1" strike="noStrike">
                <a:solidFill>
                  <a:srgbClr val="000000"/>
                </a:solidFill>
                <a:uFill>
                  <a:solidFill>
                    <a:srgbClr val="ffffff"/>
                  </a:solidFill>
                </a:uFill>
                <a:latin typeface="Georgia"/>
              </a:rPr>
              <a:t>Fourth Outline Level</a:t>
            </a:r>
            <a:endParaRPr b="0" lang="en-US" sz="27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Fifth Outline Level</a:t>
            </a:r>
            <a:endParaRPr b="0" lang="en-US" sz="27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Sixth Outline Level</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700" spc="-1" strike="noStrike">
                <a:solidFill>
                  <a:srgbClr val="000000"/>
                </a:solidFill>
                <a:uFill>
                  <a:solidFill>
                    <a:srgbClr val="ffffff"/>
                  </a:solidFill>
                </a:uFill>
                <a:latin typeface="Georgia"/>
              </a:rPr>
              <a:t>Seventh Outline LevelClick to edit Master text styles</a:t>
            </a:r>
            <a:endParaRPr b="0" lang="en-US" sz="2700" spc="-1" strike="noStrike">
              <a:solidFill>
                <a:srgbClr val="000000"/>
              </a:solidFill>
              <a:uFill>
                <a:solidFill>
                  <a:srgbClr val="ffffff"/>
                </a:solidFill>
              </a:uFill>
              <a:latin typeface="Georgia"/>
            </a:endParaRPr>
          </a:p>
          <a:p>
            <a:pPr lvl="1" marL="547560" indent="-272520">
              <a:lnSpc>
                <a:spcPct val="100000"/>
              </a:lnSpc>
              <a:buClr>
                <a:srgbClr val="0000ff"/>
              </a:buClr>
              <a:buSzPct val="70000"/>
              <a:buFont typeface="Wingdings" charset="2"/>
              <a:buChar char=""/>
            </a:pPr>
            <a:r>
              <a:rPr b="0" lang="en-US" sz="2200" spc="-1" strike="noStrike">
                <a:solidFill>
                  <a:srgbClr val="646b86"/>
                </a:solidFill>
                <a:uFill>
                  <a:solidFill>
                    <a:srgbClr val="ffffff"/>
                  </a:solidFill>
                </a:uFill>
                <a:latin typeface="Georgia"/>
              </a:rPr>
              <a:t>Second level</a:t>
            </a:r>
            <a:endParaRPr b="0" lang="en-US" sz="2700" spc="-1" strike="noStrike">
              <a:solidFill>
                <a:srgbClr val="000000"/>
              </a:solidFill>
              <a:uFill>
                <a:solidFill>
                  <a:srgbClr val="ffffff"/>
                </a:solidFill>
              </a:uFill>
              <a:latin typeface="Georgia"/>
            </a:endParaRPr>
          </a:p>
          <a:p>
            <a:pPr lvl="2" marL="822240" indent="-228240">
              <a:lnSpc>
                <a:spcPct val="100000"/>
              </a:lnSpc>
              <a:buClr>
                <a:srgbClr val="8cadae"/>
              </a:buClr>
              <a:buSzPct val="75000"/>
              <a:buFont typeface="Wingdings 2" charset="2"/>
              <a:buChar char=""/>
            </a:pPr>
            <a:r>
              <a:rPr b="0" lang="en-US" sz="2000" spc="-1" strike="noStrike">
                <a:solidFill>
                  <a:srgbClr val="000000"/>
                </a:solidFill>
                <a:uFill>
                  <a:solidFill>
                    <a:srgbClr val="ffffff"/>
                  </a:solidFill>
                </a:uFill>
                <a:latin typeface="Georgia"/>
              </a:rPr>
              <a:t>Third level</a:t>
            </a:r>
            <a:endParaRPr b="0" lang="en-US" sz="2700" spc="-1" strike="noStrike">
              <a:solidFill>
                <a:srgbClr val="646b86"/>
              </a:solidFill>
              <a:uFill>
                <a:solidFill>
                  <a:srgbClr val="ffffff"/>
                </a:solidFill>
              </a:uFill>
              <a:latin typeface="Georgia"/>
            </a:endParaRPr>
          </a:p>
          <a:p>
            <a:pPr lvl="3" marL="1096920" indent="-228240">
              <a:lnSpc>
                <a:spcPct val="100000"/>
              </a:lnSpc>
              <a:buClr>
                <a:srgbClr val="8c7b70"/>
              </a:buClr>
              <a:buSzPct val="70000"/>
              <a:buFont typeface="Wingdings" charset="2"/>
              <a:buChar char=""/>
            </a:pPr>
            <a:r>
              <a:rPr b="0" lang="en-US" sz="2000" spc="-1" strike="noStrike">
                <a:solidFill>
                  <a:srgbClr val="646b86"/>
                </a:solidFill>
                <a:uFill>
                  <a:solidFill>
                    <a:srgbClr val="ffffff"/>
                  </a:solidFill>
                </a:uFill>
                <a:latin typeface="Georgia"/>
              </a:rPr>
              <a:t>Fourth level</a:t>
            </a:r>
            <a:endParaRPr b="0" lang="en-US" sz="2700" spc="-1" strike="noStrike">
              <a:solidFill>
                <a:srgbClr val="000000"/>
              </a:solidFill>
              <a:uFill>
                <a:solidFill>
                  <a:srgbClr val="ffffff"/>
                </a:solidFill>
              </a:uFill>
              <a:latin typeface="Georgia"/>
            </a:endParaRPr>
          </a:p>
          <a:p>
            <a:pPr lvl="4" marL="1371600" indent="-228240">
              <a:lnSpc>
                <a:spcPct val="100000"/>
              </a:lnSpc>
              <a:buClr>
                <a:srgbClr val="8fb08c"/>
              </a:buClr>
              <a:buFont typeface="Symbol" charset="2"/>
              <a:buChar char=""/>
            </a:pPr>
            <a:r>
              <a:rPr b="0" lang="en-US" sz="1800" spc="-1" strike="noStrike">
                <a:solidFill>
                  <a:srgbClr val="000000"/>
                </a:solidFill>
                <a:uFill>
                  <a:solidFill>
                    <a:srgbClr val="ffffff"/>
                  </a:solidFill>
                </a:uFill>
                <a:latin typeface="Georgia"/>
              </a:rPr>
              <a:t>Fifth level</a:t>
            </a:r>
            <a:endParaRPr b="0" lang="en-US" sz="2700" spc="-1" strike="noStrike">
              <a:solidFill>
                <a:srgbClr val="000000"/>
              </a:solidFill>
              <a:uFill>
                <a:solidFill>
                  <a:srgbClr val="ffffff"/>
                </a:solidFill>
              </a:uFill>
              <a:latin typeface="Georgia"/>
            </a:endParaRPr>
          </a:p>
        </p:txBody>
      </p:sp>
      <p:sp>
        <p:nvSpPr>
          <p:cNvPr id="11" name="PlaceHolder 12"/>
          <p:cNvSpPr>
            <a:spLocks noGrp="1"/>
          </p:cNvSpPr>
          <p:nvPr>
            <p:ph type="dt"/>
          </p:nvPr>
        </p:nvSpPr>
        <p:spPr>
          <a:xfrm>
            <a:off x="5791320" y="6405480"/>
            <a:ext cx="3044520" cy="3646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12" name="PlaceHolder 13"/>
          <p:cNvSpPr>
            <a:spLocks noGrp="1"/>
          </p:cNvSpPr>
          <p:nvPr>
            <p:ph type="ftr"/>
          </p:nvPr>
        </p:nvSpPr>
        <p:spPr>
          <a:xfrm>
            <a:off x="304920" y="6410160"/>
            <a:ext cx="3580920" cy="36648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13" name="PlaceHolder 14"/>
          <p:cNvSpPr>
            <a:spLocks noGrp="1"/>
          </p:cNvSpPr>
          <p:nvPr>
            <p:ph type="sldNum"/>
          </p:nvPr>
        </p:nvSpPr>
        <p:spPr>
          <a:xfrm>
            <a:off x="4362480" y="1027080"/>
            <a:ext cx="456840" cy="441000"/>
          </a:xfrm>
          <a:prstGeom prst="rect">
            <a:avLst/>
          </a:prstGeom>
        </p:spPr>
        <p:txBody>
          <a:bodyPr lIns="45720" rIns="45720" anchor="ctr"/>
          <a:p>
            <a:pPr algn="ctr">
              <a:lnSpc>
                <a:spcPct val="100000"/>
              </a:lnSpc>
            </a:pPr>
            <a:fld id="{4FB42385-4C67-463C-9AF3-B9DED433C705}" type="slidenum">
              <a:rPr b="0" lang="en-US" sz="1600" spc="-1" strike="noStrike">
                <a:solidFill>
                  <a:srgbClr val="7b9899"/>
                </a:solidFill>
                <a:uFill>
                  <a:solidFill>
                    <a:srgbClr val="ffffff"/>
                  </a:solidFill>
                </a:uFill>
                <a:latin typeface="Georgia"/>
                <a:ea typeface="宋体"/>
              </a:rPr>
              <a:t>34</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49" name="CustomShape 2"/>
          <p:cNvSpPr/>
          <p:nvPr/>
        </p:nvSpPr>
        <p:spPr>
          <a:xfrm>
            <a:off x="0" y="0"/>
            <a:ext cx="9143640" cy="1393560"/>
          </a:xfrm>
          <a:prstGeom prst="rect">
            <a:avLst/>
          </a:prstGeom>
          <a:solidFill>
            <a:srgbClr val="ffffff"/>
          </a:solidFill>
          <a:ln w="9360">
            <a:noFill/>
          </a:ln>
        </p:spPr>
        <p:style>
          <a:lnRef idx="0"/>
          <a:fillRef idx="0"/>
          <a:effectRef idx="0"/>
          <a:fontRef idx="minor"/>
        </p:style>
      </p:sp>
      <p:sp>
        <p:nvSpPr>
          <p:cNvPr id="50"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51"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52" name="CustomShape 5"/>
          <p:cNvSpPr/>
          <p:nvPr/>
        </p:nvSpPr>
        <p:spPr>
          <a:xfrm>
            <a:off x="149400" y="6388200"/>
            <a:ext cx="8832600" cy="309240"/>
          </a:xfrm>
          <a:prstGeom prst="rect">
            <a:avLst/>
          </a:prstGeom>
          <a:solidFill>
            <a:schemeClr val="accent3"/>
          </a:solidFill>
          <a:ln w="9360">
            <a:noFill/>
          </a:ln>
        </p:spPr>
        <p:style>
          <a:lnRef idx="0"/>
          <a:fillRef idx="0"/>
          <a:effectRef idx="0"/>
          <a:fontRef idx="minor"/>
        </p:style>
      </p:sp>
      <p:sp>
        <p:nvSpPr>
          <p:cNvPr id="53"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54" name="Line 7"/>
          <p:cNvSpPr/>
          <p:nvPr/>
        </p:nvSpPr>
        <p:spPr>
          <a:xfrm>
            <a:off x="152280" y="127620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55" name="CustomShape 8"/>
          <p:cNvSpPr/>
          <p:nvPr/>
        </p:nvSpPr>
        <p:spPr>
          <a:xfrm>
            <a:off x="4267080" y="95580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56" name="CustomShape 9"/>
          <p:cNvSpPr/>
          <p:nvPr/>
        </p:nvSpPr>
        <p:spPr>
          <a:xfrm>
            <a:off x="4362480" y="1050840"/>
            <a:ext cx="418680" cy="42048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57" name="PlaceHolder 10"/>
          <p:cNvSpPr>
            <a:spLocks noGrp="1"/>
          </p:cNvSpPr>
          <p:nvPr>
            <p:ph type="title"/>
          </p:nvPr>
        </p:nvSpPr>
        <p:spPr>
          <a:xfrm>
            <a:off x="457200" y="273600"/>
            <a:ext cx="8229240" cy="1144800"/>
          </a:xfrm>
          <a:prstGeom prst="rect">
            <a:avLst/>
          </a:prstGeom>
        </p:spPr>
        <p:txBody>
          <a:bodyPr lIns="0" rIns="0" tIns="0" bIns="0" anchor="ctr"/>
          <a:p>
            <a:r>
              <a:rPr b="0" lang="en-US" sz="3300" spc="-1" strike="noStrike">
                <a:solidFill>
                  <a:srgbClr val="000000"/>
                </a:solidFill>
                <a:uFill>
                  <a:solidFill>
                    <a:srgbClr val="ffffff"/>
                  </a:solidFill>
                </a:uFill>
                <a:latin typeface="Arial"/>
              </a:rPr>
              <a:t>Click to edit the title text format</a:t>
            </a:r>
            <a:endParaRPr b="0" lang="en-US" sz="3300" spc="-1" strike="noStrike">
              <a:solidFill>
                <a:srgbClr val="000000"/>
              </a:solidFill>
              <a:uFill>
                <a:solidFill>
                  <a:srgbClr val="ffffff"/>
                </a:solidFill>
              </a:uFill>
              <a:latin typeface="Arial"/>
            </a:endParaRPr>
          </a:p>
        </p:txBody>
      </p:sp>
      <p:sp>
        <p:nvSpPr>
          <p:cNvPr id="58"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Click to edit the outline text format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eorgia"/>
              </a:rPr>
              <a:t>Second Outline Level</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000" spc="-1" strike="noStrike">
                <a:solidFill>
                  <a:srgbClr val="646b86"/>
                </a:solidFill>
                <a:uFill>
                  <a:solidFill>
                    <a:srgbClr val="ffffff"/>
                  </a:solidFill>
                </a:uFill>
                <a:latin typeface="Georgia"/>
              </a:rPr>
              <a:t>Third Outline Level</a:t>
            </a:r>
            <a:endParaRPr b="0" lang="en-US" sz="2000" spc="-1" strike="noStrike">
              <a:solidFill>
                <a:srgbClr val="646b86"/>
              </a:solidFill>
              <a:uFill>
                <a:solidFill>
                  <a:srgbClr val="ffffff"/>
                </a:solidFill>
              </a:uFill>
              <a:latin typeface="Georgia"/>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Georgia"/>
              </a:rPr>
              <a:t>Fourth Outline Level</a:t>
            </a:r>
            <a:endParaRPr b="0" lang="en-US" sz="18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Fifth Outline Level</a:t>
            </a:r>
            <a:endParaRPr b="0" lang="en-US" sz="20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Sixth Outline Level</a:t>
            </a:r>
            <a:endParaRPr b="0" lang="en-US" sz="2000" spc="-1" strike="noStrike">
              <a:solidFill>
                <a:srgbClr val="000000"/>
              </a:solidFill>
              <a:uFill>
                <a:solidFill>
                  <a:srgbClr val="ffffff"/>
                </a:solidFill>
              </a:uFill>
              <a:latin typeface="Georgi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Seventh Outline Level</a:t>
            </a:r>
            <a:endParaRPr b="0" lang="en-US" sz="2000" spc="-1" strike="noStrike">
              <a:solidFill>
                <a:srgbClr val="000000"/>
              </a:solidFill>
              <a:uFill>
                <a:solidFill>
                  <a:srgbClr val="ffffff"/>
                </a:solidFill>
              </a:uFill>
              <a:latin typeface="Georg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0" y="6705720"/>
            <a:ext cx="9143640" cy="151920"/>
          </a:xfrm>
          <a:prstGeom prst="rect">
            <a:avLst/>
          </a:prstGeom>
          <a:solidFill>
            <a:srgbClr val="ffffff"/>
          </a:solidFill>
          <a:ln w="9360">
            <a:noFill/>
          </a:ln>
        </p:spPr>
        <p:style>
          <a:lnRef idx="0"/>
          <a:fillRef idx="0"/>
          <a:effectRef idx="0"/>
          <a:fontRef idx="minor"/>
        </p:style>
      </p:sp>
      <p:sp>
        <p:nvSpPr>
          <p:cNvPr id="94" name="CustomShape 2"/>
          <p:cNvSpPr/>
          <p:nvPr/>
        </p:nvSpPr>
        <p:spPr>
          <a:xfrm>
            <a:off x="0" y="0"/>
            <a:ext cx="9143640" cy="1393560"/>
          </a:xfrm>
          <a:prstGeom prst="rect">
            <a:avLst/>
          </a:prstGeom>
          <a:solidFill>
            <a:srgbClr val="ffffff"/>
          </a:solidFill>
          <a:ln w="9360">
            <a:noFill/>
          </a:ln>
        </p:spPr>
        <p:style>
          <a:lnRef idx="0"/>
          <a:fillRef idx="0"/>
          <a:effectRef idx="0"/>
          <a:fontRef idx="minor"/>
        </p:style>
      </p:sp>
      <p:sp>
        <p:nvSpPr>
          <p:cNvPr id="95" name="CustomShape 3"/>
          <p:cNvSpPr/>
          <p:nvPr/>
        </p:nvSpPr>
        <p:spPr>
          <a:xfrm>
            <a:off x="0" y="0"/>
            <a:ext cx="151920" cy="6857640"/>
          </a:xfrm>
          <a:prstGeom prst="rect">
            <a:avLst/>
          </a:prstGeom>
          <a:solidFill>
            <a:srgbClr val="ffffff"/>
          </a:solidFill>
          <a:ln w="9360">
            <a:noFill/>
          </a:ln>
        </p:spPr>
        <p:style>
          <a:lnRef idx="0"/>
          <a:fillRef idx="0"/>
          <a:effectRef idx="0"/>
          <a:fontRef idx="minor"/>
        </p:style>
      </p:sp>
      <p:sp>
        <p:nvSpPr>
          <p:cNvPr id="96" name="CustomShape 4"/>
          <p:cNvSpPr/>
          <p:nvPr/>
        </p:nvSpPr>
        <p:spPr>
          <a:xfrm>
            <a:off x="8991720" y="0"/>
            <a:ext cx="151920" cy="6857640"/>
          </a:xfrm>
          <a:prstGeom prst="rect">
            <a:avLst/>
          </a:prstGeom>
          <a:solidFill>
            <a:srgbClr val="ffffff"/>
          </a:solidFill>
          <a:ln w="9360">
            <a:noFill/>
          </a:ln>
        </p:spPr>
        <p:style>
          <a:lnRef idx="0"/>
          <a:fillRef idx="0"/>
          <a:effectRef idx="0"/>
          <a:fontRef idx="minor"/>
        </p:style>
      </p:sp>
      <p:sp>
        <p:nvSpPr>
          <p:cNvPr id="97" name="CustomShape 5"/>
          <p:cNvSpPr/>
          <p:nvPr/>
        </p:nvSpPr>
        <p:spPr>
          <a:xfrm>
            <a:off x="149400" y="6388200"/>
            <a:ext cx="8832600" cy="309240"/>
          </a:xfrm>
          <a:prstGeom prst="rect">
            <a:avLst/>
          </a:prstGeom>
          <a:solidFill>
            <a:schemeClr val="accent3"/>
          </a:solidFill>
          <a:ln w="9360">
            <a:noFill/>
          </a:ln>
        </p:spPr>
        <p:style>
          <a:lnRef idx="0"/>
          <a:fillRef idx="0"/>
          <a:effectRef idx="0"/>
          <a:fontRef idx="minor"/>
        </p:style>
      </p:sp>
      <p:sp>
        <p:nvSpPr>
          <p:cNvPr id="98" name="CustomShape 6"/>
          <p:cNvSpPr/>
          <p:nvPr/>
        </p:nvSpPr>
        <p:spPr>
          <a:xfrm>
            <a:off x="152280" y="155520"/>
            <a:ext cx="8832600" cy="6546600"/>
          </a:xfrm>
          <a:prstGeom prst="rect">
            <a:avLst/>
          </a:prstGeom>
          <a:noFill/>
          <a:ln w="9360">
            <a:solidFill>
              <a:schemeClr val="accent3">
                <a:shade val="75000"/>
              </a:schemeClr>
            </a:solidFill>
            <a:miter/>
          </a:ln>
        </p:spPr>
        <p:style>
          <a:lnRef idx="0"/>
          <a:fillRef idx="0"/>
          <a:effectRef idx="0"/>
          <a:fontRef idx="minor"/>
        </p:style>
      </p:sp>
      <p:sp>
        <p:nvSpPr>
          <p:cNvPr id="99" name="Line 7"/>
          <p:cNvSpPr/>
          <p:nvPr/>
        </p:nvSpPr>
        <p:spPr>
          <a:xfrm>
            <a:off x="152280" y="1276200"/>
            <a:ext cx="8832960" cy="360"/>
          </a:xfrm>
          <a:prstGeom prst="line">
            <a:avLst/>
          </a:prstGeom>
          <a:ln w="9360">
            <a:solidFill>
              <a:schemeClr val="accent3">
                <a:shade val="75000"/>
              </a:schemeClr>
            </a:solidFill>
            <a:custDash>
              <a:ds d="400000" sp="100000"/>
            </a:custDash>
            <a:round/>
          </a:ln>
        </p:spPr>
        <p:style>
          <a:lnRef idx="0"/>
          <a:fillRef idx="0"/>
          <a:effectRef idx="0"/>
          <a:fontRef idx="minor"/>
        </p:style>
      </p:sp>
      <p:sp>
        <p:nvSpPr>
          <p:cNvPr id="100" name="CustomShape 8"/>
          <p:cNvSpPr/>
          <p:nvPr/>
        </p:nvSpPr>
        <p:spPr>
          <a:xfrm>
            <a:off x="4267080" y="955800"/>
            <a:ext cx="609120" cy="60912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01" name="CustomShape 9"/>
          <p:cNvSpPr/>
          <p:nvPr/>
        </p:nvSpPr>
        <p:spPr>
          <a:xfrm>
            <a:off x="4362480" y="1050840"/>
            <a:ext cx="418680" cy="42048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02" name="PlaceHolder 10"/>
          <p:cNvSpPr>
            <a:spLocks noGrp="1"/>
          </p:cNvSpPr>
          <p:nvPr>
            <p:ph type="title"/>
          </p:nvPr>
        </p:nvSpPr>
        <p:spPr>
          <a:xfrm>
            <a:off x="301680" y="228600"/>
            <a:ext cx="8534160" cy="758520"/>
          </a:xfrm>
          <a:prstGeom prst="rect">
            <a:avLst/>
          </a:prstGeom>
        </p:spPr>
        <p:txBody>
          <a:bodyPr anchor="b"/>
          <a:p>
            <a:pPr algn="ctr">
              <a:lnSpc>
                <a:spcPct val="100000"/>
              </a:lnSpc>
            </a:pPr>
            <a:r>
              <a:rPr b="0" lang="en-US" sz="3300" spc="-1" strike="noStrike">
                <a:solidFill>
                  <a:srgbClr val="7b9899"/>
                </a:solidFill>
                <a:uFill>
                  <a:solidFill>
                    <a:srgbClr val="ffffff"/>
                  </a:solidFill>
                </a:uFill>
                <a:latin typeface="Georgia"/>
              </a:rPr>
              <a:t>Click to edit Master title style</a:t>
            </a:r>
            <a:endParaRPr b="0" lang="en-US" sz="3300" spc="-1" strike="noStrike">
              <a:solidFill>
                <a:srgbClr val="000000"/>
              </a:solidFill>
              <a:uFill>
                <a:solidFill>
                  <a:srgbClr val="ffffff"/>
                </a:solidFill>
              </a:uFill>
              <a:latin typeface="Arial"/>
            </a:endParaRPr>
          </a:p>
        </p:txBody>
      </p:sp>
      <p:sp>
        <p:nvSpPr>
          <p:cNvPr id="103" name="PlaceHolder 11"/>
          <p:cNvSpPr>
            <a:spLocks noGrp="1"/>
          </p:cNvSpPr>
          <p:nvPr>
            <p:ph type="dt"/>
          </p:nvPr>
        </p:nvSpPr>
        <p:spPr>
          <a:xfrm>
            <a:off x="5791320" y="6405480"/>
            <a:ext cx="3044520" cy="3646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04" name="PlaceHolder 12"/>
          <p:cNvSpPr>
            <a:spLocks noGrp="1"/>
          </p:cNvSpPr>
          <p:nvPr>
            <p:ph type="ftr"/>
          </p:nvPr>
        </p:nvSpPr>
        <p:spPr>
          <a:xfrm>
            <a:off x="304920" y="6410160"/>
            <a:ext cx="3580920" cy="3664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05" name="PlaceHolder 13"/>
          <p:cNvSpPr>
            <a:spLocks noGrp="1"/>
          </p:cNvSpPr>
          <p:nvPr>
            <p:ph type="sldNum"/>
          </p:nvPr>
        </p:nvSpPr>
        <p:spPr>
          <a:xfrm>
            <a:off x="4343400" y="1036800"/>
            <a:ext cx="456840" cy="441000"/>
          </a:xfrm>
          <a:prstGeom prst="rect">
            <a:avLst/>
          </a:prstGeom>
        </p:spPr>
        <p:txBody>
          <a:bodyPr lIns="45720" rIns="45720" anchor="ctr"/>
          <a:p>
            <a:pPr algn="ctr">
              <a:lnSpc>
                <a:spcPct val="100000"/>
              </a:lnSpc>
            </a:pPr>
            <a:fld id="{B5C6060C-B584-4BE4-A3D3-6B5A33CF52B9}"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
        <p:nvSpPr>
          <p:cNvPr id="106" name="PlaceHolder 1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Click to edit the outline text format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eorgia"/>
              </a:rPr>
              <a:t>Second Outline Level</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000" spc="-1" strike="noStrike">
                <a:solidFill>
                  <a:srgbClr val="646b86"/>
                </a:solidFill>
                <a:uFill>
                  <a:solidFill>
                    <a:srgbClr val="ffffff"/>
                  </a:solidFill>
                </a:uFill>
                <a:latin typeface="Georgia"/>
              </a:rPr>
              <a:t>Third Outline Level</a:t>
            </a:r>
            <a:endParaRPr b="0" lang="en-US" sz="2000" spc="-1" strike="noStrike">
              <a:solidFill>
                <a:srgbClr val="646b86"/>
              </a:solidFill>
              <a:uFill>
                <a:solidFill>
                  <a:srgbClr val="ffffff"/>
                </a:solidFill>
              </a:uFill>
              <a:latin typeface="Georgia"/>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Georgia"/>
              </a:rPr>
              <a:t>Fourth Outline Level</a:t>
            </a:r>
            <a:endParaRPr b="0" lang="en-US" sz="18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Fifth Outline Level</a:t>
            </a:r>
            <a:endParaRPr b="0" lang="en-US" sz="20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Sixth Outline Level</a:t>
            </a:r>
            <a:endParaRPr b="0" lang="en-US" sz="2000" spc="-1" strike="noStrike">
              <a:solidFill>
                <a:srgbClr val="000000"/>
              </a:solidFill>
              <a:uFill>
                <a:solidFill>
                  <a:srgbClr val="ffffff"/>
                </a:solidFill>
              </a:uFill>
              <a:latin typeface="Georgi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Seventh Outline Level</a:t>
            </a:r>
            <a:endParaRPr b="0" lang="en-US" sz="2000" spc="-1" strike="noStrike">
              <a:solidFill>
                <a:srgbClr val="000000"/>
              </a:solidFill>
              <a:uFill>
                <a:solidFill>
                  <a:srgbClr val="ffffff"/>
                </a:solidFill>
              </a:uFill>
              <a:latin typeface="Georgi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whttp/orca.st.usm.edu/~bli/SceneSBR2018/data.html" TargetMode="External"/><Relationship Id="rId2" Type="http://schemas.openxmlformats.org/officeDocument/2006/relationships/slideLayout" Target="../slideLayouts/slideLayout2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2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slideLayout" Target="../slideLayouts/slideLayout1.xml"/><Relationship Id="rId9"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9.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slideLayout" Target="../slideLayouts/slideLayout2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380880"/>
            <a:ext cx="7771320" cy="23612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200" spc="-1" strike="noStrike">
                <a:solidFill>
                  <a:srgbClr val="d16349"/>
                </a:solidFill>
                <a:uFill>
                  <a:solidFill>
                    <a:srgbClr val="ffffff"/>
                  </a:solidFill>
                </a:uFill>
                <a:latin typeface="Times New Roman"/>
                <a:ea typeface="Times New Roman"/>
              </a:rPr>
              <a:t>SHREC’18 Track: 2D Scene Image-Based 3D Scene Retrieval</a:t>
            </a:r>
            <a:endParaRPr b="0" lang="en-US" sz="1800" spc="-1" strike="noStrike">
              <a:solidFill>
                <a:srgbClr val="000000"/>
              </a:solidFill>
              <a:uFill>
                <a:solidFill>
                  <a:srgbClr val="ffffff"/>
                </a:solidFill>
              </a:uFill>
              <a:latin typeface="Arial"/>
            </a:endParaRPr>
          </a:p>
        </p:txBody>
      </p:sp>
      <p:sp>
        <p:nvSpPr>
          <p:cNvPr id="147" name="CustomShape 2"/>
          <p:cNvSpPr/>
          <p:nvPr/>
        </p:nvSpPr>
        <p:spPr>
          <a:xfrm>
            <a:off x="453960" y="2651760"/>
            <a:ext cx="8235360" cy="171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ff"/>
                </a:solidFill>
                <a:uFill>
                  <a:solidFill>
                    <a:srgbClr val="ffffff"/>
                  </a:solidFill>
                </a:uFill>
                <a:latin typeface="Georgia"/>
                <a:ea typeface="Georgia"/>
              </a:rPr>
              <a:t>Hameed </a:t>
            </a:r>
            <a:r>
              <a:rPr b="0" lang="en-US" sz="1800" spc="-1" strike="noStrike">
                <a:solidFill>
                  <a:srgbClr val="0000ff"/>
                </a:solidFill>
                <a:uFill>
                  <a:solidFill>
                    <a:srgbClr val="ffffff"/>
                  </a:solidFill>
                </a:uFill>
                <a:latin typeface="Georgia"/>
                <a:ea typeface="宋体"/>
              </a:rPr>
              <a:t>Abdul-Rashid, Juefei Yuan, Bo Li, Yijuan Lu, Song Bai,</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ff"/>
                </a:solidFill>
                <a:uFill>
                  <a:solidFill>
                    <a:srgbClr val="ffffff"/>
                  </a:solidFill>
                </a:uFill>
                <a:latin typeface="Georgia"/>
                <a:ea typeface="宋体"/>
              </a:rPr>
              <a:t> </a:t>
            </a:r>
            <a:r>
              <a:rPr b="0" lang="en-US" sz="1800" spc="-1" strike="noStrike">
                <a:solidFill>
                  <a:srgbClr val="0000ff"/>
                </a:solidFill>
                <a:uFill>
                  <a:solidFill>
                    <a:srgbClr val="ffffff"/>
                  </a:solidFill>
                </a:uFill>
                <a:latin typeface="Georgia"/>
                <a:ea typeface="宋体"/>
              </a:rPr>
              <a:t>Xiang Bai, Ngoc-Minh Bui, Minh N. Do, Trong-Le Do,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ff"/>
                </a:solidFill>
                <a:uFill>
                  <a:solidFill>
                    <a:srgbClr val="ffffff"/>
                  </a:solidFill>
                </a:uFill>
                <a:latin typeface="Georgia"/>
                <a:ea typeface="宋体"/>
              </a:rPr>
              <a:t>Anh-Duc Duong, Xinwei He, Tu-Khiem Le, Wenhui Li, Anan Liu, Xiaolong Liu, Khac-Tuan Nguyen, Vinh-Tiep Nguyen, Weizhi Nie, Van-Tu Ninh, Yuting Su, Vinh Ton-That, Minh-Triet Tran, Shu Xiang,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ff"/>
                </a:solidFill>
                <a:uFill>
                  <a:solidFill>
                    <a:srgbClr val="ffffff"/>
                  </a:solidFill>
                </a:uFill>
                <a:latin typeface="Georgia"/>
                <a:ea typeface="宋体"/>
              </a:rPr>
              <a:t>Heyu Zhou, Yang Zhou, Zhichao Zhou</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48" name="Shape 128" descr=""/>
          <p:cNvPicPr/>
          <p:nvPr/>
        </p:nvPicPr>
        <p:blipFill>
          <a:blip r:embed="rId1"/>
          <a:stretch/>
        </p:blipFill>
        <p:spPr>
          <a:xfrm>
            <a:off x="1981080" y="4226760"/>
            <a:ext cx="1932480" cy="903960"/>
          </a:xfrm>
          <a:prstGeom prst="rect">
            <a:avLst/>
          </a:prstGeom>
          <a:ln>
            <a:noFill/>
          </a:ln>
        </p:spPr>
      </p:pic>
      <p:pic>
        <p:nvPicPr>
          <p:cNvPr id="149" name="Shape 129" descr=""/>
          <p:cNvPicPr/>
          <p:nvPr/>
        </p:nvPicPr>
        <p:blipFill>
          <a:blip r:embed="rId2"/>
          <a:stretch/>
        </p:blipFill>
        <p:spPr>
          <a:xfrm>
            <a:off x="5229360" y="4414680"/>
            <a:ext cx="1780200" cy="716040"/>
          </a:xfrm>
          <a:prstGeom prst="rect">
            <a:avLst/>
          </a:prstGeom>
          <a:ln>
            <a:noFill/>
          </a:ln>
        </p:spPr>
      </p:pic>
      <p:pic>
        <p:nvPicPr>
          <p:cNvPr id="150" name="图片 9" descr=""/>
          <p:cNvPicPr/>
          <p:nvPr/>
        </p:nvPicPr>
        <p:blipFill>
          <a:blip r:embed="rId3"/>
          <a:stretch/>
        </p:blipFill>
        <p:spPr>
          <a:xfrm>
            <a:off x="731520" y="5212080"/>
            <a:ext cx="1077120" cy="1077120"/>
          </a:xfrm>
          <a:prstGeom prst="rect">
            <a:avLst/>
          </a:prstGeom>
          <a:ln>
            <a:noFill/>
          </a:ln>
        </p:spPr>
      </p:pic>
      <p:pic>
        <p:nvPicPr>
          <p:cNvPr id="151" name="图片 10" descr=""/>
          <p:cNvPicPr/>
          <p:nvPr/>
        </p:nvPicPr>
        <p:blipFill>
          <a:blip r:embed="rId4"/>
          <a:stretch/>
        </p:blipFill>
        <p:spPr>
          <a:xfrm>
            <a:off x="4992840" y="5334120"/>
            <a:ext cx="1599480" cy="717120"/>
          </a:xfrm>
          <a:prstGeom prst="rect">
            <a:avLst/>
          </a:prstGeom>
          <a:ln>
            <a:noFill/>
          </a:ln>
        </p:spPr>
      </p:pic>
      <p:pic>
        <p:nvPicPr>
          <p:cNvPr id="152" name="图片 11" descr=""/>
          <p:cNvPicPr/>
          <p:nvPr/>
        </p:nvPicPr>
        <p:blipFill>
          <a:blip r:embed="rId5"/>
          <a:stretch/>
        </p:blipFill>
        <p:spPr>
          <a:xfrm>
            <a:off x="7512120" y="5374080"/>
            <a:ext cx="717120" cy="717120"/>
          </a:xfrm>
          <a:prstGeom prst="rect">
            <a:avLst/>
          </a:prstGeom>
          <a:ln>
            <a:noFill/>
          </a:ln>
        </p:spPr>
      </p:pic>
      <p:pic>
        <p:nvPicPr>
          <p:cNvPr id="153" name="Picture 14" descr=""/>
          <p:cNvPicPr/>
          <p:nvPr/>
        </p:nvPicPr>
        <p:blipFill>
          <a:blip r:embed="rId6"/>
          <a:stretch/>
        </p:blipFill>
        <p:spPr>
          <a:xfrm>
            <a:off x="2362320" y="5374080"/>
            <a:ext cx="1828440" cy="785880"/>
          </a:xfrm>
          <a:prstGeom prst="rect">
            <a:avLst/>
          </a:prstGeom>
          <a:ln>
            <a:noFill/>
          </a:ln>
        </p:spPr>
      </p:pic>
      <p:sp>
        <p:nvSpPr>
          <p:cNvPr id="154"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1C2E30BB-1EA8-45F6-A2E2-3D8AD9CB2D3A}"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300" spc="-1" strike="noStrike">
                <a:solidFill>
                  <a:srgbClr val="7b9899"/>
                </a:solidFill>
                <a:uFill>
                  <a:solidFill>
                    <a:srgbClr val="ffffff"/>
                  </a:solidFill>
                </a:uFill>
                <a:latin typeface="Georgia"/>
                <a:ea typeface="Georgia"/>
              </a:rPr>
              <a:t>Evaluation</a:t>
            </a:r>
            <a:endParaRPr b="0" lang="en-US" sz="1800" spc="-1" strike="noStrike">
              <a:solidFill>
                <a:srgbClr val="000000"/>
              </a:solidFill>
              <a:uFill>
                <a:solidFill>
                  <a:srgbClr val="ffffff"/>
                </a:solidFill>
              </a:uFill>
              <a:latin typeface="Arial"/>
            </a:endParaRPr>
          </a:p>
        </p:txBody>
      </p:sp>
      <p:sp>
        <p:nvSpPr>
          <p:cNvPr id="180" name="CustomShape 2"/>
          <p:cNvSpPr/>
          <p:nvPr/>
        </p:nvSpPr>
        <p:spPr>
          <a:xfrm>
            <a:off x="228600" y="1371600"/>
            <a:ext cx="8685720" cy="4570920"/>
          </a:xfrm>
          <a:prstGeom prst="rect">
            <a:avLst/>
          </a:prstGeom>
          <a:noFill/>
          <a:ln>
            <a:noFill/>
          </a:ln>
        </p:spPr>
        <p:style>
          <a:lnRef idx="0"/>
          <a:fillRef idx="0"/>
          <a:effectRef idx="0"/>
          <a:fontRef idx="minor"/>
        </p:style>
        <p:txBody>
          <a:bodyPr lIns="90000" rIns="90000" tIns="45000" bIns="45000"/>
          <a:p>
            <a:pPr marL="272880" indent="-271800">
              <a:lnSpc>
                <a:spcPct val="100000"/>
              </a:lnSpc>
              <a:buClr>
                <a:srgbClr val="d16349"/>
              </a:buClr>
              <a:buFont typeface="Noto Sans Symbols"/>
              <a:buChar char="●"/>
            </a:pPr>
            <a:r>
              <a:rPr b="1" lang="en-US" sz="2400" spc="-1" strike="noStrike">
                <a:solidFill>
                  <a:srgbClr val="000000"/>
                </a:solidFill>
                <a:uFill>
                  <a:solidFill>
                    <a:srgbClr val="ffffff"/>
                  </a:solidFill>
                </a:uFill>
                <a:latin typeface="Georgia"/>
                <a:ea typeface="Georgia"/>
              </a:rPr>
              <a:t>Seven </a:t>
            </a:r>
            <a:r>
              <a:rPr b="0" lang="en-US" sz="2400" spc="-1" strike="noStrike">
                <a:solidFill>
                  <a:srgbClr val="000000"/>
                </a:solidFill>
                <a:uFill>
                  <a:solidFill>
                    <a:srgbClr val="ffffff"/>
                  </a:solidFill>
                </a:uFill>
                <a:latin typeface="Georgia"/>
                <a:ea typeface="Georgia"/>
              </a:rPr>
              <a:t>commonly adopted performance metrics in 3D model retrieval technique </a:t>
            </a:r>
            <a:r>
              <a:rPr b="0" lang="en-US" sz="2400" spc="-1" strike="noStrike">
                <a:solidFill>
                  <a:srgbClr val="0000ff"/>
                </a:solidFill>
                <a:uFill>
                  <a:solidFill>
                    <a:srgbClr val="ffffff"/>
                  </a:solidFill>
                </a:uFill>
                <a:latin typeface="Georgia"/>
                <a:ea typeface="Georgia"/>
              </a:rPr>
              <a:t>[LLL*15, LLL*14]</a:t>
            </a:r>
            <a:r>
              <a:rPr b="0" lang="en-US" sz="2400" spc="-1" strike="noStrike">
                <a:solidFill>
                  <a:srgbClr val="000000"/>
                </a:solidFill>
                <a:uFill>
                  <a:solidFill>
                    <a:srgbClr val="ffffff"/>
                  </a:solidFill>
                </a:uFill>
                <a:latin typeface="Georgia"/>
                <a:ea typeface="Georgia"/>
              </a:rPr>
              <a:t>:</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Precision-Recall plot (PR)</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Nearest Neighbor (NN)</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First Tier (FT)</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Second Tier (ST)</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E-Measures (E)</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Discounted Cumulated Gain (DCG) </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a:solidFill>
                  <a:srgbClr val="000000"/>
                </a:solidFill>
                <a:uFill>
                  <a:solidFill>
                    <a:srgbClr val="ffffff"/>
                  </a:solidFill>
                </a:uFill>
                <a:latin typeface="Georgia"/>
                <a:ea typeface="Georgia"/>
              </a:rPr>
              <a:t>Average Precision (AP)</a:t>
            </a:r>
            <a:endParaRPr b="0" lang="en-US" sz="1800" spc="-1" strike="noStrike">
              <a:solidFill>
                <a:srgbClr val="000000"/>
              </a:solidFill>
              <a:uFill>
                <a:solidFill>
                  <a:srgbClr val="ffffff"/>
                </a:solidFill>
              </a:uFill>
              <a:latin typeface="Arial"/>
            </a:endParaRPr>
          </a:p>
          <a:p>
            <a:pPr marL="272880" indent="-271800">
              <a:lnSpc>
                <a:spcPct val="100000"/>
              </a:lnSpc>
              <a:buClr>
                <a:srgbClr val="d16349"/>
              </a:buClr>
              <a:buFont typeface="Noto Sans Symbols"/>
              <a:buChar char="●"/>
            </a:pPr>
            <a:r>
              <a:rPr b="0" lang="en-US" sz="2400" spc="-1" strike="noStrike">
                <a:solidFill>
                  <a:srgbClr val="000000"/>
                </a:solidFill>
                <a:uFill>
                  <a:solidFill>
                    <a:srgbClr val="ffffff"/>
                  </a:solidFill>
                </a:uFill>
                <a:latin typeface="Georgia"/>
                <a:ea typeface="Georgia"/>
              </a:rPr>
              <a:t>We also have developed the code to compute them</a:t>
            </a:r>
            <a:endParaRPr b="0" lang="en-US" sz="1800" spc="-1" strike="noStrike">
              <a:solidFill>
                <a:srgbClr val="000000"/>
              </a:solidFill>
              <a:uFill>
                <a:solidFill>
                  <a:srgbClr val="ffffff"/>
                </a:solidFill>
              </a:uFill>
              <a:latin typeface="Arial"/>
            </a:endParaRPr>
          </a:p>
          <a:p>
            <a:pPr lvl="1" marL="743040" indent="-284760">
              <a:lnSpc>
                <a:spcPct val="100000"/>
              </a:lnSpc>
              <a:buClr>
                <a:srgbClr val="d16349"/>
              </a:buClr>
              <a:buFont typeface="Courier New"/>
              <a:buChar char="o"/>
            </a:pPr>
            <a:r>
              <a:rPr b="0" lang="en-US" sz="2000" spc="-1" strike="noStrike" u="sng">
                <a:solidFill>
                  <a:srgbClr val="00a3d6"/>
                </a:solidFill>
                <a:uFill>
                  <a:solidFill>
                    <a:srgbClr val="ffffff"/>
                  </a:solidFill>
                </a:uFill>
                <a:latin typeface="Georgia"/>
                <a:ea typeface="Georgia"/>
                <a:hlinkClick r:id="rId1"/>
              </a:rPr>
              <a:t>http://orca.st.usm.edu/~bli/SceneIBR2018/data.html</a:t>
            </a:r>
            <a:endParaRPr b="0" lang="en-US" sz="1800" spc="-1" strike="noStrike">
              <a:solidFill>
                <a:srgbClr val="000000"/>
              </a:solidFill>
              <a:uFill>
                <a:solidFill>
                  <a:srgbClr val="ffffff"/>
                </a:solidFill>
              </a:uFill>
              <a:latin typeface="Arial"/>
            </a:endParaRPr>
          </a:p>
        </p:txBody>
      </p:sp>
      <p:sp>
        <p:nvSpPr>
          <p:cNvPr id="181" name="TextShape 3"/>
          <p:cNvSpPr txBox="1"/>
          <p:nvPr/>
        </p:nvSpPr>
        <p:spPr>
          <a:xfrm>
            <a:off x="4343400" y="1036800"/>
            <a:ext cx="456840" cy="441000"/>
          </a:xfrm>
          <a:prstGeom prst="rect">
            <a:avLst/>
          </a:prstGeom>
          <a:noFill/>
          <a:ln>
            <a:noFill/>
          </a:ln>
        </p:spPr>
        <p:txBody>
          <a:bodyPr lIns="45720" rIns="45720" anchor="ctr"/>
          <a:p>
            <a:pPr algn="ctr">
              <a:lnSpc>
                <a:spcPct val="100000"/>
              </a:lnSpc>
            </a:pPr>
            <a:fld id="{F2E8EAB1-1712-4D68-8BD1-83244669C936}"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83"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
        <p:nvSpPr>
          <p:cNvPr id="184"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62C18A66-EEDA-4FBA-8DAD-F9F5C6FB03BC}"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300" spc="-1" strike="noStrike">
                <a:solidFill>
                  <a:srgbClr val="7b9899"/>
                </a:solidFill>
                <a:uFill>
                  <a:solidFill>
                    <a:srgbClr val="ffffff"/>
                  </a:solidFill>
                </a:uFill>
                <a:latin typeface="Georgia"/>
                <a:ea typeface="Georgia"/>
              </a:rPr>
              <a:t>Methods</a:t>
            </a:r>
            <a:endParaRPr b="0" lang="en-US" sz="1800" spc="-1" strike="noStrike">
              <a:solidFill>
                <a:srgbClr val="000000"/>
              </a:solidFill>
              <a:uFill>
                <a:solidFill>
                  <a:srgbClr val="ffffff"/>
                </a:solidFill>
              </a:uFill>
              <a:latin typeface="Arial"/>
            </a:endParaRPr>
          </a:p>
        </p:txBody>
      </p:sp>
      <p:sp>
        <p:nvSpPr>
          <p:cNvPr id="186" name="CustomShape 2"/>
          <p:cNvSpPr/>
          <p:nvPr/>
        </p:nvSpPr>
        <p:spPr>
          <a:xfrm>
            <a:off x="173160" y="1524600"/>
            <a:ext cx="8536320" cy="5104440"/>
          </a:xfrm>
          <a:prstGeom prst="rect">
            <a:avLst/>
          </a:prstGeom>
          <a:noFill/>
          <a:ln>
            <a:noFill/>
          </a:ln>
        </p:spPr>
        <p:style>
          <a:lnRef idx="0"/>
          <a:fillRef idx="0"/>
          <a:effectRef idx="0"/>
          <a:fontRef idx="minor"/>
        </p:style>
        <p:txBody>
          <a:bodyPr lIns="90000" rIns="90000" tIns="45000" bIns="45000"/>
          <a:p>
            <a:pPr marL="272880" indent="-271800">
              <a:lnSpc>
                <a:spcPct val="100000"/>
              </a:lnSpc>
              <a:buClr>
                <a:srgbClr val="d16349"/>
              </a:buClr>
              <a:buFont typeface="Noto Sans Symbols"/>
              <a:buChar char="●"/>
            </a:pPr>
            <a:r>
              <a:rPr b="0" lang="en-US" sz="2400" spc="-1" strike="noStrike">
                <a:solidFill>
                  <a:srgbClr val="000000"/>
                </a:solidFill>
                <a:uFill>
                  <a:solidFill>
                    <a:srgbClr val="ffffff"/>
                  </a:solidFill>
                </a:uFill>
                <a:latin typeface="Georgia"/>
                <a:ea typeface="Georgia"/>
              </a:rPr>
              <a:t>VGG and Maximum Mean Discrepancy Domain Adaptation on the VGG-Net (</a:t>
            </a:r>
            <a:r>
              <a:rPr b="0" lang="en-US" sz="2400" spc="-1" strike="noStrike">
                <a:solidFill>
                  <a:srgbClr val="00ff00"/>
                </a:solidFill>
                <a:uFill>
                  <a:solidFill>
                    <a:srgbClr val="ffffff"/>
                  </a:solidFill>
                </a:uFill>
                <a:latin typeface="Georgia"/>
                <a:ea typeface="Georgia"/>
              </a:rPr>
              <a:t>VGG</a:t>
            </a:r>
            <a:r>
              <a:rPr b="0" lang="en-US" sz="2400" spc="-1" strike="noStrike">
                <a:solidFill>
                  <a:srgbClr val="000000"/>
                </a:solidFill>
                <a:uFill>
                  <a:solidFill>
                    <a:srgbClr val="ffffff"/>
                  </a:solidFill>
                </a:uFill>
                <a:latin typeface="Georgia"/>
                <a:ea typeface="Georgia"/>
              </a:rPr>
              <a:t>, </a:t>
            </a:r>
            <a:r>
              <a:rPr b="0" lang="en-US" sz="2400" spc="-1" strike="noStrike">
                <a:solidFill>
                  <a:srgbClr val="ff0000"/>
                </a:solidFill>
                <a:uFill>
                  <a:solidFill>
                    <a:srgbClr val="ffffff"/>
                  </a:solidFill>
                </a:uFill>
                <a:latin typeface="Georgia"/>
                <a:ea typeface="Georgia"/>
              </a:rPr>
              <a:t>MMD-VGG</a:t>
            </a:r>
            <a:r>
              <a:rPr b="0" lang="en-US" sz="2400" spc="-1" strike="noStrike">
                <a:solidFill>
                  <a:srgbClr val="000000"/>
                </a:solidFill>
                <a:uFill>
                  <a:solidFill>
                    <a:srgbClr val="ffffff"/>
                  </a:solidFill>
                </a:uFill>
                <a:latin typeface="Georgia"/>
                <a:ea typeface="Georgia"/>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2880" indent="-271800">
              <a:lnSpc>
                <a:spcPct val="100000"/>
              </a:lnSpc>
              <a:buClr>
                <a:srgbClr val="d16349"/>
              </a:buClr>
              <a:buFont typeface="Noto Sans Symbols"/>
              <a:buChar char="●"/>
            </a:pPr>
            <a:r>
              <a:rPr b="0" lang="en-US" sz="2400" spc="-1" strike="noStrike">
                <a:solidFill>
                  <a:srgbClr val="000000"/>
                </a:solidFill>
                <a:uFill>
                  <a:solidFill>
                    <a:srgbClr val="ffffff"/>
                  </a:solidFill>
                </a:uFill>
                <a:latin typeface="Georgia"/>
                <a:ea typeface="Georgia"/>
              </a:rPr>
              <a:t>Triplet Center Loss (</a:t>
            </a:r>
            <a:r>
              <a:rPr b="0" lang="en-US" sz="2400" spc="-1" strike="noStrike">
                <a:solidFill>
                  <a:srgbClr val="0000ff"/>
                </a:solidFill>
                <a:uFill>
                  <a:solidFill>
                    <a:srgbClr val="ffffff"/>
                  </a:solidFill>
                </a:uFill>
                <a:latin typeface="Georgia"/>
                <a:ea typeface="Georgia"/>
              </a:rPr>
              <a:t>TCL</a:t>
            </a:r>
            <a:r>
              <a:rPr b="0" lang="en-US" sz="2400" spc="-1" strike="noStrike">
                <a:solidFill>
                  <a:srgbClr val="000000"/>
                </a:solidFill>
                <a:uFill>
                  <a:solidFill>
                    <a:srgbClr val="ffffff"/>
                  </a:solidFill>
                </a:uFill>
                <a:latin typeface="Georgia"/>
                <a:ea typeface="Georgia"/>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2880" indent="-271800">
              <a:lnSpc>
                <a:spcPct val="100000"/>
              </a:lnSpc>
              <a:buClr>
                <a:srgbClr val="d16349"/>
              </a:buClr>
              <a:buFont typeface="Noto Sans Symbols"/>
              <a:buChar char="●"/>
            </a:pPr>
            <a:r>
              <a:rPr b="0" lang="en-US" sz="2400" spc="-1" strike="noStrike">
                <a:solidFill>
                  <a:srgbClr val="000000"/>
                </a:solidFill>
                <a:uFill>
                  <a:solidFill>
                    <a:srgbClr val="ffffff"/>
                  </a:solidFill>
                </a:uFill>
                <a:latin typeface="Georgia"/>
                <a:ea typeface="Georgia"/>
              </a:rPr>
              <a:t>ResNet50-Based Image Recognition and Adapting Place Classification for 3D Models Using Adversarial Training (</a:t>
            </a:r>
            <a:r>
              <a:rPr b="0" lang="en-US" sz="2400" spc="-1" strike="noStrike">
                <a:solidFill>
                  <a:srgbClr val="9900ff"/>
                </a:solidFill>
                <a:uFill>
                  <a:solidFill>
                    <a:srgbClr val="ffffff"/>
                  </a:solidFill>
                </a:uFill>
                <a:latin typeface="Georgia"/>
                <a:ea typeface="Georgia"/>
              </a:rPr>
              <a:t>RNIRAP</a:t>
            </a:r>
            <a:r>
              <a:rPr b="0" lang="en-US" sz="2400" spc="-1" strike="noStrike">
                <a:solidFill>
                  <a:srgbClr val="000000"/>
                </a:solidFill>
                <a:uFill>
                  <a:solidFill>
                    <a:srgbClr val="ffffff"/>
                  </a:solidFill>
                </a:uFill>
                <a:latin typeface="Georgia"/>
                <a:ea typeface="Georgia"/>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720">
              <a:lnSpc>
                <a:spcPct val="100000"/>
              </a:lnSpc>
            </a:pPr>
            <a:r>
              <a:rPr b="0" lang="en-US" sz="2400" spc="-1" strike="noStrike">
                <a:solidFill>
                  <a:srgbClr val="ff0000"/>
                </a:solidFill>
                <a:uFill>
                  <a:solidFill>
                    <a:srgbClr val="ffffff"/>
                  </a:solidFill>
                </a:uFill>
                <a:latin typeface="Arial"/>
                <a:ea typeface="宋体"/>
              </a:rPr>
              <a:t>Note: </a:t>
            </a:r>
            <a:r>
              <a:rPr b="0" lang="en-US" sz="2400" spc="-1" strike="noStrike">
                <a:solidFill>
                  <a:srgbClr val="000000"/>
                </a:solidFill>
                <a:uFill>
                  <a:solidFill>
                    <a:srgbClr val="ffffff"/>
                  </a:solidFill>
                </a:uFill>
                <a:latin typeface="Arial"/>
                <a:ea typeface="宋体"/>
              </a:rPr>
              <a:t>Due to limited time, we are not able to present in detail for each method. But you can find the detailed slides together with scripts in the </a:t>
            </a:r>
            <a:r>
              <a:rPr b="1" lang="en-US" sz="2400" spc="-1" strike="noStrike" u="sng">
                <a:solidFill>
                  <a:srgbClr val="000000"/>
                </a:solidFill>
                <a:uFill>
                  <a:solidFill>
                    <a:srgbClr val="ffffff"/>
                  </a:solidFill>
                </a:uFill>
                <a:latin typeface="Arial"/>
                <a:ea typeface="宋体"/>
              </a:rPr>
              <a:t>hided slides</a:t>
            </a:r>
            <a:r>
              <a:rPr b="1" lang="en-US" sz="2400" spc="-1" strike="noStrike">
                <a:solidFill>
                  <a:srgbClr val="000000"/>
                </a:solidFill>
                <a:uFill>
                  <a:solidFill>
                    <a:srgbClr val="ffffff"/>
                  </a:solidFill>
                </a:uFill>
                <a:latin typeface="Arial"/>
                <a:ea typeface="宋体"/>
              </a:rPr>
              <a:t> </a:t>
            </a:r>
            <a:r>
              <a:rPr b="0" lang="en-US" sz="2400" spc="-1" strike="noStrike">
                <a:solidFill>
                  <a:srgbClr val="000000"/>
                </a:solidFill>
                <a:uFill>
                  <a:solidFill>
                    <a:srgbClr val="ffffff"/>
                  </a:solidFill>
                </a:uFill>
                <a:latin typeface="Arial"/>
                <a:ea typeface="宋体"/>
              </a:rPr>
              <a:t>followed (these presentation slides are available on the track website as well). </a:t>
            </a:r>
            <a:endParaRPr b="0" lang="en-US" sz="1800" spc="-1" strike="noStrike">
              <a:solidFill>
                <a:srgbClr val="000000"/>
              </a:solidFill>
              <a:uFill>
                <a:solidFill>
                  <a:srgbClr val="ffffff"/>
                </a:solidFill>
              </a:uFill>
              <a:latin typeface="Arial"/>
            </a:endParaRPr>
          </a:p>
          <a:p>
            <a:pPr marL="720">
              <a:lnSpc>
                <a:spcPct val="100000"/>
              </a:lnSpc>
            </a:pPr>
            <a:endParaRPr b="0" lang="en-US" sz="1800" spc="-1" strike="noStrike">
              <a:solidFill>
                <a:srgbClr val="000000"/>
              </a:solidFill>
              <a:uFill>
                <a:solidFill>
                  <a:srgbClr val="ffffff"/>
                </a:solidFill>
              </a:uFill>
              <a:latin typeface="Arial"/>
            </a:endParaRPr>
          </a:p>
        </p:txBody>
      </p:sp>
      <p:sp>
        <p:nvSpPr>
          <p:cNvPr id="187" name="TextShape 3"/>
          <p:cNvSpPr txBox="1"/>
          <p:nvPr/>
        </p:nvSpPr>
        <p:spPr>
          <a:xfrm>
            <a:off x="4343400" y="1036800"/>
            <a:ext cx="456840" cy="441000"/>
          </a:xfrm>
          <a:prstGeom prst="rect">
            <a:avLst/>
          </a:prstGeom>
          <a:noFill/>
          <a:ln>
            <a:noFill/>
          </a:ln>
        </p:spPr>
        <p:txBody>
          <a:bodyPr lIns="45720" rIns="45720" anchor="ctr"/>
          <a:p>
            <a:pPr algn="ctr">
              <a:lnSpc>
                <a:spcPct val="100000"/>
              </a:lnSpc>
            </a:pPr>
            <a:fld id="{43763793-0338-455E-B481-9302C31C4B64}"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09480" y="1409760"/>
            <a:ext cx="8137080" cy="1257120"/>
          </a:xfrm>
          <a:prstGeom prst="rect">
            <a:avLst/>
          </a:prstGeom>
          <a:noFill/>
          <a:ln w="9360">
            <a:noFill/>
          </a:ln>
        </p:spPr>
        <p:txBody>
          <a:bodyPr anchor="b"/>
          <a:p>
            <a:pPr algn="ctr">
              <a:lnSpc>
                <a:spcPct val="100000"/>
              </a:lnSpc>
            </a:pPr>
            <a:r>
              <a:rPr b="0" lang="en-US" sz="3600" spc="-1" strike="noStrike">
                <a:solidFill>
                  <a:srgbClr val="7b9899"/>
                </a:solidFill>
                <a:uFill>
                  <a:solidFill>
                    <a:srgbClr val="ffffff"/>
                  </a:solidFill>
                </a:uFill>
                <a:latin typeface="Georgia"/>
              </a:rPr>
              <a:t>VGG and Maximum Mean Discrepancy Domain Adaptation on the VGG-Net</a:t>
            </a:r>
            <a:endParaRPr b="0" lang="en-US" sz="3300" spc="-1" strike="noStrike">
              <a:solidFill>
                <a:srgbClr val="000000"/>
              </a:solidFill>
              <a:uFill>
                <a:solidFill>
                  <a:srgbClr val="ffffff"/>
                </a:solidFill>
              </a:uFill>
              <a:latin typeface="Arial"/>
            </a:endParaRPr>
          </a:p>
        </p:txBody>
      </p:sp>
      <p:sp>
        <p:nvSpPr>
          <p:cNvPr id="189" name="TextShape 2"/>
          <p:cNvSpPr txBox="1"/>
          <p:nvPr/>
        </p:nvSpPr>
        <p:spPr>
          <a:xfrm>
            <a:off x="228600" y="2895480"/>
            <a:ext cx="8686440" cy="2087280"/>
          </a:xfrm>
          <a:prstGeom prst="rect">
            <a:avLst/>
          </a:prstGeom>
          <a:noFill/>
          <a:ln w="9360">
            <a:noFill/>
          </a:ln>
        </p:spPr>
        <p:txBody>
          <a:bodyPr/>
          <a:p>
            <a:pPr algn="ctr">
              <a:lnSpc>
                <a:spcPct val="100000"/>
              </a:lnSpc>
            </a:pPr>
            <a:r>
              <a:rPr b="0" lang="en-US" sz="2700" spc="-1" strike="noStrike">
                <a:solidFill>
                  <a:srgbClr val="000000"/>
                </a:solidFill>
                <a:uFill>
                  <a:solidFill>
                    <a:srgbClr val="ffffff"/>
                  </a:solidFill>
                </a:uFill>
                <a:latin typeface="Georgia"/>
              </a:rPr>
              <a:t>Wenhui Li, Anan Liu, Weizhi Nie, </a:t>
            </a:r>
            <a:endParaRPr b="0" lang="en-US" sz="2700" spc="-1" strike="noStrike">
              <a:solidFill>
                <a:srgbClr val="000000"/>
              </a:solidFill>
              <a:uFill>
                <a:solidFill>
                  <a:srgbClr val="ffffff"/>
                </a:solidFill>
              </a:uFill>
              <a:latin typeface="Georgia"/>
            </a:endParaRPr>
          </a:p>
          <a:p>
            <a:pPr algn="ctr">
              <a:lnSpc>
                <a:spcPct val="100000"/>
              </a:lnSpc>
            </a:pPr>
            <a:r>
              <a:rPr b="0" lang="en-US" sz="2700" spc="-1" strike="noStrike">
                <a:solidFill>
                  <a:srgbClr val="000000"/>
                </a:solidFill>
                <a:uFill>
                  <a:solidFill>
                    <a:srgbClr val="ffffff"/>
                  </a:solidFill>
                </a:uFill>
                <a:latin typeface="Georgia"/>
              </a:rPr>
              <a:t>Yuting Su, Shu Xiang, Heyu Zhou</a:t>
            </a:r>
            <a:endParaRPr b="0" lang="en-US" sz="2700" spc="-1" strike="noStrike">
              <a:solidFill>
                <a:srgbClr val="000000"/>
              </a:solidFill>
              <a:uFill>
                <a:solidFill>
                  <a:srgbClr val="ffffff"/>
                </a:solidFill>
              </a:uFill>
              <a:latin typeface="Georgia"/>
            </a:endParaRPr>
          </a:p>
          <a:p>
            <a:pPr algn="ctr">
              <a:lnSpc>
                <a:spcPct val="100000"/>
              </a:lnSpc>
            </a:pPr>
            <a:endParaRPr b="0" lang="en-US" sz="2700" spc="-1" strike="noStrike">
              <a:solidFill>
                <a:srgbClr val="000000"/>
              </a:solidFill>
              <a:uFill>
                <a:solidFill>
                  <a:srgbClr val="ffffff"/>
                </a:solidFill>
              </a:uFill>
              <a:latin typeface="Georgia"/>
            </a:endParaRPr>
          </a:p>
          <a:p>
            <a:pPr algn="ctr">
              <a:lnSpc>
                <a:spcPct val="100000"/>
              </a:lnSpc>
            </a:pPr>
            <a:r>
              <a:rPr b="0" lang="en-US" sz="2700" spc="-1" strike="noStrike">
                <a:solidFill>
                  <a:srgbClr val="000000"/>
                </a:solidFill>
                <a:uFill>
                  <a:solidFill>
                    <a:srgbClr val="ffffff"/>
                  </a:solidFill>
                </a:uFill>
                <a:latin typeface="Georgia"/>
              </a:rPr>
              <a:t>Tianjin University, China</a:t>
            </a:r>
            <a:endParaRPr b="0" lang="en-US" sz="2700" spc="-1" strike="noStrike">
              <a:solidFill>
                <a:srgbClr val="000000"/>
              </a:solidFill>
              <a:uFill>
                <a:solidFill>
                  <a:srgbClr val="ffffff"/>
                </a:solidFill>
              </a:uFill>
              <a:latin typeface="Georgia"/>
            </a:endParaRPr>
          </a:p>
        </p:txBody>
      </p:sp>
      <p:pic>
        <p:nvPicPr>
          <p:cNvPr id="190" name="图片 5" descr=""/>
          <p:cNvPicPr/>
          <p:nvPr/>
        </p:nvPicPr>
        <p:blipFill>
          <a:blip r:embed="rId1"/>
          <a:stretch/>
        </p:blipFill>
        <p:spPr>
          <a:xfrm>
            <a:off x="4011840" y="5196600"/>
            <a:ext cx="1093320" cy="1093320"/>
          </a:xfrm>
          <a:prstGeom prst="rect">
            <a:avLst/>
          </a:prstGeom>
          <a:ln>
            <a:noFill/>
          </a:ln>
        </p:spPr>
      </p:pic>
      <p:sp>
        <p:nvSpPr>
          <p:cNvPr id="191"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07B91AEE-7071-43A2-B186-8D895C591D1F}"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2"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193" name="CustomShape 2"/>
          <p:cNvSpPr/>
          <p:nvPr/>
        </p:nvSpPr>
        <p:spPr>
          <a:xfrm>
            <a:off x="152280" y="1371600"/>
            <a:ext cx="8762760" cy="4714920"/>
          </a:xfrm>
          <a:prstGeom prst="rect">
            <a:avLst/>
          </a:prstGeom>
          <a:noFill/>
          <a:ln>
            <a:noFill/>
          </a:ln>
        </p:spPr>
        <p:style>
          <a:lnRef idx="0"/>
          <a:fillRef idx="0"/>
          <a:effectRef idx="0"/>
          <a:fontRef idx="minor"/>
        </p:style>
        <p:txBody>
          <a:bodyPr lIns="90000" rIns="90000" tIns="45000" bIns="45000"/>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Step 1: Data preprocessing</a:t>
            </a:r>
            <a:endParaRPr b="0" lang="en-US" sz="1800" spc="-1" strike="noStrike">
              <a:solidFill>
                <a:srgbClr val="000000"/>
              </a:solidFill>
              <a:uFill>
                <a:solidFill>
                  <a:srgbClr val="ffffff"/>
                </a:solidFill>
              </a:uFill>
              <a:latin typeface="Arial"/>
            </a:endParaRPr>
          </a:p>
          <a:p>
            <a:pPr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rPr>
              <a:t>Step 2: Feature representation</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Learning-based setting: </a:t>
            </a:r>
            <a:r>
              <a:rPr b="0" lang="en-US" sz="2000" spc="-1" strike="noStrike">
                <a:solidFill>
                  <a:srgbClr val="ff0000"/>
                </a:solidFill>
                <a:uFill>
                  <a:solidFill>
                    <a:srgbClr val="ffffff"/>
                  </a:solidFill>
                </a:uFill>
                <a:latin typeface="Arial"/>
                <a:ea typeface="宋体"/>
              </a:rPr>
              <a:t>MMD-VGG </a:t>
            </a:r>
            <a:endParaRPr b="0" lang="en-US" sz="1800" spc="-1" strike="noStrike">
              <a:solidFill>
                <a:srgbClr val="000000"/>
              </a:solidFill>
              <a:uFill>
                <a:solidFill>
                  <a:srgbClr val="ffffff"/>
                </a:solidFill>
              </a:uFill>
              <a:latin typeface="Arial"/>
            </a:endParaRPr>
          </a:p>
          <a:p>
            <a:pPr lvl="2" marL="1257480" indent="-342720">
              <a:lnSpc>
                <a:spcPct val="100000"/>
              </a:lnSpc>
              <a:buClr>
                <a:srgbClr val="d16349"/>
              </a:buClr>
              <a:buSzPct val="85000"/>
              <a:buFont typeface="Wingdings" charset="2"/>
              <a:buChar char=""/>
            </a:pPr>
            <a:r>
              <a:rPr b="0" lang="en-US" sz="2000" spc="-1" strike="noStrike">
                <a:solidFill>
                  <a:srgbClr val="000000"/>
                </a:solidFill>
                <a:uFill>
                  <a:solidFill>
                    <a:srgbClr val="ffffff"/>
                  </a:solidFill>
                </a:uFill>
                <a:latin typeface="Georgia"/>
                <a:ea typeface="宋体"/>
              </a:rPr>
              <a:t>Maximum Mean Discrepancy </a:t>
            </a:r>
            <a:r>
              <a:rPr b="0" lang="en-US" sz="2000" spc="-1" strike="noStrike">
                <a:solidFill>
                  <a:srgbClr val="0000ff"/>
                </a:solidFill>
                <a:uFill>
                  <a:solidFill>
                    <a:srgbClr val="ffffff"/>
                  </a:solidFill>
                </a:uFill>
                <a:latin typeface="Georgia"/>
                <a:ea typeface="宋体"/>
              </a:rPr>
              <a:t>[LWD13]</a:t>
            </a:r>
            <a:endParaRPr b="0" lang="en-US" sz="1800" spc="-1" strike="noStrike">
              <a:solidFill>
                <a:srgbClr val="000000"/>
              </a:solidFill>
              <a:uFill>
                <a:solidFill>
                  <a:srgbClr val="ffffff"/>
                </a:solidFill>
              </a:uFill>
              <a:latin typeface="Arial"/>
            </a:endParaRPr>
          </a:p>
          <a:p>
            <a:pPr lvl="1" marL="743040" indent="-285480">
              <a:lnSpc>
                <a:spcPct val="100000"/>
              </a:lnSpc>
              <a:buClr>
                <a:srgbClr val="d16349"/>
              </a:buClr>
              <a:buSzPct val="85000"/>
              <a:buFont typeface="Courier New"/>
              <a:buChar char="o"/>
            </a:pPr>
            <a:r>
              <a:rPr b="0" lang="en-US" sz="2000" spc="-1" strike="noStrike">
                <a:solidFill>
                  <a:srgbClr val="000000"/>
                </a:solidFill>
                <a:uFill>
                  <a:solidFill>
                    <a:srgbClr val="ffffff"/>
                  </a:solidFill>
                </a:uFill>
                <a:latin typeface="Georgia"/>
                <a:ea typeface="宋体"/>
              </a:rPr>
              <a:t>Non-Learning based setting: </a:t>
            </a:r>
            <a:r>
              <a:rPr b="0" lang="en-US" sz="2000" spc="-1" strike="noStrike">
                <a:solidFill>
                  <a:srgbClr val="7030a0"/>
                </a:solidFill>
                <a:uFill>
                  <a:solidFill>
                    <a:srgbClr val="ffffff"/>
                  </a:solidFill>
                </a:uFill>
                <a:latin typeface="Georgia"/>
                <a:ea typeface="宋体"/>
              </a:rPr>
              <a:t>VGG</a:t>
            </a:r>
            <a:endParaRPr b="0" lang="en-US" sz="1800" spc="-1" strike="noStrike">
              <a:solidFill>
                <a:srgbClr val="000000"/>
              </a:solidFill>
              <a:uFill>
                <a:solidFill>
                  <a:srgbClr val="ffffff"/>
                </a:solidFill>
              </a:uFill>
              <a:latin typeface="Arial"/>
            </a:endParaRPr>
          </a:p>
          <a:p>
            <a:pPr lvl="1" marL="272880" indent="-272520">
              <a:lnSpc>
                <a:spcPct val="100000"/>
              </a:lnSpc>
              <a:buClr>
                <a:srgbClr val="d16349"/>
              </a:buClr>
              <a:buSzPct val="85000"/>
              <a:buFont typeface="Wingdings 2" charset="2"/>
              <a:buChar char=""/>
            </a:pPr>
            <a:r>
              <a:rPr b="0" lang="en-US" sz="2400" spc="-1" strike="noStrike">
                <a:solidFill>
                  <a:srgbClr val="000000"/>
                </a:solidFill>
                <a:uFill>
                  <a:solidFill>
                    <a:srgbClr val="ffffff"/>
                  </a:solidFill>
                </a:uFill>
                <a:latin typeface="Georgia"/>
                <a:ea typeface="宋体"/>
              </a:rPr>
              <a:t>Step 3: Euclidian distance computation</a:t>
            </a: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p:txBody>
      </p:sp>
      <p:sp>
        <p:nvSpPr>
          <p:cNvPr id="194" name="CustomShape 3"/>
          <p:cNvSpPr/>
          <p:nvPr/>
        </p:nvSpPr>
        <p:spPr>
          <a:xfrm>
            <a:off x="5610600" y="5257800"/>
            <a:ext cx="2595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Data preprocessing examples </a:t>
            </a:r>
            <a:endParaRPr b="0" lang="en-US" sz="1800" spc="-1" strike="noStrike">
              <a:solidFill>
                <a:srgbClr val="000000"/>
              </a:solidFill>
              <a:uFill>
                <a:solidFill>
                  <a:srgbClr val="ffffff"/>
                </a:solidFill>
              </a:uFill>
              <a:latin typeface="Arial"/>
            </a:endParaRPr>
          </a:p>
        </p:txBody>
      </p:sp>
      <p:pic>
        <p:nvPicPr>
          <p:cNvPr id="195" name="图片 7" descr=""/>
          <p:cNvPicPr/>
          <p:nvPr/>
        </p:nvPicPr>
        <p:blipFill>
          <a:blip r:embed="rId1"/>
          <a:stretch/>
        </p:blipFill>
        <p:spPr>
          <a:xfrm>
            <a:off x="2057400" y="4343400"/>
            <a:ext cx="3352320" cy="1999800"/>
          </a:xfrm>
          <a:prstGeom prst="rect">
            <a:avLst/>
          </a:prstGeom>
          <a:ln>
            <a:noFill/>
          </a:ln>
        </p:spPr>
      </p:pic>
      <p:sp>
        <p:nvSpPr>
          <p:cNvPr id="196" name="TextShape 4"/>
          <p:cNvSpPr txBox="1"/>
          <p:nvPr/>
        </p:nvSpPr>
        <p:spPr>
          <a:xfrm>
            <a:off x="4343400" y="1036800"/>
            <a:ext cx="456840" cy="441000"/>
          </a:xfrm>
          <a:prstGeom prst="rect">
            <a:avLst/>
          </a:prstGeom>
          <a:noFill/>
          <a:ln>
            <a:noFill/>
          </a:ln>
        </p:spPr>
        <p:txBody>
          <a:bodyPr lIns="45720" rIns="45720" anchor="ctr"/>
          <a:p>
            <a:pPr algn="ctr">
              <a:lnSpc>
                <a:spcPct val="100000"/>
              </a:lnSpc>
            </a:pPr>
            <a:fld id="{68E6E7B9-FDB2-4711-B962-A45320D8E6FD}"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09480" y="1323000"/>
            <a:ext cx="8137080" cy="1257120"/>
          </a:xfrm>
          <a:prstGeom prst="rect">
            <a:avLst/>
          </a:prstGeom>
          <a:noFill/>
          <a:ln w="9360">
            <a:noFill/>
          </a:ln>
        </p:spPr>
        <p:txBody>
          <a:bodyPr anchor="b"/>
          <a:p>
            <a:pPr algn="ctr">
              <a:lnSpc>
                <a:spcPct val="100000"/>
              </a:lnSpc>
            </a:pPr>
            <a:r>
              <a:rPr b="0" lang="en-US" sz="3300" spc="-1" strike="noStrike">
                <a:solidFill>
                  <a:srgbClr val="7b9899"/>
                </a:solidFill>
                <a:uFill>
                  <a:solidFill>
                    <a:srgbClr val="ffffff"/>
                  </a:solidFill>
                </a:uFill>
                <a:latin typeface="Georgia"/>
              </a:rPr>
              <a:t>TCL: Triplet Center Loss </a:t>
            </a:r>
            <a:endParaRPr b="0" lang="en-US" sz="3300" spc="-1" strike="noStrike">
              <a:solidFill>
                <a:srgbClr val="000000"/>
              </a:solidFill>
              <a:uFill>
                <a:solidFill>
                  <a:srgbClr val="ffffff"/>
                </a:solidFill>
              </a:uFill>
              <a:latin typeface="Arial"/>
            </a:endParaRPr>
          </a:p>
        </p:txBody>
      </p:sp>
      <p:sp>
        <p:nvSpPr>
          <p:cNvPr id="198" name="TextShape 2"/>
          <p:cNvSpPr txBox="1"/>
          <p:nvPr/>
        </p:nvSpPr>
        <p:spPr>
          <a:xfrm>
            <a:off x="228600" y="2756520"/>
            <a:ext cx="8686440" cy="2087280"/>
          </a:xfrm>
          <a:prstGeom prst="rect">
            <a:avLst/>
          </a:prstGeom>
          <a:noFill/>
          <a:ln w="9360">
            <a:noFill/>
          </a:ln>
        </p:spPr>
        <p:txBody>
          <a:bodyPr/>
          <a:p>
            <a:pPr marL="272880" indent="-272520" algn="ctr">
              <a:lnSpc>
                <a:spcPct val="100000"/>
              </a:lnSpc>
            </a:pPr>
            <a:r>
              <a:rPr b="0" lang="en-US" sz="2700" spc="-1" strike="noStrike">
                <a:solidFill>
                  <a:srgbClr val="000000"/>
                </a:solidFill>
                <a:uFill>
                  <a:solidFill>
                    <a:srgbClr val="ffffff"/>
                  </a:solidFill>
                </a:uFill>
                <a:latin typeface="Georgia"/>
              </a:rPr>
              <a:t>Xiaolong Liu, Xinwei He, Zhichao Zhou,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2700" spc="-1" strike="noStrike">
                <a:solidFill>
                  <a:srgbClr val="000000"/>
                </a:solidFill>
                <a:uFill>
                  <a:solidFill>
                    <a:srgbClr val="ffffff"/>
                  </a:solidFill>
                </a:uFill>
                <a:latin typeface="Georgia"/>
              </a:rPr>
              <a:t>Yang Zhou, Song Bai, Xiang Bai</a:t>
            </a:r>
            <a:endParaRPr b="0" lang="en-US" sz="2700" spc="-1" strike="noStrike">
              <a:solidFill>
                <a:srgbClr val="000000"/>
              </a:solidFill>
              <a:uFill>
                <a:solidFill>
                  <a:srgbClr val="ffffff"/>
                </a:solidFill>
              </a:uFill>
              <a:latin typeface="Georgia"/>
            </a:endParaRPr>
          </a:p>
          <a:p>
            <a:pPr marL="272880" indent="-272520" algn="ctr">
              <a:lnSpc>
                <a:spcPct val="100000"/>
              </a:lnSpc>
            </a:pP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2700" spc="-1" strike="noStrike">
                <a:solidFill>
                  <a:srgbClr val="000000"/>
                </a:solidFill>
                <a:uFill>
                  <a:solidFill>
                    <a:srgbClr val="ffffff"/>
                  </a:solidFill>
                </a:uFill>
                <a:latin typeface="Georgia"/>
              </a:rPr>
              <a:t>Huazhong University of Sci. and Tech. (HUST), China </a:t>
            </a:r>
            <a:endParaRPr b="0" lang="en-US" sz="2700" spc="-1" strike="noStrike">
              <a:solidFill>
                <a:srgbClr val="000000"/>
              </a:solidFill>
              <a:uFill>
                <a:solidFill>
                  <a:srgbClr val="ffffff"/>
                </a:solidFill>
              </a:uFill>
              <a:latin typeface="Georgia"/>
            </a:endParaRPr>
          </a:p>
          <a:p>
            <a:pPr marL="272880" indent="-272520" algn="ctr">
              <a:lnSpc>
                <a:spcPct val="100000"/>
              </a:lnSpc>
            </a:pPr>
            <a:endParaRPr b="0" lang="en-US" sz="2700" spc="-1" strike="noStrike">
              <a:solidFill>
                <a:srgbClr val="000000"/>
              </a:solidFill>
              <a:uFill>
                <a:solidFill>
                  <a:srgbClr val="ffffff"/>
                </a:solidFill>
              </a:uFill>
              <a:latin typeface="Georgia"/>
            </a:endParaRPr>
          </a:p>
        </p:txBody>
      </p:sp>
      <p:pic>
        <p:nvPicPr>
          <p:cNvPr id="199" name="内容占位符 5" descr=""/>
          <p:cNvPicPr/>
          <p:nvPr/>
        </p:nvPicPr>
        <p:blipFill>
          <a:blip r:embed="rId1"/>
          <a:stretch/>
        </p:blipFill>
        <p:spPr>
          <a:xfrm>
            <a:off x="3886200" y="5196600"/>
            <a:ext cx="1384200" cy="1051200"/>
          </a:xfrm>
          <a:prstGeom prst="rect">
            <a:avLst/>
          </a:prstGeom>
          <a:ln>
            <a:noFill/>
          </a:ln>
        </p:spPr>
      </p:pic>
      <p:sp>
        <p:nvSpPr>
          <p:cNvPr id="200"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83101931-D24D-4C22-913B-ED18EF69CBAD}"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1" name="CustomShape 1"/>
          <p:cNvSpPr/>
          <p:nvPr/>
        </p:nvSpPr>
        <p:spPr>
          <a:xfrm>
            <a:off x="453960" y="380880"/>
            <a:ext cx="8534160" cy="758520"/>
          </a:xfrm>
          <a:prstGeom prst="rect">
            <a:avLst/>
          </a:prstGeom>
          <a:noFill/>
          <a:ln w="9360">
            <a:noFill/>
          </a:ln>
        </p:spPr>
        <p:style>
          <a:lnRef idx="0"/>
          <a:fillRef idx="0"/>
          <a:effectRef idx="0"/>
          <a:fontRef idx="minor"/>
        </p:style>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202" name="CustomShape 2"/>
          <p:cNvSpPr/>
          <p:nvPr/>
        </p:nvSpPr>
        <p:spPr>
          <a:xfrm>
            <a:off x="304920" y="14875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00"/>
                </a:solidFill>
                <a:uFill>
                  <a:solidFill>
                    <a:srgbClr val="ffffff"/>
                  </a:solidFill>
                </a:uFill>
                <a:latin typeface="Arial"/>
                <a:ea typeface="宋体"/>
              </a:rPr>
              <a:t>Step 1: View Rendering</a:t>
            </a:r>
            <a:endParaRPr b="0" lang="en-US" sz="1800" spc="-1" strike="noStrike">
              <a:solidFill>
                <a:srgbClr val="000000"/>
              </a:solidFill>
              <a:uFill>
                <a:solidFill>
                  <a:srgbClr val="ffffff"/>
                </a:solidFill>
              </a:uFill>
              <a:latin typeface="Arial"/>
            </a:endParaRPr>
          </a:p>
        </p:txBody>
      </p:sp>
      <p:sp>
        <p:nvSpPr>
          <p:cNvPr id="203" name="CustomShape 3"/>
          <p:cNvSpPr/>
          <p:nvPr/>
        </p:nvSpPr>
        <p:spPr>
          <a:xfrm>
            <a:off x="464040" y="1834200"/>
            <a:ext cx="3816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Capture 12 view images around the 3D model</a:t>
            </a:r>
            <a:endParaRPr b="0" lang="en-US" sz="1800" spc="-1" strike="noStrike">
              <a:solidFill>
                <a:srgbClr val="000000"/>
              </a:solidFill>
              <a:uFill>
                <a:solidFill>
                  <a:srgbClr val="ffffff"/>
                </a:solidFill>
              </a:uFill>
              <a:latin typeface="Arial"/>
            </a:endParaRPr>
          </a:p>
        </p:txBody>
      </p:sp>
      <p:pic>
        <p:nvPicPr>
          <p:cNvPr id="204" name="图片 25" descr=""/>
          <p:cNvPicPr/>
          <p:nvPr/>
        </p:nvPicPr>
        <p:blipFill>
          <a:blip r:embed="rId1"/>
          <a:stretch/>
        </p:blipFill>
        <p:spPr>
          <a:xfrm>
            <a:off x="2590560" y="2271240"/>
            <a:ext cx="1079640" cy="1079640"/>
          </a:xfrm>
          <a:prstGeom prst="rect">
            <a:avLst/>
          </a:prstGeom>
          <a:ln>
            <a:noFill/>
          </a:ln>
        </p:spPr>
      </p:pic>
      <p:pic>
        <p:nvPicPr>
          <p:cNvPr id="205" name="图片 26" descr=""/>
          <p:cNvPicPr/>
          <p:nvPr/>
        </p:nvPicPr>
        <p:blipFill>
          <a:blip r:embed="rId2"/>
          <a:stretch/>
        </p:blipFill>
        <p:spPr>
          <a:xfrm>
            <a:off x="3894120" y="2271240"/>
            <a:ext cx="1079640" cy="1079640"/>
          </a:xfrm>
          <a:prstGeom prst="rect">
            <a:avLst/>
          </a:prstGeom>
          <a:ln>
            <a:noFill/>
          </a:ln>
        </p:spPr>
      </p:pic>
      <p:pic>
        <p:nvPicPr>
          <p:cNvPr id="206" name="图片 27" descr=""/>
          <p:cNvPicPr/>
          <p:nvPr/>
        </p:nvPicPr>
        <p:blipFill>
          <a:blip r:embed="rId3"/>
          <a:stretch/>
        </p:blipFill>
        <p:spPr>
          <a:xfrm>
            <a:off x="5197320" y="2286000"/>
            <a:ext cx="1079640" cy="1079640"/>
          </a:xfrm>
          <a:prstGeom prst="rect">
            <a:avLst/>
          </a:prstGeom>
          <a:ln>
            <a:noFill/>
          </a:ln>
        </p:spPr>
      </p:pic>
      <p:pic>
        <p:nvPicPr>
          <p:cNvPr id="207" name="图片 28" descr=""/>
          <p:cNvPicPr/>
          <p:nvPr/>
        </p:nvPicPr>
        <p:blipFill>
          <a:blip r:embed="rId4"/>
          <a:stretch/>
        </p:blipFill>
        <p:spPr>
          <a:xfrm>
            <a:off x="6500880" y="2271240"/>
            <a:ext cx="1079640" cy="1079640"/>
          </a:xfrm>
          <a:prstGeom prst="rect">
            <a:avLst/>
          </a:prstGeom>
          <a:ln>
            <a:noFill/>
          </a:ln>
        </p:spPr>
      </p:pic>
      <p:sp>
        <p:nvSpPr>
          <p:cNvPr id="208" name="CustomShape 4"/>
          <p:cNvSpPr/>
          <p:nvPr/>
        </p:nvSpPr>
        <p:spPr>
          <a:xfrm>
            <a:off x="1101240" y="2735280"/>
            <a:ext cx="380520" cy="221040"/>
          </a:xfrm>
          <a:prstGeom prst="curvedRightArrow">
            <a:avLst>
              <a:gd name="adj1" fmla="val 25000"/>
              <a:gd name="adj2" fmla="val 50000"/>
              <a:gd name="adj3" fmla="val 25000"/>
            </a:avLst>
          </a:prstGeom>
          <a:ln>
            <a:round/>
          </a:ln>
        </p:spPr>
        <p:style>
          <a:lnRef idx="2">
            <a:schemeClr val="accent5">
              <a:shade val="50000"/>
            </a:schemeClr>
          </a:lnRef>
          <a:fillRef idx="1">
            <a:schemeClr val="accent5"/>
          </a:fillRef>
          <a:effectRef idx="0">
            <a:schemeClr val="accent5"/>
          </a:effectRef>
          <a:fontRef idx="minor"/>
        </p:style>
      </p:sp>
      <p:sp>
        <p:nvSpPr>
          <p:cNvPr id="209" name="CustomShape 5"/>
          <p:cNvSpPr/>
          <p:nvPr/>
        </p:nvSpPr>
        <p:spPr>
          <a:xfrm>
            <a:off x="1290240" y="3283920"/>
            <a:ext cx="68832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10" name="CustomShape 6"/>
          <p:cNvSpPr/>
          <p:nvPr/>
        </p:nvSpPr>
        <p:spPr>
          <a:xfrm flipH="1">
            <a:off x="911520" y="3283920"/>
            <a:ext cx="377640" cy="37404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11" name="CustomShape 7"/>
          <p:cNvSpPr/>
          <p:nvPr/>
        </p:nvSpPr>
        <p:spPr>
          <a:xfrm flipV="1">
            <a:off x="1290240" y="2599560"/>
            <a:ext cx="360" cy="68364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12" name="CustomShape 8"/>
          <p:cNvSpPr/>
          <p:nvPr/>
        </p:nvSpPr>
        <p:spPr>
          <a:xfrm>
            <a:off x="839520" y="3552120"/>
            <a:ext cx="271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z</a:t>
            </a:r>
            <a:endParaRPr b="0" lang="en-US" sz="1800" spc="-1" strike="noStrike">
              <a:solidFill>
                <a:srgbClr val="000000"/>
              </a:solidFill>
              <a:uFill>
                <a:solidFill>
                  <a:srgbClr val="ffffff"/>
                </a:solidFill>
              </a:uFill>
              <a:latin typeface="Arial"/>
            </a:endParaRPr>
          </a:p>
        </p:txBody>
      </p:sp>
      <p:sp>
        <p:nvSpPr>
          <p:cNvPr id="213" name="CustomShape 9"/>
          <p:cNvSpPr/>
          <p:nvPr/>
        </p:nvSpPr>
        <p:spPr>
          <a:xfrm>
            <a:off x="1770840" y="3237480"/>
            <a:ext cx="271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x</a:t>
            </a:r>
            <a:endParaRPr b="0" lang="en-US" sz="1800" spc="-1" strike="noStrike">
              <a:solidFill>
                <a:srgbClr val="000000"/>
              </a:solidFill>
              <a:uFill>
                <a:solidFill>
                  <a:srgbClr val="ffffff"/>
                </a:solidFill>
              </a:uFill>
              <a:latin typeface="Arial"/>
            </a:endParaRPr>
          </a:p>
        </p:txBody>
      </p:sp>
      <p:sp>
        <p:nvSpPr>
          <p:cNvPr id="214" name="CustomShape 10"/>
          <p:cNvSpPr/>
          <p:nvPr/>
        </p:nvSpPr>
        <p:spPr>
          <a:xfrm>
            <a:off x="1017360" y="2488680"/>
            <a:ext cx="271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y</a:t>
            </a:r>
            <a:endParaRPr b="0" lang="en-US" sz="1800" spc="-1" strike="noStrike">
              <a:solidFill>
                <a:srgbClr val="000000"/>
              </a:solidFill>
              <a:uFill>
                <a:solidFill>
                  <a:srgbClr val="ffffff"/>
                </a:solidFill>
              </a:uFill>
              <a:latin typeface="Arial"/>
            </a:endParaRPr>
          </a:p>
        </p:txBody>
      </p:sp>
      <p:pic>
        <p:nvPicPr>
          <p:cNvPr id="215" name="图片 42" descr=""/>
          <p:cNvPicPr/>
          <p:nvPr/>
        </p:nvPicPr>
        <p:blipFill>
          <a:blip r:embed="rId5"/>
          <a:stretch/>
        </p:blipFill>
        <p:spPr>
          <a:xfrm>
            <a:off x="2590560" y="3509640"/>
            <a:ext cx="1079640" cy="1079640"/>
          </a:xfrm>
          <a:prstGeom prst="rect">
            <a:avLst/>
          </a:prstGeom>
          <a:ln>
            <a:noFill/>
          </a:ln>
        </p:spPr>
      </p:pic>
      <p:pic>
        <p:nvPicPr>
          <p:cNvPr id="216" name="图片 43" descr=""/>
          <p:cNvPicPr/>
          <p:nvPr/>
        </p:nvPicPr>
        <p:blipFill>
          <a:blip r:embed="rId6"/>
          <a:stretch/>
        </p:blipFill>
        <p:spPr>
          <a:xfrm>
            <a:off x="3879720" y="3505320"/>
            <a:ext cx="1079640" cy="1079640"/>
          </a:xfrm>
          <a:prstGeom prst="rect">
            <a:avLst/>
          </a:prstGeom>
          <a:ln>
            <a:noFill/>
          </a:ln>
        </p:spPr>
      </p:pic>
      <p:pic>
        <p:nvPicPr>
          <p:cNvPr id="217" name="图片 46" descr=""/>
          <p:cNvPicPr/>
          <p:nvPr/>
        </p:nvPicPr>
        <p:blipFill>
          <a:blip r:embed="rId7"/>
          <a:stretch/>
        </p:blipFill>
        <p:spPr>
          <a:xfrm>
            <a:off x="6500880" y="3505320"/>
            <a:ext cx="1079640" cy="1079640"/>
          </a:xfrm>
          <a:prstGeom prst="rect">
            <a:avLst/>
          </a:prstGeom>
          <a:ln>
            <a:noFill/>
          </a:ln>
        </p:spPr>
      </p:pic>
      <p:sp>
        <p:nvSpPr>
          <p:cNvPr id="218" name="CustomShape 11"/>
          <p:cNvSpPr/>
          <p:nvPr/>
        </p:nvSpPr>
        <p:spPr>
          <a:xfrm>
            <a:off x="5475600" y="3809880"/>
            <a:ext cx="43560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000000"/>
                </a:solidFill>
                <a:uFill>
                  <a:solidFill>
                    <a:srgbClr val="ffffff"/>
                  </a:solidFill>
                </a:uFill>
                <a:latin typeface="Arial"/>
                <a:ea typeface="宋体"/>
              </a:rPr>
              <a:t>…</a:t>
            </a:r>
            <a:endParaRPr b="0" lang="en-US" sz="1800" spc="-1" strike="noStrike">
              <a:solidFill>
                <a:srgbClr val="000000"/>
              </a:solidFill>
              <a:uFill>
                <a:solidFill>
                  <a:srgbClr val="ffffff"/>
                </a:solidFill>
              </a:uFill>
              <a:latin typeface="Arial"/>
            </a:endParaRPr>
          </a:p>
        </p:txBody>
      </p:sp>
      <p:sp>
        <p:nvSpPr>
          <p:cNvPr id="219" name="CustomShape 12"/>
          <p:cNvSpPr/>
          <p:nvPr/>
        </p:nvSpPr>
        <p:spPr>
          <a:xfrm>
            <a:off x="2751840" y="4712760"/>
            <a:ext cx="4890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The view images of a scene model from the “river” category</a:t>
            </a:r>
            <a:endParaRPr b="0" lang="en-US" sz="1800" spc="-1" strike="noStrike">
              <a:solidFill>
                <a:srgbClr val="000000"/>
              </a:solidFill>
              <a:uFill>
                <a:solidFill>
                  <a:srgbClr val="ffffff"/>
                </a:solidFill>
              </a:uFill>
              <a:latin typeface="Arial"/>
            </a:endParaRPr>
          </a:p>
        </p:txBody>
      </p:sp>
      <p:sp>
        <p:nvSpPr>
          <p:cNvPr id="220" name="CustomShape 13"/>
          <p:cNvSpPr/>
          <p:nvPr/>
        </p:nvSpPr>
        <p:spPr>
          <a:xfrm>
            <a:off x="304920" y="49867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2: Feature Learning</a:t>
            </a:r>
            <a:endParaRPr b="0" lang="en-US" sz="1800" spc="-1" strike="noStrike">
              <a:solidFill>
                <a:srgbClr val="000000"/>
              </a:solidFill>
              <a:uFill>
                <a:solidFill>
                  <a:srgbClr val="ffffff"/>
                </a:solidFill>
              </a:uFill>
              <a:latin typeface="Arial"/>
            </a:endParaRPr>
          </a:p>
        </p:txBody>
      </p:sp>
      <p:sp>
        <p:nvSpPr>
          <p:cNvPr id="221" name="CustomShape 14"/>
          <p:cNvSpPr/>
          <p:nvPr/>
        </p:nvSpPr>
        <p:spPr>
          <a:xfrm>
            <a:off x="304920" y="549540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3: Retrieval</a:t>
            </a:r>
            <a:endParaRPr b="0" lang="en-US" sz="1800" spc="-1" strike="noStrike">
              <a:solidFill>
                <a:srgbClr val="000000"/>
              </a:solidFill>
              <a:uFill>
                <a:solidFill>
                  <a:srgbClr val="ffffff"/>
                </a:solidFill>
              </a:uFill>
              <a:latin typeface="Arial"/>
            </a:endParaRPr>
          </a:p>
        </p:txBody>
      </p:sp>
      <p:sp>
        <p:nvSpPr>
          <p:cNvPr id="222" name="TextShape 15"/>
          <p:cNvSpPr txBox="1"/>
          <p:nvPr/>
        </p:nvSpPr>
        <p:spPr>
          <a:xfrm>
            <a:off x="4362480" y="1027080"/>
            <a:ext cx="456840" cy="441000"/>
          </a:xfrm>
          <a:prstGeom prst="rect">
            <a:avLst/>
          </a:prstGeom>
          <a:noFill/>
          <a:ln>
            <a:noFill/>
          </a:ln>
        </p:spPr>
        <p:txBody>
          <a:bodyPr lIns="45720" rIns="45720" anchor="ctr"/>
          <a:p>
            <a:pPr algn="ctr">
              <a:lnSpc>
                <a:spcPct val="100000"/>
              </a:lnSpc>
            </a:pPr>
            <a:fld id="{381BF0E1-E0BF-45CA-89FC-EBCE7A1613EA}"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3" name="CustomShape 1"/>
          <p:cNvSpPr/>
          <p:nvPr/>
        </p:nvSpPr>
        <p:spPr>
          <a:xfrm>
            <a:off x="453960" y="380880"/>
            <a:ext cx="8534160" cy="758520"/>
          </a:xfrm>
          <a:prstGeom prst="rect">
            <a:avLst/>
          </a:prstGeom>
          <a:noFill/>
          <a:ln w="9360">
            <a:noFill/>
          </a:ln>
        </p:spPr>
        <p:style>
          <a:lnRef idx="0"/>
          <a:fillRef idx="0"/>
          <a:effectRef idx="0"/>
          <a:fontRef idx="minor"/>
        </p:style>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224" name="CustomShape 2"/>
          <p:cNvSpPr/>
          <p:nvPr/>
        </p:nvSpPr>
        <p:spPr>
          <a:xfrm>
            <a:off x="304920" y="14875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1: View Rendering</a:t>
            </a:r>
            <a:endParaRPr b="0" lang="en-US" sz="1800" spc="-1" strike="noStrike">
              <a:solidFill>
                <a:srgbClr val="000000"/>
              </a:solidFill>
              <a:uFill>
                <a:solidFill>
                  <a:srgbClr val="ffffff"/>
                </a:solidFill>
              </a:uFill>
              <a:latin typeface="Arial"/>
            </a:endParaRPr>
          </a:p>
        </p:txBody>
      </p:sp>
      <p:sp>
        <p:nvSpPr>
          <p:cNvPr id="225" name="CustomShape 3"/>
          <p:cNvSpPr/>
          <p:nvPr/>
        </p:nvSpPr>
        <p:spPr>
          <a:xfrm>
            <a:off x="304920" y="188136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00"/>
                </a:solidFill>
                <a:uFill>
                  <a:solidFill>
                    <a:srgbClr val="ffffff"/>
                  </a:solidFill>
                </a:uFill>
                <a:latin typeface="Arial"/>
                <a:ea typeface="宋体"/>
              </a:rPr>
              <a:t>Step 2: Feature Learning</a:t>
            </a:r>
            <a:endParaRPr b="0" lang="en-US" sz="1800" spc="-1" strike="noStrike">
              <a:solidFill>
                <a:srgbClr val="000000"/>
              </a:solidFill>
              <a:uFill>
                <a:solidFill>
                  <a:srgbClr val="ffffff"/>
                </a:solidFill>
              </a:uFill>
              <a:latin typeface="Arial"/>
            </a:endParaRPr>
          </a:p>
        </p:txBody>
      </p:sp>
      <p:sp>
        <p:nvSpPr>
          <p:cNvPr id="226" name="CustomShape 4"/>
          <p:cNvSpPr/>
          <p:nvPr/>
        </p:nvSpPr>
        <p:spPr>
          <a:xfrm>
            <a:off x="2640240" y="2616120"/>
            <a:ext cx="1210680" cy="4939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US" sz="1600" spc="-1" strike="noStrike">
                <a:solidFill>
                  <a:srgbClr val="ffffff"/>
                </a:solidFill>
                <a:uFill>
                  <a:solidFill>
                    <a:srgbClr val="ffffff"/>
                  </a:solidFill>
                </a:uFill>
                <a:latin typeface="Georgia"/>
                <a:ea typeface="宋体"/>
              </a:rPr>
              <a:t>Stream 1</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ffffff"/>
                </a:solidFill>
                <a:uFill>
                  <a:solidFill>
                    <a:srgbClr val="ffffff"/>
                  </a:solidFill>
                </a:uFill>
                <a:latin typeface="Georgia"/>
                <a:ea typeface="宋体"/>
              </a:rPr>
              <a:t>2D CNN</a:t>
            </a:r>
            <a:endParaRPr b="0" lang="en-US" sz="1800" spc="-1" strike="noStrike">
              <a:solidFill>
                <a:srgbClr val="000000"/>
              </a:solidFill>
              <a:uFill>
                <a:solidFill>
                  <a:srgbClr val="ffffff"/>
                </a:solidFill>
              </a:uFill>
              <a:latin typeface="Arial"/>
            </a:endParaRPr>
          </a:p>
        </p:txBody>
      </p:sp>
      <p:sp>
        <p:nvSpPr>
          <p:cNvPr id="227" name="CustomShape 5"/>
          <p:cNvSpPr/>
          <p:nvPr/>
        </p:nvSpPr>
        <p:spPr>
          <a:xfrm>
            <a:off x="2630880" y="3425760"/>
            <a:ext cx="1210680" cy="510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600" spc="-1" strike="noStrike">
                <a:solidFill>
                  <a:srgbClr val="ffffff"/>
                </a:solidFill>
                <a:uFill>
                  <a:solidFill>
                    <a:srgbClr val="ffffff"/>
                  </a:solidFill>
                </a:uFill>
                <a:latin typeface="Georgia"/>
                <a:ea typeface="宋体"/>
              </a:rPr>
              <a:t>Stream 2</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ffffff"/>
                </a:solidFill>
                <a:uFill>
                  <a:solidFill>
                    <a:srgbClr val="ffffff"/>
                  </a:solidFill>
                </a:uFill>
                <a:latin typeface="Georgia"/>
                <a:ea typeface="宋体"/>
              </a:rPr>
              <a:t>MVCNN</a:t>
            </a:r>
            <a:endParaRPr b="0" lang="en-US" sz="1800" spc="-1" strike="noStrike">
              <a:solidFill>
                <a:srgbClr val="000000"/>
              </a:solidFill>
              <a:uFill>
                <a:solidFill>
                  <a:srgbClr val="ffffff"/>
                </a:solidFill>
              </a:uFill>
              <a:latin typeface="Arial"/>
            </a:endParaRPr>
          </a:p>
        </p:txBody>
      </p:sp>
      <p:sp>
        <p:nvSpPr>
          <p:cNvPr id="228" name="Line 6"/>
          <p:cNvSpPr/>
          <p:nvPr/>
        </p:nvSpPr>
        <p:spPr>
          <a:xfrm flipV="1">
            <a:off x="842760" y="3256200"/>
            <a:ext cx="3086280" cy="15120"/>
          </a:xfrm>
          <a:prstGeom prst="line">
            <a:avLst/>
          </a:prstGeom>
          <a:ln>
            <a:custDash>
              <a:ds d="500000" sp="400000"/>
              <a:ds d="100000" sp="400000"/>
            </a:custDash>
            <a:round/>
          </a:ln>
        </p:spPr>
        <p:style>
          <a:lnRef idx="1">
            <a:schemeClr val="accent1"/>
          </a:lnRef>
          <a:fillRef idx="0">
            <a:schemeClr val="accent1"/>
          </a:fillRef>
          <a:effectRef idx="0">
            <a:schemeClr val="accent1"/>
          </a:effectRef>
          <a:fontRef idx="minor"/>
        </p:style>
      </p:sp>
      <p:sp>
        <p:nvSpPr>
          <p:cNvPr id="229" name="CustomShape 7"/>
          <p:cNvSpPr/>
          <p:nvPr/>
        </p:nvSpPr>
        <p:spPr>
          <a:xfrm>
            <a:off x="487440" y="30128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2D images</a:t>
            </a:r>
            <a:endParaRPr b="0" lang="en-US" sz="1800" spc="-1" strike="noStrike">
              <a:solidFill>
                <a:srgbClr val="000000"/>
              </a:solidFill>
              <a:uFill>
                <a:solidFill>
                  <a:srgbClr val="ffffff"/>
                </a:solidFill>
              </a:uFill>
              <a:latin typeface="Arial"/>
            </a:endParaRPr>
          </a:p>
        </p:txBody>
      </p:sp>
      <p:sp>
        <p:nvSpPr>
          <p:cNvPr id="230" name="CustomShape 8"/>
          <p:cNvSpPr/>
          <p:nvPr/>
        </p:nvSpPr>
        <p:spPr>
          <a:xfrm>
            <a:off x="457200" y="3898440"/>
            <a:ext cx="1388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3D Scene models</a:t>
            </a:r>
            <a:endParaRPr b="0" lang="en-US" sz="1800" spc="-1" strike="noStrike">
              <a:solidFill>
                <a:srgbClr val="000000"/>
              </a:solidFill>
              <a:uFill>
                <a:solidFill>
                  <a:srgbClr val="ffffff"/>
                </a:solidFill>
              </a:uFill>
              <a:latin typeface="Arial"/>
            </a:endParaRPr>
          </a:p>
        </p:txBody>
      </p:sp>
      <p:sp>
        <p:nvSpPr>
          <p:cNvPr id="231" name="CustomShape 9"/>
          <p:cNvSpPr/>
          <p:nvPr/>
        </p:nvSpPr>
        <p:spPr>
          <a:xfrm>
            <a:off x="4125240" y="2889720"/>
            <a:ext cx="65520" cy="215640"/>
          </a:xfrm>
          <a:prstGeom prst="rect">
            <a:avLst/>
          </a:prstGeom>
          <a:ln>
            <a:round/>
          </a:ln>
        </p:spPr>
        <p:style>
          <a:lnRef idx="2">
            <a:schemeClr val="dk1"/>
          </a:lnRef>
          <a:fillRef idx="1">
            <a:schemeClr val="lt1"/>
          </a:fillRef>
          <a:effectRef idx="0">
            <a:schemeClr val="dk1"/>
          </a:effectRef>
          <a:fontRef idx="minor"/>
        </p:style>
      </p:sp>
      <p:sp>
        <p:nvSpPr>
          <p:cNvPr id="232" name="CustomShape 10"/>
          <p:cNvSpPr/>
          <p:nvPr/>
        </p:nvSpPr>
        <p:spPr>
          <a:xfrm>
            <a:off x="4115880" y="3305520"/>
            <a:ext cx="65520" cy="215640"/>
          </a:xfrm>
          <a:prstGeom prst="rect">
            <a:avLst/>
          </a:prstGeom>
          <a:ln>
            <a:round/>
          </a:ln>
        </p:spPr>
        <p:style>
          <a:lnRef idx="2">
            <a:schemeClr val="dk1"/>
          </a:lnRef>
          <a:fillRef idx="1">
            <a:schemeClr val="lt1"/>
          </a:fillRef>
          <a:effectRef idx="0">
            <a:schemeClr val="dk1"/>
          </a:effectRef>
          <a:fontRef idx="minor"/>
        </p:style>
      </p:sp>
      <p:sp>
        <p:nvSpPr>
          <p:cNvPr id="233" name="CustomShape 11"/>
          <p:cNvSpPr/>
          <p:nvPr/>
        </p:nvSpPr>
        <p:spPr>
          <a:xfrm>
            <a:off x="1447920" y="2616120"/>
            <a:ext cx="139680" cy="493920"/>
          </a:xfrm>
          <a:prstGeom prst="rect">
            <a:avLst/>
          </a:prstGeom>
          <a:ln>
            <a:round/>
          </a:ln>
        </p:spPr>
        <p:style>
          <a:lnRef idx="2">
            <a:schemeClr val="accent2">
              <a:shade val="50000"/>
            </a:schemeClr>
          </a:lnRef>
          <a:fillRef idx="1">
            <a:schemeClr val="accent2"/>
          </a:fillRef>
          <a:effectRef idx="0">
            <a:schemeClr val="accent2"/>
          </a:effectRef>
          <a:fontRef idx="minor"/>
        </p:style>
      </p:sp>
      <p:sp>
        <p:nvSpPr>
          <p:cNvPr id="234" name="CustomShape 12"/>
          <p:cNvSpPr/>
          <p:nvPr/>
        </p:nvSpPr>
        <p:spPr>
          <a:xfrm>
            <a:off x="1447920" y="3450600"/>
            <a:ext cx="139680" cy="49392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35" name="CustomShape 13"/>
          <p:cNvSpPr/>
          <p:nvPr/>
        </p:nvSpPr>
        <p:spPr>
          <a:xfrm>
            <a:off x="1587960" y="2863080"/>
            <a:ext cx="1052280" cy="36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36" name="CustomShape 14"/>
          <p:cNvSpPr/>
          <p:nvPr/>
        </p:nvSpPr>
        <p:spPr>
          <a:xfrm>
            <a:off x="3724200" y="4034160"/>
            <a:ext cx="142164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Feature Vectors in</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ea typeface="宋体"/>
              </a:rPr>
              <a:t>a Mixed Batch</a:t>
            </a:r>
            <a:endParaRPr b="0" lang="en-US" sz="1800" spc="-1" strike="noStrike">
              <a:solidFill>
                <a:srgbClr val="000000"/>
              </a:solidFill>
              <a:uFill>
                <a:solidFill>
                  <a:srgbClr val="ffffff"/>
                </a:solidFill>
              </a:uFill>
              <a:latin typeface="Arial"/>
            </a:endParaRPr>
          </a:p>
        </p:txBody>
      </p:sp>
      <p:sp>
        <p:nvSpPr>
          <p:cNvPr id="237" name="CustomShape 15"/>
          <p:cNvSpPr/>
          <p:nvPr/>
        </p:nvSpPr>
        <p:spPr>
          <a:xfrm flipV="1">
            <a:off x="3841920" y="3317760"/>
            <a:ext cx="192240" cy="36252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38" name="CustomShape 16"/>
          <p:cNvSpPr/>
          <p:nvPr/>
        </p:nvSpPr>
        <p:spPr>
          <a:xfrm>
            <a:off x="4265280" y="2753640"/>
            <a:ext cx="65520" cy="215640"/>
          </a:xfrm>
          <a:prstGeom prst="rect">
            <a:avLst/>
          </a:prstGeom>
          <a:ln>
            <a:round/>
          </a:ln>
        </p:spPr>
        <p:style>
          <a:lnRef idx="2">
            <a:schemeClr val="dk1"/>
          </a:lnRef>
          <a:fillRef idx="1">
            <a:schemeClr val="lt1"/>
          </a:fillRef>
          <a:effectRef idx="0">
            <a:schemeClr val="dk1"/>
          </a:effectRef>
          <a:fontRef idx="minor"/>
        </p:style>
      </p:sp>
      <p:sp>
        <p:nvSpPr>
          <p:cNvPr id="239" name="CustomShape 17"/>
          <p:cNvSpPr/>
          <p:nvPr/>
        </p:nvSpPr>
        <p:spPr>
          <a:xfrm>
            <a:off x="4473000" y="2925720"/>
            <a:ext cx="65520" cy="215640"/>
          </a:xfrm>
          <a:prstGeom prst="rect">
            <a:avLst/>
          </a:prstGeom>
          <a:ln>
            <a:round/>
          </a:ln>
        </p:spPr>
        <p:style>
          <a:lnRef idx="2">
            <a:schemeClr val="dk1"/>
          </a:lnRef>
          <a:fillRef idx="1">
            <a:schemeClr val="lt1"/>
          </a:fillRef>
          <a:effectRef idx="0">
            <a:schemeClr val="dk1"/>
          </a:effectRef>
          <a:fontRef idx="minor"/>
        </p:style>
      </p:sp>
      <p:sp>
        <p:nvSpPr>
          <p:cNvPr id="240" name="CustomShape 18"/>
          <p:cNvSpPr/>
          <p:nvPr/>
        </p:nvSpPr>
        <p:spPr>
          <a:xfrm>
            <a:off x="4256640" y="3451680"/>
            <a:ext cx="65520" cy="215640"/>
          </a:xfrm>
          <a:prstGeom prst="rect">
            <a:avLst/>
          </a:prstGeom>
          <a:ln>
            <a:round/>
          </a:ln>
        </p:spPr>
        <p:style>
          <a:lnRef idx="2">
            <a:schemeClr val="dk1"/>
          </a:lnRef>
          <a:fillRef idx="1">
            <a:schemeClr val="lt1"/>
          </a:fillRef>
          <a:effectRef idx="0">
            <a:schemeClr val="dk1"/>
          </a:effectRef>
          <a:fontRef idx="minor"/>
        </p:style>
      </p:sp>
      <p:sp>
        <p:nvSpPr>
          <p:cNvPr id="241" name="CustomShape 19"/>
          <p:cNvSpPr/>
          <p:nvPr/>
        </p:nvSpPr>
        <p:spPr>
          <a:xfrm>
            <a:off x="4427640" y="3387960"/>
            <a:ext cx="65520" cy="215640"/>
          </a:xfrm>
          <a:prstGeom prst="rect">
            <a:avLst/>
          </a:prstGeom>
          <a:ln>
            <a:round/>
          </a:ln>
        </p:spPr>
        <p:style>
          <a:lnRef idx="2">
            <a:schemeClr val="dk1"/>
          </a:lnRef>
          <a:fillRef idx="1">
            <a:schemeClr val="lt1"/>
          </a:fillRef>
          <a:effectRef idx="0">
            <a:schemeClr val="dk1"/>
          </a:effectRef>
          <a:fontRef idx="minor"/>
        </p:style>
      </p:sp>
      <p:sp>
        <p:nvSpPr>
          <p:cNvPr id="242" name="CustomShape 20"/>
          <p:cNvSpPr/>
          <p:nvPr/>
        </p:nvSpPr>
        <p:spPr>
          <a:xfrm>
            <a:off x="4135680" y="2905200"/>
            <a:ext cx="2890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宋体"/>
              </a:rPr>
              <a:t>…</a:t>
            </a:r>
            <a:endParaRPr b="0" lang="en-US" sz="1800" spc="-1" strike="noStrike">
              <a:solidFill>
                <a:srgbClr val="000000"/>
              </a:solidFill>
              <a:uFill>
                <a:solidFill>
                  <a:srgbClr val="ffffff"/>
                </a:solidFill>
              </a:uFill>
              <a:latin typeface="Arial"/>
            </a:endParaRPr>
          </a:p>
        </p:txBody>
      </p:sp>
      <p:sp>
        <p:nvSpPr>
          <p:cNvPr id="243" name="CustomShape 21"/>
          <p:cNvSpPr/>
          <p:nvPr/>
        </p:nvSpPr>
        <p:spPr>
          <a:xfrm>
            <a:off x="2185920" y="3314160"/>
            <a:ext cx="143640" cy="184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44" name="CustomShape 22"/>
          <p:cNvSpPr/>
          <p:nvPr/>
        </p:nvSpPr>
        <p:spPr>
          <a:xfrm>
            <a:off x="2185920" y="3562560"/>
            <a:ext cx="143640" cy="184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45" name="CustomShape 23"/>
          <p:cNvSpPr/>
          <p:nvPr/>
        </p:nvSpPr>
        <p:spPr>
          <a:xfrm>
            <a:off x="2185920" y="3936600"/>
            <a:ext cx="143640" cy="184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46" name="CustomShape 24"/>
          <p:cNvSpPr/>
          <p:nvPr/>
        </p:nvSpPr>
        <p:spPr>
          <a:xfrm rot="5400000">
            <a:off x="2127960" y="3675240"/>
            <a:ext cx="408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宋体"/>
              </a:rPr>
              <a:t>…</a:t>
            </a:r>
            <a:endParaRPr b="0" lang="en-US" sz="1800" spc="-1" strike="noStrike">
              <a:solidFill>
                <a:srgbClr val="000000"/>
              </a:solidFill>
              <a:uFill>
                <a:solidFill>
                  <a:srgbClr val="ffffff"/>
                </a:solidFill>
              </a:uFill>
              <a:latin typeface="Arial"/>
            </a:endParaRPr>
          </a:p>
        </p:txBody>
      </p:sp>
      <p:sp>
        <p:nvSpPr>
          <p:cNvPr id="247" name="CustomShape 25"/>
          <p:cNvSpPr/>
          <p:nvPr/>
        </p:nvSpPr>
        <p:spPr>
          <a:xfrm>
            <a:off x="1587960" y="3697560"/>
            <a:ext cx="516600" cy="36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48" name="CustomShape 26"/>
          <p:cNvSpPr/>
          <p:nvPr/>
        </p:nvSpPr>
        <p:spPr>
          <a:xfrm>
            <a:off x="1519200" y="3484800"/>
            <a:ext cx="771120" cy="425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100" spc="-1" strike="noStrike">
                <a:solidFill>
                  <a:srgbClr val="000000"/>
                </a:solidFill>
                <a:uFill>
                  <a:solidFill>
                    <a:srgbClr val="ffffff"/>
                  </a:solidFill>
                </a:uFill>
                <a:latin typeface="Arial"/>
                <a:ea typeface="宋体"/>
              </a:rPr>
              <a:t>View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Arial"/>
                <a:ea typeface="宋体"/>
              </a:rPr>
              <a:t>rendering</a:t>
            </a:r>
            <a:endParaRPr b="0" lang="en-US" sz="1800" spc="-1" strike="noStrike">
              <a:solidFill>
                <a:srgbClr val="000000"/>
              </a:solidFill>
              <a:uFill>
                <a:solidFill>
                  <a:srgbClr val="ffffff"/>
                </a:solidFill>
              </a:uFill>
              <a:latin typeface="Arial"/>
            </a:endParaRPr>
          </a:p>
        </p:txBody>
      </p:sp>
      <p:sp>
        <p:nvSpPr>
          <p:cNvPr id="249" name="CustomShape 27"/>
          <p:cNvSpPr/>
          <p:nvPr/>
        </p:nvSpPr>
        <p:spPr>
          <a:xfrm flipV="1">
            <a:off x="2329920" y="3681360"/>
            <a:ext cx="300600" cy="432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50" name="CustomShape 28"/>
          <p:cNvSpPr/>
          <p:nvPr/>
        </p:nvSpPr>
        <p:spPr>
          <a:xfrm>
            <a:off x="2485440" y="4064760"/>
            <a:ext cx="1121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CNN Streams</a:t>
            </a:r>
            <a:endParaRPr b="0" lang="en-US" sz="1800" spc="-1" strike="noStrike">
              <a:solidFill>
                <a:srgbClr val="000000"/>
              </a:solidFill>
              <a:uFill>
                <a:solidFill>
                  <a:srgbClr val="ffffff"/>
                </a:solidFill>
              </a:uFill>
              <a:latin typeface="Arial"/>
            </a:endParaRPr>
          </a:p>
        </p:txBody>
      </p:sp>
      <p:sp>
        <p:nvSpPr>
          <p:cNvPr id="251" name="CustomShape 29"/>
          <p:cNvSpPr/>
          <p:nvPr/>
        </p:nvSpPr>
        <p:spPr>
          <a:xfrm>
            <a:off x="4034520" y="2607840"/>
            <a:ext cx="656280" cy="1421280"/>
          </a:xfrm>
          <a:prstGeom prst="rect">
            <a:avLst/>
          </a:prstGeom>
          <a:noFill/>
          <a:ln>
            <a:round/>
          </a:ln>
        </p:spPr>
        <p:style>
          <a:lnRef idx="2">
            <a:schemeClr val="accent1"/>
          </a:lnRef>
          <a:fillRef idx="1">
            <a:schemeClr val="lt1"/>
          </a:fillRef>
          <a:effectRef idx="0">
            <a:schemeClr val="accent1"/>
          </a:effectRef>
          <a:fontRef idx="minor"/>
        </p:style>
      </p:sp>
      <p:sp>
        <p:nvSpPr>
          <p:cNvPr id="252" name="CustomShape 30"/>
          <p:cNvSpPr/>
          <p:nvPr/>
        </p:nvSpPr>
        <p:spPr>
          <a:xfrm>
            <a:off x="3851280" y="2863080"/>
            <a:ext cx="182880" cy="455040"/>
          </a:xfrm>
          <a:custGeom>
            <a:avLst/>
            <a:gdLst/>
            <a:ahLst/>
            <a:rect l="l" t="t" r="r" b="b"/>
            <a:pathLst>
              <a:path w="21600" h="21600">
                <a:moveTo>
                  <a:pt x="0" y="0"/>
                </a:moveTo>
                <a:lnTo>
                  <a:pt x="21600" y="21600"/>
                </a:lnTo>
              </a:path>
            </a:pathLst>
          </a:custGeom>
          <a:noFill/>
          <a:ln>
            <a:round/>
            <a:tailEnd len="med" type="triangle" w="med"/>
          </a:ln>
        </p:spPr>
        <p:style>
          <a:lnRef idx="1">
            <a:schemeClr val="dk1"/>
          </a:lnRef>
          <a:fillRef idx="0">
            <a:schemeClr val="dk1"/>
          </a:fillRef>
          <a:effectRef idx="0">
            <a:schemeClr val="dk1"/>
          </a:effectRef>
          <a:fontRef idx="minor"/>
        </p:style>
      </p:sp>
      <p:sp>
        <p:nvSpPr>
          <p:cNvPr id="253" name="CustomShape 31"/>
          <p:cNvSpPr/>
          <p:nvPr/>
        </p:nvSpPr>
        <p:spPr>
          <a:xfrm>
            <a:off x="375120" y="2152080"/>
            <a:ext cx="5320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Project the samples from different domains into a common space</a:t>
            </a:r>
            <a:endParaRPr b="0" lang="en-US" sz="1800" spc="-1" strike="noStrike">
              <a:solidFill>
                <a:srgbClr val="000000"/>
              </a:solidFill>
              <a:uFill>
                <a:solidFill>
                  <a:srgbClr val="ffffff"/>
                </a:solidFill>
              </a:uFill>
              <a:latin typeface="Arial"/>
            </a:endParaRPr>
          </a:p>
        </p:txBody>
      </p:sp>
      <p:sp>
        <p:nvSpPr>
          <p:cNvPr id="254" name="CustomShape 32"/>
          <p:cNvSpPr/>
          <p:nvPr/>
        </p:nvSpPr>
        <p:spPr>
          <a:xfrm>
            <a:off x="4691160" y="3318480"/>
            <a:ext cx="819000" cy="64980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55" name="CustomShape 33"/>
          <p:cNvSpPr/>
          <p:nvPr/>
        </p:nvSpPr>
        <p:spPr>
          <a:xfrm flipV="1">
            <a:off x="4691160" y="2812320"/>
            <a:ext cx="819000" cy="505080"/>
          </a:xfrm>
          <a:prstGeom prst="bentConnector3">
            <a:avLst>
              <a:gd name="adj1" fmla="val 50000"/>
            </a:avLst>
          </a:prstGeom>
          <a:noFill/>
          <a:ln>
            <a:round/>
            <a:tailEnd len="med" type="triangle" w="med"/>
          </a:ln>
        </p:spPr>
        <p:style>
          <a:lnRef idx="1">
            <a:schemeClr val="accent1"/>
          </a:lnRef>
          <a:fillRef idx="0">
            <a:schemeClr val="accent1"/>
          </a:fillRef>
          <a:effectRef idx="0">
            <a:schemeClr val="accent1"/>
          </a:effectRef>
          <a:fontRef idx="minor"/>
        </p:style>
      </p:sp>
      <p:sp>
        <p:nvSpPr>
          <p:cNvPr id="256" name="CustomShape 34"/>
          <p:cNvSpPr/>
          <p:nvPr/>
        </p:nvSpPr>
        <p:spPr>
          <a:xfrm>
            <a:off x="5550120" y="2678040"/>
            <a:ext cx="1107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Softmax Loss</a:t>
            </a:r>
            <a:endParaRPr b="0" lang="en-US" sz="1800" spc="-1" strike="noStrike">
              <a:solidFill>
                <a:srgbClr val="000000"/>
              </a:solidFill>
              <a:uFill>
                <a:solidFill>
                  <a:srgbClr val="ffffff"/>
                </a:solidFill>
              </a:uFill>
              <a:latin typeface="Arial"/>
            </a:endParaRPr>
          </a:p>
        </p:txBody>
      </p:sp>
      <p:sp>
        <p:nvSpPr>
          <p:cNvPr id="257" name="CustomShape 35"/>
          <p:cNvSpPr/>
          <p:nvPr/>
        </p:nvSpPr>
        <p:spPr>
          <a:xfrm>
            <a:off x="5510520" y="386064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58" name="CustomShape 36"/>
          <p:cNvSpPr/>
          <p:nvPr/>
        </p:nvSpPr>
        <p:spPr>
          <a:xfrm>
            <a:off x="6415560" y="329328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59" name="CustomShape 37"/>
          <p:cNvSpPr/>
          <p:nvPr/>
        </p:nvSpPr>
        <p:spPr>
          <a:xfrm>
            <a:off x="6265080" y="339156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60" name="CustomShape 38"/>
          <p:cNvSpPr/>
          <p:nvPr/>
        </p:nvSpPr>
        <p:spPr>
          <a:xfrm>
            <a:off x="6606360" y="330624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61" name="CustomShape 39"/>
          <p:cNvSpPr/>
          <p:nvPr/>
        </p:nvSpPr>
        <p:spPr>
          <a:xfrm>
            <a:off x="6318000" y="363492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62" name="CustomShape 40"/>
          <p:cNvSpPr/>
          <p:nvPr/>
        </p:nvSpPr>
        <p:spPr>
          <a:xfrm>
            <a:off x="6573240" y="360792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263" name="CustomShape 41"/>
          <p:cNvSpPr/>
          <p:nvPr/>
        </p:nvSpPr>
        <p:spPr>
          <a:xfrm>
            <a:off x="6395040" y="3568320"/>
            <a:ext cx="125640" cy="125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64" name="CustomShape 42"/>
          <p:cNvSpPr/>
          <p:nvPr/>
        </p:nvSpPr>
        <p:spPr>
          <a:xfrm>
            <a:off x="6062040" y="424584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5" name="CustomShape 43"/>
          <p:cNvSpPr/>
          <p:nvPr/>
        </p:nvSpPr>
        <p:spPr>
          <a:xfrm>
            <a:off x="6252120" y="430524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6" name="CustomShape 44"/>
          <p:cNvSpPr/>
          <p:nvPr/>
        </p:nvSpPr>
        <p:spPr>
          <a:xfrm>
            <a:off x="6009840" y="462888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7" name="CustomShape 45"/>
          <p:cNvSpPr/>
          <p:nvPr/>
        </p:nvSpPr>
        <p:spPr>
          <a:xfrm>
            <a:off x="6265080" y="458640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8" name="CustomShape 46"/>
          <p:cNvSpPr/>
          <p:nvPr/>
        </p:nvSpPr>
        <p:spPr>
          <a:xfrm>
            <a:off x="6074280" y="4521240"/>
            <a:ext cx="126720" cy="1238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69" name="Line 47"/>
          <p:cNvSpPr/>
          <p:nvPr/>
        </p:nvSpPr>
        <p:spPr>
          <a:xfrm>
            <a:off x="5581440" y="3983040"/>
            <a:ext cx="497880" cy="6001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270" name="Line 48"/>
          <p:cNvSpPr/>
          <p:nvPr/>
        </p:nvSpPr>
        <p:spPr>
          <a:xfrm flipH="1">
            <a:off x="5576400" y="3693960"/>
            <a:ext cx="842400" cy="2743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271" name="Line 49"/>
          <p:cNvSpPr/>
          <p:nvPr/>
        </p:nvSpPr>
        <p:spPr>
          <a:xfrm flipH="1">
            <a:off x="6074280" y="3693960"/>
            <a:ext cx="344520" cy="87444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272" name="CustomShape 50"/>
          <p:cNvSpPr/>
          <p:nvPr/>
        </p:nvSpPr>
        <p:spPr>
          <a:xfrm flipH="1" flipV="1">
            <a:off x="5949720" y="4433040"/>
            <a:ext cx="111960" cy="1310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273" name="CustomShape 51"/>
          <p:cNvSpPr/>
          <p:nvPr/>
        </p:nvSpPr>
        <p:spPr>
          <a:xfrm flipH="1">
            <a:off x="5334120" y="3968640"/>
            <a:ext cx="241920" cy="9180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274" name="CustomShape 52"/>
          <p:cNvSpPr/>
          <p:nvPr/>
        </p:nvSpPr>
        <p:spPr>
          <a:xfrm flipV="1">
            <a:off x="6511680" y="3493080"/>
            <a:ext cx="300960" cy="11844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275" name="CustomShape 53"/>
          <p:cNvSpPr/>
          <p:nvPr/>
        </p:nvSpPr>
        <p:spPr>
          <a:xfrm flipV="1">
            <a:off x="6907320" y="3751560"/>
            <a:ext cx="272160" cy="432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276" name="CustomShape 54"/>
          <p:cNvSpPr/>
          <p:nvPr/>
        </p:nvSpPr>
        <p:spPr>
          <a:xfrm>
            <a:off x="6980400" y="4032720"/>
            <a:ext cx="71640" cy="71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277" name="CustomShape 55"/>
          <p:cNvSpPr/>
          <p:nvPr/>
        </p:nvSpPr>
        <p:spPr>
          <a:xfrm>
            <a:off x="6980760" y="4174560"/>
            <a:ext cx="71640" cy="716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278" name="CustomShape 56"/>
          <p:cNvSpPr/>
          <p:nvPr/>
        </p:nvSpPr>
        <p:spPr>
          <a:xfrm flipV="1">
            <a:off x="6917040" y="3891600"/>
            <a:ext cx="262800" cy="396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279" name="CustomShape 57"/>
          <p:cNvSpPr/>
          <p:nvPr/>
        </p:nvSpPr>
        <p:spPr>
          <a:xfrm>
            <a:off x="7078680" y="3599640"/>
            <a:ext cx="528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Push</a:t>
            </a:r>
            <a:endParaRPr b="0" lang="en-US" sz="1800" spc="-1" strike="noStrike">
              <a:solidFill>
                <a:srgbClr val="000000"/>
              </a:solidFill>
              <a:uFill>
                <a:solidFill>
                  <a:srgbClr val="ffffff"/>
                </a:solidFill>
              </a:uFill>
              <a:latin typeface="Arial"/>
            </a:endParaRPr>
          </a:p>
        </p:txBody>
      </p:sp>
      <p:sp>
        <p:nvSpPr>
          <p:cNvPr id="280" name="CustomShape 58"/>
          <p:cNvSpPr/>
          <p:nvPr/>
        </p:nvSpPr>
        <p:spPr>
          <a:xfrm>
            <a:off x="7090560" y="3764880"/>
            <a:ext cx="434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Pull</a:t>
            </a:r>
            <a:endParaRPr b="0" lang="en-US" sz="1800" spc="-1" strike="noStrike">
              <a:solidFill>
                <a:srgbClr val="000000"/>
              </a:solidFill>
              <a:uFill>
                <a:solidFill>
                  <a:srgbClr val="ffffff"/>
                </a:solidFill>
              </a:uFill>
              <a:latin typeface="Arial"/>
            </a:endParaRPr>
          </a:p>
        </p:txBody>
      </p:sp>
      <p:sp>
        <p:nvSpPr>
          <p:cNvPr id="281" name="CustomShape 59"/>
          <p:cNvSpPr/>
          <p:nvPr/>
        </p:nvSpPr>
        <p:spPr>
          <a:xfrm>
            <a:off x="7025760" y="3921480"/>
            <a:ext cx="1284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Negative Center</a:t>
            </a:r>
            <a:endParaRPr b="0" lang="en-US" sz="1800" spc="-1" strike="noStrike">
              <a:solidFill>
                <a:srgbClr val="000000"/>
              </a:solidFill>
              <a:uFill>
                <a:solidFill>
                  <a:srgbClr val="ffffff"/>
                </a:solidFill>
              </a:uFill>
              <a:latin typeface="Arial"/>
            </a:endParaRPr>
          </a:p>
        </p:txBody>
      </p:sp>
      <p:sp>
        <p:nvSpPr>
          <p:cNvPr id="282" name="CustomShape 60"/>
          <p:cNvSpPr/>
          <p:nvPr/>
        </p:nvSpPr>
        <p:spPr>
          <a:xfrm>
            <a:off x="7028280" y="4086720"/>
            <a:ext cx="12160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Positive Center</a:t>
            </a:r>
            <a:endParaRPr b="0" lang="en-US" sz="1800" spc="-1" strike="noStrike">
              <a:solidFill>
                <a:srgbClr val="000000"/>
              </a:solidFill>
              <a:uFill>
                <a:solidFill>
                  <a:srgbClr val="ffffff"/>
                </a:solidFill>
              </a:uFill>
              <a:latin typeface="Arial"/>
            </a:endParaRPr>
          </a:p>
        </p:txBody>
      </p:sp>
      <p:sp>
        <p:nvSpPr>
          <p:cNvPr id="283" name="CustomShape 61"/>
          <p:cNvSpPr/>
          <p:nvPr/>
        </p:nvSpPr>
        <p:spPr>
          <a:xfrm>
            <a:off x="5488200" y="4828320"/>
            <a:ext cx="1465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Triplet Center Loss</a:t>
            </a:r>
            <a:endParaRPr b="0" lang="en-US" sz="1800" spc="-1" strike="noStrike">
              <a:solidFill>
                <a:srgbClr val="000000"/>
              </a:solidFill>
              <a:uFill>
                <a:solidFill>
                  <a:srgbClr val="ffffff"/>
                </a:solidFill>
              </a:uFill>
              <a:latin typeface="Arial"/>
            </a:endParaRPr>
          </a:p>
        </p:txBody>
      </p:sp>
      <p:sp>
        <p:nvSpPr>
          <p:cNvPr id="284" name="CustomShape 62"/>
          <p:cNvSpPr/>
          <p:nvPr/>
        </p:nvSpPr>
        <p:spPr>
          <a:xfrm>
            <a:off x="5589000" y="3983760"/>
            <a:ext cx="102240" cy="1472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285" name="TextShape 63"/>
          <p:cNvSpPr txBox="1"/>
          <p:nvPr/>
        </p:nvSpPr>
        <p:spPr>
          <a:xfrm>
            <a:off x="4362480" y="1027080"/>
            <a:ext cx="456840" cy="441000"/>
          </a:xfrm>
          <a:prstGeom prst="rect">
            <a:avLst/>
          </a:prstGeom>
          <a:noFill/>
          <a:ln>
            <a:noFill/>
          </a:ln>
        </p:spPr>
        <p:txBody>
          <a:bodyPr lIns="45720" rIns="45720" anchor="ctr"/>
          <a:p>
            <a:pPr algn="ctr">
              <a:lnSpc>
                <a:spcPct val="100000"/>
              </a:lnSpc>
            </a:pPr>
            <a:fld id="{9F3F38E6-513F-4D1E-9295-E3DF82CAA54D}"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6" name="CustomShape 1"/>
          <p:cNvSpPr/>
          <p:nvPr/>
        </p:nvSpPr>
        <p:spPr>
          <a:xfrm>
            <a:off x="453960" y="380880"/>
            <a:ext cx="8534160" cy="758520"/>
          </a:xfrm>
          <a:prstGeom prst="rect">
            <a:avLst/>
          </a:prstGeom>
          <a:noFill/>
          <a:ln w="9360">
            <a:noFill/>
          </a:ln>
        </p:spPr>
        <p:style>
          <a:lnRef idx="0"/>
          <a:fillRef idx="0"/>
          <a:effectRef idx="0"/>
          <a:fontRef idx="minor"/>
        </p:style>
        <p:txBody>
          <a:bodyPr anchor="b"/>
          <a:p>
            <a:pPr algn="ctr">
              <a:lnSpc>
                <a:spcPct val="100000"/>
              </a:lnSpc>
            </a:pPr>
            <a:r>
              <a:rPr b="0" lang="en-US" sz="3300" spc="-1" strike="noStrike">
                <a:solidFill>
                  <a:srgbClr val="7b9899"/>
                </a:solidFill>
                <a:uFill>
                  <a:solidFill>
                    <a:srgbClr val="ffffff"/>
                  </a:solidFill>
                </a:uFill>
                <a:latin typeface="Georgia"/>
              </a:rPr>
              <a:t>Main Steps</a:t>
            </a:r>
            <a:endParaRPr b="0" lang="en-US" sz="3300" spc="-1" strike="noStrike">
              <a:solidFill>
                <a:srgbClr val="000000"/>
              </a:solidFill>
              <a:uFill>
                <a:solidFill>
                  <a:srgbClr val="ffffff"/>
                </a:solidFill>
              </a:uFill>
              <a:latin typeface="Arial"/>
            </a:endParaRPr>
          </a:p>
        </p:txBody>
      </p:sp>
      <p:sp>
        <p:nvSpPr>
          <p:cNvPr id="287" name="CustomShape 2"/>
          <p:cNvSpPr/>
          <p:nvPr/>
        </p:nvSpPr>
        <p:spPr>
          <a:xfrm>
            <a:off x="304920" y="14875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1: View Rendering</a:t>
            </a:r>
            <a:endParaRPr b="0" lang="en-US" sz="1800" spc="-1" strike="noStrike">
              <a:solidFill>
                <a:srgbClr val="000000"/>
              </a:solidFill>
              <a:uFill>
                <a:solidFill>
                  <a:srgbClr val="ffffff"/>
                </a:solidFill>
              </a:uFill>
              <a:latin typeface="Arial"/>
            </a:endParaRPr>
          </a:p>
        </p:txBody>
      </p:sp>
      <p:sp>
        <p:nvSpPr>
          <p:cNvPr id="288" name="CustomShape 3"/>
          <p:cNvSpPr/>
          <p:nvPr/>
        </p:nvSpPr>
        <p:spPr>
          <a:xfrm>
            <a:off x="304920" y="188136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00"/>
                </a:solidFill>
                <a:uFill>
                  <a:solidFill>
                    <a:srgbClr val="ffffff"/>
                  </a:solidFill>
                </a:uFill>
                <a:latin typeface="Arial"/>
                <a:ea typeface="宋体"/>
              </a:rPr>
              <a:t>Step 2: Feature Learning</a:t>
            </a:r>
            <a:endParaRPr b="0" lang="en-US" sz="1800" spc="-1" strike="noStrike">
              <a:solidFill>
                <a:srgbClr val="000000"/>
              </a:solidFill>
              <a:uFill>
                <a:solidFill>
                  <a:srgbClr val="ffffff"/>
                </a:solidFill>
              </a:uFill>
              <a:latin typeface="Arial"/>
            </a:endParaRPr>
          </a:p>
        </p:txBody>
      </p:sp>
      <p:sp>
        <p:nvSpPr>
          <p:cNvPr id="289" name="CustomShape 4"/>
          <p:cNvSpPr/>
          <p:nvPr/>
        </p:nvSpPr>
        <p:spPr>
          <a:xfrm>
            <a:off x="375120" y="2152080"/>
            <a:ext cx="53200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Project the samples from different domains into a common space</a:t>
            </a:r>
            <a:endParaRPr b="0" lang="en-US" sz="1800" spc="-1" strike="noStrike">
              <a:solidFill>
                <a:srgbClr val="000000"/>
              </a:solidFill>
              <a:uFill>
                <a:solidFill>
                  <a:srgbClr val="ffffff"/>
                </a:solidFill>
              </a:uFill>
              <a:latin typeface="Arial"/>
            </a:endParaRPr>
          </a:p>
        </p:txBody>
      </p:sp>
      <p:sp>
        <p:nvSpPr>
          <p:cNvPr id="290" name="CustomShape 5"/>
          <p:cNvSpPr/>
          <p:nvPr/>
        </p:nvSpPr>
        <p:spPr>
          <a:xfrm>
            <a:off x="379080" y="2463840"/>
            <a:ext cx="6679080" cy="21603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ea typeface="宋体"/>
              </a:rPr>
              <a:t>Triplet Center Loss (TCL): </a:t>
            </a:r>
            <a:r>
              <a:rPr b="0" lang="en-US" sz="1400" spc="-1" strike="noStrike">
                <a:solidFill>
                  <a:srgbClr val="000000"/>
                </a:solidFill>
                <a:uFill>
                  <a:solidFill>
                    <a:srgbClr val="ffffff"/>
                  </a:solidFill>
                </a:uFill>
                <a:latin typeface="Arial"/>
                <a:ea typeface="宋体"/>
              </a:rPr>
              <a:t>based on triplet loss and center loss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宋体"/>
              </a:rPr>
              <a:t>Idea: </a:t>
            </a:r>
            <a:r>
              <a:rPr b="0" lang="en-US" sz="1400" spc="-1" strike="noStrike" u="sng">
                <a:solidFill>
                  <a:srgbClr val="000000"/>
                </a:solidFill>
                <a:uFill>
                  <a:solidFill>
                    <a:srgbClr val="ffffff"/>
                  </a:solidFill>
                </a:uFill>
                <a:latin typeface="Arial"/>
                <a:ea typeface="宋体"/>
              </a:rPr>
              <a:t>the distance between a sample and its centers</a:t>
            </a:r>
            <a:r>
              <a:rPr b="0" lang="en-US" sz="1400" spc="-1" strike="noStrike">
                <a:solidFill>
                  <a:srgbClr val="000000"/>
                </a:solidFill>
                <a:uFill>
                  <a:solidFill>
                    <a:srgbClr val="ffffff"/>
                  </a:solidFill>
                </a:uFill>
                <a:latin typeface="Arial"/>
                <a:ea typeface="宋体"/>
              </a:rPr>
              <a:t> ()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宋体"/>
              </a:rPr>
              <a:t>should be smaller than that </a:t>
            </a:r>
            <a:r>
              <a:rPr b="0" lang="en-US" sz="1400" spc="-1" strike="noStrike" u="sng">
                <a:solidFill>
                  <a:srgbClr val="000000"/>
                </a:solidFill>
                <a:uFill>
                  <a:solidFill>
                    <a:srgbClr val="ffffff"/>
                  </a:solidFill>
                </a:uFill>
                <a:latin typeface="Arial"/>
                <a:ea typeface="宋体"/>
              </a:rPr>
              <a:t>between the sample and the nearest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u="sng">
                <a:solidFill>
                  <a:srgbClr val="000000"/>
                </a:solidFill>
                <a:uFill>
                  <a:solidFill>
                    <a:srgbClr val="ffffff"/>
                  </a:solidFill>
                </a:uFill>
                <a:latin typeface="Arial"/>
                <a:ea typeface="宋体"/>
              </a:rPr>
              <a:t>negative center</a:t>
            </a:r>
            <a:r>
              <a:rPr b="0" lang="en-US" sz="1400" spc="-1" strike="noStrike">
                <a:solidFill>
                  <a:srgbClr val="000000"/>
                </a:solidFill>
                <a:uFill>
                  <a:solidFill>
                    <a:srgbClr val="ffffff"/>
                  </a:solidFill>
                </a:uFill>
                <a:latin typeface="Arial"/>
                <a:ea typeface="宋体"/>
              </a:rPr>
              <a:t> () by a margin .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宋体"/>
              </a:rPr>
              <a:t>The center of each class is learned automatically, in the same way like center loss. </a:t>
            </a:r>
            <a:endParaRPr b="0" lang="en-US" sz="1800" spc="-1" strike="noStrike">
              <a:solidFill>
                <a:srgbClr val="000000"/>
              </a:solidFill>
              <a:uFill>
                <a:solidFill>
                  <a:srgbClr val="ffffff"/>
                </a:solidFill>
              </a:uFill>
              <a:latin typeface="Arial"/>
            </a:endParaRPr>
          </a:p>
        </p:txBody>
      </p:sp>
      <p:sp>
        <p:nvSpPr>
          <p:cNvPr id="291" name="CustomShape 6"/>
          <p:cNvSpPr/>
          <p:nvPr/>
        </p:nvSpPr>
        <p:spPr>
          <a:xfrm>
            <a:off x="379080" y="2463840"/>
            <a:ext cx="6679080" cy="2116080"/>
          </a:xfrm>
          <a:prstGeom prst="rect">
            <a:avLst/>
          </a:prstGeom>
          <a:blipFill>
            <a:blip r:embed="rId1"/>
            <a:stretch>
              <a:fillRect l="-272" t="-565" r="-545" b="-1713"/>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宋体"/>
              </a:rPr>
              <a:t> </a:t>
            </a:r>
            <a:endParaRPr b="0" lang="en-US" sz="1800" spc="-1" strike="noStrike">
              <a:solidFill>
                <a:srgbClr val="000000"/>
              </a:solidFill>
              <a:uFill>
                <a:solidFill>
                  <a:srgbClr val="ffffff"/>
                </a:solidFill>
              </a:uFill>
              <a:latin typeface="Arial"/>
            </a:endParaRPr>
          </a:p>
        </p:txBody>
      </p:sp>
      <p:sp>
        <p:nvSpPr>
          <p:cNvPr id="292" name="CustomShape 7"/>
          <p:cNvSpPr/>
          <p:nvPr/>
        </p:nvSpPr>
        <p:spPr>
          <a:xfrm>
            <a:off x="268200" y="4648320"/>
            <a:ext cx="37440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808080"/>
                </a:solidFill>
                <a:uFill>
                  <a:solidFill>
                    <a:srgbClr val="ffffff"/>
                  </a:solidFill>
                </a:uFill>
                <a:latin typeface="Arial"/>
                <a:ea typeface="宋体"/>
              </a:rPr>
              <a:t>Step 3: Retrieval</a:t>
            </a:r>
            <a:endParaRPr b="0" lang="en-US" sz="1800" spc="-1" strike="noStrike">
              <a:solidFill>
                <a:srgbClr val="000000"/>
              </a:solidFill>
              <a:uFill>
                <a:solidFill>
                  <a:srgbClr val="ffffff"/>
                </a:solidFill>
              </a:uFill>
              <a:latin typeface="Arial"/>
            </a:endParaRPr>
          </a:p>
        </p:txBody>
      </p:sp>
      <p:sp>
        <p:nvSpPr>
          <p:cNvPr id="293" name="CustomShape 8"/>
          <p:cNvSpPr/>
          <p:nvPr/>
        </p:nvSpPr>
        <p:spPr>
          <a:xfrm>
            <a:off x="382320" y="4943520"/>
            <a:ext cx="5350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Arial"/>
                <a:ea typeface="宋体"/>
              </a:rPr>
              <a:t>Extract features for testing samples and compute similarity matrix</a:t>
            </a:r>
            <a:endParaRPr b="0" lang="en-US" sz="1800" spc="-1" strike="noStrike">
              <a:solidFill>
                <a:srgbClr val="000000"/>
              </a:solidFill>
              <a:uFill>
                <a:solidFill>
                  <a:srgbClr val="ffffff"/>
                </a:solidFill>
              </a:uFill>
              <a:latin typeface="Arial"/>
            </a:endParaRPr>
          </a:p>
        </p:txBody>
      </p:sp>
      <p:sp>
        <p:nvSpPr>
          <p:cNvPr id="294" name="CustomShape 9"/>
          <p:cNvSpPr/>
          <p:nvPr/>
        </p:nvSpPr>
        <p:spPr>
          <a:xfrm>
            <a:off x="1091880" y="5334120"/>
            <a:ext cx="66060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query</a:t>
            </a:r>
            <a:endParaRPr b="0" lang="en-US" sz="1800" spc="-1" strike="noStrike">
              <a:solidFill>
                <a:srgbClr val="000000"/>
              </a:solidFill>
              <a:uFill>
                <a:solidFill>
                  <a:srgbClr val="ffffff"/>
                </a:solidFill>
              </a:uFill>
              <a:latin typeface="Arial"/>
            </a:endParaRPr>
          </a:p>
        </p:txBody>
      </p:sp>
      <p:sp>
        <p:nvSpPr>
          <p:cNvPr id="295" name="CustomShape 10"/>
          <p:cNvSpPr/>
          <p:nvPr/>
        </p:nvSpPr>
        <p:spPr>
          <a:xfrm>
            <a:off x="1091880" y="5816160"/>
            <a:ext cx="66060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target</a:t>
            </a:r>
            <a:endParaRPr b="0" lang="en-US" sz="1800" spc="-1" strike="noStrike">
              <a:solidFill>
                <a:srgbClr val="000000"/>
              </a:solidFill>
              <a:uFill>
                <a:solidFill>
                  <a:srgbClr val="ffffff"/>
                </a:solidFill>
              </a:uFill>
              <a:latin typeface="Arial"/>
            </a:endParaRPr>
          </a:p>
        </p:txBody>
      </p:sp>
      <p:sp>
        <p:nvSpPr>
          <p:cNvPr id="296" name="CustomShape 11"/>
          <p:cNvSpPr/>
          <p:nvPr/>
        </p:nvSpPr>
        <p:spPr>
          <a:xfrm>
            <a:off x="2140560" y="5334120"/>
            <a:ext cx="754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feature</a:t>
            </a:r>
            <a:endParaRPr b="0" lang="en-US" sz="1800" spc="-1" strike="noStrike">
              <a:solidFill>
                <a:srgbClr val="000000"/>
              </a:solidFill>
              <a:uFill>
                <a:solidFill>
                  <a:srgbClr val="ffffff"/>
                </a:solidFill>
              </a:uFill>
              <a:latin typeface="Arial"/>
            </a:endParaRPr>
          </a:p>
        </p:txBody>
      </p:sp>
      <p:sp>
        <p:nvSpPr>
          <p:cNvPr id="297" name="CustomShape 12"/>
          <p:cNvSpPr/>
          <p:nvPr/>
        </p:nvSpPr>
        <p:spPr>
          <a:xfrm>
            <a:off x="2126880" y="5816160"/>
            <a:ext cx="76824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feature</a:t>
            </a:r>
            <a:endParaRPr b="0" lang="en-US" sz="1800" spc="-1" strike="noStrike">
              <a:solidFill>
                <a:srgbClr val="000000"/>
              </a:solidFill>
              <a:uFill>
                <a:solidFill>
                  <a:srgbClr val="ffffff"/>
                </a:solidFill>
              </a:uFill>
              <a:latin typeface="Arial"/>
            </a:endParaRPr>
          </a:p>
        </p:txBody>
      </p:sp>
      <p:sp>
        <p:nvSpPr>
          <p:cNvPr id="298" name="CustomShape 13"/>
          <p:cNvSpPr/>
          <p:nvPr/>
        </p:nvSpPr>
        <p:spPr>
          <a:xfrm>
            <a:off x="3269880" y="5524560"/>
            <a:ext cx="1196280" cy="444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similarity</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ffffff"/>
                </a:solidFill>
                <a:uFill>
                  <a:solidFill>
                    <a:srgbClr val="ffffff"/>
                  </a:solidFill>
                </a:uFill>
                <a:latin typeface="Georgia"/>
                <a:ea typeface="宋体"/>
              </a:rPr>
              <a:t>matrix</a:t>
            </a:r>
            <a:endParaRPr b="0" lang="en-US" sz="1800" spc="-1" strike="noStrike">
              <a:solidFill>
                <a:srgbClr val="000000"/>
              </a:solidFill>
              <a:uFill>
                <a:solidFill>
                  <a:srgbClr val="ffffff"/>
                </a:solidFill>
              </a:uFill>
              <a:latin typeface="Arial"/>
            </a:endParaRPr>
          </a:p>
        </p:txBody>
      </p:sp>
      <p:sp>
        <p:nvSpPr>
          <p:cNvPr id="299" name="CustomShape 14"/>
          <p:cNvSpPr/>
          <p:nvPr/>
        </p:nvSpPr>
        <p:spPr>
          <a:xfrm>
            <a:off x="1752480" y="5524560"/>
            <a:ext cx="38736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300" name="CustomShape 15"/>
          <p:cNvSpPr/>
          <p:nvPr/>
        </p:nvSpPr>
        <p:spPr>
          <a:xfrm>
            <a:off x="1752480" y="6006600"/>
            <a:ext cx="374040" cy="3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301" name="CustomShape 16"/>
          <p:cNvSpPr/>
          <p:nvPr/>
        </p:nvSpPr>
        <p:spPr>
          <a:xfrm>
            <a:off x="2895480" y="5524560"/>
            <a:ext cx="374040" cy="22212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302" name="CustomShape 17"/>
          <p:cNvSpPr/>
          <p:nvPr/>
        </p:nvSpPr>
        <p:spPr>
          <a:xfrm flipV="1">
            <a:off x="2895480" y="5747040"/>
            <a:ext cx="374040" cy="25920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303" name="CustomShape 18"/>
          <p:cNvSpPr/>
          <p:nvPr/>
        </p:nvSpPr>
        <p:spPr>
          <a:xfrm>
            <a:off x="4721400" y="5519160"/>
            <a:ext cx="1196280" cy="444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Georgia"/>
                <a:ea typeface="宋体"/>
              </a:rPr>
              <a:t>re-ranking</a:t>
            </a:r>
            <a:endParaRPr b="0" lang="en-US" sz="1800" spc="-1" strike="noStrike">
              <a:solidFill>
                <a:srgbClr val="000000"/>
              </a:solidFill>
              <a:uFill>
                <a:solidFill>
                  <a:srgbClr val="ffffff"/>
                </a:solidFill>
              </a:uFill>
              <a:latin typeface="Arial"/>
            </a:endParaRPr>
          </a:p>
        </p:txBody>
      </p:sp>
      <p:sp>
        <p:nvSpPr>
          <p:cNvPr id="304" name="CustomShape 19"/>
          <p:cNvSpPr/>
          <p:nvPr/>
        </p:nvSpPr>
        <p:spPr>
          <a:xfrm flipV="1">
            <a:off x="4466880" y="5741640"/>
            <a:ext cx="254160" cy="504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305" name="CustomShape 20"/>
          <p:cNvSpPr/>
          <p:nvPr/>
        </p:nvSpPr>
        <p:spPr>
          <a:xfrm>
            <a:off x="6094440" y="244836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06" name="CustomShape 21"/>
          <p:cNvSpPr/>
          <p:nvPr/>
        </p:nvSpPr>
        <p:spPr>
          <a:xfrm>
            <a:off x="6999840" y="188136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07" name="CustomShape 22"/>
          <p:cNvSpPr/>
          <p:nvPr/>
        </p:nvSpPr>
        <p:spPr>
          <a:xfrm>
            <a:off x="6849000" y="197928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08" name="CustomShape 23"/>
          <p:cNvSpPr/>
          <p:nvPr/>
        </p:nvSpPr>
        <p:spPr>
          <a:xfrm>
            <a:off x="7190280" y="189396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09" name="CustomShape 24"/>
          <p:cNvSpPr/>
          <p:nvPr/>
        </p:nvSpPr>
        <p:spPr>
          <a:xfrm>
            <a:off x="6901920" y="222300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10" name="CustomShape 25"/>
          <p:cNvSpPr/>
          <p:nvPr/>
        </p:nvSpPr>
        <p:spPr>
          <a:xfrm>
            <a:off x="7157160" y="2196000"/>
            <a:ext cx="65520" cy="215640"/>
          </a:xfrm>
          <a:prstGeom prst="rect">
            <a:avLst/>
          </a:prstGeom>
          <a:solidFill>
            <a:srgbClr val="ffc000"/>
          </a:solidFill>
          <a:ln>
            <a:solidFill>
              <a:srgbClr val="ffc000"/>
            </a:solidFill>
            <a:round/>
          </a:ln>
        </p:spPr>
        <p:style>
          <a:lnRef idx="2">
            <a:schemeClr val="accent6">
              <a:shade val="50000"/>
            </a:schemeClr>
          </a:lnRef>
          <a:fillRef idx="1">
            <a:schemeClr val="accent6"/>
          </a:fillRef>
          <a:effectRef idx="0">
            <a:schemeClr val="accent6"/>
          </a:effectRef>
          <a:fontRef idx="minor"/>
        </p:style>
      </p:sp>
      <p:sp>
        <p:nvSpPr>
          <p:cNvPr id="311" name="CustomShape 26"/>
          <p:cNvSpPr/>
          <p:nvPr/>
        </p:nvSpPr>
        <p:spPr>
          <a:xfrm>
            <a:off x="6978960" y="2156040"/>
            <a:ext cx="125640" cy="125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12" name="CustomShape 27"/>
          <p:cNvSpPr/>
          <p:nvPr/>
        </p:nvSpPr>
        <p:spPr>
          <a:xfrm>
            <a:off x="6645960" y="283356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13" name="CustomShape 28"/>
          <p:cNvSpPr/>
          <p:nvPr/>
        </p:nvSpPr>
        <p:spPr>
          <a:xfrm>
            <a:off x="6836040" y="289296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14" name="CustomShape 29"/>
          <p:cNvSpPr/>
          <p:nvPr/>
        </p:nvSpPr>
        <p:spPr>
          <a:xfrm>
            <a:off x="6593760" y="321660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15" name="CustomShape 30"/>
          <p:cNvSpPr/>
          <p:nvPr/>
        </p:nvSpPr>
        <p:spPr>
          <a:xfrm>
            <a:off x="6849000" y="3174480"/>
            <a:ext cx="65520" cy="215640"/>
          </a:xfrm>
          <a:prstGeom prst="rect">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16" name="CustomShape 31"/>
          <p:cNvSpPr/>
          <p:nvPr/>
        </p:nvSpPr>
        <p:spPr>
          <a:xfrm>
            <a:off x="6658200" y="3108960"/>
            <a:ext cx="126720" cy="1238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17" name="Line 32"/>
          <p:cNvSpPr/>
          <p:nvPr/>
        </p:nvSpPr>
        <p:spPr>
          <a:xfrm>
            <a:off x="6165360" y="2571120"/>
            <a:ext cx="498240" cy="6001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318" name="Line 33"/>
          <p:cNvSpPr/>
          <p:nvPr/>
        </p:nvSpPr>
        <p:spPr>
          <a:xfrm flipH="1">
            <a:off x="6160320" y="2282040"/>
            <a:ext cx="842400" cy="27432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319" name="Line 34"/>
          <p:cNvSpPr/>
          <p:nvPr/>
        </p:nvSpPr>
        <p:spPr>
          <a:xfrm flipH="1">
            <a:off x="6658200" y="2282040"/>
            <a:ext cx="344520" cy="874440"/>
          </a:xfrm>
          <a:prstGeom prst="line">
            <a:avLst/>
          </a:prstGeom>
          <a:ln>
            <a:custDash>
              <a:ds d="500000" sp="400000"/>
            </a:custDash>
            <a:round/>
          </a:ln>
        </p:spPr>
        <p:style>
          <a:lnRef idx="1">
            <a:schemeClr val="accent1"/>
          </a:lnRef>
          <a:fillRef idx="0">
            <a:schemeClr val="accent1"/>
          </a:fillRef>
          <a:effectRef idx="0">
            <a:schemeClr val="accent1"/>
          </a:effectRef>
          <a:fontRef idx="minor"/>
        </p:style>
      </p:sp>
      <p:sp>
        <p:nvSpPr>
          <p:cNvPr id="320" name="CustomShape 35"/>
          <p:cNvSpPr/>
          <p:nvPr/>
        </p:nvSpPr>
        <p:spPr>
          <a:xfrm flipH="1" flipV="1">
            <a:off x="6533640" y="3021120"/>
            <a:ext cx="111960" cy="1310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321" name="CustomShape 36"/>
          <p:cNvSpPr/>
          <p:nvPr/>
        </p:nvSpPr>
        <p:spPr>
          <a:xfrm flipH="1">
            <a:off x="5918040" y="2556360"/>
            <a:ext cx="241920" cy="9180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322" name="CustomShape 37"/>
          <p:cNvSpPr/>
          <p:nvPr/>
        </p:nvSpPr>
        <p:spPr>
          <a:xfrm flipV="1">
            <a:off x="7095600" y="2080800"/>
            <a:ext cx="300960" cy="11844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323" name="CustomShape 38"/>
          <p:cNvSpPr/>
          <p:nvPr/>
        </p:nvSpPr>
        <p:spPr>
          <a:xfrm flipV="1">
            <a:off x="7491240" y="2339280"/>
            <a:ext cx="272160" cy="4320"/>
          </a:xfrm>
          <a:custGeom>
            <a:avLst/>
            <a:gdLst/>
            <a:ahLst/>
            <a:rect l="l" t="t" r="r" b="b"/>
            <a:pathLst>
              <a:path w="21600" h="21600">
                <a:moveTo>
                  <a:pt x="0" y="0"/>
                </a:moveTo>
                <a:lnTo>
                  <a:pt x="21600" y="21600"/>
                </a:lnTo>
              </a:path>
            </a:pathLst>
          </a:custGeom>
          <a:noFill/>
          <a:ln>
            <a:round/>
            <a:tailEnd len="med" type="triangle" w="med"/>
          </a:ln>
          <a:effectLst>
            <a:outerShdw blurRad="50800" dir="5400000" dist="25400" rotWithShape="0">
              <a:srgbClr val="000000">
                <a:alpha val="45000"/>
              </a:srgbClr>
            </a:outerShdw>
          </a:effectLst>
        </p:spPr>
        <p:style>
          <a:lnRef idx="3">
            <a:schemeClr val="accent4"/>
          </a:lnRef>
          <a:fillRef idx="0">
            <a:schemeClr val="accent4"/>
          </a:fillRef>
          <a:effectRef idx="2">
            <a:schemeClr val="accent4"/>
          </a:effectRef>
          <a:fontRef idx="minor"/>
        </p:style>
      </p:sp>
      <p:sp>
        <p:nvSpPr>
          <p:cNvPr id="324" name="CustomShape 39"/>
          <p:cNvSpPr/>
          <p:nvPr/>
        </p:nvSpPr>
        <p:spPr>
          <a:xfrm>
            <a:off x="7564320" y="2620440"/>
            <a:ext cx="71640" cy="71640"/>
          </a:xfrm>
          <a:prstGeom prst="star5">
            <a:avLst>
              <a:gd name="adj" fmla="val 19098"/>
              <a:gd name="hf" fmla="val 105146"/>
              <a:gd name="vf" fmla="val 110557"/>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325" name="CustomShape 40"/>
          <p:cNvSpPr/>
          <p:nvPr/>
        </p:nvSpPr>
        <p:spPr>
          <a:xfrm>
            <a:off x="7564680" y="2762640"/>
            <a:ext cx="71640" cy="71640"/>
          </a:xfrm>
          <a:prstGeom prst="star5">
            <a:avLst>
              <a:gd name="adj" fmla="val 19098"/>
              <a:gd name="hf" fmla="val 105146"/>
              <a:gd name="vf" fmla="val 110557"/>
            </a:avLst>
          </a:prstGeom>
          <a:solidFill>
            <a:srgbClr val="00b050"/>
          </a:solidFill>
          <a:ln>
            <a:solidFill>
              <a:srgbClr val="00b050"/>
            </a:solidFill>
            <a:round/>
          </a:ln>
        </p:spPr>
        <p:style>
          <a:lnRef idx="2">
            <a:schemeClr val="accent6">
              <a:shade val="50000"/>
            </a:schemeClr>
          </a:lnRef>
          <a:fillRef idx="1">
            <a:schemeClr val="accent6"/>
          </a:fillRef>
          <a:effectRef idx="0">
            <a:schemeClr val="accent6"/>
          </a:effectRef>
          <a:fontRef idx="minor"/>
        </p:style>
      </p:sp>
      <p:sp>
        <p:nvSpPr>
          <p:cNvPr id="326" name="CustomShape 41"/>
          <p:cNvSpPr/>
          <p:nvPr/>
        </p:nvSpPr>
        <p:spPr>
          <a:xfrm flipV="1">
            <a:off x="7500960" y="2479680"/>
            <a:ext cx="262800" cy="396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sp>
        <p:nvSpPr>
          <p:cNvPr id="327" name="CustomShape 42"/>
          <p:cNvSpPr/>
          <p:nvPr/>
        </p:nvSpPr>
        <p:spPr>
          <a:xfrm>
            <a:off x="7662600" y="2187720"/>
            <a:ext cx="528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Push</a:t>
            </a:r>
            <a:endParaRPr b="0" lang="en-US" sz="1800" spc="-1" strike="noStrike">
              <a:solidFill>
                <a:srgbClr val="000000"/>
              </a:solidFill>
              <a:uFill>
                <a:solidFill>
                  <a:srgbClr val="ffffff"/>
                </a:solidFill>
              </a:uFill>
              <a:latin typeface="Arial"/>
            </a:endParaRPr>
          </a:p>
        </p:txBody>
      </p:sp>
      <p:sp>
        <p:nvSpPr>
          <p:cNvPr id="328" name="CustomShape 43"/>
          <p:cNvSpPr/>
          <p:nvPr/>
        </p:nvSpPr>
        <p:spPr>
          <a:xfrm>
            <a:off x="7674480" y="2352960"/>
            <a:ext cx="434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Pull</a:t>
            </a:r>
            <a:endParaRPr b="0" lang="en-US" sz="1800" spc="-1" strike="noStrike">
              <a:solidFill>
                <a:srgbClr val="000000"/>
              </a:solidFill>
              <a:uFill>
                <a:solidFill>
                  <a:srgbClr val="ffffff"/>
                </a:solidFill>
              </a:uFill>
              <a:latin typeface="Arial"/>
            </a:endParaRPr>
          </a:p>
        </p:txBody>
      </p:sp>
      <p:sp>
        <p:nvSpPr>
          <p:cNvPr id="329" name="CustomShape 44"/>
          <p:cNvSpPr/>
          <p:nvPr/>
        </p:nvSpPr>
        <p:spPr>
          <a:xfrm>
            <a:off x="7609680" y="2509200"/>
            <a:ext cx="12844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Negative Center</a:t>
            </a:r>
            <a:endParaRPr b="0" lang="en-US" sz="1800" spc="-1" strike="noStrike">
              <a:solidFill>
                <a:srgbClr val="000000"/>
              </a:solidFill>
              <a:uFill>
                <a:solidFill>
                  <a:srgbClr val="ffffff"/>
                </a:solidFill>
              </a:uFill>
              <a:latin typeface="Arial"/>
            </a:endParaRPr>
          </a:p>
        </p:txBody>
      </p:sp>
      <p:sp>
        <p:nvSpPr>
          <p:cNvPr id="330" name="CustomShape 45"/>
          <p:cNvSpPr/>
          <p:nvPr/>
        </p:nvSpPr>
        <p:spPr>
          <a:xfrm>
            <a:off x="7612200" y="2674440"/>
            <a:ext cx="121608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Positive Center</a:t>
            </a:r>
            <a:endParaRPr b="0" lang="en-US" sz="1800" spc="-1" strike="noStrike">
              <a:solidFill>
                <a:srgbClr val="000000"/>
              </a:solidFill>
              <a:uFill>
                <a:solidFill>
                  <a:srgbClr val="ffffff"/>
                </a:solidFill>
              </a:uFill>
              <a:latin typeface="Arial"/>
            </a:endParaRPr>
          </a:p>
        </p:txBody>
      </p:sp>
      <p:sp>
        <p:nvSpPr>
          <p:cNvPr id="331" name="CustomShape 46"/>
          <p:cNvSpPr/>
          <p:nvPr/>
        </p:nvSpPr>
        <p:spPr>
          <a:xfrm>
            <a:off x="6072120" y="3416400"/>
            <a:ext cx="1465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ea typeface="宋体"/>
              </a:rPr>
              <a:t>Triplet Center Loss</a:t>
            </a:r>
            <a:endParaRPr b="0" lang="en-US" sz="1800" spc="-1" strike="noStrike">
              <a:solidFill>
                <a:srgbClr val="000000"/>
              </a:solidFill>
              <a:uFill>
                <a:solidFill>
                  <a:srgbClr val="ffffff"/>
                </a:solidFill>
              </a:uFill>
              <a:latin typeface="Arial"/>
            </a:endParaRPr>
          </a:p>
        </p:txBody>
      </p:sp>
      <p:sp>
        <p:nvSpPr>
          <p:cNvPr id="332" name="CustomShape 47"/>
          <p:cNvSpPr/>
          <p:nvPr/>
        </p:nvSpPr>
        <p:spPr>
          <a:xfrm>
            <a:off x="6173280" y="2571840"/>
            <a:ext cx="102240" cy="147240"/>
          </a:xfrm>
          <a:custGeom>
            <a:avLst/>
            <a:gdLst/>
            <a:ahLst/>
            <a:rect l="l" t="t" r="r" b="b"/>
            <a:pathLst>
              <a:path w="21600" h="21600">
                <a:moveTo>
                  <a:pt x="0" y="0"/>
                </a:moveTo>
                <a:lnTo>
                  <a:pt x="21600" y="21600"/>
                </a:lnTo>
              </a:path>
            </a:pathLst>
          </a:custGeom>
          <a:noFill/>
          <a:ln>
            <a:solidFill>
              <a:srgbClr val="00b050"/>
            </a:solidFill>
            <a:round/>
            <a:tailEnd len="med" type="triangle" w="med"/>
          </a:ln>
          <a:effectLst>
            <a:outerShdw blurRad="50800" dir="5400000" dist="25400" rotWithShape="0">
              <a:srgbClr val="000000">
                <a:alpha val="45000"/>
              </a:srgbClr>
            </a:outerShdw>
          </a:effectLst>
        </p:spPr>
        <p:style>
          <a:lnRef idx="3">
            <a:schemeClr val="accent6"/>
          </a:lnRef>
          <a:fillRef idx="0">
            <a:schemeClr val="accent6"/>
          </a:fillRef>
          <a:effectRef idx="2">
            <a:schemeClr val="accent6"/>
          </a:effectRef>
          <a:fontRef idx="minor"/>
        </p:style>
      </p:sp>
      <p:pic>
        <p:nvPicPr>
          <p:cNvPr id="333" name="图片 1" descr=""/>
          <p:cNvPicPr/>
          <p:nvPr/>
        </p:nvPicPr>
        <p:blipFill>
          <a:blip r:embed="rId2"/>
          <a:stretch/>
        </p:blipFill>
        <p:spPr>
          <a:xfrm>
            <a:off x="1238400" y="3497040"/>
            <a:ext cx="4228200" cy="732960"/>
          </a:xfrm>
          <a:prstGeom prst="rect">
            <a:avLst/>
          </a:prstGeom>
          <a:ln>
            <a:noFill/>
          </a:ln>
        </p:spPr>
      </p:pic>
      <p:sp>
        <p:nvSpPr>
          <p:cNvPr id="334" name="TextShape 48"/>
          <p:cNvSpPr txBox="1"/>
          <p:nvPr/>
        </p:nvSpPr>
        <p:spPr>
          <a:xfrm>
            <a:off x="4362480" y="1027080"/>
            <a:ext cx="456840" cy="441000"/>
          </a:xfrm>
          <a:prstGeom prst="rect">
            <a:avLst/>
          </a:prstGeom>
          <a:noFill/>
          <a:ln>
            <a:noFill/>
          </a:ln>
        </p:spPr>
        <p:txBody>
          <a:bodyPr lIns="45720" rIns="45720" anchor="ctr"/>
          <a:p>
            <a:pPr algn="ctr">
              <a:lnSpc>
                <a:spcPct val="100000"/>
              </a:lnSpc>
            </a:pPr>
            <a:fld id="{9E36FF0A-F218-4D93-B7C8-151E1ADCEF27}"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503280" y="1131840"/>
            <a:ext cx="8137080" cy="2220480"/>
          </a:xfrm>
          <a:prstGeom prst="rect">
            <a:avLst/>
          </a:prstGeom>
          <a:noFill/>
          <a:ln w="9360">
            <a:noFill/>
          </a:ln>
        </p:spPr>
        <p:txBody>
          <a:bodyPr anchor="b"/>
          <a:p>
            <a:pPr algn="ctr">
              <a:lnSpc>
                <a:spcPct val="100000"/>
              </a:lnSpc>
            </a:pPr>
            <a:r>
              <a:rPr b="0" lang="en-US" sz="3300" spc="-1" strike="noStrike">
                <a:solidFill>
                  <a:srgbClr val="7b9899"/>
                </a:solidFill>
                <a:uFill>
                  <a:solidFill>
                    <a:srgbClr val="ffffff"/>
                  </a:solidFill>
                </a:uFill>
                <a:latin typeface="Georgia"/>
              </a:rPr>
              <a:t>RNIRAP: Image Recognition with </a:t>
            </a:r>
            <a:r>
              <a:rPr b="0" lang="en-US" sz="3300" spc="-1" strike="noStrike">
                <a:solidFill>
                  <a:srgbClr val="7b9899"/>
                </a:solidFill>
                <a:uFill>
                  <a:solidFill>
                    <a:srgbClr val="ffffff"/>
                  </a:solidFill>
                </a:uFill>
                <a:latin typeface="Georgia"/>
              </a:rPr>
              <a:t>
</a:t>
            </a:r>
            <a:r>
              <a:rPr b="0" lang="en-US" sz="3300" spc="-1" strike="noStrike">
                <a:solidFill>
                  <a:srgbClr val="7b9899"/>
                </a:solidFill>
                <a:uFill>
                  <a:solidFill>
                    <a:srgbClr val="ffffff"/>
                  </a:solidFill>
                </a:uFill>
                <a:latin typeface="Georgia"/>
              </a:rPr>
              <a:t>ResNet50 Encoding and </a:t>
            </a:r>
            <a:r>
              <a:rPr b="0" lang="en-US" sz="3300" spc="-1" strike="noStrike">
                <a:solidFill>
                  <a:srgbClr val="7b9899"/>
                </a:solidFill>
                <a:uFill>
                  <a:solidFill>
                    <a:srgbClr val="ffffff"/>
                  </a:solidFill>
                </a:uFill>
                <a:latin typeface="Georgia"/>
              </a:rPr>
              <a:t>
</a:t>
            </a:r>
            <a:r>
              <a:rPr b="0" lang="en-US" sz="3300" spc="-1" strike="noStrike">
                <a:solidFill>
                  <a:srgbClr val="7b9899"/>
                </a:solidFill>
                <a:uFill>
                  <a:solidFill>
                    <a:srgbClr val="ffffff"/>
                  </a:solidFill>
                </a:uFill>
                <a:latin typeface="Georgia"/>
              </a:rPr>
              <a:t>Adapting Place Classification for </a:t>
            </a:r>
            <a:r>
              <a:rPr b="0" lang="en-US" sz="3300" spc="-1" strike="noStrike">
                <a:solidFill>
                  <a:srgbClr val="7b9899"/>
                </a:solidFill>
                <a:uFill>
                  <a:solidFill>
                    <a:srgbClr val="ffffff"/>
                  </a:solidFill>
                </a:uFill>
                <a:latin typeface="Georgia"/>
              </a:rPr>
              <a:t>
</a:t>
            </a:r>
            <a:r>
              <a:rPr b="0" lang="en-US" sz="3300" spc="-1" strike="noStrike">
                <a:solidFill>
                  <a:srgbClr val="7b9899"/>
                </a:solidFill>
                <a:uFill>
                  <a:solidFill>
                    <a:srgbClr val="ffffff"/>
                  </a:solidFill>
                </a:uFill>
                <a:latin typeface="Georgia"/>
              </a:rPr>
              <a:t>3D Model Using Adversarial Training</a:t>
            </a:r>
            <a:endParaRPr b="0" lang="en-US" sz="3300" spc="-1" strike="noStrike">
              <a:solidFill>
                <a:srgbClr val="000000"/>
              </a:solidFill>
              <a:uFill>
                <a:solidFill>
                  <a:srgbClr val="ffffff"/>
                </a:solidFill>
              </a:uFill>
              <a:latin typeface="Arial"/>
            </a:endParaRPr>
          </a:p>
        </p:txBody>
      </p:sp>
      <p:sp>
        <p:nvSpPr>
          <p:cNvPr id="336" name="TextShape 2"/>
          <p:cNvSpPr txBox="1"/>
          <p:nvPr/>
        </p:nvSpPr>
        <p:spPr>
          <a:xfrm>
            <a:off x="380880" y="3398760"/>
            <a:ext cx="8381520" cy="2087280"/>
          </a:xfrm>
          <a:prstGeom prst="rect">
            <a:avLst/>
          </a:prstGeom>
          <a:noFill/>
          <a:ln w="9360">
            <a:noFill/>
          </a:ln>
        </p:spPr>
        <p:txBody>
          <a:bodyPr/>
          <a:p>
            <a:pPr marL="272880" indent="-272520" algn="ctr">
              <a:lnSpc>
                <a:spcPct val="100000"/>
              </a:lnSpc>
            </a:pPr>
            <a:r>
              <a:rPr b="0" lang="en-US" sz="2000" spc="-1" strike="noStrike">
                <a:solidFill>
                  <a:srgbClr val="000000"/>
                </a:solidFill>
                <a:uFill>
                  <a:solidFill>
                    <a:srgbClr val="ffffff"/>
                  </a:solidFill>
                </a:uFill>
                <a:latin typeface="Georgia"/>
              </a:rPr>
              <a:t>Minh-Triet Tran</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Van-Tu Ninh</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Tu-Khiem Le</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Khac-Tuan Nguyen</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Vinh Ton-That</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Ngoc-Minh Bui</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Trong-Le Do</a:t>
            </a:r>
            <a:r>
              <a:rPr b="0" lang="en-US" sz="2000" spc="-1" strike="noStrike" baseline="30000">
                <a:solidFill>
                  <a:srgbClr val="000000"/>
                </a:solidFill>
                <a:uFill>
                  <a:solidFill>
                    <a:srgbClr val="ffffff"/>
                  </a:solidFill>
                </a:uFill>
                <a:latin typeface="Georgia"/>
              </a:rPr>
              <a:t>1</a:t>
            </a:r>
            <a:r>
              <a:rPr b="0" lang="en-US" sz="2000" spc="-1" strike="noStrike">
                <a:solidFill>
                  <a:srgbClr val="000000"/>
                </a:solidFill>
                <a:uFill>
                  <a:solidFill>
                    <a:srgbClr val="ffffff"/>
                  </a:solidFill>
                </a:uFill>
                <a:latin typeface="Georgia"/>
              </a:rPr>
              <a:t>, Vinh-Tiep Nguyen</a:t>
            </a:r>
            <a:r>
              <a:rPr b="0" lang="en-US" sz="2000" spc="-1" strike="noStrike" baseline="30000">
                <a:solidFill>
                  <a:srgbClr val="000000"/>
                </a:solidFill>
                <a:uFill>
                  <a:solidFill>
                    <a:srgbClr val="ffffff"/>
                  </a:solidFill>
                </a:uFill>
                <a:latin typeface="Georgia"/>
              </a:rPr>
              <a:t>2</a:t>
            </a:r>
            <a:r>
              <a:rPr b="0" lang="en-US" sz="2000" spc="-1" strike="noStrike">
                <a:solidFill>
                  <a:srgbClr val="000000"/>
                </a:solidFill>
                <a:uFill>
                  <a:solidFill>
                    <a:srgbClr val="ffffff"/>
                  </a:solidFill>
                </a:uFill>
                <a:latin typeface="Georgia"/>
              </a:rPr>
              <a:t>, Minh N. Do</a:t>
            </a:r>
            <a:r>
              <a:rPr b="0" lang="en-US" sz="2000" spc="-1" strike="noStrike" baseline="30000">
                <a:solidFill>
                  <a:srgbClr val="000000"/>
                </a:solidFill>
                <a:uFill>
                  <a:solidFill>
                    <a:srgbClr val="ffffff"/>
                  </a:solidFill>
                </a:uFill>
                <a:latin typeface="Georgia"/>
              </a:rPr>
              <a:t>3</a:t>
            </a:r>
            <a:r>
              <a:rPr b="0" lang="en-US" sz="2000" spc="-1" strike="noStrike">
                <a:solidFill>
                  <a:srgbClr val="000000"/>
                </a:solidFill>
                <a:uFill>
                  <a:solidFill>
                    <a:srgbClr val="ffffff"/>
                  </a:solidFill>
                </a:uFill>
                <a:latin typeface="Georgia"/>
              </a:rPr>
              <a:t>, Anh-Duc Duong</a:t>
            </a:r>
            <a:r>
              <a:rPr b="0" lang="en-US" sz="2000" spc="-1" strike="noStrike" baseline="30000">
                <a:solidFill>
                  <a:srgbClr val="000000"/>
                </a:solidFill>
                <a:uFill>
                  <a:solidFill>
                    <a:srgbClr val="ffffff"/>
                  </a:solidFill>
                </a:uFill>
                <a:latin typeface="Georgia"/>
              </a:rPr>
              <a:t>2</a:t>
            </a:r>
            <a:r>
              <a:rPr b="0" lang="en-US" sz="2000" spc="-1" strike="noStrike">
                <a:solidFill>
                  <a:srgbClr val="000000"/>
                </a:solidFill>
                <a:uFill>
                  <a:solidFill>
                    <a:srgbClr val="ffffff"/>
                  </a:solidFill>
                </a:uFill>
                <a:latin typeface="Georgia"/>
              </a:rPr>
              <a:t>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1600" spc="-1" strike="noStrike" baseline="30000">
                <a:solidFill>
                  <a:srgbClr val="000000"/>
                </a:solidFill>
                <a:uFill>
                  <a:solidFill>
                    <a:srgbClr val="ffffff"/>
                  </a:solidFill>
                </a:uFill>
                <a:latin typeface="Georgia"/>
              </a:rPr>
              <a:t>1</a:t>
            </a:r>
            <a:r>
              <a:rPr b="0" lang="en-US" sz="1600" spc="-1" strike="noStrike">
                <a:solidFill>
                  <a:srgbClr val="000000"/>
                </a:solidFill>
                <a:uFill>
                  <a:solidFill>
                    <a:srgbClr val="ffffff"/>
                  </a:solidFill>
                </a:uFill>
                <a:latin typeface="Georgia"/>
              </a:rPr>
              <a:t>University of Science, VNU-HCM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1600" spc="-1" strike="noStrike" baseline="30000">
                <a:solidFill>
                  <a:srgbClr val="000000"/>
                </a:solidFill>
                <a:uFill>
                  <a:solidFill>
                    <a:srgbClr val="ffffff"/>
                  </a:solidFill>
                </a:uFill>
                <a:latin typeface="Georgia"/>
              </a:rPr>
              <a:t>2</a:t>
            </a:r>
            <a:r>
              <a:rPr b="0" lang="en-US" sz="1600" spc="-1" strike="noStrike">
                <a:solidFill>
                  <a:srgbClr val="000000"/>
                </a:solidFill>
                <a:uFill>
                  <a:solidFill>
                    <a:srgbClr val="ffffff"/>
                  </a:solidFill>
                </a:uFill>
                <a:latin typeface="Georgia"/>
              </a:rPr>
              <a:t>University of Information Technology, VNU-HCM </a:t>
            </a:r>
            <a:endParaRPr b="0" lang="en-US" sz="2700" spc="-1" strike="noStrike">
              <a:solidFill>
                <a:srgbClr val="000000"/>
              </a:solidFill>
              <a:uFill>
                <a:solidFill>
                  <a:srgbClr val="ffffff"/>
                </a:solidFill>
              </a:uFill>
              <a:latin typeface="Georgia"/>
            </a:endParaRPr>
          </a:p>
          <a:p>
            <a:pPr marL="272880" indent="-272520" algn="ctr">
              <a:lnSpc>
                <a:spcPct val="100000"/>
              </a:lnSpc>
            </a:pPr>
            <a:r>
              <a:rPr b="0" lang="en-US" sz="1600" spc="-1" strike="noStrike" baseline="30000">
                <a:solidFill>
                  <a:srgbClr val="000000"/>
                </a:solidFill>
                <a:uFill>
                  <a:solidFill>
                    <a:srgbClr val="ffffff"/>
                  </a:solidFill>
                </a:uFill>
                <a:latin typeface="Georgia"/>
              </a:rPr>
              <a:t>3</a:t>
            </a:r>
            <a:r>
              <a:rPr b="0" lang="en-US" sz="1600" spc="-1" strike="noStrike">
                <a:solidFill>
                  <a:srgbClr val="000000"/>
                </a:solidFill>
                <a:uFill>
                  <a:solidFill>
                    <a:srgbClr val="ffffff"/>
                  </a:solidFill>
                </a:uFill>
                <a:latin typeface="Georgia"/>
              </a:rPr>
              <a:t>University of Illinois at Urbana-Champaign</a:t>
            </a:r>
            <a:endParaRPr b="0" lang="en-US" sz="2700" spc="-1" strike="noStrike">
              <a:solidFill>
                <a:srgbClr val="000000"/>
              </a:solidFill>
              <a:uFill>
                <a:solidFill>
                  <a:srgbClr val="ffffff"/>
                </a:solidFill>
              </a:uFill>
              <a:latin typeface="Georgia"/>
            </a:endParaRPr>
          </a:p>
        </p:txBody>
      </p:sp>
      <p:pic>
        <p:nvPicPr>
          <p:cNvPr id="337" name="Picture 6" descr=""/>
          <p:cNvPicPr/>
          <p:nvPr/>
        </p:nvPicPr>
        <p:blipFill>
          <a:blip r:embed="rId1"/>
          <a:stretch/>
        </p:blipFill>
        <p:spPr>
          <a:xfrm>
            <a:off x="5723280" y="5613480"/>
            <a:ext cx="548640" cy="711000"/>
          </a:xfrm>
          <a:prstGeom prst="rect">
            <a:avLst/>
          </a:prstGeom>
          <a:ln>
            <a:noFill/>
          </a:ln>
        </p:spPr>
      </p:pic>
      <p:pic>
        <p:nvPicPr>
          <p:cNvPr id="338" name="Picture 7" descr=""/>
          <p:cNvPicPr/>
          <p:nvPr/>
        </p:nvPicPr>
        <p:blipFill>
          <a:blip r:embed="rId2"/>
          <a:stretch/>
        </p:blipFill>
        <p:spPr>
          <a:xfrm>
            <a:off x="2209680" y="5562720"/>
            <a:ext cx="1828440" cy="785880"/>
          </a:xfrm>
          <a:prstGeom prst="rect">
            <a:avLst/>
          </a:prstGeom>
          <a:ln>
            <a:noFill/>
          </a:ln>
        </p:spPr>
      </p:pic>
      <p:sp>
        <p:nvSpPr>
          <p:cNvPr id="339" name="TextShape 3"/>
          <p:cNvSpPr txBox="1"/>
          <p:nvPr/>
        </p:nvSpPr>
        <p:spPr>
          <a:xfrm>
            <a:off x="4343400" y="1036800"/>
            <a:ext cx="456840" cy="441000"/>
          </a:xfrm>
          <a:prstGeom prst="rect">
            <a:avLst/>
          </a:prstGeom>
          <a:noFill/>
          <a:ln>
            <a:noFill/>
          </a:ln>
        </p:spPr>
        <p:txBody>
          <a:bodyPr lIns="45720" rIns="45720" anchor="ctr"/>
          <a:p>
            <a:pPr algn="ctr">
              <a:lnSpc>
                <a:spcPct val="100000"/>
              </a:lnSpc>
            </a:pPr>
            <a:fld id="{FF0C013F-BC8E-4004-A22C-8289C5CEA809}"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56"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
        <p:nvSpPr>
          <p:cNvPr id="157"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452653FD-DA26-4ABA-B8AF-F37B8B000C7C}"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0" name="TextShape 1"/>
          <p:cNvSpPr txBox="1"/>
          <p:nvPr/>
        </p:nvSpPr>
        <p:spPr>
          <a:xfrm>
            <a:off x="457200" y="273600"/>
            <a:ext cx="8228880" cy="878400"/>
          </a:xfrm>
          <a:prstGeom prst="rect">
            <a:avLst/>
          </a:prstGeom>
          <a:noFill/>
          <a:ln>
            <a:noFill/>
          </a:ln>
        </p:spPr>
        <p:txBody>
          <a:bodyPr anchor="b"/>
          <a:p>
            <a:pPr algn="ctr">
              <a:lnSpc>
                <a:spcPct val="100000"/>
              </a:lnSpc>
            </a:pPr>
            <a:r>
              <a:rPr b="0" lang="en-US" sz="3200" spc="-1" strike="noStrike">
                <a:solidFill>
                  <a:srgbClr val="7b9899"/>
                </a:solidFill>
                <a:uFill>
                  <a:solidFill>
                    <a:srgbClr val="ffffff"/>
                  </a:solidFill>
                </a:uFill>
                <a:latin typeface="Georgia"/>
              </a:rPr>
              <a:t>Image Recognition with ResNet50 Encoding</a:t>
            </a:r>
            <a:endParaRPr b="0" lang="en-US" sz="3300" spc="-1" strike="noStrike">
              <a:solidFill>
                <a:srgbClr val="000000"/>
              </a:solidFill>
              <a:uFill>
                <a:solidFill>
                  <a:srgbClr val="ffffff"/>
                </a:solidFill>
              </a:uFill>
              <a:latin typeface="Arial"/>
            </a:endParaRPr>
          </a:p>
        </p:txBody>
      </p:sp>
      <p:sp>
        <p:nvSpPr>
          <p:cNvPr id="341" name="TextShape 2"/>
          <p:cNvSpPr txBox="1"/>
          <p:nvPr/>
        </p:nvSpPr>
        <p:spPr>
          <a:xfrm>
            <a:off x="301680" y="1527120"/>
            <a:ext cx="8503560" cy="4571640"/>
          </a:xfrm>
          <a:prstGeom prst="rect">
            <a:avLst/>
          </a:prstGeom>
          <a:noFill/>
          <a:ln>
            <a:noFill/>
          </a:ln>
        </p:spPr>
        <p:txBody>
          <a:bodyPr/>
          <a:p>
            <a:pPr marL="685800" indent="-456840">
              <a:lnSpc>
                <a:spcPct val="100000"/>
              </a:lnSpc>
              <a:buClr>
                <a:srgbClr val="c00000"/>
              </a:buClr>
              <a:buSzPct val="61000"/>
              <a:buFont typeface="Georgia"/>
              <a:buChar char="●"/>
            </a:pPr>
            <a:r>
              <a:rPr b="0" lang="en-US" sz="2700" spc="-1" strike="noStrike">
                <a:solidFill>
                  <a:srgbClr val="000000"/>
                </a:solidFill>
                <a:uFill>
                  <a:solidFill>
                    <a:srgbClr val="ffffff"/>
                  </a:solidFill>
                </a:uFill>
                <a:latin typeface="Georgia"/>
              </a:rPr>
              <a:t>Use the output of ResNet50 to encode an image into a feature vector of 2048 elements</a:t>
            </a:r>
            <a:endParaRPr b="0" lang="en-US" sz="2700" spc="-1" strike="noStrike">
              <a:solidFill>
                <a:srgbClr val="000000"/>
              </a:solidFill>
              <a:uFill>
                <a:solidFill>
                  <a:srgbClr val="ffffff"/>
                </a:solidFill>
              </a:uFill>
              <a:latin typeface="Georgia"/>
            </a:endParaRPr>
          </a:p>
          <a:p>
            <a:pPr marL="685800" indent="-456840">
              <a:lnSpc>
                <a:spcPct val="100000"/>
              </a:lnSpc>
              <a:buClr>
                <a:srgbClr val="c00000"/>
              </a:buClr>
              <a:buSzPct val="61000"/>
              <a:buFont typeface="Georgia"/>
              <a:buChar char="●"/>
            </a:pPr>
            <a:r>
              <a:rPr b="0" lang="en-US" sz="2700" spc="-1" strike="noStrike">
                <a:solidFill>
                  <a:srgbClr val="000000"/>
                </a:solidFill>
                <a:uFill>
                  <a:solidFill>
                    <a:srgbClr val="ffffff"/>
                  </a:solidFill>
                </a:uFill>
                <a:latin typeface="Georgia"/>
              </a:rPr>
              <a:t>Small-scale data in image data</a:t>
            </a:r>
            <a:r>
              <a:rPr b="0" lang="en-US" sz="2700" spc="-1" strike="noStrike">
                <a:solidFill>
                  <a:srgbClr val="000000"/>
                </a:solidFill>
                <a:uFill>
                  <a:solidFill>
                    <a:srgbClr val="ffffff"/>
                  </a:solidFill>
                </a:uFill>
                <a:latin typeface="Wingdings"/>
              </a:rPr>
              <a:t></a:t>
            </a:r>
            <a:r>
              <a:rPr b="0" lang="en-US" sz="2700" spc="-1" strike="noStrike">
                <a:solidFill>
                  <a:srgbClr val="000000"/>
                </a:solidFill>
                <a:uFill>
                  <a:solidFill>
                    <a:srgbClr val="ffffff"/>
                  </a:solidFill>
                </a:uFill>
                <a:latin typeface="Georgia"/>
              </a:rPr>
              <a:t> generate different variations of an image</a:t>
            </a:r>
            <a:endParaRPr b="0" lang="en-US" sz="2700" spc="-1" strike="noStrike">
              <a:solidFill>
                <a:srgbClr val="000000"/>
              </a:solidFill>
              <a:uFill>
                <a:solidFill>
                  <a:srgbClr val="ffffff"/>
                </a:solidFill>
              </a:uFill>
              <a:latin typeface="Georgia"/>
            </a:endParaRPr>
          </a:p>
          <a:p>
            <a:pPr lvl="1" marL="1028880" indent="-342720">
              <a:lnSpc>
                <a:spcPct val="100000"/>
              </a:lnSpc>
              <a:buClr>
                <a:srgbClr val="00b0f0"/>
              </a:buClr>
              <a:buSzPct val="70000"/>
              <a:buFont typeface="Courier New"/>
              <a:buChar char="o"/>
            </a:pPr>
            <a:r>
              <a:rPr b="0" lang="en-US" sz="2300" spc="-1" strike="noStrike">
                <a:solidFill>
                  <a:srgbClr val="646b86"/>
                </a:solidFill>
                <a:uFill>
                  <a:solidFill>
                    <a:srgbClr val="ffffff"/>
                  </a:solidFill>
                </a:uFill>
                <a:latin typeface="Georgia"/>
              </a:rPr>
              <a:t>Regular transformations: flipping, rotation, translation, and cropping</a:t>
            </a:r>
            <a:endParaRPr b="0" lang="en-US" sz="2000" spc="-1" strike="noStrike">
              <a:solidFill>
                <a:srgbClr val="000000"/>
              </a:solidFill>
              <a:uFill>
                <a:solidFill>
                  <a:srgbClr val="ffffff"/>
                </a:solidFill>
              </a:uFill>
              <a:latin typeface="Georgia"/>
            </a:endParaRPr>
          </a:p>
          <a:p>
            <a:pPr lvl="1" marL="1028880" indent="-342720">
              <a:lnSpc>
                <a:spcPct val="100000"/>
              </a:lnSpc>
              <a:buClr>
                <a:srgbClr val="00b0f0"/>
              </a:buClr>
              <a:buSzPct val="70000"/>
              <a:buFont typeface="Courier New"/>
              <a:buChar char="o"/>
            </a:pPr>
            <a:r>
              <a:rPr b="0" lang="en-US" sz="2300" spc="-1" strike="noStrike">
                <a:solidFill>
                  <a:srgbClr val="646b86"/>
                </a:solidFill>
                <a:uFill>
                  <a:solidFill>
                    <a:srgbClr val="ffffff"/>
                  </a:solidFill>
                </a:uFill>
                <a:latin typeface="Georgia"/>
              </a:rPr>
              <a:t>Extract different patches with their natural boundaries corresponding to different entities in the image based on the saliency map, then synthesize other images by matting patches</a:t>
            </a:r>
            <a:endParaRPr b="0" lang="en-US" sz="2000" spc="-1" strike="noStrike">
              <a:solidFill>
                <a:srgbClr val="000000"/>
              </a:solidFill>
              <a:uFill>
                <a:solidFill>
                  <a:srgbClr val="ffffff"/>
                </a:solidFill>
              </a:uFill>
              <a:latin typeface="Georgia"/>
            </a:endParaRPr>
          </a:p>
          <a:p>
            <a:endParaRPr b="0" lang="en-US" sz="2700" spc="-1" strike="noStrike">
              <a:solidFill>
                <a:srgbClr val="000000"/>
              </a:solidFill>
              <a:uFill>
                <a:solidFill>
                  <a:srgbClr val="ffffff"/>
                </a:solidFill>
              </a:uFill>
              <a:latin typeface="Georgia"/>
            </a:endParaRPr>
          </a:p>
        </p:txBody>
      </p:sp>
      <p:sp>
        <p:nvSpPr>
          <p:cNvPr id="342"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645E963E-4587-4DC4-B289-9846F98B6BFA}"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3" name="TextShape 1"/>
          <p:cNvSpPr txBox="1"/>
          <p:nvPr/>
        </p:nvSpPr>
        <p:spPr>
          <a:xfrm>
            <a:off x="301680" y="228600"/>
            <a:ext cx="8534160" cy="758520"/>
          </a:xfrm>
          <a:prstGeom prst="rect">
            <a:avLst/>
          </a:prstGeom>
          <a:noFill/>
          <a:ln>
            <a:noFill/>
          </a:ln>
        </p:spPr>
        <p:txBody>
          <a:bodyPr anchor="b"/>
          <a:p>
            <a:pPr algn="ctr">
              <a:lnSpc>
                <a:spcPct val="100000"/>
              </a:lnSpc>
            </a:pPr>
            <a:r>
              <a:rPr b="0" lang="en-US" sz="3000" spc="-1" strike="noStrike">
                <a:solidFill>
                  <a:srgbClr val="7b9899"/>
                </a:solidFill>
                <a:uFill>
                  <a:solidFill>
                    <a:srgbClr val="ffffff"/>
                  </a:solidFill>
                </a:uFill>
                <a:latin typeface="Georgia"/>
              </a:rPr>
              <a:t>Image Recognition with ResNet50 Encoding</a:t>
            </a:r>
            <a:endParaRPr b="0" lang="en-US" sz="3300" spc="-1" strike="noStrike">
              <a:solidFill>
                <a:srgbClr val="000000"/>
              </a:solidFill>
              <a:uFill>
                <a:solidFill>
                  <a:srgbClr val="ffffff"/>
                </a:solidFill>
              </a:uFill>
              <a:latin typeface="Arial"/>
            </a:endParaRPr>
          </a:p>
        </p:txBody>
      </p:sp>
      <p:sp>
        <p:nvSpPr>
          <p:cNvPr id="344" name="TextShape 2"/>
          <p:cNvSpPr txBox="1"/>
          <p:nvPr/>
        </p:nvSpPr>
        <p:spPr>
          <a:xfrm>
            <a:off x="301680" y="1527120"/>
            <a:ext cx="8503560" cy="4571640"/>
          </a:xfrm>
          <a:prstGeom prst="rect">
            <a:avLst/>
          </a:prstGeom>
          <a:noFill/>
          <a:ln>
            <a:noFill/>
          </a:ln>
        </p:spPr>
        <p:txBody>
          <a:bodyPr/>
          <a:p>
            <a:pPr marL="685800" indent="-456840" algn="just">
              <a:lnSpc>
                <a:spcPct val="100000"/>
              </a:lnSpc>
              <a:buClr>
                <a:srgbClr val="c00000"/>
              </a:buClr>
              <a:buSzPct val="61000"/>
              <a:buFont typeface="Georgia"/>
              <a:buChar char="●"/>
            </a:pPr>
            <a:r>
              <a:rPr b="0" lang="en-US" sz="2700" spc="-1" strike="noStrike">
                <a:solidFill>
                  <a:srgbClr val="000000"/>
                </a:solidFill>
                <a:uFill>
                  <a:solidFill>
                    <a:srgbClr val="ffffff"/>
                  </a:solidFill>
                </a:uFill>
                <a:latin typeface="Georgia"/>
              </a:rPr>
              <a:t>Use types of fully connected neural networks: </a:t>
            </a:r>
            <a:endParaRPr b="0" lang="en-US" sz="2700" spc="-1" strike="noStrike">
              <a:solidFill>
                <a:srgbClr val="000000"/>
              </a:solidFill>
              <a:uFill>
                <a:solidFill>
                  <a:srgbClr val="ffffff"/>
                </a:solidFill>
              </a:uFill>
              <a:latin typeface="Georgia"/>
            </a:endParaRPr>
          </a:p>
          <a:p>
            <a:pPr lvl="1" marL="971640" indent="-285480" algn="just">
              <a:lnSpc>
                <a:spcPct val="100000"/>
              </a:lnSpc>
              <a:buClr>
                <a:srgbClr val="00b0f0"/>
              </a:buClr>
              <a:buSzPct val="60000"/>
              <a:buFont typeface="Courier New"/>
              <a:buChar char="o"/>
            </a:pPr>
            <a:r>
              <a:rPr b="0" lang="en-US" sz="2200" spc="-1" strike="noStrike">
                <a:solidFill>
                  <a:srgbClr val="646b86"/>
                </a:solidFill>
                <a:uFill>
                  <a:solidFill>
                    <a:srgbClr val="ffffff"/>
                  </a:solidFill>
                </a:uFill>
                <a:latin typeface="Georgia"/>
              </a:rPr>
              <a:t>Two hidden layers (256 and 128 nodes in each layer) </a:t>
            </a:r>
            <a:endParaRPr b="0" lang="en-US" sz="2000" spc="-1" strike="noStrike">
              <a:solidFill>
                <a:srgbClr val="000000"/>
              </a:solidFill>
              <a:uFill>
                <a:solidFill>
                  <a:srgbClr val="ffffff"/>
                </a:solidFill>
              </a:uFill>
              <a:latin typeface="Georgia"/>
            </a:endParaRPr>
          </a:p>
          <a:p>
            <a:pPr lvl="1" marL="971640" indent="-285480" algn="just">
              <a:lnSpc>
                <a:spcPct val="100000"/>
              </a:lnSpc>
              <a:buClr>
                <a:srgbClr val="00b0f0"/>
              </a:buClr>
              <a:buSzPct val="60000"/>
              <a:buFont typeface="Courier New"/>
              <a:buChar char="o"/>
            </a:pPr>
            <a:r>
              <a:rPr b="0" lang="en-US" sz="2200" spc="-1" strike="noStrike">
                <a:solidFill>
                  <a:srgbClr val="646b86"/>
                </a:solidFill>
                <a:uFill>
                  <a:solidFill>
                    <a:srgbClr val="ffffff"/>
                  </a:solidFill>
                </a:uFill>
                <a:latin typeface="Georgia"/>
              </a:rPr>
              <a:t>Only one hidden layer with 200 nodes</a:t>
            </a:r>
            <a:endParaRPr b="0" lang="en-US" sz="2000" spc="-1" strike="noStrike">
              <a:solidFill>
                <a:srgbClr val="000000"/>
              </a:solidFill>
              <a:uFill>
                <a:solidFill>
                  <a:srgbClr val="ffffff"/>
                </a:solidFill>
              </a:uFill>
              <a:latin typeface="Georgia"/>
            </a:endParaRPr>
          </a:p>
          <a:p>
            <a:pPr marL="685800" indent="-456840" algn="just">
              <a:lnSpc>
                <a:spcPct val="100000"/>
              </a:lnSpc>
              <a:buClr>
                <a:srgbClr val="c00000"/>
              </a:buClr>
              <a:buSzPct val="61000"/>
              <a:buFont typeface="Georgia"/>
              <a:buChar char="●"/>
            </a:pPr>
            <a:r>
              <a:rPr b="0" lang="en-US" sz="2700" spc="-1" strike="noStrike">
                <a:solidFill>
                  <a:srgbClr val="000000"/>
                </a:solidFill>
                <a:uFill>
                  <a:solidFill>
                    <a:srgbClr val="ffffff"/>
                  </a:solidFill>
                </a:uFill>
                <a:latin typeface="Georgia"/>
              </a:rPr>
              <a:t>Use multiple classification networks with different initializations for the two types of neural networks.</a:t>
            </a:r>
            <a:endParaRPr b="0" lang="en-US" sz="2700" spc="-1" strike="noStrike">
              <a:solidFill>
                <a:srgbClr val="000000"/>
              </a:solidFill>
              <a:uFill>
                <a:solidFill>
                  <a:srgbClr val="ffffff"/>
                </a:solidFill>
              </a:uFill>
              <a:latin typeface="Georgia"/>
            </a:endParaRPr>
          </a:p>
          <a:p>
            <a:pPr marL="685800" indent="-456840" algn="just">
              <a:lnSpc>
                <a:spcPct val="100000"/>
              </a:lnSpc>
              <a:buClr>
                <a:srgbClr val="c00000"/>
              </a:buClr>
              <a:buSzPct val="61000"/>
              <a:buFont typeface="Georgia"/>
              <a:buChar char="●"/>
            </a:pPr>
            <a:r>
              <a:rPr b="0" lang="en-US" sz="2700" spc="-1" strike="noStrike">
                <a:solidFill>
                  <a:srgbClr val="000000"/>
                </a:solidFill>
                <a:uFill>
                  <a:solidFill>
                    <a:srgbClr val="ffffff"/>
                  </a:solidFill>
                </a:uFill>
                <a:latin typeface="Georgia"/>
              </a:rPr>
              <a:t>Fuse the results of those models by using the majority-vote scheme to determine the label of a  query image.</a:t>
            </a:r>
            <a:endParaRPr b="0" lang="en-US" sz="2700" spc="-1" strike="noStrike">
              <a:solidFill>
                <a:srgbClr val="000000"/>
              </a:solidFill>
              <a:uFill>
                <a:solidFill>
                  <a:srgbClr val="ffffff"/>
                </a:solidFill>
              </a:uFill>
              <a:latin typeface="Georgia"/>
            </a:endParaRPr>
          </a:p>
        </p:txBody>
      </p:sp>
      <p:sp>
        <p:nvSpPr>
          <p:cNvPr id="345"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FD6770C9-4252-4B22-BD99-0EC8F7279D13}"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6" name="TextShape 1"/>
          <p:cNvSpPr txBox="1"/>
          <p:nvPr/>
        </p:nvSpPr>
        <p:spPr>
          <a:xfrm>
            <a:off x="301680" y="228600"/>
            <a:ext cx="8534160" cy="758520"/>
          </a:xfrm>
          <a:prstGeom prst="rect">
            <a:avLst/>
          </a:prstGeom>
          <a:noFill/>
          <a:ln>
            <a:noFill/>
          </a:ln>
        </p:spPr>
        <p:txBody>
          <a:bodyPr anchor="b"/>
          <a:p>
            <a:pPr algn="ctr">
              <a:lnSpc>
                <a:spcPct val="100000"/>
              </a:lnSpc>
            </a:pPr>
            <a:r>
              <a:rPr b="0" lang="en-US" sz="3000" spc="-1" strike="noStrike">
                <a:solidFill>
                  <a:srgbClr val="7b9899"/>
                </a:solidFill>
                <a:uFill>
                  <a:solidFill>
                    <a:srgbClr val="ffffff"/>
                  </a:solidFill>
                </a:uFill>
                <a:latin typeface="Georgia"/>
              </a:rPr>
              <a:t>Saliency-Based Selection of 2D Screenshots</a:t>
            </a:r>
            <a:endParaRPr b="0" lang="en-US" sz="3300" spc="-1" strike="noStrike">
              <a:solidFill>
                <a:srgbClr val="000000"/>
              </a:solidFill>
              <a:uFill>
                <a:solidFill>
                  <a:srgbClr val="ffffff"/>
                </a:solidFill>
              </a:uFill>
              <a:latin typeface="Arial"/>
            </a:endParaRPr>
          </a:p>
        </p:txBody>
      </p:sp>
      <p:sp>
        <p:nvSpPr>
          <p:cNvPr id="347" name="TextShape 2"/>
          <p:cNvSpPr txBox="1"/>
          <p:nvPr/>
        </p:nvSpPr>
        <p:spPr>
          <a:xfrm>
            <a:off x="457200" y="1604520"/>
            <a:ext cx="8473320" cy="4482720"/>
          </a:xfrm>
          <a:prstGeom prst="rect">
            <a:avLst/>
          </a:prstGeom>
          <a:noFill/>
          <a:ln>
            <a:noFill/>
          </a:ln>
        </p:spPr>
        <p:txBody>
          <a:bodyPr/>
          <a:p>
            <a:pPr marL="571680" indent="-342720" algn="just">
              <a:lnSpc>
                <a:spcPct val="100000"/>
              </a:lnSpc>
              <a:buClr>
                <a:srgbClr val="c00000"/>
              </a:buClr>
              <a:buSzPct val="61000"/>
              <a:buFont typeface="Georgia"/>
              <a:buChar char="●"/>
            </a:pPr>
            <a:r>
              <a:rPr b="0" lang="en-US" sz="2400" spc="-1" strike="noStrike">
                <a:solidFill>
                  <a:srgbClr val="000000"/>
                </a:solidFill>
                <a:uFill>
                  <a:solidFill>
                    <a:srgbClr val="ffffff"/>
                  </a:solidFill>
                </a:uFill>
                <a:latin typeface="Georgia"/>
              </a:rPr>
              <a:t>Use multiple views of a 3D object for classification</a:t>
            </a:r>
            <a:endParaRPr b="0" lang="en-US" sz="2700" spc="-1" strike="noStrike">
              <a:solidFill>
                <a:srgbClr val="000000"/>
              </a:solidFill>
              <a:uFill>
                <a:solidFill>
                  <a:srgbClr val="ffffff"/>
                </a:solidFill>
              </a:uFill>
              <a:latin typeface="Georgia"/>
            </a:endParaRPr>
          </a:p>
          <a:p>
            <a:pPr algn="just">
              <a:lnSpc>
                <a:spcPct val="100000"/>
              </a:lnSpc>
            </a:pPr>
            <a:r>
              <a:rPr b="0" lang="en-US" sz="2400" spc="-1" strike="noStrike">
                <a:solidFill>
                  <a:srgbClr val="000000"/>
                </a:solidFill>
                <a:uFill>
                  <a:solidFill>
                    <a:srgbClr val="ffffff"/>
                  </a:solidFill>
                </a:uFill>
                <a:latin typeface="Georgia"/>
              </a:rPr>
              <a:t>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Georgia"/>
              </a:rPr>
              <a:t>Saliency-based selection of 2D screenshots:</a:t>
            </a:r>
            <a:endParaRPr b="0" lang="en-US" sz="2700" spc="-1" strike="noStrike">
              <a:solidFill>
                <a:srgbClr val="000000"/>
              </a:solidFill>
              <a:uFill>
                <a:solidFill>
                  <a:srgbClr val="ffffff"/>
                </a:solidFill>
              </a:uFill>
              <a:latin typeface="Georgia"/>
            </a:endParaRPr>
          </a:p>
          <a:p>
            <a:pPr lvl="1" marL="1028880" indent="-342720" algn="just">
              <a:lnSpc>
                <a:spcPct val="100000"/>
              </a:lnSpc>
              <a:buClr>
                <a:srgbClr val="00b0f0"/>
              </a:buClr>
              <a:buSzPct val="60000"/>
              <a:buFont typeface="Courier New"/>
              <a:buChar char="o"/>
            </a:pPr>
            <a:r>
              <a:rPr b="0" lang="en-US" sz="2000" spc="-1" strike="noStrike">
                <a:solidFill>
                  <a:srgbClr val="646b86"/>
                </a:solidFill>
                <a:uFill>
                  <a:solidFill>
                    <a:srgbClr val="ffffff"/>
                  </a:solidFill>
                </a:uFill>
                <a:latin typeface="Georgia"/>
              </a:rPr>
              <a:t>Randomly capture multiple screenshots at 3 different levels of details: general views, views focusing on a set of entities, and detailed views on a specific entity</a:t>
            </a:r>
            <a:endParaRPr b="0" lang="en-US" sz="2000" spc="-1" strike="noStrike">
              <a:solidFill>
                <a:srgbClr val="000000"/>
              </a:solidFill>
              <a:uFill>
                <a:solidFill>
                  <a:srgbClr val="ffffff"/>
                </a:solidFill>
              </a:uFill>
              <a:latin typeface="Georgia"/>
            </a:endParaRPr>
          </a:p>
          <a:p>
            <a:pPr lvl="1" marL="1028880" indent="-342720" algn="just">
              <a:lnSpc>
                <a:spcPct val="100000"/>
              </a:lnSpc>
              <a:buClr>
                <a:srgbClr val="00b0f0"/>
              </a:buClr>
              <a:buSzPct val="60000"/>
              <a:buFont typeface="Courier New"/>
              <a:buChar char="o"/>
            </a:pPr>
            <a:r>
              <a:rPr b="0" lang="en-US" sz="2000" spc="-1" strike="noStrike">
                <a:solidFill>
                  <a:srgbClr val="646b86"/>
                </a:solidFill>
                <a:uFill>
                  <a:solidFill>
                    <a:srgbClr val="ffffff"/>
                  </a:solidFill>
                </a:uFill>
                <a:latin typeface="Georgia"/>
              </a:rPr>
              <a:t>Use DHSNet to generate the saliency map of each screenshot</a:t>
            </a:r>
            <a:endParaRPr b="0" lang="en-US" sz="2000" spc="-1" strike="noStrike">
              <a:solidFill>
                <a:srgbClr val="000000"/>
              </a:solidFill>
              <a:uFill>
                <a:solidFill>
                  <a:srgbClr val="ffffff"/>
                </a:solidFill>
              </a:uFill>
              <a:latin typeface="Georgia"/>
            </a:endParaRPr>
          </a:p>
          <a:p>
            <a:pPr lvl="1" marL="1028880" indent="-342720" algn="just">
              <a:lnSpc>
                <a:spcPct val="100000"/>
              </a:lnSpc>
              <a:buClr>
                <a:srgbClr val="00b0f0"/>
              </a:buClr>
              <a:buSzPct val="60000"/>
              <a:buFont typeface="Courier New"/>
              <a:buChar char="o"/>
            </a:pPr>
            <a:r>
              <a:rPr b="0" lang="en-US" sz="2000" spc="-1" strike="noStrike">
                <a:solidFill>
                  <a:srgbClr val="646b86"/>
                </a:solidFill>
                <a:uFill>
                  <a:solidFill>
                    <a:srgbClr val="ffffff"/>
                  </a:solidFill>
                </a:uFill>
                <a:latin typeface="Georgia"/>
              </a:rPr>
              <a:t>Select promising screenshots of each 3D model for place classification task.</a:t>
            </a:r>
            <a:endParaRPr b="0" lang="en-US" sz="2000" spc="-1" strike="noStrike">
              <a:solidFill>
                <a:srgbClr val="000000"/>
              </a:solidFill>
              <a:uFill>
                <a:solidFill>
                  <a:srgbClr val="ffffff"/>
                </a:solidFill>
              </a:uFill>
              <a:latin typeface="Georgia"/>
            </a:endParaRPr>
          </a:p>
          <a:p>
            <a:pPr marL="571680" indent="-342720" algn="just">
              <a:lnSpc>
                <a:spcPct val="100000"/>
              </a:lnSpc>
              <a:buClr>
                <a:srgbClr val="c00000"/>
              </a:buClr>
              <a:buSzPct val="61000"/>
              <a:buFont typeface="Georgia"/>
              <a:buChar char="●"/>
            </a:pPr>
            <a:r>
              <a:rPr b="0" lang="en-US" sz="2400" spc="-1" strike="noStrike">
                <a:solidFill>
                  <a:srgbClr val="000000"/>
                </a:solidFill>
                <a:uFill>
                  <a:solidFill>
                    <a:srgbClr val="ffffff"/>
                  </a:solidFill>
                </a:uFill>
                <a:latin typeface="Georgia"/>
              </a:rPr>
              <a:t>A 3D model can be classified with high accuracy (more than 92%) with no more than 5 information rich screenshots.</a:t>
            </a:r>
            <a:endParaRPr b="0" lang="en-US" sz="2700" spc="-1" strike="noStrike">
              <a:solidFill>
                <a:srgbClr val="000000"/>
              </a:solidFill>
              <a:uFill>
                <a:solidFill>
                  <a:srgbClr val="ffffff"/>
                </a:solidFill>
              </a:uFill>
              <a:latin typeface="Georgia"/>
            </a:endParaRPr>
          </a:p>
          <a:p>
            <a:endParaRPr b="0" lang="en-US" sz="2700" spc="-1" strike="noStrike">
              <a:solidFill>
                <a:srgbClr val="000000"/>
              </a:solidFill>
              <a:uFill>
                <a:solidFill>
                  <a:srgbClr val="ffffff"/>
                </a:solidFill>
              </a:uFill>
              <a:latin typeface="Georgia"/>
            </a:endParaRPr>
          </a:p>
        </p:txBody>
      </p:sp>
      <p:sp>
        <p:nvSpPr>
          <p:cNvPr id="348"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8C620597-6E8A-4FDC-AED1-A5BD003996DF}"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9" name="TextShape 1"/>
          <p:cNvSpPr txBox="1"/>
          <p:nvPr/>
        </p:nvSpPr>
        <p:spPr>
          <a:xfrm>
            <a:off x="301680" y="228600"/>
            <a:ext cx="8534160" cy="758520"/>
          </a:xfrm>
          <a:prstGeom prst="rect">
            <a:avLst/>
          </a:prstGeom>
          <a:noFill/>
          <a:ln>
            <a:noFill/>
          </a:ln>
        </p:spPr>
        <p:txBody>
          <a:bodyPr anchor="b"/>
          <a:p>
            <a:pPr algn="ctr">
              <a:lnSpc>
                <a:spcPct val="100000"/>
              </a:lnSpc>
            </a:pPr>
            <a:r>
              <a:rPr b="0" lang="en-US" sz="3000" spc="-1" strike="noStrike">
                <a:solidFill>
                  <a:srgbClr val="7b9899"/>
                </a:solidFill>
                <a:uFill>
                  <a:solidFill>
                    <a:srgbClr val="ffffff"/>
                  </a:solidFill>
                </a:uFill>
                <a:latin typeface="Georgia"/>
              </a:rPr>
              <a:t>Place Classification Adaptation for 3D Models</a:t>
            </a:r>
            <a:endParaRPr b="0" lang="en-US" sz="3300" spc="-1" strike="noStrike">
              <a:solidFill>
                <a:srgbClr val="000000"/>
              </a:solidFill>
              <a:uFill>
                <a:solidFill>
                  <a:srgbClr val="ffffff"/>
                </a:solidFill>
              </a:uFill>
              <a:latin typeface="Arial"/>
            </a:endParaRPr>
          </a:p>
        </p:txBody>
      </p:sp>
      <p:sp>
        <p:nvSpPr>
          <p:cNvPr id="350" name="CustomShape 2"/>
          <p:cNvSpPr/>
          <p:nvPr/>
        </p:nvSpPr>
        <p:spPr>
          <a:xfrm>
            <a:off x="877320" y="1591920"/>
            <a:ext cx="683244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Georgia"/>
              </a:rPr>
              <a:t>Adversarial adaptation for place classification on screenshots of 3D models</a:t>
            </a:r>
            <a:endParaRPr b="0" lang="en-US" sz="1800" spc="-1" strike="noStrike">
              <a:solidFill>
                <a:srgbClr val="000000"/>
              </a:solidFill>
              <a:uFill>
                <a:solidFill>
                  <a:srgbClr val="ffffff"/>
                </a:solidFill>
              </a:uFill>
              <a:latin typeface="Arial"/>
            </a:endParaRPr>
          </a:p>
        </p:txBody>
      </p:sp>
      <p:sp>
        <p:nvSpPr>
          <p:cNvPr id="351" name="CustomShape 3"/>
          <p:cNvSpPr/>
          <p:nvPr/>
        </p:nvSpPr>
        <p:spPr>
          <a:xfrm>
            <a:off x="1016640" y="5154120"/>
            <a:ext cx="7238520" cy="12877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Georgia"/>
              </a:rPr>
              <a:t>Goal: to learn </a:t>
            </a:r>
            <a:r>
              <a:rPr b="0" i="1" lang="en-US" sz="2400" spc="-1" strike="noStrike">
                <a:solidFill>
                  <a:srgbClr val="000000"/>
                </a:solidFill>
                <a:uFill>
                  <a:solidFill>
                    <a:srgbClr val="ffffff"/>
                  </a:solidFill>
                </a:uFill>
                <a:latin typeface="Georgia"/>
              </a:rPr>
              <a:t>M</a:t>
            </a:r>
            <a:r>
              <a:rPr b="0" i="1" lang="en-US" sz="2400" spc="-1" strike="noStrike" baseline="-25000">
                <a:solidFill>
                  <a:srgbClr val="000000"/>
                </a:solidFill>
                <a:uFill>
                  <a:solidFill>
                    <a:srgbClr val="ffffff"/>
                  </a:solidFill>
                </a:uFill>
                <a:latin typeface="Georgia"/>
              </a:rPr>
              <a:t>t</a:t>
            </a:r>
            <a:r>
              <a:rPr b="0" lang="en-US" sz="2400" spc="-1" strike="noStrike">
                <a:solidFill>
                  <a:srgbClr val="000000"/>
                </a:solidFill>
                <a:uFill>
                  <a:solidFill>
                    <a:srgbClr val="ffffff"/>
                  </a:solidFill>
                </a:uFill>
                <a:latin typeface="Georgia"/>
              </a:rPr>
              <a:t> so that the discriminator </a:t>
            </a:r>
            <a:r>
              <a:rPr b="0" lang="en-US" sz="2400" spc="-1" strike="noStrike">
                <a:solidFill>
                  <a:srgbClr val="ff0000"/>
                </a:solidFill>
                <a:uFill>
                  <a:solidFill>
                    <a:srgbClr val="ffffff"/>
                  </a:solidFill>
                </a:uFill>
                <a:latin typeface="Georgia"/>
              </a:rPr>
              <a:t>cannot</a:t>
            </a:r>
            <a:r>
              <a:rPr b="0" lang="en-US" sz="2400" spc="-1" strike="noStrike">
                <a:solidFill>
                  <a:srgbClr val="000000"/>
                </a:solidFill>
                <a:uFill>
                  <a:solidFill>
                    <a:srgbClr val="ffffff"/>
                  </a:solidFill>
                </a:uFill>
                <a:latin typeface="Georgia"/>
              </a:rPr>
              <a:t> distinguish the domain of a feature vector encoded by either </a:t>
            </a:r>
            <a:r>
              <a:rPr b="0" i="1" lang="en-US" sz="2400" spc="-1" strike="noStrike">
                <a:solidFill>
                  <a:srgbClr val="000000"/>
                </a:solidFill>
                <a:uFill>
                  <a:solidFill>
                    <a:srgbClr val="ffffff"/>
                  </a:solidFill>
                </a:uFill>
                <a:latin typeface="Georgia"/>
              </a:rPr>
              <a:t>M</a:t>
            </a:r>
            <a:r>
              <a:rPr b="0" i="1" lang="en-US" sz="2400" spc="-1" strike="noStrike" baseline="-25000">
                <a:solidFill>
                  <a:srgbClr val="000000"/>
                </a:solidFill>
                <a:uFill>
                  <a:solidFill>
                    <a:srgbClr val="ffffff"/>
                  </a:solidFill>
                </a:uFill>
                <a:latin typeface="Georgia"/>
              </a:rPr>
              <a:t>s</a:t>
            </a:r>
            <a:r>
              <a:rPr b="0" lang="en-US" sz="2400" spc="-1" strike="noStrike">
                <a:solidFill>
                  <a:srgbClr val="000000"/>
                </a:solidFill>
                <a:uFill>
                  <a:solidFill>
                    <a:srgbClr val="ffffff"/>
                  </a:solidFill>
                </a:uFill>
                <a:latin typeface="Georgia"/>
              </a:rPr>
              <a:t> or </a:t>
            </a:r>
            <a:r>
              <a:rPr b="0" i="1" lang="en-US" sz="2400" spc="-1" strike="noStrike">
                <a:solidFill>
                  <a:srgbClr val="000000"/>
                </a:solidFill>
                <a:uFill>
                  <a:solidFill>
                    <a:srgbClr val="ffffff"/>
                  </a:solidFill>
                </a:uFill>
                <a:latin typeface="Georgia"/>
              </a:rPr>
              <a:t>M</a:t>
            </a:r>
            <a:r>
              <a:rPr b="0" i="1" lang="en-US" sz="2400" spc="-1" strike="noStrike" baseline="-25000">
                <a:solidFill>
                  <a:srgbClr val="000000"/>
                </a:solidFill>
                <a:uFill>
                  <a:solidFill>
                    <a:srgbClr val="ffffff"/>
                  </a:solidFill>
                </a:uFill>
                <a:latin typeface="Georgia"/>
              </a:rPr>
              <a:t>t</a:t>
            </a:r>
            <a:r>
              <a:rPr b="0" lang="en-US" sz="2400" spc="-1" strike="noStrike">
                <a:solidFill>
                  <a:srgbClr val="000000"/>
                </a:solidFill>
                <a:uFill>
                  <a:solidFill>
                    <a:srgbClr val="ffffff"/>
                  </a:solidFill>
                </a:uFill>
                <a:latin typeface="Georgia"/>
              </a:rPr>
              <a:t> . </a:t>
            </a:r>
            <a:endParaRPr b="0" lang="en-US" sz="1800" spc="-1" strike="noStrike">
              <a:solidFill>
                <a:srgbClr val="000000"/>
              </a:solidFill>
              <a:uFill>
                <a:solidFill>
                  <a:srgbClr val="ffffff"/>
                </a:solidFill>
              </a:uFill>
              <a:latin typeface="Arial"/>
            </a:endParaRPr>
          </a:p>
        </p:txBody>
      </p:sp>
      <p:sp>
        <p:nvSpPr>
          <p:cNvPr id="352" name="CustomShape 4"/>
          <p:cNvSpPr/>
          <p:nvPr/>
        </p:nvSpPr>
        <p:spPr>
          <a:xfrm>
            <a:off x="3141360" y="2607120"/>
            <a:ext cx="24854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Times New Roman"/>
                <a:ea typeface="宋体"/>
              </a:rPr>
              <a:t>Adversarial Adaptation</a:t>
            </a:r>
            <a:endParaRPr b="0" lang="en-US" sz="1800" spc="-1" strike="noStrike">
              <a:solidFill>
                <a:srgbClr val="000000"/>
              </a:solidFill>
              <a:uFill>
                <a:solidFill>
                  <a:srgbClr val="ffffff"/>
                </a:solidFill>
              </a:uFill>
              <a:latin typeface="Arial"/>
            </a:endParaRPr>
          </a:p>
        </p:txBody>
      </p:sp>
      <p:pic>
        <p:nvPicPr>
          <p:cNvPr id="353" name="图片 2" descr=""/>
          <p:cNvPicPr/>
          <p:nvPr/>
        </p:nvPicPr>
        <p:blipFill>
          <a:blip r:embed="rId1"/>
          <a:stretch/>
        </p:blipFill>
        <p:spPr>
          <a:xfrm>
            <a:off x="1993680" y="2976480"/>
            <a:ext cx="4780440" cy="2152080"/>
          </a:xfrm>
          <a:prstGeom prst="rect">
            <a:avLst/>
          </a:prstGeom>
          <a:ln>
            <a:noFill/>
          </a:ln>
        </p:spPr>
      </p:pic>
      <p:sp>
        <p:nvSpPr>
          <p:cNvPr id="354" name="TextShape 5"/>
          <p:cNvSpPr txBox="1"/>
          <p:nvPr/>
        </p:nvSpPr>
        <p:spPr>
          <a:xfrm>
            <a:off x="4343400" y="1036800"/>
            <a:ext cx="456840" cy="441000"/>
          </a:xfrm>
          <a:prstGeom prst="rect">
            <a:avLst/>
          </a:prstGeom>
          <a:noFill/>
          <a:ln>
            <a:noFill/>
          </a:ln>
        </p:spPr>
        <p:txBody>
          <a:bodyPr lIns="45720" rIns="45720" anchor="ctr"/>
          <a:p>
            <a:pPr algn="ctr">
              <a:lnSpc>
                <a:spcPct val="100000"/>
              </a:lnSpc>
            </a:pPr>
            <a:fld id="{A43F0A1F-A828-4FA1-AC16-C1398C0076D5}"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5" name="TextShape 1"/>
          <p:cNvSpPr txBox="1"/>
          <p:nvPr/>
        </p:nvSpPr>
        <p:spPr>
          <a:xfrm>
            <a:off x="301680" y="228600"/>
            <a:ext cx="8534160" cy="758520"/>
          </a:xfrm>
          <a:prstGeom prst="rect">
            <a:avLst/>
          </a:prstGeom>
          <a:noFill/>
          <a:ln>
            <a:noFill/>
          </a:ln>
        </p:spPr>
        <p:txBody>
          <a:bodyPr anchor="b"/>
          <a:p>
            <a:pPr algn="ctr">
              <a:lnSpc>
                <a:spcPct val="100000"/>
              </a:lnSpc>
            </a:pPr>
            <a:r>
              <a:rPr b="0" lang="en-US" sz="3000" spc="-1" strike="noStrike">
                <a:solidFill>
                  <a:srgbClr val="7b9899"/>
                </a:solidFill>
                <a:uFill>
                  <a:solidFill>
                    <a:srgbClr val="ffffff"/>
                  </a:solidFill>
                </a:uFill>
                <a:latin typeface="Georgia"/>
              </a:rPr>
              <a:t>Place Classification Adaptation for 3D Models</a:t>
            </a:r>
            <a:endParaRPr b="0" lang="en-US" sz="3300" spc="-1" strike="noStrike">
              <a:solidFill>
                <a:srgbClr val="000000"/>
              </a:solidFill>
              <a:uFill>
                <a:solidFill>
                  <a:srgbClr val="ffffff"/>
                </a:solidFill>
              </a:uFill>
              <a:latin typeface="Arial"/>
            </a:endParaRPr>
          </a:p>
        </p:txBody>
      </p:sp>
      <p:pic>
        <p:nvPicPr>
          <p:cNvPr id="356" name="Picture 2" descr=""/>
          <p:cNvPicPr/>
          <p:nvPr/>
        </p:nvPicPr>
        <p:blipFill>
          <a:blip r:embed="rId1"/>
          <a:stretch/>
        </p:blipFill>
        <p:spPr>
          <a:xfrm>
            <a:off x="533520" y="1828800"/>
            <a:ext cx="8000640" cy="3427200"/>
          </a:xfrm>
          <a:prstGeom prst="rect">
            <a:avLst/>
          </a:prstGeom>
          <a:ln>
            <a:noFill/>
          </a:ln>
        </p:spPr>
      </p:pic>
      <p:sp>
        <p:nvSpPr>
          <p:cNvPr id="357" name="CustomShape 2"/>
          <p:cNvSpPr/>
          <p:nvPr/>
        </p:nvSpPr>
        <p:spPr>
          <a:xfrm>
            <a:off x="609480" y="5128200"/>
            <a:ext cx="8457840" cy="10044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Georgia"/>
              </a:rPr>
              <a:t>Heatmaps of informative regions for place prediction on screenshots before adaptation (the first row) and after adaptation (the second row)</a:t>
            </a:r>
            <a:endParaRPr b="0" lang="en-US" sz="1800" spc="-1" strike="noStrike">
              <a:solidFill>
                <a:srgbClr val="000000"/>
              </a:solidFill>
              <a:uFill>
                <a:solidFill>
                  <a:srgbClr val="ffffff"/>
                </a:solidFill>
              </a:uFill>
              <a:latin typeface="Arial"/>
            </a:endParaRPr>
          </a:p>
        </p:txBody>
      </p:sp>
      <p:sp>
        <p:nvSpPr>
          <p:cNvPr id="358" name="TextShape 3"/>
          <p:cNvSpPr txBox="1"/>
          <p:nvPr/>
        </p:nvSpPr>
        <p:spPr>
          <a:xfrm>
            <a:off x="4343400" y="1036800"/>
            <a:ext cx="456840" cy="441000"/>
          </a:xfrm>
          <a:prstGeom prst="rect">
            <a:avLst/>
          </a:prstGeom>
          <a:noFill/>
          <a:ln>
            <a:noFill/>
          </a:ln>
        </p:spPr>
        <p:txBody>
          <a:bodyPr lIns="45720" rIns="45720" anchor="ctr"/>
          <a:p>
            <a:pPr algn="ctr">
              <a:lnSpc>
                <a:spcPct val="100000"/>
              </a:lnSpc>
            </a:pPr>
            <a:fld id="{74620B6C-FC5E-4F0A-8055-BACBCEEE2DD3}"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9" name="TextShape 1"/>
          <p:cNvSpPr txBox="1"/>
          <p:nvPr/>
        </p:nvSpPr>
        <p:spPr>
          <a:xfrm>
            <a:off x="301680" y="228600"/>
            <a:ext cx="8534160" cy="758520"/>
          </a:xfrm>
          <a:prstGeom prst="rect">
            <a:avLst/>
          </a:prstGeom>
          <a:noFill/>
          <a:ln>
            <a:noFill/>
          </a:ln>
        </p:spPr>
        <p:txBody>
          <a:bodyPr anchor="b"/>
          <a:p>
            <a:pPr algn="ctr">
              <a:lnSpc>
                <a:spcPct val="100000"/>
              </a:lnSpc>
            </a:pPr>
            <a:r>
              <a:rPr b="0" lang="en-US" sz="3000" spc="-1" strike="noStrike">
                <a:solidFill>
                  <a:srgbClr val="7b9899"/>
                </a:solidFill>
                <a:uFill>
                  <a:solidFill>
                    <a:srgbClr val="ffffff"/>
                  </a:solidFill>
                </a:uFill>
                <a:latin typeface="Georgia"/>
              </a:rPr>
              <a:t>Rank List Generation</a:t>
            </a:r>
            <a:endParaRPr b="0" lang="en-US" sz="3300" spc="-1" strike="noStrike">
              <a:solidFill>
                <a:srgbClr val="000000"/>
              </a:solidFill>
              <a:uFill>
                <a:solidFill>
                  <a:srgbClr val="ffffff"/>
                </a:solidFill>
              </a:uFill>
              <a:latin typeface="Arial"/>
            </a:endParaRPr>
          </a:p>
        </p:txBody>
      </p:sp>
      <p:sp>
        <p:nvSpPr>
          <p:cNvPr id="360" name="TextShape 2"/>
          <p:cNvSpPr txBox="1"/>
          <p:nvPr/>
        </p:nvSpPr>
        <p:spPr>
          <a:xfrm>
            <a:off x="320040" y="1314000"/>
            <a:ext cx="8534160" cy="4476600"/>
          </a:xfrm>
          <a:prstGeom prst="rect">
            <a:avLst/>
          </a:prstGeom>
          <a:noFill/>
          <a:ln>
            <a:noFill/>
          </a:ln>
        </p:spPr>
        <p:txBody>
          <a:bodyPr/>
          <a:p>
            <a:pPr marL="571680" indent="-342720" algn="just">
              <a:lnSpc>
                <a:spcPct val="100000"/>
              </a:lnSpc>
              <a:buClr>
                <a:srgbClr val="c00000"/>
              </a:buClr>
              <a:buSzPct val="61000"/>
              <a:buFont typeface="Wingdings" charset="2"/>
              <a:buChar char=""/>
            </a:pPr>
            <a:r>
              <a:rPr b="0" lang="en-US" sz="2400" spc="-1" strike="noStrike">
                <a:solidFill>
                  <a:srgbClr val="000000"/>
                </a:solidFill>
                <a:uFill>
                  <a:solidFill>
                    <a:srgbClr val="ffffff"/>
                  </a:solidFill>
                </a:uFill>
                <a:latin typeface="Georgia"/>
              </a:rPr>
              <a:t>Assign one or two best labels for each image, and retrieve all 3D models having such labels. </a:t>
            </a:r>
            <a:endParaRPr b="0" lang="en-US" sz="2700" spc="-1" strike="noStrike">
              <a:solidFill>
                <a:srgbClr val="000000"/>
              </a:solidFill>
              <a:uFill>
                <a:solidFill>
                  <a:srgbClr val="ffffff"/>
                </a:solidFill>
              </a:uFill>
              <a:latin typeface="Georgia"/>
            </a:endParaRPr>
          </a:p>
          <a:p>
            <a:pPr marL="571680" indent="-342720" algn="just">
              <a:lnSpc>
                <a:spcPct val="100000"/>
              </a:lnSpc>
              <a:buClr>
                <a:srgbClr val="c00000"/>
              </a:buClr>
              <a:buSzPct val="61000"/>
              <a:buFont typeface="Wingdings" charset="2"/>
              <a:buChar char=""/>
            </a:pPr>
            <a:r>
              <a:rPr b="0" lang="en-US" sz="2400" spc="-1" strike="noStrike">
                <a:solidFill>
                  <a:srgbClr val="000000"/>
                </a:solidFill>
                <a:uFill>
                  <a:solidFill>
                    <a:srgbClr val="ffffff"/>
                  </a:solidFill>
                </a:uFill>
                <a:latin typeface="Georgia"/>
              </a:rPr>
              <a:t>The similarity between an image and a 3D model: the product of the prediction score of the query image and that of the 3D model on the same label. </a:t>
            </a:r>
            <a:endParaRPr b="0" lang="en-US" sz="2700" spc="-1" strike="noStrike">
              <a:solidFill>
                <a:srgbClr val="000000"/>
              </a:solidFill>
              <a:uFill>
                <a:solidFill>
                  <a:srgbClr val="ffffff"/>
                </a:solidFill>
              </a:uFill>
              <a:latin typeface="Georgia"/>
            </a:endParaRPr>
          </a:p>
          <a:p>
            <a:pPr lvl="1" marL="1028880" indent="-342720" algn="just">
              <a:lnSpc>
                <a:spcPct val="100000"/>
              </a:lnSpc>
              <a:buClr>
                <a:srgbClr val="00b0f0"/>
              </a:buClr>
              <a:buSzPct val="60000"/>
              <a:buFont typeface="Courier New"/>
              <a:buChar char="o"/>
            </a:pPr>
            <a:r>
              <a:rPr b="0" lang="en-US" sz="1900" spc="-1" strike="noStrike">
                <a:solidFill>
                  <a:srgbClr val="ff0000"/>
                </a:solidFill>
                <a:uFill>
                  <a:solidFill>
                    <a:srgbClr val="ffffff"/>
                  </a:solidFill>
                </a:uFill>
                <a:latin typeface="Georgia"/>
              </a:rPr>
              <a:t>Run </a:t>
            </a:r>
            <a:r>
              <a:rPr b="0" lang="en-US" sz="1900" spc="-1" strike="noStrike">
                <a:solidFill>
                  <a:srgbClr val="646b86"/>
                </a:solidFill>
                <a:uFill>
                  <a:solidFill>
                    <a:srgbClr val="ffffff"/>
                  </a:solidFill>
                </a:uFill>
                <a:latin typeface="Georgia"/>
              </a:rPr>
              <a:t>1: use the single label of an image from one network in Type 1 and the single label of a 3D model from one place classification model.</a:t>
            </a:r>
            <a:endParaRPr b="0" lang="en-US" sz="2000" spc="-1" strike="noStrike">
              <a:solidFill>
                <a:srgbClr val="000000"/>
              </a:solidFill>
              <a:uFill>
                <a:solidFill>
                  <a:srgbClr val="ffffff"/>
                </a:solidFill>
              </a:uFill>
              <a:latin typeface="Georgia"/>
            </a:endParaRPr>
          </a:p>
          <a:p>
            <a:pPr lvl="1" marL="1028880" indent="-342720" algn="just">
              <a:lnSpc>
                <a:spcPct val="100000"/>
              </a:lnSpc>
              <a:buClr>
                <a:srgbClr val="00b0f0"/>
              </a:buClr>
              <a:buSzPct val="60000"/>
              <a:buFont typeface="Courier New"/>
              <a:buChar char="o"/>
            </a:pPr>
            <a:r>
              <a:rPr b="0" lang="en-US" sz="1900" spc="-1" strike="noStrike">
                <a:solidFill>
                  <a:srgbClr val="0000ff"/>
                </a:solidFill>
                <a:uFill>
                  <a:solidFill>
                    <a:srgbClr val="ffffff"/>
                  </a:solidFill>
                </a:uFill>
                <a:latin typeface="Georgia"/>
              </a:rPr>
              <a:t>Run 2</a:t>
            </a:r>
            <a:r>
              <a:rPr b="0" lang="en-US" sz="1900" spc="-1" strike="noStrike">
                <a:solidFill>
                  <a:srgbClr val="646b86"/>
                </a:solidFill>
                <a:uFill>
                  <a:solidFill>
                    <a:srgbClr val="ffffff"/>
                  </a:solidFill>
                </a:uFill>
                <a:latin typeface="Georgia"/>
              </a:rPr>
              <a:t>: use the single label of an image from the fusion of 3 networks (one Type 1 and two Type 2 networks) and the single label of a 3D model from the fusion of 5 place classification models.</a:t>
            </a:r>
            <a:endParaRPr b="0" lang="en-US" sz="2000" spc="-1" strike="noStrike">
              <a:solidFill>
                <a:srgbClr val="000000"/>
              </a:solidFill>
              <a:uFill>
                <a:solidFill>
                  <a:srgbClr val="ffffff"/>
                </a:solidFill>
              </a:uFill>
              <a:latin typeface="Georgia"/>
            </a:endParaRPr>
          </a:p>
          <a:p>
            <a:pPr lvl="1" marL="1028880" indent="-342720" algn="just">
              <a:lnSpc>
                <a:spcPct val="100000"/>
              </a:lnSpc>
              <a:buClr>
                <a:srgbClr val="00b0f0"/>
              </a:buClr>
              <a:buSzPct val="60000"/>
              <a:buFont typeface="Courier New"/>
              <a:buChar char="o"/>
            </a:pPr>
            <a:r>
              <a:rPr b="0" lang="en-US" sz="1900" spc="-1" strike="noStrike">
                <a:solidFill>
                  <a:srgbClr val="7030a0"/>
                </a:solidFill>
                <a:uFill>
                  <a:solidFill>
                    <a:srgbClr val="ffffff"/>
                  </a:solidFill>
                </a:uFill>
                <a:latin typeface="Georgia"/>
              </a:rPr>
              <a:t>Run 3</a:t>
            </a:r>
            <a:r>
              <a:rPr b="0" lang="en-US" sz="1900" spc="-1" strike="noStrike">
                <a:solidFill>
                  <a:srgbClr val="646b86"/>
                </a:solidFill>
                <a:uFill>
                  <a:solidFill>
                    <a:srgbClr val="ffffff"/>
                  </a:solidFill>
                </a:uFill>
                <a:latin typeface="Georgia"/>
              </a:rPr>
              <a:t>: use the two best labels of an image from one network in type 1 and the single label of a 3D model from the fusion of 5 place classification models.</a:t>
            </a:r>
            <a:endParaRPr b="0" lang="en-US" sz="2000" spc="-1" strike="noStrike">
              <a:solidFill>
                <a:srgbClr val="000000"/>
              </a:solidFill>
              <a:uFill>
                <a:solidFill>
                  <a:srgbClr val="ffffff"/>
                </a:solidFill>
              </a:uFill>
              <a:latin typeface="Georgia"/>
            </a:endParaRPr>
          </a:p>
        </p:txBody>
      </p:sp>
      <p:sp>
        <p:nvSpPr>
          <p:cNvPr id="361"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16BBB9A5-1063-4D2D-9CAB-1EF5CF6A6DC9}"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363"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
        <p:nvSpPr>
          <p:cNvPr id="364"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51B604C4-DE57-4EDB-B264-A15498A801FF}"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Precision-Recall</a:t>
            </a:r>
            <a:endParaRPr b="0" lang="en-US" sz="3300" spc="-1" strike="noStrike">
              <a:solidFill>
                <a:srgbClr val="000000"/>
              </a:solidFill>
              <a:uFill>
                <a:solidFill>
                  <a:srgbClr val="ffffff"/>
                </a:solidFill>
              </a:uFill>
              <a:latin typeface="Arial"/>
            </a:endParaRPr>
          </a:p>
        </p:txBody>
      </p:sp>
      <p:sp>
        <p:nvSpPr>
          <p:cNvPr id="366" name="CustomShape 2"/>
          <p:cNvSpPr/>
          <p:nvPr/>
        </p:nvSpPr>
        <p:spPr>
          <a:xfrm>
            <a:off x="609480" y="6102720"/>
            <a:ext cx="4350600" cy="369000"/>
          </a:xfrm>
          <a:prstGeom prst="rect">
            <a:avLst/>
          </a:prstGeom>
          <a:noFill/>
          <a:ln w="9360">
            <a:noFill/>
          </a:ln>
        </p:spPr>
        <p:style>
          <a:lnRef idx="0"/>
          <a:fillRef idx="0"/>
          <a:effectRef idx="0"/>
          <a:fontRef idx="minor"/>
        </p:style>
      </p:sp>
      <p:sp>
        <p:nvSpPr>
          <p:cNvPr id="367" name="CustomShape 3"/>
          <p:cNvSpPr/>
          <p:nvPr/>
        </p:nvSpPr>
        <p:spPr>
          <a:xfrm>
            <a:off x="228600" y="1447920"/>
            <a:ext cx="8686440" cy="5028840"/>
          </a:xfrm>
          <a:prstGeom prst="rect">
            <a:avLst/>
          </a:prstGeom>
          <a:noFill/>
          <a:ln w="9360">
            <a:noFill/>
          </a:ln>
        </p:spPr>
        <p:style>
          <a:lnRef idx="0"/>
          <a:fillRef idx="0"/>
          <a:effectRef idx="0"/>
          <a:fontRef idx="minor"/>
        </p:style>
        <p:txBody>
          <a:bodyPr lIns="90000" rIns="90000" tIns="45000" bIns="45000"/>
          <a:p>
            <a:pPr lvl="1"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Learning-based approaches </a:t>
            </a:r>
            <a:endParaRPr b="0" lang="en-US" sz="1800" spc="-1" strike="noStrike">
              <a:solidFill>
                <a:srgbClr val="000000"/>
              </a:solidFill>
              <a:uFill>
                <a:solidFill>
                  <a:srgbClr val="ffffff"/>
                </a:solidFill>
              </a:uFill>
              <a:latin typeface="Arial"/>
            </a:endParaRPr>
          </a:p>
          <a:p>
            <a:pPr lvl="1"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Non-learning based approaches</a:t>
            </a:r>
            <a:endParaRPr b="0" lang="en-US" sz="1800" spc="-1" strike="noStrike">
              <a:solidFill>
                <a:srgbClr val="000000"/>
              </a:solidFill>
              <a:uFill>
                <a:solidFill>
                  <a:srgbClr val="ffffff"/>
                </a:solidFill>
              </a:uFill>
              <a:latin typeface="Arial"/>
            </a:endParaRPr>
          </a:p>
        </p:txBody>
      </p:sp>
      <p:sp>
        <p:nvSpPr>
          <p:cNvPr id="368" name="TextShape 4"/>
          <p:cNvSpPr txBox="1"/>
          <p:nvPr/>
        </p:nvSpPr>
        <p:spPr>
          <a:xfrm>
            <a:off x="4362480" y="1027080"/>
            <a:ext cx="456840" cy="441000"/>
          </a:xfrm>
          <a:prstGeom prst="rect">
            <a:avLst/>
          </a:prstGeom>
          <a:noFill/>
          <a:ln>
            <a:noFill/>
          </a:ln>
        </p:spPr>
        <p:txBody>
          <a:bodyPr lIns="45720" rIns="45720" anchor="ctr"/>
          <a:p>
            <a:pPr algn="ctr">
              <a:lnSpc>
                <a:spcPct val="100000"/>
              </a:lnSpc>
            </a:pPr>
            <a:fld id="{DCE5E3A3-D92A-4769-BEAE-C7914F9E7060}"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9" name="Shape 221" descr=""/>
          <p:cNvPicPr/>
          <p:nvPr/>
        </p:nvPicPr>
        <p:blipFill>
          <a:blip r:embed="rId1"/>
          <a:srcRect l="0" t="2294" r="3117" b="1984"/>
          <a:stretch/>
        </p:blipFill>
        <p:spPr>
          <a:xfrm>
            <a:off x="838080" y="228600"/>
            <a:ext cx="7009920" cy="6171840"/>
          </a:xfrm>
          <a:prstGeom prst="rect">
            <a:avLst/>
          </a:prstGeom>
          <a:ln>
            <a:noFill/>
          </a:ln>
        </p:spPr>
      </p:pic>
      <p:sp>
        <p:nvSpPr>
          <p:cNvPr id="370" name="CustomShape 1"/>
          <p:cNvSpPr/>
          <p:nvPr/>
        </p:nvSpPr>
        <p:spPr>
          <a:xfrm>
            <a:off x="3296520" y="3200400"/>
            <a:ext cx="3017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Arial"/>
                <a:ea typeface="宋体"/>
              </a:rPr>
              <a:t>Learning-based approaches</a:t>
            </a:r>
            <a:endParaRPr b="0" lang="en-US"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1" name="Shape 228" descr=""/>
          <p:cNvPicPr/>
          <p:nvPr/>
        </p:nvPicPr>
        <p:blipFill>
          <a:blip r:embed="rId1"/>
          <a:stretch/>
        </p:blipFill>
        <p:spPr>
          <a:xfrm>
            <a:off x="380880" y="228600"/>
            <a:ext cx="8305560" cy="6095520"/>
          </a:xfrm>
          <a:prstGeom prst="rect">
            <a:avLst/>
          </a:prstGeom>
          <a:ln>
            <a:noFill/>
          </a:ln>
        </p:spPr>
      </p:pic>
      <p:sp>
        <p:nvSpPr>
          <p:cNvPr id="372" name="CustomShape 1"/>
          <p:cNvSpPr/>
          <p:nvPr/>
        </p:nvSpPr>
        <p:spPr>
          <a:xfrm>
            <a:off x="3962520" y="2209680"/>
            <a:ext cx="45716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宋体"/>
              </a:rPr>
              <a:t>Non-learning based approaches</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300" spc="-1" strike="noStrike">
                <a:solidFill>
                  <a:srgbClr val="7a9798"/>
                </a:solidFill>
                <a:uFill>
                  <a:solidFill>
                    <a:srgbClr val="ffffff"/>
                  </a:solidFill>
                </a:uFill>
                <a:latin typeface="Georgia"/>
                <a:ea typeface="Georgia"/>
              </a:rPr>
              <a:t>Introduction</a:t>
            </a: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301680" y="1371600"/>
            <a:ext cx="8503200" cy="4646880"/>
          </a:xfrm>
          <a:prstGeom prst="rect">
            <a:avLst/>
          </a:prstGeom>
          <a:noFill/>
          <a:ln>
            <a:noFill/>
          </a:ln>
        </p:spPr>
        <p:style>
          <a:lnRef idx="0"/>
          <a:fillRef idx="0"/>
          <a:effectRef idx="0"/>
          <a:fontRef idx="minor"/>
        </p:style>
        <p:txBody>
          <a:bodyPr lIns="90000" rIns="90000" tIns="45000" bIns="45000"/>
          <a:p>
            <a:pPr marL="272880" indent="-271800">
              <a:lnSpc>
                <a:spcPct val="100000"/>
              </a:lnSpc>
              <a:buClr>
                <a:srgbClr val="b45f06"/>
              </a:buClr>
              <a:buFont typeface="Noto Sans Symbols"/>
              <a:buChar char="●"/>
            </a:pPr>
            <a:r>
              <a:rPr b="1" lang="en-US" sz="2000" spc="-1" strike="noStrike">
                <a:solidFill>
                  <a:srgbClr val="134f5c"/>
                </a:solidFill>
                <a:uFill>
                  <a:solidFill>
                    <a:srgbClr val="ffffff"/>
                  </a:solidFill>
                </a:uFill>
                <a:latin typeface="Georgia"/>
                <a:ea typeface="Georgia"/>
              </a:rPr>
              <a:t>2D Scene Sketch/Image-Based 3D Scene Retrieval (Scene_SBR_IBR)</a:t>
            </a:r>
            <a:r>
              <a:rPr b="0" lang="en-US" sz="2000" spc="-1" strike="noStrike">
                <a:solidFill>
                  <a:srgbClr val="000000"/>
                </a:solidFill>
                <a:uFill>
                  <a:solidFill>
                    <a:srgbClr val="ffffff"/>
                  </a:solidFill>
                </a:uFill>
                <a:latin typeface="Georgia"/>
                <a:ea typeface="Georgia"/>
              </a:rPr>
              <a:t> focuses on retrieving relevant 3D scene models using scene sketches/image(s) as input</a:t>
            </a:r>
            <a:endParaRPr b="0" lang="en-US" sz="1800" spc="-1" strike="noStrike">
              <a:solidFill>
                <a:srgbClr val="000000"/>
              </a:solidFill>
              <a:uFill>
                <a:solidFill>
                  <a:srgbClr val="ffffff"/>
                </a:solidFill>
              </a:uFill>
              <a:latin typeface="Arial"/>
            </a:endParaRPr>
          </a:p>
          <a:p>
            <a:pPr marL="272880" indent="-271800">
              <a:lnSpc>
                <a:spcPct val="100000"/>
              </a:lnSpc>
              <a:buClr>
                <a:srgbClr val="b45f06"/>
              </a:buClr>
              <a:buFont typeface="Noto Sans Symbols"/>
              <a:buChar char="●"/>
            </a:pPr>
            <a:r>
              <a:rPr b="1" lang="en-US" sz="2000" spc="-1" strike="noStrike">
                <a:solidFill>
                  <a:srgbClr val="134f5c"/>
                </a:solidFill>
                <a:uFill>
                  <a:solidFill>
                    <a:srgbClr val="ffffff"/>
                  </a:solidFill>
                </a:uFill>
                <a:latin typeface="Georgia"/>
                <a:ea typeface="Georgia"/>
              </a:rPr>
              <a:t>Motivation:</a:t>
            </a:r>
            <a:r>
              <a:rPr b="0" lang="en-US" sz="2000" spc="-1" strike="noStrike">
                <a:solidFill>
                  <a:srgbClr val="000000"/>
                </a:solidFill>
                <a:uFill>
                  <a:solidFill>
                    <a:srgbClr val="ffffff"/>
                  </a:solidFill>
                </a:uFill>
                <a:latin typeface="Georgia"/>
                <a:ea typeface="Georgia"/>
              </a:rPr>
              <a:t> </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Courier New"/>
              <a:buChar char="o"/>
            </a:pPr>
            <a:r>
              <a:rPr b="0" lang="en-US" sz="1800" spc="-1" strike="noStrike">
                <a:solidFill>
                  <a:srgbClr val="e06666"/>
                </a:solidFill>
                <a:uFill>
                  <a:solidFill>
                    <a:srgbClr val="ffffff"/>
                  </a:solidFill>
                </a:uFill>
                <a:latin typeface="Georgia"/>
                <a:ea typeface="Georgia"/>
              </a:rPr>
              <a:t>Vast applications</a:t>
            </a:r>
            <a:r>
              <a:rPr b="0" lang="en-US" sz="1800" spc="-1" strike="noStrike">
                <a:solidFill>
                  <a:srgbClr val="000000"/>
                </a:solidFill>
                <a:uFill>
                  <a:solidFill>
                    <a:srgbClr val="ffffff"/>
                  </a:solidFill>
                </a:uFill>
                <a:latin typeface="Georgia"/>
                <a:ea typeface="Georgia"/>
              </a:rPr>
              <a:t>: 3D scene reconstruction, autonomous driving cars, 3D geometry video retrieval, and 3D AR/VR Entertainment</a:t>
            </a:r>
            <a:endParaRPr b="0" lang="en-US" sz="1800" spc="-1" strike="noStrike">
              <a:solidFill>
                <a:srgbClr val="000000"/>
              </a:solidFill>
              <a:uFill>
                <a:solidFill>
                  <a:srgbClr val="ffffff"/>
                </a:solidFill>
              </a:uFill>
              <a:latin typeface="Arial"/>
            </a:endParaRPr>
          </a:p>
          <a:p>
            <a:pPr marL="272880" indent="-259200">
              <a:lnSpc>
                <a:spcPct val="100000"/>
              </a:lnSpc>
              <a:buClr>
                <a:srgbClr val="b45f06"/>
              </a:buClr>
              <a:buFont typeface="Georgia"/>
              <a:buChar char="●"/>
            </a:pPr>
            <a:r>
              <a:rPr b="1" lang="en-US" sz="2000" spc="-1" strike="noStrike">
                <a:solidFill>
                  <a:srgbClr val="134f5c"/>
                </a:solidFill>
                <a:uFill>
                  <a:solidFill>
                    <a:srgbClr val="ffffff"/>
                  </a:solidFill>
                </a:uFill>
                <a:latin typeface="Georgia"/>
                <a:ea typeface="Georgia"/>
              </a:rPr>
              <a:t>Challenges</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Courier New"/>
              <a:buChar char="o"/>
            </a:pPr>
            <a:r>
              <a:rPr b="0" lang="en-US" sz="1800" spc="-1" strike="noStrike">
                <a:solidFill>
                  <a:srgbClr val="000000"/>
                </a:solidFill>
                <a:uFill>
                  <a:solidFill>
                    <a:srgbClr val="ffffff"/>
                  </a:solidFill>
                </a:uFill>
                <a:latin typeface="Georgia"/>
                <a:ea typeface="Georgia"/>
              </a:rPr>
              <a:t>2D sketches/images lack 3D </a:t>
            </a:r>
            <a:r>
              <a:rPr b="0" lang="en-US" sz="1800" spc="-1" strike="noStrike">
                <a:solidFill>
                  <a:srgbClr val="6fa8dc"/>
                </a:solidFill>
                <a:uFill>
                  <a:solidFill>
                    <a:srgbClr val="ffffff"/>
                  </a:solidFill>
                </a:uFill>
                <a:latin typeface="Georgia"/>
                <a:ea typeface="Georgia"/>
              </a:rPr>
              <a:t>scene information</a:t>
            </a:r>
            <a:r>
              <a:rPr b="0" lang="en-US" sz="1800" spc="-1" strike="noStrike">
                <a:solidFill>
                  <a:srgbClr val="000000"/>
                </a:solidFill>
                <a:uFill>
                  <a:solidFill>
                    <a:srgbClr val="ffffff"/>
                  </a:solidFill>
                </a:uFill>
                <a:latin typeface="Georgia"/>
                <a:ea typeface="Georgia"/>
              </a:rPr>
              <a:t> they are supposed to present</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Courier New"/>
              <a:buChar char="o"/>
            </a:pPr>
            <a:r>
              <a:rPr b="0" lang="en-US" sz="1800" spc="-1" strike="noStrike">
                <a:solidFill>
                  <a:srgbClr val="8e7cc3"/>
                </a:solidFill>
                <a:uFill>
                  <a:solidFill>
                    <a:srgbClr val="ffffff"/>
                  </a:solidFill>
                </a:uFill>
                <a:latin typeface="Georgia"/>
                <a:ea typeface="Georgia"/>
              </a:rPr>
              <a:t>Semantic gap</a:t>
            </a:r>
            <a:r>
              <a:rPr b="0" lang="en-US" sz="1800" spc="-1" strike="noStrike">
                <a:solidFill>
                  <a:srgbClr val="000000"/>
                </a:solidFill>
                <a:uFill>
                  <a:solidFill>
                    <a:srgbClr val="ffffff"/>
                  </a:solidFill>
                </a:uFill>
                <a:latin typeface="Georgia"/>
                <a:ea typeface="Georgia"/>
              </a:rPr>
              <a:t> between 2D scene iconic sketches or realistic images and accurate 3D scene models</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Courier New"/>
              <a:buChar char="o"/>
            </a:pPr>
            <a:r>
              <a:rPr b="0" lang="en-US" sz="1800" spc="-1" strike="noStrike">
                <a:solidFill>
                  <a:srgbClr val="e06666"/>
                </a:solidFill>
                <a:uFill>
                  <a:solidFill>
                    <a:srgbClr val="ffffff"/>
                  </a:solidFill>
                </a:uFill>
                <a:latin typeface="Georgia"/>
                <a:ea typeface="Georgia"/>
              </a:rPr>
              <a:t>Brand new</a:t>
            </a:r>
            <a:r>
              <a:rPr b="0" lang="en-US" sz="1800" spc="-1" strike="noStrike">
                <a:solidFill>
                  <a:srgbClr val="000000"/>
                </a:solidFill>
                <a:uFill>
                  <a:solidFill>
                    <a:srgbClr val="ffffff"/>
                  </a:solidFill>
                </a:uFill>
                <a:latin typeface="Georgia"/>
                <a:ea typeface="Georgia"/>
              </a:rPr>
              <a:t> research topic in the field of sketch/image-based 3D object retrieval (Scene_SBR_IBR)</a:t>
            </a:r>
            <a:endParaRPr b="0" lang="en-US" sz="1800" spc="-1" strike="noStrike">
              <a:solidFill>
                <a:srgbClr val="000000"/>
              </a:solidFill>
              <a:uFill>
                <a:solidFill>
                  <a:srgbClr val="ffffff"/>
                </a:solidFill>
              </a:uFill>
              <a:latin typeface="Arial"/>
            </a:endParaRPr>
          </a:p>
          <a:p>
            <a:pPr lvl="2" marL="822240" indent="-227520">
              <a:lnSpc>
                <a:spcPct val="100000"/>
              </a:lnSpc>
              <a:buClr>
                <a:srgbClr val="8cadae"/>
              </a:buClr>
              <a:buFont typeface="Noto Sans Symbols"/>
              <a:buChar char="✓"/>
            </a:pPr>
            <a:r>
              <a:rPr b="0" lang="en-US" sz="1800" spc="-1" strike="noStrike">
                <a:solidFill>
                  <a:srgbClr val="000000"/>
                </a:solidFill>
                <a:uFill>
                  <a:solidFill>
                    <a:srgbClr val="ffffff"/>
                  </a:solidFill>
                </a:uFill>
                <a:latin typeface="Georgia"/>
                <a:ea typeface="Georgia"/>
              </a:rPr>
              <a:t>A query sketch/image contains </a:t>
            </a:r>
            <a:r>
              <a:rPr b="0" lang="en-US" sz="1800" spc="-1" strike="noStrike" u="sng">
                <a:solidFill>
                  <a:srgbClr val="000000"/>
                </a:solidFill>
                <a:uFill>
                  <a:solidFill>
                    <a:srgbClr val="ffffff"/>
                  </a:solidFill>
                </a:uFill>
                <a:latin typeface="Georgia"/>
                <a:ea typeface="Georgia"/>
              </a:rPr>
              <a:t>several</a:t>
            </a:r>
            <a:r>
              <a:rPr b="0" lang="en-US" sz="1800" spc="-1" strike="noStrike">
                <a:solidFill>
                  <a:srgbClr val="000000"/>
                </a:solidFill>
                <a:uFill>
                  <a:solidFill>
                    <a:srgbClr val="ffffff"/>
                  </a:solidFill>
                </a:uFill>
                <a:latin typeface="Georgia"/>
                <a:ea typeface="Georgia"/>
              </a:rPr>
              <a:t> objects</a:t>
            </a:r>
            <a:endParaRPr b="0" lang="en-US" sz="1800" spc="-1" strike="noStrike">
              <a:solidFill>
                <a:srgbClr val="000000"/>
              </a:solidFill>
              <a:uFill>
                <a:solidFill>
                  <a:srgbClr val="ffffff"/>
                </a:solidFill>
              </a:uFill>
              <a:latin typeface="Arial"/>
            </a:endParaRPr>
          </a:p>
          <a:p>
            <a:pPr lvl="2" marL="822240" indent="-227520">
              <a:lnSpc>
                <a:spcPct val="100000"/>
              </a:lnSpc>
              <a:buClr>
                <a:srgbClr val="8cadae"/>
              </a:buClr>
              <a:buFont typeface="Noto Sans Symbols"/>
              <a:buChar char="✓"/>
            </a:pPr>
            <a:r>
              <a:rPr b="0" lang="en-US" sz="1800" spc="-1" strike="noStrike">
                <a:solidFill>
                  <a:srgbClr val="000000"/>
                </a:solidFill>
                <a:uFill>
                  <a:solidFill>
                    <a:srgbClr val="ffffff"/>
                  </a:solidFill>
                </a:uFill>
                <a:latin typeface="Georgia"/>
                <a:ea typeface="Georgia"/>
              </a:rPr>
              <a:t>Objects may </a:t>
            </a:r>
            <a:r>
              <a:rPr b="0" lang="en-US" sz="1800" spc="-1" strike="noStrike" u="sng">
                <a:solidFill>
                  <a:srgbClr val="000000"/>
                </a:solidFill>
                <a:uFill>
                  <a:solidFill>
                    <a:srgbClr val="ffffff"/>
                  </a:solidFill>
                </a:uFill>
                <a:latin typeface="Georgia"/>
                <a:ea typeface="Georgia"/>
              </a:rPr>
              <a:t>overlap</a:t>
            </a:r>
            <a:r>
              <a:rPr b="0" lang="en-US" sz="1800" spc="-1" strike="noStrike">
                <a:solidFill>
                  <a:srgbClr val="000000"/>
                </a:solidFill>
                <a:uFill>
                  <a:solidFill>
                    <a:srgbClr val="ffffff"/>
                  </a:solidFill>
                </a:uFill>
                <a:latin typeface="Georgia"/>
                <a:ea typeface="Georgia"/>
              </a:rPr>
              <a:t> with each other</a:t>
            </a:r>
            <a:endParaRPr b="0" lang="en-US" sz="1800" spc="-1" strike="noStrike">
              <a:solidFill>
                <a:srgbClr val="000000"/>
              </a:solidFill>
              <a:uFill>
                <a:solidFill>
                  <a:srgbClr val="ffffff"/>
                </a:solidFill>
              </a:uFill>
              <a:latin typeface="Arial"/>
            </a:endParaRPr>
          </a:p>
          <a:p>
            <a:pPr lvl="2" marL="822240" indent="-227520">
              <a:lnSpc>
                <a:spcPct val="100000"/>
              </a:lnSpc>
              <a:buClr>
                <a:srgbClr val="8cadae"/>
              </a:buClr>
              <a:buFont typeface="Noto Sans Symbols"/>
              <a:buChar char="✓"/>
            </a:pPr>
            <a:r>
              <a:rPr b="0" lang="en-US" sz="1800" spc="-1" strike="noStrike">
                <a:solidFill>
                  <a:srgbClr val="000000"/>
                </a:solidFill>
                <a:uFill>
                  <a:solidFill>
                    <a:srgbClr val="ffffff"/>
                  </a:solidFill>
                </a:uFill>
                <a:latin typeface="Georgia"/>
                <a:ea typeface="Georgia"/>
              </a:rPr>
              <a:t>Relative </a:t>
            </a:r>
            <a:r>
              <a:rPr b="0" lang="en-US" sz="1800" spc="-1" strike="noStrike" u="sng">
                <a:solidFill>
                  <a:srgbClr val="000000"/>
                </a:solidFill>
                <a:uFill>
                  <a:solidFill>
                    <a:srgbClr val="ffffff"/>
                  </a:solidFill>
                </a:uFill>
                <a:latin typeface="Georgia"/>
                <a:ea typeface="Georgia"/>
              </a:rPr>
              <a:t>context</a:t>
            </a:r>
            <a:r>
              <a:rPr b="0" lang="en-US" sz="1800" spc="-1" strike="noStrike">
                <a:solidFill>
                  <a:srgbClr val="000000"/>
                </a:solidFill>
                <a:uFill>
                  <a:solidFill>
                    <a:srgbClr val="ffffff"/>
                  </a:solidFill>
                </a:uFill>
                <a:latin typeface="Georgia"/>
                <a:ea typeface="Georgia"/>
              </a:rPr>
              <a:t> configurations among the objects</a:t>
            </a:r>
            <a:endParaRPr b="0" lang="en-US" sz="1800" spc="-1" strike="noStrike">
              <a:solidFill>
                <a:srgbClr val="000000"/>
              </a:solidFill>
              <a:uFill>
                <a:solidFill>
                  <a:srgbClr val="ffffff"/>
                </a:solidFill>
              </a:uFill>
              <a:latin typeface="Arial"/>
            </a:endParaRPr>
          </a:p>
          <a:p>
            <a:pPr marL="272880" indent="-271800">
              <a:lnSpc>
                <a:spcPct val="100000"/>
              </a:lnSpc>
              <a:buClr>
                <a:srgbClr val="b45f06"/>
              </a:buClr>
              <a:buFont typeface="Noto Sans Symbols"/>
              <a:buChar char="●"/>
            </a:pPr>
            <a:r>
              <a:rPr b="0" lang="en-US" sz="2000" spc="-1" strike="noStrike">
                <a:solidFill>
                  <a:srgbClr val="000000"/>
                </a:solidFill>
                <a:uFill>
                  <a:solidFill>
                    <a:srgbClr val="ffffff"/>
                  </a:solidFill>
                </a:uFill>
                <a:latin typeface="Georgia"/>
                <a:ea typeface="Georgia"/>
              </a:rPr>
              <a:t>To </a:t>
            </a:r>
            <a:r>
              <a:rPr b="1" lang="en-US" sz="2000" spc="-1" strike="noStrike">
                <a:solidFill>
                  <a:srgbClr val="000000"/>
                </a:solidFill>
                <a:uFill>
                  <a:solidFill>
                    <a:srgbClr val="ffffff"/>
                  </a:solidFill>
                </a:uFill>
                <a:latin typeface="Georgia"/>
                <a:ea typeface="Georgia"/>
              </a:rPr>
              <a:t>promote</a:t>
            </a:r>
            <a:r>
              <a:rPr b="0" lang="en-US" sz="2000" spc="-1" strike="noStrike">
                <a:solidFill>
                  <a:srgbClr val="000000"/>
                </a:solidFill>
                <a:uFill>
                  <a:solidFill>
                    <a:srgbClr val="ffffff"/>
                  </a:solidFill>
                </a:uFill>
                <a:latin typeface="Georgia"/>
                <a:ea typeface="Georgia"/>
              </a:rPr>
              <a:t> this challenging research direction, </a:t>
            </a:r>
            <a:r>
              <a:rPr b="1" lang="en-US" sz="2000" spc="-1" strike="noStrike">
                <a:solidFill>
                  <a:srgbClr val="000000"/>
                </a:solidFill>
                <a:uFill>
                  <a:solidFill>
                    <a:srgbClr val="ffffff"/>
                  </a:solidFill>
                </a:uFill>
                <a:latin typeface="Georgia"/>
                <a:ea typeface="Georgia"/>
              </a:rPr>
              <a:t>we</a:t>
            </a:r>
            <a:r>
              <a:rPr b="0" lang="en-US" sz="2000" spc="-1" strike="noStrike">
                <a:solidFill>
                  <a:srgbClr val="000000"/>
                </a:solidFill>
                <a:uFill>
                  <a:solidFill>
                    <a:srgbClr val="ffffff"/>
                  </a:solidFill>
                </a:uFill>
                <a:latin typeface="Georgia"/>
                <a:ea typeface="Georgia"/>
              </a:rPr>
              <a:t> built the most comprehensive and largest 2D scene sketch/image-based benchmark 3D scene retrieval benchmark, </a:t>
            </a:r>
            <a:r>
              <a:rPr b="1" lang="en-US" sz="2000" spc="-1" strike="noStrike">
                <a:solidFill>
                  <a:srgbClr val="000000"/>
                </a:solidFill>
                <a:uFill>
                  <a:solidFill>
                    <a:srgbClr val="ffffff"/>
                  </a:solidFill>
                </a:uFill>
                <a:latin typeface="Georgia"/>
                <a:ea typeface="Georgia"/>
              </a:rPr>
              <a:t>Scene_SBR_IBR.</a:t>
            </a:r>
            <a:endParaRPr b="0" lang="en-US" sz="1800" spc="-1" strike="noStrike">
              <a:solidFill>
                <a:srgbClr val="000000"/>
              </a:solidFill>
              <a:uFill>
                <a:solidFill>
                  <a:srgbClr val="ffffff"/>
                </a:solidFill>
              </a:uFill>
              <a:latin typeface="Arial"/>
            </a:endParaRPr>
          </a:p>
        </p:txBody>
      </p:sp>
      <p:sp>
        <p:nvSpPr>
          <p:cNvPr id="160" name="CustomShape 3"/>
          <p:cNvSpPr/>
          <p:nvPr/>
        </p:nvSpPr>
        <p:spPr>
          <a:xfrm>
            <a:off x="4362480" y="1027080"/>
            <a:ext cx="456840" cy="441000"/>
          </a:xfrm>
          <a:prstGeom prst="rect">
            <a:avLst/>
          </a:prstGeom>
          <a:noFill/>
          <a:ln>
            <a:noFill/>
          </a:ln>
        </p:spPr>
        <p:style>
          <a:lnRef idx="0"/>
          <a:fillRef idx="0"/>
          <a:effectRef idx="0"/>
          <a:fontRef idx="minor"/>
        </p:style>
        <p:txBody>
          <a:bodyPr lIns="90000" rIns="90000" tIns="45000" bIns="45000"/>
          <a:p>
            <a:pPr algn="ctr">
              <a:lnSpc>
                <a:spcPct val="100000"/>
              </a:lnSpc>
            </a:pPr>
            <a:fld id="{0D12912F-94D2-4831-BA53-0CFCF8695024}" type="slidenum">
              <a:rPr b="0" lang="en-US" sz="1600" spc="-1" strike="noStrike">
                <a:solidFill>
                  <a:srgbClr val="7b9899"/>
                </a:solidFill>
                <a:uFill>
                  <a:solidFill>
                    <a:srgbClr val="ffffff"/>
                  </a:solidFill>
                </a:uFill>
                <a:latin typeface="Georgia"/>
                <a:ea typeface="宋体"/>
              </a:rPr>
              <a:t>1</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300" spc="-1" strike="noStrike">
                <a:solidFill>
                  <a:srgbClr val="7a9798"/>
                </a:solidFill>
                <a:uFill>
                  <a:solidFill>
                    <a:srgbClr val="ffffff"/>
                  </a:solidFill>
                </a:uFill>
                <a:latin typeface="Georgia"/>
                <a:ea typeface="Georgia"/>
              </a:rPr>
              <a:t>Results: Performance Metrics</a:t>
            </a:r>
            <a:endParaRPr b="0" lang="en-US" sz="1800" spc="-1" strike="noStrike">
              <a:solidFill>
                <a:srgbClr val="000000"/>
              </a:solidFill>
              <a:uFill>
                <a:solidFill>
                  <a:srgbClr val="ffffff"/>
                </a:solidFill>
              </a:uFill>
              <a:latin typeface="Arial"/>
            </a:endParaRPr>
          </a:p>
        </p:txBody>
      </p:sp>
      <p:sp>
        <p:nvSpPr>
          <p:cNvPr id="374" name="CustomShape 2"/>
          <p:cNvSpPr/>
          <p:nvPr/>
        </p:nvSpPr>
        <p:spPr>
          <a:xfrm>
            <a:off x="380880" y="1600200"/>
            <a:ext cx="8380800" cy="583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Georgia"/>
                <a:ea typeface="Georgia"/>
              </a:rPr>
              <a:t>Performance metrics comparison on two different datasets of our </a:t>
            </a:r>
            <a:r>
              <a:rPr b="1" lang="en-US" sz="1600" spc="-1" strike="noStrike">
                <a:solidFill>
                  <a:srgbClr val="000000"/>
                </a:solidFill>
                <a:uFill>
                  <a:solidFill>
                    <a:srgbClr val="ffffff"/>
                  </a:solidFill>
                </a:uFill>
                <a:latin typeface="Georgia"/>
                <a:ea typeface="Georgia"/>
              </a:rPr>
              <a:t>SceneIBR</a:t>
            </a:r>
            <a:r>
              <a:rPr b="0" lang="en-US" sz="1600" spc="-1" strike="noStrike">
                <a:solidFill>
                  <a:srgbClr val="000000"/>
                </a:solidFill>
                <a:uFill>
                  <a:solidFill>
                    <a:srgbClr val="ffffff"/>
                  </a:solidFill>
                </a:uFill>
                <a:latin typeface="Georgia"/>
                <a:ea typeface="Georgia"/>
              </a:rPr>
              <a:t> benchmark for three learning-based and one non-learning based participating method.</a:t>
            </a:r>
            <a:endParaRPr b="0" lang="en-US" sz="1800" spc="-1" strike="noStrike">
              <a:solidFill>
                <a:srgbClr val="000000"/>
              </a:solidFill>
              <a:uFill>
                <a:solidFill>
                  <a:srgbClr val="ffffff"/>
                </a:solidFill>
              </a:uFill>
              <a:latin typeface="Arial"/>
            </a:endParaRPr>
          </a:p>
        </p:txBody>
      </p:sp>
      <p:pic>
        <p:nvPicPr>
          <p:cNvPr id="375" name="Shape 236" descr=""/>
          <p:cNvPicPr/>
          <p:nvPr/>
        </p:nvPicPr>
        <p:blipFill>
          <a:blip r:embed="rId1"/>
          <a:stretch/>
        </p:blipFill>
        <p:spPr>
          <a:xfrm>
            <a:off x="492120" y="2286000"/>
            <a:ext cx="8152560" cy="373356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6"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300" spc="-1" strike="noStrike">
                <a:solidFill>
                  <a:srgbClr val="7a9798"/>
                </a:solidFill>
                <a:uFill>
                  <a:solidFill>
                    <a:srgbClr val="ffffff"/>
                  </a:solidFill>
                </a:uFill>
                <a:latin typeface="Georgia"/>
                <a:ea typeface="Georgia"/>
              </a:rPr>
              <a:t>Results: Method Classification</a:t>
            </a:r>
            <a:endParaRPr b="0" lang="en-US" sz="1800" spc="-1" strike="noStrike">
              <a:solidFill>
                <a:srgbClr val="000000"/>
              </a:solidFill>
              <a:uFill>
                <a:solidFill>
                  <a:srgbClr val="ffffff"/>
                </a:solidFill>
              </a:uFill>
              <a:latin typeface="Arial"/>
            </a:endParaRPr>
          </a:p>
        </p:txBody>
      </p:sp>
      <p:sp>
        <p:nvSpPr>
          <p:cNvPr id="377" name="CustomShape 2"/>
          <p:cNvSpPr/>
          <p:nvPr/>
        </p:nvSpPr>
        <p:spPr>
          <a:xfrm>
            <a:off x="285120" y="1371600"/>
            <a:ext cx="8536320" cy="4875840"/>
          </a:xfrm>
          <a:prstGeom prst="rect">
            <a:avLst/>
          </a:prstGeom>
          <a:noFill/>
          <a:ln>
            <a:noFill/>
          </a:ln>
        </p:spPr>
        <p:style>
          <a:lnRef idx="0"/>
          <a:fillRef idx="0"/>
          <a:effectRef idx="0"/>
          <a:fontRef idx="minor"/>
        </p:style>
        <p:txBody>
          <a:bodyPr lIns="90000" rIns="90000" tIns="45000" bIns="45000"/>
          <a:p>
            <a:pPr marL="272880" indent="-271800">
              <a:lnSpc>
                <a:spcPct val="100000"/>
              </a:lnSpc>
              <a:buClr>
                <a:srgbClr val="d16349"/>
              </a:buClr>
              <a:buFont typeface="Noto Sans Symbols"/>
              <a:buChar char="●"/>
            </a:pPr>
            <a:r>
              <a:rPr b="1" lang="en-US" sz="2400" spc="-1" strike="noStrike">
                <a:solidFill>
                  <a:srgbClr val="000000"/>
                </a:solidFill>
                <a:uFill>
                  <a:solidFill>
                    <a:srgbClr val="ffffff"/>
                  </a:solidFill>
                </a:uFill>
                <a:latin typeface="Georgia"/>
                <a:ea typeface="Georgia"/>
              </a:rPr>
              <a:t>Classification of participating methods w.r.t techniques employed </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Noto Sans Symbols"/>
              <a:buChar char="○"/>
            </a:pPr>
            <a:r>
              <a:rPr b="1" lang="en-US" sz="2000" spc="-1" strike="noStrike">
                <a:solidFill>
                  <a:srgbClr val="000000"/>
                </a:solidFill>
                <a:uFill>
                  <a:solidFill>
                    <a:srgbClr val="ffffff"/>
                  </a:solidFill>
                </a:uFill>
                <a:latin typeface="Georgia"/>
                <a:ea typeface="Georgia"/>
              </a:rPr>
              <a:t>Local features: </a:t>
            </a:r>
            <a:r>
              <a:rPr b="0" lang="en-US" sz="2000" spc="-1" strike="noStrike">
                <a:solidFill>
                  <a:srgbClr val="000000"/>
                </a:solidFill>
                <a:uFill>
                  <a:solidFill>
                    <a:srgbClr val="ffffff"/>
                  </a:solidFill>
                </a:uFill>
                <a:latin typeface="Georgia"/>
                <a:ea typeface="Georgia"/>
              </a:rPr>
              <a:t>All the three participating groups (Li, Liu, Tran) utilize local features</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Noto Sans Symbols"/>
              <a:buChar char="○"/>
            </a:pPr>
            <a:r>
              <a:rPr b="1" lang="en-US" sz="2000" spc="-1" strike="noStrike">
                <a:solidFill>
                  <a:srgbClr val="000000"/>
                </a:solidFill>
                <a:uFill>
                  <a:solidFill>
                    <a:srgbClr val="ffffff"/>
                  </a:solidFill>
                </a:uFill>
                <a:latin typeface="Georgia"/>
                <a:ea typeface="Georgia"/>
              </a:rPr>
              <a:t>Deep learning: </a:t>
            </a:r>
            <a:r>
              <a:rPr b="0" lang="en-US" sz="2000" spc="-1" strike="noStrike">
                <a:solidFill>
                  <a:srgbClr val="000000"/>
                </a:solidFill>
                <a:uFill>
                  <a:solidFill>
                    <a:srgbClr val="ffffff"/>
                  </a:solidFill>
                </a:uFill>
                <a:latin typeface="Georgia"/>
                <a:ea typeface="Georgia"/>
              </a:rPr>
              <a:t>All of the three groups (Li, Liu, Tran) employ deep learning framework to automatically learn the features</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Noto Sans Symbols"/>
              <a:buChar char="○"/>
            </a:pPr>
            <a:r>
              <a:rPr b="1" lang="en-US" sz="2000" spc="-1" strike="noStrike">
                <a:solidFill>
                  <a:srgbClr val="000000"/>
                </a:solidFill>
                <a:uFill>
                  <a:solidFill>
                    <a:srgbClr val="ffffff"/>
                  </a:solidFill>
                </a:uFill>
                <a:latin typeface="Georgia"/>
                <a:ea typeface="Georgia"/>
              </a:rPr>
              <a:t>Regular transformation &amp; adversarial training: </a:t>
            </a:r>
            <a:r>
              <a:rPr b="0" lang="en-US" sz="2000" spc="-1" strike="noStrike">
                <a:solidFill>
                  <a:srgbClr val="000000"/>
                </a:solidFill>
                <a:uFill>
                  <a:solidFill>
                    <a:srgbClr val="ffffff"/>
                  </a:solidFill>
                </a:uFill>
                <a:latin typeface="Georgia"/>
                <a:ea typeface="Georgia"/>
              </a:rPr>
              <a:t>Tran further applies regular transformations and adversarial training as well</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Noto Sans Symbols"/>
              <a:buChar char="○"/>
            </a:pPr>
            <a:r>
              <a:rPr b="1" lang="en-US" sz="2000" spc="-1" strike="noStrike">
                <a:solidFill>
                  <a:srgbClr val="000000"/>
                </a:solidFill>
                <a:uFill>
                  <a:solidFill>
                    <a:srgbClr val="ffffff"/>
                  </a:solidFill>
                </a:uFill>
                <a:latin typeface="Georgia"/>
                <a:ea typeface="Georgia"/>
              </a:rPr>
              <a:t>2D-3D distance computing &amp; 2D/3D classification: </a:t>
            </a:r>
            <a:r>
              <a:rPr b="0" lang="en-US" sz="2000" spc="-1" strike="noStrike">
                <a:solidFill>
                  <a:srgbClr val="000000"/>
                </a:solidFill>
                <a:uFill>
                  <a:solidFill>
                    <a:srgbClr val="ffffff"/>
                  </a:solidFill>
                </a:uFill>
                <a:latin typeface="Georgia"/>
                <a:ea typeface="Georgia"/>
              </a:rPr>
              <a:t>Li and Liu directly compute the 2D-3D distances based on the distributions of images and models by using the Euclidean distance metric, while Tran conducts the retrieval based on 2D/3D classification</a:t>
            </a:r>
            <a:endParaRPr b="0" lang="en-US" sz="1800" spc="-1" strike="noStrike">
              <a:solidFill>
                <a:srgbClr val="000000"/>
              </a:solidFill>
              <a:uFill>
                <a:solidFill>
                  <a:srgbClr val="ffffff"/>
                </a:solidFill>
              </a:uFill>
              <a:latin typeface="Arial"/>
            </a:endParaRPr>
          </a:p>
        </p:txBody>
      </p:sp>
    </p:spTree>
  </p:cSld>
  <p:transition spd="med">
    <p:fade thruBlk="tru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379"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
        <p:nvSpPr>
          <p:cNvPr id="380"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2B0AF0FE-DF7A-40D3-A762-2A7A27E43F81}"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Conclusions</a:t>
            </a:r>
            <a:r>
              <a:rPr b="0" lang="en-US" sz="3300" spc="-1" strike="noStrike">
                <a:solidFill>
                  <a:srgbClr val="7b9899"/>
                </a:solidFill>
                <a:uFill>
                  <a:solidFill>
                    <a:srgbClr val="ffffff"/>
                  </a:solidFill>
                </a:uFill>
                <a:latin typeface="Georgia"/>
              </a:rPr>
              <a:t> </a:t>
            </a:r>
            <a:endParaRPr b="0" lang="en-US" sz="3300" spc="-1" strike="noStrike">
              <a:solidFill>
                <a:srgbClr val="000000"/>
              </a:solidFill>
              <a:uFill>
                <a:solidFill>
                  <a:srgbClr val="ffffff"/>
                </a:solidFill>
              </a:uFill>
              <a:latin typeface="Arial"/>
            </a:endParaRPr>
          </a:p>
        </p:txBody>
      </p:sp>
      <p:sp>
        <p:nvSpPr>
          <p:cNvPr id="382" name="TextShape 2"/>
          <p:cNvSpPr txBox="1"/>
          <p:nvPr/>
        </p:nvSpPr>
        <p:spPr>
          <a:xfrm>
            <a:off x="301680" y="1447920"/>
            <a:ext cx="8503920" cy="4571640"/>
          </a:xfrm>
          <a:prstGeom prst="rect">
            <a:avLst/>
          </a:prstGeom>
          <a:noFill/>
          <a:ln>
            <a:noFill/>
          </a:ln>
        </p:spPr>
        <p:txBody>
          <a:bodyPr/>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Objective: </a:t>
            </a:r>
            <a:r>
              <a:rPr b="0" lang="en-US" sz="2000" spc="-1" strike="noStrike">
                <a:solidFill>
                  <a:srgbClr val="000000"/>
                </a:solidFill>
                <a:uFill>
                  <a:solidFill>
                    <a:srgbClr val="ffffff"/>
                  </a:solidFill>
                </a:uFill>
                <a:latin typeface="Georgia"/>
              </a:rPr>
              <a:t>To foster this </a:t>
            </a:r>
            <a:r>
              <a:rPr b="0" lang="en-US" sz="2000" spc="-1" strike="noStrike">
                <a:solidFill>
                  <a:srgbClr val="ff0000"/>
                </a:solidFill>
                <a:uFill>
                  <a:solidFill>
                    <a:srgbClr val="ffffff"/>
                  </a:solidFill>
                </a:uFill>
                <a:latin typeface="Georgia"/>
              </a:rPr>
              <a:t>challenging</a:t>
            </a:r>
            <a:r>
              <a:rPr b="0" lang="en-US" sz="2000" spc="-1" strike="noStrike">
                <a:solidFill>
                  <a:srgbClr val="000000"/>
                </a:solidFill>
                <a:uFill>
                  <a:solidFill>
                    <a:srgbClr val="ffffff"/>
                  </a:solidFill>
                </a:uFill>
                <a:latin typeface="Georgia"/>
              </a:rPr>
              <a:t> and </a:t>
            </a:r>
            <a:r>
              <a:rPr b="0" lang="en-US" sz="2000" spc="-1" strike="noStrike">
                <a:solidFill>
                  <a:srgbClr val="0000ff"/>
                </a:solidFill>
                <a:uFill>
                  <a:solidFill>
                    <a:srgbClr val="ffffff"/>
                  </a:solidFill>
                </a:uFill>
                <a:latin typeface="Georgia"/>
              </a:rPr>
              <a:t>interesting</a:t>
            </a:r>
            <a:r>
              <a:rPr b="0" lang="en-US" sz="2000" spc="-1" strike="noStrike">
                <a:solidFill>
                  <a:srgbClr val="000000"/>
                </a:solidFill>
                <a:uFill>
                  <a:solidFill>
                    <a:srgbClr val="ffffff"/>
                  </a:solidFill>
                </a:uFill>
                <a:latin typeface="Georgia"/>
              </a:rPr>
              <a:t> research direction</a:t>
            </a:r>
            <a:r>
              <a:rPr b="0" i="1" lang="en-US" sz="2000" spc="-1" strike="noStrike">
                <a:solidFill>
                  <a:srgbClr val="000000"/>
                </a:solidFill>
                <a:uFill>
                  <a:solidFill>
                    <a:srgbClr val="ffffff"/>
                  </a:solidFill>
                </a:uFill>
                <a:latin typeface="Georgia"/>
              </a:rPr>
              <a:t>: Scene Image-Based 3D Scene Retrieval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Dataset: </a:t>
            </a:r>
            <a:r>
              <a:rPr b="0" lang="en-US" sz="2000" spc="-1" strike="noStrike">
                <a:solidFill>
                  <a:srgbClr val="000000"/>
                </a:solidFill>
                <a:uFill>
                  <a:solidFill>
                    <a:srgbClr val="ffffff"/>
                  </a:solidFill>
                </a:uFill>
                <a:latin typeface="Georgia"/>
              </a:rPr>
              <a:t>Build </a:t>
            </a:r>
            <a:r>
              <a:rPr b="0" i="1" lang="en-US" sz="2000" spc="-1" strike="noStrike">
                <a:solidFill>
                  <a:srgbClr val="7030a0"/>
                </a:solidFill>
                <a:uFill>
                  <a:solidFill>
                    <a:srgbClr val="ffffff"/>
                  </a:solidFill>
                </a:uFill>
                <a:latin typeface="Georgia"/>
              </a:rPr>
              <a:t>the first </a:t>
            </a:r>
            <a:r>
              <a:rPr b="0" lang="en-US" sz="2000" spc="-1" strike="noStrike">
                <a:solidFill>
                  <a:srgbClr val="000000"/>
                </a:solidFill>
                <a:uFill>
                  <a:solidFill>
                    <a:srgbClr val="ffffff"/>
                  </a:solidFill>
                </a:uFill>
                <a:latin typeface="Georgia"/>
              </a:rPr>
              <a:t>2D Scene IBR benchmark</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Participation: </a:t>
            </a:r>
            <a:r>
              <a:rPr b="0" lang="en-US" sz="2000" spc="-1" strike="noStrike">
                <a:solidFill>
                  <a:srgbClr val="000000"/>
                </a:solidFill>
                <a:uFill>
                  <a:solidFill>
                    <a:srgbClr val="ffffff"/>
                  </a:solidFill>
                </a:uFill>
                <a:latin typeface="Georgia"/>
              </a:rPr>
              <a:t>Though challenging, </a:t>
            </a:r>
            <a:r>
              <a:rPr b="0" i="1" lang="en-US" sz="2000" spc="-1" strike="noStrike">
                <a:solidFill>
                  <a:srgbClr val="ff0000"/>
                </a:solidFill>
                <a:uFill>
                  <a:solidFill>
                    <a:srgbClr val="ffffff"/>
                  </a:solidFill>
                </a:uFill>
                <a:latin typeface="Georgia"/>
              </a:rPr>
              <a:t>3</a:t>
            </a:r>
            <a:r>
              <a:rPr b="0" lang="en-US" sz="2000" spc="-1" strike="noStrike">
                <a:solidFill>
                  <a:srgbClr val="000000"/>
                </a:solidFill>
                <a:uFill>
                  <a:solidFill>
                    <a:srgbClr val="ffffff"/>
                  </a:solidFill>
                </a:uFill>
                <a:latin typeface="Georgia"/>
              </a:rPr>
              <a:t> groups successfully participated in the track and contributed </a:t>
            </a:r>
            <a:r>
              <a:rPr b="0" i="1" lang="en-US" sz="2000" spc="-1" strike="noStrike">
                <a:solidFill>
                  <a:srgbClr val="ff0000"/>
                </a:solidFill>
                <a:uFill>
                  <a:solidFill>
                    <a:srgbClr val="ffffff"/>
                  </a:solidFill>
                </a:uFill>
                <a:latin typeface="Georgia"/>
              </a:rPr>
              <a:t>10</a:t>
            </a:r>
            <a:r>
              <a:rPr b="0" lang="en-US" sz="2000" spc="-1" strike="noStrike">
                <a:solidFill>
                  <a:srgbClr val="000000"/>
                </a:solidFill>
                <a:uFill>
                  <a:solidFill>
                    <a:srgbClr val="ffffff"/>
                  </a:solidFill>
                </a:uFill>
                <a:latin typeface="Georgia"/>
              </a:rPr>
              <a:t> runs of </a:t>
            </a:r>
            <a:r>
              <a:rPr b="0" i="1" lang="en-US" sz="2000" spc="-1" strike="noStrike">
                <a:solidFill>
                  <a:srgbClr val="ff0000"/>
                </a:solidFill>
                <a:uFill>
                  <a:solidFill>
                    <a:srgbClr val="ffffff"/>
                  </a:solidFill>
                </a:uFill>
                <a:latin typeface="Georgia"/>
              </a:rPr>
              <a:t>5</a:t>
            </a:r>
            <a:r>
              <a:rPr b="0" lang="en-US" sz="2000" spc="-1" strike="noStrike">
                <a:solidFill>
                  <a:srgbClr val="000000"/>
                </a:solidFill>
                <a:uFill>
                  <a:solidFill>
                    <a:srgbClr val="ffffff"/>
                  </a:solidFill>
                </a:uFill>
                <a:latin typeface="Georgia"/>
              </a:rPr>
              <a:t> 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Evaluation: </a:t>
            </a:r>
            <a:r>
              <a:rPr b="0" lang="en-US" sz="2000" spc="-1" strike="noStrike">
                <a:solidFill>
                  <a:srgbClr val="000000"/>
                </a:solidFill>
                <a:uFill>
                  <a:solidFill>
                    <a:srgbClr val="ffffff"/>
                  </a:solidFill>
                </a:uFill>
                <a:latin typeface="Georgia"/>
              </a:rPr>
              <a:t>Performed a </a:t>
            </a:r>
            <a:r>
              <a:rPr b="0" i="1" lang="en-US" sz="2000" spc="-1" strike="noStrike">
                <a:solidFill>
                  <a:srgbClr val="0000ff"/>
                </a:solidFill>
                <a:uFill>
                  <a:solidFill>
                    <a:srgbClr val="ffffff"/>
                  </a:solidFill>
                </a:uFill>
                <a:latin typeface="Georgia"/>
              </a:rPr>
              <a:t>comparative evaluation</a:t>
            </a:r>
            <a:r>
              <a:rPr b="0" lang="en-US" sz="2000" spc="-1" strike="noStrike">
                <a:solidFill>
                  <a:srgbClr val="0000ff"/>
                </a:solidFill>
                <a:uFill>
                  <a:solidFill>
                    <a:srgbClr val="ffffff"/>
                  </a:solidFill>
                </a:uFill>
                <a:latin typeface="Georgia"/>
              </a:rPr>
              <a:t> </a:t>
            </a:r>
            <a:r>
              <a:rPr b="0" lang="en-US" sz="2000" spc="-1" strike="noStrike">
                <a:solidFill>
                  <a:srgbClr val="000000"/>
                </a:solidFill>
                <a:uFill>
                  <a:solidFill>
                    <a:srgbClr val="ffffff"/>
                  </a:solidFill>
                </a:uFill>
                <a:latin typeface="Georgia"/>
              </a:rPr>
              <a:t>on the accuracy</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1" lang="en-US" sz="2000" spc="-1" strike="noStrike">
                <a:solidFill>
                  <a:srgbClr val="000000"/>
                </a:solidFill>
                <a:uFill>
                  <a:solidFill>
                    <a:srgbClr val="ffffff"/>
                  </a:solidFill>
                </a:uFill>
                <a:latin typeface="Georgia"/>
              </a:rPr>
              <a:t>Impact: </a:t>
            </a:r>
            <a:r>
              <a:rPr b="0" lang="en-US" sz="2000" spc="-1" strike="noStrike">
                <a:solidFill>
                  <a:srgbClr val="000000"/>
                </a:solidFill>
                <a:uFill>
                  <a:solidFill>
                    <a:srgbClr val="ffffff"/>
                  </a:solidFill>
                </a:uFill>
                <a:latin typeface="Georgia"/>
              </a:rPr>
              <a:t>Provided </a:t>
            </a:r>
            <a:r>
              <a:rPr b="0" i="1" lang="en-US" sz="2000" spc="-1" strike="noStrike">
                <a:solidFill>
                  <a:srgbClr val="990099"/>
                </a:solidFill>
                <a:uFill>
                  <a:solidFill>
                    <a:srgbClr val="ffffff"/>
                  </a:solidFill>
                </a:uFill>
                <a:latin typeface="Georgia"/>
              </a:rPr>
              <a:t>the first common platform </a:t>
            </a:r>
            <a:r>
              <a:rPr b="0" lang="en-US" sz="2000" spc="-1" strike="noStrike">
                <a:solidFill>
                  <a:srgbClr val="000000"/>
                </a:solidFill>
                <a:uFill>
                  <a:solidFill>
                    <a:srgbClr val="ffffff"/>
                  </a:solidFill>
                </a:uFill>
                <a:latin typeface="Georgia"/>
              </a:rPr>
              <a:t>for evaluating 2D scene image-based 3D scene retrieval</a:t>
            </a:r>
            <a:endParaRPr b="0" lang="en-US" sz="2700" spc="-1" strike="noStrike">
              <a:solidFill>
                <a:srgbClr val="000000"/>
              </a:solidFill>
              <a:uFill>
                <a:solidFill>
                  <a:srgbClr val="ffffff"/>
                </a:solidFill>
              </a:uFill>
              <a:latin typeface="Georgia"/>
            </a:endParaRPr>
          </a:p>
          <a:p>
            <a:pPr>
              <a:lnSpc>
                <a:spcPct val="100000"/>
              </a:lnSpc>
            </a:pPr>
            <a:endParaRPr b="0" lang="en-US" sz="2700" spc="-1" strike="noStrike">
              <a:solidFill>
                <a:srgbClr val="000000"/>
              </a:solidFill>
              <a:uFill>
                <a:solidFill>
                  <a:srgbClr val="ffffff"/>
                </a:solidFill>
              </a:uFill>
              <a:latin typeface="Georgia"/>
            </a:endParaRPr>
          </a:p>
        </p:txBody>
      </p:sp>
      <p:sp>
        <p:nvSpPr>
          <p:cNvPr id="383"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7A5D00D6-394B-4F74-9CC2-E9254C30C138}"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Future Work </a:t>
            </a:r>
            <a:endParaRPr b="0" lang="en-US" sz="3300" spc="-1" strike="noStrike">
              <a:solidFill>
                <a:srgbClr val="000000"/>
              </a:solidFill>
              <a:uFill>
                <a:solidFill>
                  <a:srgbClr val="ffffff"/>
                </a:solidFill>
              </a:uFill>
              <a:latin typeface="Arial"/>
            </a:endParaRPr>
          </a:p>
        </p:txBody>
      </p:sp>
      <p:sp>
        <p:nvSpPr>
          <p:cNvPr id="385" name="TextShape 2"/>
          <p:cNvSpPr txBox="1"/>
          <p:nvPr/>
        </p:nvSpPr>
        <p:spPr>
          <a:xfrm>
            <a:off x="319680" y="1447920"/>
            <a:ext cx="8503920" cy="48639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Build a </a:t>
            </a:r>
            <a:r>
              <a:rPr b="0" lang="en-US" sz="2800" spc="-1" strike="noStrike">
                <a:solidFill>
                  <a:srgbClr val="ff3300"/>
                </a:solidFill>
                <a:uFill>
                  <a:solidFill>
                    <a:srgbClr val="ffffff"/>
                  </a:solidFill>
                </a:uFill>
                <a:latin typeface="Georgia"/>
              </a:rPr>
              <a:t>large-scale</a:t>
            </a:r>
            <a:r>
              <a:rPr b="0" lang="en-US" sz="2800" spc="-1" strike="noStrike">
                <a:solidFill>
                  <a:srgbClr val="000000"/>
                </a:solidFill>
                <a:uFill>
                  <a:solidFill>
                    <a:srgbClr val="ffffff"/>
                  </a:solidFill>
                </a:uFill>
                <a:latin typeface="Georgia"/>
              </a:rPr>
              <a:t> and/or </a:t>
            </a:r>
            <a:r>
              <a:rPr b="0" lang="en-US" sz="2800" spc="-1" strike="noStrike">
                <a:solidFill>
                  <a:srgbClr val="ff0000"/>
                </a:solidFill>
                <a:uFill>
                  <a:solidFill>
                    <a:srgbClr val="ffffff"/>
                  </a:solidFill>
                </a:uFill>
                <a:latin typeface="Georgia"/>
              </a:rPr>
              <a:t>multimodal</a:t>
            </a:r>
            <a:r>
              <a:rPr b="0" lang="en-US" sz="2800" spc="-1" strike="noStrike">
                <a:solidFill>
                  <a:srgbClr val="000000"/>
                </a:solidFill>
                <a:uFill>
                  <a:solidFill>
                    <a:srgbClr val="ffffff"/>
                  </a:solidFill>
                </a:uFill>
                <a:latin typeface="Georgia"/>
              </a:rPr>
              <a:t> 2D scene-based 3D scene retrieval benchmark</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ff"/>
                </a:solidFill>
                <a:uFill>
                  <a:solidFill>
                    <a:srgbClr val="ffffff"/>
                  </a:solidFill>
                </a:uFill>
                <a:latin typeface="Georgia"/>
              </a:rPr>
              <a:t>Semantics-driven</a:t>
            </a:r>
            <a:r>
              <a:rPr b="0" lang="en-US" sz="2800" spc="-1" strike="noStrike">
                <a:solidFill>
                  <a:srgbClr val="000000"/>
                </a:solidFill>
                <a:uFill>
                  <a:solidFill>
                    <a:srgbClr val="ffffff"/>
                  </a:solidFill>
                </a:uFill>
                <a:latin typeface="Georgia"/>
              </a:rPr>
              <a:t> 2D scene image-based 3D scene retrieval</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7030a0"/>
                </a:solidFill>
                <a:uFill>
                  <a:solidFill>
                    <a:srgbClr val="ffffff"/>
                  </a:solidFill>
                </a:uFill>
                <a:latin typeface="Georgia"/>
              </a:rPr>
              <a:t>Classification-based</a:t>
            </a:r>
            <a:r>
              <a:rPr b="0" lang="en-US" sz="2800" spc="-1" strike="noStrike">
                <a:solidFill>
                  <a:srgbClr val="000000"/>
                </a:solidFill>
                <a:uFill>
                  <a:solidFill>
                    <a:srgbClr val="ffffff"/>
                  </a:solidFill>
                </a:uFill>
                <a:latin typeface="Georgia"/>
              </a:rPr>
              <a:t> 2D image-based 3D scene retrieval</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ff00"/>
                </a:solidFill>
                <a:uFill>
                  <a:solidFill>
                    <a:srgbClr val="ffffff"/>
                  </a:solidFill>
                </a:uFill>
                <a:latin typeface="Georgia"/>
              </a:rPr>
              <a:t>VR/AR applications</a:t>
            </a:r>
            <a:endParaRPr b="0" lang="en-US" sz="2700" spc="-1" strike="noStrike">
              <a:solidFill>
                <a:srgbClr val="000000"/>
              </a:solidFill>
              <a:uFill>
                <a:solidFill>
                  <a:srgbClr val="ffffff"/>
                </a:solidFill>
              </a:uFill>
              <a:latin typeface="Georgia"/>
            </a:endParaRPr>
          </a:p>
        </p:txBody>
      </p:sp>
      <p:sp>
        <p:nvSpPr>
          <p:cNvPr id="386" name="TextShape 3"/>
          <p:cNvSpPr txBox="1"/>
          <p:nvPr/>
        </p:nvSpPr>
        <p:spPr>
          <a:xfrm>
            <a:off x="4362480" y="1027080"/>
            <a:ext cx="456840" cy="441000"/>
          </a:xfrm>
          <a:prstGeom prst="rect">
            <a:avLst/>
          </a:prstGeom>
          <a:noFill/>
          <a:ln>
            <a:noFill/>
          </a:ln>
        </p:spPr>
        <p:txBody>
          <a:bodyPr lIns="45720" rIns="45720" anchor="ctr"/>
          <a:p>
            <a:pPr algn="ctr">
              <a:lnSpc>
                <a:spcPct val="100000"/>
              </a:lnSpc>
            </a:pPr>
            <a:fld id="{881F4192-6864-4D15-BAC2-05002047556F}"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394560" y="1567800"/>
            <a:ext cx="8502120" cy="4851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800" spc="-1" strike="noStrike">
                <a:solidFill>
                  <a:srgbClr val="0066cc"/>
                </a:solidFill>
                <a:uFill>
                  <a:solidFill>
                    <a:srgbClr val="ffffff"/>
                  </a:solidFill>
                </a:uFill>
                <a:latin typeface="Georgia"/>
                <a:ea typeface="Georgia"/>
              </a:rPr>
              <a:t>Thank you!</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4800" spc="-1" strike="noStrike">
                <a:solidFill>
                  <a:srgbClr val="0066cc"/>
                </a:solidFill>
                <a:uFill>
                  <a:solidFill>
                    <a:srgbClr val="ffffff"/>
                  </a:solidFill>
                </a:uFill>
                <a:latin typeface="Georgia"/>
                <a:ea typeface="Georgia"/>
              </a:rPr>
              <a:t>Q&amp;A?</a:t>
            </a:r>
            <a:endParaRPr b="0" lang="en-US" sz="1800" spc="-1" strike="noStrike">
              <a:solidFill>
                <a:srgbClr val="000000"/>
              </a:solidFill>
              <a:uFill>
                <a:solidFill>
                  <a:srgbClr val="ffffff"/>
                </a:solidFill>
              </a:uFill>
              <a:latin typeface="Arial"/>
            </a:endParaRPr>
          </a:p>
          <a:p>
            <a:pPr algn="ctr">
              <a:lnSpc>
                <a:spcPct val="100000"/>
              </a:lnSpc>
            </a:pPr>
            <a:r>
              <a:rPr b="0" lang="en-US" sz="4800" spc="-1" strike="noStrike">
                <a:solidFill>
                  <a:srgbClr val="0066cc"/>
                </a:solidFill>
                <a:uFill>
                  <a:solidFill>
                    <a:srgbClr val="ffffff"/>
                  </a:solidFill>
                </a:uFill>
                <a:latin typeface="Georgia"/>
                <a:ea typeface="Georgia"/>
              </a:rPr>
              <a:t>E-mail: bo.li@usm.edu</a:t>
            </a:r>
            <a:endParaRPr b="0" lang="en-US" sz="1800" spc="-1" strike="noStrike">
              <a:solidFill>
                <a:srgbClr val="000000"/>
              </a:solidFill>
              <a:uFill>
                <a:solidFill>
                  <a:srgbClr val="ffffff"/>
                </a:solidFill>
              </a:uFill>
              <a:latin typeface="Arial"/>
            </a:endParaRPr>
          </a:p>
        </p:txBody>
      </p:sp>
      <p:sp>
        <p:nvSpPr>
          <p:cNvPr id="388" name="CustomShape 2"/>
          <p:cNvSpPr/>
          <p:nvPr/>
        </p:nvSpPr>
        <p:spPr>
          <a:xfrm>
            <a:off x="4362480" y="1027080"/>
            <a:ext cx="456840" cy="441000"/>
          </a:xfrm>
          <a:prstGeom prst="rect">
            <a:avLst/>
          </a:prstGeom>
          <a:noFill/>
          <a:ln>
            <a:noFill/>
          </a:ln>
        </p:spPr>
        <p:style>
          <a:lnRef idx="0"/>
          <a:fillRef idx="0"/>
          <a:effectRef idx="0"/>
          <a:fontRef idx="minor"/>
        </p:style>
        <p:txBody>
          <a:bodyPr lIns="90000" rIns="90000" tIns="45000" bIns="45000"/>
          <a:p>
            <a:pPr>
              <a:lnSpc>
                <a:spcPct val="100000"/>
              </a:lnSpc>
            </a:pPr>
            <a:fld id="{0DF0E6F8-51E2-496A-978D-122D439188C5}" type="slidenum">
              <a:rPr b="0" lang="en-US" sz="1600" spc="-1" strike="noStrike">
                <a:solidFill>
                  <a:srgbClr val="7b9899"/>
                </a:solidFill>
                <a:uFill>
                  <a:solidFill>
                    <a:srgbClr val="ffffff"/>
                  </a:solidFill>
                </a:uFill>
                <a:latin typeface="Georgia"/>
                <a:ea typeface="宋体"/>
              </a:rPr>
              <a:t>1</a:t>
            </a:fld>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01680" y="228600"/>
            <a:ext cx="8534160" cy="758520"/>
          </a:xfrm>
          <a:prstGeom prst="rect">
            <a:avLst/>
          </a:prstGeom>
          <a:noFill/>
          <a:ln>
            <a:noFill/>
          </a:ln>
        </p:spPr>
        <p:txBody>
          <a:bodyPr anchor="b"/>
          <a:p>
            <a:pPr algn="ctr">
              <a:lnSpc>
                <a:spcPct val="100000"/>
              </a:lnSpc>
            </a:pPr>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62" name="TextShape 2"/>
          <p:cNvSpPr txBox="1"/>
          <p:nvPr/>
        </p:nvSpPr>
        <p:spPr>
          <a:xfrm>
            <a:off x="301680" y="1371600"/>
            <a:ext cx="8537040" cy="5105160"/>
          </a:xfrm>
          <a:prstGeom prst="rect">
            <a:avLst/>
          </a:prstGeom>
          <a:noFill/>
          <a:ln>
            <a:noFill/>
          </a:ln>
        </p:spPr>
        <p:txBody>
          <a:bodyPr/>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
        <p:nvSpPr>
          <p:cNvPr id="163" name="TextShape 3"/>
          <p:cNvSpPr txBox="1"/>
          <p:nvPr/>
        </p:nvSpPr>
        <p:spPr>
          <a:xfrm>
            <a:off x="4343400" y="990720"/>
            <a:ext cx="456840" cy="441000"/>
          </a:xfrm>
          <a:prstGeom prst="rect">
            <a:avLst/>
          </a:prstGeom>
          <a:noFill/>
          <a:ln>
            <a:noFill/>
          </a:ln>
        </p:spPr>
        <p:txBody>
          <a:bodyPr lIns="45720" rIns="45720" anchor="ctr"/>
          <a:p>
            <a:pPr algn="ctr">
              <a:lnSpc>
                <a:spcPct val="100000"/>
              </a:lnSpc>
            </a:pPr>
            <a:fld id="{B8250331-58D4-4C66-8DEA-A295C0213270}" type="slidenum">
              <a:rPr b="0" lang="en-US" sz="1600" spc="-1" strike="noStrike">
                <a:solidFill>
                  <a:srgbClr val="7b9899"/>
                </a:solidFill>
                <a:uFill>
                  <a:solidFill>
                    <a:srgbClr val="ffffff"/>
                  </a:solidFill>
                </a:uFill>
                <a:latin typeface="Georgia"/>
                <a:ea typeface="宋体"/>
              </a:rPr>
              <a:t>1</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01680" y="228600"/>
            <a:ext cx="8533440" cy="7578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300" spc="-1" strike="noStrike">
                <a:solidFill>
                  <a:srgbClr val="7a9798"/>
                </a:solidFill>
                <a:uFill>
                  <a:solidFill>
                    <a:srgbClr val="ffffff"/>
                  </a:solidFill>
                </a:uFill>
                <a:latin typeface="Georgia"/>
                <a:ea typeface="Georgia"/>
              </a:rPr>
              <a:t>SceneIBR Benchmark (1/3)</a:t>
            </a:r>
            <a:endParaRPr b="0" lang="en-US" sz="1800" spc="-1" strike="noStrike">
              <a:solidFill>
                <a:srgbClr val="000000"/>
              </a:solidFill>
              <a:uFill>
                <a:solidFill>
                  <a:srgbClr val="ffffff"/>
                </a:solidFill>
              </a:uFill>
              <a:latin typeface="Arial"/>
            </a:endParaRPr>
          </a:p>
        </p:txBody>
      </p:sp>
      <p:sp>
        <p:nvSpPr>
          <p:cNvPr id="165" name="CustomShape 2"/>
          <p:cNvSpPr/>
          <p:nvPr/>
        </p:nvSpPr>
        <p:spPr>
          <a:xfrm>
            <a:off x="301680" y="1348920"/>
            <a:ext cx="8613360" cy="457092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a96d2b"/>
              </a:buClr>
              <a:buFont typeface="Georgia"/>
              <a:buChar char="●"/>
            </a:pPr>
            <a:r>
              <a:rPr b="1" lang="en-US" sz="2800" spc="-1" strike="noStrike">
                <a:solidFill>
                  <a:srgbClr val="134f5c"/>
                </a:solidFill>
                <a:uFill>
                  <a:solidFill>
                    <a:srgbClr val="ffffff"/>
                  </a:solidFill>
                </a:uFill>
                <a:latin typeface="Georgia"/>
                <a:ea typeface="Times New Roman"/>
              </a:rPr>
              <a:t>2D scene image dataset</a:t>
            </a:r>
            <a:endParaRPr b="0" lang="en-US" sz="1800" spc="-1" strike="noStrike">
              <a:solidFill>
                <a:srgbClr val="000000"/>
              </a:solidFill>
              <a:uFill>
                <a:solidFill>
                  <a:srgbClr val="ffffff"/>
                </a:solidFill>
              </a:uFill>
              <a:latin typeface="Arial"/>
            </a:endParaRPr>
          </a:p>
          <a:p>
            <a:pPr lvl="1" marL="547560" indent="-271800">
              <a:lnSpc>
                <a:spcPct val="100000"/>
              </a:lnSpc>
              <a:buClr>
                <a:srgbClr val="ccb400"/>
              </a:buClr>
              <a:buFont typeface="Courier New"/>
              <a:buChar char="o"/>
            </a:pPr>
            <a:r>
              <a:rPr b="1" lang="en-US" sz="1800" spc="-1" strike="noStrike">
                <a:solidFill>
                  <a:srgbClr val="000000"/>
                </a:solidFill>
                <a:uFill>
                  <a:solidFill>
                    <a:srgbClr val="ffffff"/>
                  </a:solidFill>
                </a:uFill>
                <a:latin typeface="Georgia"/>
                <a:ea typeface="Georgia"/>
              </a:rPr>
              <a:t>Uses ImageNet scene images </a:t>
            </a:r>
            <a:endParaRPr b="0" lang="en-US" sz="1800" spc="-1" strike="noStrike">
              <a:solidFill>
                <a:srgbClr val="000000"/>
              </a:solidFill>
              <a:uFill>
                <a:solidFill>
                  <a:srgbClr val="ffffff"/>
                </a:solidFill>
              </a:uFill>
              <a:latin typeface="Arial"/>
            </a:endParaRPr>
          </a:p>
          <a:p>
            <a:pPr lvl="2" marL="822240" indent="-214920">
              <a:lnSpc>
                <a:spcPct val="100000"/>
              </a:lnSpc>
              <a:buClr>
                <a:srgbClr val="ccb400"/>
              </a:buClr>
              <a:buFont typeface="Courier New"/>
              <a:buChar char="✓"/>
            </a:pPr>
            <a:r>
              <a:rPr b="0" lang="en-US" sz="1600" spc="-1" strike="noStrike">
                <a:solidFill>
                  <a:srgbClr val="000000"/>
                </a:solidFill>
                <a:uFill>
                  <a:solidFill>
                    <a:srgbClr val="ffffff"/>
                  </a:solidFill>
                </a:uFill>
                <a:latin typeface="Georgia"/>
                <a:ea typeface="宋体"/>
              </a:rPr>
              <a:t>Same </a:t>
            </a:r>
            <a:r>
              <a:rPr b="0" lang="en-US" sz="1600" spc="-1" strike="noStrike">
                <a:solidFill>
                  <a:srgbClr val="ff0000"/>
                </a:solidFill>
                <a:uFill>
                  <a:solidFill>
                    <a:srgbClr val="ffffff"/>
                  </a:solidFill>
                </a:uFill>
                <a:latin typeface="Georgia"/>
                <a:ea typeface="宋体"/>
              </a:rPr>
              <a:t>10</a:t>
            </a:r>
            <a:r>
              <a:rPr b="0" lang="en-US" sz="1600" spc="-1" strike="noStrike">
                <a:solidFill>
                  <a:srgbClr val="000000"/>
                </a:solidFill>
                <a:uFill>
                  <a:solidFill>
                    <a:srgbClr val="ffffff"/>
                  </a:solidFill>
                </a:uFill>
                <a:latin typeface="Georgia"/>
                <a:ea typeface="宋体"/>
              </a:rPr>
              <a:t> classes as Scene250 in</a:t>
            </a:r>
            <a:endParaRPr b="0" lang="en-US" sz="1800" spc="-1" strike="noStrike">
              <a:solidFill>
                <a:srgbClr val="000000"/>
              </a:solidFill>
              <a:uFill>
                <a:solidFill>
                  <a:srgbClr val="ffffff"/>
                </a:solidFill>
              </a:uFill>
              <a:latin typeface="Arial"/>
            </a:endParaRPr>
          </a:p>
          <a:p>
            <a:pPr marL="914400">
              <a:lnSpc>
                <a:spcPct val="100000"/>
              </a:lnSpc>
            </a:pPr>
            <a:r>
              <a:rPr b="0" lang="en-US" sz="1600" spc="-1" strike="noStrike">
                <a:solidFill>
                  <a:srgbClr val="000000"/>
                </a:solidFill>
                <a:uFill>
                  <a:solidFill>
                    <a:srgbClr val="ffffff"/>
                  </a:solidFill>
                </a:uFill>
                <a:latin typeface="Georgia"/>
                <a:ea typeface="宋体"/>
              </a:rPr>
              <a:t>our</a:t>
            </a:r>
            <a:r>
              <a:rPr b="0" lang="en-US" sz="1600" spc="-1" strike="noStrike">
                <a:solidFill>
                  <a:srgbClr val="0000ff"/>
                </a:solidFill>
                <a:uFill>
                  <a:solidFill>
                    <a:srgbClr val="ffffff"/>
                  </a:solidFill>
                </a:uFill>
                <a:latin typeface="Georgia"/>
                <a:ea typeface="宋体"/>
              </a:rPr>
              <a:t> </a:t>
            </a:r>
            <a:r>
              <a:rPr b="0" lang="en-US" sz="1600" spc="-1" strike="noStrike">
                <a:solidFill>
                  <a:srgbClr val="ff0000"/>
                </a:solidFill>
                <a:uFill>
                  <a:solidFill>
                    <a:srgbClr val="ffffff"/>
                  </a:solidFill>
                </a:uFill>
                <a:latin typeface="Georgia"/>
                <a:ea typeface="宋体"/>
              </a:rPr>
              <a:t>previous</a:t>
            </a:r>
            <a:r>
              <a:rPr b="0" lang="en-US" sz="1600" spc="-1" strike="noStrike">
                <a:solidFill>
                  <a:srgbClr val="0000ff"/>
                </a:solidFill>
                <a:uFill>
                  <a:solidFill>
                    <a:srgbClr val="ffffff"/>
                  </a:solidFill>
                </a:uFill>
                <a:latin typeface="Georgia"/>
                <a:ea typeface="宋体"/>
              </a:rPr>
              <a:t> </a:t>
            </a:r>
            <a:r>
              <a:rPr b="0" lang="en-US" sz="1600" spc="-1" strike="noStrike">
                <a:solidFill>
                  <a:srgbClr val="000000"/>
                </a:solidFill>
                <a:uFill>
                  <a:solidFill>
                    <a:srgbClr val="ffffff"/>
                  </a:solidFill>
                </a:uFill>
                <a:latin typeface="Georgia"/>
                <a:ea typeface="宋体"/>
              </a:rPr>
              <a:t>work </a:t>
            </a:r>
            <a:r>
              <a:rPr b="0" lang="en-US" sz="1600" spc="-1" strike="noStrike">
                <a:solidFill>
                  <a:srgbClr val="0000ff"/>
                </a:solidFill>
                <a:uFill>
                  <a:solidFill>
                    <a:srgbClr val="ffffff"/>
                  </a:solidFill>
                </a:uFill>
                <a:latin typeface="Georgia"/>
                <a:ea typeface="宋体"/>
              </a:rPr>
              <a:t>[YLJ16]</a:t>
            </a:r>
            <a:endParaRPr b="0" lang="en-US" sz="1800" spc="-1" strike="noStrike">
              <a:solidFill>
                <a:srgbClr val="000000"/>
              </a:solidFill>
              <a:uFill>
                <a:solidFill>
                  <a:srgbClr val="ffffff"/>
                </a:solidFill>
              </a:uFill>
              <a:latin typeface="Arial"/>
            </a:endParaRPr>
          </a:p>
          <a:p>
            <a:pPr lvl="2" marL="822240" indent="-214920">
              <a:lnSpc>
                <a:spcPct val="100000"/>
              </a:lnSpc>
              <a:buClr>
                <a:srgbClr val="ccb400"/>
              </a:buClr>
              <a:buFont typeface="Arial"/>
              <a:buChar char="✓"/>
            </a:pPr>
            <a:r>
              <a:rPr b="0" lang="en-US" sz="1600" spc="-1" strike="noStrike">
                <a:solidFill>
                  <a:srgbClr val="0000ff"/>
                </a:solidFill>
                <a:uFill>
                  <a:solidFill>
                    <a:srgbClr val="ffffff"/>
                  </a:solidFill>
                </a:uFill>
                <a:latin typeface="Georgia"/>
                <a:ea typeface="宋体"/>
              </a:rPr>
              <a:t>10,000</a:t>
            </a:r>
            <a:r>
              <a:rPr b="0" lang="en-US" sz="1600" spc="-1" strike="noStrike">
                <a:solidFill>
                  <a:srgbClr val="ff3300"/>
                </a:solidFill>
                <a:uFill>
                  <a:solidFill>
                    <a:srgbClr val="ffffff"/>
                  </a:solidFill>
                </a:uFill>
                <a:latin typeface="Georgia"/>
                <a:ea typeface="宋体"/>
              </a:rPr>
              <a:t> </a:t>
            </a:r>
            <a:r>
              <a:rPr b="0" lang="en-US" sz="1600" spc="-1" strike="noStrike">
                <a:solidFill>
                  <a:srgbClr val="000000"/>
                </a:solidFill>
                <a:uFill>
                  <a:solidFill>
                    <a:srgbClr val="ffffff"/>
                  </a:solidFill>
                </a:uFill>
                <a:latin typeface="Georgia"/>
                <a:ea typeface="宋体"/>
              </a:rPr>
              <a:t>scene images</a:t>
            </a:r>
            <a:endParaRPr b="0" lang="en-US" sz="1800" spc="-1" strike="noStrike">
              <a:solidFill>
                <a:srgbClr val="000000"/>
              </a:solidFill>
              <a:uFill>
                <a:solidFill>
                  <a:srgbClr val="ffffff"/>
                </a:solidFill>
              </a:uFill>
              <a:latin typeface="Arial"/>
            </a:endParaRPr>
          </a:p>
          <a:p>
            <a:pPr marL="914400">
              <a:lnSpc>
                <a:spcPct val="100000"/>
              </a:lnSpc>
            </a:pPr>
            <a:r>
              <a:rPr b="0" lang="en-US" sz="1600" spc="-1" strike="noStrike">
                <a:solidFill>
                  <a:srgbClr val="000000"/>
                </a:solidFill>
                <a:uFill>
                  <a:solidFill>
                    <a:srgbClr val="ffffff"/>
                  </a:solidFill>
                </a:uFill>
                <a:latin typeface="Georgia"/>
                <a:ea typeface="宋体"/>
              </a:rPr>
              <a:t>from ImageNet </a:t>
            </a:r>
            <a:r>
              <a:rPr b="0" lang="en-US" sz="1600" spc="-1" strike="noStrike">
                <a:solidFill>
                  <a:srgbClr val="00a3d6"/>
                </a:solidFill>
                <a:uFill>
                  <a:solidFill>
                    <a:srgbClr val="ffffff"/>
                  </a:solidFill>
                </a:uFill>
                <a:latin typeface="Georgia"/>
                <a:ea typeface="宋体"/>
              </a:rPr>
              <a:t>[DDS * 09]</a:t>
            </a:r>
            <a:r>
              <a:rPr b="0" lang="en-US" sz="1600" spc="-1" strike="noStrike">
                <a:solidFill>
                  <a:srgbClr val="000000"/>
                </a:solidFill>
                <a:uFill>
                  <a:solidFill>
                    <a:srgbClr val="ffffff"/>
                  </a:solidFill>
                </a:uFill>
                <a:latin typeface="Georgia"/>
                <a:ea typeface="宋体"/>
              </a:rPr>
              <a:t> </a:t>
            </a:r>
            <a:endParaRPr b="0" lang="en-US" sz="1800" spc="-1" strike="noStrike">
              <a:solidFill>
                <a:srgbClr val="000000"/>
              </a:solidFill>
              <a:uFill>
                <a:solidFill>
                  <a:srgbClr val="ffffff"/>
                </a:solidFill>
              </a:uFill>
              <a:latin typeface="Arial"/>
            </a:endParaRPr>
          </a:p>
          <a:p>
            <a:pPr lvl="2" marL="822240" indent="-214920">
              <a:lnSpc>
                <a:spcPct val="100000"/>
              </a:lnSpc>
              <a:buClr>
                <a:srgbClr val="ccb400"/>
              </a:buClr>
              <a:buFont typeface="Arial"/>
              <a:buChar char="✓"/>
            </a:pPr>
            <a:r>
              <a:rPr b="0" lang="en-US" sz="1600" spc="-1" strike="noStrike">
                <a:solidFill>
                  <a:srgbClr val="c00000"/>
                </a:solidFill>
                <a:uFill>
                  <a:solidFill>
                    <a:srgbClr val="ffffff"/>
                  </a:solidFill>
                </a:uFill>
                <a:latin typeface="Georgia"/>
                <a:ea typeface="宋体"/>
              </a:rPr>
              <a:t>1,000</a:t>
            </a:r>
            <a:r>
              <a:rPr b="0" lang="en-US" sz="1600" spc="-1" strike="noStrike">
                <a:solidFill>
                  <a:srgbClr val="0000ff"/>
                </a:solidFill>
                <a:uFill>
                  <a:solidFill>
                    <a:srgbClr val="ffffff"/>
                  </a:solidFill>
                </a:uFill>
                <a:latin typeface="Georgia"/>
                <a:ea typeface="宋体"/>
              </a:rPr>
              <a:t> </a:t>
            </a:r>
            <a:r>
              <a:rPr b="0" lang="en-US" sz="1600" spc="-1" strike="noStrike">
                <a:solidFill>
                  <a:srgbClr val="000000"/>
                </a:solidFill>
                <a:uFill>
                  <a:solidFill>
                    <a:srgbClr val="ffffff"/>
                  </a:solidFill>
                </a:uFill>
                <a:latin typeface="Georgia"/>
                <a:ea typeface="宋体"/>
              </a:rPr>
              <a:t>images across </a:t>
            </a:r>
            <a:r>
              <a:rPr b="0" lang="en-US" sz="1600" spc="-1" strike="noStrike">
                <a:solidFill>
                  <a:srgbClr val="7030a0"/>
                </a:solidFill>
                <a:uFill>
                  <a:solidFill>
                    <a:srgbClr val="ffffff"/>
                  </a:solidFill>
                </a:uFill>
                <a:latin typeface="Georgia"/>
                <a:ea typeface="宋体"/>
              </a:rPr>
              <a:t>10 </a:t>
            </a:r>
            <a:r>
              <a:rPr b="0" lang="en-US" sz="1600" spc="-1" strike="noStrike">
                <a:solidFill>
                  <a:srgbClr val="000000"/>
                </a:solidFill>
                <a:uFill>
                  <a:solidFill>
                    <a:srgbClr val="ffffff"/>
                  </a:solidFill>
                </a:uFill>
                <a:latin typeface="Georgia"/>
                <a:ea typeface="宋体"/>
              </a:rPr>
              <a:t>classes</a:t>
            </a:r>
            <a:endParaRPr b="0" lang="en-US" sz="1800" spc="-1" strike="noStrike">
              <a:solidFill>
                <a:srgbClr val="000000"/>
              </a:solidFill>
              <a:uFill>
                <a:solidFill>
                  <a:srgbClr val="ffffff"/>
                </a:solidFill>
              </a:uFill>
              <a:latin typeface="Arial"/>
            </a:endParaRPr>
          </a:p>
          <a:p>
            <a:pPr marL="914400">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6" name="CustomShape 3"/>
          <p:cNvSpPr/>
          <p:nvPr/>
        </p:nvSpPr>
        <p:spPr>
          <a:xfrm>
            <a:off x="380880" y="5604480"/>
            <a:ext cx="8391240" cy="677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ff"/>
                </a:solidFill>
                <a:uFill>
                  <a:solidFill>
                    <a:srgbClr val="ffffff"/>
                  </a:solidFill>
                </a:uFill>
                <a:latin typeface="Georgia"/>
                <a:ea typeface="Georgia"/>
              </a:rPr>
              <a:t>[DDS ∗ 09]</a:t>
            </a:r>
            <a:r>
              <a:rPr b="0" lang="en-US" sz="1400" spc="-1" strike="noStrike">
                <a:solidFill>
                  <a:srgbClr val="000000"/>
                </a:solidFill>
                <a:uFill>
                  <a:solidFill>
                    <a:srgbClr val="ffffff"/>
                  </a:solidFill>
                </a:uFill>
                <a:latin typeface="Georgia"/>
                <a:ea typeface="Georgia"/>
              </a:rPr>
              <a:t> Deng J., Dong W., Socher R., Li L., Li K., Li F.: ImageNet: A large-scale hierarchical image database. In CVPR (2009), pp. 248–255.</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ff"/>
                </a:solidFill>
                <a:uFill>
                  <a:solidFill>
                    <a:srgbClr val="ffffff"/>
                  </a:solidFill>
                </a:uFill>
                <a:latin typeface="Georgia"/>
                <a:ea typeface="Georgia"/>
              </a:rPr>
              <a:t>[YLJ16]</a:t>
            </a:r>
            <a:r>
              <a:rPr b="0" lang="en-US" sz="1400" spc="-1" strike="noStrike">
                <a:solidFill>
                  <a:srgbClr val="000000"/>
                </a:solidFill>
                <a:uFill>
                  <a:solidFill>
                    <a:srgbClr val="ffffff"/>
                  </a:solidFill>
                </a:uFill>
                <a:latin typeface="Georgia"/>
                <a:ea typeface="Georgia"/>
              </a:rPr>
              <a:t> Ye Y., Lu Y., Jiang H.: Human’s scene image understanding. In ICMR ’16 (2016), pp. 355–358.</a:t>
            </a:r>
            <a:endParaRPr b="0" lang="en-US" sz="1800" spc="-1" strike="noStrike">
              <a:solidFill>
                <a:srgbClr val="000000"/>
              </a:solidFill>
              <a:uFill>
                <a:solidFill>
                  <a:srgbClr val="ffffff"/>
                </a:solidFill>
              </a:uFill>
              <a:latin typeface="Arial"/>
            </a:endParaRPr>
          </a:p>
        </p:txBody>
      </p:sp>
      <p:pic>
        <p:nvPicPr>
          <p:cNvPr id="167" name="Shape 163" descr=""/>
          <p:cNvPicPr/>
          <p:nvPr/>
        </p:nvPicPr>
        <p:blipFill>
          <a:blip r:embed="rId1"/>
          <a:stretch/>
        </p:blipFill>
        <p:spPr>
          <a:xfrm>
            <a:off x="4366800" y="1828800"/>
            <a:ext cx="4491720" cy="3352320"/>
          </a:xfrm>
          <a:prstGeom prst="rect">
            <a:avLst/>
          </a:prstGeom>
          <a:ln>
            <a:noFill/>
          </a:ln>
        </p:spPr>
      </p:pic>
      <p:sp>
        <p:nvSpPr>
          <p:cNvPr id="168" name="CustomShape 4"/>
          <p:cNvSpPr/>
          <p:nvPr/>
        </p:nvSpPr>
        <p:spPr>
          <a:xfrm>
            <a:off x="4876920" y="5148000"/>
            <a:ext cx="3962160" cy="576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7030a0"/>
                </a:solidFill>
                <a:uFill>
                  <a:solidFill>
                    <a:srgbClr val="ffffff"/>
                  </a:solidFill>
                </a:uFill>
                <a:latin typeface="Georgia"/>
                <a:ea typeface="宋体"/>
              </a:rPr>
              <a:t>Fig. 1 </a:t>
            </a:r>
            <a:r>
              <a:rPr b="0" lang="en-US" sz="1600" spc="-1" strike="noStrike">
                <a:solidFill>
                  <a:srgbClr val="000000"/>
                </a:solidFill>
                <a:uFill>
                  <a:solidFill>
                    <a:srgbClr val="ffffff"/>
                  </a:solidFill>
                </a:uFill>
                <a:latin typeface="Georgia"/>
                <a:ea typeface="宋体"/>
              </a:rPr>
              <a:t>Example 2D scenes  (1 per class)</a:t>
            </a:r>
            <a:endParaRPr b="0" lang="en-US" sz="1800" spc="-1" strike="noStrike">
              <a:solidFill>
                <a:srgbClr val="000000"/>
              </a:solidFill>
              <a:uFill>
                <a:solidFill>
                  <a:srgbClr val="ffffff"/>
                </a:solidFill>
              </a:uFill>
              <a:latin typeface="Arial"/>
            </a:endParaRPr>
          </a:p>
        </p:txBody>
      </p:sp>
      <p:sp>
        <p:nvSpPr>
          <p:cNvPr id="169" name="CustomShape 5"/>
          <p:cNvSpPr/>
          <p:nvPr/>
        </p:nvSpPr>
        <p:spPr>
          <a:xfrm>
            <a:off x="4362480" y="1082520"/>
            <a:ext cx="456840" cy="441000"/>
          </a:xfrm>
          <a:prstGeom prst="rect">
            <a:avLst/>
          </a:prstGeom>
          <a:noFill/>
          <a:ln>
            <a:noFill/>
          </a:ln>
        </p:spPr>
        <p:style>
          <a:lnRef idx="0"/>
          <a:fillRef idx="0"/>
          <a:effectRef idx="0"/>
          <a:fontRef idx="minor"/>
        </p:style>
        <p:txBody>
          <a:bodyPr lIns="90000" rIns="90000" tIns="45000" bIns="45000"/>
          <a:p>
            <a:pPr algn="ctr">
              <a:lnSpc>
                <a:spcPct val="100000"/>
              </a:lnSpc>
            </a:pPr>
            <a:fld id="{5AB7EC85-D77F-4AD7-9B60-4A31E67CB6AC}" type="slidenum">
              <a:rPr b="0" lang="en-US" sz="1600" spc="-1" strike="noStrike">
                <a:solidFill>
                  <a:srgbClr val="7b9899"/>
                </a:solidFill>
                <a:uFill>
                  <a:solidFill>
                    <a:srgbClr val="ffffff"/>
                  </a:solidFill>
                </a:uFill>
                <a:latin typeface="Georgia"/>
                <a:ea typeface="宋体"/>
              </a:rPr>
              <a:t>1</a:t>
            </a:fld>
            <a:endParaRPr b="0" lang="en-US" sz="1800" spc="-1" strike="noStrike">
              <a:solidFill>
                <a:srgbClr val="000000"/>
              </a:solidFill>
              <a:uFill>
                <a:solidFill>
                  <a:srgbClr val="ffffff"/>
                </a:solidFill>
              </a:uFill>
              <a:latin typeface="Arial"/>
            </a:endParaRPr>
          </a:p>
        </p:txBody>
      </p:sp>
      <p:sp>
        <p:nvSpPr>
          <p:cNvPr id="170" name="TextShape 6"/>
          <p:cNvSpPr txBox="1"/>
          <p:nvPr/>
        </p:nvSpPr>
        <p:spPr>
          <a:xfrm>
            <a:off x="457200" y="273600"/>
            <a:ext cx="8229240" cy="1144800"/>
          </a:xfrm>
          <a:prstGeom prst="rect">
            <a:avLst/>
          </a:prstGeom>
          <a:noFill/>
          <a:ln>
            <a:noFill/>
          </a:ln>
        </p:spPr>
        <p:txBody>
          <a:bodyPr lIns="0" rIns="0" tIns="0" bIns="0" anchor="ctr"/>
          <a:p>
            <a:endParaRPr b="0" lang="en-US" sz="33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3600"/>
            <a:ext cx="8229240" cy="1144800"/>
          </a:xfrm>
          <a:prstGeom prst="rect">
            <a:avLst/>
          </a:prstGeom>
          <a:noFill/>
          <a:ln>
            <a:noFill/>
          </a:ln>
        </p:spPr>
        <p:txBody>
          <a:bodyPr lIns="0" rIns="0" tIns="0" bIns="0" anchor="ctr"/>
          <a:p>
            <a:r>
              <a:rPr b="0" lang="en-US" sz="3300" spc="-1" strike="noStrike">
                <a:solidFill>
                  <a:srgbClr val="000000"/>
                </a:solidFill>
                <a:uFill>
                  <a:solidFill>
                    <a:srgbClr val="ffffff"/>
                  </a:solidFill>
                </a:uFill>
                <a:latin typeface="Arial"/>
              </a:rPr>
              <a:t>Scene SBR_IBR Benchmark</a:t>
            </a:r>
            <a:endParaRPr b="0" lang="en-US" sz="3300" spc="-1" strike="noStrike">
              <a:solidFill>
                <a:srgbClr val="000000"/>
              </a:solidFill>
              <a:uFill>
                <a:solidFill>
                  <a:srgbClr val="ffffff"/>
                </a:solidFill>
              </a:uFill>
              <a:latin typeface="Arial"/>
            </a:endParaRPr>
          </a:p>
        </p:txBody>
      </p:sp>
      <p:sp>
        <p:nvSpPr>
          <p:cNvPr id="172" name="TextShape 2"/>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2D scene image dataset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eorgia"/>
              </a:rPr>
              <a:t>Use Places88</a:t>
            </a:r>
            <a:endParaRPr b="0" lang="en-US" sz="2000" spc="-1" strike="noStrike">
              <a:solidFill>
                <a:srgbClr val="000000"/>
              </a:solidFill>
              <a:uFill>
                <a:solidFill>
                  <a:srgbClr val="ffffff"/>
                </a:solidFill>
              </a:uFill>
              <a:latin typeface="Georgi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3600"/>
            <a:ext cx="8229240" cy="1144800"/>
          </a:xfrm>
          <a:prstGeom prst="rect">
            <a:avLst/>
          </a:prstGeom>
          <a:noFill/>
          <a:ln>
            <a:noFill/>
          </a:ln>
        </p:spPr>
        <p:txBody>
          <a:bodyPr lIns="0" rIns="0" tIns="0" bIns="0" anchor="ctr"/>
          <a:p>
            <a:r>
              <a:rPr b="0" lang="en-US" sz="3300" spc="-1" strike="noStrike">
                <a:solidFill>
                  <a:srgbClr val="000000"/>
                </a:solidFill>
                <a:uFill>
                  <a:solidFill>
                    <a:srgbClr val="ffffff"/>
                  </a:solidFill>
                </a:uFill>
                <a:latin typeface="Arial"/>
              </a:rPr>
              <a:t>Scene SBR_IBR Benchmark (1/3)</a:t>
            </a:r>
            <a:endParaRPr b="0" lang="en-US" sz="3300" spc="-1" strike="noStrike">
              <a:solidFill>
                <a:srgbClr val="000000"/>
              </a:solidFill>
              <a:uFill>
                <a:solidFill>
                  <a:srgbClr val="ffffff"/>
                </a:solidFill>
              </a:uFill>
              <a:latin typeface="Arial"/>
            </a:endParaRPr>
          </a:p>
        </p:txBody>
      </p:sp>
      <p:sp>
        <p:nvSpPr>
          <p:cNvPr id="174" name="TextShape 2"/>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Georgia"/>
              </a:rPr>
              <a:t>2D scene sketch dataset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Georgia"/>
                <a:ea typeface="宋体"/>
              </a:rPr>
              <a:t>Use Scene250 benchmark</a:t>
            </a:r>
            <a:endParaRPr b="0" lang="en-US" sz="27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1600" spc="-1" strike="noStrike">
                <a:solidFill>
                  <a:srgbClr val="000000"/>
                </a:solidFill>
                <a:uFill>
                  <a:solidFill>
                    <a:srgbClr val="ffffff"/>
                  </a:solidFill>
                </a:uFill>
                <a:latin typeface="Georgia"/>
                <a:ea typeface="宋体"/>
              </a:rPr>
              <a:t>Our </a:t>
            </a:r>
            <a:r>
              <a:rPr b="0" lang="en-US" sz="1600" spc="-1" strike="noStrike">
                <a:solidFill>
                  <a:srgbClr val="0000ff"/>
                </a:solidFill>
                <a:uFill>
                  <a:solidFill>
                    <a:srgbClr val="ffffff"/>
                  </a:solidFill>
                </a:uFill>
                <a:latin typeface="Georgia"/>
                <a:ea typeface="宋体"/>
              </a:rPr>
              <a:t>previous</a:t>
            </a:r>
            <a:r>
              <a:rPr b="0" lang="en-US" sz="1600" spc="-1" strike="noStrike">
                <a:solidFill>
                  <a:srgbClr val="000000"/>
                </a:solidFill>
                <a:uFill>
                  <a:solidFill>
                    <a:srgbClr val="ffffff"/>
                  </a:solidFill>
                </a:uFill>
                <a:latin typeface="Georgia"/>
                <a:ea typeface="宋体"/>
              </a:rPr>
              <a:t> work </a:t>
            </a:r>
            <a:r>
              <a:rPr b="0" lang="en-US" sz="1600" spc="-1" strike="noStrike">
                <a:solidFill>
                  <a:srgbClr val="0000ff"/>
                </a:solidFill>
                <a:uFill>
                  <a:solidFill>
                    <a:srgbClr val="ffffff"/>
                  </a:solidFill>
                </a:uFill>
                <a:latin typeface="Georgia"/>
                <a:ea typeface="宋体"/>
              </a:rPr>
              <a:t>[YLJ16] </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1600" spc="-1" strike="noStrike">
                <a:solidFill>
                  <a:srgbClr val="000000"/>
                </a:solidFill>
                <a:uFill>
                  <a:solidFill>
                    <a:srgbClr val="ffffff"/>
                  </a:solidFill>
                </a:uFill>
                <a:latin typeface="Georgia"/>
                <a:ea typeface="宋体"/>
              </a:rPr>
              <a:t>Created for sketch recognition</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1600" spc="-1" strike="noStrike">
                <a:solidFill>
                  <a:srgbClr val="ff3300"/>
                </a:solidFill>
                <a:uFill>
                  <a:solidFill>
                    <a:srgbClr val="ffffff"/>
                  </a:solidFill>
                </a:uFill>
                <a:latin typeface="Georgia"/>
                <a:ea typeface="宋体"/>
              </a:rPr>
              <a:t>250</a:t>
            </a:r>
            <a:r>
              <a:rPr b="0" lang="en-US" sz="1600" spc="-1" strike="noStrike">
                <a:solidFill>
                  <a:srgbClr val="000000"/>
                </a:solidFill>
                <a:uFill>
                  <a:solidFill>
                    <a:srgbClr val="ffffff"/>
                  </a:solidFill>
                </a:uFill>
                <a:latin typeface="Georgia"/>
                <a:ea typeface="宋体"/>
              </a:rPr>
              <a:t> 2D scene sketches </a:t>
            </a:r>
            <a:endParaRPr b="0" lang="en-US" sz="20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1600" spc="-1" strike="noStrike">
                <a:solidFill>
                  <a:srgbClr val="0000ff"/>
                </a:solidFill>
                <a:uFill>
                  <a:solidFill>
                    <a:srgbClr val="ffffff"/>
                  </a:solidFill>
                </a:uFill>
                <a:latin typeface="Georgia"/>
                <a:ea typeface="宋体"/>
              </a:rPr>
              <a:t>10</a:t>
            </a:r>
            <a:r>
              <a:rPr b="0" lang="en-US" sz="1600" spc="-1" strike="noStrike">
                <a:solidFill>
                  <a:srgbClr val="000000"/>
                </a:solidFill>
                <a:uFill>
                  <a:solidFill>
                    <a:srgbClr val="ffffff"/>
                  </a:solidFill>
                </a:uFill>
                <a:latin typeface="Georgia"/>
                <a:ea typeface="宋体"/>
              </a:rPr>
              <a:t> classes, each with </a:t>
            </a:r>
            <a:r>
              <a:rPr b="0" lang="en-US" sz="1600" spc="-1" strike="noStrike">
                <a:solidFill>
                  <a:srgbClr val="7030a0"/>
                </a:solidFill>
                <a:uFill>
                  <a:solidFill>
                    <a:srgbClr val="ffffff"/>
                  </a:solidFill>
                </a:uFill>
                <a:latin typeface="Georgia"/>
                <a:ea typeface="宋体"/>
              </a:rPr>
              <a:t>25</a:t>
            </a:r>
            <a:r>
              <a:rPr b="0" lang="en-US" sz="1600" spc="-1" strike="noStrike">
                <a:solidFill>
                  <a:srgbClr val="000000"/>
                </a:solidFill>
                <a:uFill>
                  <a:solidFill>
                    <a:srgbClr val="ffffff"/>
                  </a:solidFill>
                </a:uFill>
                <a:latin typeface="Georgia"/>
                <a:ea typeface="宋体"/>
              </a:rPr>
              <a:t> sketches</a:t>
            </a:r>
            <a:endParaRPr b="0" lang="en-US" sz="20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eorgia"/>
              </a:rPr>
              <a:t> </a:t>
            </a:r>
            <a:endParaRPr b="0" lang="en-US" sz="2000" spc="-1" strike="noStrike">
              <a:solidFill>
                <a:srgbClr val="000000"/>
              </a:solidFill>
              <a:uFill>
                <a:solidFill>
                  <a:srgbClr val="ffffff"/>
                </a:solidFill>
              </a:uFill>
              <a:latin typeface="Georgi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273600"/>
            <a:ext cx="8229240" cy="1144800"/>
          </a:xfrm>
          <a:prstGeom prst="rect">
            <a:avLst/>
          </a:prstGeom>
          <a:noFill/>
          <a:ln>
            <a:noFill/>
          </a:ln>
        </p:spPr>
        <p:txBody>
          <a:bodyPr lIns="0" rIns="0" tIns="0" bIns="0" anchor="ctr"/>
          <a:p>
            <a:r>
              <a:rPr b="0" lang="en-US" sz="3300" spc="-1" strike="noStrike">
                <a:solidFill>
                  <a:srgbClr val="000000"/>
                </a:solidFill>
                <a:uFill>
                  <a:solidFill>
                    <a:srgbClr val="ffffff"/>
                  </a:solidFill>
                </a:uFill>
                <a:latin typeface="Arial"/>
              </a:rPr>
              <a:t>Scene SBR_IBR Benchmark (2/3)</a:t>
            </a:r>
            <a:endParaRPr b="0" lang="en-US" sz="3300" spc="-1" strike="noStrike">
              <a:solidFill>
                <a:srgbClr val="000000"/>
              </a:solidFill>
              <a:uFill>
                <a:solidFill>
                  <a:srgbClr val="ffffff"/>
                </a:solidFill>
              </a:uFill>
              <a:latin typeface="Arial"/>
            </a:endParaRPr>
          </a:p>
        </p:txBody>
      </p:sp>
      <p:sp>
        <p:nvSpPr>
          <p:cNvPr id="176" name="TextShape 2"/>
          <p:cNvSpPr txBox="1"/>
          <p:nvPr/>
        </p:nvSpPr>
        <p:spPr>
          <a:xfrm>
            <a:off x="457200" y="1604520"/>
            <a:ext cx="8229240" cy="3977280"/>
          </a:xfrm>
          <a:prstGeom prst="rect">
            <a:avLst/>
          </a:prstGeom>
          <a:noFill/>
          <a:ln>
            <a:noFill/>
          </a:ln>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Georgia"/>
              </a:rPr>
              <a:t>2D scene image dataset</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Georgia"/>
              </a:rPr>
              <a:t>Places88</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Georgia"/>
              </a:rPr>
              <a:t>30 classes (1,000 images per class)</a:t>
            </a:r>
            <a:endParaRPr b="0" lang="en-US" sz="27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Georgia"/>
              </a:rPr>
              <a:t> </a:t>
            </a:r>
            <a:endParaRPr b="0" lang="en-US" sz="2700" spc="-1" strike="noStrike">
              <a:solidFill>
                <a:srgbClr val="000000"/>
              </a:solidFill>
              <a:uFill>
                <a:solidFill>
                  <a:srgbClr val="ffffff"/>
                </a:solidFill>
              </a:uFill>
              <a:latin typeface="Georgi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3600"/>
            <a:ext cx="8229240" cy="1144800"/>
          </a:xfrm>
          <a:prstGeom prst="rect">
            <a:avLst/>
          </a:prstGeom>
          <a:noFill/>
          <a:ln>
            <a:noFill/>
          </a:ln>
        </p:spPr>
        <p:txBody>
          <a:bodyPr lIns="0" rIns="0" tIns="0" bIns="0" anchor="ctr"/>
          <a:p>
            <a:r>
              <a:rPr b="0" lang="en-US" sz="3300" spc="-1" strike="noStrike">
                <a:solidFill>
                  <a:srgbClr val="7b9899"/>
                </a:solidFill>
                <a:uFill>
                  <a:solidFill>
                    <a:srgbClr val="ffffff"/>
                  </a:solidFill>
                </a:uFill>
                <a:latin typeface="Georgia"/>
              </a:rPr>
              <a:t>Outline</a:t>
            </a:r>
            <a:endParaRPr b="0" lang="en-US" sz="3300" spc="-1" strike="noStrike">
              <a:solidFill>
                <a:srgbClr val="000000"/>
              </a:solidFill>
              <a:uFill>
                <a:solidFill>
                  <a:srgbClr val="ffffff"/>
                </a:solidFill>
              </a:uFill>
              <a:latin typeface="Arial"/>
            </a:endParaRPr>
          </a:p>
        </p:txBody>
      </p:sp>
      <p:sp>
        <p:nvSpPr>
          <p:cNvPr id="178" name="TextShape 2"/>
          <p:cNvSpPr txBox="1"/>
          <p:nvPr/>
        </p:nvSpPr>
        <p:spPr>
          <a:xfrm>
            <a:off x="457200" y="1604520"/>
            <a:ext cx="8229240" cy="3977280"/>
          </a:xfrm>
          <a:prstGeom prst="rect">
            <a:avLst/>
          </a:prstGeom>
          <a:noFill/>
          <a:ln>
            <a:noFill/>
          </a:ln>
        </p:spPr>
        <p:txBody>
          <a:bodyPr lIns="0" rIns="0" tIns="0" bIns="0"/>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Introduction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rPr>
              <a:t>Benchmark </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Evaluation</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Methods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Results</a:t>
            </a:r>
            <a:endParaRPr b="0" lang="en-US" sz="2700" spc="-1" strike="noStrike">
              <a:solidFill>
                <a:srgbClr val="000000"/>
              </a:solidFill>
              <a:uFill>
                <a:solidFill>
                  <a:srgbClr val="ffffff"/>
                </a:solidFill>
              </a:uFill>
              <a:latin typeface="Georgia"/>
            </a:endParaRPr>
          </a:p>
          <a:p>
            <a:pPr marL="272880" indent="-272520">
              <a:lnSpc>
                <a:spcPct val="100000"/>
              </a:lnSpc>
              <a:buClr>
                <a:srgbClr val="d16349"/>
              </a:buClr>
              <a:buSzPct val="85000"/>
              <a:buFont typeface="Wingdings 2" charset="2"/>
              <a:buChar char=""/>
            </a:pPr>
            <a:r>
              <a:rPr b="0" lang="en-US" sz="2800" spc="-1" strike="noStrike">
                <a:solidFill>
                  <a:srgbClr val="000000"/>
                </a:solidFill>
                <a:uFill>
                  <a:solidFill>
                    <a:srgbClr val="ffffff"/>
                  </a:solidFill>
                </a:uFill>
                <a:latin typeface="Georgia"/>
                <a:ea typeface="宋体"/>
              </a:rPr>
              <a:t>Conclusions and Future Work</a:t>
            </a:r>
            <a:endParaRPr b="0" lang="en-US" sz="2700" spc="-1" strike="noStrike">
              <a:solidFill>
                <a:srgbClr val="000000"/>
              </a:solidFill>
              <a:uFill>
                <a:solidFill>
                  <a:srgbClr val="ffffff"/>
                </a:solidFill>
              </a:uFill>
              <a:latin typeface="Georgia"/>
            </a:endParaRPr>
          </a:p>
          <a:p>
            <a:pPr>
              <a:lnSpc>
                <a:spcPct val="70000"/>
              </a:lnSpc>
            </a:pPr>
            <a:endParaRPr b="0" lang="en-US" sz="2700" spc="-1" strike="noStrike">
              <a:solidFill>
                <a:srgbClr val="000000"/>
              </a:solidFill>
              <a:uFill>
                <a:solidFill>
                  <a:srgbClr val="ffffff"/>
                </a:solidFill>
              </a:uFill>
              <a:latin typeface="Georgia"/>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ppt20D.tmp</Template>
  <TotalTime>23578</TotalTime>
  <Application>LibreOffice/5.1.6.2$Linux_X86_64 LibreOffice_project/10m0$Build-2</Application>
  <Words>3594</Words>
  <Paragraphs>379</Paragraphs>
  <Company>NIST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2009-03-09T18:21:29Z</dcterms:created>
  <dc:creator>Afzal Godil</dc:creator>
  <dc:description/>
  <dc:language>en-US</dc:language>
  <cp:lastModifiedBy/>
  <dcterms:modified xsi:type="dcterms:W3CDTF">2019-01-10T14:14:44Z</dcterms:modified>
  <cp:revision>831</cp:revision>
  <dc:subject/>
  <dc:title>SHREC’09 TRACK: QUERYING WITH PARTIAL MODELS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NIST</vt:lpwstr>
  </property>
  <property fmtid="{D5CDD505-2E9C-101B-9397-08002B2CF9AE}" pid="4" name="HiddenSlides">
    <vt:i4>11</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34</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