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35"/>
  </p:notesMasterIdLst>
  <p:sldIdLst>
    <p:sldId id="256" r:id="rId2"/>
    <p:sldId id="510" r:id="rId3"/>
    <p:sldId id="511" r:id="rId4"/>
    <p:sldId id="437" r:id="rId5"/>
    <p:sldId id="410" r:id="rId6"/>
    <p:sldId id="522" r:id="rId7"/>
    <p:sldId id="523" r:id="rId8"/>
    <p:sldId id="518" r:id="rId9"/>
    <p:sldId id="399" r:id="rId10"/>
    <p:sldId id="512" r:id="rId11"/>
    <p:sldId id="513" r:id="rId12"/>
    <p:sldId id="532" r:id="rId13"/>
    <p:sldId id="534" r:id="rId14"/>
    <p:sldId id="514" r:id="rId15"/>
    <p:sldId id="515" r:id="rId16"/>
    <p:sldId id="516" r:id="rId17"/>
    <p:sldId id="517" r:id="rId18"/>
    <p:sldId id="525" r:id="rId19"/>
    <p:sldId id="526" r:id="rId20"/>
    <p:sldId id="527" r:id="rId21"/>
    <p:sldId id="528" r:id="rId22"/>
    <p:sldId id="529" r:id="rId23"/>
    <p:sldId id="530" r:id="rId24"/>
    <p:sldId id="531" r:id="rId25"/>
    <p:sldId id="440" r:id="rId26"/>
    <p:sldId id="524" r:id="rId27"/>
    <p:sldId id="310" r:id="rId28"/>
    <p:sldId id="521" r:id="rId29"/>
    <p:sldId id="371" r:id="rId30"/>
    <p:sldId id="441" r:id="rId31"/>
    <p:sldId id="430" r:id="rId32"/>
    <p:sldId id="433" r:id="rId33"/>
    <p:sldId id="327"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990099"/>
    <a:srgbClr val="FF9900"/>
    <a:srgbClr val="0000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78882" autoAdjust="0"/>
  </p:normalViewPr>
  <p:slideViewPr>
    <p:cSldViewPr>
      <p:cViewPr varScale="1">
        <p:scale>
          <a:sx n="68" d="100"/>
          <a:sy n="68" d="100"/>
        </p:scale>
        <p:origin x="1718" y="67"/>
      </p:cViewPr>
      <p:guideLst>
        <p:guide orient="horz" pos="2160"/>
        <p:guide pos="2880"/>
      </p:guideLst>
    </p:cSldViewPr>
  </p:slideViewPr>
  <p:outlineViewPr>
    <p:cViewPr>
      <p:scale>
        <a:sx n="33" d="100"/>
        <a:sy n="33" d="100"/>
      </p:scale>
      <p:origin x="0" y="1807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1" d="100"/>
          <a:sy n="81" d="100"/>
        </p:scale>
        <p:origin x="325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defRPr>
            </a:lvl1pPr>
          </a:lstStyle>
          <a:p>
            <a:pPr>
              <a:defRPr/>
            </a:pPr>
            <a:fld id="{DA7393E9-4810-470A-A67C-4F21E5A8CBF4}" type="datetimeFigureOut">
              <a:rPr lang="zh-CN" altLang="en-US"/>
              <a:pPr>
                <a:defRPr/>
              </a:pPr>
              <a:t>2018/4/14</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defRPr>
            </a:lvl1pPr>
          </a:lstStyle>
          <a:p>
            <a:pPr>
              <a:defRPr/>
            </a:pPr>
            <a:fld id="{8B6601CA-B457-4690-A27D-A5BDA3913E72}" type="slidenum">
              <a:rPr lang="zh-CN" altLang="en-US"/>
              <a:pPr>
                <a:defRPr/>
              </a:pPr>
              <a:t>‹#›</a:t>
            </a:fld>
            <a:endParaRPr lang="en-US" altLang="zh-CN"/>
          </a:p>
        </p:txBody>
      </p:sp>
    </p:spTree>
    <p:extLst>
      <p:ext uri="{BB962C8B-B14F-4D97-AF65-F5344CB8AC3E}">
        <p14:creationId xmlns:p14="http://schemas.microsoft.com/office/powerpoint/2010/main" val="31534722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TextEdi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dirty="0"/>
              <a:t>Good afternoon, everyone.</a:t>
            </a:r>
            <a:r>
              <a:rPr lang="en-US" altLang="zh-CN" baseline="0" dirty="0"/>
              <a:t> The first one is SHREC’ 18 track: 2D Scene Sketch-Based 3D Scene Retrieval. </a:t>
            </a:r>
          </a:p>
          <a:p>
            <a:pPr eaLnBrk="1" hangingPunct="1">
              <a:spcBef>
                <a:spcPct val="0"/>
              </a:spcBef>
            </a:pPr>
            <a:r>
              <a:rPr lang="en-US" altLang="zh-CN" baseline="0" dirty="0"/>
              <a:t>It is a joint work of the following authors from these institutes. </a:t>
            </a:r>
          </a:p>
          <a:p>
            <a:pPr eaLnBrk="1" hangingPunct="1">
              <a:spcBef>
                <a:spcPct val="0"/>
              </a:spcBef>
            </a:pPr>
            <a:r>
              <a:rPr lang="en-US" altLang="zh-CN" baseline="0" dirty="0"/>
              <a:t>The first three persons are organizers while other 22 are participants coming from 3 groups. </a:t>
            </a:r>
          </a:p>
        </p:txBody>
      </p:sp>
      <p:sp>
        <p:nvSpPr>
          <p:cNvPr id="11267" name="Slide Number Placeholder 3"/>
          <p:cNvSpPr>
            <a:spLocks noGrp="1"/>
          </p:cNvSpPr>
          <p:nvPr>
            <p:ph type="sldNum" sz="quarter" idx="5"/>
          </p:nvPr>
        </p:nvSpPr>
        <p:spPr bwMode="auto">
          <a:ln>
            <a:miter lim="800000"/>
            <a:headEnd/>
            <a:tailEnd/>
          </a:ln>
        </p:spPr>
        <p:txBody>
          <a:bodyPr/>
          <a:lstStyle/>
          <a:p>
            <a:pPr>
              <a:defRPr/>
            </a:pPr>
            <a:fld id="{BA711C1C-803D-4239-9AFD-0B4396922125}" type="slidenum">
              <a:rPr lang="zh-CN" altLang="en-US" smtClean="0"/>
              <a:pPr>
                <a:defRPr/>
              </a:pPr>
              <a:t>1</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r>
              <a:rPr lang="en-US" altLang="zh-CN" sz="1600" dirty="0">
                <a:cs typeface="Times New Roman" pitchFamily="18" charset="0"/>
              </a:rPr>
              <a:t>This chapter is about the three methods that are provided by the three participants</a:t>
            </a: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10</a:t>
            </a:fld>
            <a:endParaRPr lang="en-US" altLang="zh-CN"/>
          </a:p>
        </p:txBody>
      </p:sp>
    </p:spTree>
    <p:extLst>
      <p:ext uri="{BB962C8B-B14F-4D97-AF65-F5344CB8AC3E}">
        <p14:creationId xmlns:p14="http://schemas.microsoft.com/office/powerpoint/2010/main" val="3535636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a:t>Here we will list the four participating methods.</a:t>
            </a:r>
          </a:p>
          <a:p>
            <a:pPr eaLnBrk="1" hangingPunct="1">
              <a:spcBef>
                <a:spcPts val="1800"/>
              </a:spcBef>
              <a:spcAft>
                <a:spcPts val="1800"/>
              </a:spcAft>
            </a:pPr>
            <a:r>
              <a:rPr lang="en-US" sz="1200" dirty="0"/>
              <a:t>VGG and Maximum Mean Discrepancy Domain Adaptation on the VGG-Net (</a:t>
            </a:r>
            <a:r>
              <a:rPr lang="en-US" sz="1200" dirty="0">
                <a:solidFill>
                  <a:srgbClr val="00FF00"/>
                </a:solidFill>
              </a:rPr>
              <a:t>VGG</a:t>
            </a:r>
            <a:r>
              <a:rPr lang="en-US" sz="1200" dirty="0"/>
              <a:t>, </a:t>
            </a:r>
            <a:r>
              <a:rPr lang="en-US" sz="1200" dirty="0">
                <a:solidFill>
                  <a:srgbClr val="FF0000"/>
                </a:solidFill>
              </a:rPr>
              <a:t>MMD-VGG</a:t>
            </a:r>
            <a:r>
              <a:rPr lang="en-US" sz="1200" dirty="0"/>
              <a:t>).</a:t>
            </a:r>
          </a:p>
          <a:p>
            <a:pPr eaLnBrk="1" hangingPunct="1">
              <a:spcBef>
                <a:spcPts val="1800"/>
              </a:spcBef>
              <a:spcAft>
                <a:spcPts val="1800"/>
              </a:spcAft>
            </a:pPr>
            <a:r>
              <a:rPr lang="en-US" sz="1200" dirty="0"/>
              <a:t>Triplet Center Loss (</a:t>
            </a:r>
            <a:r>
              <a:rPr lang="en-US" sz="1200" dirty="0">
                <a:solidFill>
                  <a:srgbClr val="0000FF"/>
                </a:solidFill>
              </a:rPr>
              <a:t>TCL</a:t>
            </a:r>
            <a:r>
              <a:rPr lang="en-US" sz="1200" dirty="0"/>
              <a:t>).</a:t>
            </a:r>
          </a:p>
          <a:p>
            <a:pPr eaLnBrk="1" hangingPunct="1">
              <a:spcBef>
                <a:spcPts val="1800"/>
              </a:spcBef>
              <a:spcAft>
                <a:spcPts val="1800"/>
              </a:spcAft>
            </a:pPr>
            <a:r>
              <a:rPr lang="en-US" altLang="ja-JP" sz="1200" dirty="0"/>
              <a:t>ResNet50-Based Sketch Recognition and Adapting Place Classification for 3D Models Using Adversarial Training (</a:t>
            </a:r>
            <a:r>
              <a:rPr lang="en-US" altLang="ja-JP" sz="1200" dirty="0">
                <a:solidFill>
                  <a:srgbClr val="7030A0"/>
                </a:solidFill>
              </a:rPr>
              <a:t>RNSRAP</a:t>
            </a:r>
            <a:r>
              <a:rPr lang="en-US" altLang="ja-JP" sz="1200" dirty="0"/>
              <a:t>).</a:t>
            </a:r>
            <a:endParaRPr lang="en-US" dirty="0"/>
          </a:p>
          <a:p>
            <a:r>
              <a:rPr lang="en-US" altLang="ja-JP" sz="1200" dirty="0"/>
              <a:t>Due to limited time, we will not present in detail for each method. But you can find their slides together with scripts the following hided slides. </a:t>
            </a:r>
          </a:p>
          <a:p>
            <a:endParaRPr lang="en-US" dirty="0"/>
          </a:p>
          <a:p>
            <a:endParaRPr lang="en-US" dirty="0"/>
          </a:p>
        </p:txBody>
      </p:sp>
      <p:sp>
        <p:nvSpPr>
          <p:cNvPr id="4" name="灯片编号占位符 3"/>
          <p:cNvSpPr>
            <a:spLocks noGrp="1"/>
          </p:cNvSpPr>
          <p:nvPr>
            <p:ph type="sldNum" sz="quarter" idx="10"/>
          </p:nvPr>
        </p:nvSpPr>
        <p:spPr/>
        <p:txBody>
          <a:bodyPr/>
          <a:lstStyle/>
          <a:p>
            <a:pPr>
              <a:defRPr/>
            </a:pPr>
            <a:fld id="{8B6601CA-B457-4690-A27D-A5BDA3913E72}" type="slidenum">
              <a:rPr lang="zh-CN" altLang="en-US" smtClean="0"/>
              <a:pPr>
                <a:defRPr/>
              </a:pPr>
              <a:t>11</a:t>
            </a:fld>
            <a:endParaRPr lang="en-US" altLang="zh-CN"/>
          </a:p>
        </p:txBody>
      </p:sp>
    </p:spTree>
    <p:extLst>
      <p:ext uri="{BB962C8B-B14F-4D97-AF65-F5344CB8AC3E}">
        <p14:creationId xmlns:p14="http://schemas.microsoft.com/office/powerpoint/2010/main" val="2024184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ltLang="ja-JP" dirty="0"/>
              <a:t>First is about the VGG and MMD-VGG methods from </a:t>
            </a:r>
            <a:r>
              <a:rPr lang="en-US" dirty="0"/>
              <a:t>Tianjin University</a:t>
            </a:r>
            <a:r>
              <a:rPr lang="en-US" altLang="ja-JP" dirty="0"/>
              <a:t>, China.  </a:t>
            </a:r>
            <a:endParaRPr lang="ja-JP" altLang="en-US" dirty="0"/>
          </a:p>
        </p:txBody>
      </p:sp>
    </p:spTree>
    <p:extLst>
      <p:ext uri="{BB962C8B-B14F-4D97-AF65-F5344CB8AC3E}">
        <p14:creationId xmlns:p14="http://schemas.microsoft.com/office/powerpoint/2010/main" val="3778099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mn-lt"/>
                <a:ea typeface="+mn-ea"/>
              </a:rPr>
              <a:t>Step 1: Data preprocessing:  </a:t>
            </a:r>
            <a:r>
              <a:rPr lang="en-US" sz="1200" b="0" i="0" u="none" strike="noStrike" kern="1200" baseline="0" dirty="0">
                <a:solidFill>
                  <a:schemeClr val="tx1"/>
                </a:solidFill>
                <a:latin typeface="+mn-lt"/>
                <a:ea typeface="+mn-ea"/>
                <a:cs typeface="+mn-cs"/>
              </a:rPr>
              <a:t>use the 3D design software SketchUp to automatically extract the views of all the 3D models.</a:t>
            </a:r>
          </a:p>
          <a:p>
            <a:pPr marL="0" indent="0">
              <a:spcBef>
                <a:spcPts val="600"/>
              </a:spcBef>
              <a:spcAft>
                <a:spcPts val="600"/>
              </a:spcAft>
              <a:buClr>
                <a:schemeClr val="accent1"/>
              </a:buClr>
              <a:buSzPct val="85000"/>
              <a:buFont typeface="Wingdings 2" pitchFamily="18" charset="2"/>
              <a:buNone/>
            </a:pPr>
            <a:r>
              <a:rPr lang="en-US" sz="2400" dirty="0">
                <a:latin typeface="+mn-lt"/>
                <a:ea typeface="+mn-ea"/>
              </a:rPr>
              <a:t>Step 2: Feature representation</a:t>
            </a:r>
          </a:p>
          <a:p>
            <a:pPr marL="742950" lvl="1" indent="-285750">
              <a:spcBef>
                <a:spcPts val="600"/>
              </a:spcBef>
              <a:spcAft>
                <a:spcPts val="600"/>
              </a:spcAft>
              <a:buClr>
                <a:schemeClr val="accent1"/>
              </a:buClr>
              <a:buSzPct val="85000"/>
              <a:buFont typeface="Courier New" pitchFamily="49" charset="0"/>
              <a:buChar char="o"/>
              <a:defRPr/>
            </a:pPr>
            <a:r>
              <a:rPr lang="en-US" sz="2000" dirty="0">
                <a:latin typeface="+mn-lt"/>
              </a:rPr>
              <a:t>Learning-based setting (MMD-VGG): </a:t>
            </a:r>
            <a:r>
              <a:rPr lang="en-US" sz="2000" b="0" i="0" u="none" strike="noStrike" kern="1200" baseline="0" dirty="0">
                <a:solidFill>
                  <a:schemeClr val="tx1"/>
                </a:solidFill>
                <a:latin typeface="+mn-lt"/>
                <a:ea typeface="+mn-ea"/>
                <a:cs typeface="+mn-cs"/>
              </a:rPr>
              <a:t>Maximum Mean Discrepancy </a:t>
            </a:r>
            <a:endParaRPr lang="en-US" sz="2000" dirty="0">
              <a:latin typeface="+mn-lt"/>
            </a:endParaRPr>
          </a:p>
          <a:p>
            <a:pPr marL="742950" lvl="1" indent="-285750">
              <a:spcBef>
                <a:spcPts val="600"/>
              </a:spcBef>
              <a:spcAft>
                <a:spcPts val="600"/>
              </a:spcAft>
              <a:buClr>
                <a:schemeClr val="accent1"/>
              </a:buClr>
              <a:buSzPct val="85000"/>
              <a:buFont typeface="Courier New" pitchFamily="49" charset="0"/>
              <a:buChar char="o"/>
              <a:defRPr/>
            </a:pPr>
            <a:r>
              <a:rPr lang="en-US" sz="2000" dirty="0">
                <a:latin typeface="+mn-lt"/>
              </a:rPr>
              <a:t>N</a:t>
            </a:r>
            <a:r>
              <a:rPr lang="en-US" altLang="zh-CN" sz="2000" dirty="0">
                <a:latin typeface="+mn-lt"/>
              </a:rPr>
              <a:t>on-</a:t>
            </a:r>
            <a:r>
              <a:rPr lang="en-US" sz="2000" dirty="0">
                <a:latin typeface="+mn-lt"/>
              </a:rPr>
              <a:t>Learning based setting (VGG): use the VGG model </a:t>
            </a:r>
            <a:r>
              <a:rPr lang="en-US" sz="1200" dirty="0">
                <a:latin typeface="+mn-lt"/>
              </a:rPr>
              <a:t>pretrained on the </a:t>
            </a:r>
            <a:r>
              <a:rPr lang="en-US" sz="1200" b="0" i="0" u="none" strike="noStrike" kern="1200" baseline="0" dirty="0">
                <a:solidFill>
                  <a:schemeClr val="tx1"/>
                </a:solidFill>
                <a:latin typeface="+mn-lt"/>
                <a:ea typeface="+mn-ea"/>
                <a:cs typeface="+mn-cs"/>
              </a:rPr>
              <a:t>Places dataset [ZLK17] </a:t>
            </a:r>
            <a:r>
              <a:rPr lang="en-US" sz="2000" dirty="0">
                <a:latin typeface="+mn-lt"/>
              </a:rPr>
              <a:t>to represent feature directly </a:t>
            </a:r>
          </a:p>
          <a:p>
            <a:r>
              <a:rPr lang="en-US" sz="2400" dirty="0">
                <a:latin typeface="+mn-lt"/>
                <a:ea typeface="+mn-ea"/>
              </a:rPr>
              <a:t>Step 3: Euclidian distance computation: </a:t>
            </a:r>
            <a:r>
              <a:rPr lang="en-US" sz="1200" b="0" i="0" u="none" strike="noStrike" kern="1200" baseline="0" dirty="0">
                <a:solidFill>
                  <a:schemeClr val="tx1"/>
                </a:solidFill>
                <a:latin typeface="+mn-lt"/>
                <a:ea typeface="+mn-ea"/>
                <a:cs typeface="+mn-cs"/>
              </a:rPr>
              <a:t>calculate the Euclidean distance between the features of a query and a target scene.</a:t>
            </a:r>
          </a:p>
        </p:txBody>
      </p:sp>
      <p:sp>
        <p:nvSpPr>
          <p:cNvPr id="4" name="灯片编号占位符 3"/>
          <p:cNvSpPr>
            <a:spLocks noGrp="1"/>
          </p:cNvSpPr>
          <p:nvPr>
            <p:ph type="sldNum" sz="quarter" idx="10"/>
          </p:nvPr>
        </p:nvSpPr>
        <p:spPr/>
        <p:txBody>
          <a:bodyPr/>
          <a:lstStyle/>
          <a:p>
            <a:pPr>
              <a:defRPr/>
            </a:pPr>
            <a:fld id="{8B6601CA-B457-4690-A27D-A5BDA3913E72}" type="slidenum">
              <a:rPr lang="zh-CN" altLang="en-US" smtClean="0"/>
              <a:pPr>
                <a:defRPr/>
              </a:pPr>
              <a:t>13</a:t>
            </a:fld>
            <a:endParaRPr lang="en-US" altLang="zh-CN"/>
          </a:p>
        </p:txBody>
      </p:sp>
    </p:spTree>
    <p:extLst>
      <p:ext uri="{BB962C8B-B14F-4D97-AF65-F5344CB8AC3E}">
        <p14:creationId xmlns:p14="http://schemas.microsoft.com/office/powerpoint/2010/main" val="963352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ltLang="ja-JP" dirty="0"/>
              <a:t>The second is about the TCL method from HUST, China.  </a:t>
            </a:r>
            <a:endParaRPr lang="ja-JP" altLang="en-US" dirty="0"/>
          </a:p>
        </p:txBody>
      </p:sp>
    </p:spTree>
    <p:extLst>
      <p:ext uri="{BB962C8B-B14F-4D97-AF65-F5344CB8AC3E}">
        <p14:creationId xmlns:p14="http://schemas.microsoft.com/office/powerpoint/2010/main" val="80325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altLang="zh-CN" sz="1200" b="0" i="0" kern="1200" dirty="0">
                    <a:solidFill>
                      <a:schemeClr val="tx1"/>
                    </a:solidFill>
                    <a:effectLst/>
                    <a:latin typeface="+mn-lt"/>
                    <a:ea typeface="+mn-ea"/>
                    <a:cs typeface="+mn-cs"/>
                  </a:rPr>
                  <a:t>Their</a:t>
                </a:r>
                <a:r>
                  <a:rPr lang="en-US" altLang="zh-CN" sz="1200" b="0" i="0" kern="1200" baseline="0" dirty="0">
                    <a:solidFill>
                      <a:schemeClr val="tx1"/>
                    </a:solidFill>
                    <a:effectLst/>
                    <a:latin typeface="+mn-lt"/>
                    <a:ea typeface="+mn-ea"/>
                    <a:cs typeface="+mn-cs"/>
                  </a:rPr>
                  <a:t> approach is composed of 3 steps: view rendering, feature learning and retrieval</a:t>
                </a:r>
                <a:r>
                  <a:rPr lang="en-US" altLang="zh-CN" sz="1200" b="0" i="0" kern="1200" dirty="0">
                    <a:solidFill>
                      <a:schemeClr val="tx1"/>
                    </a:solidFill>
                    <a:effectLst/>
                    <a:latin typeface="+mn-lt"/>
                    <a:ea typeface="+mn-ea"/>
                    <a:cs typeface="+mn-cs"/>
                  </a:rPr>
                  <a:t>. In the view</a:t>
                </a:r>
                <a:r>
                  <a:rPr lang="en-US" altLang="zh-CN" sz="1200" b="0" i="0" kern="1200" baseline="0" dirty="0">
                    <a:solidFill>
                      <a:schemeClr val="tx1"/>
                    </a:solidFill>
                    <a:effectLst/>
                    <a:latin typeface="+mn-lt"/>
                    <a:ea typeface="+mn-ea"/>
                    <a:cs typeface="+mn-cs"/>
                  </a:rPr>
                  <a:t> rendering step, f</a:t>
                </a:r>
                <a:r>
                  <a:rPr lang="en-US" altLang="zh-CN" sz="1200" b="0" i="0" kern="1200" dirty="0">
                    <a:solidFill>
                      <a:schemeClr val="tx1"/>
                    </a:solidFill>
                    <a:effectLst/>
                    <a:latin typeface="+mn-lt"/>
                    <a:ea typeface="+mn-ea"/>
                    <a:cs typeface="+mn-cs"/>
                  </a:rPr>
                  <a:t>or each 3D scene model (with color texture), they render</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it into multiple color images from 12 viewpoints. Here shows a</a:t>
                </a:r>
                <a:r>
                  <a:rPr lang="en-US" altLang="zh-CN" sz="1200" b="0" i="0" kern="1200" baseline="0" dirty="0">
                    <a:solidFill>
                      <a:schemeClr val="tx1"/>
                    </a:solidFill>
                    <a:effectLst/>
                    <a:latin typeface="+mn-lt"/>
                    <a:ea typeface="+mn-ea"/>
                    <a:cs typeface="+mn-cs"/>
                  </a:rPr>
                  <a:t> sample from the “river” category.</a:t>
                </a:r>
                <a:br>
                  <a:rPr lang="en-US" altLang="zh-CN" dirty="0"/>
                </a:br>
                <a:endParaRPr lang="en-US" dirty="0"/>
              </a:p>
            </p:txBody>
          </p:sp>
        </mc:Choice>
        <mc:Fallback xmlns="">
          <p:sp>
            <p:nvSpPr>
              <p:cNvPr id="3" name="Notes Placeholder 2"/>
              <p:cNvSpPr>
                <a:spLocks noGrp="1"/>
              </p:cNvSpPr>
              <p:nvPr>
                <p:ph type="body" idx="1"/>
              </p:nvPr>
            </p:nvSpPr>
            <p:spPr/>
            <p:txBody>
              <a:bodyPr/>
              <a:lstStyle/>
              <a:p>
                <a:pPr marL="0" indent="0">
                  <a:buNone/>
                </a:pPr>
                <a:r>
                  <a:rPr lang="en-US" altLang="zh-CN" dirty="0"/>
                  <a:t>1. Each local region was divided into same smaller sub-regions called </a:t>
                </a:r>
                <a:r>
                  <a:rPr lang="en-US" altLang="zh-CN" b="1" dirty="0">
                    <a:solidFill>
                      <a:srgbClr val="C00000"/>
                    </a:solidFill>
                  </a:rPr>
                  <a:t>cell</a:t>
                </a:r>
              </a:p>
              <a:p>
                <a:pPr marL="0" indent="0">
                  <a:buNone/>
                </a:pPr>
                <a:r>
                  <a:rPr lang="en-US" altLang="zh-CN" dirty="0"/>
                  <a:t>2. All cell accumulated </a:t>
                </a:r>
                <a:r>
                  <a:rPr lang="en-US" altLang="zh-CN" b="1" dirty="0">
                    <a:solidFill>
                      <a:srgbClr val="C00000"/>
                    </a:solidFill>
                  </a:rPr>
                  <a:t>a local 1-D vector </a:t>
                </a:r>
                <a:r>
                  <a:rPr lang="en-US" altLang="zh-CN" dirty="0"/>
                  <a:t>as the local region feature representation</a:t>
                </a:r>
              </a:p>
              <a:p>
                <a:pPr marL="0" indent="0">
                  <a:buNone/>
                </a:pPr>
                <a:r>
                  <a:rPr lang="en-US" altLang="zh-CN" dirty="0"/>
                  <a:t>3. </a:t>
                </a:r>
                <a:r>
                  <a:rPr lang="en-US" altLang="zh-CN" b="1" dirty="0">
                    <a:solidFill>
                      <a:srgbClr val="C00000"/>
                    </a:solidFill>
                  </a:rPr>
                  <a:t>Local normalization methods </a:t>
                </a:r>
                <a:r>
                  <a:rPr lang="en-US" altLang="zh-CN" dirty="0"/>
                  <a:t>was used to normalize values</a:t>
                </a:r>
              </a:p>
              <a:p>
                <a:pPr marL="0" indent="0">
                  <a:buNone/>
                </a:pPr>
                <a:r>
                  <a:rPr lang="en-US" altLang="zh-CN" dirty="0"/>
                  <a:t>4. Employ </a:t>
                </a:r>
                <a:r>
                  <a:rPr lang="en-US" altLang="zh-CN" b="1" i="0">
                    <a:solidFill>
                      <a:srgbClr val="C00000"/>
                    </a:solidFill>
                    <a:latin typeface="Cambria Math" panose="02040503050406030204" pitchFamily="18" charset="0"/>
                  </a:rPr>
                  <a:t>𝝌^𝟐</a:t>
                </a:r>
                <a:r>
                  <a:rPr lang="en-US" altLang="zh-CN" b="1" dirty="0">
                    <a:solidFill>
                      <a:srgbClr val="C00000"/>
                    </a:solidFill>
                  </a:rPr>
                  <a:t> distance </a:t>
                </a:r>
                <a:r>
                  <a:rPr lang="en-US" altLang="zh-CN" dirty="0"/>
                  <a:t>to compare two LSF vector: </a:t>
                </a:r>
              </a:p>
              <a:p>
                <a:pPr marL="0" indent="0">
                  <a:buNone/>
                </a:pPr>
                <a:r>
                  <a:rPr lang="en-US" altLang="zh-CN" dirty="0"/>
                  <a:t>         </a:t>
                </a:r>
                <a:r>
                  <a:rPr lang="en-US" altLang="zh-CN" i="0">
                    <a:latin typeface="Cambria Math" panose="02040503050406030204" pitchFamily="18" charset="0"/>
                  </a:rPr>
                  <a:t>χ^</a:t>
                </a:r>
                <a:r>
                  <a:rPr lang="en-US" altLang="zh-CN" b="0" i="0">
                    <a:latin typeface="Cambria Math" panose="02040503050406030204" pitchFamily="18" charset="0"/>
                  </a:rPr>
                  <a:t>2 (𝐹_1,𝐹_2 )=√(∑_(𝑐=1)^(𝐿^3)▒((𝐹_1 (𝑐)−𝐸_</a:t>
                </a:r>
                <a:r>
                  <a:rPr lang="en-US" altLang="zh-CN" i="0">
                    <a:latin typeface="Cambria Math" panose="02040503050406030204" pitchFamily="18" charset="0"/>
                  </a:rPr>
                  <a:t>χ</a:t>
                </a:r>
                <a:r>
                  <a:rPr lang="en-US" altLang="zh-CN" b="0" i="0">
                    <a:latin typeface="Cambria Math" panose="02040503050406030204" pitchFamily="18" charset="0"/>
                  </a:rPr>
                  <a:t> (𝐹_1 ))/(𝐸_</a:t>
                </a:r>
                <a:r>
                  <a:rPr lang="en-US" altLang="zh-CN" i="0">
                    <a:latin typeface="Cambria Math" panose="02040503050406030204" pitchFamily="18" charset="0"/>
                  </a:rPr>
                  <a:t>χ</a:t>
                </a:r>
                <a:r>
                  <a:rPr lang="en-US" altLang="zh-CN" b="0" i="0">
                    <a:latin typeface="Cambria Math" panose="02040503050406030204" pitchFamily="18" charset="0"/>
                  </a:rPr>
                  <a:t> (𝐹_1 ) )) +∑_(𝑐=1)^(𝐿^3)▒((𝐹_2 (𝑐)−𝐸_</a:t>
                </a:r>
                <a:r>
                  <a:rPr lang="en-US" altLang="zh-CN" i="0">
                    <a:latin typeface="Cambria Math" panose="02040503050406030204" pitchFamily="18" charset="0"/>
                  </a:rPr>
                  <a:t>χ</a:t>
                </a:r>
                <a:r>
                  <a:rPr lang="en-US" altLang="zh-CN" b="0" i="0">
                    <a:latin typeface="Cambria Math" panose="02040503050406030204" pitchFamily="18" charset="0"/>
                  </a:rPr>
                  <a:t> (𝐹_2 ))/(𝐸_</a:t>
                </a:r>
                <a:r>
                  <a:rPr lang="en-US" altLang="zh-CN" i="0">
                    <a:latin typeface="Cambria Math" panose="02040503050406030204" pitchFamily="18" charset="0"/>
                  </a:rPr>
                  <a:t>χ</a:t>
                </a:r>
                <a:r>
                  <a:rPr lang="en-US" altLang="zh-CN" b="0" i="0">
                    <a:latin typeface="Cambria Math" panose="02040503050406030204" pitchFamily="18" charset="0"/>
                  </a:rPr>
                  <a:t> (𝐹_2 ) )) )</a:t>
                </a:r>
                <a:endParaRPr lang="zh-CN" altLang="en-US" dirty="0"/>
              </a:p>
              <a:p>
                <a:endParaRPr lang="en-US" dirty="0"/>
              </a:p>
            </p:txBody>
          </p:sp>
        </mc:Fallback>
      </mc:AlternateContent>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15</a:t>
            </a:fld>
            <a:endParaRPr lang="en-US" altLang="zh-CN"/>
          </a:p>
        </p:txBody>
      </p:sp>
    </p:spTree>
    <p:extLst>
      <p:ext uri="{BB962C8B-B14F-4D97-AF65-F5344CB8AC3E}">
        <p14:creationId xmlns:p14="http://schemas.microsoft.com/office/powerpoint/2010/main" val="3536017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b="0" i="0" kern="1200" dirty="0">
                <a:solidFill>
                  <a:schemeClr val="tx1"/>
                </a:solidFill>
                <a:effectLst/>
                <a:latin typeface="+mn-lt"/>
                <a:ea typeface="+mn-ea"/>
                <a:cs typeface="+mn-cs"/>
              </a:rPr>
              <a:t>The second step is feature</a:t>
            </a:r>
            <a:r>
              <a:rPr lang="en-US" altLang="zh-CN" sz="1200" b="0" i="0" kern="1200" baseline="0" dirty="0">
                <a:solidFill>
                  <a:schemeClr val="tx1"/>
                </a:solidFill>
                <a:effectLst/>
                <a:latin typeface="+mn-lt"/>
                <a:ea typeface="+mn-ea"/>
                <a:cs typeface="+mn-cs"/>
              </a:rPr>
              <a:t> learning. The purpose is to project the samples from different domains into a common space. In that case, the similarity of different samples can be easily measured by the distance of their feature vectors. As there is huge difference between the two domains, they adopt two separate CNN streams for samples from the two domains. Stream I is a normal 2D CNN and Stream 2 use the MVCNN framework. Each CNN stream outputs a set of feature vector for the input samples. These vectors will be mixed in a batch and supervised by </a:t>
            </a:r>
            <a:r>
              <a:rPr lang="en-US" altLang="zh-CN" sz="1200" b="0" i="0" kern="1200" baseline="0" dirty="0" err="1">
                <a:solidFill>
                  <a:schemeClr val="tx1"/>
                </a:solidFill>
                <a:effectLst/>
                <a:latin typeface="+mn-lt"/>
                <a:ea typeface="+mn-ea"/>
                <a:cs typeface="+mn-cs"/>
              </a:rPr>
              <a:t>Softmax</a:t>
            </a:r>
            <a:r>
              <a:rPr lang="en-US" altLang="zh-CN" sz="1200" b="0" i="0" kern="1200" baseline="0" dirty="0">
                <a:solidFill>
                  <a:schemeClr val="tx1"/>
                </a:solidFill>
                <a:effectLst/>
                <a:latin typeface="+mn-lt"/>
                <a:ea typeface="+mn-ea"/>
                <a:cs typeface="+mn-cs"/>
              </a:rPr>
              <a:t> Loss and Triplet Center Loss. Next, let’s look at the triplet center loss.</a:t>
            </a:r>
            <a:br>
              <a:rPr lang="en-US" altLang="zh-CN" dirty="0"/>
            </a:br>
            <a:endParaRPr lang="en-US" dirty="0"/>
          </a:p>
        </p:txBody>
      </p:sp>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16</a:t>
            </a:fld>
            <a:endParaRPr lang="en-US" altLang="zh-CN"/>
          </a:p>
        </p:txBody>
      </p:sp>
    </p:spTree>
    <p:extLst>
      <p:ext uri="{BB962C8B-B14F-4D97-AF65-F5344CB8AC3E}">
        <p14:creationId xmlns:p14="http://schemas.microsoft.com/office/powerpoint/2010/main" val="3388503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Triplet</a:t>
                </a:r>
                <a:r>
                  <a:rPr lang="en-US" altLang="zh-CN" sz="1200" baseline="0" dirty="0"/>
                  <a:t> Center Loss is b</a:t>
                </a:r>
                <a:r>
                  <a:rPr lang="en-US" altLang="zh-CN" sz="1200" dirty="0"/>
                  <a:t>ased</a:t>
                </a:r>
                <a:r>
                  <a:rPr lang="en-US" altLang="zh-CN" sz="1200" baseline="0" dirty="0"/>
                  <a:t> on triplet loss and center loss. Its i</a:t>
                </a:r>
                <a:r>
                  <a:rPr lang="en-US" altLang="zh-CN" sz="1200" dirty="0"/>
                  <a:t>dea</a:t>
                </a:r>
                <a:r>
                  <a:rPr lang="en-US" altLang="zh-CN" sz="1200" baseline="0" dirty="0"/>
                  <a:t> is that </a:t>
                </a:r>
                <a:r>
                  <a:rPr lang="en-US" altLang="zh-CN" sz="1200" dirty="0"/>
                  <a:t>distance between a sample and its centers (</a:t>
                </a:r>
                <a14:m>
                  <m:oMath xmlns:m="http://schemas.openxmlformats.org/officeDocument/2006/math">
                    <m:r>
                      <a:rPr lang="en-US" altLang="zh-CN" sz="1200" b="0" i="1" smtClean="0">
                        <a:latin typeface="Cambria Math" panose="02040503050406030204" pitchFamily="18" charset="0"/>
                      </a:rPr>
                      <m:t>𝐷</m:t>
                    </m:r>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𝑓</m:t>
                        </m:r>
                      </m:e>
                      <m:sub>
                        <m:r>
                          <a:rPr lang="en-US" altLang="zh-CN" sz="1200" b="0" i="1" smtClean="0">
                            <a:latin typeface="Cambria Math" panose="02040503050406030204" pitchFamily="18" charset="0"/>
                          </a:rPr>
                          <m:t>𝑖</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𝑐</m:t>
                        </m:r>
                      </m:e>
                      <m:sub>
                        <m:r>
                          <a:rPr lang="en-US" altLang="zh-CN" sz="1200" b="0" i="1" smtClean="0">
                            <a:latin typeface="Cambria Math" panose="02040503050406030204" pitchFamily="18" charset="0"/>
                          </a:rPr>
                          <m:t>𝑦𝑖</m:t>
                        </m:r>
                      </m:sub>
                    </m:sSub>
                    <m:r>
                      <a:rPr lang="en-US" altLang="zh-CN" sz="1200" b="0" i="1" smtClean="0">
                        <a:latin typeface="Cambria Math" panose="02040503050406030204" pitchFamily="18" charset="0"/>
                      </a:rPr>
                      <m:t>)</m:t>
                    </m:r>
                  </m:oMath>
                </a14:m>
                <a:r>
                  <a:rPr lang="en-US" altLang="zh-CN" sz="1200" dirty="0"/>
                  <a:t>) should be smaller than that between the sample and the nearest negative center (</a:t>
                </a:r>
                <a14:m>
                  <m:oMath xmlns:m="http://schemas.openxmlformats.org/officeDocument/2006/math">
                    <m:func>
                      <m:funcPr>
                        <m:ctrlPr>
                          <a:rPr lang="en-US" altLang="zh-CN" sz="1200" i="1" smtClean="0">
                            <a:latin typeface="Cambria Math" panose="02040503050406030204" pitchFamily="18" charset="0"/>
                          </a:rPr>
                        </m:ctrlPr>
                      </m:funcPr>
                      <m:fName>
                        <m:limLow>
                          <m:limLowPr>
                            <m:ctrlPr>
                              <a:rPr lang="en-US" altLang="zh-CN" sz="1200" i="1" smtClean="0">
                                <a:latin typeface="Cambria Math" panose="02040503050406030204" pitchFamily="18" charset="0"/>
                              </a:rPr>
                            </m:ctrlPr>
                          </m:limLowPr>
                          <m:e>
                            <m:r>
                              <m:rPr>
                                <m:sty m:val="p"/>
                              </m:rPr>
                              <a:rPr lang="en-US" altLang="zh-CN" sz="1200" i="0" smtClean="0">
                                <a:latin typeface="Cambria Math" panose="02040503050406030204" pitchFamily="18" charset="0"/>
                              </a:rPr>
                              <m:t>min</m:t>
                            </m:r>
                          </m:e>
                          <m:lim>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𝑦</m:t>
                                </m:r>
                              </m:e>
                              <m:sub>
                                <m:r>
                                  <a:rPr lang="en-US" altLang="zh-CN" sz="1200" b="0" i="1" smtClean="0">
                                    <a:latin typeface="Cambria Math" panose="02040503050406030204" pitchFamily="18" charset="0"/>
                                  </a:rPr>
                                  <m:t>𝑖</m:t>
                                </m:r>
                              </m:sub>
                            </m:sSub>
                          </m:lim>
                        </m:limLow>
                      </m:fName>
                      <m:e>
                        <m:r>
                          <a:rPr lang="en-US" altLang="zh-CN" sz="1200" b="0" i="1" smtClean="0">
                            <a:latin typeface="Cambria Math" panose="02040503050406030204" pitchFamily="18" charset="0"/>
                          </a:rPr>
                          <m:t>𝐷</m:t>
                        </m:r>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𝑓</m:t>
                            </m:r>
                          </m:e>
                          <m:sub>
                            <m:r>
                              <a:rPr lang="en-US" altLang="zh-CN" sz="1200" b="0" i="1" smtClean="0">
                                <a:latin typeface="Cambria Math" panose="02040503050406030204" pitchFamily="18" charset="0"/>
                              </a:rPr>
                              <m:t>𝑖</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𝑐</m:t>
                            </m:r>
                          </m:e>
                          <m:sub>
                            <m:r>
                              <a:rPr lang="en-US" altLang="zh-CN" sz="1200" b="0" i="1" smtClean="0">
                                <a:latin typeface="Cambria Math" panose="02040503050406030204" pitchFamily="18" charset="0"/>
                              </a:rPr>
                              <m:t>𝑗</m:t>
                            </m:r>
                          </m:sub>
                        </m:sSub>
                        <m:r>
                          <a:rPr lang="en-US" altLang="zh-CN" sz="1200" b="0" i="1" smtClean="0">
                            <a:latin typeface="Cambria Math" panose="02040503050406030204" pitchFamily="18" charset="0"/>
                          </a:rPr>
                          <m:t>)</m:t>
                        </m:r>
                      </m:e>
                    </m:func>
                  </m:oMath>
                </a14:m>
                <a:r>
                  <a:rPr lang="en-US" altLang="zh-CN" sz="1200" dirty="0"/>
                  <a:t>). .</a:t>
                </a:r>
                <a:r>
                  <a:rPr lang="en-US" altLang="zh-CN" sz="1200" baseline="0" dirty="0"/>
                  <a:t> According to this intuition, the mathematical definition can be easily derived. In the equation,</a:t>
                </a:r>
                <a:r>
                  <a:rPr lang="en-US" altLang="zh-CN" sz="1200" dirty="0"/>
                  <a:t> </a:t>
                </a:r>
                <a14:m>
                  <m:oMath xmlns:m="http://schemas.openxmlformats.org/officeDocument/2006/math">
                    <m:sSub>
                      <m:sSubPr>
                        <m:ctrlPr>
                          <a:rPr lang="en-US" altLang="zh-CN" sz="1200" i="1" dirty="0" smtClean="0">
                            <a:latin typeface="Cambria Math" panose="02040503050406030204" pitchFamily="18" charset="0"/>
                          </a:rPr>
                        </m:ctrlPr>
                      </m:sSubPr>
                      <m:e>
                        <m:r>
                          <a:rPr lang="en-US" altLang="zh-CN" sz="1200" i="1" dirty="0" smtClean="0">
                            <a:latin typeface="Cambria Math" panose="02040503050406030204" pitchFamily="18" charset="0"/>
                          </a:rPr>
                          <m:t>𝑓</m:t>
                        </m:r>
                      </m:e>
                      <m:sub>
                        <m:r>
                          <a:rPr lang="en-US" altLang="zh-CN" sz="1200" i="1" dirty="0" smtClean="0">
                            <a:latin typeface="Cambria Math" panose="02040503050406030204" pitchFamily="18" charset="0"/>
                          </a:rPr>
                          <m:t>𝑖</m:t>
                        </m:r>
                      </m:sub>
                    </m:sSub>
                    <m:r>
                      <a:rPr lang="en-US" altLang="zh-CN" sz="1200" i="1" dirty="0" smtClean="0">
                        <a:latin typeface="Cambria Math" panose="02040503050406030204" pitchFamily="18" charset="0"/>
                      </a:rPr>
                      <m:t>, </m:t>
                    </m:r>
                    <m:sSub>
                      <m:sSubPr>
                        <m:ctrlPr>
                          <a:rPr lang="en-US" altLang="zh-CN" sz="1200" i="1" dirty="0" err="1" smtClean="0">
                            <a:latin typeface="Cambria Math" panose="02040503050406030204" pitchFamily="18" charset="0"/>
                          </a:rPr>
                        </m:ctrlPr>
                      </m:sSubPr>
                      <m:e>
                        <m:r>
                          <a:rPr lang="en-US" altLang="zh-CN" sz="1200" i="1" dirty="0" err="1" smtClean="0">
                            <a:latin typeface="Cambria Math" panose="02040503050406030204" pitchFamily="18" charset="0"/>
                          </a:rPr>
                          <m:t>𝑦</m:t>
                        </m:r>
                      </m:e>
                      <m:sub>
                        <m:r>
                          <a:rPr lang="en-US" altLang="zh-CN" sz="1200" i="1" dirty="0" err="1" smtClean="0">
                            <a:latin typeface="Cambria Math" panose="02040503050406030204" pitchFamily="18" charset="0"/>
                          </a:rPr>
                          <m:t>𝑖</m:t>
                        </m:r>
                      </m:sub>
                    </m:sSub>
                  </m:oMath>
                </a14:m>
                <a:r>
                  <a:rPr lang="en-US" altLang="zh-CN" sz="1200" dirty="0"/>
                  <a:t> are the feature vector and label of the </a:t>
                </a:r>
                <a:r>
                  <a:rPr lang="en-US" altLang="zh-CN" sz="1200" dirty="0" err="1"/>
                  <a:t>i-th</a:t>
                </a:r>
                <a:r>
                  <a:rPr lang="en-US" altLang="zh-CN" sz="1200" dirty="0"/>
                  <a:t> sample.</a:t>
                </a:r>
                <a:r>
                  <a:rPr lang="en-US" altLang="zh-CN" sz="1200" baseline="0" dirty="0"/>
                  <a:t> </a:t>
                </a:r>
                <a14:m>
                  <m:oMath xmlns:m="http://schemas.openxmlformats.org/officeDocument/2006/math">
                    <m:sSub>
                      <m:sSubPr>
                        <m:ctrlPr>
                          <a:rPr lang="en-US" altLang="zh-CN" sz="1200" i="1" baseline="0" dirty="0" smtClean="0">
                            <a:latin typeface="Cambria Math" panose="02040503050406030204" pitchFamily="18" charset="0"/>
                          </a:rPr>
                        </m:ctrlPr>
                      </m:sSubPr>
                      <m:e>
                        <m:r>
                          <a:rPr lang="en-US" altLang="zh-CN" sz="1200" i="1" baseline="0" dirty="0" smtClean="0">
                            <a:latin typeface="Cambria Math" panose="02040503050406030204" pitchFamily="18" charset="0"/>
                          </a:rPr>
                          <m:t>𝑐</m:t>
                        </m:r>
                      </m:e>
                      <m:sub>
                        <m:r>
                          <a:rPr lang="en-US" altLang="zh-CN" sz="1200" i="1" baseline="0" dirty="0" smtClean="0">
                            <a:latin typeface="Cambria Math" panose="02040503050406030204" pitchFamily="18" charset="0"/>
                          </a:rPr>
                          <m:t>𝑗</m:t>
                        </m:r>
                      </m:sub>
                    </m:sSub>
                    <m:r>
                      <a:rPr lang="en-US" altLang="zh-CN" sz="1200" b="0" i="1" baseline="0" dirty="0" smtClean="0">
                        <a:latin typeface="Cambria Math" panose="02040503050406030204" pitchFamily="18" charset="0"/>
                      </a:rPr>
                      <m:t> </m:t>
                    </m:r>
                  </m:oMath>
                </a14:m>
                <a:r>
                  <a:rPr lang="en-US" altLang="zh-CN" sz="1200" dirty="0"/>
                  <a:t>is the center for</a:t>
                </a:r>
                <a:r>
                  <a:rPr lang="en-US" altLang="zh-CN" sz="1200" baseline="0" dirty="0"/>
                  <a:t> class </a:t>
                </a:r>
                <a:r>
                  <a:rPr lang="en-US" altLang="zh-CN" sz="1200" i="1" baseline="0" dirty="0"/>
                  <a:t>j, </a:t>
                </a:r>
                <a:r>
                  <a:rPr lang="en-US" altLang="zh-CN" sz="1200" i="0" baseline="0" dirty="0"/>
                  <a:t>which is learned automatically, in the same way like center loss.</a:t>
                </a:r>
                <a:endParaRPr lang="en-US" altLang="zh-CN" sz="1200" i="1" dirty="0"/>
              </a:p>
              <a:p>
                <a:pPr marL="0" indent="0">
                  <a:buNone/>
                </a:pPr>
                <a:r>
                  <a:rPr lang="en-US" altLang="zh-CN" dirty="0"/>
                  <a:t>After</a:t>
                </a:r>
                <a:r>
                  <a:rPr lang="en-US" altLang="zh-CN" baseline="0" dirty="0"/>
                  <a:t> training finishes, they adopt the normal retrieval procedure. They calculate the similarity matrix using Euclidean distance metric. To improve the final retrieval performance, they use the ensemble results of different CNN architectures by taking average of corresponding distance matrices.</a:t>
                </a:r>
                <a:br>
                  <a:rPr lang="en-US" altLang="zh-CN" dirty="0"/>
                </a:b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Based</a:t>
                </a:r>
                <a:r>
                  <a:rPr lang="en-US" altLang="zh-CN" sz="1200" baseline="0" dirty="0" smtClean="0"/>
                  <a:t> on triplet loss and center loss, its i</a:t>
                </a:r>
                <a:r>
                  <a:rPr lang="en-US" altLang="zh-CN" sz="1200" dirty="0" smtClean="0"/>
                  <a:t>dea</a:t>
                </a:r>
                <a:r>
                  <a:rPr lang="en-US" altLang="zh-CN" sz="1200" baseline="0" dirty="0" smtClean="0"/>
                  <a:t> is that </a:t>
                </a:r>
                <a:r>
                  <a:rPr lang="en-US" altLang="zh-CN" sz="1200" dirty="0" smtClean="0"/>
                  <a:t>distance </a:t>
                </a:r>
                <a:r>
                  <a:rPr lang="en-US" altLang="zh-CN" sz="1200" dirty="0" smtClean="0"/>
                  <a:t>between a sample and </a:t>
                </a:r>
                <a:r>
                  <a:rPr lang="en-US" altLang="zh-CN" sz="1200" dirty="0"/>
                  <a:t>its </a:t>
                </a:r>
                <a:r>
                  <a:rPr lang="en-US" altLang="zh-CN" sz="1200" dirty="0" smtClean="0"/>
                  <a:t>centers (</a:t>
                </a:r>
                <a:r>
                  <a:rPr lang="en-US" altLang="zh-CN" sz="1200" b="0" i="0" smtClean="0">
                    <a:latin typeface="Cambria Math" panose="02040503050406030204" pitchFamily="18" charset="0"/>
                  </a:rPr>
                  <a:t>𝐷(𝑓_𝑖, 𝑐_(𝑦^𝑖 ))</a:t>
                </a:r>
                <a:r>
                  <a:rPr lang="en-US" altLang="zh-CN" sz="1200" dirty="0" smtClean="0"/>
                  <a:t>) </a:t>
                </a:r>
                <a:r>
                  <a:rPr lang="en-US" altLang="zh-CN" sz="1200" dirty="0" smtClean="0"/>
                  <a:t>should </a:t>
                </a:r>
                <a:r>
                  <a:rPr lang="en-US" altLang="zh-CN" sz="1200" dirty="0" smtClean="0"/>
                  <a:t>be smaller than that between the sample and the nearest </a:t>
                </a:r>
                <a:r>
                  <a:rPr lang="en-US" altLang="zh-CN" sz="1200" dirty="0" smtClean="0"/>
                  <a:t>negative </a:t>
                </a:r>
                <a:r>
                  <a:rPr lang="en-US" altLang="zh-CN" sz="1200" dirty="0" smtClean="0"/>
                  <a:t>center (</a:t>
                </a:r>
                <a:r>
                  <a:rPr lang="en-US" altLang="zh-CN" sz="1200" i="0" smtClean="0">
                    <a:latin typeface="Cambria Math" panose="02040503050406030204" pitchFamily="18" charset="0"/>
                  </a:rPr>
                  <a:t>min┬(</a:t>
                </a:r>
                <a:r>
                  <a:rPr lang="en-US" altLang="zh-CN" sz="1200" b="0" i="0" smtClean="0">
                    <a:latin typeface="Cambria Math" panose="02040503050406030204" pitchFamily="18" charset="0"/>
                  </a:rPr>
                  <a:t>𝑗≠𝑦^𝑖 )⁡〖𝐷(𝑓_𝑖,𝑐_𝑗)〗</a:t>
                </a:r>
                <a:r>
                  <a:rPr lang="en-US" altLang="zh-CN" sz="1200" dirty="0" smtClean="0"/>
                  <a:t>). </a:t>
                </a:r>
                <a:r>
                  <a:rPr lang="en-US" altLang="zh-CN" sz="1200" dirty="0" smtClean="0"/>
                  <a:t>.</a:t>
                </a:r>
                <a:r>
                  <a:rPr lang="en-US" altLang="zh-CN" sz="1200" baseline="0" dirty="0" smtClean="0"/>
                  <a:t> According to this intuition, the mathematical definition can be easily derived. In the equation,</a:t>
                </a:r>
                <a:r>
                  <a:rPr lang="en-US" altLang="zh-CN" sz="1200" dirty="0" smtClean="0"/>
                  <a:t> </a:t>
                </a:r>
                <a:r>
                  <a:rPr lang="en-US" altLang="zh-CN" sz="1200" i="0" dirty="0" smtClean="0">
                    <a:latin typeface="Cambria Math" panose="02040503050406030204" pitchFamily="18" charset="0"/>
                  </a:rPr>
                  <a:t>𝑓</a:t>
                </a:r>
                <a:r>
                  <a:rPr lang="en-US" altLang="zh-CN" sz="1200" i="0" dirty="0" smtClean="0">
                    <a:latin typeface="Cambria Math" panose="02040503050406030204" pitchFamily="18" charset="0"/>
                  </a:rPr>
                  <a:t>_</a:t>
                </a:r>
                <a:r>
                  <a:rPr lang="en-US" altLang="zh-CN" sz="1200" i="0" dirty="0" smtClean="0">
                    <a:latin typeface="Cambria Math" panose="02040503050406030204" pitchFamily="18" charset="0"/>
                  </a:rPr>
                  <a:t>𝑖, </a:t>
                </a:r>
                <a:r>
                  <a:rPr lang="en-US" altLang="zh-CN" sz="1200" i="0" dirty="0" err="1" smtClean="0">
                    <a:latin typeface="Cambria Math" panose="02040503050406030204" pitchFamily="18" charset="0"/>
                  </a:rPr>
                  <a:t>𝑦_𝑖</a:t>
                </a:r>
                <a:r>
                  <a:rPr lang="en-US" altLang="zh-CN" sz="1200" dirty="0" smtClean="0"/>
                  <a:t> are the </a:t>
                </a:r>
                <a:r>
                  <a:rPr lang="en-US" altLang="zh-CN" sz="1200" dirty="0" smtClean="0"/>
                  <a:t>feature vector and label of the </a:t>
                </a:r>
                <a:r>
                  <a:rPr lang="en-US" altLang="zh-CN" sz="1200" dirty="0" err="1" smtClean="0"/>
                  <a:t>i-th</a:t>
                </a:r>
                <a:r>
                  <a:rPr lang="en-US" altLang="zh-CN" sz="1200" dirty="0" smtClean="0"/>
                  <a:t> </a:t>
                </a:r>
                <a:r>
                  <a:rPr lang="en-US" altLang="zh-CN" sz="1200" dirty="0" smtClean="0"/>
                  <a:t>sample.</a:t>
                </a:r>
                <a:r>
                  <a:rPr lang="en-US" altLang="zh-CN" sz="1200" baseline="0" dirty="0" smtClean="0"/>
                  <a:t> </a:t>
                </a:r>
                <a:r>
                  <a:rPr lang="en-US" altLang="zh-CN" sz="1200" i="0" baseline="0" dirty="0" smtClean="0">
                    <a:latin typeface="Cambria Math" panose="02040503050406030204" pitchFamily="18" charset="0"/>
                  </a:rPr>
                  <a:t>𝑐_𝑗</a:t>
                </a:r>
                <a:r>
                  <a:rPr lang="en-US" altLang="zh-CN" sz="1200" b="0" i="0" baseline="0" dirty="0" smtClean="0">
                    <a:latin typeface="Cambria Math" panose="02040503050406030204" pitchFamily="18" charset="0"/>
                  </a:rPr>
                  <a:t>  </a:t>
                </a:r>
                <a:r>
                  <a:rPr lang="en-US" altLang="zh-CN" sz="1200" dirty="0" smtClean="0"/>
                  <a:t>is the center for</a:t>
                </a:r>
                <a:r>
                  <a:rPr lang="en-US" altLang="zh-CN" sz="1200" baseline="0" dirty="0" smtClean="0"/>
                  <a:t> class </a:t>
                </a:r>
                <a:r>
                  <a:rPr lang="en-US" altLang="zh-CN" sz="1200" i="1" baseline="0" dirty="0" smtClean="0"/>
                  <a:t>j, </a:t>
                </a:r>
                <a:r>
                  <a:rPr lang="en-US" altLang="zh-CN" sz="1200" i="0" baseline="0" dirty="0" smtClean="0"/>
                  <a:t>which is learned automatically, in the same way like center loss.</a:t>
                </a:r>
                <a:endParaRPr lang="en-US" altLang="zh-CN" sz="1200" i="1" dirty="0" smtClean="0"/>
              </a:p>
              <a:p>
                <a:pPr marL="0" indent="0">
                  <a:buNone/>
                </a:pPr>
                <a:r>
                  <a:rPr lang="en-US" altLang="zh-CN" dirty="0" smtClean="0"/>
                  <a:t>After</a:t>
                </a:r>
                <a:r>
                  <a:rPr lang="en-US" altLang="zh-CN" baseline="0" dirty="0" smtClean="0"/>
                  <a:t> training finishes, they adopt the normal retrieval procedure. They calculate the similarity matrix using Euclidean distance metric. To improve the final retrieval performance, they use the ensemble results of different CNN architectures by taking average of corresponding distance matrices.</a:t>
                </a:r>
                <a:r>
                  <a:rPr lang="en-US" altLang="zh-CN" dirty="0" smtClean="0"/>
                  <a:t/>
                </a:r>
                <a:br>
                  <a:rPr lang="en-US" altLang="zh-CN" dirty="0" smtClean="0"/>
                </a:br>
                <a:endParaRPr lang="en-US" dirty="0"/>
              </a:p>
            </p:txBody>
          </p:sp>
        </mc:Fallback>
      </mc:AlternateContent>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17</a:t>
            </a:fld>
            <a:endParaRPr lang="en-US" altLang="zh-CN"/>
          </a:p>
        </p:txBody>
      </p:sp>
    </p:spTree>
    <p:extLst>
      <p:ext uri="{BB962C8B-B14F-4D97-AF65-F5344CB8AC3E}">
        <p14:creationId xmlns:p14="http://schemas.microsoft.com/office/powerpoint/2010/main" val="690512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ja-JP" dirty="0"/>
              <a:t>Next,</a:t>
            </a:r>
            <a:r>
              <a:rPr lang="en-US" altLang="ja-JP" baseline="0" dirty="0"/>
              <a:t> is the RNSRAP approach which based on </a:t>
            </a:r>
            <a:r>
              <a:rPr lang="en-US" altLang="ja-JP" baseline="0" dirty="0" err="1"/>
              <a:t>ResNet</a:t>
            </a:r>
            <a:r>
              <a:rPr lang="en-US" altLang="ja-JP" baseline="0" dirty="0"/>
              <a:t> and a classification-based retrieval framework, coming from Vietnam National </a:t>
            </a:r>
            <a:r>
              <a:rPr lang="en-US" altLang="ja-JP" sz="1200" kern="1200" baseline="0" dirty="0">
                <a:solidFill>
                  <a:schemeClr val="tx1"/>
                </a:solidFill>
                <a:latin typeface="+mn-lt"/>
                <a:ea typeface="+mn-ea"/>
                <a:cs typeface="+mn-cs"/>
              </a:rPr>
              <a:t>University at Ho Chi Minh city and UIUC. </a:t>
            </a:r>
            <a:endParaRPr lang="ja-JP" altLang="en-US" sz="1200" kern="1200" baseline="0" dirty="0">
              <a:solidFill>
                <a:schemeClr val="tx1"/>
              </a:solidFill>
              <a:latin typeface="+mn-lt"/>
              <a:ea typeface="+mn-ea"/>
              <a:cs typeface="+mn-cs"/>
            </a:endParaRPr>
          </a:p>
        </p:txBody>
      </p:sp>
    </p:spTree>
    <p:extLst>
      <p:ext uri="{BB962C8B-B14F-4D97-AF65-F5344CB8AC3E}">
        <p14:creationId xmlns:p14="http://schemas.microsoft.com/office/powerpoint/2010/main" val="3415655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ResNet18</a:t>
            </a:r>
            <a:r>
              <a:rPr lang="en-US" dirty="0"/>
              <a:t> model in the core of </a:t>
            </a:r>
            <a:r>
              <a:rPr lang="en-US" dirty="0" err="1"/>
              <a:t>Place365</a:t>
            </a:r>
            <a:r>
              <a:rPr lang="en-US" dirty="0"/>
              <a:t> network to extract the scores of scene attributes which yield a vector of 102 elements. </a:t>
            </a:r>
          </a:p>
          <a:p>
            <a:r>
              <a:rPr lang="en-US" dirty="0"/>
              <a:t>The classification model is a fully connected neural network having one hidden layer with K nodes (100 ≤ K ≤ 200)</a:t>
            </a:r>
          </a:p>
          <a:p>
            <a:r>
              <a:rPr lang="en-US" dirty="0"/>
              <a:t>Assign up to two best predicted classes to each </a:t>
            </a:r>
            <a:r>
              <a:rPr lang="en-US" dirty="0" err="1"/>
              <a:t>2D</a:t>
            </a:r>
            <a:r>
              <a:rPr lang="en-US" dirty="0"/>
              <a:t> scene query image</a:t>
            </a:r>
          </a:p>
          <a:p>
            <a:r>
              <a:rPr lang="en-US" dirty="0"/>
              <a:t>Train five classification models with the same structure and fuse the results of those models with the voting scheme to determine the label of a </a:t>
            </a:r>
            <a:r>
              <a:rPr lang="en-US" dirty="0" err="1"/>
              <a:t>2D</a:t>
            </a:r>
            <a:r>
              <a:rPr lang="en-US" dirty="0"/>
              <a:t> scene query image.</a:t>
            </a:r>
          </a:p>
        </p:txBody>
      </p:sp>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19</a:t>
            </a:fld>
            <a:endParaRPr lang="en-US" altLang="zh-CN"/>
          </a:p>
        </p:txBody>
      </p:sp>
    </p:spTree>
    <p:extLst>
      <p:ext uri="{BB962C8B-B14F-4D97-AF65-F5344CB8AC3E}">
        <p14:creationId xmlns:p14="http://schemas.microsoft.com/office/powerpoint/2010/main" val="280746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r>
              <a:rPr lang="en-US" altLang="zh-CN" sz="1600" dirty="0">
                <a:cs typeface="Times New Roman" pitchFamily="18" charset="0"/>
              </a:rPr>
              <a:t>Here is the outline of the presentation.</a:t>
            </a: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2</a:t>
            </a:fld>
            <a:endParaRPr lang="en-US" altLang="zh-CN"/>
          </a:p>
        </p:txBody>
      </p:sp>
    </p:spTree>
    <p:extLst>
      <p:ext uri="{BB962C8B-B14F-4D97-AF65-F5344CB8AC3E}">
        <p14:creationId xmlns:p14="http://schemas.microsoft.com/office/powerpoint/2010/main" val="2275885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u="none" strike="noStrike" kern="1200" baseline="0" dirty="0">
                <a:solidFill>
                  <a:schemeClr val="tx1"/>
                </a:solidFill>
                <a:latin typeface="+mn-lt"/>
                <a:ea typeface="+mn-ea"/>
                <a:cs typeface="+mn-cs"/>
              </a:rPr>
              <a:t>ASUS-NotebookSKU X541UV, Intel(R) Core(TM) </a:t>
            </a:r>
            <a:r>
              <a:rPr lang="en-US" sz="1200" b="0" i="0" u="none" strike="noStrike" kern="1200" baseline="0" dirty="0" err="1">
                <a:solidFill>
                  <a:schemeClr val="tx1"/>
                </a:solidFill>
                <a:latin typeface="+mn-lt"/>
                <a:ea typeface="+mn-ea"/>
                <a:cs typeface="+mn-cs"/>
              </a:rPr>
              <a:t>i5-6198DU</a:t>
            </a:r>
            <a:r>
              <a:rPr lang="en-US" sz="1200" b="0" i="0" u="none" strike="noStrike" kern="1200" baseline="0" dirty="0">
                <a:solidFill>
                  <a:schemeClr val="tx1"/>
                </a:solidFill>
                <a:latin typeface="+mn-lt"/>
                <a:ea typeface="+mn-ea"/>
                <a:cs typeface="+mn-cs"/>
              </a:rPr>
              <a:t> CPU @ </a:t>
            </a:r>
            <a:r>
              <a:rPr lang="en-US" sz="1200" b="0" i="0" u="none" strike="noStrike" kern="1200" baseline="0" dirty="0" err="1">
                <a:solidFill>
                  <a:schemeClr val="tx1"/>
                </a:solidFill>
                <a:latin typeface="+mn-lt"/>
                <a:ea typeface="+mn-ea"/>
                <a:cs typeface="+mn-cs"/>
              </a:rPr>
              <a:t>2.30GHz</a:t>
            </a:r>
            <a:r>
              <a:rPr lang="en-US" sz="1200" b="0" i="0" u="none" strike="noStrike" kern="1200" baseline="0" dirty="0">
                <a:solidFill>
                  <a:schemeClr val="tx1"/>
                </a:solidFill>
                <a:latin typeface="+mn-lt"/>
                <a:ea typeface="+mn-ea"/>
                <a:cs typeface="+mn-cs"/>
              </a:rPr>
              <a:t>, 8 GB Memory, and 1 x NVIDIA GeForce </a:t>
            </a:r>
            <a:r>
              <a:rPr lang="en-US" sz="1200" b="0" i="0" u="none" strike="noStrike" kern="1200" baseline="0" dirty="0" err="1">
                <a:solidFill>
                  <a:schemeClr val="tx1"/>
                </a:solidFill>
                <a:latin typeface="+mn-lt"/>
                <a:ea typeface="+mn-ea"/>
                <a:cs typeface="+mn-cs"/>
              </a:rPr>
              <a:t>920MX</a:t>
            </a:r>
            <a:r>
              <a:rPr lang="en-US" sz="1200" b="0" i="0" u="none" strike="noStrike" kern="1200" baseline="0" dirty="0">
                <a:solidFill>
                  <a:schemeClr val="tx1"/>
                </a:solidFill>
                <a:latin typeface="+mn-lt"/>
                <a:ea typeface="+mn-ea"/>
                <a:cs typeface="+mn-cs"/>
              </a:rPr>
              <a:t>. The training time for a classification model is about 30 minutes. It takes less than 1 second to predict the category of a sketch image.</a:t>
            </a:r>
            <a:endParaRPr lang="en-US" dirty="0"/>
          </a:p>
        </p:txBody>
      </p:sp>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20</a:t>
            </a:fld>
            <a:endParaRPr lang="en-US" altLang="zh-CN"/>
          </a:p>
        </p:txBody>
      </p:sp>
    </p:spTree>
    <p:extLst>
      <p:ext uri="{BB962C8B-B14F-4D97-AF65-F5344CB8AC3E}">
        <p14:creationId xmlns:p14="http://schemas.microsoft.com/office/powerpoint/2010/main" val="1967437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21</a:t>
            </a:fld>
            <a:endParaRPr lang="en-US" altLang="zh-CN"/>
          </a:p>
        </p:txBody>
      </p:sp>
    </p:spTree>
    <p:extLst>
      <p:ext uri="{BB962C8B-B14F-4D97-AF65-F5344CB8AC3E}">
        <p14:creationId xmlns:p14="http://schemas.microsoft.com/office/powerpoint/2010/main" val="1211980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Adversarial Adaptation step, a natural image is encoded by a source representation </a:t>
            </a:r>
            <a:r>
              <a:rPr lang="en-US" sz="1200" b="0" i="0" u="none" strike="noStrike" kern="1200" baseline="0" dirty="0" err="1">
                <a:solidFill>
                  <a:schemeClr val="tx1"/>
                </a:solidFill>
                <a:latin typeface="+mn-lt"/>
                <a:ea typeface="+mn-ea"/>
                <a:cs typeface="+mn-cs"/>
              </a:rPr>
              <a:t>Ms</a:t>
            </a:r>
            <a:r>
              <a:rPr lang="en-US" sz="1200" b="0" i="0" u="none" strike="noStrike" kern="1200" baseline="0" dirty="0">
                <a:solidFill>
                  <a:schemeClr val="tx1"/>
                </a:solidFill>
                <a:latin typeface="+mn-lt"/>
                <a:ea typeface="+mn-ea"/>
                <a:cs typeface="+mn-cs"/>
              </a:rPr>
              <a:t> and a screenshot of a 3D model is encoded by a target representation Mt . </a:t>
            </a:r>
          </a:p>
          <a:p>
            <a:r>
              <a:rPr lang="en-US" sz="1200" b="0" i="0" u="none" strike="noStrike" kern="1200" baseline="0" dirty="0">
                <a:solidFill>
                  <a:schemeClr val="tx1"/>
                </a:solidFill>
                <a:latin typeface="+mn-lt"/>
                <a:ea typeface="+mn-ea"/>
                <a:cs typeface="+mn-cs"/>
              </a:rPr>
              <a:t>The goal of this step is to learn Mt so that the discriminator cannot distinguish the domain of a feature vector encoded by either </a:t>
            </a:r>
            <a:r>
              <a:rPr lang="en-US" sz="1200" b="0" i="0" u="none" strike="noStrike" kern="1200" baseline="0" dirty="0" err="1">
                <a:solidFill>
                  <a:schemeClr val="tx1"/>
                </a:solidFill>
                <a:latin typeface="+mn-lt"/>
                <a:ea typeface="+mn-ea"/>
                <a:cs typeface="+mn-cs"/>
              </a:rPr>
              <a:t>Ms</a:t>
            </a:r>
            <a:r>
              <a:rPr lang="en-US" sz="1200" b="0" i="0" u="none" strike="noStrike" kern="1200" baseline="0" dirty="0">
                <a:solidFill>
                  <a:schemeClr val="tx1"/>
                </a:solidFill>
                <a:latin typeface="+mn-lt"/>
                <a:ea typeface="+mn-ea"/>
                <a:cs typeface="+mn-cs"/>
              </a:rPr>
              <a:t> or Mt . They keep the source representation</a:t>
            </a:r>
          </a:p>
          <a:p>
            <a:r>
              <a:rPr lang="en-US" sz="1200" b="0" i="0" u="none" strike="noStrike" kern="1200" baseline="0" dirty="0" err="1">
                <a:solidFill>
                  <a:schemeClr val="tx1"/>
                </a:solidFill>
                <a:latin typeface="+mn-lt"/>
                <a:ea typeface="+mn-ea"/>
                <a:cs typeface="+mn-cs"/>
              </a:rPr>
              <a:t>Ms</a:t>
            </a:r>
            <a:r>
              <a:rPr lang="en-US" sz="1200" b="0" i="0" u="none" strike="noStrike" kern="1200" baseline="0" dirty="0">
                <a:solidFill>
                  <a:schemeClr val="tx1"/>
                </a:solidFill>
                <a:latin typeface="+mn-lt"/>
                <a:ea typeface="+mn-ea"/>
                <a:cs typeface="+mn-cs"/>
              </a:rPr>
              <a:t> fixed and train the target representation Mt using a basic adversarial loss until the feature maps of the two domains are indistinguishable by the discriminator. By this way, they obtain a</a:t>
            </a:r>
          </a:p>
          <a:p>
            <a:r>
              <a:rPr lang="en-US" sz="1200" b="0" i="0" u="none" strike="noStrike" kern="1200" baseline="0" dirty="0">
                <a:solidFill>
                  <a:schemeClr val="tx1"/>
                </a:solidFill>
                <a:latin typeface="+mn-lt"/>
                <a:ea typeface="+mn-ea"/>
                <a:cs typeface="+mn-cs"/>
              </a:rPr>
              <a:t>transformation to match the target distribution (screenshots from 3D models) with the source distribution (natural images).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They use Google cloud machines </a:t>
            </a:r>
            <a:r>
              <a:rPr lang="en-US" sz="1200" b="0" i="0" u="none" strike="noStrike" kern="1200" baseline="0" dirty="0" err="1">
                <a:solidFill>
                  <a:schemeClr val="tx1"/>
                </a:solidFill>
                <a:latin typeface="+mn-lt"/>
                <a:ea typeface="+mn-ea"/>
                <a:cs typeface="+mn-cs"/>
              </a:rPr>
              <a:t>n1</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highmem</a:t>
            </a:r>
            <a:r>
              <a:rPr lang="en-US" sz="1200" b="0" i="0" u="none" strike="noStrike" kern="1200" baseline="0" dirty="0">
                <a:solidFill>
                  <a:schemeClr val="tx1"/>
                </a:solidFill>
                <a:latin typeface="+mn-lt"/>
                <a:ea typeface="+mn-ea"/>
                <a:cs typeface="+mn-cs"/>
              </a:rPr>
              <a:t>-2, each </a:t>
            </a:r>
            <a:r>
              <a:rPr lang="pt-BR" sz="1200" b="0" i="0" u="none" strike="noStrike" kern="1200" baseline="0" dirty="0">
                <a:solidFill>
                  <a:schemeClr val="tx1"/>
                </a:solidFill>
                <a:latin typeface="+mn-lt"/>
                <a:ea typeface="+mn-ea"/>
                <a:cs typeface="+mn-cs"/>
              </a:rPr>
              <a:t>with 2 vCPUs, Intel(R) Xeon(R) CPU @ 2.50GHz Intel Xeon E5 </a:t>
            </a:r>
            <a:r>
              <a:rPr lang="en-US" sz="1200" b="0" i="0" u="none" strike="noStrike" kern="1200" baseline="0" dirty="0" err="1">
                <a:solidFill>
                  <a:schemeClr val="tx1"/>
                </a:solidFill>
                <a:latin typeface="+mn-lt"/>
                <a:ea typeface="+mn-ea"/>
                <a:cs typeface="+mn-cs"/>
              </a:rPr>
              <a:t>v2</a:t>
            </a:r>
            <a:r>
              <a:rPr lang="en-US" sz="1200" b="0" i="0" u="none" strike="noStrike" kern="1200" baseline="0" dirty="0">
                <a:solidFill>
                  <a:schemeClr val="tx1"/>
                </a:solidFill>
                <a:latin typeface="+mn-lt"/>
                <a:ea typeface="+mn-ea"/>
                <a:cs typeface="+mn-cs"/>
              </a:rPr>
              <a:t>, 13 GB Memory, and 1 x NVIDIA Tesla </a:t>
            </a:r>
            <a:r>
              <a:rPr lang="en-US" sz="1200" b="0" i="0" u="none" strike="noStrike" kern="1200" baseline="0" dirty="0" err="1">
                <a:solidFill>
                  <a:schemeClr val="tx1"/>
                </a:solidFill>
                <a:latin typeface="+mn-lt"/>
                <a:ea typeface="+mn-ea"/>
                <a:cs typeface="+mn-cs"/>
              </a:rPr>
              <a:t>K80</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22</a:t>
            </a:fld>
            <a:endParaRPr lang="en-US" altLang="zh-CN"/>
          </a:p>
        </p:txBody>
      </p:sp>
    </p:spTree>
    <p:extLst>
      <p:ext uri="{BB962C8B-B14F-4D97-AF65-F5344CB8AC3E}">
        <p14:creationId xmlns:p14="http://schemas.microsoft.com/office/powerpoint/2010/main" val="541787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23</a:t>
            </a:fld>
            <a:endParaRPr lang="en-US" altLang="zh-CN"/>
          </a:p>
        </p:txBody>
      </p:sp>
    </p:spTree>
    <p:extLst>
      <p:ext uri="{BB962C8B-B14F-4D97-AF65-F5344CB8AC3E}">
        <p14:creationId xmlns:p14="http://schemas.microsoft.com/office/powerpoint/2010/main" val="3136640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a single classification model, they use the prediction score directly from the network. For a fusion result from multiple classification models, they use the voting ratio as the prediction score. </a:t>
            </a:r>
          </a:p>
          <a:p>
            <a:r>
              <a:rPr lang="en-US" dirty="0"/>
              <a:t>After retrieval all relevant 3D models into a rank list, all other 3D models which are considered irrelevant are inserted in the tail of that rank list with the distance of infinity. </a:t>
            </a:r>
          </a:p>
        </p:txBody>
      </p:sp>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24</a:t>
            </a:fld>
            <a:endParaRPr lang="en-US" altLang="zh-CN"/>
          </a:p>
        </p:txBody>
      </p:sp>
    </p:spTree>
    <p:extLst>
      <p:ext uri="{BB962C8B-B14F-4D97-AF65-F5344CB8AC3E}">
        <p14:creationId xmlns:p14="http://schemas.microsoft.com/office/powerpoint/2010/main" val="295587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r>
              <a:rPr lang="en-US" altLang="zh-CN" sz="1600" dirty="0">
                <a:cs typeface="Times New Roman" pitchFamily="18" charset="0"/>
              </a:rPr>
              <a:t>Here we will show the results of the three methods by using the seven performance metrics</a:t>
            </a: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25</a:t>
            </a:fld>
            <a:endParaRPr lang="en-US" altLang="zh-CN"/>
          </a:p>
        </p:txBody>
      </p:sp>
    </p:spTree>
    <p:extLst>
      <p:ext uri="{BB962C8B-B14F-4D97-AF65-F5344CB8AC3E}">
        <p14:creationId xmlns:p14="http://schemas.microsoft.com/office/powerpoint/2010/main" val="1315402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Image Placeholder 1"/>
          <p:cNvSpPr>
            <a:spLocks noGrp="1" noRot="1" noChangeAspect="1" noTextEdit="1"/>
          </p:cNvSpPr>
          <p:nvPr>
            <p:ph type="sldImg"/>
          </p:nvPr>
        </p:nvSpPr>
        <p:spPr bwMode="auto">
          <a:noFill/>
          <a:ln>
            <a:solidFill>
              <a:srgbClr val="000000"/>
            </a:solidFill>
            <a:miter lim="800000"/>
            <a:headEnd/>
            <a:tailEnd/>
          </a:ln>
        </p:spPr>
      </p:sp>
      <p:sp>
        <p:nvSpPr>
          <p:cNvPr id="180226"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dirty="0">
                <a:solidFill>
                  <a:schemeClr val="tx1"/>
                </a:solidFill>
              </a:rPr>
              <a:t>We performed evaluation on both learning-based and non-learning based participating approaches. </a:t>
            </a:r>
          </a:p>
        </p:txBody>
      </p:sp>
      <p:sp>
        <p:nvSpPr>
          <p:cNvPr id="119811" name="Slide Number Placeholder 3"/>
          <p:cNvSpPr>
            <a:spLocks noGrp="1"/>
          </p:cNvSpPr>
          <p:nvPr>
            <p:ph type="sldNum" sz="quarter" idx="5"/>
          </p:nvPr>
        </p:nvSpPr>
        <p:spPr bwMode="auto">
          <a:ln>
            <a:miter lim="800000"/>
            <a:headEnd/>
            <a:tailEnd/>
          </a:ln>
        </p:spPr>
        <p:txBody>
          <a:bodyPr/>
          <a:lstStyle/>
          <a:p>
            <a:pPr>
              <a:defRPr/>
            </a:pPr>
            <a:fld id="{F5E91814-72A9-4FAC-8602-18E0C170BBAB}" type="slidenum">
              <a:rPr lang="zh-CN" altLang="en-US" smtClean="0"/>
              <a:pPr>
                <a:defRPr/>
              </a:pPr>
              <a:t>26</a:t>
            </a:fld>
            <a:endParaRPr lang="en-US" altLang="zh-CN"/>
          </a:p>
        </p:txBody>
      </p:sp>
    </p:spTree>
    <p:extLst>
      <p:ext uri="{BB962C8B-B14F-4D97-AF65-F5344CB8AC3E}">
        <p14:creationId xmlns:p14="http://schemas.microsoft.com/office/powerpoint/2010/main" val="3892970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Image Placeholder 1"/>
          <p:cNvSpPr>
            <a:spLocks noGrp="1" noRot="1" noChangeAspect="1" noTextEdit="1"/>
          </p:cNvSpPr>
          <p:nvPr>
            <p:ph type="sldImg"/>
          </p:nvPr>
        </p:nvSpPr>
        <p:spPr bwMode="auto">
          <a:noFill/>
          <a:ln>
            <a:solidFill>
              <a:srgbClr val="000000"/>
            </a:solidFill>
            <a:miter lim="800000"/>
            <a:headEnd/>
            <a:tailEnd/>
          </a:ln>
        </p:spPr>
      </p:sp>
      <p:sp>
        <p:nvSpPr>
          <p:cNvPr id="180226"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There are testing and complete datasets in the benchmark. </a:t>
            </a:r>
            <a:endParaRPr lang="en-US" dirty="0">
              <a:latin typeface="+mn-lt"/>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mn-lt"/>
              </a:rPr>
              <a:t>This figure is the Precision-Recall plots of 3 l</a:t>
            </a:r>
            <a:r>
              <a:rPr lang="en-US" dirty="0"/>
              <a:t>earning-based approaches with 7 runs on testing dataset</a:t>
            </a:r>
            <a:r>
              <a:rPr lang="en-US" dirty="0">
                <a:latin typeface="+mn-lt"/>
              </a:rPr>
              <a:t>.</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rPr>
              <a:t>From the figure, we can see that </a:t>
            </a:r>
            <a:r>
              <a:rPr lang="en-US" sz="1200" dirty="0">
                <a:solidFill>
                  <a:schemeClr val="tx1"/>
                </a:solidFill>
              </a:rPr>
              <a:t>Tran’s RNSRAP algorithm performs the best, followed by Liu’s TCL method.</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dirty="0">
                <a:solidFill>
                  <a:schemeClr val="tx1"/>
                </a:solidFill>
              </a:rPr>
              <a:t>The overall performance of all the learning-based methods are close to each other.</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200" dirty="0">
              <a:solidFill>
                <a:schemeClr val="tx1"/>
              </a:solidFill>
            </a:endParaRPr>
          </a:p>
        </p:txBody>
      </p:sp>
      <p:sp>
        <p:nvSpPr>
          <p:cNvPr id="119811" name="Slide Number Placeholder 3"/>
          <p:cNvSpPr>
            <a:spLocks noGrp="1"/>
          </p:cNvSpPr>
          <p:nvPr>
            <p:ph type="sldNum" sz="quarter" idx="5"/>
          </p:nvPr>
        </p:nvSpPr>
        <p:spPr bwMode="auto">
          <a:ln>
            <a:miter lim="800000"/>
            <a:headEnd/>
            <a:tailEnd/>
          </a:ln>
        </p:spPr>
        <p:txBody>
          <a:bodyPr/>
          <a:lstStyle/>
          <a:p>
            <a:pPr>
              <a:defRPr/>
            </a:pPr>
            <a:fld id="{F5E91814-72A9-4FAC-8602-18E0C170BBAB}" type="slidenum">
              <a:rPr lang="zh-CN" altLang="en-US" smtClean="0"/>
              <a:pPr>
                <a:defRPr/>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Image Placeholder 1"/>
          <p:cNvSpPr>
            <a:spLocks noGrp="1" noRot="1" noChangeAspect="1" noTextEdit="1"/>
          </p:cNvSpPr>
          <p:nvPr>
            <p:ph type="sldImg"/>
          </p:nvPr>
        </p:nvSpPr>
        <p:spPr bwMode="auto">
          <a:noFill/>
          <a:ln>
            <a:solidFill>
              <a:srgbClr val="000000"/>
            </a:solidFill>
            <a:miter lim="800000"/>
            <a:headEnd/>
            <a:tailEnd/>
          </a:ln>
        </p:spPr>
      </p:sp>
      <p:sp>
        <p:nvSpPr>
          <p:cNvPr id="180226"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latin typeface="+mn-lt"/>
              </a:rPr>
              <a:t>The second figure</a:t>
            </a:r>
            <a:r>
              <a:rPr lang="en-US" dirty="0">
                <a:latin typeface="+mn-lt"/>
              </a:rPr>
              <a:t> is the Precision-Recall plot of 1 non-l</a:t>
            </a:r>
            <a:r>
              <a:rPr lang="en-US" dirty="0"/>
              <a:t>earning-based approach with 1 rum on the complete dataset</a:t>
            </a:r>
            <a:r>
              <a:rPr lang="en-US" dirty="0">
                <a:latin typeface="+mn-lt"/>
              </a:rPr>
              <a:t>.</a:t>
            </a:r>
            <a:endParaRPr lang="en-US" sz="1200" b="0" i="0" u="none" strike="noStrike" kern="1200" baseline="0" dirty="0">
              <a:solidFill>
                <a:schemeClr val="tx1"/>
              </a:solidFill>
              <a:latin typeface="+mn-lt"/>
              <a:ea typeface="+mn-ea"/>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mn-ea"/>
                <a:cs typeface="+mn-cs"/>
              </a:rPr>
              <a:t>From this figure, we can see that t</a:t>
            </a:r>
            <a:r>
              <a:rPr lang="en-US" sz="1200" dirty="0">
                <a:solidFill>
                  <a:schemeClr val="tx1"/>
                </a:solidFill>
              </a:rPr>
              <a:t>he performance is much inferior if compared with learning-based ones.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a:solidFill>
                <a:schemeClr val="tx1"/>
              </a:solidFill>
              <a:latin typeface="+mn-lt"/>
              <a:ea typeface="+mn-ea"/>
              <a:cs typeface="+mn-cs"/>
            </a:endParaRPr>
          </a:p>
        </p:txBody>
      </p:sp>
      <p:sp>
        <p:nvSpPr>
          <p:cNvPr id="119811" name="Slide Number Placeholder 3"/>
          <p:cNvSpPr>
            <a:spLocks noGrp="1"/>
          </p:cNvSpPr>
          <p:nvPr>
            <p:ph type="sldNum" sz="quarter" idx="5"/>
          </p:nvPr>
        </p:nvSpPr>
        <p:spPr bwMode="auto">
          <a:ln>
            <a:miter lim="800000"/>
            <a:headEnd/>
            <a:tailEnd/>
          </a:ln>
        </p:spPr>
        <p:txBody>
          <a:bodyPr/>
          <a:lstStyle/>
          <a:p>
            <a:pPr>
              <a:defRPr/>
            </a:pPr>
            <a:fld id="{F5E91814-72A9-4FAC-8602-18E0C170BBAB}" type="slidenum">
              <a:rPr lang="zh-CN" altLang="en-US" smtClean="0"/>
              <a:pPr>
                <a:defRPr/>
              </a:pPr>
              <a:t>28</a:t>
            </a:fld>
            <a:endParaRPr lang="en-US" altLang="zh-CN"/>
          </a:p>
        </p:txBody>
      </p:sp>
    </p:spTree>
    <p:extLst>
      <p:ext uri="{BB962C8B-B14F-4D97-AF65-F5344CB8AC3E}">
        <p14:creationId xmlns:p14="http://schemas.microsoft.com/office/powerpoint/2010/main" val="1848231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Image Placeholder 1"/>
          <p:cNvSpPr>
            <a:spLocks noGrp="1" noRot="1" noChangeAspect="1" noTextEdit="1"/>
          </p:cNvSpPr>
          <p:nvPr>
            <p:ph type="sldImg"/>
          </p:nvPr>
        </p:nvSpPr>
        <p:spPr bwMode="auto">
          <a:noFill/>
          <a:ln>
            <a:solidFill>
              <a:srgbClr val="000000"/>
            </a:solidFill>
            <a:miter lim="800000"/>
            <a:headEnd/>
            <a:tailEnd/>
          </a:ln>
        </p:spPr>
      </p:sp>
      <p:sp>
        <p:nvSpPr>
          <p:cNvPr id="180226"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dirty="0">
                <a:latin typeface="+mn-lt"/>
                <a:cs typeface="Times New Roman" pitchFamily="18" charset="0"/>
              </a:rPr>
              <a:t>This table compares their performance based on other six performance metrics. The conclusion is consistent as well, if we look at the overall performance like DCG or AP. </a:t>
            </a:r>
          </a:p>
        </p:txBody>
      </p:sp>
      <p:sp>
        <p:nvSpPr>
          <p:cNvPr id="119811" name="Slide Number Placeholder 3"/>
          <p:cNvSpPr>
            <a:spLocks noGrp="1"/>
          </p:cNvSpPr>
          <p:nvPr>
            <p:ph type="sldNum" sz="quarter" idx="5"/>
          </p:nvPr>
        </p:nvSpPr>
        <p:spPr bwMode="auto">
          <a:ln>
            <a:miter lim="800000"/>
            <a:headEnd/>
            <a:tailEnd/>
          </a:ln>
        </p:spPr>
        <p:txBody>
          <a:bodyPr/>
          <a:lstStyle/>
          <a:p>
            <a:pPr>
              <a:defRPr/>
            </a:pPr>
            <a:fld id="{F5E91814-72A9-4FAC-8602-18E0C170BBAB}" type="slidenum">
              <a:rPr lang="zh-CN" altLang="en-US" smtClean="0"/>
              <a:pPr>
                <a:defRPr/>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r>
              <a:rPr lang="en-US" sz="2000" b="1" dirty="0">
                <a:cs typeface="Times New Roman" pitchFamily="18" charset="0"/>
              </a:rPr>
              <a:t>2D Scene Sketch-based 3D Scene retrieval (</a:t>
            </a:r>
            <a:r>
              <a:rPr lang="en-US" sz="2000" b="1" dirty="0" err="1">
                <a:cs typeface="Times New Roman" pitchFamily="18" charset="0"/>
              </a:rPr>
              <a:t>SceneSBR</a:t>
            </a:r>
            <a:r>
              <a:rPr lang="en-US" sz="2000" b="1" dirty="0">
                <a:cs typeface="Times New Roman" pitchFamily="18" charset="0"/>
              </a:rPr>
              <a:t>)  </a:t>
            </a:r>
            <a:r>
              <a:rPr lang="en-US" sz="2000" dirty="0">
                <a:cs typeface="Times New Roman" pitchFamily="18" charset="0"/>
              </a:rPr>
              <a:t>is focusing on retrieving relevant 3D scene models using scene sketch(</a:t>
            </a:r>
            <a:r>
              <a:rPr lang="en-US" sz="2000" dirty="0" err="1">
                <a:cs typeface="Times New Roman" pitchFamily="18" charset="0"/>
              </a:rPr>
              <a:t>es</a:t>
            </a:r>
            <a:r>
              <a:rPr lang="en-US" sz="2000" dirty="0">
                <a:cs typeface="Times New Roman" pitchFamily="18" charset="0"/>
              </a:rPr>
              <a:t>) as input. </a:t>
            </a:r>
          </a:p>
          <a:p>
            <a:r>
              <a:rPr lang="en-US" sz="1800" b="1" dirty="0">
                <a:cs typeface="Times New Roman" pitchFamily="18" charset="0"/>
              </a:rPr>
              <a:t>The Motivation of the </a:t>
            </a:r>
            <a:r>
              <a:rPr lang="en-US" sz="1800" b="1" dirty="0" err="1">
                <a:cs typeface="Times New Roman" pitchFamily="18" charset="0"/>
              </a:rPr>
              <a:t>SceneSBR</a:t>
            </a:r>
            <a:r>
              <a:rPr lang="en-US" sz="1800" b="1" dirty="0">
                <a:cs typeface="Times New Roman" pitchFamily="18" charset="0"/>
              </a:rPr>
              <a:t> is that:</a:t>
            </a:r>
            <a:r>
              <a:rPr lang="en-US" sz="1800" dirty="0">
                <a:cs typeface="Times New Roman" pitchFamily="18" charset="0"/>
              </a:rPr>
              <a:t> </a:t>
            </a:r>
          </a:p>
          <a:p>
            <a:pPr lvl="1">
              <a:buFont typeface="Courier New" panose="02070309020205020404" pitchFamily="49" charset="0"/>
              <a:buChar char="o"/>
            </a:pPr>
            <a:r>
              <a:rPr lang="en-US" sz="1600" dirty="0">
                <a:solidFill>
                  <a:schemeClr val="tx1"/>
                </a:solidFill>
                <a:cs typeface="Times New Roman" pitchFamily="18" charset="0"/>
              </a:rPr>
              <a:t> It has vast applications such as 3D scene reconstruction, autonomous driving cars, 3D geometry video retrieval, and 3D AR/VR Entertainment</a:t>
            </a:r>
          </a:p>
          <a:p>
            <a:r>
              <a:rPr lang="en-US" sz="1800" b="1" dirty="0">
                <a:cs typeface="Times New Roman" pitchFamily="18" charset="0"/>
              </a:rPr>
              <a:t>But there are some existing challenges, which are:</a:t>
            </a:r>
            <a:r>
              <a:rPr lang="en-US" sz="1800" dirty="0">
                <a:cs typeface="Times New Roman" pitchFamily="18" charset="0"/>
              </a:rPr>
              <a:t> </a:t>
            </a:r>
          </a:p>
          <a:p>
            <a:pPr lvl="1">
              <a:buFont typeface="Courier New" pitchFamily="49" charset="0"/>
              <a:buChar char="o"/>
            </a:pPr>
            <a:r>
              <a:rPr lang="en-US" sz="1600" dirty="0">
                <a:solidFill>
                  <a:schemeClr val="tx1"/>
                </a:solidFill>
                <a:cs typeface="Times New Roman" pitchFamily="18" charset="0"/>
              </a:rPr>
              <a:t> Firstly, 2D sketch lacks the 3D scene information they are supposed represent</a:t>
            </a:r>
          </a:p>
          <a:p>
            <a:pPr lvl="1">
              <a:buFont typeface="Courier New" pitchFamily="49" charset="0"/>
              <a:buChar char="o"/>
            </a:pPr>
            <a:r>
              <a:rPr lang="en-US" sz="1600" dirty="0">
                <a:solidFill>
                  <a:schemeClr val="tx1"/>
                </a:solidFill>
                <a:cs typeface="Times New Roman" pitchFamily="18" charset="0"/>
              </a:rPr>
              <a:t> Secondly, semantic gap between 2D scene sketches and accurate 3D scene models</a:t>
            </a:r>
          </a:p>
          <a:p>
            <a:pPr lvl="1">
              <a:buFont typeface="Courier New" pitchFamily="49" charset="0"/>
              <a:buChar char="o"/>
            </a:pPr>
            <a:r>
              <a:rPr lang="en-US" sz="1600" dirty="0">
                <a:solidFill>
                  <a:schemeClr val="tx1"/>
                </a:solidFill>
                <a:cs typeface="Times New Roman" pitchFamily="18" charset="0"/>
              </a:rPr>
              <a:t> Finally, it is a brand new research topic in the field of sketch-based 3D object retrieval:</a:t>
            </a:r>
          </a:p>
          <a:p>
            <a:pPr lvl="2">
              <a:buFont typeface="Wingdings" pitchFamily="2" charset="2"/>
              <a:buChar char="ü"/>
            </a:pPr>
            <a:r>
              <a:rPr lang="en-US" sz="1600" dirty="0">
                <a:cs typeface="Times New Roman" pitchFamily="18" charset="0"/>
              </a:rPr>
              <a:t>The query sketch contains several objects</a:t>
            </a:r>
          </a:p>
          <a:p>
            <a:pPr lvl="2">
              <a:buFont typeface="Wingdings" pitchFamily="2" charset="2"/>
              <a:buChar char="ü"/>
            </a:pPr>
            <a:r>
              <a:rPr lang="en-US" sz="1600" dirty="0">
                <a:cs typeface="Times New Roman" pitchFamily="18" charset="0"/>
              </a:rPr>
              <a:t>And the objects that may overlap with each other and also have relative location configurations</a:t>
            </a:r>
          </a:p>
          <a:p>
            <a:r>
              <a:rPr lang="en-US" sz="2000" b="1" dirty="0">
                <a:cs typeface="Times New Roman" pitchFamily="18" charset="0"/>
              </a:rPr>
              <a:t>We organized this track to </a:t>
            </a:r>
            <a:r>
              <a:rPr lang="en-US" sz="2000" dirty="0">
                <a:cs typeface="Times New Roman" pitchFamily="18" charset="0"/>
              </a:rPr>
              <a:t>further foster this challenging research area by building </a:t>
            </a:r>
            <a:r>
              <a:rPr lang="en-US" sz="2000" i="1" dirty="0">
                <a:cs typeface="Times New Roman" pitchFamily="18" charset="0"/>
              </a:rPr>
              <a:t>the first 2D scene sketch-based 3D scene retrieval benchmark</a:t>
            </a:r>
            <a:endParaRPr lang="en-US" altLang="zh-CN" dirty="0"/>
          </a:p>
          <a:p>
            <a:pPr eaLnBrk="1" hangingPunct="1">
              <a:spcBef>
                <a:spcPct val="0"/>
              </a:spcBef>
            </a:pPr>
            <a:endParaRPr lang="zh-CN" altLang="en-US" dirty="0"/>
          </a:p>
        </p:txBody>
      </p:sp>
      <p:sp>
        <p:nvSpPr>
          <p:cNvPr id="15363" name="Slide Number Placeholder 3"/>
          <p:cNvSpPr>
            <a:spLocks noGrp="1"/>
          </p:cNvSpPr>
          <p:nvPr>
            <p:ph type="sldNum" sz="quarter" idx="5"/>
          </p:nvPr>
        </p:nvSpPr>
        <p:spPr bwMode="auto">
          <a:ln>
            <a:miter lim="800000"/>
            <a:headEnd/>
            <a:tailEnd/>
          </a:ln>
        </p:spPr>
        <p:txBody>
          <a:bodyPr/>
          <a:lstStyle/>
          <a:p>
            <a:pPr>
              <a:defRPr/>
            </a:pPr>
            <a:fld id="{354EC3D8-CD37-4A7D-9AD0-A7BC63D8272A}" type="slidenum">
              <a:rPr lang="zh-CN" altLang="en-US" smtClean="0"/>
              <a:pPr>
                <a:defRPr/>
              </a:pPr>
              <a:t>3</a:t>
            </a:fld>
            <a:endParaRPr lang="en-US" altLang="zh-CN"/>
          </a:p>
        </p:txBody>
      </p:sp>
    </p:spTree>
    <p:extLst>
      <p:ext uri="{BB962C8B-B14F-4D97-AF65-F5344CB8AC3E}">
        <p14:creationId xmlns:p14="http://schemas.microsoft.com/office/powerpoint/2010/main" val="1651940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r>
              <a:rPr lang="en-US" altLang="zh-CN" sz="1600" dirty="0">
                <a:cs typeface="Times New Roman" pitchFamily="18" charset="0"/>
              </a:rPr>
              <a:t>In the last chapter, we will show the conclusions and future work</a:t>
            </a: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30</a:t>
            </a:fld>
            <a:endParaRPr lang="en-US" altLang="zh-CN"/>
          </a:p>
        </p:txBody>
      </p:sp>
    </p:spTree>
    <p:extLst>
      <p:ext uri="{BB962C8B-B14F-4D97-AF65-F5344CB8AC3E}">
        <p14:creationId xmlns:p14="http://schemas.microsoft.com/office/powerpoint/2010/main" val="4072362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Slide Image Placeholder 1"/>
          <p:cNvSpPr>
            <a:spLocks noGrp="1" noRot="1" noChangeAspect="1" noTextEdit="1"/>
          </p:cNvSpPr>
          <p:nvPr>
            <p:ph type="sldImg"/>
          </p:nvPr>
        </p:nvSpPr>
        <p:spPr bwMode="auto">
          <a:noFill/>
          <a:ln>
            <a:solidFill>
              <a:srgbClr val="000000"/>
            </a:solidFill>
            <a:miter lim="800000"/>
            <a:headEnd/>
            <a:tailEnd/>
          </a:ln>
        </p:spPr>
      </p:sp>
      <p:sp>
        <p:nvSpPr>
          <p:cNvPr id="196610"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r>
              <a:rPr lang="en-US" altLang="zh-CN" dirty="0"/>
              <a:t>Let’s conclude the track.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t>First, </a:t>
            </a:r>
            <a:r>
              <a:rPr lang="en-US" altLang="zh-CN" sz="1200" dirty="0"/>
              <a:t>t</a:t>
            </a:r>
            <a:r>
              <a:rPr lang="en-US" sz="1200" dirty="0"/>
              <a:t>o foster this challenging and interesting </a:t>
            </a:r>
            <a:r>
              <a:rPr lang="en-US" sz="1200" i="1" dirty="0"/>
              <a:t>research direction Scene Sketch-Based 3D Scene Retrieval, we build the first benchmark for it and organize </a:t>
            </a:r>
            <a:r>
              <a:rPr lang="en-US" altLang="zh-CN" dirty="0"/>
              <a:t>this track.  </a:t>
            </a:r>
          </a:p>
          <a:p>
            <a:pPr>
              <a:spcBef>
                <a:spcPts val="1200"/>
              </a:spcBef>
              <a:spcAft>
                <a:spcPts val="1200"/>
              </a:spcAft>
            </a:pPr>
            <a:r>
              <a:rPr lang="en-US" sz="1200" b="1" dirty="0"/>
              <a:t>About the participation: </a:t>
            </a:r>
            <a:r>
              <a:rPr lang="en-US" sz="1200" b="0" dirty="0"/>
              <a:t>alth</a:t>
            </a:r>
            <a:r>
              <a:rPr lang="en-US" sz="1200" dirty="0"/>
              <a:t>ough challenging, we have </a:t>
            </a:r>
            <a:r>
              <a:rPr lang="en-US" sz="1200" i="1" dirty="0"/>
              <a:t>3</a:t>
            </a:r>
            <a:r>
              <a:rPr lang="en-US" sz="1200" dirty="0"/>
              <a:t> groups successfully participated in the track and contributed </a:t>
            </a:r>
            <a:r>
              <a:rPr lang="en-US" sz="1200" i="1" dirty="0"/>
              <a:t>8</a:t>
            </a:r>
            <a:r>
              <a:rPr lang="en-US" sz="1200" dirty="0"/>
              <a:t> runs of </a:t>
            </a:r>
            <a:r>
              <a:rPr lang="en-US" sz="1200" i="1" dirty="0"/>
              <a:t>4</a:t>
            </a:r>
            <a:r>
              <a:rPr lang="en-US" sz="1200" dirty="0"/>
              <a:t> methods. While, we conducted a </a:t>
            </a:r>
            <a:r>
              <a:rPr lang="en-US" sz="1200" i="1" dirty="0"/>
              <a:t>comparative evaluation</a:t>
            </a:r>
            <a:r>
              <a:rPr lang="en-US" sz="1200" dirty="0"/>
              <a:t> on their performance based on seven commonly used performance metrics. This track also provides the first </a:t>
            </a:r>
            <a:r>
              <a:rPr lang="en-US" sz="1200" i="1" dirty="0"/>
              <a:t>common platform </a:t>
            </a:r>
            <a:r>
              <a:rPr lang="en-US" sz="1200" dirty="0"/>
              <a:t>for this research topic. It can be used to evaluate new 2D scene sketch-based 3D scene retrieval algorithms. </a:t>
            </a:r>
          </a:p>
        </p:txBody>
      </p:sp>
      <p:sp>
        <p:nvSpPr>
          <p:cNvPr id="128003" name="Slide Number Placeholder 3"/>
          <p:cNvSpPr>
            <a:spLocks noGrp="1"/>
          </p:cNvSpPr>
          <p:nvPr>
            <p:ph type="sldNum" sz="quarter" idx="5"/>
          </p:nvPr>
        </p:nvSpPr>
        <p:spPr bwMode="auto">
          <a:ln>
            <a:miter lim="800000"/>
            <a:headEnd/>
            <a:tailEnd/>
          </a:ln>
        </p:spPr>
        <p:txBody>
          <a:bodyPr/>
          <a:lstStyle/>
          <a:p>
            <a:pPr>
              <a:defRPr/>
            </a:pPr>
            <a:fld id="{91087635-F456-449F-AD9C-76B167EA5E24}" type="slidenum">
              <a:rPr lang="zh-CN" altLang="en-US" smtClean="0"/>
              <a:pPr>
                <a:defRPr/>
              </a:pPr>
              <a:t>31</a:t>
            </a:fld>
            <a:endParaRPr lang="en-US" altLang="zh-CN"/>
          </a:p>
        </p:txBody>
      </p:sp>
    </p:spTree>
    <p:extLst>
      <p:ext uri="{BB962C8B-B14F-4D97-AF65-F5344CB8AC3E}">
        <p14:creationId xmlns:p14="http://schemas.microsoft.com/office/powerpoint/2010/main" val="3393979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Slide Image Placeholder 1"/>
          <p:cNvSpPr>
            <a:spLocks noGrp="1" noRot="1" noChangeAspect="1" noTextEdit="1"/>
          </p:cNvSpPr>
          <p:nvPr>
            <p:ph type="sldImg"/>
          </p:nvPr>
        </p:nvSpPr>
        <p:spPr bwMode="auto">
          <a:noFill/>
          <a:ln>
            <a:solidFill>
              <a:srgbClr val="000000"/>
            </a:solidFill>
            <a:miter lim="800000"/>
            <a:headEnd/>
            <a:tailEnd/>
          </a:ln>
        </p:spPr>
      </p:sp>
      <p:sp>
        <p:nvSpPr>
          <p:cNvPr id="196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dirty="0"/>
              <a:t>The future work of this research direction includes:</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dirty="0">
                <a:solidFill>
                  <a:schemeClr val="tx1"/>
                </a:solidFill>
              </a:rPr>
              <a:t>Build a large-scale and/or multimodal 2D scene-based 3D scene retrieval benchmark</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dirty="0">
                <a:solidFill>
                  <a:schemeClr val="tx1"/>
                </a:solidFill>
              </a:rPr>
              <a:t>Utilize the semantic information existing in both a 2D scene sketch query and all the 3D scene target models to improve either the accuracy or efficiency of a 2D scene sketch-based 3D scene retrieval algorithm</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dirty="0">
                <a:solidFill>
                  <a:schemeClr val="tx1"/>
                </a:solidFill>
              </a:rPr>
              <a:t>Develop a 2D scene-based 3D scene retrieval dedicated for a related application, such as rainforest scenes for cartoon or movie production, and so on</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dirty="0">
                <a:solidFill>
                  <a:schemeClr val="tx1"/>
                </a:solidFill>
              </a:rPr>
              <a:t>Develop new deep learning models specially for this research topic</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dirty="0">
                <a:solidFill>
                  <a:schemeClr val="tx1"/>
                </a:solidFill>
              </a:rPr>
              <a:t>And to further improve retrieval accuracy, especially for NN, and FT since we can push more 3D scene models classified into one class forward to the front part of a retrieval rank list, e.g., a 3D mountain scene model may contains a river, and vice versa.</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1200" dirty="0">
              <a:solidFill>
                <a:schemeClr val="tx1"/>
              </a:solidFill>
            </a:endParaRPr>
          </a:p>
          <a:p>
            <a:pPr marL="171450" indent="-171450" eaLnBrk="1" hangingPunct="1">
              <a:spcBef>
                <a:spcPct val="0"/>
              </a:spcBef>
              <a:buFont typeface="Arial" panose="020B0604020202020204" pitchFamily="34" charset="0"/>
              <a:buChar char="•"/>
            </a:pPr>
            <a:endParaRPr lang="zh-CN" altLang="en-US" dirty="0"/>
          </a:p>
        </p:txBody>
      </p:sp>
      <p:sp>
        <p:nvSpPr>
          <p:cNvPr id="128003" name="Slide Number Placeholder 3"/>
          <p:cNvSpPr>
            <a:spLocks noGrp="1"/>
          </p:cNvSpPr>
          <p:nvPr>
            <p:ph type="sldNum" sz="quarter" idx="5"/>
          </p:nvPr>
        </p:nvSpPr>
        <p:spPr bwMode="auto">
          <a:ln>
            <a:miter lim="800000"/>
            <a:headEnd/>
            <a:tailEnd/>
          </a:ln>
        </p:spPr>
        <p:txBody>
          <a:bodyPr/>
          <a:lstStyle/>
          <a:p>
            <a:pPr>
              <a:defRPr/>
            </a:pPr>
            <a:fld id="{91087635-F456-449F-AD9C-76B167EA5E24}" type="slidenum">
              <a:rPr lang="zh-CN" altLang="en-US" smtClean="0"/>
              <a:pPr>
                <a:defRPr/>
              </a:pPr>
              <a:t>32</a:t>
            </a:fld>
            <a:endParaRPr lang="en-US" altLang="zh-CN"/>
          </a:p>
        </p:txBody>
      </p:sp>
    </p:spTree>
    <p:extLst>
      <p:ext uri="{BB962C8B-B14F-4D97-AF65-F5344CB8AC3E}">
        <p14:creationId xmlns:p14="http://schemas.microsoft.com/office/powerpoint/2010/main" val="2380623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a:t>
            </a:r>
            <a:r>
              <a:rPr lang="zh-CN" altLang="en-US" dirty="0"/>
              <a:t> </a:t>
            </a:r>
            <a:r>
              <a:rPr lang="en-US" altLang="zh-CN" dirty="0"/>
              <a:t>you</a:t>
            </a:r>
            <a:r>
              <a:rPr lang="zh-CN" altLang="en-US" dirty="0"/>
              <a:t> </a:t>
            </a:r>
            <a:r>
              <a:rPr lang="en-US" altLang="zh-CN" dirty="0"/>
              <a:t>have</a:t>
            </a:r>
            <a:r>
              <a:rPr lang="zh-CN" altLang="en-US" dirty="0"/>
              <a:t> </a:t>
            </a:r>
            <a:r>
              <a:rPr lang="en-US" altLang="zh-CN" dirty="0"/>
              <a:t>any</a:t>
            </a:r>
            <a:r>
              <a:rPr lang="zh-CN" altLang="en-US" dirty="0"/>
              <a:t> </a:t>
            </a:r>
            <a:r>
              <a:rPr lang="en-US" altLang="zh-CN" dirty="0"/>
              <a:t>question,</a:t>
            </a:r>
            <a:r>
              <a:rPr lang="zh-CN" altLang="en-US" dirty="0"/>
              <a:t> </a:t>
            </a:r>
            <a:r>
              <a:rPr lang="en-US" altLang="zh-CN" dirty="0"/>
              <a:t>please</a:t>
            </a:r>
            <a:r>
              <a:rPr lang="zh-CN" altLang="en-US" dirty="0"/>
              <a:t> </a:t>
            </a:r>
            <a:r>
              <a:rPr lang="en-US" altLang="zh-CN" dirty="0"/>
              <a:t>send</a:t>
            </a:r>
            <a:r>
              <a:rPr lang="zh-CN" altLang="en-US" dirty="0"/>
              <a:t> </a:t>
            </a:r>
            <a:r>
              <a:rPr lang="en-US" altLang="zh-CN" dirty="0"/>
              <a:t>an email to bo.li@usm.edu. Thank you. </a:t>
            </a:r>
            <a:endParaRPr lang="en-US" dirty="0"/>
          </a:p>
        </p:txBody>
      </p:sp>
      <p:sp>
        <p:nvSpPr>
          <p:cNvPr id="4" name="灯片编号占位符 3"/>
          <p:cNvSpPr>
            <a:spLocks noGrp="1"/>
          </p:cNvSpPr>
          <p:nvPr>
            <p:ph type="sldNum" sz="quarter" idx="10"/>
          </p:nvPr>
        </p:nvSpPr>
        <p:spPr/>
        <p:txBody>
          <a:bodyPr/>
          <a:lstStyle/>
          <a:p>
            <a:pPr>
              <a:defRPr/>
            </a:pPr>
            <a:fld id="{8B6601CA-B457-4690-A27D-A5BDA3913E72}" type="slidenum">
              <a:rPr lang="zh-CN" altLang="en-US" smtClean="0"/>
              <a:pPr>
                <a:defRPr/>
              </a:pPr>
              <a:t>33</a:t>
            </a:fld>
            <a:endParaRPr lang="en-US" altLang="zh-CN"/>
          </a:p>
        </p:txBody>
      </p:sp>
    </p:spTree>
    <p:extLst>
      <p:ext uri="{BB962C8B-B14F-4D97-AF65-F5344CB8AC3E}">
        <p14:creationId xmlns:p14="http://schemas.microsoft.com/office/powerpoint/2010/main" val="749123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r>
              <a:rPr lang="en-US" altLang="zh-CN" sz="1600" dirty="0">
                <a:cs typeface="Times New Roman" pitchFamily="18" charset="0"/>
              </a:rPr>
              <a:t>Let’s continue with the </a:t>
            </a:r>
            <a:r>
              <a:rPr lang="en-US" altLang="zh-CN" sz="1600" dirty="0" err="1">
                <a:cs typeface="Times New Roman" pitchFamily="18" charset="0"/>
              </a:rPr>
              <a:t>SceneSBR</a:t>
            </a:r>
            <a:r>
              <a:rPr lang="en-US" altLang="zh-CN" sz="1600" dirty="0">
                <a:cs typeface="Times New Roman" pitchFamily="18" charset="0"/>
              </a:rPr>
              <a:t> benchmark.</a:t>
            </a: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4</a:t>
            </a:fld>
            <a:endParaRPr lang="en-US" altLang="zh-CN"/>
          </a:p>
        </p:txBody>
      </p:sp>
    </p:spTree>
    <p:extLst>
      <p:ext uri="{BB962C8B-B14F-4D97-AF65-F5344CB8AC3E}">
        <p14:creationId xmlns:p14="http://schemas.microsoft.com/office/powerpoint/2010/main" val="261278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r>
              <a:rPr lang="en-US" sz="2000" b="1" dirty="0" err="1">
                <a:latin typeface="Times New Roman" pitchFamily="18" charset="0"/>
                <a:cs typeface="Times New Roman" pitchFamily="18" charset="0"/>
              </a:rPr>
              <a:t>SceneSBR</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utilizes the 2D scene sketches in Scene250 created in our previous work published in ICMR’16 as its 2D scene sketch dataset and SketchUp 3D scene models (.OBJ and .SKP format) as its 3D scene dataset</a:t>
            </a:r>
          </a:p>
          <a:p>
            <a:pPr lvl="1">
              <a:buFont typeface="Courier New" pitchFamily="49" charset="0"/>
              <a:buChar char="o"/>
            </a:pPr>
            <a:r>
              <a:rPr lang="en-US" sz="1800" b="1" dirty="0">
                <a:solidFill>
                  <a:schemeClr val="tx1"/>
                </a:solidFill>
                <a:ea typeface="宋体" charset="-122"/>
              </a:rPr>
              <a:t>The Scene250 scene sketches contain </a:t>
            </a:r>
            <a:r>
              <a:rPr lang="en-US" sz="1800" dirty="0">
                <a:solidFill>
                  <a:schemeClr val="tx1"/>
                </a:solidFill>
                <a:ea typeface="宋体" charset="-122"/>
              </a:rPr>
              <a:t>250 2D scene sketches categorized into 10 classes, each with 25 sketches</a:t>
            </a:r>
          </a:p>
          <a:p>
            <a:pPr lvl="1">
              <a:buFont typeface="Courier New" pitchFamily="49" charset="0"/>
              <a:buChar char="o"/>
            </a:pPr>
            <a:r>
              <a:rPr lang="en-US" sz="1800" b="1" dirty="0">
                <a:solidFill>
                  <a:schemeClr val="tx1"/>
                </a:solidFill>
                <a:ea typeface="宋体" charset="-122"/>
              </a:rPr>
              <a:t>The SketchUp 3D scene models contain</a:t>
            </a:r>
            <a:r>
              <a:rPr lang="en-US" sz="1800" dirty="0">
                <a:solidFill>
                  <a:schemeClr val="tx1"/>
                </a:solidFill>
                <a:ea typeface="宋体" charset="-122"/>
              </a:rPr>
              <a:t> 1000 3D scene models categorized into 10 classes, each with 100 models</a:t>
            </a:r>
          </a:p>
          <a:p>
            <a:pPr marL="457200" marR="0" lvl="1" indent="0" algn="l" defTabSz="914400" rtl="0" eaLnBrk="0" fontAlgn="base" latinLnBrk="0" hangingPunct="0">
              <a:lnSpc>
                <a:spcPct val="100000"/>
              </a:lnSpc>
              <a:spcBef>
                <a:spcPct val="30000"/>
              </a:spcBef>
              <a:spcAft>
                <a:spcPct val="0"/>
              </a:spcAft>
              <a:buClrTx/>
              <a:buSzTx/>
              <a:buFont typeface="Courier New" pitchFamily="49" charset="0"/>
              <a:buChar char="o"/>
              <a:tabLst/>
              <a:defRPr/>
            </a:pPr>
            <a:r>
              <a:rPr lang="en-US" sz="1800" b="1" dirty="0">
                <a:solidFill>
                  <a:schemeClr val="tx1"/>
                </a:solidFill>
                <a:ea typeface="宋体" charset="-122"/>
              </a:rPr>
              <a:t>For Training and Testing datasets</a:t>
            </a:r>
            <a:r>
              <a:rPr lang="en-US" sz="1800" dirty="0">
                <a:solidFill>
                  <a:schemeClr val="tx1"/>
                </a:solidFill>
                <a:ea typeface="宋体" charset="-122"/>
              </a:rPr>
              <a:t>: </a:t>
            </a:r>
          </a:p>
          <a:p>
            <a:pPr marL="914400" marR="0" lvl="2" indent="0" algn="l" defTabSz="914400" rtl="0" eaLnBrk="0" fontAlgn="base" latinLnBrk="0" hangingPunct="0">
              <a:lnSpc>
                <a:spcPct val="100000"/>
              </a:lnSpc>
              <a:spcBef>
                <a:spcPct val="30000"/>
              </a:spcBef>
              <a:spcAft>
                <a:spcPct val="0"/>
              </a:spcAft>
              <a:buClrTx/>
              <a:buSzTx/>
              <a:buFont typeface="Wingdings" pitchFamily="2" charset="2"/>
              <a:buChar char="ü"/>
              <a:tabLst/>
              <a:defRPr/>
            </a:pPr>
            <a:r>
              <a:rPr lang="en-US" sz="1800" dirty="0">
                <a:ea typeface="宋体" charset="-122"/>
              </a:rPr>
              <a:t>We randomly select </a:t>
            </a:r>
            <a:r>
              <a:rPr lang="en-US" sz="1800" b="1" dirty="0">
                <a:ea typeface="宋体" charset="-122"/>
              </a:rPr>
              <a:t>18</a:t>
            </a:r>
            <a:r>
              <a:rPr lang="en-US" sz="1800" dirty="0">
                <a:ea typeface="宋体" charset="-122"/>
              </a:rPr>
              <a:t> sketches and </a:t>
            </a:r>
            <a:r>
              <a:rPr lang="en-US" sz="1800" b="1" dirty="0">
                <a:ea typeface="宋体" charset="-122"/>
              </a:rPr>
              <a:t>70</a:t>
            </a:r>
            <a:r>
              <a:rPr lang="en-US" sz="1800" dirty="0">
                <a:ea typeface="宋体" charset="-122"/>
              </a:rPr>
              <a:t> models from each class for training</a:t>
            </a:r>
            <a:endParaRPr lang="en-US" sz="1800" i="1" dirty="0">
              <a:ea typeface="宋体" charset="-122"/>
            </a:endParaRPr>
          </a:p>
          <a:p>
            <a:pPr lvl="2">
              <a:buFont typeface="Wingdings" pitchFamily="2" charset="2"/>
              <a:buChar char="ü"/>
            </a:pPr>
            <a:r>
              <a:rPr lang="en-US" sz="1800" dirty="0">
                <a:ea typeface="宋体" charset="-122"/>
              </a:rPr>
              <a:t>The remaining </a:t>
            </a:r>
            <a:r>
              <a:rPr lang="en-US" sz="1800" b="1" dirty="0">
                <a:ea typeface="宋体" charset="-122"/>
              </a:rPr>
              <a:t>7</a:t>
            </a:r>
            <a:r>
              <a:rPr lang="en-US" sz="1800" dirty="0">
                <a:ea typeface="宋体" charset="-122"/>
              </a:rPr>
              <a:t> sketches and </a:t>
            </a:r>
            <a:r>
              <a:rPr lang="en-US" sz="1800" b="1" dirty="0">
                <a:ea typeface="宋体" charset="-122"/>
              </a:rPr>
              <a:t>30</a:t>
            </a:r>
            <a:r>
              <a:rPr lang="en-US" sz="1800" dirty="0">
                <a:ea typeface="宋体" charset="-122"/>
              </a:rPr>
              <a:t> models for testing</a:t>
            </a:r>
            <a:endParaRPr lang="en-US" sz="1800" i="1" dirty="0">
              <a:ea typeface="宋体" charset="-122"/>
            </a:endParaRPr>
          </a:p>
          <a:p>
            <a:pPr marL="0" indent="0">
              <a:buNone/>
            </a:pPr>
            <a:endParaRPr lang="en-US" sz="2000" dirty="0"/>
          </a:p>
        </p:txBody>
      </p:sp>
      <p:sp>
        <p:nvSpPr>
          <p:cNvPr id="15363" name="Slide Number Placeholder 3"/>
          <p:cNvSpPr>
            <a:spLocks noGrp="1"/>
          </p:cNvSpPr>
          <p:nvPr>
            <p:ph type="sldNum" sz="quarter" idx="5"/>
          </p:nvPr>
        </p:nvSpPr>
        <p:spPr bwMode="auto">
          <a:ln>
            <a:miter lim="800000"/>
            <a:headEnd/>
            <a:tailEnd/>
          </a:ln>
        </p:spPr>
        <p:txBody>
          <a:bodyPr/>
          <a:lstStyle/>
          <a:p>
            <a:pPr>
              <a:defRPr/>
            </a:pPr>
            <a:fld id="{354EC3D8-CD37-4A7D-9AD0-A7BC63D8272A}" type="slidenum">
              <a:rPr lang="zh-CN" altLang="en-US" smtClean="0"/>
              <a:pPr>
                <a:defRPr/>
              </a:pPr>
              <a:t>5</a:t>
            </a:fld>
            <a:endParaRPr lang="en-US" altLang="zh-CN"/>
          </a:p>
        </p:txBody>
      </p:sp>
    </p:spTree>
    <p:extLst>
      <p:ext uri="{BB962C8B-B14F-4D97-AF65-F5344CB8AC3E}">
        <p14:creationId xmlns:p14="http://schemas.microsoft.com/office/powerpoint/2010/main" val="2387006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r>
              <a:rPr lang="en-US" sz="2000" b="1" dirty="0" err="1">
                <a:latin typeface="Times New Roman" pitchFamily="18" charset="0"/>
                <a:cs typeface="Times New Roman" pitchFamily="18" charset="0"/>
              </a:rPr>
              <a:t>SceneSBR</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utilizes the 2D Scene sketches in Scene250 as its 2D scene sketch dataset and SketchUp 3D scene models (.OBJ and .SKP format) as its 3D scene dataset</a:t>
            </a:r>
          </a:p>
          <a:p>
            <a:pPr lvl="1">
              <a:buFont typeface="Courier New" pitchFamily="49" charset="0"/>
              <a:buChar char="o"/>
            </a:pPr>
            <a:r>
              <a:rPr lang="en-US" sz="1800" b="1" dirty="0">
                <a:solidFill>
                  <a:schemeClr val="tx1"/>
                </a:solidFill>
                <a:ea typeface="宋体" charset="-122"/>
              </a:rPr>
              <a:t>The Scene250 scene sketches contain </a:t>
            </a:r>
            <a:r>
              <a:rPr lang="en-US" sz="1800" dirty="0">
                <a:solidFill>
                  <a:schemeClr val="tx1"/>
                </a:solidFill>
                <a:ea typeface="宋体" charset="-122"/>
              </a:rPr>
              <a:t>250 2D scene sketches categorized into 10 classes, each with 25 sketches</a:t>
            </a:r>
          </a:p>
          <a:p>
            <a:pPr lvl="1">
              <a:buFont typeface="Courier New" pitchFamily="49" charset="0"/>
              <a:buChar char="o"/>
            </a:pPr>
            <a:r>
              <a:rPr lang="en-US" sz="1800" b="1" dirty="0">
                <a:solidFill>
                  <a:schemeClr val="tx1"/>
                </a:solidFill>
                <a:ea typeface="宋体" charset="-122"/>
              </a:rPr>
              <a:t>The SketchUp 3D scene models contain</a:t>
            </a:r>
            <a:r>
              <a:rPr lang="en-US" sz="1800" dirty="0">
                <a:solidFill>
                  <a:schemeClr val="tx1"/>
                </a:solidFill>
                <a:ea typeface="宋体" charset="-122"/>
              </a:rPr>
              <a:t> 1000 3D scene models categorized into 10 classes, each with 100 models</a:t>
            </a:r>
          </a:p>
          <a:p>
            <a:pPr marL="457200" marR="0" lvl="1" indent="0" algn="l" defTabSz="914400" rtl="0" eaLnBrk="0" fontAlgn="base" latinLnBrk="0" hangingPunct="0">
              <a:lnSpc>
                <a:spcPct val="100000"/>
              </a:lnSpc>
              <a:spcBef>
                <a:spcPct val="30000"/>
              </a:spcBef>
              <a:spcAft>
                <a:spcPct val="0"/>
              </a:spcAft>
              <a:buClrTx/>
              <a:buSzTx/>
              <a:buFont typeface="Courier New" pitchFamily="49" charset="0"/>
              <a:buChar char="o"/>
              <a:tabLst/>
              <a:defRPr/>
            </a:pPr>
            <a:r>
              <a:rPr lang="en-US" sz="1800" b="1" dirty="0">
                <a:solidFill>
                  <a:schemeClr val="tx1"/>
                </a:solidFill>
                <a:ea typeface="宋体" charset="-122"/>
              </a:rPr>
              <a:t>For Training and Testing datasets</a:t>
            </a:r>
            <a:r>
              <a:rPr lang="en-US" sz="1800" dirty="0">
                <a:solidFill>
                  <a:schemeClr val="tx1"/>
                </a:solidFill>
                <a:ea typeface="宋体" charset="-122"/>
              </a:rPr>
              <a:t>: </a:t>
            </a:r>
          </a:p>
          <a:p>
            <a:pPr marL="914400" marR="0" lvl="2" indent="0" algn="l" defTabSz="914400" rtl="0" eaLnBrk="0" fontAlgn="base" latinLnBrk="0" hangingPunct="0">
              <a:lnSpc>
                <a:spcPct val="100000"/>
              </a:lnSpc>
              <a:spcBef>
                <a:spcPct val="30000"/>
              </a:spcBef>
              <a:spcAft>
                <a:spcPct val="0"/>
              </a:spcAft>
              <a:buClrTx/>
              <a:buSzTx/>
              <a:buFont typeface="Wingdings" pitchFamily="2" charset="2"/>
              <a:buChar char="ü"/>
              <a:tabLst/>
              <a:defRPr/>
            </a:pPr>
            <a:r>
              <a:rPr lang="en-US" sz="1800" dirty="0">
                <a:ea typeface="宋体" charset="-122"/>
              </a:rPr>
              <a:t>We randomly select </a:t>
            </a:r>
            <a:r>
              <a:rPr lang="en-US" sz="1800" b="1" dirty="0">
                <a:ea typeface="宋体" charset="-122"/>
              </a:rPr>
              <a:t>18</a:t>
            </a:r>
            <a:r>
              <a:rPr lang="en-US" sz="1800" dirty="0">
                <a:ea typeface="宋体" charset="-122"/>
              </a:rPr>
              <a:t> sketches and </a:t>
            </a:r>
            <a:r>
              <a:rPr lang="en-US" sz="1800" b="1" dirty="0">
                <a:ea typeface="宋体" charset="-122"/>
              </a:rPr>
              <a:t>70</a:t>
            </a:r>
            <a:r>
              <a:rPr lang="en-US" sz="1800" dirty="0">
                <a:ea typeface="宋体" charset="-122"/>
              </a:rPr>
              <a:t> models from each class for training</a:t>
            </a:r>
            <a:endParaRPr lang="en-US" sz="1800" i="1" dirty="0">
              <a:ea typeface="宋体" charset="-122"/>
            </a:endParaRPr>
          </a:p>
          <a:p>
            <a:pPr lvl="2">
              <a:buFont typeface="Wingdings" pitchFamily="2" charset="2"/>
              <a:buChar char="ü"/>
            </a:pPr>
            <a:r>
              <a:rPr lang="en-US" sz="1800" dirty="0">
                <a:ea typeface="宋体" charset="-122"/>
              </a:rPr>
              <a:t>The remaining </a:t>
            </a:r>
            <a:r>
              <a:rPr lang="en-US" sz="1800" b="1" dirty="0">
                <a:ea typeface="宋体" charset="-122"/>
              </a:rPr>
              <a:t>7</a:t>
            </a:r>
            <a:r>
              <a:rPr lang="en-US" sz="1800" dirty="0">
                <a:ea typeface="宋体" charset="-122"/>
              </a:rPr>
              <a:t> sketches and </a:t>
            </a:r>
            <a:r>
              <a:rPr lang="en-US" sz="1800" b="1" dirty="0">
                <a:ea typeface="宋体" charset="-122"/>
              </a:rPr>
              <a:t>30</a:t>
            </a:r>
            <a:r>
              <a:rPr lang="en-US" sz="1800" dirty="0">
                <a:ea typeface="宋体" charset="-122"/>
              </a:rPr>
              <a:t> models for testing</a:t>
            </a:r>
            <a:endParaRPr lang="en-US" sz="1800" i="1" dirty="0">
              <a:ea typeface="宋体" charset="-122"/>
            </a:endParaRPr>
          </a:p>
          <a:p>
            <a:pPr marL="0" indent="0">
              <a:buNone/>
            </a:pPr>
            <a:endParaRPr lang="en-US" sz="2000" dirty="0"/>
          </a:p>
        </p:txBody>
      </p:sp>
      <p:sp>
        <p:nvSpPr>
          <p:cNvPr id="15363" name="Slide Number Placeholder 3"/>
          <p:cNvSpPr>
            <a:spLocks noGrp="1"/>
          </p:cNvSpPr>
          <p:nvPr>
            <p:ph type="sldNum" sz="quarter" idx="5"/>
          </p:nvPr>
        </p:nvSpPr>
        <p:spPr bwMode="auto">
          <a:ln>
            <a:miter lim="800000"/>
            <a:headEnd/>
            <a:tailEnd/>
          </a:ln>
        </p:spPr>
        <p:txBody>
          <a:bodyPr/>
          <a:lstStyle/>
          <a:p>
            <a:pPr>
              <a:defRPr/>
            </a:pPr>
            <a:fld id="{354EC3D8-CD37-4A7D-9AD0-A7BC63D8272A}" type="slidenum">
              <a:rPr lang="zh-CN" altLang="en-US" smtClean="0"/>
              <a:pPr>
                <a:defRPr/>
              </a:pPr>
              <a:t>6</a:t>
            </a:fld>
            <a:endParaRPr lang="en-US" altLang="zh-CN"/>
          </a:p>
        </p:txBody>
      </p:sp>
    </p:spTree>
    <p:extLst>
      <p:ext uri="{BB962C8B-B14F-4D97-AF65-F5344CB8AC3E}">
        <p14:creationId xmlns:p14="http://schemas.microsoft.com/office/powerpoint/2010/main" val="3996801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0" marR="0" lvl="0" indent="0" algn="l" defTabSz="914400" rtl="0" eaLnBrk="0" fontAlgn="base" latinLnBrk="0" hangingPunct="0">
              <a:lnSpc>
                <a:spcPct val="100000"/>
              </a:lnSpc>
              <a:spcBef>
                <a:spcPct val="30000"/>
              </a:spcBef>
              <a:spcAft>
                <a:spcPct val="0"/>
              </a:spcAft>
              <a:buClrTx/>
              <a:buSzTx/>
              <a:buFont typeface="Courier New" pitchFamily="49" charset="0"/>
              <a:buChar char="o"/>
              <a:tabLst/>
              <a:defRPr/>
            </a:pPr>
            <a:r>
              <a:rPr lang="en-US" sz="1800" b="1" dirty="0">
                <a:solidFill>
                  <a:schemeClr val="tx1"/>
                </a:solidFill>
                <a:ea typeface="宋体" charset="-122"/>
              </a:rPr>
              <a:t>For Training and Testing datasets</a:t>
            </a:r>
            <a:r>
              <a:rPr lang="en-US" sz="1800" dirty="0">
                <a:solidFill>
                  <a:schemeClr val="tx1"/>
                </a:solidFill>
                <a:ea typeface="宋体" charset="-122"/>
              </a:rPr>
              <a:t>: </a:t>
            </a:r>
          </a:p>
          <a:p>
            <a:pPr marL="457200" marR="0" lvl="1" indent="0" algn="l" defTabSz="914400" rtl="0" eaLnBrk="0" fontAlgn="base" latinLnBrk="0" hangingPunct="0">
              <a:lnSpc>
                <a:spcPct val="100000"/>
              </a:lnSpc>
              <a:spcBef>
                <a:spcPct val="30000"/>
              </a:spcBef>
              <a:spcAft>
                <a:spcPct val="0"/>
              </a:spcAft>
              <a:buClrTx/>
              <a:buSzTx/>
              <a:buFont typeface="Wingdings" pitchFamily="2" charset="2"/>
              <a:buChar char="ü"/>
              <a:tabLst/>
              <a:defRPr/>
            </a:pPr>
            <a:r>
              <a:rPr lang="en-US" sz="1800" dirty="0">
                <a:ea typeface="宋体" charset="-122"/>
              </a:rPr>
              <a:t>We randomly select </a:t>
            </a:r>
            <a:r>
              <a:rPr lang="en-US" sz="1800" b="1" dirty="0">
                <a:ea typeface="宋体" charset="-122"/>
              </a:rPr>
              <a:t>18</a:t>
            </a:r>
            <a:r>
              <a:rPr lang="en-US" sz="1800" dirty="0">
                <a:ea typeface="宋体" charset="-122"/>
              </a:rPr>
              <a:t> sketches and </a:t>
            </a:r>
            <a:r>
              <a:rPr lang="en-US" sz="1800" b="1" dirty="0">
                <a:ea typeface="宋体" charset="-122"/>
              </a:rPr>
              <a:t>70</a:t>
            </a:r>
            <a:r>
              <a:rPr lang="en-US" sz="1800" dirty="0">
                <a:ea typeface="宋体" charset="-122"/>
              </a:rPr>
              <a:t> models from each class for training</a:t>
            </a:r>
            <a:endParaRPr lang="en-US" sz="1800" i="1" dirty="0">
              <a:ea typeface="宋体" charset="-122"/>
            </a:endParaRPr>
          </a:p>
          <a:p>
            <a:pPr lvl="1">
              <a:buFont typeface="Wingdings" pitchFamily="2" charset="2"/>
              <a:buChar char="ü"/>
            </a:pPr>
            <a:r>
              <a:rPr lang="en-US" sz="1800" dirty="0">
                <a:ea typeface="宋体" charset="-122"/>
              </a:rPr>
              <a:t>The remaining </a:t>
            </a:r>
            <a:r>
              <a:rPr lang="en-US" sz="1800" b="1" dirty="0">
                <a:ea typeface="宋体" charset="-122"/>
              </a:rPr>
              <a:t>7</a:t>
            </a:r>
            <a:r>
              <a:rPr lang="en-US" sz="1800" dirty="0">
                <a:ea typeface="宋体" charset="-122"/>
              </a:rPr>
              <a:t> sketches and </a:t>
            </a:r>
            <a:r>
              <a:rPr lang="en-US" sz="1800" b="1" dirty="0">
                <a:ea typeface="宋体" charset="-122"/>
              </a:rPr>
              <a:t>30</a:t>
            </a:r>
            <a:r>
              <a:rPr lang="en-US" sz="1800" dirty="0">
                <a:ea typeface="宋体" charset="-122"/>
              </a:rPr>
              <a:t> models for testing</a:t>
            </a:r>
            <a:endParaRPr lang="en-US" sz="1800" i="1" dirty="0">
              <a:ea typeface="宋体" charset="-122"/>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000" dirty="0">
                <a:cs typeface="Times New Roman" pitchFamily="18" charset="0"/>
              </a:rPr>
              <a:t>The table here shows the training and testing datasets (per class) of our </a:t>
            </a:r>
            <a:r>
              <a:rPr lang="en-US" sz="2000" b="1" dirty="0" err="1">
                <a:cs typeface="Times New Roman" pitchFamily="18" charset="0"/>
              </a:rPr>
              <a:t>SceneSBR</a:t>
            </a:r>
            <a:r>
              <a:rPr lang="en-US" sz="2000" dirty="0">
                <a:cs typeface="Times New Roman" pitchFamily="18" charset="0"/>
              </a:rPr>
              <a:t> benchmark</a:t>
            </a:r>
          </a:p>
          <a:p>
            <a:pPr eaLnBrk="1" hangingPunct="1">
              <a:spcBef>
                <a:spcPct val="0"/>
              </a:spcBef>
            </a:pPr>
            <a:endParaRPr lang="zh-CN" altLang="en-US" sz="2000" dirty="0"/>
          </a:p>
          <a:p>
            <a:pPr marL="0" indent="0">
              <a:buNone/>
            </a:pPr>
            <a:endParaRPr lang="en-US" sz="2000" dirty="0"/>
          </a:p>
        </p:txBody>
      </p:sp>
      <p:sp>
        <p:nvSpPr>
          <p:cNvPr id="15363" name="Slide Number Placeholder 3"/>
          <p:cNvSpPr>
            <a:spLocks noGrp="1"/>
          </p:cNvSpPr>
          <p:nvPr>
            <p:ph type="sldNum" sz="quarter" idx="5"/>
          </p:nvPr>
        </p:nvSpPr>
        <p:spPr bwMode="auto">
          <a:ln>
            <a:miter lim="800000"/>
            <a:headEnd/>
            <a:tailEnd/>
          </a:ln>
        </p:spPr>
        <p:txBody>
          <a:bodyPr/>
          <a:lstStyle/>
          <a:p>
            <a:pPr>
              <a:defRPr/>
            </a:pPr>
            <a:fld id="{354EC3D8-CD37-4A7D-9AD0-A7BC63D8272A}" type="slidenum">
              <a:rPr lang="zh-CN" altLang="en-US" smtClean="0"/>
              <a:pPr>
                <a:defRPr/>
              </a:pPr>
              <a:t>7</a:t>
            </a:fld>
            <a:endParaRPr lang="en-US" altLang="zh-CN"/>
          </a:p>
        </p:txBody>
      </p:sp>
    </p:spTree>
    <p:extLst>
      <p:ext uri="{BB962C8B-B14F-4D97-AF65-F5344CB8AC3E}">
        <p14:creationId xmlns:p14="http://schemas.microsoft.com/office/powerpoint/2010/main" val="1873280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r>
              <a:rPr lang="en-US" altLang="zh-CN" sz="1600" dirty="0">
                <a:cs typeface="Times New Roman" pitchFamily="18" charset="0"/>
              </a:rPr>
              <a:t>Here next is about the evaluation</a:t>
            </a: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8</a:t>
            </a:fld>
            <a:endParaRPr lang="en-US" altLang="zh-CN"/>
          </a:p>
        </p:txBody>
      </p:sp>
    </p:spTree>
    <p:extLst>
      <p:ext uri="{BB962C8B-B14F-4D97-AF65-F5344CB8AC3E}">
        <p14:creationId xmlns:p14="http://schemas.microsoft.com/office/powerpoint/2010/main" val="3347385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dirty="0"/>
              <a:t>There are </a:t>
            </a:r>
            <a:r>
              <a:rPr lang="en-US" altLang="zh-CN" sz="1200" dirty="0">
                <a:latin typeface="+mn-lt"/>
              </a:rPr>
              <a:t>s</a:t>
            </a:r>
            <a:r>
              <a:rPr lang="en-US" sz="1200" dirty="0">
                <a:latin typeface="+mn-lt"/>
              </a:rPr>
              <a:t>even commonly adopted performance metrics in 3D model retrieval technique, which are PR, NN, FT, ST, E, DCG and AP</a:t>
            </a:r>
          </a:p>
          <a:p>
            <a:pPr eaLnBrk="1" hangingPunct="1">
              <a:spcBef>
                <a:spcPct val="0"/>
              </a:spcBef>
            </a:pPr>
            <a:endParaRPr lang="en-US" altLang="zh-CN" sz="1200" dirty="0">
              <a:latin typeface="+mn-lt"/>
            </a:endParaRPr>
          </a:p>
          <a:p>
            <a:pPr eaLnBrk="1" hangingPunct="1">
              <a:spcBef>
                <a:spcPct val="0"/>
              </a:spcBef>
            </a:pPr>
            <a:r>
              <a:rPr lang="en-US" altLang="zh-CN" sz="1200" dirty="0">
                <a:latin typeface="+mn-lt"/>
              </a:rPr>
              <a:t>We also have </a:t>
            </a:r>
            <a:r>
              <a:rPr lang="en-US" sz="1200" dirty="0">
                <a:latin typeface="+mn-lt"/>
              </a:rPr>
              <a:t>developed the code to compute them, the code can be downloaded from the provided link.</a:t>
            </a:r>
            <a:endParaRPr lang="zh-CN" altLang="en-US" dirty="0"/>
          </a:p>
        </p:txBody>
      </p:sp>
      <p:sp>
        <p:nvSpPr>
          <p:cNvPr id="17411" name="Slide Number Placeholder 3"/>
          <p:cNvSpPr>
            <a:spLocks noGrp="1"/>
          </p:cNvSpPr>
          <p:nvPr>
            <p:ph type="sldNum" sz="quarter" idx="5"/>
          </p:nvPr>
        </p:nvSpPr>
        <p:spPr bwMode="auto">
          <a:ln>
            <a:miter lim="800000"/>
            <a:headEnd/>
            <a:tailEnd/>
          </a:ln>
        </p:spPr>
        <p:txBody>
          <a:bodyPr/>
          <a:lstStyle/>
          <a:p>
            <a:pPr>
              <a:defRPr/>
            </a:pPr>
            <a:fld id="{7D67E010-025B-439A-861C-19B40A722F4E}" type="slidenum">
              <a:rPr lang="zh-CN" altLang="en-US" smtClean="0"/>
              <a:pPr>
                <a:defRPr/>
              </a:pPr>
              <a:t>9</a:t>
            </a:fld>
            <a:endParaRPr lang="en-US" altLang="zh-CN"/>
          </a:p>
        </p:txBody>
      </p:sp>
    </p:spTree>
    <p:extLst>
      <p:ext uri="{BB962C8B-B14F-4D97-AF65-F5344CB8AC3E}">
        <p14:creationId xmlns:p14="http://schemas.microsoft.com/office/powerpoint/2010/main" val="2311295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l-GR"/>
          </a:p>
        </p:txBody>
      </p:sp>
      <p:sp>
        <p:nvSpPr>
          <p:cNvPr id="5" name="Footer Placeholder 4"/>
          <p:cNvSpPr>
            <a:spLocks noGrp="1"/>
          </p:cNvSpPr>
          <p:nvPr>
            <p:ph type="ftr" sz="quarter" idx="11"/>
          </p:nvPr>
        </p:nvSpPr>
        <p:spPr/>
        <p:txBody>
          <a:bodyPr/>
          <a:lstStyle>
            <a:lvl1pPr>
              <a:defRPr/>
            </a:lvl1pPr>
          </a:lstStyle>
          <a:p>
            <a:pPr>
              <a:defRPr/>
            </a:pPr>
            <a:endParaRPr lang="el-GR"/>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0B1DE52F-DBA3-4B58-8F0B-0018974E4371}"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4" name="Date Placeholder 27"/>
          <p:cNvSpPr>
            <a:spLocks noGrp="1"/>
          </p:cNvSpPr>
          <p:nvPr>
            <p:ph type="dt" sz="half" idx="10"/>
          </p:nvPr>
        </p:nvSpPr>
        <p:spPr/>
        <p:txBody>
          <a:bodyPr wrap="square" lIns="91440" tIns="45720" rIns="91440" bIns="45720" numCol="1" anchor="t" anchorCtr="0" compatLnSpc="1">
            <a:prstTxWarp prst="textNoShape">
              <a:avLst/>
            </a:prstTxWarp>
          </a:bodyPr>
          <a:lstStyle>
            <a:lvl1pPr fontAlgn="base">
              <a:spcBef>
                <a:spcPct val="0"/>
              </a:spcBef>
              <a:spcAft>
                <a:spcPct val="0"/>
              </a:spcAft>
              <a:defRPr>
                <a:ea typeface="宋体" pitchFamily="2" charset="-122"/>
              </a:defRPr>
            </a:lvl1pPr>
          </a:lstStyle>
          <a:p>
            <a:pPr>
              <a:defRPr/>
            </a:pPr>
            <a:fld id="{34F7FBD2-AEB5-4AC2-9370-AD0F6D6B7F63}" type="datetimeFigureOut">
              <a:rPr lang="zh-CN" altLang="en-US"/>
              <a:pPr>
                <a:defRPr/>
              </a:pPr>
              <a:t>2018/4/14</a:t>
            </a:fld>
            <a:endParaRPr lang="en-US" altLang="zh-CN"/>
          </a:p>
        </p:txBody>
      </p:sp>
      <p:sp>
        <p:nvSpPr>
          <p:cNvPr id="5" name="Footer Placeholder 16"/>
          <p:cNvSpPr>
            <a:spLocks noGrp="1"/>
          </p:cNvSpPr>
          <p:nvPr>
            <p:ph type="ftr" sz="quarter" idx="11"/>
          </p:nvPr>
        </p:nvSpPr>
        <p:spPr/>
        <p:txBody>
          <a:bodyPr wrap="square" lIns="91440" tIns="45720" rIns="91440" bIns="45720" numCol="1" anchor="t" anchorCtr="0" compatLnSpc="1">
            <a:prstTxWarp prst="textNoShape">
              <a:avLst/>
            </a:prstTxWarp>
          </a:bodyPr>
          <a:lstStyle>
            <a:lvl1pPr fontAlgn="base">
              <a:spcBef>
                <a:spcPct val="0"/>
              </a:spcBef>
              <a:spcAft>
                <a:spcPct val="0"/>
              </a:spcAft>
              <a:defRPr>
                <a:ea typeface="宋体" pitchFamily="2" charset="-122"/>
              </a:defRPr>
            </a:lvl1pPr>
          </a:lstStyle>
          <a:p>
            <a:pPr>
              <a:defRPr/>
            </a:pPr>
            <a:endParaRPr lang="zh-CN" altLang="en-US"/>
          </a:p>
        </p:txBody>
      </p:sp>
      <p:sp>
        <p:nvSpPr>
          <p:cNvPr id="6" name="Slide Number Placeholder 28"/>
          <p:cNvSpPr>
            <a:spLocks noGrp="1"/>
          </p:cNvSpPr>
          <p:nvPr>
            <p:ph type="sldNum" sz="quarter" idx="12"/>
          </p:nvPr>
        </p:nvSpPr>
        <p:spPr>
          <a:xfrm>
            <a:off x="4343400" y="2198688"/>
            <a:ext cx="457200" cy="441325"/>
          </a:xfrm>
        </p:spPr>
        <p:txBody>
          <a:bodyPr/>
          <a:lstStyle>
            <a:lvl1pPr>
              <a:defRPr/>
            </a:lvl1pPr>
          </a:lstStyle>
          <a:p>
            <a:pPr>
              <a:defRPr/>
            </a:pPr>
            <a:fld id="{B1E2A1F3-1F1E-46C4-999B-9366BAA68E87}"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wrap="square" lIns="91440" tIns="45720" rIns="91440" bIns="45720" numCol="1" anchor="t" anchorCtr="0" compatLnSpc="1">
            <a:prstTxWarp prst="textNoShape">
              <a:avLst/>
            </a:prstTxWarp>
          </a:bodyPr>
          <a:lstStyle>
            <a:lvl1pPr fontAlgn="base">
              <a:spcBef>
                <a:spcPct val="0"/>
              </a:spcBef>
              <a:spcAft>
                <a:spcPct val="0"/>
              </a:spcAft>
              <a:defRPr>
                <a:ea typeface="宋体" pitchFamily="2" charset="-122"/>
              </a:defRPr>
            </a:lvl1pPr>
          </a:lstStyle>
          <a:p>
            <a:pPr>
              <a:defRPr/>
            </a:pPr>
            <a:fld id="{B2FBB66F-E8AF-47B6-AD45-48AB516E32CC}" type="datetimeFigureOut">
              <a:rPr lang="zh-CN" altLang="en-US"/>
              <a:pPr>
                <a:defRPr/>
              </a:pPr>
              <a:t>2018/4/14</a:t>
            </a:fld>
            <a:endParaRPr lang="en-US" altLang="zh-CN"/>
          </a:p>
        </p:txBody>
      </p:sp>
      <p:sp>
        <p:nvSpPr>
          <p:cNvPr id="4" name="Footer Placeholder 3"/>
          <p:cNvSpPr>
            <a:spLocks noGrp="1"/>
          </p:cNvSpPr>
          <p:nvPr>
            <p:ph type="ftr" sz="quarter" idx="11"/>
          </p:nvPr>
        </p:nvSpPr>
        <p:spPr/>
        <p:txBody>
          <a:bodyPr wrap="square" lIns="91440" tIns="45720" rIns="91440" bIns="45720" numCol="1" anchor="t" anchorCtr="0" compatLnSpc="1">
            <a:prstTxWarp prst="textNoShape">
              <a:avLst/>
            </a:prstTxWarp>
          </a:bodyPr>
          <a:lstStyle>
            <a:lvl1pPr fontAlgn="base">
              <a:spcBef>
                <a:spcPct val="0"/>
              </a:spcBef>
              <a:spcAft>
                <a:spcPct val="0"/>
              </a:spcAft>
              <a:defRPr>
                <a:ea typeface="宋体" pitchFamily="2" charset="-122"/>
              </a:defRPr>
            </a:lvl1pPr>
          </a:lstStyle>
          <a:p>
            <a:pPr>
              <a:defRPr/>
            </a:pPr>
            <a:endParaRPr lang="zh-CN" alt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EE1DCC9B-6A46-433A-8156-0A1F3D85073D}"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ea typeface="+mn-ea"/>
              </a:defRPr>
            </a:lvl1pPr>
          </a:lstStyle>
          <a:p>
            <a:pPr>
              <a:defRPr/>
            </a:pPr>
            <a:endParaRPr lang="el-GR"/>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ea typeface="+mn-ea"/>
              </a:defRPr>
            </a:lvl1pPr>
          </a:lstStyle>
          <a:p>
            <a:pPr>
              <a:defRPr/>
            </a:pPr>
            <a:endParaRPr lang="el-GR"/>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a:defRPr sz="1600">
                <a:solidFill>
                  <a:srgbClr val="7B9899"/>
                </a:solidFill>
                <a:latin typeface="Georgia" pitchFamily="18" charset="0"/>
                <a:ea typeface="宋体" pitchFamily="2" charset="-122"/>
              </a:defRPr>
            </a:lvl1pPr>
          </a:lstStyle>
          <a:p>
            <a:pPr>
              <a:defRPr/>
            </a:pPr>
            <a:fld id="{1D622BAE-8A43-4CCB-9BD6-37C4F064CC5F}" type="slidenum">
              <a:rPr lang="zh-CN" altLang="en-US"/>
              <a:pPr>
                <a:defRPr/>
              </a:pPr>
              <a:t>‹#›</a:t>
            </a:fld>
            <a:endParaRPr lang="en-US" altLang="zh-CN"/>
          </a:p>
        </p:txBody>
      </p:sp>
      <p:sp>
        <p:nvSpPr>
          <p:cNvPr id="103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rgbClr val="0000FF"/>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mailto:bo.li@usm.edu"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3dwarehouse.sketchup.com/?hl=e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orca.st.usm.edu/~bli/SceneSBR2018/data.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685800" y="381000"/>
            <a:ext cx="7772400" cy="2362200"/>
          </a:xfrm>
        </p:spPr>
        <p:txBody>
          <a:bodyPr/>
          <a:lstStyle/>
          <a:p>
            <a:pPr eaLnBrk="1" hangingPunct="1"/>
            <a:r>
              <a:rPr lang="tr-TR" altLang="zh-CN" sz="3200" dirty="0">
                <a:latin typeface="Times New Roman" pitchFamily="18" charset="0"/>
                <a:cs typeface="Times New Roman" pitchFamily="18" charset="0"/>
              </a:rPr>
              <a:t>SHREC’</a:t>
            </a:r>
            <a:r>
              <a:rPr lang="en-US" altLang="zh-CN" sz="3200" dirty="0">
                <a:latin typeface="Times New Roman" pitchFamily="18" charset="0"/>
                <a:ea typeface="宋体" charset="-122"/>
                <a:cs typeface="Times New Roman" pitchFamily="18" charset="0"/>
              </a:rPr>
              <a:t>18</a:t>
            </a:r>
            <a:r>
              <a:rPr lang="tr-TR" altLang="zh-CN" sz="3200" dirty="0">
                <a:latin typeface="Times New Roman" pitchFamily="18" charset="0"/>
                <a:cs typeface="Times New Roman" pitchFamily="18" charset="0"/>
              </a:rPr>
              <a:t> T</a:t>
            </a:r>
            <a:r>
              <a:rPr lang="en-US" altLang="zh-CN" sz="3200" dirty="0">
                <a:latin typeface="Times New Roman" pitchFamily="18" charset="0"/>
                <a:cs typeface="Times New Roman" pitchFamily="18" charset="0"/>
              </a:rPr>
              <a:t>rack</a:t>
            </a:r>
            <a:r>
              <a:rPr lang="tr-TR" altLang="zh-CN" sz="3200" dirty="0">
                <a:latin typeface="Times New Roman" pitchFamily="18" charset="0"/>
                <a:cs typeface="Times New Roman" pitchFamily="18" charset="0"/>
              </a:rPr>
              <a:t>: </a:t>
            </a:r>
            <a:r>
              <a:rPr lang="en-US" altLang="zh-CN" sz="3200" dirty="0">
                <a:latin typeface="Times New Roman" pitchFamily="18" charset="0"/>
                <a:cs typeface="Times New Roman" pitchFamily="18" charset="0"/>
              </a:rPr>
              <a:t>2D Scene </a:t>
            </a:r>
            <a:r>
              <a:rPr lang="en-US" altLang="zh-CN" sz="3200" dirty="0">
                <a:latin typeface="Times New Roman" pitchFamily="18" charset="0"/>
                <a:ea typeface="宋体" charset="-122"/>
                <a:cs typeface="Times New Roman" pitchFamily="18" charset="0"/>
              </a:rPr>
              <a:t>Sketch-Based 3D Scene Retrieval</a:t>
            </a:r>
          </a:p>
        </p:txBody>
      </p:sp>
      <p:sp>
        <p:nvSpPr>
          <p:cNvPr id="7173" name="Subtitle 2"/>
          <p:cNvSpPr>
            <a:spLocks/>
          </p:cNvSpPr>
          <p:nvPr/>
        </p:nvSpPr>
        <p:spPr bwMode="auto">
          <a:xfrm>
            <a:off x="453791" y="2846862"/>
            <a:ext cx="8236418" cy="1524000"/>
          </a:xfrm>
          <a:prstGeom prst="rect">
            <a:avLst/>
          </a:prstGeom>
          <a:noFill/>
          <a:ln w="9525">
            <a:noFill/>
            <a:miter lim="800000"/>
            <a:headEnd/>
            <a:tailEnd/>
          </a:ln>
        </p:spPr>
        <p:txBody>
          <a:bodyPr/>
          <a:lstStyle/>
          <a:p>
            <a:pPr algn="ctr"/>
            <a:r>
              <a:rPr lang="en-US" dirty="0">
                <a:solidFill>
                  <a:srgbClr val="0000FF"/>
                </a:solidFill>
                <a:latin typeface="+mn-lt"/>
                <a:cs typeface="Times New Roman" pitchFamily="18" charset="0"/>
              </a:rPr>
              <a:t>Juefei Yuan, Bo Li, </a:t>
            </a:r>
            <a:r>
              <a:rPr lang="en-US" dirty="0" err="1">
                <a:solidFill>
                  <a:srgbClr val="0000FF"/>
                </a:solidFill>
                <a:latin typeface="+mn-lt"/>
                <a:cs typeface="Times New Roman" pitchFamily="18" charset="0"/>
              </a:rPr>
              <a:t>Yijuan</a:t>
            </a:r>
            <a:r>
              <a:rPr lang="en-US" dirty="0">
                <a:solidFill>
                  <a:srgbClr val="0000FF"/>
                </a:solidFill>
                <a:latin typeface="+mn-lt"/>
                <a:cs typeface="Times New Roman" pitchFamily="18" charset="0"/>
              </a:rPr>
              <a:t> Lu, Song Bai, Xiang Bai, Ngoc-Minh Bui, </a:t>
            </a:r>
          </a:p>
          <a:p>
            <a:pPr algn="ctr"/>
            <a:r>
              <a:rPr lang="en-US" dirty="0">
                <a:solidFill>
                  <a:srgbClr val="0000FF"/>
                </a:solidFill>
                <a:latin typeface="+mn-lt"/>
                <a:cs typeface="Times New Roman" pitchFamily="18" charset="0"/>
              </a:rPr>
              <a:t>Minh N. Do, </a:t>
            </a:r>
            <a:r>
              <a:rPr lang="en-US" dirty="0" err="1">
                <a:solidFill>
                  <a:srgbClr val="0000FF"/>
                </a:solidFill>
                <a:latin typeface="+mn-lt"/>
                <a:cs typeface="Times New Roman" pitchFamily="18" charset="0"/>
              </a:rPr>
              <a:t>Trong</a:t>
            </a:r>
            <a:r>
              <a:rPr lang="en-US" dirty="0">
                <a:solidFill>
                  <a:srgbClr val="0000FF"/>
                </a:solidFill>
                <a:latin typeface="+mn-lt"/>
                <a:cs typeface="Times New Roman" pitchFamily="18" charset="0"/>
              </a:rPr>
              <a:t>-Le Do, Anh-Duc Duong, </a:t>
            </a:r>
            <a:r>
              <a:rPr lang="en-US" dirty="0" err="1">
                <a:solidFill>
                  <a:srgbClr val="0000FF"/>
                </a:solidFill>
                <a:latin typeface="+mn-lt"/>
                <a:cs typeface="Times New Roman" pitchFamily="18" charset="0"/>
              </a:rPr>
              <a:t>Xinwei</a:t>
            </a:r>
            <a:r>
              <a:rPr lang="en-US" dirty="0">
                <a:solidFill>
                  <a:srgbClr val="0000FF"/>
                </a:solidFill>
                <a:latin typeface="+mn-lt"/>
                <a:cs typeface="Times New Roman" pitchFamily="18" charset="0"/>
              </a:rPr>
              <a:t> He, Tu-</a:t>
            </a:r>
            <a:r>
              <a:rPr lang="en-US" dirty="0" err="1">
                <a:solidFill>
                  <a:srgbClr val="0000FF"/>
                </a:solidFill>
                <a:latin typeface="+mn-lt"/>
                <a:cs typeface="Times New Roman" pitchFamily="18" charset="0"/>
              </a:rPr>
              <a:t>Khiem</a:t>
            </a:r>
            <a:r>
              <a:rPr lang="en-US" dirty="0">
                <a:solidFill>
                  <a:srgbClr val="0000FF"/>
                </a:solidFill>
                <a:latin typeface="+mn-lt"/>
                <a:cs typeface="Times New Roman" pitchFamily="18" charset="0"/>
              </a:rPr>
              <a:t> Le, </a:t>
            </a:r>
            <a:r>
              <a:rPr lang="en-US" dirty="0" err="1">
                <a:solidFill>
                  <a:srgbClr val="0000FF"/>
                </a:solidFill>
                <a:latin typeface="+mn-lt"/>
                <a:cs typeface="Times New Roman" pitchFamily="18" charset="0"/>
              </a:rPr>
              <a:t>Wenhui</a:t>
            </a:r>
            <a:r>
              <a:rPr lang="en-US" dirty="0">
                <a:solidFill>
                  <a:srgbClr val="0000FF"/>
                </a:solidFill>
                <a:latin typeface="+mn-lt"/>
                <a:cs typeface="Times New Roman" pitchFamily="18" charset="0"/>
              </a:rPr>
              <a:t> Li, Anan Liu, </a:t>
            </a:r>
            <a:r>
              <a:rPr lang="en-US" dirty="0" err="1">
                <a:solidFill>
                  <a:srgbClr val="0000FF"/>
                </a:solidFill>
                <a:latin typeface="+mn-lt"/>
                <a:cs typeface="Times New Roman" pitchFamily="18" charset="0"/>
              </a:rPr>
              <a:t>Xiaolong</a:t>
            </a:r>
            <a:r>
              <a:rPr lang="en-US" dirty="0">
                <a:solidFill>
                  <a:srgbClr val="0000FF"/>
                </a:solidFill>
                <a:latin typeface="+mn-lt"/>
                <a:cs typeface="Times New Roman" pitchFamily="18" charset="0"/>
              </a:rPr>
              <a:t> Liu, </a:t>
            </a:r>
            <a:r>
              <a:rPr lang="en-US" dirty="0" err="1">
                <a:solidFill>
                  <a:srgbClr val="0000FF"/>
                </a:solidFill>
                <a:latin typeface="+mn-lt"/>
                <a:cs typeface="Times New Roman" pitchFamily="18" charset="0"/>
              </a:rPr>
              <a:t>Khac</a:t>
            </a:r>
            <a:r>
              <a:rPr lang="en-US" dirty="0">
                <a:solidFill>
                  <a:srgbClr val="0000FF"/>
                </a:solidFill>
                <a:latin typeface="+mn-lt"/>
                <a:cs typeface="Times New Roman" pitchFamily="18" charset="0"/>
              </a:rPr>
              <a:t>-Tuan Nguyen, Vinh-</a:t>
            </a:r>
            <a:r>
              <a:rPr lang="en-US" dirty="0" err="1">
                <a:solidFill>
                  <a:srgbClr val="0000FF"/>
                </a:solidFill>
                <a:latin typeface="+mn-lt"/>
                <a:cs typeface="Times New Roman" pitchFamily="18" charset="0"/>
              </a:rPr>
              <a:t>Tiep</a:t>
            </a:r>
            <a:r>
              <a:rPr lang="en-US" dirty="0">
                <a:solidFill>
                  <a:srgbClr val="0000FF"/>
                </a:solidFill>
                <a:latin typeface="+mn-lt"/>
                <a:cs typeface="Times New Roman" pitchFamily="18" charset="0"/>
              </a:rPr>
              <a:t> Nguyen, </a:t>
            </a:r>
            <a:r>
              <a:rPr lang="en-US" dirty="0" err="1">
                <a:solidFill>
                  <a:srgbClr val="0000FF"/>
                </a:solidFill>
                <a:latin typeface="+mn-lt"/>
                <a:cs typeface="Times New Roman" pitchFamily="18" charset="0"/>
              </a:rPr>
              <a:t>Weizhi</a:t>
            </a:r>
            <a:r>
              <a:rPr lang="en-US" dirty="0">
                <a:solidFill>
                  <a:srgbClr val="0000FF"/>
                </a:solidFill>
                <a:latin typeface="+mn-lt"/>
                <a:cs typeface="Times New Roman" pitchFamily="18" charset="0"/>
              </a:rPr>
              <a:t> </a:t>
            </a:r>
            <a:r>
              <a:rPr lang="en-US" dirty="0" err="1">
                <a:solidFill>
                  <a:srgbClr val="0000FF"/>
                </a:solidFill>
                <a:latin typeface="+mn-lt"/>
                <a:cs typeface="Times New Roman" pitchFamily="18" charset="0"/>
              </a:rPr>
              <a:t>Nie</a:t>
            </a:r>
            <a:r>
              <a:rPr lang="en-US" dirty="0">
                <a:solidFill>
                  <a:srgbClr val="0000FF"/>
                </a:solidFill>
                <a:latin typeface="+mn-lt"/>
                <a:cs typeface="Times New Roman" pitchFamily="18" charset="0"/>
              </a:rPr>
              <a:t>, Van-Tu </a:t>
            </a:r>
            <a:r>
              <a:rPr lang="en-US" dirty="0" err="1">
                <a:solidFill>
                  <a:srgbClr val="0000FF"/>
                </a:solidFill>
                <a:latin typeface="+mn-lt"/>
                <a:cs typeface="Times New Roman" pitchFamily="18" charset="0"/>
              </a:rPr>
              <a:t>Ninh</a:t>
            </a:r>
            <a:r>
              <a:rPr lang="en-US" dirty="0">
                <a:solidFill>
                  <a:srgbClr val="0000FF"/>
                </a:solidFill>
                <a:latin typeface="+mn-lt"/>
                <a:cs typeface="Times New Roman" pitchFamily="18" charset="0"/>
              </a:rPr>
              <a:t>, </a:t>
            </a:r>
            <a:r>
              <a:rPr lang="en-US" dirty="0" err="1">
                <a:solidFill>
                  <a:srgbClr val="0000FF"/>
                </a:solidFill>
                <a:latin typeface="+mn-lt"/>
                <a:cs typeface="Times New Roman" pitchFamily="18" charset="0"/>
              </a:rPr>
              <a:t>Yuting</a:t>
            </a:r>
            <a:r>
              <a:rPr lang="en-US" dirty="0">
                <a:solidFill>
                  <a:srgbClr val="0000FF"/>
                </a:solidFill>
                <a:latin typeface="+mn-lt"/>
                <a:cs typeface="Times New Roman" pitchFamily="18" charset="0"/>
              </a:rPr>
              <a:t> Su, Vinh Ton-That, Minh-</a:t>
            </a:r>
            <a:r>
              <a:rPr lang="en-US" dirty="0" err="1">
                <a:solidFill>
                  <a:srgbClr val="0000FF"/>
                </a:solidFill>
                <a:latin typeface="+mn-lt"/>
                <a:cs typeface="Times New Roman" pitchFamily="18" charset="0"/>
              </a:rPr>
              <a:t>Triet</a:t>
            </a:r>
            <a:r>
              <a:rPr lang="en-US" dirty="0">
                <a:solidFill>
                  <a:srgbClr val="0000FF"/>
                </a:solidFill>
                <a:latin typeface="+mn-lt"/>
                <a:cs typeface="Times New Roman" pitchFamily="18" charset="0"/>
              </a:rPr>
              <a:t> Tran, Shu Xiang, </a:t>
            </a:r>
          </a:p>
          <a:p>
            <a:pPr algn="ctr"/>
            <a:r>
              <a:rPr lang="en-US" dirty="0" err="1">
                <a:solidFill>
                  <a:srgbClr val="0000FF"/>
                </a:solidFill>
                <a:latin typeface="+mn-lt"/>
                <a:cs typeface="Times New Roman" pitchFamily="18" charset="0"/>
              </a:rPr>
              <a:t>Heyu</a:t>
            </a:r>
            <a:r>
              <a:rPr lang="en-US" dirty="0">
                <a:solidFill>
                  <a:srgbClr val="0000FF"/>
                </a:solidFill>
                <a:latin typeface="+mn-lt"/>
                <a:cs typeface="Times New Roman" pitchFamily="18" charset="0"/>
              </a:rPr>
              <a:t> Zhou, Yang Zhou, </a:t>
            </a:r>
            <a:r>
              <a:rPr lang="en-US" dirty="0" err="1">
                <a:solidFill>
                  <a:srgbClr val="0000FF"/>
                </a:solidFill>
                <a:latin typeface="+mn-lt"/>
                <a:cs typeface="Times New Roman" pitchFamily="18" charset="0"/>
              </a:rPr>
              <a:t>Zhichao</a:t>
            </a:r>
            <a:r>
              <a:rPr lang="en-US" dirty="0">
                <a:solidFill>
                  <a:srgbClr val="0000FF"/>
                </a:solidFill>
                <a:latin typeface="+mn-lt"/>
                <a:cs typeface="Times New Roman" pitchFamily="18" charset="0"/>
              </a:rPr>
              <a:t> Zhou</a:t>
            </a:r>
            <a:endParaRPr lang="en-US" altLang="zh-CN" dirty="0">
              <a:solidFill>
                <a:srgbClr val="0000FF"/>
              </a:solidFill>
              <a:latin typeface="+mn-lt"/>
              <a:cs typeface="Times New Roman" pitchFamily="18" charset="0"/>
            </a:endParaRPr>
          </a:p>
        </p:txBody>
      </p:sp>
      <p:pic>
        <p:nvPicPr>
          <p:cNvPr id="3" name="图片 2">
            <a:extLst>
              <a:ext uri="{FF2B5EF4-FFF2-40B4-BE49-F238E27FC236}">
                <a16:creationId xmlns:a16="http://schemas.microsoft.com/office/drawing/2014/main" id="{137272DE-0002-4F84-B27C-C6A3D5D9D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4226875"/>
            <a:ext cx="1933575" cy="904875"/>
          </a:xfrm>
          <a:prstGeom prst="rect">
            <a:avLst/>
          </a:prstGeom>
        </p:spPr>
      </p:pic>
      <p:pic>
        <p:nvPicPr>
          <p:cNvPr id="5" name="图片 4">
            <a:extLst>
              <a:ext uri="{FF2B5EF4-FFF2-40B4-BE49-F238E27FC236}">
                <a16:creationId xmlns:a16="http://schemas.microsoft.com/office/drawing/2014/main" id="{9F08283F-9046-4858-8CBE-E14941A43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9227" y="4414752"/>
            <a:ext cx="1781173" cy="716998"/>
          </a:xfrm>
          <a:prstGeom prst="rect">
            <a:avLst/>
          </a:prstGeom>
        </p:spPr>
      </p:pic>
      <p:pic>
        <p:nvPicPr>
          <p:cNvPr id="7" name="图片 6">
            <a:extLst>
              <a:ext uri="{FF2B5EF4-FFF2-40B4-BE49-F238E27FC236}">
                <a16:creationId xmlns:a16="http://schemas.microsoft.com/office/drawing/2014/main" id="{CB9B1AA7-0EE7-4169-98A4-82D22BC5FC0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1507" y="5212222"/>
            <a:ext cx="1077305" cy="1077305"/>
          </a:xfrm>
          <a:prstGeom prst="rect">
            <a:avLst/>
          </a:prstGeom>
        </p:spPr>
      </p:pic>
      <p:pic>
        <p:nvPicPr>
          <p:cNvPr id="11" name="图片 10">
            <a:extLst>
              <a:ext uri="{FF2B5EF4-FFF2-40B4-BE49-F238E27FC236}">
                <a16:creationId xmlns:a16="http://schemas.microsoft.com/office/drawing/2014/main" id="{D13138C8-B3FD-479F-A27C-00C371B252D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2792" y="5334000"/>
            <a:ext cx="1600008" cy="717337"/>
          </a:xfrm>
          <a:prstGeom prst="rect">
            <a:avLst/>
          </a:prstGeom>
        </p:spPr>
      </p:pic>
      <p:pic>
        <p:nvPicPr>
          <p:cNvPr id="13" name="图片 12">
            <a:extLst>
              <a:ext uri="{FF2B5EF4-FFF2-40B4-BE49-F238E27FC236}">
                <a16:creationId xmlns:a16="http://schemas.microsoft.com/office/drawing/2014/main" id="{F415A5A0-B25F-4D31-8AA4-EA944C5D36C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12262" y="5374089"/>
            <a:ext cx="717338" cy="717338"/>
          </a:xfrm>
          <a:prstGeom prst="rect">
            <a:avLst/>
          </a:prstGeom>
        </p:spPr>
      </p:pic>
      <p:pic>
        <p:nvPicPr>
          <p:cNvPr id="15" name="Picture 14">
            <a:extLst>
              <a:ext uri="{FF2B5EF4-FFF2-40B4-BE49-F238E27FC236}">
                <a16:creationId xmlns:a16="http://schemas.microsoft.com/office/drawing/2014/main" id="{A6D04815-CC77-4E5D-A562-5380A6E2DB3D}"/>
              </a:ext>
            </a:extLst>
          </p:cNvPr>
          <p:cNvPicPr>
            <a:picLocks noChangeAspect="1"/>
          </p:cNvPicPr>
          <p:nvPr/>
        </p:nvPicPr>
        <p:blipFill>
          <a:blip r:embed="rId8"/>
          <a:stretch>
            <a:fillRect/>
          </a:stretch>
        </p:blipFill>
        <p:spPr>
          <a:xfrm>
            <a:off x="2362200" y="5374089"/>
            <a:ext cx="1828804" cy="7863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zh-CN" dirty="0">
                <a:solidFill>
                  <a:srgbClr val="7B9899"/>
                </a:solidFill>
                <a:cs typeface="Times New Roman" pitchFamily="18" charset="0"/>
              </a:rPr>
              <a:t>Outline</a:t>
            </a:r>
            <a:endParaRPr lang="en-US" altLang="zh-CN" dirty="0">
              <a:solidFill>
                <a:srgbClr val="7B9899"/>
              </a:solidFill>
              <a:ea typeface="宋体" charset="-122"/>
              <a:cs typeface="Times New Roman" pitchFamily="18" charset="0"/>
            </a:endParaRPr>
          </a:p>
        </p:txBody>
      </p:sp>
      <p:sp>
        <p:nvSpPr>
          <p:cNvPr id="9218" name="Content Placeholder 2"/>
          <p:cNvSpPr>
            <a:spLocks noGrp="1"/>
          </p:cNvSpPr>
          <p:nvPr>
            <p:ph sz="quarter" idx="1"/>
          </p:nvPr>
        </p:nvSpPr>
        <p:spPr>
          <a:xfrm>
            <a:off x="301625" y="1371600"/>
            <a:ext cx="8537575" cy="5105400"/>
          </a:xfrm>
        </p:spPr>
        <p:txBody>
          <a:bodyPr/>
          <a:lstStyle/>
          <a:p>
            <a:pPr eaLnBrk="1" hangingPunct="1">
              <a:spcBef>
                <a:spcPts val="800"/>
              </a:spcBef>
              <a:spcAft>
                <a:spcPts val="1200"/>
              </a:spcAft>
            </a:pPr>
            <a:r>
              <a:rPr lang="en-US" sz="2800" dirty="0">
                <a:cs typeface="Times New Roman" pitchFamily="18" charset="0"/>
              </a:rPr>
              <a:t>Introduction</a:t>
            </a:r>
          </a:p>
          <a:p>
            <a:pPr eaLnBrk="1" hangingPunct="1">
              <a:spcBef>
                <a:spcPts val="800"/>
              </a:spcBef>
              <a:spcAft>
                <a:spcPts val="1200"/>
              </a:spcAft>
            </a:pPr>
            <a:r>
              <a:rPr lang="en-US" sz="2800" dirty="0">
                <a:cs typeface="Times New Roman" pitchFamily="18" charset="0"/>
              </a:rPr>
              <a:t>Benchmark</a:t>
            </a:r>
            <a:r>
              <a:rPr lang="tr-TR" altLang="zh-CN" sz="2800" dirty="0"/>
              <a:t> </a:t>
            </a:r>
            <a:endParaRPr lang="en-US" altLang="zh-CN" sz="2800" dirty="0"/>
          </a:p>
          <a:p>
            <a:pPr eaLnBrk="1" hangingPunct="1">
              <a:spcBef>
                <a:spcPts val="800"/>
              </a:spcBef>
              <a:spcAft>
                <a:spcPts val="1200"/>
              </a:spcAft>
            </a:pPr>
            <a:r>
              <a:rPr lang="en-US" altLang="zh-CN" sz="2800" dirty="0"/>
              <a:t>Evaluation</a:t>
            </a:r>
          </a:p>
          <a:p>
            <a:pPr eaLnBrk="1" hangingPunct="1">
              <a:spcBef>
                <a:spcPts val="800"/>
              </a:spcBef>
              <a:spcAft>
                <a:spcPts val="1200"/>
              </a:spcAft>
            </a:pPr>
            <a:r>
              <a:rPr lang="en-US" altLang="zh-CN" sz="2800" dirty="0">
                <a:hlinkClick r:id="rId3" action="ppaction://hlinksldjump"/>
              </a:rPr>
              <a:t>Methods</a:t>
            </a:r>
            <a:endParaRPr lang="en-US" altLang="zh-CN" sz="2800" dirty="0"/>
          </a:p>
          <a:p>
            <a:pPr eaLnBrk="1" hangingPunct="1">
              <a:spcBef>
                <a:spcPts val="800"/>
              </a:spcBef>
              <a:spcAft>
                <a:spcPts val="1200"/>
              </a:spcAft>
            </a:pPr>
            <a:r>
              <a:rPr lang="en-US" altLang="zh-CN" sz="2800" dirty="0">
                <a:ea typeface="宋体" charset="-122"/>
                <a:cs typeface="Times New Roman" pitchFamily="18" charset="0"/>
              </a:rPr>
              <a:t>Results</a:t>
            </a:r>
          </a:p>
          <a:p>
            <a:pPr eaLnBrk="1" hangingPunct="1">
              <a:spcBef>
                <a:spcPts val="800"/>
              </a:spcBef>
              <a:spcAft>
                <a:spcPts val="1200"/>
              </a:spcAft>
            </a:pPr>
            <a:r>
              <a:rPr lang="en-US" sz="2800" dirty="0">
                <a:cs typeface="Times New Roman" pitchFamily="18" charset="0"/>
              </a:rPr>
              <a:t>Conclusions and Future Work</a:t>
            </a:r>
          </a:p>
          <a:p>
            <a:pPr eaLnBrk="1" hangingPunct="1">
              <a:lnSpc>
                <a:spcPct val="70000"/>
              </a:lnSpc>
            </a:pPr>
            <a:endParaRPr lang="en-US" altLang="zh-CN" sz="2000" dirty="0">
              <a:cs typeface="Times New Roman" pitchFamily="18" charset="0"/>
            </a:endParaRPr>
          </a:p>
        </p:txBody>
      </p:sp>
    </p:spTree>
    <p:extLst>
      <p:ext uri="{BB962C8B-B14F-4D97-AF65-F5344CB8AC3E}">
        <p14:creationId xmlns:p14="http://schemas.microsoft.com/office/powerpoint/2010/main" val="174397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1625" y="228600"/>
            <a:ext cx="8534400" cy="758825"/>
          </a:xfrm>
        </p:spPr>
        <p:txBody>
          <a:bodyPr/>
          <a:lstStyle/>
          <a:p>
            <a:pPr eaLnBrk="1" hangingPunct="1"/>
            <a:r>
              <a:rPr lang="en-US" altLang="zh-CN" dirty="0">
                <a:solidFill>
                  <a:srgbClr val="7B9899"/>
                </a:solidFill>
                <a:cs typeface="Times New Roman" pitchFamily="18" charset="0"/>
              </a:rPr>
              <a:t>Methods</a:t>
            </a:r>
            <a:endParaRPr lang="en-US" altLang="zh-CN" dirty="0">
              <a:solidFill>
                <a:srgbClr val="7B9899"/>
              </a:solidFill>
              <a:ea typeface="宋体" charset="-122"/>
              <a:cs typeface="Times New Roman" pitchFamily="18" charset="0"/>
            </a:endParaRPr>
          </a:p>
        </p:txBody>
      </p:sp>
      <p:sp>
        <p:nvSpPr>
          <p:cNvPr id="4" name="Content Placeholder 2"/>
          <p:cNvSpPr txBox="1">
            <a:spLocks/>
          </p:cNvSpPr>
          <p:nvPr/>
        </p:nvSpPr>
        <p:spPr>
          <a:xfrm>
            <a:off x="285715" y="1295400"/>
            <a:ext cx="8537575" cy="5638800"/>
          </a:xfrm>
          <a:prstGeom prst="rect">
            <a:avLst/>
          </a:prstGeom>
        </p:spPr>
        <p:txBody>
          <a:bodyPr/>
          <a:lst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eaLnBrk="1" hangingPunct="1">
              <a:spcBef>
                <a:spcPts val="1800"/>
              </a:spcBef>
              <a:spcAft>
                <a:spcPts val="1800"/>
              </a:spcAft>
            </a:pPr>
            <a:r>
              <a:rPr lang="en-US" sz="2400" dirty="0"/>
              <a:t>VGG and Maximum Mean Discrepancy Domain Adaptation on the VGG-Net (</a:t>
            </a:r>
            <a:r>
              <a:rPr lang="en-US" sz="2400" dirty="0">
                <a:solidFill>
                  <a:srgbClr val="00FF00"/>
                </a:solidFill>
              </a:rPr>
              <a:t>VGG</a:t>
            </a:r>
            <a:r>
              <a:rPr lang="en-US" sz="2400" dirty="0"/>
              <a:t>, </a:t>
            </a:r>
            <a:r>
              <a:rPr lang="en-US" sz="2400" dirty="0">
                <a:solidFill>
                  <a:srgbClr val="FF0000"/>
                </a:solidFill>
              </a:rPr>
              <a:t>MMD-VGG</a:t>
            </a:r>
            <a:r>
              <a:rPr lang="en-US" sz="2400" dirty="0"/>
              <a:t>)</a:t>
            </a:r>
          </a:p>
          <a:p>
            <a:pPr eaLnBrk="1" hangingPunct="1">
              <a:spcBef>
                <a:spcPts val="1800"/>
              </a:spcBef>
              <a:spcAft>
                <a:spcPts val="1800"/>
              </a:spcAft>
            </a:pPr>
            <a:r>
              <a:rPr lang="en-US" sz="2400" dirty="0"/>
              <a:t>Triplet Center Loss (</a:t>
            </a:r>
            <a:r>
              <a:rPr lang="en-US" sz="2400" dirty="0">
                <a:solidFill>
                  <a:srgbClr val="0000FF"/>
                </a:solidFill>
              </a:rPr>
              <a:t>TCL</a:t>
            </a:r>
            <a:r>
              <a:rPr lang="en-US" sz="2400" dirty="0"/>
              <a:t>)</a:t>
            </a:r>
          </a:p>
          <a:p>
            <a:pPr eaLnBrk="1" hangingPunct="1">
              <a:spcBef>
                <a:spcPts val="1800"/>
              </a:spcBef>
              <a:spcAft>
                <a:spcPts val="1800"/>
              </a:spcAft>
            </a:pPr>
            <a:r>
              <a:rPr lang="en-US" altLang="ja-JP" sz="2400" dirty="0"/>
              <a:t>ResNet50-Based Sketch Recognition and Adapting Place Classification for 3D Models Using Adversarial Training (</a:t>
            </a:r>
            <a:r>
              <a:rPr lang="en-US" altLang="ja-JP" sz="2400" dirty="0">
                <a:solidFill>
                  <a:srgbClr val="7030A0"/>
                </a:solidFill>
              </a:rPr>
              <a:t>RNSRAP</a:t>
            </a:r>
            <a:r>
              <a:rPr lang="en-US" altLang="ja-JP" sz="2400" dirty="0"/>
              <a:t>)</a:t>
            </a:r>
          </a:p>
          <a:p>
            <a:pPr marL="0" indent="0" eaLnBrk="1" hangingPunct="1">
              <a:spcBef>
                <a:spcPts val="1800"/>
              </a:spcBef>
              <a:spcAft>
                <a:spcPts val="1800"/>
              </a:spcAft>
              <a:buNone/>
            </a:pPr>
            <a:r>
              <a:rPr lang="en-US" altLang="ja-JP" sz="2400" dirty="0">
                <a:solidFill>
                  <a:srgbClr val="FF0000"/>
                </a:solidFill>
              </a:rPr>
              <a:t>Note: </a:t>
            </a:r>
            <a:r>
              <a:rPr lang="en-US" altLang="ja-JP" sz="2400" dirty="0"/>
              <a:t>Due to limited time, we are not able to present in detail for each method. But you can find the detailed slides together with scripts in the </a:t>
            </a:r>
            <a:r>
              <a:rPr lang="en-US" altLang="ja-JP" sz="2400" b="1" u="sng" dirty="0"/>
              <a:t>hided slides</a:t>
            </a:r>
            <a:r>
              <a:rPr lang="en-US" altLang="ja-JP" sz="2400" b="1" dirty="0"/>
              <a:t> </a:t>
            </a:r>
            <a:r>
              <a:rPr lang="en-US" altLang="ja-JP" sz="2400" dirty="0"/>
              <a:t>followed (slides available on the track website). </a:t>
            </a:r>
            <a:endParaRPr lang="en-US" sz="2400" dirty="0"/>
          </a:p>
          <a:p>
            <a:pPr marL="0" indent="0" eaLnBrk="1" hangingPunct="1">
              <a:spcBef>
                <a:spcPts val="1800"/>
              </a:spcBef>
              <a:spcAft>
                <a:spcPts val="1800"/>
              </a:spcAft>
              <a:buNone/>
            </a:pPr>
            <a:endParaRPr lang="en-US" altLang="ja-JP" sz="2400" dirty="0"/>
          </a:p>
        </p:txBody>
      </p:sp>
    </p:spTree>
    <p:extLst>
      <p:ext uri="{BB962C8B-B14F-4D97-AF65-F5344CB8AC3E}">
        <p14:creationId xmlns:p14="http://schemas.microsoft.com/office/powerpoint/2010/main" val="369437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09600" y="1409700"/>
            <a:ext cx="8137525" cy="1257300"/>
          </a:xfrm>
        </p:spPr>
        <p:txBody>
          <a:bodyPr/>
          <a:lstStyle/>
          <a:p>
            <a:r>
              <a:rPr lang="en-US" sz="3600" dirty="0"/>
              <a:t>VGG and Maximum Mean Discrepancy Domain Adaptation on the VGG-Net</a:t>
            </a:r>
            <a:endParaRPr lang="el-GR" altLang="ja-JP" dirty="0"/>
          </a:p>
        </p:txBody>
      </p:sp>
      <p:sp>
        <p:nvSpPr>
          <p:cNvPr id="14339" name="Rectangle 7"/>
          <p:cNvSpPr>
            <a:spLocks noGrp="1" noChangeArrowheads="1"/>
          </p:cNvSpPr>
          <p:nvPr>
            <p:ph type="body" idx="4294967295"/>
          </p:nvPr>
        </p:nvSpPr>
        <p:spPr>
          <a:xfrm>
            <a:off x="228600" y="2895600"/>
            <a:ext cx="8686800" cy="2087562"/>
          </a:xfrm>
        </p:spPr>
        <p:txBody>
          <a:bodyPr/>
          <a:lstStyle/>
          <a:p>
            <a:pPr algn="ctr">
              <a:buNone/>
            </a:pPr>
            <a:r>
              <a:rPr lang="en-US" altLang="zh-CN" dirty="0" err="1"/>
              <a:t>Wenhui</a:t>
            </a:r>
            <a:r>
              <a:rPr lang="en-US" altLang="zh-CN" dirty="0"/>
              <a:t> Li, Anan Liu, </a:t>
            </a:r>
            <a:r>
              <a:rPr lang="en-US" altLang="zh-CN" dirty="0" err="1"/>
              <a:t>Weizhi</a:t>
            </a:r>
            <a:r>
              <a:rPr lang="en-US" altLang="zh-CN" dirty="0"/>
              <a:t> </a:t>
            </a:r>
            <a:r>
              <a:rPr lang="en-US" altLang="zh-CN" dirty="0" err="1"/>
              <a:t>Nie</a:t>
            </a:r>
            <a:r>
              <a:rPr lang="en-US" altLang="zh-CN" dirty="0"/>
              <a:t>, </a:t>
            </a:r>
          </a:p>
          <a:p>
            <a:pPr algn="ctr">
              <a:buNone/>
            </a:pPr>
            <a:r>
              <a:rPr lang="en-US" altLang="zh-CN" dirty="0" err="1"/>
              <a:t>Yuting</a:t>
            </a:r>
            <a:r>
              <a:rPr lang="en-US" altLang="zh-CN" dirty="0"/>
              <a:t> Su, Shu Xiang, </a:t>
            </a:r>
            <a:r>
              <a:rPr lang="en-US" altLang="zh-CN" dirty="0" err="1"/>
              <a:t>Heyu</a:t>
            </a:r>
            <a:r>
              <a:rPr lang="en-US" altLang="zh-CN" dirty="0"/>
              <a:t> Zhou</a:t>
            </a:r>
          </a:p>
          <a:p>
            <a:pPr algn="ctr">
              <a:buNone/>
            </a:pPr>
            <a:endParaRPr lang="en-US" altLang="ja-JP" dirty="0">
              <a:ea typeface="ＭＳ Ｐゴシック" pitchFamily="50" charset="-128"/>
            </a:endParaRPr>
          </a:p>
          <a:p>
            <a:pPr algn="ctr">
              <a:buNone/>
            </a:pPr>
            <a:r>
              <a:rPr lang="en-US" dirty="0"/>
              <a:t>Tianjin University, China</a:t>
            </a:r>
            <a:endParaRPr lang="en-US" altLang="ja-JP" dirty="0">
              <a:ea typeface="ＭＳ Ｐゴシック" pitchFamily="50" charset="-128"/>
            </a:endParaRPr>
          </a:p>
        </p:txBody>
      </p:sp>
      <p:pic>
        <p:nvPicPr>
          <p:cNvPr id="6" name="图片 5">
            <a:extLst>
              <a:ext uri="{FF2B5EF4-FFF2-40B4-BE49-F238E27FC236}">
                <a16:creationId xmlns:a16="http://schemas.microsoft.com/office/drawing/2014/main" id="{7FD38C03-3CD3-400E-B39D-F6C0D50DBB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1666" y="5196522"/>
            <a:ext cx="1093734" cy="1093734"/>
          </a:xfrm>
          <a:prstGeom prst="rect">
            <a:avLst/>
          </a:prstGeom>
        </p:spPr>
      </p:pic>
    </p:spTree>
    <p:extLst>
      <p:ext uri="{BB962C8B-B14F-4D97-AF65-F5344CB8AC3E}">
        <p14:creationId xmlns:p14="http://schemas.microsoft.com/office/powerpoint/2010/main" val="3036835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a:xfrm>
            <a:off x="301625" y="228600"/>
            <a:ext cx="8534400" cy="758825"/>
          </a:xfrm>
        </p:spPr>
        <p:txBody>
          <a:bodyPr/>
          <a:lstStyle/>
          <a:p>
            <a:pPr eaLnBrk="1" hangingPunct="1"/>
            <a:r>
              <a:rPr lang="en-US" altLang="zh-CN" dirty="0">
                <a:solidFill>
                  <a:srgbClr val="7B9899"/>
                </a:solidFill>
                <a:cs typeface="Times New Roman" pitchFamily="18" charset="0"/>
              </a:rPr>
              <a:t>Main Steps</a:t>
            </a:r>
            <a:endParaRPr lang="en-US" altLang="zh-CN" dirty="0">
              <a:solidFill>
                <a:srgbClr val="7B9899"/>
              </a:solidFill>
              <a:ea typeface="宋体" charset="-122"/>
              <a:cs typeface="Times New Roman" pitchFamily="18" charset="0"/>
            </a:endParaRPr>
          </a:p>
        </p:txBody>
      </p:sp>
      <p:sp>
        <p:nvSpPr>
          <p:cNvPr id="6" name="ZoneTexte 43">
            <a:extLst>
              <a:ext uri="{FF2B5EF4-FFF2-40B4-BE49-F238E27FC236}">
                <a16:creationId xmlns:a16="http://schemas.microsoft.com/office/drawing/2014/main" id="{8C4CCA56-A4E1-4326-95F3-5D4900579ADF}"/>
              </a:ext>
            </a:extLst>
          </p:cNvPr>
          <p:cNvSpPr txBox="1"/>
          <p:nvPr/>
        </p:nvSpPr>
        <p:spPr>
          <a:xfrm>
            <a:off x="152400" y="1371600"/>
            <a:ext cx="8763000" cy="4770537"/>
          </a:xfrm>
          <a:prstGeom prst="rect">
            <a:avLst/>
          </a:prstGeom>
          <a:noFill/>
        </p:spPr>
        <p:txBody>
          <a:bodyPr wrap="square" rtlCol="0">
            <a:spAutoFit/>
          </a:bodyPr>
          <a:lstStyle/>
          <a:p>
            <a:pPr marL="273050" indent="-273050">
              <a:spcBef>
                <a:spcPts val="600"/>
              </a:spcBef>
              <a:spcAft>
                <a:spcPts val="600"/>
              </a:spcAft>
              <a:buClr>
                <a:schemeClr val="accent1"/>
              </a:buClr>
              <a:buSzPct val="85000"/>
              <a:buFont typeface="Wingdings 2" pitchFamily="18" charset="2"/>
              <a:buChar char=""/>
            </a:pPr>
            <a:r>
              <a:rPr lang="en-US" sz="2400" dirty="0">
                <a:latin typeface="+mn-lt"/>
                <a:ea typeface="+mn-ea"/>
              </a:rPr>
              <a:t>Step 1: Data preprocessing</a:t>
            </a:r>
          </a:p>
          <a:p>
            <a:pPr marL="273050" indent="-273050">
              <a:spcBef>
                <a:spcPts val="600"/>
              </a:spcBef>
              <a:spcAft>
                <a:spcPts val="600"/>
              </a:spcAft>
              <a:buClr>
                <a:schemeClr val="accent1"/>
              </a:buClr>
              <a:buSzPct val="85000"/>
              <a:buFont typeface="Wingdings 2" pitchFamily="18" charset="2"/>
              <a:buChar char=""/>
            </a:pPr>
            <a:r>
              <a:rPr lang="en-US" sz="2400" dirty="0">
                <a:latin typeface="+mn-lt"/>
                <a:ea typeface="+mn-ea"/>
              </a:rPr>
              <a:t>Step 2: Feature representation</a:t>
            </a:r>
          </a:p>
          <a:p>
            <a:pPr marL="742950" lvl="1" indent="-285750">
              <a:spcBef>
                <a:spcPts val="600"/>
              </a:spcBef>
              <a:spcAft>
                <a:spcPts val="600"/>
              </a:spcAft>
              <a:buClr>
                <a:schemeClr val="accent1"/>
              </a:buClr>
              <a:buSzPct val="85000"/>
              <a:buFont typeface="Courier New" pitchFamily="49" charset="0"/>
              <a:buChar char="o"/>
              <a:defRPr/>
            </a:pPr>
            <a:r>
              <a:rPr lang="en-US" sz="2000" dirty="0">
                <a:latin typeface="+mn-lt"/>
              </a:rPr>
              <a:t>Learning-based setting: </a:t>
            </a:r>
            <a:r>
              <a:rPr lang="en-US" sz="2000" dirty="0">
                <a:solidFill>
                  <a:srgbClr val="FF0000"/>
                </a:solidFill>
              </a:rPr>
              <a:t>MMD-VGG </a:t>
            </a:r>
            <a:endParaRPr lang="en-US" sz="2000" dirty="0">
              <a:solidFill>
                <a:srgbClr val="FF0000"/>
              </a:solidFill>
              <a:latin typeface="+mn-lt"/>
            </a:endParaRPr>
          </a:p>
          <a:p>
            <a:pPr marL="1257300" lvl="2" indent="-342900">
              <a:spcBef>
                <a:spcPts val="600"/>
              </a:spcBef>
              <a:spcAft>
                <a:spcPts val="600"/>
              </a:spcAft>
              <a:buClr>
                <a:schemeClr val="accent1"/>
              </a:buClr>
              <a:buSzPct val="85000"/>
              <a:buFont typeface="Wingdings" panose="05000000000000000000" pitchFamily="2" charset="2"/>
              <a:buChar char="ü"/>
              <a:defRPr/>
            </a:pPr>
            <a:r>
              <a:rPr lang="en-US" sz="2000" dirty="0">
                <a:latin typeface="+mn-lt"/>
              </a:rPr>
              <a:t>Maximum Mean Discrepancy </a:t>
            </a:r>
            <a:r>
              <a:rPr lang="en-US" sz="2000" dirty="0">
                <a:solidFill>
                  <a:srgbClr val="0000FF"/>
                </a:solidFill>
                <a:latin typeface="+mn-lt"/>
              </a:rPr>
              <a:t>[LWD13]</a:t>
            </a:r>
          </a:p>
          <a:p>
            <a:pPr marL="742950" lvl="1" indent="-285750">
              <a:spcBef>
                <a:spcPts val="600"/>
              </a:spcBef>
              <a:spcAft>
                <a:spcPts val="600"/>
              </a:spcAft>
              <a:buClr>
                <a:schemeClr val="accent1"/>
              </a:buClr>
              <a:buSzPct val="85000"/>
              <a:buFont typeface="Courier New" pitchFamily="49" charset="0"/>
              <a:buChar char="o"/>
              <a:defRPr/>
            </a:pPr>
            <a:r>
              <a:rPr lang="en-US" sz="2000" dirty="0">
                <a:latin typeface="+mn-lt"/>
              </a:rPr>
              <a:t>N</a:t>
            </a:r>
            <a:r>
              <a:rPr lang="en-US" altLang="zh-CN" sz="2000" dirty="0">
                <a:latin typeface="+mn-lt"/>
              </a:rPr>
              <a:t>on-</a:t>
            </a:r>
            <a:r>
              <a:rPr lang="en-US" sz="2000" dirty="0">
                <a:latin typeface="+mn-lt"/>
              </a:rPr>
              <a:t>Learning based setting: </a:t>
            </a:r>
            <a:r>
              <a:rPr lang="en-US" sz="2000" dirty="0">
                <a:solidFill>
                  <a:srgbClr val="7030A0"/>
                </a:solidFill>
                <a:latin typeface="+mn-lt"/>
              </a:rPr>
              <a:t>VGG</a:t>
            </a:r>
          </a:p>
          <a:p>
            <a:pPr marL="273050" lvl="1" indent="-273050">
              <a:spcBef>
                <a:spcPts val="600"/>
              </a:spcBef>
              <a:spcAft>
                <a:spcPts val="600"/>
              </a:spcAft>
              <a:buClr>
                <a:schemeClr val="accent1"/>
              </a:buClr>
              <a:buSzPct val="85000"/>
              <a:buFont typeface="Wingdings 2" pitchFamily="18" charset="2"/>
              <a:buChar char=""/>
              <a:defRPr/>
            </a:pPr>
            <a:r>
              <a:rPr lang="en-US" sz="2400" dirty="0">
                <a:latin typeface="+mn-lt"/>
                <a:ea typeface="+mn-ea"/>
              </a:rPr>
              <a:t>Step 3: Euclidian distance computation</a:t>
            </a:r>
          </a:p>
          <a:p>
            <a:pPr lvl="1">
              <a:spcBef>
                <a:spcPct val="20000"/>
              </a:spcBef>
              <a:buClr>
                <a:schemeClr val="accent1"/>
              </a:buClr>
              <a:buSzPct val="85000"/>
              <a:defRPr/>
            </a:pPr>
            <a:endParaRPr lang="en-US" sz="2000" dirty="0">
              <a:latin typeface="+mn-lt"/>
            </a:endParaRPr>
          </a:p>
          <a:p>
            <a:pPr>
              <a:spcBef>
                <a:spcPts val="1800"/>
              </a:spcBef>
              <a:spcAft>
                <a:spcPts val="1800"/>
              </a:spcAft>
              <a:buClr>
                <a:schemeClr val="accent1"/>
              </a:buClr>
              <a:buSzPct val="85000"/>
            </a:pPr>
            <a:endParaRPr lang="en-US" sz="2400" dirty="0">
              <a:latin typeface="+mn-lt"/>
              <a:ea typeface="+mn-ea"/>
            </a:endParaRPr>
          </a:p>
          <a:p>
            <a:pPr>
              <a:spcBef>
                <a:spcPts val="1800"/>
              </a:spcBef>
              <a:spcAft>
                <a:spcPts val="1800"/>
              </a:spcAft>
              <a:buClr>
                <a:schemeClr val="accent1"/>
              </a:buClr>
              <a:buSzPct val="85000"/>
            </a:pPr>
            <a:endParaRPr lang="en-US" sz="2400" dirty="0">
              <a:latin typeface="+mn-lt"/>
              <a:ea typeface="+mn-ea"/>
            </a:endParaRPr>
          </a:p>
        </p:txBody>
      </p:sp>
      <p:sp>
        <p:nvSpPr>
          <p:cNvPr id="7" name="文本框 6">
            <a:extLst>
              <a:ext uri="{FF2B5EF4-FFF2-40B4-BE49-F238E27FC236}">
                <a16:creationId xmlns:a16="http://schemas.microsoft.com/office/drawing/2014/main" id="{1FDD3B5A-AF58-4BCE-9C98-097099C7A774}"/>
              </a:ext>
            </a:extLst>
          </p:cNvPr>
          <p:cNvSpPr txBox="1"/>
          <p:nvPr/>
        </p:nvSpPr>
        <p:spPr>
          <a:xfrm>
            <a:off x="5562600" y="5257800"/>
            <a:ext cx="2691763" cy="307777"/>
          </a:xfrm>
          <a:prstGeom prst="rect">
            <a:avLst/>
          </a:prstGeom>
          <a:noFill/>
        </p:spPr>
        <p:txBody>
          <a:bodyPr wrap="none" rtlCol="0">
            <a:spAutoFit/>
          </a:bodyPr>
          <a:lstStyle/>
          <a:p>
            <a:r>
              <a:rPr lang="en-US" sz="1400" dirty="0"/>
              <a:t>Data preprocessing examples </a:t>
            </a:r>
            <a:endParaRPr lang="zh-CN" altLang="en-US" sz="1400" dirty="0"/>
          </a:p>
        </p:txBody>
      </p:sp>
      <p:pic>
        <p:nvPicPr>
          <p:cNvPr id="8" name="图片 7">
            <a:extLst>
              <a:ext uri="{FF2B5EF4-FFF2-40B4-BE49-F238E27FC236}">
                <a16:creationId xmlns:a16="http://schemas.microsoft.com/office/drawing/2014/main" id="{2304B3B6-896C-4895-82D2-1C97CD564D9C}"/>
              </a:ext>
            </a:extLst>
          </p:cNvPr>
          <p:cNvPicPr>
            <a:picLocks noChangeAspect="1"/>
          </p:cNvPicPr>
          <p:nvPr/>
        </p:nvPicPr>
        <p:blipFill>
          <a:blip r:embed="rId3"/>
          <a:stretch>
            <a:fillRect/>
          </a:stretch>
        </p:blipFill>
        <p:spPr>
          <a:xfrm>
            <a:off x="2057400" y="4343400"/>
            <a:ext cx="3352800" cy="2000180"/>
          </a:xfrm>
          <a:prstGeom prst="rect">
            <a:avLst/>
          </a:prstGeom>
        </p:spPr>
      </p:pic>
    </p:spTree>
    <p:extLst>
      <p:ext uri="{BB962C8B-B14F-4D97-AF65-F5344CB8AC3E}">
        <p14:creationId xmlns:p14="http://schemas.microsoft.com/office/powerpoint/2010/main" val="136928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09600" y="1143000"/>
            <a:ext cx="8137525" cy="1257300"/>
          </a:xfrm>
        </p:spPr>
        <p:txBody>
          <a:bodyPr/>
          <a:lstStyle/>
          <a:p>
            <a:r>
              <a:rPr lang="en-US" altLang="zh-CN" dirty="0"/>
              <a:t>TCL: Triplet Center Loss </a:t>
            </a:r>
            <a:endParaRPr lang="el-GR" altLang="ja-JP" dirty="0"/>
          </a:p>
        </p:txBody>
      </p:sp>
      <p:sp>
        <p:nvSpPr>
          <p:cNvPr id="14339" name="Rectangle 7"/>
          <p:cNvSpPr>
            <a:spLocks noGrp="1" noChangeArrowheads="1"/>
          </p:cNvSpPr>
          <p:nvPr>
            <p:ph type="body" idx="4294967295"/>
          </p:nvPr>
        </p:nvSpPr>
        <p:spPr>
          <a:xfrm>
            <a:off x="228600" y="2756581"/>
            <a:ext cx="8686800" cy="2087562"/>
          </a:xfrm>
        </p:spPr>
        <p:txBody>
          <a:bodyPr/>
          <a:lstStyle/>
          <a:p>
            <a:pPr algn="ctr">
              <a:buNone/>
            </a:pPr>
            <a:r>
              <a:rPr lang="en-US" altLang="zh-CN" dirty="0"/>
              <a:t>Xiaolong Liu, </a:t>
            </a:r>
            <a:r>
              <a:rPr lang="en-US" altLang="zh-CN" dirty="0" err="1"/>
              <a:t>Xinwei</a:t>
            </a:r>
            <a:r>
              <a:rPr lang="en-US" altLang="zh-CN" dirty="0"/>
              <a:t> He, </a:t>
            </a:r>
            <a:r>
              <a:rPr lang="en-US" altLang="zh-CN" dirty="0" err="1"/>
              <a:t>Zhichao</a:t>
            </a:r>
            <a:r>
              <a:rPr lang="en-US" altLang="zh-CN" dirty="0"/>
              <a:t> Zhou, </a:t>
            </a:r>
          </a:p>
          <a:p>
            <a:pPr algn="ctr">
              <a:buNone/>
            </a:pPr>
            <a:r>
              <a:rPr lang="en-US" altLang="zh-CN" dirty="0"/>
              <a:t>Yang Zhou, Song Bai, Xiang Bai</a:t>
            </a:r>
          </a:p>
          <a:p>
            <a:pPr algn="ctr">
              <a:buNone/>
            </a:pPr>
            <a:endParaRPr lang="en-US" altLang="ja-JP" dirty="0">
              <a:ea typeface="ＭＳ Ｐゴシック" pitchFamily="50" charset="-128"/>
            </a:endParaRPr>
          </a:p>
          <a:p>
            <a:pPr algn="ctr">
              <a:buNone/>
            </a:pPr>
            <a:r>
              <a:rPr lang="en-US" dirty="0" err="1"/>
              <a:t>Huazhong</a:t>
            </a:r>
            <a:r>
              <a:rPr lang="en-US" dirty="0"/>
              <a:t> University of Sci. and Tech. (HUST)</a:t>
            </a:r>
            <a:r>
              <a:rPr lang="en-US" altLang="ja-JP" sz="2400" dirty="0">
                <a:ea typeface="ＭＳ Ｐゴシック" pitchFamily="50" charset="-128"/>
              </a:rPr>
              <a:t>, China</a:t>
            </a:r>
            <a:r>
              <a:rPr lang="en-US" sz="2400" dirty="0"/>
              <a:t> </a:t>
            </a:r>
          </a:p>
          <a:p>
            <a:pPr algn="ctr">
              <a:buFontTx/>
              <a:buNone/>
            </a:pPr>
            <a:endParaRPr lang="en-US" altLang="ja-JP" dirty="0">
              <a:ea typeface="ＭＳ Ｐゴシック" pitchFamily="50" charset="-128"/>
            </a:endParaRPr>
          </a:p>
        </p:txBody>
      </p:sp>
      <p:pic>
        <p:nvPicPr>
          <p:cNvPr id="5" name="内容占位符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5196729"/>
            <a:ext cx="1384385" cy="1051671"/>
          </a:xfrm>
          <a:prstGeom prst="rect">
            <a:avLst/>
          </a:prstGeom>
        </p:spPr>
      </p:pic>
    </p:spTree>
    <p:extLst>
      <p:ext uri="{BB962C8B-B14F-4D97-AF65-F5344CB8AC3E}">
        <p14:creationId xmlns:p14="http://schemas.microsoft.com/office/powerpoint/2010/main" val="1477095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
          <p:cNvSpPr txBox="1">
            <a:spLocks/>
          </p:cNvSpPr>
          <p:nvPr/>
        </p:nvSpPr>
        <p:spPr bwMode="auto">
          <a:xfrm>
            <a:off x="454025" y="3810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a:lstStyle>
          <a:p>
            <a:pPr eaLnBrk="1" hangingPunct="1"/>
            <a:r>
              <a:rPr lang="en-US" altLang="zh-CN" dirty="0"/>
              <a:t>Main Steps</a:t>
            </a:r>
            <a:endParaRPr lang="en-US" altLang="zh-CN" dirty="0">
              <a:solidFill>
                <a:srgbClr val="7B9899"/>
              </a:solidFill>
              <a:ea typeface="宋体" charset="-122"/>
              <a:cs typeface="Times New Roman" pitchFamily="18" charset="0"/>
            </a:endParaRPr>
          </a:p>
        </p:txBody>
      </p:sp>
      <p:sp>
        <p:nvSpPr>
          <p:cNvPr id="12" name="ZoneTexte 43"/>
          <p:cNvSpPr txBox="1"/>
          <p:nvPr/>
        </p:nvSpPr>
        <p:spPr>
          <a:xfrm>
            <a:off x="304800" y="1487554"/>
            <a:ext cx="3744416" cy="369332"/>
          </a:xfrm>
          <a:prstGeom prst="rect">
            <a:avLst/>
          </a:prstGeom>
          <a:noFill/>
        </p:spPr>
        <p:txBody>
          <a:bodyPr wrap="square" rtlCol="0">
            <a:spAutoFit/>
          </a:bodyPr>
          <a:lstStyle/>
          <a:p>
            <a:r>
              <a:rPr lang="en-US" u="sng" dirty="0"/>
              <a:t>Step 1: View Rendering</a:t>
            </a:r>
          </a:p>
        </p:txBody>
      </p:sp>
      <p:sp>
        <p:nvSpPr>
          <p:cNvPr id="22" name="文本框 21"/>
          <p:cNvSpPr txBox="1"/>
          <p:nvPr/>
        </p:nvSpPr>
        <p:spPr>
          <a:xfrm>
            <a:off x="459762" y="1834205"/>
            <a:ext cx="3825086" cy="307777"/>
          </a:xfrm>
          <a:prstGeom prst="rect">
            <a:avLst/>
          </a:prstGeom>
          <a:noFill/>
        </p:spPr>
        <p:txBody>
          <a:bodyPr wrap="none" rtlCol="0">
            <a:spAutoFit/>
          </a:bodyPr>
          <a:lstStyle/>
          <a:p>
            <a:r>
              <a:rPr lang="en-US" altLang="zh-CN" sz="1400" dirty="0"/>
              <a:t>Capture 12 view images around the 3D model</a:t>
            </a:r>
            <a:endParaRPr lang="zh-CN" altLang="en-US" sz="1400" dirty="0"/>
          </a:p>
        </p:txBody>
      </p:sp>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686" y="2271212"/>
            <a:ext cx="1080000" cy="1080000"/>
          </a:xfrm>
          <a:prstGeom prst="rect">
            <a:avLst/>
          </a:prstGeom>
        </p:spPr>
      </p:pic>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4045" y="2271212"/>
            <a:ext cx="1080000" cy="1080000"/>
          </a:xfrm>
          <a:prstGeom prst="rect">
            <a:avLst/>
          </a:prstGeom>
        </p:spPr>
      </p:pic>
      <p:pic>
        <p:nvPicPr>
          <p:cNvPr id="28" name="图片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7404" y="2285900"/>
            <a:ext cx="1080000" cy="1080000"/>
          </a:xfrm>
          <a:prstGeom prst="rect">
            <a:avLst/>
          </a:prstGeom>
        </p:spPr>
      </p:pic>
      <p:pic>
        <p:nvPicPr>
          <p:cNvPr id="29" name="图片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0763" y="2271212"/>
            <a:ext cx="1080000" cy="1080000"/>
          </a:xfrm>
          <a:prstGeom prst="rect">
            <a:avLst/>
          </a:prstGeom>
        </p:spPr>
      </p:pic>
      <p:grpSp>
        <p:nvGrpSpPr>
          <p:cNvPr id="46" name="组合 45"/>
          <p:cNvGrpSpPr/>
          <p:nvPr/>
        </p:nvGrpSpPr>
        <p:grpSpPr>
          <a:xfrm>
            <a:off x="838200" y="2488633"/>
            <a:ext cx="1205694" cy="1371245"/>
            <a:chOff x="611839" y="2030461"/>
            <a:chExt cx="1205694" cy="1371245"/>
          </a:xfrm>
        </p:grpSpPr>
        <p:sp>
          <p:nvSpPr>
            <p:cNvPr id="9" name="左弧形箭头 8"/>
            <p:cNvSpPr/>
            <p:nvPr/>
          </p:nvSpPr>
          <p:spPr>
            <a:xfrm>
              <a:off x="874884" y="2277129"/>
              <a:ext cx="381000" cy="221307"/>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tx1"/>
                </a:solidFill>
              </a:endParaRPr>
            </a:p>
          </p:txBody>
        </p:sp>
        <p:cxnSp>
          <p:nvCxnSpPr>
            <p:cNvPr id="32" name="直接箭头连接符 31"/>
            <p:cNvCxnSpPr/>
            <p:nvPr/>
          </p:nvCxnSpPr>
          <p:spPr>
            <a:xfrm>
              <a:off x="1063968" y="2825900"/>
              <a:ext cx="688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685800" y="2825900"/>
              <a:ext cx="378168" cy="37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1063968" y="2141982"/>
              <a:ext cx="0" cy="68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611839" y="3093929"/>
              <a:ext cx="274434" cy="307777"/>
            </a:xfrm>
            <a:prstGeom prst="rect">
              <a:avLst/>
            </a:prstGeom>
            <a:noFill/>
          </p:spPr>
          <p:txBody>
            <a:bodyPr wrap="none" rtlCol="0">
              <a:spAutoFit/>
            </a:bodyPr>
            <a:lstStyle/>
            <a:p>
              <a:r>
                <a:rPr lang="en-US" altLang="zh-CN" sz="1400" dirty="0"/>
                <a:t>z</a:t>
              </a:r>
              <a:endParaRPr lang="zh-CN" altLang="en-US" sz="1400" dirty="0"/>
            </a:p>
          </p:txBody>
        </p:sp>
        <p:sp>
          <p:nvSpPr>
            <p:cNvPr id="40" name="文本框 39"/>
            <p:cNvSpPr txBox="1"/>
            <p:nvPr/>
          </p:nvSpPr>
          <p:spPr>
            <a:xfrm>
              <a:off x="1543099" y="2779452"/>
              <a:ext cx="274434" cy="307777"/>
            </a:xfrm>
            <a:prstGeom prst="rect">
              <a:avLst/>
            </a:prstGeom>
            <a:noFill/>
          </p:spPr>
          <p:txBody>
            <a:bodyPr wrap="none" rtlCol="0">
              <a:spAutoFit/>
            </a:bodyPr>
            <a:lstStyle/>
            <a:p>
              <a:r>
                <a:rPr lang="en-US" altLang="zh-CN" sz="1400" dirty="0"/>
                <a:t>x</a:t>
              </a:r>
              <a:endParaRPr lang="zh-CN" altLang="en-US" sz="1400" dirty="0"/>
            </a:p>
          </p:txBody>
        </p:sp>
        <p:sp>
          <p:nvSpPr>
            <p:cNvPr id="41" name="文本框 40"/>
            <p:cNvSpPr txBox="1"/>
            <p:nvPr/>
          </p:nvSpPr>
          <p:spPr>
            <a:xfrm>
              <a:off x="789534" y="2030461"/>
              <a:ext cx="274434" cy="307777"/>
            </a:xfrm>
            <a:prstGeom prst="rect">
              <a:avLst/>
            </a:prstGeom>
            <a:noFill/>
          </p:spPr>
          <p:txBody>
            <a:bodyPr wrap="none" rtlCol="0">
              <a:spAutoFit/>
            </a:bodyPr>
            <a:lstStyle/>
            <a:p>
              <a:r>
                <a:rPr lang="en-US" altLang="zh-CN" sz="1400" dirty="0"/>
                <a:t>y</a:t>
              </a:r>
              <a:endParaRPr lang="zh-CN" altLang="en-US" sz="1400" dirty="0"/>
            </a:p>
          </p:txBody>
        </p:sp>
      </p:grpSp>
      <p:pic>
        <p:nvPicPr>
          <p:cNvPr id="43" name="图片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0686" y="3509462"/>
            <a:ext cx="1080000" cy="1080000"/>
          </a:xfrm>
          <a:prstGeom prst="rect">
            <a:avLst/>
          </a:prstGeom>
        </p:spPr>
      </p:pic>
      <p:pic>
        <p:nvPicPr>
          <p:cNvPr id="44" name="图片 4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79697" y="3505200"/>
            <a:ext cx="1080000" cy="1080000"/>
          </a:xfrm>
          <a:prstGeom prst="rect">
            <a:avLst/>
          </a:prstGeom>
        </p:spPr>
      </p:pic>
      <p:pic>
        <p:nvPicPr>
          <p:cNvPr id="47" name="图片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00763" y="3505200"/>
            <a:ext cx="1080000" cy="1080000"/>
          </a:xfrm>
          <a:prstGeom prst="rect">
            <a:avLst/>
          </a:prstGeom>
        </p:spPr>
      </p:pic>
      <p:sp>
        <p:nvSpPr>
          <p:cNvPr id="48" name="文本框 47"/>
          <p:cNvSpPr txBox="1"/>
          <p:nvPr/>
        </p:nvSpPr>
        <p:spPr>
          <a:xfrm>
            <a:off x="5472961" y="3810000"/>
            <a:ext cx="441146" cy="400110"/>
          </a:xfrm>
          <a:prstGeom prst="rect">
            <a:avLst/>
          </a:prstGeom>
          <a:noFill/>
        </p:spPr>
        <p:txBody>
          <a:bodyPr wrap="none" rtlCol="0">
            <a:spAutoFit/>
          </a:bodyPr>
          <a:lstStyle/>
          <a:p>
            <a:r>
              <a:rPr lang="en-US" altLang="zh-CN" sz="2000" b="1" dirty="0"/>
              <a:t>…</a:t>
            </a:r>
            <a:endParaRPr lang="zh-CN" altLang="en-US" sz="2000" b="1" dirty="0"/>
          </a:p>
        </p:txBody>
      </p:sp>
      <p:sp>
        <p:nvSpPr>
          <p:cNvPr id="49" name="文本框 48"/>
          <p:cNvSpPr txBox="1"/>
          <p:nvPr/>
        </p:nvSpPr>
        <p:spPr>
          <a:xfrm>
            <a:off x="2748656" y="4712806"/>
            <a:ext cx="4897495" cy="307777"/>
          </a:xfrm>
          <a:prstGeom prst="rect">
            <a:avLst/>
          </a:prstGeom>
          <a:noFill/>
        </p:spPr>
        <p:txBody>
          <a:bodyPr wrap="none" rtlCol="0">
            <a:spAutoFit/>
          </a:bodyPr>
          <a:lstStyle/>
          <a:p>
            <a:r>
              <a:rPr lang="en-US" altLang="zh-CN" sz="1400" dirty="0"/>
              <a:t>The view images of a scene model from the “river” category</a:t>
            </a:r>
            <a:endParaRPr lang="zh-CN" altLang="en-US" sz="1400" dirty="0"/>
          </a:p>
        </p:txBody>
      </p:sp>
      <p:sp>
        <p:nvSpPr>
          <p:cNvPr id="50" name="ZoneTexte 43"/>
          <p:cNvSpPr txBox="1"/>
          <p:nvPr/>
        </p:nvSpPr>
        <p:spPr>
          <a:xfrm>
            <a:off x="304800" y="4986555"/>
            <a:ext cx="3744416" cy="369332"/>
          </a:xfrm>
          <a:prstGeom prst="rect">
            <a:avLst/>
          </a:prstGeom>
          <a:noFill/>
        </p:spPr>
        <p:txBody>
          <a:bodyPr wrap="square" rtlCol="0">
            <a:spAutoFit/>
          </a:bodyPr>
          <a:lstStyle/>
          <a:p>
            <a:r>
              <a:rPr lang="en-US" u="sng" dirty="0">
                <a:solidFill>
                  <a:schemeClr val="bg1">
                    <a:lumMod val="50000"/>
                  </a:schemeClr>
                </a:solidFill>
              </a:rPr>
              <a:t>Step 2: Feature Learning</a:t>
            </a:r>
          </a:p>
        </p:txBody>
      </p:sp>
      <p:sp>
        <p:nvSpPr>
          <p:cNvPr id="51" name="ZoneTexte 43"/>
          <p:cNvSpPr txBox="1"/>
          <p:nvPr/>
        </p:nvSpPr>
        <p:spPr>
          <a:xfrm>
            <a:off x="304800" y="5495221"/>
            <a:ext cx="3744416" cy="369332"/>
          </a:xfrm>
          <a:prstGeom prst="rect">
            <a:avLst/>
          </a:prstGeom>
          <a:noFill/>
        </p:spPr>
        <p:txBody>
          <a:bodyPr wrap="square" rtlCol="0">
            <a:spAutoFit/>
          </a:bodyPr>
          <a:lstStyle/>
          <a:p>
            <a:r>
              <a:rPr lang="en-US" u="sng" dirty="0">
                <a:solidFill>
                  <a:schemeClr val="bg1">
                    <a:lumMod val="50000"/>
                  </a:schemeClr>
                </a:solidFill>
              </a:rPr>
              <a:t>Step 3: Retrieval</a:t>
            </a:r>
          </a:p>
        </p:txBody>
      </p:sp>
    </p:spTree>
    <p:extLst>
      <p:ext uri="{BB962C8B-B14F-4D97-AF65-F5344CB8AC3E}">
        <p14:creationId xmlns:p14="http://schemas.microsoft.com/office/powerpoint/2010/main" val="2143884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
          <p:cNvSpPr txBox="1">
            <a:spLocks/>
          </p:cNvSpPr>
          <p:nvPr/>
        </p:nvSpPr>
        <p:spPr bwMode="auto">
          <a:xfrm>
            <a:off x="454025" y="3810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a:lstStyle>
          <a:p>
            <a:pPr eaLnBrk="1" hangingPunct="1"/>
            <a:r>
              <a:rPr lang="en-US" altLang="zh-CN" dirty="0"/>
              <a:t>Main Steps</a:t>
            </a:r>
            <a:endParaRPr lang="en-US" altLang="zh-CN" dirty="0">
              <a:solidFill>
                <a:srgbClr val="7B9899"/>
              </a:solidFill>
              <a:ea typeface="宋体" charset="-122"/>
              <a:cs typeface="Times New Roman" pitchFamily="18" charset="0"/>
            </a:endParaRPr>
          </a:p>
        </p:txBody>
      </p:sp>
      <p:sp>
        <p:nvSpPr>
          <p:cNvPr id="12" name="ZoneTexte 43"/>
          <p:cNvSpPr txBox="1"/>
          <p:nvPr/>
        </p:nvSpPr>
        <p:spPr>
          <a:xfrm>
            <a:off x="304800" y="1487554"/>
            <a:ext cx="3744416" cy="369332"/>
          </a:xfrm>
          <a:prstGeom prst="rect">
            <a:avLst/>
          </a:prstGeom>
          <a:noFill/>
        </p:spPr>
        <p:txBody>
          <a:bodyPr wrap="square" rtlCol="0">
            <a:spAutoFit/>
          </a:bodyPr>
          <a:lstStyle/>
          <a:p>
            <a:r>
              <a:rPr lang="en-US" u="sng" dirty="0">
                <a:solidFill>
                  <a:schemeClr val="bg1">
                    <a:lumMod val="50000"/>
                  </a:schemeClr>
                </a:solidFill>
              </a:rPr>
              <a:t>Step 1: View Rendering</a:t>
            </a:r>
          </a:p>
        </p:txBody>
      </p:sp>
      <p:sp>
        <p:nvSpPr>
          <p:cNvPr id="50" name="ZoneTexte 43"/>
          <p:cNvSpPr txBox="1"/>
          <p:nvPr/>
        </p:nvSpPr>
        <p:spPr>
          <a:xfrm>
            <a:off x="304800" y="1881270"/>
            <a:ext cx="3744416" cy="369332"/>
          </a:xfrm>
          <a:prstGeom prst="rect">
            <a:avLst/>
          </a:prstGeom>
          <a:noFill/>
        </p:spPr>
        <p:txBody>
          <a:bodyPr wrap="square" rtlCol="0">
            <a:spAutoFit/>
          </a:bodyPr>
          <a:lstStyle/>
          <a:p>
            <a:r>
              <a:rPr lang="en-US" u="sng" dirty="0"/>
              <a:t>Step 2: Feature Learning</a:t>
            </a:r>
          </a:p>
        </p:txBody>
      </p:sp>
      <p:sp>
        <p:nvSpPr>
          <p:cNvPr id="24" name="矩形 23"/>
          <p:cNvSpPr/>
          <p:nvPr/>
        </p:nvSpPr>
        <p:spPr>
          <a:xfrm>
            <a:off x="2640401" y="2616055"/>
            <a:ext cx="1210962" cy="4942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a:t>Stream 1</a:t>
            </a:r>
          </a:p>
          <a:p>
            <a:pPr algn="ctr"/>
            <a:r>
              <a:rPr lang="en-US" altLang="zh-CN" sz="1600" dirty="0"/>
              <a:t>2D CNN</a:t>
            </a:r>
            <a:endParaRPr lang="zh-CN" altLang="en-US" sz="1600" dirty="0"/>
          </a:p>
        </p:txBody>
      </p:sp>
      <p:sp>
        <p:nvSpPr>
          <p:cNvPr id="25" name="矩形 24"/>
          <p:cNvSpPr/>
          <p:nvPr/>
        </p:nvSpPr>
        <p:spPr>
          <a:xfrm>
            <a:off x="2630877" y="3425937"/>
            <a:ext cx="1210962" cy="510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Stream 2</a:t>
            </a:r>
          </a:p>
          <a:p>
            <a:pPr algn="ctr"/>
            <a:r>
              <a:rPr lang="en-US" altLang="zh-CN" sz="1600" dirty="0"/>
              <a:t>MVCNN</a:t>
            </a:r>
            <a:endParaRPr lang="zh-CN" altLang="en-US" sz="1600" dirty="0"/>
          </a:p>
        </p:txBody>
      </p:sp>
      <p:cxnSp>
        <p:nvCxnSpPr>
          <p:cNvPr id="30" name="直接连接符 29"/>
          <p:cNvCxnSpPr/>
          <p:nvPr/>
        </p:nvCxnSpPr>
        <p:spPr>
          <a:xfrm flipV="1">
            <a:off x="843007" y="3256412"/>
            <a:ext cx="3086384" cy="1515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84405" y="3012874"/>
            <a:ext cx="917239" cy="276999"/>
          </a:xfrm>
          <a:prstGeom prst="rect">
            <a:avLst/>
          </a:prstGeom>
          <a:noFill/>
        </p:spPr>
        <p:txBody>
          <a:bodyPr wrap="none" rtlCol="0">
            <a:spAutoFit/>
          </a:bodyPr>
          <a:lstStyle/>
          <a:p>
            <a:r>
              <a:rPr lang="en-US" altLang="zh-CN" sz="1200" dirty="0"/>
              <a:t>2D images</a:t>
            </a:r>
            <a:endParaRPr lang="zh-CN" altLang="en-US" sz="1200" dirty="0"/>
          </a:p>
        </p:txBody>
      </p:sp>
      <p:sp>
        <p:nvSpPr>
          <p:cNvPr id="33" name="文本框 32"/>
          <p:cNvSpPr txBox="1"/>
          <p:nvPr/>
        </p:nvSpPr>
        <p:spPr>
          <a:xfrm>
            <a:off x="454025" y="3898418"/>
            <a:ext cx="1394934" cy="276999"/>
          </a:xfrm>
          <a:prstGeom prst="rect">
            <a:avLst/>
          </a:prstGeom>
          <a:noFill/>
        </p:spPr>
        <p:txBody>
          <a:bodyPr wrap="none" rtlCol="0">
            <a:spAutoFit/>
          </a:bodyPr>
          <a:lstStyle/>
          <a:p>
            <a:r>
              <a:rPr lang="en-US" altLang="zh-CN" sz="1200" dirty="0"/>
              <a:t>3D Scene models</a:t>
            </a:r>
          </a:p>
        </p:txBody>
      </p:sp>
      <p:sp>
        <p:nvSpPr>
          <p:cNvPr id="35" name="矩形 34"/>
          <p:cNvSpPr/>
          <p:nvPr/>
        </p:nvSpPr>
        <p:spPr>
          <a:xfrm>
            <a:off x="4125200" y="2889776"/>
            <a:ext cx="65903"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7" name="矩形 36"/>
          <p:cNvSpPr/>
          <p:nvPr/>
        </p:nvSpPr>
        <p:spPr>
          <a:xfrm>
            <a:off x="4115702" y="3305548"/>
            <a:ext cx="65903"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 name="矩形 37"/>
          <p:cNvSpPr/>
          <p:nvPr/>
        </p:nvSpPr>
        <p:spPr>
          <a:xfrm>
            <a:off x="1447800" y="2616055"/>
            <a:ext cx="140043" cy="4942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矩形 41"/>
          <p:cNvSpPr/>
          <p:nvPr/>
        </p:nvSpPr>
        <p:spPr>
          <a:xfrm>
            <a:off x="1447800" y="3450429"/>
            <a:ext cx="140043" cy="49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箭头连接符 44"/>
          <p:cNvCxnSpPr>
            <a:stCxn id="38" idx="3"/>
            <a:endCxn id="24" idx="1"/>
          </p:cNvCxnSpPr>
          <p:nvPr/>
        </p:nvCxnSpPr>
        <p:spPr>
          <a:xfrm>
            <a:off x="1587843" y="2863190"/>
            <a:ext cx="10525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3719534" y="4034230"/>
            <a:ext cx="1431354" cy="461665"/>
          </a:xfrm>
          <a:prstGeom prst="rect">
            <a:avLst/>
          </a:prstGeom>
          <a:noFill/>
        </p:spPr>
        <p:txBody>
          <a:bodyPr wrap="none" rtlCol="0">
            <a:spAutoFit/>
          </a:bodyPr>
          <a:lstStyle/>
          <a:p>
            <a:r>
              <a:rPr lang="en-US" altLang="zh-CN" sz="1200" dirty="0"/>
              <a:t>Feature</a:t>
            </a:r>
            <a:r>
              <a:rPr lang="zh-CN" altLang="en-US" sz="1200" dirty="0"/>
              <a:t> </a:t>
            </a:r>
            <a:r>
              <a:rPr lang="en-US" altLang="zh-CN" sz="1200" dirty="0"/>
              <a:t>Vectors in</a:t>
            </a:r>
          </a:p>
          <a:p>
            <a:r>
              <a:rPr lang="en-US" altLang="zh-CN" sz="1200" dirty="0"/>
              <a:t>a Mixed Batch</a:t>
            </a:r>
          </a:p>
        </p:txBody>
      </p:sp>
      <p:cxnSp>
        <p:nvCxnSpPr>
          <p:cNvPr id="53" name="直接箭头连接符 52"/>
          <p:cNvCxnSpPr>
            <a:stCxn id="25" idx="3"/>
            <a:endCxn id="68" idx="1"/>
          </p:cNvCxnSpPr>
          <p:nvPr/>
        </p:nvCxnSpPr>
        <p:spPr>
          <a:xfrm flipV="1">
            <a:off x="3841839" y="3318464"/>
            <a:ext cx="192723" cy="362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矩形 54"/>
          <p:cNvSpPr/>
          <p:nvPr/>
        </p:nvSpPr>
        <p:spPr>
          <a:xfrm>
            <a:off x="4265184" y="2753819"/>
            <a:ext cx="65903"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6" name="矩形 55"/>
          <p:cNvSpPr/>
          <p:nvPr/>
        </p:nvSpPr>
        <p:spPr>
          <a:xfrm>
            <a:off x="4473091" y="2925776"/>
            <a:ext cx="65903"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7" name="矩形 56"/>
          <p:cNvSpPr/>
          <p:nvPr/>
        </p:nvSpPr>
        <p:spPr>
          <a:xfrm>
            <a:off x="4256563" y="3451555"/>
            <a:ext cx="65903"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8" name="矩形 57"/>
          <p:cNvSpPr/>
          <p:nvPr/>
        </p:nvSpPr>
        <p:spPr>
          <a:xfrm>
            <a:off x="4427632" y="3387876"/>
            <a:ext cx="65903"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9" name="文本框 58"/>
          <p:cNvSpPr txBox="1"/>
          <p:nvPr/>
        </p:nvSpPr>
        <p:spPr>
          <a:xfrm>
            <a:off x="4135581" y="2905248"/>
            <a:ext cx="289466" cy="369332"/>
          </a:xfrm>
          <a:prstGeom prst="rect">
            <a:avLst/>
          </a:prstGeom>
          <a:noFill/>
        </p:spPr>
        <p:txBody>
          <a:bodyPr wrap="square" rtlCol="0">
            <a:spAutoFit/>
          </a:bodyPr>
          <a:lstStyle/>
          <a:p>
            <a:r>
              <a:rPr lang="en-US" altLang="zh-CN" dirty="0"/>
              <a:t>…</a:t>
            </a:r>
            <a:endParaRPr lang="zh-CN" altLang="en-US" dirty="0"/>
          </a:p>
        </p:txBody>
      </p:sp>
      <p:sp>
        <p:nvSpPr>
          <p:cNvPr id="60" name="矩形 59"/>
          <p:cNvSpPr/>
          <p:nvPr/>
        </p:nvSpPr>
        <p:spPr>
          <a:xfrm>
            <a:off x="2185937" y="3314303"/>
            <a:ext cx="144000" cy="185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2185937" y="3562432"/>
            <a:ext cx="144000" cy="185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185937" y="3936612"/>
            <a:ext cx="144000" cy="185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rot="5400000">
            <a:off x="2158255" y="3672848"/>
            <a:ext cx="343364" cy="369332"/>
          </a:xfrm>
          <a:prstGeom prst="rect">
            <a:avLst/>
          </a:prstGeom>
        </p:spPr>
        <p:txBody>
          <a:bodyPr wrap="none">
            <a:spAutoFit/>
          </a:bodyPr>
          <a:lstStyle/>
          <a:p>
            <a:r>
              <a:rPr lang="en-US" altLang="zh-CN" dirty="0"/>
              <a:t>…</a:t>
            </a:r>
            <a:endParaRPr lang="zh-CN" altLang="en-US" dirty="0"/>
          </a:p>
        </p:txBody>
      </p:sp>
      <p:cxnSp>
        <p:nvCxnSpPr>
          <p:cNvPr id="64" name="直接箭头连接符 63"/>
          <p:cNvCxnSpPr>
            <a:stCxn id="42" idx="3"/>
          </p:cNvCxnSpPr>
          <p:nvPr/>
        </p:nvCxnSpPr>
        <p:spPr>
          <a:xfrm>
            <a:off x="1587843" y="3697564"/>
            <a:ext cx="5169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文本框 64"/>
          <p:cNvSpPr txBox="1"/>
          <p:nvPr/>
        </p:nvSpPr>
        <p:spPr>
          <a:xfrm>
            <a:off x="1533041" y="3484726"/>
            <a:ext cx="744114" cy="430887"/>
          </a:xfrm>
          <a:prstGeom prst="rect">
            <a:avLst/>
          </a:prstGeom>
          <a:noFill/>
        </p:spPr>
        <p:txBody>
          <a:bodyPr wrap="none" rtlCol="0">
            <a:spAutoFit/>
          </a:bodyPr>
          <a:lstStyle/>
          <a:p>
            <a:r>
              <a:rPr lang="en-US" altLang="zh-CN" sz="1100" dirty="0"/>
              <a:t>View </a:t>
            </a:r>
          </a:p>
          <a:p>
            <a:r>
              <a:rPr lang="en-US" altLang="zh-CN" sz="1100" dirty="0"/>
              <a:t>rendering</a:t>
            </a:r>
            <a:endParaRPr lang="zh-CN" altLang="en-US" sz="1100" dirty="0"/>
          </a:p>
        </p:txBody>
      </p:sp>
      <p:cxnSp>
        <p:nvCxnSpPr>
          <p:cNvPr id="66" name="直接箭头连接符 65"/>
          <p:cNvCxnSpPr>
            <a:stCxn id="63" idx="1"/>
            <a:endCxn id="25" idx="1"/>
          </p:cNvCxnSpPr>
          <p:nvPr/>
        </p:nvCxnSpPr>
        <p:spPr>
          <a:xfrm flipV="1">
            <a:off x="2329937" y="3681310"/>
            <a:ext cx="300940" cy="4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文本框 66"/>
          <p:cNvSpPr txBox="1"/>
          <p:nvPr/>
        </p:nvSpPr>
        <p:spPr>
          <a:xfrm>
            <a:off x="2480407" y="4064874"/>
            <a:ext cx="1132041" cy="276999"/>
          </a:xfrm>
          <a:prstGeom prst="rect">
            <a:avLst/>
          </a:prstGeom>
          <a:noFill/>
        </p:spPr>
        <p:txBody>
          <a:bodyPr wrap="none" rtlCol="0">
            <a:spAutoFit/>
          </a:bodyPr>
          <a:lstStyle/>
          <a:p>
            <a:r>
              <a:rPr lang="en-US" altLang="zh-CN" sz="1200" dirty="0"/>
              <a:t>CNN Streams</a:t>
            </a:r>
            <a:endParaRPr lang="zh-CN" altLang="en-US" sz="1200" dirty="0"/>
          </a:p>
        </p:txBody>
      </p:sp>
      <p:sp>
        <p:nvSpPr>
          <p:cNvPr id="68" name="矩形 67"/>
          <p:cNvSpPr/>
          <p:nvPr/>
        </p:nvSpPr>
        <p:spPr>
          <a:xfrm>
            <a:off x="4034562" y="2607732"/>
            <a:ext cx="656672" cy="14214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97" name="直接箭头连接符 96"/>
          <p:cNvCxnSpPr>
            <a:stCxn id="24" idx="3"/>
            <a:endCxn id="68" idx="1"/>
          </p:cNvCxnSpPr>
          <p:nvPr/>
        </p:nvCxnSpPr>
        <p:spPr>
          <a:xfrm>
            <a:off x="3851363" y="2863190"/>
            <a:ext cx="183199" cy="455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文本框 98"/>
          <p:cNvSpPr txBox="1"/>
          <p:nvPr/>
        </p:nvSpPr>
        <p:spPr>
          <a:xfrm>
            <a:off x="379228" y="2152179"/>
            <a:ext cx="5312608" cy="307777"/>
          </a:xfrm>
          <a:prstGeom prst="rect">
            <a:avLst/>
          </a:prstGeom>
          <a:noFill/>
        </p:spPr>
        <p:txBody>
          <a:bodyPr wrap="none" rtlCol="0">
            <a:spAutoFit/>
          </a:bodyPr>
          <a:lstStyle/>
          <a:p>
            <a:r>
              <a:rPr lang="en-US" altLang="zh-CN" sz="1400" dirty="0"/>
              <a:t>Project the samples from different domains into a common space</a:t>
            </a:r>
            <a:endParaRPr lang="zh-CN" altLang="en-US" sz="1400" dirty="0"/>
          </a:p>
        </p:txBody>
      </p:sp>
      <p:cxnSp>
        <p:nvCxnSpPr>
          <p:cNvPr id="18" name="肘形连接符 17"/>
          <p:cNvCxnSpPr>
            <a:stCxn id="68" idx="3"/>
            <a:endCxn id="69" idx="1"/>
          </p:cNvCxnSpPr>
          <p:nvPr/>
        </p:nvCxnSpPr>
        <p:spPr>
          <a:xfrm>
            <a:off x="4691234" y="3318464"/>
            <a:ext cx="819288" cy="6500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肘形连接符 102"/>
          <p:cNvCxnSpPr>
            <a:stCxn id="68" idx="3"/>
          </p:cNvCxnSpPr>
          <p:nvPr/>
        </p:nvCxnSpPr>
        <p:spPr>
          <a:xfrm flipV="1">
            <a:off x="4691234" y="2812876"/>
            <a:ext cx="819288" cy="5055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5546334" y="2678079"/>
            <a:ext cx="1116011" cy="276999"/>
          </a:xfrm>
          <a:prstGeom prst="rect">
            <a:avLst/>
          </a:prstGeom>
          <a:noFill/>
        </p:spPr>
        <p:txBody>
          <a:bodyPr wrap="none" rtlCol="0">
            <a:spAutoFit/>
          </a:bodyPr>
          <a:lstStyle/>
          <a:p>
            <a:r>
              <a:rPr lang="en-US" altLang="zh-CN" sz="1200" dirty="0" err="1"/>
              <a:t>Softmax</a:t>
            </a:r>
            <a:r>
              <a:rPr lang="en-US" altLang="zh-CN" sz="1200" dirty="0"/>
              <a:t> Loss</a:t>
            </a:r>
            <a:endParaRPr lang="zh-CN" altLang="en-US" sz="1200" dirty="0"/>
          </a:p>
        </p:txBody>
      </p:sp>
      <p:grpSp>
        <p:nvGrpSpPr>
          <p:cNvPr id="15" name="组合 14"/>
          <p:cNvGrpSpPr/>
          <p:nvPr/>
        </p:nvGrpSpPr>
        <p:grpSpPr>
          <a:xfrm>
            <a:off x="5334000" y="3293279"/>
            <a:ext cx="2926815" cy="1812121"/>
            <a:chOff x="5334000" y="3293279"/>
            <a:chExt cx="2926815" cy="1812121"/>
          </a:xfrm>
        </p:grpSpPr>
        <p:sp>
          <p:nvSpPr>
            <p:cNvPr id="69" name="矩形 68"/>
            <p:cNvSpPr/>
            <p:nvPr/>
          </p:nvSpPr>
          <p:spPr>
            <a:xfrm>
              <a:off x="5510522" y="3860492"/>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0" name="矩形 69"/>
            <p:cNvSpPr/>
            <p:nvPr/>
          </p:nvSpPr>
          <p:spPr>
            <a:xfrm>
              <a:off x="6415719" y="3293279"/>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矩形 70"/>
            <p:cNvSpPr/>
            <p:nvPr/>
          </p:nvSpPr>
          <p:spPr>
            <a:xfrm>
              <a:off x="6265031" y="3391385"/>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2" name="矩形 71"/>
            <p:cNvSpPr/>
            <p:nvPr/>
          </p:nvSpPr>
          <p:spPr>
            <a:xfrm>
              <a:off x="6606210" y="3306141"/>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3" name="矩形 72"/>
            <p:cNvSpPr/>
            <p:nvPr/>
          </p:nvSpPr>
          <p:spPr>
            <a:xfrm>
              <a:off x="6318051" y="3634928"/>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4" name="矩形 73"/>
            <p:cNvSpPr/>
            <p:nvPr/>
          </p:nvSpPr>
          <p:spPr>
            <a:xfrm>
              <a:off x="6573258" y="3607886"/>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5" name="五角星 74"/>
            <p:cNvSpPr/>
            <p:nvPr/>
          </p:nvSpPr>
          <p:spPr>
            <a:xfrm>
              <a:off x="6395008" y="3568165"/>
              <a:ext cx="126000" cy="126000"/>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061960" y="4245714"/>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7" name="矩形 76"/>
            <p:cNvSpPr/>
            <p:nvPr/>
          </p:nvSpPr>
          <p:spPr>
            <a:xfrm>
              <a:off x="6251949" y="4305081"/>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8" name="矩形 77"/>
            <p:cNvSpPr/>
            <p:nvPr/>
          </p:nvSpPr>
          <p:spPr>
            <a:xfrm>
              <a:off x="6009824" y="4628709"/>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9" name="矩形 78"/>
            <p:cNvSpPr/>
            <p:nvPr/>
          </p:nvSpPr>
          <p:spPr>
            <a:xfrm>
              <a:off x="6265031" y="4586427"/>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0" name="五角星 79"/>
            <p:cNvSpPr/>
            <p:nvPr/>
          </p:nvSpPr>
          <p:spPr>
            <a:xfrm>
              <a:off x="6074408" y="4521081"/>
              <a:ext cx="127134" cy="124347"/>
            </a:xfrm>
            <a:prstGeom prst="star5">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81" name="直接连接符 80"/>
            <p:cNvCxnSpPr/>
            <p:nvPr/>
          </p:nvCxnSpPr>
          <p:spPr>
            <a:xfrm>
              <a:off x="5581659" y="3983169"/>
              <a:ext cx="497983" cy="600085"/>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75" idx="2"/>
              <a:endCxn id="69" idx="3"/>
            </p:cNvCxnSpPr>
            <p:nvPr/>
          </p:nvCxnSpPr>
          <p:spPr>
            <a:xfrm flipH="1">
              <a:off x="5576425" y="3694165"/>
              <a:ext cx="842647" cy="274327"/>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75" idx="2"/>
              <a:endCxn id="80" idx="1"/>
            </p:cNvCxnSpPr>
            <p:nvPr/>
          </p:nvCxnSpPr>
          <p:spPr>
            <a:xfrm flipH="1">
              <a:off x="6074408" y="3694165"/>
              <a:ext cx="344664" cy="874412"/>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flipH="1" flipV="1">
              <a:off x="5950322" y="4433155"/>
              <a:ext cx="112371" cy="131284"/>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86" name="直接箭头连接符 85"/>
            <p:cNvCxnSpPr>
              <a:stCxn id="69" idx="3"/>
            </p:cNvCxnSpPr>
            <p:nvPr/>
          </p:nvCxnSpPr>
          <p:spPr>
            <a:xfrm flipH="1">
              <a:off x="5334000" y="3968492"/>
              <a:ext cx="242425" cy="9231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7" name="直接箭头连接符 86"/>
            <p:cNvCxnSpPr/>
            <p:nvPr/>
          </p:nvCxnSpPr>
          <p:spPr>
            <a:xfrm flipV="1">
              <a:off x="6511633" y="3493657"/>
              <a:ext cx="301425" cy="1189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8" name="直接箭头连接符 87"/>
            <p:cNvCxnSpPr/>
            <p:nvPr/>
          </p:nvCxnSpPr>
          <p:spPr>
            <a:xfrm flipV="1">
              <a:off x="6907420" y="3751446"/>
              <a:ext cx="272693" cy="466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9" name="五角星 88"/>
            <p:cNvSpPr/>
            <p:nvPr/>
          </p:nvSpPr>
          <p:spPr>
            <a:xfrm>
              <a:off x="6980379" y="4032562"/>
              <a:ext cx="72000" cy="72000"/>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五角星 89"/>
            <p:cNvSpPr/>
            <p:nvPr/>
          </p:nvSpPr>
          <p:spPr>
            <a:xfrm>
              <a:off x="6980751" y="4174659"/>
              <a:ext cx="72000" cy="72000"/>
            </a:xfrm>
            <a:prstGeom prst="star5">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91" name="直接箭头连接符 90"/>
            <p:cNvCxnSpPr/>
            <p:nvPr/>
          </p:nvCxnSpPr>
          <p:spPr>
            <a:xfrm flipV="1">
              <a:off x="6917032" y="3892335"/>
              <a:ext cx="263081" cy="432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92" name="文本框 91"/>
            <p:cNvSpPr txBox="1"/>
            <p:nvPr/>
          </p:nvSpPr>
          <p:spPr>
            <a:xfrm>
              <a:off x="7099882" y="3599779"/>
              <a:ext cx="486030" cy="276999"/>
            </a:xfrm>
            <a:prstGeom prst="rect">
              <a:avLst/>
            </a:prstGeom>
            <a:noFill/>
          </p:spPr>
          <p:txBody>
            <a:bodyPr wrap="none" rtlCol="0">
              <a:spAutoFit/>
            </a:bodyPr>
            <a:lstStyle/>
            <a:p>
              <a:r>
                <a:rPr lang="en-US" altLang="zh-CN" sz="1200" dirty="0"/>
                <a:t>Push</a:t>
              </a:r>
              <a:endParaRPr lang="zh-CN" altLang="en-US" sz="1200" dirty="0"/>
            </a:p>
          </p:txBody>
        </p:sp>
        <p:sp>
          <p:nvSpPr>
            <p:cNvPr id="93" name="文本框 92"/>
            <p:cNvSpPr txBox="1"/>
            <p:nvPr/>
          </p:nvSpPr>
          <p:spPr>
            <a:xfrm>
              <a:off x="7099882" y="3765022"/>
              <a:ext cx="415498" cy="276999"/>
            </a:xfrm>
            <a:prstGeom prst="rect">
              <a:avLst/>
            </a:prstGeom>
            <a:noFill/>
          </p:spPr>
          <p:txBody>
            <a:bodyPr wrap="none" rtlCol="0">
              <a:spAutoFit/>
            </a:bodyPr>
            <a:lstStyle/>
            <a:p>
              <a:r>
                <a:rPr lang="en-US" altLang="zh-CN" sz="1200" dirty="0"/>
                <a:t>Pull</a:t>
              </a:r>
              <a:endParaRPr lang="zh-CN" altLang="en-US" sz="1200" dirty="0"/>
            </a:p>
          </p:txBody>
        </p:sp>
        <p:sp>
          <p:nvSpPr>
            <p:cNvPr id="94" name="文本框 93"/>
            <p:cNvSpPr txBox="1"/>
            <p:nvPr/>
          </p:nvSpPr>
          <p:spPr>
            <a:xfrm>
              <a:off x="7075106" y="3921356"/>
              <a:ext cx="1185709" cy="276999"/>
            </a:xfrm>
            <a:prstGeom prst="rect">
              <a:avLst/>
            </a:prstGeom>
            <a:noFill/>
          </p:spPr>
          <p:txBody>
            <a:bodyPr wrap="none" rtlCol="0">
              <a:spAutoFit/>
            </a:bodyPr>
            <a:lstStyle/>
            <a:p>
              <a:r>
                <a:rPr lang="en-US" altLang="zh-CN" sz="1200" dirty="0"/>
                <a:t>Negative Center</a:t>
              </a:r>
              <a:endParaRPr lang="zh-CN" altLang="en-US" sz="1200" dirty="0"/>
            </a:p>
          </p:txBody>
        </p:sp>
        <p:sp>
          <p:nvSpPr>
            <p:cNvPr id="95" name="文本框 94"/>
            <p:cNvSpPr txBox="1"/>
            <p:nvPr/>
          </p:nvSpPr>
          <p:spPr>
            <a:xfrm>
              <a:off x="7075105" y="4086599"/>
              <a:ext cx="1122808" cy="276999"/>
            </a:xfrm>
            <a:prstGeom prst="rect">
              <a:avLst/>
            </a:prstGeom>
            <a:noFill/>
          </p:spPr>
          <p:txBody>
            <a:bodyPr wrap="none" rtlCol="0">
              <a:spAutoFit/>
            </a:bodyPr>
            <a:lstStyle/>
            <a:p>
              <a:r>
                <a:rPr lang="en-US" altLang="zh-CN" sz="1200" dirty="0"/>
                <a:t>Positive Center</a:t>
              </a:r>
              <a:endParaRPr lang="zh-CN" altLang="en-US" sz="1200" dirty="0"/>
            </a:p>
          </p:txBody>
        </p:sp>
        <p:sp>
          <p:nvSpPr>
            <p:cNvPr id="98" name="文本框 97"/>
            <p:cNvSpPr txBox="1"/>
            <p:nvPr/>
          </p:nvSpPr>
          <p:spPr>
            <a:xfrm>
              <a:off x="5483571" y="4828401"/>
              <a:ext cx="1475789" cy="276999"/>
            </a:xfrm>
            <a:prstGeom prst="rect">
              <a:avLst/>
            </a:prstGeom>
            <a:noFill/>
          </p:spPr>
          <p:txBody>
            <a:bodyPr wrap="none" rtlCol="0">
              <a:spAutoFit/>
            </a:bodyPr>
            <a:lstStyle/>
            <a:p>
              <a:r>
                <a:rPr lang="en-US" altLang="zh-CN" sz="1200" dirty="0"/>
                <a:t>Triplet Center Loss</a:t>
              </a:r>
              <a:endParaRPr lang="zh-CN" altLang="en-US" sz="1200" dirty="0"/>
            </a:p>
          </p:txBody>
        </p:sp>
        <p:cxnSp>
          <p:nvCxnSpPr>
            <p:cNvPr id="100" name="直接箭头连接符 99"/>
            <p:cNvCxnSpPr/>
            <p:nvPr/>
          </p:nvCxnSpPr>
          <p:spPr>
            <a:xfrm>
              <a:off x="5589171" y="3983818"/>
              <a:ext cx="102665" cy="147553"/>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658667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
          <p:cNvSpPr txBox="1">
            <a:spLocks/>
          </p:cNvSpPr>
          <p:nvPr/>
        </p:nvSpPr>
        <p:spPr bwMode="auto">
          <a:xfrm>
            <a:off x="454025" y="3810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a:lstStyle>
          <a:p>
            <a:pPr eaLnBrk="1" hangingPunct="1"/>
            <a:r>
              <a:rPr lang="en-US" altLang="zh-CN" dirty="0"/>
              <a:t>Main Steps</a:t>
            </a:r>
            <a:endParaRPr lang="en-US" altLang="zh-CN" dirty="0">
              <a:solidFill>
                <a:srgbClr val="7B9899"/>
              </a:solidFill>
              <a:ea typeface="宋体" charset="-122"/>
              <a:cs typeface="Times New Roman" pitchFamily="18" charset="0"/>
            </a:endParaRPr>
          </a:p>
        </p:txBody>
      </p:sp>
      <p:sp>
        <p:nvSpPr>
          <p:cNvPr id="12" name="ZoneTexte 43"/>
          <p:cNvSpPr txBox="1"/>
          <p:nvPr/>
        </p:nvSpPr>
        <p:spPr>
          <a:xfrm>
            <a:off x="304800" y="1487554"/>
            <a:ext cx="3744416" cy="369332"/>
          </a:xfrm>
          <a:prstGeom prst="rect">
            <a:avLst/>
          </a:prstGeom>
          <a:noFill/>
        </p:spPr>
        <p:txBody>
          <a:bodyPr wrap="square" rtlCol="0">
            <a:spAutoFit/>
          </a:bodyPr>
          <a:lstStyle/>
          <a:p>
            <a:r>
              <a:rPr lang="en-US" u="sng" dirty="0">
                <a:solidFill>
                  <a:schemeClr val="bg1">
                    <a:lumMod val="50000"/>
                  </a:schemeClr>
                </a:solidFill>
              </a:rPr>
              <a:t>Step 1: View Rendering</a:t>
            </a:r>
          </a:p>
        </p:txBody>
      </p:sp>
      <p:sp>
        <p:nvSpPr>
          <p:cNvPr id="50" name="ZoneTexte 43"/>
          <p:cNvSpPr txBox="1"/>
          <p:nvPr/>
        </p:nvSpPr>
        <p:spPr>
          <a:xfrm>
            <a:off x="304800" y="1881270"/>
            <a:ext cx="3744416" cy="369332"/>
          </a:xfrm>
          <a:prstGeom prst="rect">
            <a:avLst/>
          </a:prstGeom>
          <a:noFill/>
        </p:spPr>
        <p:txBody>
          <a:bodyPr wrap="square" rtlCol="0">
            <a:spAutoFit/>
          </a:bodyPr>
          <a:lstStyle/>
          <a:p>
            <a:r>
              <a:rPr lang="en-US" u="sng" dirty="0"/>
              <a:t>Step 2: Feature Learning</a:t>
            </a:r>
          </a:p>
        </p:txBody>
      </p:sp>
      <p:sp>
        <p:nvSpPr>
          <p:cNvPr id="99" name="文本框 98"/>
          <p:cNvSpPr txBox="1"/>
          <p:nvPr/>
        </p:nvSpPr>
        <p:spPr>
          <a:xfrm>
            <a:off x="379228" y="2152179"/>
            <a:ext cx="5312608" cy="307777"/>
          </a:xfrm>
          <a:prstGeom prst="rect">
            <a:avLst/>
          </a:prstGeom>
          <a:noFill/>
        </p:spPr>
        <p:txBody>
          <a:bodyPr wrap="none" rtlCol="0">
            <a:spAutoFit/>
          </a:bodyPr>
          <a:lstStyle/>
          <a:p>
            <a:r>
              <a:rPr lang="en-US" altLang="zh-CN" sz="1400" dirty="0"/>
              <a:t>Project the samples from different domains into a common space</a:t>
            </a:r>
            <a:endParaRPr lang="zh-CN" altLang="en-US" sz="1400" dirty="0"/>
          </a:p>
        </p:txBody>
      </p:sp>
      <mc:AlternateContent xmlns:mc="http://schemas.openxmlformats.org/markup-compatibility/2006" xmlns:a14="http://schemas.microsoft.com/office/drawing/2010/main">
        <mc:Choice Requires="a14">
          <p:sp>
            <p:nvSpPr>
              <p:cNvPr id="100" name="文本框 99"/>
              <p:cNvSpPr txBox="1"/>
              <p:nvPr/>
            </p:nvSpPr>
            <p:spPr>
              <a:xfrm>
                <a:off x="379229" y="2463819"/>
                <a:ext cx="6679315" cy="2116477"/>
              </a:xfrm>
              <a:prstGeom prst="rect">
                <a:avLst/>
              </a:prstGeom>
              <a:noFill/>
            </p:spPr>
            <p:txBody>
              <a:bodyPr wrap="square" rtlCol="0">
                <a:spAutoFit/>
              </a:bodyPr>
              <a:lstStyle/>
              <a:p>
                <a:r>
                  <a:rPr lang="en-US" altLang="zh-CN" sz="1400" b="1" dirty="0"/>
                  <a:t>Triplet Center Loss (TCL): </a:t>
                </a:r>
                <a:r>
                  <a:rPr lang="en-US" altLang="zh-CN" sz="1400" dirty="0"/>
                  <a:t>based on triplet loss and center loss</a:t>
                </a:r>
              </a:p>
              <a:p>
                <a:r>
                  <a:rPr lang="en-US" altLang="zh-CN" sz="1400" dirty="0"/>
                  <a:t>Idea: </a:t>
                </a:r>
                <a:r>
                  <a:rPr lang="en-US" altLang="zh-CN" sz="1400" u="sng" dirty="0"/>
                  <a:t>the distance between a sample and its centers</a:t>
                </a:r>
                <a:r>
                  <a:rPr lang="en-US" altLang="zh-CN" sz="1400" dirty="0"/>
                  <a:t> (</a:t>
                </a:r>
                <a14:m>
                  <m:oMath xmlns:m="http://schemas.openxmlformats.org/officeDocument/2006/math">
                    <m:r>
                      <a:rPr lang="en-US" altLang="zh-CN" sz="1400" b="0" i="1" smtClean="0">
                        <a:latin typeface="Cambria Math" panose="02040503050406030204" pitchFamily="18" charset="0"/>
                      </a:rPr>
                      <m:t>𝐷</m:t>
                    </m:r>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𝑦</m:t>
                            </m:r>
                          </m:e>
                          <m:sup>
                            <m:r>
                              <a:rPr lang="en-US" altLang="zh-CN" sz="1400" b="0" i="1" smtClean="0">
                                <a:latin typeface="Cambria Math" panose="02040503050406030204" pitchFamily="18" charset="0"/>
                              </a:rPr>
                              <m:t>𝑖</m:t>
                            </m:r>
                          </m:sup>
                        </m:sSup>
                      </m:sub>
                    </m:sSub>
                    <m:r>
                      <a:rPr lang="en-US" altLang="zh-CN" sz="1400" b="0" i="1" smtClean="0">
                        <a:latin typeface="Cambria Math" panose="02040503050406030204" pitchFamily="18" charset="0"/>
                      </a:rPr>
                      <m:t>)</m:t>
                    </m:r>
                  </m:oMath>
                </a14:m>
                <a:r>
                  <a:rPr lang="en-US" altLang="zh-CN" sz="1400" dirty="0"/>
                  <a:t>) </a:t>
                </a:r>
              </a:p>
              <a:p>
                <a:r>
                  <a:rPr lang="en-US" altLang="zh-CN" sz="1400" dirty="0"/>
                  <a:t>should be smaller than that </a:t>
                </a:r>
                <a:r>
                  <a:rPr lang="en-US" altLang="zh-CN" sz="1400" u="sng" dirty="0"/>
                  <a:t>between the sample and the nearest </a:t>
                </a:r>
              </a:p>
              <a:p>
                <a:r>
                  <a:rPr lang="en-US" altLang="zh-CN" sz="1400" u="sng" dirty="0"/>
                  <a:t>negative center</a:t>
                </a:r>
                <a:r>
                  <a:rPr lang="en-US" altLang="zh-CN" sz="1400" dirty="0"/>
                  <a:t> (</a:t>
                </a:r>
                <a14:m>
                  <m:oMath xmlns:m="http://schemas.openxmlformats.org/officeDocument/2006/math">
                    <m:func>
                      <m:funcPr>
                        <m:ctrlPr>
                          <a:rPr lang="en-US" altLang="zh-CN" sz="1400" i="1" smtClean="0">
                            <a:latin typeface="Cambria Math" panose="02040503050406030204" pitchFamily="18" charset="0"/>
                          </a:rPr>
                        </m:ctrlPr>
                      </m:funcPr>
                      <m:fName>
                        <m:limLow>
                          <m:limLowPr>
                            <m:ctrlPr>
                              <a:rPr lang="en-US" altLang="zh-CN" sz="1400" i="1" smtClean="0">
                                <a:latin typeface="Cambria Math" panose="02040503050406030204" pitchFamily="18" charset="0"/>
                              </a:rPr>
                            </m:ctrlPr>
                          </m:limLowPr>
                          <m:e>
                            <m:r>
                              <m:rPr>
                                <m:sty m:val="p"/>
                              </m:rPr>
                              <a:rPr lang="en-US" altLang="zh-CN" sz="1400" i="0" smtClean="0">
                                <a:latin typeface="Cambria Math" panose="02040503050406030204" pitchFamily="18" charset="0"/>
                              </a:rPr>
                              <m:t>min</m:t>
                            </m:r>
                          </m:e>
                          <m:lim>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𝑦</m:t>
                                </m:r>
                              </m:e>
                              <m:sub>
                                <m:r>
                                  <a:rPr lang="en-US" altLang="zh-CN" sz="1400" b="0" i="1" smtClean="0">
                                    <a:latin typeface="Cambria Math" panose="02040503050406030204" pitchFamily="18" charset="0"/>
                                  </a:rPr>
                                  <m:t>𝑖</m:t>
                                </m:r>
                              </m:sub>
                            </m:sSub>
                          </m:lim>
                        </m:limLow>
                      </m:fName>
                      <m:e>
                        <m:r>
                          <a:rPr lang="en-US" altLang="zh-CN" sz="1400" b="0" i="1" smtClean="0">
                            <a:latin typeface="Cambria Math" panose="02040503050406030204" pitchFamily="18" charset="0"/>
                          </a:rPr>
                          <m:t>𝐷</m:t>
                        </m:r>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𝑗</m:t>
                            </m:r>
                          </m:sub>
                        </m:sSub>
                        <m:r>
                          <a:rPr lang="en-US" altLang="zh-CN" sz="1400" b="0" i="1" smtClean="0">
                            <a:latin typeface="Cambria Math" panose="02040503050406030204" pitchFamily="18" charset="0"/>
                          </a:rPr>
                          <m:t>)</m:t>
                        </m:r>
                      </m:e>
                    </m:func>
                  </m:oMath>
                </a14:m>
                <a:r>
                  <a:rPr lang="en-US" altLang="zh-CN" sz="1400" dirty="0"/>
                  <a:t>) by a margin </a:t>
                </a:r>
                <a14:m>
                  <m:oMath xmlns:m="http://schemas.openxmlformats.org/officeDocument/2006/math">
                    <m:r>
                      <a:rPr lang="en-US" altLang="zh-CN" sz="1400" i="1" dirty="0" smtClean="0">
                        <a:latin typeface="Cambria Math" panose="02040503050406030204" pitchFamily="18" charset="0"/>
                      </a:rPr>
                      <m:t>𝑚</m:t>
                    </m:r>
                  </m:oMath>
                </a14:m>
                <a:r>
                  <a:rPr lang="en-US" altLang="zh-CN" sz="1400" dirty="0"/>
                  <a:t>. </a:t>
                </a:r>
              </a:p>
              <a:p>
                <a:endParaRPr lang="en-US" altLang="zh-CN" sz="1400" dirty="0"/>
              </a:p>
              <a:p>
                <a:endParaRPr lang="en-US" altLang="zh-CN" sz="1400" dirty="0"/>
              </a:p>
              <a:p>
                <a:endParaRPr lang="en-US" altLang="zh-CN" sz="2400" dirty="0"/>
              </a:p>
              <a:p>
                <a:r>
                  <a:rPr lang="en-US" altLang="zh-CN" sz="1400" dirty="0"/>
                  <a:t>The center of each class is learned automatically, in the same way like center loss. </a:t>
                </a:r>
              </a:p>
            </p:txBody>
          </p:sp>
        </mc:Choice>
        <mc:Fallback xmlns="">
          <p:sp>
            <p:nvSpPr>
              <p:cNvPr id="100" name="文本框 99"/>
              <p:cNvSpPr txBox="1">
                <a:spLocks noRot="1" noChangeAspect="1" noMove="1" noResize="1" noEditPoints="1" noAdjustHandles="1" noChangeArrowheads="1" noChangeShapeType="1" noTextEdit="1"/>
              </p:cNvSpPr>
              <p:nvPr/>
            </p:nvSpPr>
            <p:spPr>
              <a:xfrm>
                <a:off x="379229" y="2463819"/>
                <a:ext cx="6679315" cy="2116477"/>
              </a:xfrm>
              <a:prstGeom prst="rect">
                <a:avLst/>
              </a:prstGeom>
              <a:blipFill>
                <a:blip r:embed="rId3"/>
                <a:stretch>
                  <a:fillRect l="-274" t="-576" r="-547" b="-1729"/>
                </a:stretch>
              </a:blipFill>
            </p:spPr>
            <p:txBody>
              <a:bodyPr/>
              <a:lstStyle/>
              <a:p>
                <a:r>
                  <a:rPr lang="en-US">
                    <a:noFill/>
                  </a:rPr>
                  <a:t> </a:t>
                </a:r>
              </a:p>
            </p:txBody>
          </p:sp>
        </mc:Fallback>
      </mc:AlternateContent>
      <p:sp>
        <p:nvSpPr>
          <p:cNvPr id="160" name="ZoneTexte 43"/>
          <p:cNvSpPr txBox="1"/>
          <p:nvPr/>
        </p:nvSpPr>
        <p:spPr>
          <a:xfrm>
            <a:off x="268224" y="4648200"/>
            <a:ext cx="3744416" cy="369332"/>
          </a:xfrm>
          <a:prstGeom prst="rect">
            <a:avLst/>
          </a:prstGeom>
          <a:noFill/>
        </p:spPr>
        <p:txBody>
          <a:bodyPr wrap="square" rtlCol="0">
            <a:spAutoFit/>
          </a:bodyPr>
          <a:lstStyle/>
          <a:p>
            <a:r>
              <a:rPr lang="en-US" u="sng" dirty="0">
                <a:solidFill>
                  <a:schemeClr val="bg1">
                    <a:lumMod val="50000"/>
                  </a:schemeClr>
                </a:solidFill>
              </a:rPr>
              <a:t>Step 3: Retrieval</a:t>
            </a:r>
          </a:p>
        </p:txBody>
      </p:sp>
      <p:sp>
        <p:nvSpPr>
          <p:cNvPr id="161" name="文本框 160"/>
          <p:cNvSpPr txBox="1"/>
          <p:nvPr/>
        </p:nvSpPr>
        <p:spPr>
          <a:xfrm>
            <a:off x="379228" y="4943493"/>
            <a:ext cx="5357557" cy="307777"/>
          </a:xfrm>
          <a:prstGeom prst="rect">
            <a:avLst/>
          </a:prstGeom>
          <a:noFill/>
        </p:spPr>
        <p:txBody>
          <a:bodyPr wrap="none" rtlCol="0">
            <a:spAutoFit/>
          </a:bodyPr>
          <a:lstStyle/>
          <a:p>
            <a:r>
              <a:rPr lang="en-US" altLang="zh-CN" sz="1400" dirty="0"/>
              <a:t>Extract features for testing samples and compute similarity matrix</a:t>
            </a:r>
            <a:endParaRPr lang="zh-CN" altLang="en-US" sz="1400" dirty="0"/>
          </a:p>
        </p:txBody>
      </p:sp>
      <p:sp>
        <p:nvSpPr>
          <p:cNvPr id="20" name="矩形 19"/>
          <p:cNvSpPr/>
          <p:nvPr/>
        </p:nvSpPr>
        <p:spPr>
          <a:xfrm>
            <a:off x="1091768" y="5334000"/>
            <a:ext cx="66083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query</a:t>
            </a:r>
            <a:endParaRPr lang="zh-CN" altLang="en-US" sz="1400" dirty="0"/>
          </a:p>
        </p:txBody>
      </p:sp>
      <p:sp>
        <p:nvSpPr>
          <p:cNvPr id="165" name="矩形 164"/>
          <p:cNvSpPr/>
          <p:nvPr/>
        </p:nvSpPr>
        <p:spPr>
          <a:xfrm>
            <a:off x="1091768" y="5816018"/>
            <a:ext cx="66083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target</a:t>
            </a:r>
            <a:endParaRPr lang="zh-CN" altLang="en-US" sz="1400" dirty="0"/>
          </a:p>
        </p:txBody>
      </p:sp>
      <p:sp>
        <p:nvSpPr>
          <p:cNvPr id="21" name="矩形 20"/>
          <p:cNvSpPr/>
          <p:nvPr/>
        </p:nvSpPr>
        <p:spPr>
          <a:xfrm>
            <a:off x="2140432" y="5334000"/>
            <a:ext cx="755168"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feature</a:t>
            </a:r>
            <a:endParaRPr lang="zh-CN" altLang="en-US" sz="1400" dirty="0"/>
          </a:p>
        </p:txBody>
      </p:sp>
      <p:sp>
        <p:nvSpPr>
          <p:cNvPr id="166" name="矩形 165"/>
          <p:cNvSpPr/>
          <p:nvPr/>
        </p:nvSpPr>
        <p:spPr>
          <a:xfrm>
            <a:off x="2127008" y="5816018"/>
            <a:ext cx="76859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feature</a:t>
            </a:r>
            <a:endParaRPr lang="zh-CN" altLang="en-US" sz="1400" dirty="0"/>
          </a:p>
        </p:txBody>
      </p:sp>
      <p:sp>
        <p:nvSpPr>
          <p:cNvPr id="22" name="矩形 21"/>
          <p:cNvSpPr/>
          <p:nvPr/>
        </p:nvSpPr>
        <p:spPr>
          <a:xfrm>
            <a:off x="3270008" y="5524388"/>
            <a:ext cx="1196736" cy="445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similarity</a:t>
            </a:r>
          </a:p>
          <a:p>
            <a:pPr algn="ctr"/>
            <a:r>
              <a:rPr lang="en-US" altLang="zh-CN" sz="1400" dirty="0"/>
              <a:t>matrix</a:t>
            </a:r>
            <a:endParaRPr lang="zh-CN" altLang="en-US" sz="1400" dirty="0"/>
          </a:p>
        </p:txBody>
      </p:sp>
      <p:cxnSp>
        <p:nvCxnSpPr>
          <p:cNvPr id="26" name="直接箭头连接符 25"/>
          <p:cNvCxnSpPr>
            <a:stCxn id="20" idx="3"/>
            <a:endCxn id="21" idx="1"/>
          </p:cNvCxnSpPr>
          <p:nvPr/>
        </p:nvCxnSpPr>
        <p:spPr>
          <a:xfrm>
            <a:off x="1752600" y="5524500"/>
            <a:ext cx="387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65" idx="3"/>
            <a:endCxn id="166" idx="1"/>
          </p:cNvCxnSpPr>
          <p:nvPr/>
        </p:nvCxnSpPr>
        <p:spPr>
          <a:xfrm>
            <a:off x="1752600" y="6006518"/>
            <a:ext cx="3744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1" idx="3"/>
            <a:endCxn id="22" idx="1"/>
          </p:cNvCxnSpPr>
          <p:nvPr/>
        </p:nvCxnSpPr>
        <p:spPr>
          <a:xfrm>
            <a:off x="2895600" y="5524500"/>
            <a:ext cx="374408" cy="222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66" idx="3"/>
            <a:endCxn id="22" idx="1"/>
          </p:cNvCxnSpPr>
          <p:nvPr/>
        </p:nvCxnSpPr>
        <p:spPr>
          <a:xfrm flipV="1">
            <a:off x="2895600" y="5746923"/>
            <a:ext cx="374408" cy="25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矩形 166"/>
          <p:cNvSpPr/>
          <p:nvPr/>
        </p:nvSpPr>
        <p:spPr>
          <a:xfrm>
            <a:off x="4721225" y="5519089"/>
            <a:ext cx="1196736" cy="445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re-ranking</a:t>
            </a:r>
            <a:endParaRPr lang="zh-CN" altLang="en-US" sz="1400" dirty="0"/>
          </a:p>
        </p:txBody>
      </p:sp>
      <p:cxnSp>
        <p:nvCxnSpPr>
          <p:cNvPr id="168" name="直接箭头连接符 167"/>
          <p:cNvCxnSpPr>
            <a:stCxn id="22" idx="3"/>
            <a:endCxn id="167" idx="1"/>
          </p:cNvCxnSpPr>
          <p:nvPr/>
        </p:nvCxnSpPr>
        <p:spPr>
          <a:xfrm flipV="1">
            <a:off x="4466744" y="5741624"/>
            <a:ext cx="254481" cy="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917961" y="1881270"/>
            <a:ext cx="2926815" cy="1812121"/>
            <a:chOff x="5334000" y="3293279"/>
            <a:chExt cx="2926815" cy="1812121"/>
          </a:xfrm>
        </p:grpSpPr>
        <p:sp>
          <p:nvSpPr>
            <p:cNvPr id="52" name="矩形 51"/>
            <p:cNvSpPr/>
            <p:nvPr/>
          </p:nvSpPr>
          <p:spPr>
            <a:xfrm>
              <a:off x="5510522" y="3860492"/>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3" name="矩形 52"/>
            <p:cNvSpPr/>
            <p:nvPr/>
          </p:nvSpPr>
          <p:spPr>
            <a:xfrm>
              <a:off x="6415719" y="3293279"/>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4" name="矩形 53"/>
            <p:cNvSpPr/>
            <p:nvPr/>
          </p:nvSpPr>
          <p:spPr>
            <a:xfrm>
              <a:off x="6265031" y="3391385"/>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5" name="矩形 54"/>
            <p:cNvSpPr/>
            <p:nvPr/>
          </p:nvSpPr>
          <p:spPr>
            <a:xfrm>
              <a:off x="6606210" y="3306141"/>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6" name="矩形 55"/>
            <p:cNvSpPr/>
            <p:nvPr/>
          </p:nvSpPr>
          <p:spPr>
            <a:xfrm>
              <a:off x="6318051" y="3634928"/>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7" name="矩形 56"/>
            <p:cNvSpPr/>
            <p:nvPr/>
          </p:nvSpPr>
          <p:spPr>
            <a:xfrm>
              <a:off x="6573258" y="3607886"/>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8" name="五角星 57"/>
            <p:cNvSpPr/>
            <p:nvPr/>
          </p:nvSpPr>
          <p:spPr>
            <a:xfrm>
              <a:off x="6395008" y="3568165"/>
              <a:ext cx="126000" cy="126000"/>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061960" y="4245714"/>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0" name="矩形 59"/>
            <p:cNvSpPr/>
            <p:nvPr/>
          </p:nvSpPr>
          <p:spPr>
            <a:xfrm>
              <a:off x="6251949" y="4305081"/>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1" name="矩形 60"/>
            <p:cNvSpPr/>
            <p:nvPr/>
          </p:nvSpPr>
          <p:spPr>
            <a:xfrm>
              <a:off x="6009824" y="4628709"/>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2" name="矩形 61"/>
            <p:cNvSpPr/>
            <p:nvPr/>
          </p:nvSpPr>
          <p:spPr>
            <a:xfrm>
              <a:off x="6265031" y="4586427"/>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3" name="五角星 62"/>
            <p:cNvSpPr/>
            <p:nvPr/>
          </p:nvSpPr>
          <p:spPr>
            <a:xfrm>
              <a:off x="6074408" y="4521081"/>
              <a:ext cx="127134" cy="124347"/>
            </a:xfrm>
            <a:prstGeom prst="star5">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64" name="直接连接符 63"/>
            <p:cNvCxnSpPr/>
            <p:nvPr/>
          </p:nvCxnSpPr>
          <p:spPr>
            <a:xfrm>
              <a:off x="5581659" y="3983169"/>
              <a:ext cx="497983" cy="600085"/>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8" idx="2"/>
              <a:endCxn id="52" idx="3"/>
            </p:cNvCxnSpPr>
            <p:nvPr/>
          </p:nvCxnSpPr>
          <p:spPr>
            <a:xfrm flipH="1">
              <a:off x="5576425" y="3694165"/>
              <a:ext cx="842647" cy="274327"/>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8" idx="2"/>
              <a:endCxn id="63" idx="1"/>
            </p:cNvCxnSpPr>
            <p:nvPr/>
          </p:nvCxnSpPr>
          <p:spPr>
            <a:xfrm flipH="1">
              <a:off x="6074408" y="3694165"/>
              <a:ext cx="344664" cy="874412"/>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H="1" flipV="1">
              <a:off x="5950322" y="4433155"/>
              <a:ext cx="112371" cy="131284"/>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68" name="直接箭头连接符 67"/>
            <p:cNvCxnSpPr>
              <a:stCxn id="52" idx="3"/>
            </p:cNvCxnSpPr>
            <p:nvPr/>
          </p:nvCxnSpPr>
          <p:spPr>
            <a:xfrm flipH="1">
              <a:off x="5334000" y="3968492"/>
              <a:ext cx="242425" cy="9231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9" name="直接箭头连接符 68"/>
            <p:cNvCxnSpPr/>
            <p:nvPr/>
          </p:nvCxnSpPr>
          <p:spPr>
            <a:xfrm flipV="1">
              <a:off x="6511633" y="3493657"/>
              <a:ext cx="301425" cy="1189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0" name="直接箭头连接符 69"/>
            <p:cNvCxnSpPr/>
            <p:nvPr/>
          </p:nvCxnSpPr>
          <p:spPr>
            <a:xfrm flipV="1">
              <a:off x="6907420" y="3751446"/>
              <a:ext cx="272693" cy="466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1" name="五角星 70"/>
            <p:cNvSpPr/>
            <p:nvPr/>
          </p:nvSpPr>
          <p:spPr>
            <a:xfrm>
              <a:off x="6980379" y="4032562"/>
              <a:ext cx="72000" cy="72000"/>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五角星 71"/>
            <p:cNvSpPr/>
            <p:nvPr/>
          </p:nvSpPr>
          <p:spPr>
            <a:xfrm>
              <a:off x="6980751" y="4174659"/>
              <a:ext cx="72000" cy="72000"/>
            </a:xfrm>
            <a:prstGeom prst="star5">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73" name="直接箭头连接符 72"/>
            <p:cNvCxnSpPr/>
            <p:nvPr/>
          </p:nvCxnSpPr>
          <p:spPr>
            <a:xfrm flipV="1">
              <a:off x="6917032" y="3892335"/>
              <a:ext cx="263081" cy="432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74" name="文本框 73"/>
            <p:cNvSpPr txBox="1"/>
            <p:nvPr/>
          </p:nvSpPr>
          <p:spPr>
            <a:xfrm>
              <a:off x="7099882" y="3599779"/>
              <a:ext cx="486030" cy="276999"/>
            </a:xfrm>
            <a:prstGeom prst="rect">
              <a:avLst/>
            </a:prstGeom>
            <a:noFill/>
          </p:spPr>
          <p:txBody>
            <a:bodyPr wrap="none" rtlCol="0">
              <a:spAutoFit/>
            </a:bodyPr>
            <a:lstStyle/>
            <a:p>
              <a:r>
                <a:rPr lang="en-US" altLang="zh-CN" sz="1200" dirty="0"/>
                <a:t>Push</a:t>
              </a:r>
              <a:endParaRPr lang="zh-CN" altLang="en-US" sz="1200" dirty="0"/>
            </a:p>
          </p:txBody>
        </p:sp>
        <p:sp>
          <p:nvSpPr>
            <p:cNvPr id="75" name="文本框 74"/>
            <p:cNvSpPr txBox="1"/>
            <p:nvPr/>
          </p:nvSpPr>
          <p:spPr>
            <a:xfrm>
              <a:off x="7099882" y="3765022"/>
              <a:ext cx="415498" cy="276999"/>
            </a:xfrm>
            <a:prstGeom prst="rect">
              <a:avLst/>
            </a:prstGeom>
            <a:noFill/>
          </p:spPr>
          <p:txBody>
            <a:bodyPr wrap="none" rtlCol="0">
              <a:spAutoFit/>
            </a:bodyPr>
            <a:lstStyle/>
            <a:p>
              <a:r>
                <a:rPr lang="en-US" altLang="zh-CN" sz="1200" dirty="0"/>
                <a:t>Pull</a:t>
              </a:r>
              <a:endParaRPr lang="zh-CN" altLang="en-US" sz="1200" dirty="0"/>
            </a:p>
          </p:txBody>
        </p:sp>
        <p:sp>
          <p:nvSpPr>
            <p:cNvPr id="76" name="文本框 75"/>
            <p:cNvSpPr txBox="1"/>
            <p:nvPr/>
          </p:nvSpPr>
          <p:spPr>
            <a:xfrm>
              <a:off x="7075106" y="3921356"/>
              <a:ext cx="1185709" cy="276999"/>
            </a:xfrm>
            <a:prstGeom prst="rect">
              <a:avLst/>
            </a:prstGeom>
            <a:noFill/>
          </p:spPr>
          <p:txBody>
            <a:bodyPr wrap="none" rtlCol="0">
              <a:spAutoFit/>
            </a:bodyPr>
            <a:lstStyle/>
            <a:p>
              <a:r>
                <a:rPr lang="en-US" altLang="zh-CN" sz="1200" dirty="0"/>
                <a:t>Negative Center</a:t>
              </a:r>
              <a:endParaRPr lang="zh-CN" altLang="en-US" sz="1200" dirty="0"/>
            </a:p>
          </p:txBody>
        </p:sp>
        <p:sp>
          <p:nvSpPr>
            <p:cNvPr id="77" name="文本框 76"/>
            <p:cNvSpPr txBox="1"/>
            <p:nvPr/>
          </p:nvSpPr>
          <p:spPr>
            <a:xfrm>
              <a:off x="7075105" y="4086599"/>
              <a:ext cx="1122808" cy="276999"/>
            </a:xfrm>
            <a:prstGeom prst="rect">
              <a:avLst/>
            </a:prstGeom>
            <a:noFill/>
          </p:spPr>
          <p:txBody>
            <a:bodyPr wrap="none" rtlCol="0">
              <a:spAutoFit/>
            </a:bodyPr>
            <a:lstStyle/>
            <a:p>
              <a:r>
                <a:rPr lang="en-US" altLang="zh-CN" sz="1200" dirty="0"/>
                <a:t>Positive Center</a:t>
              </a:r>
              <a:endParaRPr lang="zh-CN" altLang="en-US" sz="1200" dirty="0"/>
            </a:p>
          </p:txBody>
        </p:sp>
        <p:sp>
          <p:nvSpPr>
            <p:cNvPr id="78" name="文本框 77"/>
            <p:cNvSpPr txBox="1"/>
            <p:nvPr/>
          </p:nvSpPr>
          <p:spPr>
            <a:xfrm>
              <a:off x="5483571" y="4828401"/>
              <a:ext cx="1475789" cy="276999"/>
            </a:xfrm>
            <a:prstGeom prst="rect">
              <a:avLst/>
            </a:prstGeom>
            <a:noFill/>
          </p:spPr>
          <p:txBody>
            <a:bodyPr wrap="none" rtlCol="0">
              <a:spAutoFit/>
            </a:bodyPr>
            <a:lstStyle/>
            <a:p>
              <a:r>
                <a:rPr lang="en-US" altLang="zh-CN" sz="1200" dirty="0"/>
                <a:t>Triplet Center Loss</a:t>
              </a:r>
              <a:endParaRPr lang="zh-CN" altLang="en-US" sz="1200" dirty="0"/>
            </a:p>
          </p:txBody>
        </p:sp>
        <p:cxnSp>
          <p:nvCxnSpPr>
            <p:cNvPr id="79" name="直接箭头连接符 78"/>
            <p:cNvCxnSpPr/>
            <p:nvPr/>
          </p:nvCxnSpPr>
          <p:spPr>
            <a:xfrm>
              <a:off x="5589171" y="3983818"/>
              <a:ext cx="102665" cy="147553"/>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grpSp>
      <p:pic>
        <p:nvPicPr>
          <p:cNvPr id="2" name="图片 1">
            <a:extLst>
              <a:ext uri="{FF2B5EF4-FFF2-40B4-BE49-F238E27FC236}">
                <a16:creationId xmlns:a16="http://schemas.microsoft.com/office/drawing/2014/main" id="{566E5FB5-432A-494E-9AE2-7530F6836860}"/>
              </a:ext>
            </a:extLst>
          </p:cNvPr>
          <p:cNvPicPr>
            <a:picLocks noChangeAspect="1"/>
          </p:cNvPicPr>
          <p:nvPr/>
        </p:nvPicPr>
        <p:blipFill>
          <a:blip r:embed="rId4"/>
          <a:stretch>
            <a:fillRect/>
          </a:stretch>
        </p:blipFill>
        <p:spPr>
          <a:xfrm>
            <a:off x="1238438" y="3496904"/>
            <a:ext cx="4228571" cy="733333"/>
          </a:xfrm>
          <a:prstGeom prst="rect">
            <a:avLst/>
          </a:prstGeom>
        </p:spPr>
      </p:pic>
    </p:spTree>
    <p:extLst>
      <p:ext uri="{BB962C8B-B14F-4D97-AF65-F5344CB8AC3E}">
        <p14:creationId xmlns:p14="http://schemas.microsoft.com/office/powerpoint/2010/main" val="3672823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503237" y="1131985"/>
            <a:ext cx="8137525" cy="2220815"/>
          </a:xfrm>
        </p:spPr>
        <p:txBody>
          <a:bodyPr>
            <a:noAutofit/>
          </a:bodyPr>
          <a:lstStyle/>
          <a:p>
            <a:r>
              <a:rPr lang="en-US" altLang="ja-JP" dirty="0"/>
              <a:t>RNSRAP: </a:t>
            </a:r>
            <a:r>
              <a:rPr lang="en-US" dirty="0"/>
              <a:t>Sketch Recognition with </a:t>
            </a:r>
            <a:br>
              <a:rPr lang="en-US" dirty="0"/>
            </a:br>
            <a:r>
              <a:rPr lang="en-US" dirty="0"/>
              <a:t>ResNet50 Encoding and </a:t>
            </a:r>
            <a:br>
              <a:rPr lang="en-US" dirty="0"/>
            </a:br>
            <a:r>
              <a:rPr lang="en-US" dirty="0"/>
              <a:t>Adapting Place Classification for </a:t>
            </a:r>
            <a:br>
              <a:rPr lang="en-US" dirty="0"/>
            </a:br>
            <a:r>
              <a:rPr lang="en-US" dirty="0"/>
              <a:t>3D Model Using Adversarial Training</a:t>
            </a:r>
            <a:endParaRPr lang="el-GR" altLang="ja-JP" dirty="0"/>
          </a:p>
        </p:txBody>
      </p:sp>
      <p:sp>
        <p:nvSpPr>
          <p:cNvPr id="22530" name="Rectangle 7"/>
          <p:cNvSpPr>
            <a:spLocks noGrp="1" noChangeArrowheads="1"/>
          </p:cNvSpPr>
          <p:nvPr>
            <p:ph type="body" idx="4294967295"/>
          </p:nvPr>
        </p:nvSpPr>
        <p:spPr>
          <a:xfrm>
            <a:off x="381000" y="3398837"/>
            <a:ext cx="8381999" cy="2087563"/>
          </a:xfrm>
        </p:spPr>
        <p:txBody>
          <a:bodyPr/>
          <a:lstStyle/>
          <a:p>
            <a:pPr algn="ctr" eaLnBrk="1" hangingPunct="1">
              <a:spcAft>
                <a:spcPts val="1200"/>
              </a:spcAft>
              <a:buFontTx/>
              <a:buNone/>
            </a:pPr>
            <a:r>
              <a:rPr lang="en-US" sz="2000" dirty="0"/>
              <a:t>Minh-Triet </a:t>
            </a:r>
            <a:r>
              <a:rPr lang="en-US" sz="2000" dirty="0" err="1"/>
              <a:t>Tran</a:t>
            </a:r>
            <a:r>
              <a:rPr lang="en-US" sz="2000" baseline="30000" dirty="0" err="1"/>
              <a:t>1</a:t>
            </a:r>
            <a:r>
              <a:rPr lang="en-US" sz="2000" dirty="0"/>
              <a:t>, Van-Tu </a:t>
            </a:r>
            <a:r>
              <a:rPr lang="en-US" sz="2000" dirty="0" err="1"/>
              <a:t>Ninh</a:t>
            </a:r>
            <a:r>
              <a:rPr lang="en-US" sz="2000" baseline="30000" dirty="0" err="1"/>
              <a:t>1</a:t>
            </a:r>
            <a:r>
              <a:rPr lang="en-US" sz="2000" dirty="0"/>
              <a:t>, Tu-</a:t>
            </a:r>
            <a:r>
              <a:rPr lang="en-US" sz="2000" dirty="0" err="1"/>
              <a:t>Khiem</a:t>
            </a:r>
            <a:r>
              <a:rPr lang="en-US" sz="2000" dirty="0"/>
              <a:t> </a:t>
            </a:r>
            <a:r>
              <a:rPr lang="en-US" sz="2000" dirty="0" err="1"/>
              <a:t>Le</a:t>
            </a:r>
            <a:r>
              <a:rPr lang="en-US" sz="2000" baseline="30000" dirty="0" err="1"/>
              <a:t>1</a:t>
            </a:r>
            <a:r>
              <a:rPr lang="en-US" sz="2000" dirty="0"/>
              <a:t>, </a:t>
            </a:r>
            <a:r>
              <a:rPr lang="en-US" sz="2000" dirty="0" err="1"/>
              <a:t>Khac</a:t>
            </a:r>
            <a:r>
              <a:rPr lang="en-US" sz="2000" dirty="0"/>
              <a:t>-Tuan </a:t>
            </a:r>
            <a:r>
              <a:rPr lang="en-US" sz="2000" dirty="0" err="1"/>
              <a:t>Nguyen</a:t>
            </a:r>
            <a:r>
              <a:rPr lang="en-US" sz="2000" baseline="30000" dirty="0" err="1"/>
              <a:t>1</a:t>
            </a:r>
            <a:r>
              <a:rPr lang="en-US" sz="2000" dirty="0"/>
              <a:t>, Vinh Ton-</a:t>
            </a:r>
            <a:r>
              <a:rPr lang="en-US" sz="2000" dirty="0" err="1"/>
              <a:t>That</a:t>
            </a:r>
            <a:r>
              <a:rPr lang="en-US" sz="2000" baseline="30000" dirty="0" err="1"/>
              <a:t>1</a:t>
            </a:r>
            <a:r>
              <a:rPr lang="en-US" sz="2000" dirty="0"/>
              <a:t>, Ngoc-Minh </a:t>
            </a:r>
            <a:r>
              <a:rPr lang="en-US" sz="2000" dirty="0" err="1"/>
              <a:t>Bui</a:t>
            </a:r>
            <a:r>
              <a:rPr lang="en-US" sz="2000" baseline="30000" dirty="0" err="1"/>
              <a:t>1</a:t>
            </a:r>
            <a:r>
              <a:rPr lang="en-US" sz="2000" dirty="0"/>
              <a:t>, </a:t>
            </a:r>
            <a:r>
              <a:rPr lang="en-US" sz="2000" dirty="0" err="1"/>
              <a:t>Trong</a:t>
            </a:r>
            <a:r>
              <a:rPr lang="en-US" sz="2000" dirty="0"/>
              <a:t>-Le </a:t>
            </a:r>
            <a:r>
              <a:rPr lang="en-US" sz="2000" dirty="0" err="1"/>
              <a:t>Do</a:t>
            </a:r>
            <a:r>
              <a:rPr lang="en-US" sz="2000" baseline="30000" dirty="0" err="1"/>
              <a:t>1</a:t>
            </a:r>
            <a:r>
              <a:rPr lang="en-US" sz="2000" dirty="0"/>
              <a:t>, Vinh-</a:t>
            </a:r>
            <a:r>
              <a:rPr lang="en-US" sz="2000" dirty="0" err="1"/>
              <a:t>Tiep</a:t>
            </a:r>
            <a:r>
              <a:rPr lang="en-US" sz="2000" dirty="0"/>
              <a:t> </a:t>
            </a:r>
            <a:r>
              <a:rPr lang="en-US" sz="2000" dirty="0" err="1"/>
              <a:t>Nguyen</a:t>
            </a:r>
            <a:r>
              <a:rPr lang="en-US" sz="2000" baseline="30000" dirty="0" err="1"/>
              <a:t>2</a:t>
            </a:r>
            <a:r>
              <a:rPr lang="en-US" sz="2000" dirty="0"/>
              <a:t>, Minh N. </a:t>
            </a:r>
            <a:r>
              <a:rPr lang="en-US" sz="2000" dirty="0" err="1"/>
              <a:t>Do</a:t>
            </a:r>
            <a:r>
              <a:rPr lang="en-US" sz="2000" baseline="30000" dirty="0" err="1"/>
              <a:t>3</a:t>
            </a:r>
            <a:r>
              <a:rPr lang="en-US" sz="2000" dirty="0"/>
              <a:t>, Anh-Duc </a:t>
            </a:r>
            <a:r>
              <a:rPr lang="en-US" sz="2000" dirty="0" err="1"/>
              <a:t>Duong</a:t>
            </a:r>
            <a:r>
              <a:rPr lang="en-US" sz="2000" baseline="30000" dirty="0" err="1"/>
              <a:t>2</a:t>
            </a:r>
            <a:r>
              <a:rPr lang="en-US" sz="2000" dirty="0"/>
              <a:t> </a:t>
            </a:r>
            <a:endParaRPr lang="fi-FI" altLang="ja-JP" sz="2000" dirty="0">
              <a:ea typeface="ＭＳ Ｐゴシック" pitchFamily="34" charset="-128"/>
            </a:endParaRPr>
          </a:p>
          <a:p>
            <a:pPr algn="ctr" eaLnBrk="1" hangingPunct="1">
              <a:buFontTx/>
              <a:buNone/>
            </a:pPr>
            <a:r>
              <a:rPr lang="en-US" sz="1600" baseline="30000" dirty="0"/>
              <a:t>1</a:t>
            </a:r>
            <a:r>
              <a:rPr lang="en-US" sz="1600" dirty="0"/>
              <a:t>University of Science, VNU-HCM </a:t>
            </a:r>
          </a:p>
          <a:p>
            <a:pPr algn="ctr" eaLnBrk="1" hangingPunct="1">
              <a:buFontTx/>
              <a:buNone/>
            </a:pPr>
            <a:r>
              <a:rPr lang="en-US" sz="1600" baseline="30000" dirty="0" err="1"/>
              <a:t>2</a:t>
            </a:r>
            <a:r>
              <a:rPr lang="en-US" sz="1600" dirty="0" err="1"/>
              <a:t>University</a:t>
            </a:r>
            <a:r>
              <a:rPr lang="en-US" sz="1600" dirty="0"/>
              <a:t> of Information Technology, VNU-</a:t>
            </a:r>
            <a:r>
              <a:rPr lang="en-US" sz="1600" dirty="0" err="1"/>
              <a:t>HCM</a:t>
            </a:r>
            <a:r>
              <a:rPr lang="en-US" sz="1600" dirty="0"/>
              <a:t> </a:t>
            </a:r>
          </a:p>
          <a:p>
            <a:pPr algn="ctr" eaLnBrk="1" hangingPunct="1">
              <a:buFontTx/>
              <a:buNone/>
            </a:pPr>
            <a:r>
              <a:rPr lang="en-US" sz="1600" baseline="30000" dirty="0" err="1"/>
              <a:t>3</a:t>
            </a:r>
            <a:r>
              <a:rPr lang="en-US" sz="1600" dirty="0" err="1"/>
              <a:t>University</a:t>
            </a:r>
            <a:r>
              <a:rPr lang="en-US" sz="1600" dirty="0"/>
              <a:t> of Illinois at Urbana-Champaign</a:t>
            </a:r>
            <a:endParaRPr lang="en-US" altLang="ja-JP" sz="1600" dirty="0">
              <a:ea typeface="ＭＳ Ｐゴシック" pitchFamily="34" charset="-128"/>
            </a:endParaRPr>
          </a:p>
        </p:txBody>
      </p:sp>
      <p:pic>
        <p:nvPicPr>
          <p:cNvPr id="8198" name="Picture 6" descr="Image result for uiuc">
            <a:extLst>
              <a:ext uri="{FF2B5EF4-FFF2-40B4-BE49-F238E27FC236}">
                <a16:creationId xmlns:a16="http://schemas.microsoft.com/office/drawing/2014/main" id="{B984C216-C8DE-407C-91D0-50CB0C6E0D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3459" y="5613400"/>
            <a:ext cx="549039" cy="711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63D2B49-2EA9-4825-98E3-CC48D281D05D}"/>
              </a:ext>
            </a:extLst>
          </p:cNvPr>
          <p:cNvPicPr>
            <a:picLocks noChangeAspect="1"/>
          </p:cNvPicPr>
          <p:nvPr/>
        </p:nvPicPr>
        <p:blipFill>
          <a:blip r:embed="rId4"/>
          <a:stretch>
            <a:fillRect/>
          </a:stretch>
        </p:blipFill>
        <p:spPr>
          <a:xfrm>
            <a:off x="2209800" y="5562600"/>
            <a:ext cx="1828804" cy="786386"/>
          </a:xfrm>
          <a:prstGeom prst="rect">
            <a:avLst/>
          </a:prstGeom>
        </p:spPr>
      </p:pic>
    </p:spTree>
    <p:extLst>
      <p:ext uri="{BB962C8B-B14F-4D97-AF65-F5344CB8AC3E}">
        <p14:creationId xmlns:p14="http://schemas.microsoft.com/office/powerpoint/2010/main" val="2158850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8383C1-C896-4C49-BE18-60C93FA0B65D}"/>
              </a:ext>
            </a:extLst>
          </p:cNvPr>
          <p:cNvSpPr>
            <a:spLocks noGrp="1"/>
          </p:cNvSpPr>
          <p:nvPr>
            <p:ph type="title"/>
          </p:nvPr>
        </p:nvSpPr>
        <p:spPr/>
        <p:txBody>
          <a:bodyPr/>
          <a:lstStyle/>
          <a:p>
            <a:r>
              <a:rPr lang="en-US" dirty="0"/>
              <a:t>Sketch Recognition with </a:t>
            </a:r>
            <a:r>
              <a:rPr lang="en-US" dirty="0" err="1"/>
              <a:t>ResNet50</a:t>
            </a:r>
            <a:r>
              <a:rPr lang="en-US" dirty="0"/>
              <a:t> Encoding</a:t>
            </a:r>
          </a:p>
        </p:txBody>
      </p:sp>
      <p:sp>
        <p:nvSpPr>
          <p:cNvPr id="6" name="Content Placeholder 5">
            <a:extLst>
              <a:ext uri="{FF2B5EF4-FFF2-40B4-BE49-F238E27FC236}">
                <a16:creationId xmlns:a16="http://schemas.microsoft.com/office/drawing/2014/main" id="{EE7BC23D-5E6C-4F11-B392-9403458BC295}"/>
              </a:ext>
            </a:extLst>
          </p:cNvPr>
          <p:cNvSpPr>
            <a:spLocks noGrp="1"/>
          </p:cNvSpPr>
          <p:nvPr>
            <p:ph sz="quarter" idx="1"/>
          </p:nvPr>
        </p:nvSpPr>
        <p:spPr/>
        <p:txBody>
          <a:bodyPr/>
          <a:lstStyle/>
          <a:p>
            <a:r>
              <a:rPr lang="en-US" dirty="0"/>
              <a:t>Use the output of </a:t>
            </a:r>
            <a:r>
              <a:rPr lang="en-US" dirty="0" err="1"/>
              <a:t>ResNet50</a:t>
            </a:r>
            <a:r>
              <a:rPr lang="en-US" dirty="0"/>
              <a:t> to encode a sketch image into a feature vector of 2048 elements</a:t>
            </a:r>
          </a:p>
          <a:p>
            <a:r>
              <a:rPr lang="en-US" dirty="0"/>
              <a:t>Extremely small-scale data in sketch data</a:t>
            </a:r>
            <a:r>
              <a:rPr lang="en-US" dirty="0">
                <a:sym typeface="Wingdings" panose="05000000000000000000" pitchFamily="2" charset="2"/>
              </a:rPr>
              <a:t> generate </a:t>
            </a:r>
            <a:r>
              <a:rPr lang="en-US" dirty="0"/>
              <a:t>different variations of a sketch image</a:t>
            </a:r>
          </a:p>
          <a:p>
            <a:pPr lvl="1"/>
            <a:r>
              <a:rPr lang="en-US" sz="2300" dirty="0"/>
              <a:t>Regular transformations: flipping, rotation, translation, and cropping</a:t>
            </a:r>
          </a:p>
          <a:p>
            <a:pPr lvl="1" algn="just"/>
            <a:r>
              <a:rPr lang="en-US" sz="2300" dirty="0"/>
              <a:t>Extract different patches with their natural boundaries corresponding to different entities in the image based on the saliency map, then synthesize other sketch images by matting patches</a:t>
            </a:r>
          </a:p>
          <a:p>
            <a:pPr lvl="1"/>
            <a:endParaRPr lang="en-US" sz="2700" dirty="0">
              <a:solidFill>
                <a:schemeClr val="tx1"/>
              </a:solidFill>
            </a:endParaRPr>
          </a:p>
        </p:txBody>
      </p:sp>
    </p:spTree>
    <p:extLst>
      <p:ext uri="{BB962C8B-B14F-4D97-AF65-F5344CB8AC3E}">
        <p14:creationId xmlns:p14="http://schemas.microsoft.com/office/powerpoint/2010/main" val="28669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zh-CN" dirty="0">
                <a:solidFill>
                  <a:srgbClr val="7B9899"/>
                </a:solidFill>
                <a:cs typeface="Times New Roman" pitchFamily="18" charset="0"/>
              </a:rPr>
              <a:t>Outline</a:t>
            </a:r>
            <a:endParaRPr lang="en-US" altLang="zh-CN" dirty="0">
              <a:solidFill>
                <a:srgbClr val="7B9899"/>
              </a:solidFill>
              <a:ea typeface="宋体" charset="-122"/>
              <a:cs typeface="Times New Roman" pitchFamily="18" charset="0"/>
            </a:endParaRPr>
          </a:p>
        </p:txBody>
      </p:sp>
      <p:sp>
        <p:nvSpPr>
          <p:cNvPr id="9218" name="Content Placeholder 2"/>
          <p:cNvSpPr>
            <a:spLocks noGrp="1"/>
          </p:cNvSpPr>
          <p:nvPr>
            <p:ph sz="quarter" idx="1"/>
          </p:nvPr>
        </p:nvSpPr>
        <p:spPr>
          <a:xfrm>
            <a:off x="301625" y="1371600"/>
            <a:ext cx="8537575" cy="5105400"/>
          </a:xfrm>
        </p:spPr>
        <p:txBody>
          <a:bodyPr/>
          <a:lstStyle/>
          <a:p>
            <a:pPr eaLnBrk="1" hangingPunct="1">
              <a:spcBef>
                <a:spcPts val="800"/>
              </a:spcBef>
              <a:spcAft>
                <a:spcPts val="1200"/>
              </a:spcAft>
            </a:pPr>
            <a:r>
              <a:rPr lang="en-US" sz="2800" dirty="0">
                <a:cs typeface="Times New Roman" pitchFamily="18" charset="0"/>
                <a:hlinkClick r:id="rId3" action="ppaction://hlinksldjump"/>
              </a:rPr>
              <a:t>Introduction</a:t>
            </a:r>
            <a:endParaRPr lang="en-US" sz="2800" dirty="0">
              <a:cs typeface="Times New Roman" pitchFamily="18" charset="0"/>
            </a:endParaRPr>
          </a:p>
          <a:p>
            <a:pPr eaLnBrk="1" hangingPunct="1">
              <a:spcBef>
                <a:spcPts val="800"/>
              </a:spcBef>
              <a:spcAft>
                <a:spcPts val="1200"/>
              </a:spcAft>
            </a:pPr>
            <a:r>
              <a:rPr lang="en-US" sz="2800" dirty="0">
                <a:cs typeface="Times New Roman" pitchFamily="18" charset="0"/>
              </a:rPr>
              <a:t>Benchmark</a:t>
            </a:r>
            <a:r>
              <a:rPr lang="tr-TR" altLang="zh-CN" sz="2800" dirty="0"/>
              <a:t> </a:t>
            </a:r>
            <a:endParaRPr lang="en-US" altLang="zh-CN" sz="2800" dirty="0"/>
          </a:p>
          <a:p>
            <a:pPr eaLnBrk="1" hangingPunct="1">
              <a:spcBef>
                <a:spcPts val="800"/>
              </a:spcBef>
              <a:spcAft>
                <a:spcPts val="1200"/>
              </a:spcAft>
            </a:pPr>
            <a:r>
              <a:rPr lang="en-US" altLang="zh-CN" sz="2800" dirty="0"/>
              <a:t>Evaluation</a:t>
            </a:r>
          </a:p>
          <a:p>
            <a:pPr eaLnBrk="1" hangingPunct="1">
              <a:spcBef>
                <a:spcPts val="800"/>
              </a:spcBef>
              <a:spcAft>
                <a:spcPts val="1200"/>
              </a:spcAft>
            </a:pPr>
            <a:r>
              <a:rPr lang="en-US" altLang="zh-CN" sz="2800" dirty="0"/>
              <a:t>Methods</a:t>
            </a:r>
          </a:p>
          <a:p>
            <a:pPr eaLnBrk="1" hangingPunct="1">
              <a:spcBef>
                <a:spcPts val="800"/>
              </a:spcBef>
              <a:spcAft>
                <a:spcPts val="1200"/>
              </a:spcAft>
            </a:pPr>
            <a:r>
              <a:rPr lang="en-US" altLang="zh-CN" sz="2800" dirty="0">
                <a:ea typeface="宋体" charset="-122"/>
                <a:cs typeface="Times New Roman" pitchFamily="18" charset="0"/>
              </a:rPr>
              <a:t>Results</a:t>
            </a:r>
          </a:p>
          <a:p>
            <a:pPr eaLnBrk="1" hangingPunct="1">
              <a:spcBef>
                <a:spcPts val="800"/>
              </a:spcBef>
              <a:spcAft>
                <a:spcPts val="1200"/>
              </a:spcAft>
            </a:pPr>
            <a:r>
              <a:rPr lang="en-US" sz="2800" dirty="0">
                <a:cs typeface="Times New Roman" pitchFamily="18" charset="0"/>
              </a:rPr>
              <a:t>Conclusions and Future Work</a:t>
            </a:r>
          </a:p>
          <a:p>
            <a:pPr eaLnBrk="1" hangingPunct="1">
              <a:lnSpc>
                <a:spcPct val="70000"/>
              </a:lnSpc>
            </a:pPr>
            <a:endParaRPr lang="en-US" altLang="zh-CN" sz="2000" dirty="0">
              <a:cs typeface="Times New Roman" pitchFamily="18" charset="0"/>
            </a:endParaRPr>
          </a:p>
        </p:txBody>
      </p:sp>
    </p:spTree>
    <p:extLst>
      <p:ext uri="{BB962C8B-B14F-4D97-AF65-F5344CB8AC3E}">
        <p14:creationId xmlns:p14="http://schemas.microsoft.com/office/powerpoint/2010/main" val="680383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2C1A5D-78D7-4A9A-9034-91A43A0CEF13}"/>
              </a:ext>
            </a:extLst>
          </p:cNvPr>
          <p:cNvSpPr>
            <a:spLocks noGrp="1"/>
          </p:cNvSpPr>
          <p:nvPr>
            <p:ph type="title"/>
          </p:nvPr>
        </p:nvSpPr>
        <p:spPr/>
        <p:txBody>
          <a:bodyPr/>
          <a:lstStyle/>
          <a:p>
            <a:r>
              <a:rPr lang="en-US" dirty="0"/>
              <a:t>Sketch Recognition with </a:t>
            </a:r>
            <a:r>
              <a:rPr lang="en-US" dirty="0" err="1"/>
              <a:t>ResNet50</a:t>
            </a:r>
            <a:r>
              <a:rPr lang="en-US" dirty="0"/>
              <a:t> Encoding</a:t>
            </a:r>
          </a:p>
        </p:txBody>
      </p:sp>
      <p:sp>
        <p:nvSpPr>
          <p:cNvPr id="4" name="Content Placeholder 3">
            <a:extLst>
              <a:ext uri="{FF2B5EF4-FFF2-40B4-BE49-F238E27FC236}">
                <a16:creationId xmlns:a16="http://schemas.microsoft.com/office/drawing/2014/main" id="{E8654888-5812-496F-8D60-8ABFD441A1B1}"/>
              </a:ext>
            </a:extLst>
          </p:cNvPr>
          <p:cNvSpPr>
            <a:spLocks noGrp="1"/>
          </p:cNvSpPr>
          <p:nvPr>
            <p:ph sz="quarter" idx="1"/>
          </p:nvPr>
        </p:nvSpPr>
        <p:spPr/>
        <p:txBody>
          <a:bodyPr/>
          <a:lstStyle/>
          <a:p>
            <a:pPr algn="just"/>
            <a:r>
              <a:rPr lang="en-US" dirty="0"/>
              <a:t>Use types of fully connected neural networks: </a:t>
            </a:r>
          </a:p>
          <a:p>
            <a:pPr lvl="1" algn="just"/>
            <a:r>
              <a:rPr lang="en-US" dirty="0"/>
              <a:t>Two hidden layers (256 and 128 nodes in each layer) </a:t>
            </a:r>
          </a:p>
          <a:p>
            <a:pPr lvl="1" algn="just"/>
            <a:r>
              <a:rPr lang="en-US" dirty="0"/>
              <a:t>Only one hidden layer with 200 nodes.</a:t>
            </a:r>
          </a:p>
          <a:p>
            <a:pPr algn="just"/>
            <a:r>
              <a:rPr lang="en-US" dirty="0"/>
              <a:t>Use multiple classification networks with different initializations for the two types of neural networks.</a:t>
            </a:r>
          </a:p>
          <a:p>
            <a:pPr algn="just"/>
            <a:r>
              <a:rPr lang="en-US" dirty="0"/>
              <a:t>Fuse the results of those models by using the majority-vote scheme to determine the label of a sketch query image.</a:t>
            </a:r>
          </a:p>
        </p:txBody>
      </p:sp>
    </p:spTree>
    <p:extLst>
      <p:ext uri="{BB962C8B-B14F-4D97-AF65-F5344CB8AC3E}">
        <p14:creationId xmlns:p14="http://schemas.microsoft.com/office/powerpoint/2010/main" val="3596811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2BE1-6AFA-44AC-9026-414339416271}"/>
              </a:ext>
            </a:extLst>
          </p:cNvPr>
          <p:cNvSpPr>
            <a:spLocks noGrp="1"/>
          </p:cNvSpPr>
          <p:nvPr>
            <p:ph type="title"/>
          </p:nvPr>
        </p:nvSpPr>
        <p:spPr/>
        <p:txBody>
          <a:bodyPr/>
          <a:lstStyle/>
          <a:p>
            <a:r>
              <a:rPr lang="en-US" dirty="0"/>
              <a:t>Saliency-Based Selection of 2D Screenshots</a:t>
            </a:r>
          </a:p>
        </p:txBody>
      </p:sp>
      <p:sp>
        <p:nvSpPr>
          <p:cNvPr id="3" name="Content Placeholder 2">
            <a:extLst>
              <a:ext uri="{FF2B5EF4-FFF2-40B4-BE49-F238E27FC236}">
                <a16:creationId xmlns:a16="http://schemas.microsoft.com/office/drawing/2014/main" id="{0D9B0CF2-A1F6-4360-8E74-361D5969303E}"/>
              </a:ext>
            </a:extLst>
          </p:cNvPr>
          <p:cNvSpPr>
            <a:spLocks noGrp="1"/>
          </p:cNvSpPr>
          <p:nvPr>
            <p:ph sz="quarter" idx="1"/>
          </p:nvPr>
        </p:nvSpPr>
        <p:spPr/>
        <p:txBody>
          <a:bodyPr/>
          <a:lstStyle/>
          <a:p>
            <a:pPr algn="just"/>
            <a:r>
              <a:rPr lang="en-US" dirty="0"/>
              <a:t>Use multiple views of a 3D object for classification</a:t>
            </a:r>
          </a:p>
          <a:p>
            <a:pPr marL="0" indent="0" algn="just">
              <a:buNone/>
            </a:pPr>
            <a:r>
              <a:rPr lang="en-US" dirty="0">
                <a:sym typeface="Wingdings" panose="05000000000000000000" pitchFamily="2" charset="2"/>
              </a:rPr>
              <a:t>   </a:t>
            </a:r>
            <a:r>
              <a:rPr lang="en-US" dirty="0"/>
              <a:t>Saliency-based selection of 2D screenshots:</a:t>
            </a:r>
          </a:p>
          <a:p>
            <a:pPr lvl="1" algn="just"/>
            <a:r>
              <a:rPr lang="en-US" sz="2000" dirty="0"/>
              <a:t>Randomly capture multiple screenshots at 3 different levels of details: general views, views focusing on a set of entities, and detailed views on a specific entity</a:t>
            </a:r>
          </a:p>
          <a:p>
            <a:pPr lvl="1" algn="just"/>
            <a:r>
              <a:rPr lang="en-US" sz="2000" dirty="0"/>
              <a:t>Use </a:t>
            </a:r>
            <a:r>
              <a:rPr lang="en-US" sz="2000" dirty="0" err="1"/>
              <a:t>DHSNet</a:t>
            </a:r>
            <a:r>
              <a:rPr lang="en-US" sz="2000" dirty="0"/>
              <a:t> to generate the saliency map of each screenshot</a:t>
            </a:r>
          </a:p>
          <a:p>
            <a:pPr lvl="1" algn="just"/>
            <a:r>
              <a:rPr lang="en-US" sz="2000" dirty="0"/>
              <a:t>Select promising screenshots of each 3D model for place classification task.</a:t>
            </a:r>
          </a:p>
          <a:p>
            <a:pPr algn="just"/>
            <a:r>
              <a:rPr lang="en-US" sz="2400" dirty="0"/>
              <a:t>A 3D model can be classified with high accuracy (more than 92%) with no more than 5 information rich screenshots.</a:t>
            </a:r>
            <a:endParaRPr lang="en-US" sz="2500" dirty="0"/>
          </a:p>
          <a:p>
            <a:pPr lvl="1" algn="just"/>
            <a:endParaRPr lang="en-US" sz="2000" dirty="0"/>
          </a:p>
        </p:txBody>
      </p:sp>
    </p:spTree>
    <p:extLst>
      <p:ext uri="{BB962C8B-B14F-4D97-AF65-F5344CB8AC3E}">
        <p14:creationId xmlns:p14="http://schemas.microsoft.com/office/powerpoint/2010/main" val="3212100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F33D-B660-432D-B751-1550DF65C5AD}"/>
              </a:ext>
            </a:extLst>
          </p:cNvPr>
          <p:cNvSpPr>
            <a:spLocks noGrp="1"/>
          </p:cNvSpPr>
          <p:nvPr>
            <p:ph type="title"/>
          </p:nvPr>
        </p:nvSpPr>
        <p:spPr/>
        <p:txBody>
          <a:bodyPr/>
          <a:lstStyle/>
          <a:p>
            <a:r>
              <a:rPr lang="en-US" sz="3200" dirty="0"/>
              <a:t>Place Classification Adaptation for 3D Models</a:t>
            </a:r>
          </a:p>
        </p:txBody>
      </p:sp>
      <p:sp>
        <p:nvSpPr>
          <p:cNvPr id="26" name="Rectangle 25">
            <a:extLst>
              <a:ext uri="{FF2B5EF4-FFF2-40B4-BE49-F238E27FC236}">
                <a16:creationId xmlns:a16="http://schemas.microsoft.com/office/drawing/2014/main" id="{7203D50C-C6F3-485A-AB5F-FD85FC5EBD34}"/>
              </a:ext>
            </a:extLst>
          </p:cNvPr>
          <p:cNvSpPr/>
          <p:nvPr/>
        </p:nvSpPr>
        <p:spPr>
          <a:xfrm>
            <a:off x="877142" y="1591794"/>
            <a:ext cx="6832692" cy="830997"/>
          </a:xfrm>
          <a:prstGeom prst="rect">
            <a:avLst/>
          </a:prstGeom>
        </p:spPr>
        <p:txBody>
          <a:bodyPr wrap="square">
            <a:spAutoFit/>
          </a:bodyPr>
          <a:lstStyle/>
          <a:p>
            <a:r>
              <a:rPr lang="en-US" sz="2400" dirty="0">
                <a:latin typeface="+mn-lt"/>
                <a:ea typeface="+mn-ea"/>
              </a:rPr>
              <a:t>Adversarial adaptation for place classification on screenshots of 3D models</a:t>
            </a:r>
          </a:p>
        </p:txBody>
      </p:sp>
      <p:sp>
        <p:nvSpPr>
          <p:cNvPr id="27" name="Rectangle 26">
            <a:extLst>
              <a:ext uri="{FF2B5EF4-FFF2-40B4-BE49-F238E27FC236}">
                <a16:creationId xmlns:a16="http://schemas.microsoft.com/office/drawing/2014/main" id="{D522E16C-99CF-474A-9058-CA1FDFAE6CC7}"/>
              </a:ext>
            </a:extLst>
          </p:cNvPr>
          <p:cNvSpPr/>
          <p:nvPr/>
        </p:nvSpPr>
        <p:spPr>
          <a:xfrm>
            <a:off x="1016598" y="5154055"/>
            <a:ext cx="7239000" cy="1200329"/>
          </a:xfrm>
          <a:prstGeom prst="rect">
            <a:avLst/>
          </a:prstGeom>
        </p:spPr>
        <p:txBody>
          <a:bodyPr wrap="square">
            <a:spAutoFit/>
          </a:bodyPr>
          <a:lstStyle/>
          <a:p>
            <a:r>
              <a:rPr lang="en-US" sz="2400" dirty="0">
                <a:latin typeface="+mn-lt"/>
                <a:ea typeface="+mn-ea"/>
              </a:rPr>
              <a:t>Goal: to learn </a:t>
            </a:r>
            <a:r>
              <a:rPr lang="en-US" sz="2400" i="1" dirty="0">
                <a:latin typeface="+mn-lt"/>
                <a:ea typeface="+mn-ea"/>
              </a:rPr>
              <a:t>M</a:t>
            </a:r>
            <a:r>
              <a:rPr lang="en-US" sz="2400" i="1" baseline="-25000" dirty="0">
                <a:latin typeface="+mn-lt"/>
                <a:ea typeface="+mn-ea"/>
              </a:rPr>
              <a:t>t</a:t>
            </a:r>
            <a:r>
              <a:rPr lang="en-US" sz="2400" dirty="0">
                <a:latin typeface="+mn-lt"/>
                <a:ea typeface="+mn-ea"/>
              </a:rPr>
              <a:t> so that the discriminator </a:t>
            </a:r>
            <a:r>
              <a:rPr lang="en-US" sz="2400" dirty="0">
                <a:solidFill>
                  <a:srgbClr val="FF0000"/>
                </a:solidFill>
                <a:latin typeface="+mn-lt"/>
                <a:ea typeface="+mn-ea"/>
              </a:rPr>
              <a:t>cannot</a:t>
            </a:r>
            <a:r>
              <a:rPr lang="en-US" sz="2400" dirty="0">
                <a:latin typeface="+mn-lt"/>
                <a:ea typeface="+mn-ea"/>
              </a:rPr>
              <a:t> distinguish the domain of a feature vector encoded by either </a:t>
            </a:r>
            <a:r>
              <a:rPr lang="en-US" sz="2400" i="1" dirty="0" err="1">
                <a:latin typeface="+mn-lt"/>
                <a:ea typeface="+mn-ea"/>
              </a:rPr>
              <a:t>M</a:t>
            </a:r>
            <a:r>
              <a:rPr lang="en-US" sz="2400" i="1" baseline="-25000" dirty="0" err="1">
                <a:latin typeface="+mn-lt"/>
                <a:ea typeface="+mn-ea"/>
              </a:rPr>
              <a:t>s</a:t>
            </a:r>
            <a:r>
              <a:rPr lang="en-US" sz="2400" dirty="0">
                <a:latin typeface="+mn-lt"/>
                <a:ea typeface="+mn-ea"/>
              </a:rPr>
              <a:t> or </a:t>
            </a:r>
            <a:r>
              <a:rPr lang="en-US" sz="2400" i="1" dirty="0">
                <a:latin typeface="+mn-lt"/>
                <a:ea typeface="+mn-ea"/>
              </a:rPr>
              <a:t>M</a:t>
            </a:r>
            <a:r>
              <a:rPr lang="en-US" sz="2400" i="1" baseline="-25000" dirty="0">
                <a:latin typeface="+mn-lt"/>
                <a:ea typeface="+mn-ea"/>
              </a:rPr>
              <a:t>t</a:t>
            </a:r>
            <a:r>
              <a:rPr lang="en-US" sz="2400" dirty="0">
                <a:latin typeface="+mn-lt"/>
                <a:ea typeface="+mn-ea"/>
              </a:rPr>
              <a:t> . </a:t>
            </a:r>
          </a:p>
        </p:txBody>
      </p:sp>
      <p:sp>
        <p:nvSpPr>
          <p:cNvPr id="30" name="Rectangle: Rounded Corners 29">
            <a:extLst>
              <a:ext uri="{FF2B5EF4-FFF2-40B4-BE49-F238E27FC236}">
                <a16:creationId xmlns:a16="http://schemas.microsoft.com/office/drawing/2014/main" id="{B5D9E54C-AE28-459B-8035-79DD9C0CB16F}"/>
              </a:ext>
            </a:extLst>
          </p:cNvPr>
          <p:cNvSpPr/>
          <p:nvPr/>
        </p:nvSpPr>
        <p:spPr>
          <a:xfrm>
            <a:off x="493186" y="2568379"/>
            <a:ext cx="4374250" cy="2210256"/>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4" descr="https://lh6.googleusercontent.com/Gv5cpKhfG7egZBfFxHbMOv0opi34kotZC_WGjjQ2FokRA4vKNfTYNxWAcSJD1x7Tsd_mllBGfL9VRo5Z4_fipfuNDgBvbEU-PYMB33VaH1X88BmUCBWJnS9waLnUdaO0VIhSBc2u">
            <a:extLst>
              <a:ext uri="{FF2B5EF4-FFF2-40B4-BE49-F238E27FC236}">
                <a16:creationId xmlns:a16="http://schemas.microsoft.com/office/drawing/2014/main" id="{19AB76BD-5D35-40DA-A487-D9DA87E818F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853" t="17842" r="63400" b="60792"/>
          <a:stretch/>
        </p:blipFill>
        <p:spPr bwMode="auto">
          <a:xfrm>
            <a:off x="776922" y="2869776"/>
            <a:ext cx="927358" cy="580347"/>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32255C82-17B6-4621-BF70-82F44998921C}"/>
              </a:ext>
            </a:extLst>
          </p:cNvPr>
          <p:cNvGrpSpPr/>
          <p:nvPr/>
        </p:nvGrpSpPr>
        <p:grpSpPr>
          <a:xfrm>
            <a:off x="893602" y="3773686"/>
            <a:ext cx="950120" cy="556901"/>
            <a:chOff x="697705" y="1076637"/>
            <a:chExt cx="781047" cy="413909"/>
          </a:xfrm>
        </p:grpSpPr>
        <p:pic>
          <p:nvPicPr>
            <p:cNvPr id="33" name="Picture 32">
              <a:extLst>
                <a:ext uri="{FF2B5EF4-FFF2-40B4-BE49-F238E27FC236}">
                  <a16:creationId xmlns:a16="http://schemas.microsoft.com/office/drawing/2014/main" id="{315E4710-3F3E-4F07-87D8-630813F925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705" y="1076637"/>
              <a:ext cx="591679" cy="318659"/>
            </a:xfrm>
            <a:prstGeom prst="rect">
              <a:avLst/>
            </a:prstGeom>
          </p:spPr>
        </p:pic>
        <p:pic>
          <p:nvPicPr>
            <p:cNvPr id="34" name="Picture 33">
              <a:extLst>
                <a:ext uri="{FF2B5EF4-FFF2-40B4-BE49-F238E27FC236}">
                  <a16:creationId xmlns:a16="http://schemas.microsoft.com/office/drawing/2014/main" id="{0C1EE103-4094-4122-AB58-4B6CA63A60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1210" y="1124262"/>
              <a:ext cx="551175" cy="318659"/>
            </a:xfrm>
            <a:prstGeom prst="rect">
              <a:avLst/>
            </a:prstGeom>
          </p:spPr>
        </p:pic>
        <p:pic>
          <p:nvPicPr>
            <p:cNvPr id="35" name="Picture 34">
              <a:extLst>
                <a:ext uri="{FF2B5EF4-FFF2-40B4-BE49-F238E27FC236}">
                  <a16:creationId xmlns:a16="http://schemas.microsoft.com/office/drawing/2014/main" id="{95B9667B-AE21-4396-92CD-04CF1A1E010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9152" y="1171887"/>
              <a:ext cx="589600" cy="318659"/>
            </a:xfrm>
            <a:prstGeom prst="rect">
              <a:avLst/>
            </a:prstGeom>
          </p:spPr>
        </p:pic>
      </p:grpSp>
      <p:sp>
        <p:nvSpPr>
          <p:cNvPr id="36" name="TextBox 35">
            <a:extLst>
              <a:ext uri="{FF2B5EF4-FFF2-40B4-BE49-F238E27FC236}">
                <a16:creationId xmlns:a16="http://schemas.microsoft.com/office/drawing/2014/main" id="{D80E346A-EE54-4C18-AB9C-D4480AA27845}"/>
              </a:ext>
            </a:extLst>
          </p:cNvPr>
          <p:cNvSpPr txBox="1"/>
          <p:nvPr/>
        </p:nvSpPr>
        <p:spPr>
          <a:xfrm>
            <a:off x="525701" y="3383804"/>
            <a:ext cx="1633781"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Source: Natural images</a:t>
            </a:r>
          </a:p>
        </p:txBody>
      </p:sp>
      <p:sp>
        <p:nvSpPr>
          <p:cNvPr id="37" name="TextBox 36">
            <a:extLst>
              <a:ext uri="{FF2B5EF4-FFF2-40B4-BE49-F238E27FC236}">
                <a16:creationId xmlns:a16="http://schemas.microsoft.com/office/drawing/2014/main" id="{09AE0737-B955-4C6F-B7AB-ED3155220073}"/>
              </a:ext>
            </a:extLst>
          </p:cNvPr>
          <p:cNvSpPr txBox="1"/>
          <p:nvPr/>
        </p:nvSpPr>
        <p:spPr>
          <a:xfrm>
            <a:off x="627042" y="4330587"/>
            <a:ext cx="1431097"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Target: Screenshots </a:t>
            </a:r>
          </a:p>
          <a:p>
            <a:pPr algn="ctr"/>
            <a:r>
              <a:rPr lang="en-US" sz="1200" dirty="0">
                <a:latin typeface="Times New Roman" panose="02020603050405020304" pitchFamily="18" charset="0"/>
                <a:cs typeface="Times New Roman" panose="02020603050405020304" pitchFamily="18" charset="0"/>
              </a:rPr>
              <a:t>of 3D models</a:t>
            </a:r>
          </a:p>
        </p:txBody>
      </p:sp>
      <p:sp>
        <p:nvSpPr>
          <p:cNvPr id="38" name="Rectangle: Rounded Corners 37">
            <a:extLst>
              <a:ext uri="{FF2B5EF4-FFF2-40B4-BE49-F238E27FC236}">
                <a16:creationId xmlns:a16="http://schemas.microsoft.com/office/drawing/2014/main" id="{4812F0F0-8F50-429A-9AE3-241DC660280E}"/>
              </a:ext>
            </a:extLst>
          </p:cNvPr>
          <p:cNvSpPr/>
          <p:nvPr/>
        </p:nvSpPr>
        <p:spPr>
          <a:xfrm>
            <a:off x="2196918" y="3060241"/>
            <a:ext cx="666750" cy="3767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i="1" dirty="0">
                <a:latin typeface="Times New Roman" panose="02020603050405020304" pitchFamily="18" charset="0"/>
                <a:cs typeface="Times New Roman" panose="02020603050405020304" pitchFamily="18" charset="0"/>
              </a:rPr>
              <a:t>M</a:t>
            </a:r>
            <a:r>
              <a:rPr lang="en-US" i="1" baseline="-25000" dirty="0">
                <a:latin typeface="Times New Roman" panose="02020603050405020304" pitchFamily="18" charset="0"/>
                <a:cs typeface="Times New Roman" panose="02020603050405020304" pitchFamily="18" charset="0"/>
              </a:rPr>
              <a:t>s</a:t>
            </a:r>
          </a:p>
        </p:txBody>
      </p:sp>
      <p:sp>
        <p:nvSpPr>
          <p:cNvPr id="39" name="Rectangle: Rounded Corners 38">
            <a:extLst>
              <a:ext uri="{FF2B5EF4-FFF2-40B4-BE49-F238E27FC236}">
                <a16:creationId xmlns:a16="http://schemas.microsoft.com/office/drawing/2014/main" id="{A672ACA4-54B8-49CD-910D-B62B4420A09B}"/>
              </a:ext>
            </a:extLst>
          </p:cNvPr>
          <p:cNvSpPr/>
          <p:nvPr/>
        </p:nvSpPr>
        <p:spPr>
          <a:xfrm>
            <a:off x="2196918" y="3919875"/>
            <a:ext cx="666750" cy="3767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i="1" dirty="0">
                <a:latin typeface="Times New Roman" panose="02020603050405020304" pitchFamily="18" charset="0"/>
                <a:cs typeface="Times New Roman" panose="02020603050405020304" pitchFamily="18" charset="0"/>
              </a:rPr>
              <a:t>M</a:t>
            </a:r>
            <a:r>
              <a:rPr lang="en-US" i="1" baseline="-25000" dirty="0">
                <a:latin typeface="Times New Roman" panose="02020603050405020304" pitchFamily="18" charset="0"/>
                <a:cs typeface="Times New Roman" panose="02020603050405020304" pitchFamily="18" charset="0"/>
              </a:rPr>
              <a:t>t</a:t>
            </a:r>
          </a:p>
        </p:txBody>
      </p:sp>
      <p:sp>
        <p:nvSpPr>
          <p:cNvPr id="40" name="Arrow: Right 39">
            <a:extLst>
              <a:ext uri="{FF2B5EF4-FFF2-40B4-BE49-F238E27FC236}">
                <a16:creationId xmlns:a16="http://schemas.microsoft.com/office/drawing/2014/main" id="{3714C020-E190-4034-8884-00A0CCBD0BB2}"/>
              </a:ext>
            </a:extLst>
          </p:cNvPr>
          <p:cNvSpPr/>
          <p:nvPr/>
        </p:nvSpPr>
        <p:spPr>
          <a:xfrm>
            <a:off x="2047949" y="3159949"/>
            <a:ext cx="104528" cy="11577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1" name="Arrow: Right 40">
            <a:extLst>
              <a:ext uri="{FF2B5EF4-FFF2-40B4-BE49-F238E27FC236}">
                <a16:creationId xmlns:a16="http://schemas.microsoft.com/office/drawing/2014/main" id="{700D7B31-2C7E-4F97-9BE1-CC268F81C7AA}"/>
              </a:ext>
            </a:extLst>
          </p:cNvPr>
          <p:cNvSpPr/>
          <p:nvPr/>
        </p:nvSpPr>
        <p:spPr>
          <a:xfrm>
            <a:off x="2047949" y="4050343"/>
            <a:ext cx="104528" cy="11577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0738BC9F-EA5D-4741-8F17-457700ED32F4}"/>
              </a:ext>
            </a:extLst>
          </p:cNvPr>
          <p:cNvSpPr/>
          <p:nvPr/>
        </p:nvSpPr>
        <p:spPr>
          <a:xfrm>
            <a:off x="3181585" y="2927757"/>
            <a:ext cx="525728" cy="1466092"/>
          </a:xfrm>
          <a:prstGeom prst="round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US" dirty="0">
                <a:latin typeface="Times New Roman" panose="02020603050405020304" pitchFamily="18" charset="0"/>
                <a:cs typeface="Times New Roman" panose="02020603050405020304" pitchFamily="18" charset="0"/>
              </a:rPr>
              <a:t>Discriminator</a:t>
            </a:r>
            <a:endParaRPr lang="en-US" baseline="-25000" dirty="0">
              <a:latin typeface="Times New Roman" panose="02020603050405020304" pitchFamily="18" charset="0"/>
              <a:cs typeface="Times New Roman" panose="02020603050405020304" pitchFamily="18" charset="0"/>
            </a:endParaRPr>
          </a:p>
        </p:txBody>
      </p:sp>
      <p:sp>
        <p:nvSpPr>
          <p:cNvPr id="43" name="Arrow: Right 42">
            <a:extLst>
              <a:ext uri="{FF2B5EF4-FFF2-40B4-BE49-F238E27FC236}">
                <a16:creationId xmlns:a16="http://schemas.microsoft.com/office/drawing/2014/main" id="{2429009C-07AC-44F9-A133-7A370D306D24}"/>
              </a:ext>
            </a:extLst>
          </p:cNvPr>
          <p:cNvSpPr/>
          <p:nvPr/>
        </p:nvSpPr>
        <p:spPr>
          <a:xfrm>
            <a:off x="3042143" y="3159949"/>
            <a:ext cx="104528" cy="11577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4" name="Arrow: Right 43">
            <a:extLst>
              <a:ext uri="{FF2B5EF4-FFF2-40B4-BE49-F238E27FC236}">
                <a16:creationId xmlns:a16="http://schemas.microsoft.com/office/drawing/2014/main" id="{B0F4895F-B8F0-45E8-8940-F37BB7553602}"/>
              </a:ext>
            </a:extLst>
          </p:cNvPr>
          <p:cNvSpPr/>
          <p:nvPr/>
        </p:nvSpPr>
        <p:spPr>
          <a:xfrm>
            <a:off x="3042143" y="4060339"/>
            <a:ext cx="104528" cy="11577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5" name="Arrow: Right 44">
            <a:extLst>
              <a:ext uri="{FF2B5EF4-FFF2-40B4-BE49-F238E27FC236}">
                <a16:creationId xmlns:a16="http://schemas.microsoft.com/office/drawing/2014/main" id="{57B93B42-CA85-49BF-8CE8-E1FF7AEAAEC2}"/>
              </a:ext>
            </a:extLst>
          </p:cNvPr>
          <p:cNvSpPr/>
          <p:nvPr/>
        </p:nvSpPr>
        <p:spPr>
          <a:xfrm>
            <a:off x="3828373" y="3594528"/>
            <a:ext cx="104528" cy="11577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0217B72A-D2A7-4001-B2B2-A9436DCAED93}"/>
              </a:ext>
            </a:extLst>
          </p:cNvPr>
          <p:cNvSpPr/>
          <p:nvPr/>
        </p:nvSpPr>
        <p:spPr>
          <a:xfrm>
            <a:off x="3922100" y="3271362"/>
            <a:ext cx="898003" cy="584775"/>
          </a:xfrm>
          <a:prstGeom prst="rect">
            <a:avLst/>
          </a:prstGeom>
        </p:spPr>
        <p:txBody>
          <a:bodyPr wrap="none">
            <a:spAutoFit/>
          </a:bodyPr>
          <a:lstStyle/>
          <a:p>
            <a:pPr algn="ctr"/>
            <a:r>
              <a:rPr lang="en-US" sz="1600" dirty="0">
                <a:latin typeface="Times New Roman" panose="02020603050405020304" pitchFamily="18" charset="0"/>
                <a:cs typeface="Times New Roman" panose="02020603050405020304" pitchFamily="18" charset="0"/>
              </a:rPr>
              <a:t>Domain </a:t>
            </a:r>
          </a:p>
          <a:p>
            <a:pPr algn="ctr"/>
            <a:r>
              <a:rPr lang="en-US" sz="1600" dirty="0">
                <a:latin typeface="Times New Roman" panose="02020603050405020304" pitchFamily="18" charset="0"/>
                <a:cs typeface="Times New Roman" panose="02020603050405020304" pitchFamily="18" charset="0"/>
              </a:rPr>
              <a:t>label</a:t>
            </a:r>
            <a:endParaRPr lang="en-US" sz="1600" baseline="-25000"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33B891A9-4034-4BC5-8072-B58C03375347}"/>
              </a:ext>
            </a:extLst>
          </p:cNvPr>
          <p:cNvSpPr txBox="1"/>
          <p:nvPr/>
        </p:nvSpPr>
        <p:spPr>
          <a:xfrm>
            <a:off x="1235872" y="2581996"/>
            <a:ext cx="251229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Adversarial Adaptation</a:t>
            </a:r>
          </a:p>
        </p:txBody>
      </p:sp>
      <p:grpSp>
        <p:nvGrpSpPr>
          <p:cNvPr id="48" name="Group 47">
            <a:extLst>
              <a:ext uri="{FF2B5EF4-FFF2-40B4-BE49-F238E27FC236}">
                <a16:creationId xmlns:a16="http://schemas.microsoft.com/office/drawing/2014/main" id="{17186611-BA83-41F0-88F1-2F2F799C8C3E}"/>
              </a:ext>
            </a:extLst>
          </p:cNvPr>
          <p:cNvGrpSpPr/>
          <p:nvPr/>
        </p:nvGrpSpPr>
        <p:grpSpPr>
          <a:xfrm>
            <a:off x="5143841" y="3342311"/>
            <a:ext cx="950120" cy="556901"/>
            <a:chOff x="697705" y="1076637"/>
            <a:chExt cx="781047" cy="413909"/>
          </a:xfrm>
        </p:grpSpPr>
        <p:pic>
          <p:nvPicPr>
            <p:cNvPr id="49" name="Picture 48">
              <a:extLst>
                <a:ext uri="{FF2B5EF4-FFF2-40B4-BE49-F238E27FC236}">
                  <a16:creationId xmlns:a16="http://schemas.microsoft.com/office/drawing/2014/main" id="{21784171-8654-40FE-99B1-5D1710D46E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705" y="1076637"/>
              <a:ext cx="591679" cy="318659"/>
            </a:xfrm>
            <a:prstGeom prst="rect">
              <a:avLst/>
            </a:prstGeom>
          </p:spPr>
        </p:pic>
        <p:pic>
          <p:nvPicPr>
            <p:cNvPr id="50" name="Picture 49">
              <a:extLst>
                <a:ext uri="{FF2B5EF4-FFF2-40B4-BE49-F238E27FC236}">
                  <a16:creationId xmlns:a16="http://schemas.microsoft.com/office/drawing/2014/main" id="{519CD49D-721F-48F8-BC96-29AE6F3BF8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1210" y="1124262"/>
              <a:ext cx="551175" cy="318659"/>
            </a:xfrm>
            <a:prstGeom prst="rect">
              <a:avLst/>
            </a:prstGeom>
          </p:spPr>
        </p:pic>
        <p:pic>
          <p:nvPicPr>
            <p:cNvPr id="51" name="Picture 50">
              <a:extLst>
                <a:ext uri="{FF2B5EF4-FFF2-40B4-BE49-F238E27FC236}">
                  <a16:creationId xmlns:a16="http://schemas.microsoft.com/office/drawing/2014/main" id="{913D03B3-2330-44D7-8544-48234340A7D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9152" y="1171887"/>
              <a:ext cx="589600" cy="318659"/>
            </a:xfrm>
            <a:prstGeom prst="rect">
              <a:avLst/>
            </a:prstGeom>
          </p:spPr>
        </p:pic>
      </p:grpSp>
      <p:sp>
        <p:nvSpPr>
          <p:cNvPr id="52" name="Rectangle: Rounded Corners 51">
            <a:extLst>
              <a:ext uri="{FF2B5EF4-FFF2-40B4-BE49-F238E27FC236}">
                <a16:creationId xmlns:a16="http://schemas.microsoft.com/office/drawing/2014/main" id="{69E77560-A19B-4F23-97B2-97AB79803388}"/>
              </a:ext>
            </a:extLst>
          </p:cNvPr>
          <p:cNvSpPr/>
          <p:nvPr/>
        </p:nvSpPr>
        <p:spPr>
          <a:xfrm>
            <a:off x="5029200" y="2613561"/>
            <a:ext cx="3645202" cy="2210256"/>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82E41110-C643-44DC-9CC4-204096B9CFCF}"/>
              </a:ext>
            </a:extLst>
          </p:cNvPr>
          <p:cNvSpPr txBox="1"/>
          <p:nvPr/>
        </p:nvSpPr>
        <p:spPr>
          <a:xfrm>
            <a:off x="5150134" y="2590440"/>
            <a:ext cx="340606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Classification for Target Domain</a:t>
            </a:r>
          </a:p>
        </p:txBody>
      </p:sp>
      <p:sp>
        <p:nvSpPr>
          <p:cNvPr id="54" name="Rectangle: Rounded Corners 53">
            <a:extLst>
              <a:ext uri="{FF2B5EF4-FFF2-40B4-BE49-F238E27FC236}">
                <a16:creationId xmlns:a16="http://schemas.microsoft.com/office/drawing/2014/main" id="{58B8F08F-8AB5-4FBC-BFE1-9D5C7E9635C0}"/>
              </a:ext>
            </a:extLst>
          </p:cNvPr>
          <p:cNvSpPr/>
          <p:nvPr/>
        </p:nvSpPr>
        <p:spPr>
          <a:xfrm>
            <a:off x="6353265" y="3436949"/>
            <a:ext cx="666750" cy="3767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i="1" dirty="0">
                <a:latin typeface="Times New Roman" panose="02020603050405020304" pitchFamily="18" charset="0"/>
                <a:cs typeface="Times New Roman" panose="02020603050405020304" pitchFamily="18" charset="0"/>
              </a:rPr>
              <a:t>M</a:t>
            </a:r>
            <a:r>
              <a:rPr lang="en-US" i="1" baseline="-25000" dirty="0">
                <a:latin typeface="Times New Roman" panose="02020603050405020304" pitchFamily="18" charset="0"/>
                <a:cs typeface="Times New Roman" panose="02020603050405020304" pitchFamily="18" charset="0"/>
              </a:rPr>
              <a:t>t</a:t>
            </a:r>
          </a:p>
        </p:txBody>
      </p:sp>
      <p:sp>
        <p:nvSpPr>
          <p:cNvPr id="55" name="Rectangle: Rounded Corners 54">
            <a:extLst>
              <a:ext uri="{FF2B5EF4-FFF2-40B4-BE49-F238E27FC236}">
                <a16:creationId xmlns:a16="http://schemas.microsoft.com/office/drawing/2014/main" id="{F6378929-675B-4361-BE98-9BADCA5F4984}"/>
              </a:ext>
            </a:extLst>
          </p:cNvPr>
          <p:cNvSpPr/>
          <p:nvPr/>
        </p:nvSpPr>
        <p:spPr>
          <a:xfrm>
            <a:off x="7216101" y="2961452"/>
            <a:ext cx="525728" cy="1466092"/>
          </a:xfrm>
          <a:prstGeom prst="round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US" dirty="0">
                <a:latin typeface="Times New Roman" panose="02020603050405020304" pitchFamily="18" charset="0"/>
                <a:cs typeface="Times New Roman" panose="02020603050405020304" pitchFamily="18" charset="0"/>
              </a:rPr>
              <a:t>Classifier</a:t>
            </a:r>
            <a:endParaRPr lang="en-US" baseline="-25000" dirty="0">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ED1453DC-7982-45D9-833A-F60DB61184A3}"/>
              </a:ext>
            </a:extLst>
          </p:cNvPr>
          <p:cNvSpPr/>
          <p:nvPr/>
        </p:nvSpPr>
        <p:spPr>
          <a:xfrm>
            <a:off x="7931890" y="3304551"/>
            <a:ext cx="681597" cy="584775"/>
          </a:xfrm>
          <a:prstGeom prst="rect">
            <a:avLst/>
          </a:prstGeom>
        </p:spPr>
        <p:txBody>
          <a:bodyPr wrap="none">
            <a:spAutoFit/>
          </a:bodyPr>
          <a:lstStyle/>
          <a:p>
            <a:pPr algn="ctr"/>
            <a:r>
              <a:rPr lang="en-US" sz="1600" dirty="0">
                <a:latin typeface="Times New Roman" panose="02020603050405020304" pitchFamily="18" charset="0"/>
                <a:cs typeface="Times New Roman" panose="02020603050405020304" pitchFamily="18" charset="0"/>
              </a:rPr>
              <a:t>Class </a:t>
            </a:r>
          </a:p>
          <a:p>
            <a:pPr algn="ctr"/>
            <a:r>
              <a:rPr lang="en-US" sz="1600" dirty="0">
                <a:latin typeface="Times New Roman" panose="02020603050405020304" pitchFamily="18" charset="0"/>
                <a:cs typeface="Times New Roman" panose="02020603050405020304" pitchFamily="18" charset="0"/>
              </a:rPr>
              <a:t>label</a:t>
            </a:r>
            <a:endParaRPr lang="en-US" sz="1600" baseline="-25000" dirty="0">
              <a:latin typeface="Times New Roman" panose="02020603050405020304" pitchFamily="18" charset="0"/>
              <a:cs typeface="Times New Roman" panose="02020603050405020304" pitchFamily="18" charset="0"/>
            </a:endParaRPr>
          </a:p>
        </p:txBody>
      </p:sp>
      <p:sp>
        <p:nvSpPr>
          <p:cNvPr id="57" name="Arrow: Right 56">
            <a:extLst>
              <a:ext uri="{FF2B5EF4-FFF2-40B4-BE49-F238E27FC236}">
                <a16:creationId xmlns:a16="http://schemas.microsoft.com/office/drawing/2014/main" id="{DA011760-532D-4713-958B-099EC1228A9A}"/>
              </a:ext>
            </a:extLst>
          </p:cNvPr>
          <p:cNvSpPr/>
          <p:nvPr/>
        </p:nvSpPr>
        <p:spPr>
          <a:xfrm>
            <a:off x="6221197" y="3569832"/>
            <a:ext cx="104528" cy="11577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8" name="Arrow: Right 57">
            <a:extLst>
              <a:ext uri="{FF2B5EF4-FFF2-40B4-BE49-F238E27FC236}">
                <a16:creationId xmlns:a16="http://schemas.microsoft.com/office/drawing/2014/main" id="{71323D5E-4C64-49D1-81BC-4A724E32D7A6}"/>
              </a:ext>
            </a:extLst>
          </p:cNvPr>
          <p:cNvSpPr/>
          <p:nvPr/>
        </p:nvSpPr>
        <p:spPr>
          <a:xfrm>
            <a:off x="7060139" y="3567417"/>
            <a:ext cx="104528" cy="11577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9" name="Arrow: Right 58">
            <a:extLst>
              <a:ext uri="{FF2B5EF4-FFF2-40B4-BE49-F238E27FC236}">
                <a16:creationId xmlns:a16="http://schemas.microsoft.com/office/drawing/2014/main" id="{2AA32A4B-5640-4EAA-A9A0-BEAEE94723A0}"/>
              </a:ext>
            </a:extLst>
          </p:cNvPr>
          <p:cNvSpPr/>
          <p:nvPr/>
        </p:nvSpPr>
        <p:spPr>
          <a:xfrm>
            <a:off x="7793263" y="3563352"/>
            <a:ext cx="104528" cy="11577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96E81F35-5699-4318-B44A-D7E7002182E5}"/>
              </a:ext>
            </a:extLst>
          </p:cNvPr>
          <p:cNvSpPr txBox="1"/>
          <p:nvPr/>
        </p:nvSpPr>
        <p:spPr>
          <a:xfrm>
            <a:off x="5143841" y="3918995"/>
            <a:ext cx="1115305" cy="461665"/>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Target domain </a:t>
            </a:r>
          </a:p>
          <a:p>
            <a:pPr algn="ctr"/>
            <a:r>
              <a:rPr lang="en-US" sz="1200" dirty="0">
                <a:latin typeface="Times New Roman" panose="02020603050405020304" pitchFamily="18" charset="0"/>
                <a:cs typeface="Times New Roman" panose="02020603050405020304" pitchFamily="18" charset="0"/>
              </a:rPr>
              <a:t>images</a:t>
            </a:r>
          </a:p>
        </p:txBody>
      </p:sp>
      <p:sp>
        <p:nvSpPr>
          <p:cNvPr id="61" name="TextBox 60">
            <a:extLst>
              <a:ext uri="{FF2B5EF4-FFF2-40B4-BE49-F238E27FC236}">
                <a16:creationId xmlns:a16="http://schemas.microsoft.com/office/drawing/2014/main" id="{CC7C5BE1-EFEB-49D6-BEDB-58D54EC99A45}"/>
              </a:ext>
            </a:extLst>
          </p:cNvPr>
          <p:cNvSpPr txBox="1"/>
          <p:nvPr/>
        </p:nvSpPr>
        <p:spPr>
          <a:xfrm>
            <a:off x="6177687" y="3945278"/>
            <a:ext cx="1059906" cy="461665"/>
          </a:xfrm>
          <a:prstGeom prst="rect">
            <a:avLst/>
          </a:prstGeom>
          <a:noFill/>
        </p:spPr>
        <p:txBody>
          <a:bodyPr wrap="none" rtlCol="0">
            <a:spAutoFit/>
          </a:bodyPr>
          <a:lstStyle/>
          <a:p>
            <a:pPr algn="ctr"/>
            <a:r>
              <a:rPr lang="en-US" sz="1200" dirty="0">
                <a:latin typeface="Times New Roman" panose="02020603050405020304" pitchFamily="18" charset="0"/>
                <a:cs typeface="Times New Roman" panose="02020603050405020304" pitchFamily="18" charset="0"/>
              </a:rPr>
              <a:t>Target </a:t>
            </a:r>
          </a:p>
          <a:p>
            <a:pPr algn="ctr"/>
            <a:r>
              <a:rPr lang="en-US" sz="1200" dirty="0">
                <a:latin typeface="Times New Roman" panose="02020603050405020304" pitchFamily="18" charset="0"/>
                <a:cs typeface="Times New Roman" panose="02020603050405020304" pitchFamily="18" charset="0"/>
              </a:rPr>
              <a:t>representation</a:t>
            </a:r>
          </a:p>
        </p:txBody>
      </p:sp>
      <p:sp>
        <p:nvSpPr>
          <p:cNvPr id="62" name="Rectangle 61">
            <a:extLst>
              <a:ext uri="{FF2B5EF4-FFF2-40B4-BE49-F238E27FC236}">
                <a16:creationId xmlns:a16="http://schemas.microsoft.com/office/drawing/2014/main" id="{C03C3F16-B18F-4178-B2C3-E6306F8CD889}"/>
              </a:ext>
            </a:extLst>
          </p:cNvPr>
          <p:cNvSpPr/>
          <p:nvPr/>
        </p:nvSpPr>
        <p:spPr>
          <a:xfrm>
            <a:off x="1943165" y="4357902"/>
            <a:ext cx="1213607" cy="461665"/>
          </a:xfrm>
          <a:prstGeom prst="rect">
            <a:avLst/>
          </a:prstGeom>
        </p:spPr>
        <p:txBody>
          <a:bodyPr wrap="square">
            <a:spAutoFit/>
          </a:bodyPr>
          <a:lstStyle/>
          <a:p>
            <a:pPr algn="ctr"/>
            <a:r>
              <a:rPr lang="en-US" sz="1200" dirty="0">
                <a:latin typeface="Times New Roman" panose="02020603050405020304" pitchFamily="18" charset="0"/>
                <a:cs typeface="Times New Roman" panose="02020603050405020304" pitchFamily="18" charset="0"/>
              </a:rPr>
              <a:t>Target </a:t>
            </a:r>
          </a:p>
          <a:p>
            <a:pPr algn="ctr"/>
            <a:r>
              <a:rPr lang="en-US" sz="1200" dirty="0">
                <a:latin typeface="Times New Roman" panose="02020603050405020304" pitchFamily="18" charset="0"/>
                <a:cs typeface="Times New Roman" panose="02020603050405020304" pitchFamily="18" charset="0"/>
              </a:rPr>
              <a:t>representation</a:t>
            </a:r>
          </a:p>
        </p:txBody>
      </p:sp>
      <p:sp>
        <p:nvSpPr>
          <p:cNvPr id="63" name="Rectangle 62">
            <a:extLst>
              <a:ext uri="{FF2B5EF4-FFF2-40B4-BE49-F238E27FC236}">
                <a16:creationId xmlns:a16="http://schemas.microsoft.com/office/drawing/2014/main" id="{7D87562E-5355-44CE-8201-D788BF0D72F1}"/>
              </a:ext>
            </a:extLst>
          </p:cNvPr>
          <p:cNvSpPr/>
          <p:nvPr/>
        </p:nvSpPr>
        <p:spPr>
          <a:xfrm>
            <a:off x="1917790" y="3416883"/>
            <a:ext cx="1213607" cy="461665"/>
          </a:xfrm>
          <a:prstGeom prst="rect">
            <a:avLst/>
          </a:prstGeom>
        </p:spPr>
        <p:txBody>
          <a:bodyPr wrap="square">
            <a:spAutoFit/>
          </a:bodyPr>
          <a:lstStyle/>
          <a:p>
            <a:pPr algn="ctr"/>
            <a:r>
              <a:rPr lang="en-US" sz="1200" dirty="0">
                <a:latin typeface="Times New Roman" panose="02020603050405020304" pitchFamily="18" charset="0"/>
                <a:cs typeface="Times New Roman" panose="02020603050405020304" pitchFamily="18" charset="0"/>
              </a:rPr>
              <a:t>Source </a:t>
            </a:r>
          </a:p>
          <a:p>
            <a:pPr algn="ctr"/>
            <a:r>
              <a:rPr lang="en-US" sz="1200" dirty="0">
                <a:latin typeface="Times New Roman" panose="02020603050405020304" pitchFamily="18" charset="0"/>
                <a:cs typeface="Times New Roman" panose="02020603050405020304" pitchFamily="18" charset="0"/>
              </a:rPr>
              <a:t>representation</a:t>
            </a:r>
          </a:p>
        </p:txBody>
      </p:sp>
    </p:spTree>
    <p:extLst>
      <p:ext uri="{BB962C8B-B14F-4D97-AF65-F5344CB8AC3E}">
        <p14:creationId xmlns:p14="http://schemas.microsoft.com/office/powerpoint/2010/main" val="1742021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B2FA-43B1-458F-B91E-2ED329F5108C}"/>
              </a:ext>
            </a:extLst>
          </p:cNvPr>
          <p:cNvSpPr>
            <a:spLocks noGrp="1"/>
          </p:cNvSpPr>
          <p:nvPr>
            <p:ph type="title"/>
          </p:nvPr>
        </p:nvSpPr>
        <p:spPr/>
        <p:txBody>
          <a:bodyPr/>
          <a:lstStyle/>
          <a:p>
            <a:r>
              <a:rPr lang="en-US" sz="3200" dirty="0"/>
              <a:t>Place Classification Adaptation for 3D Models</a:t>
            </a:r>
          </a:p>
        </p:txBody>
      </p:sp>
      <p:pic>
        <p:nvPicPr>
          <p:cNvPr id="3" name="Picture 2">
            <a:extLst>
              <a:ext uri="{FF2B5EF4-FFF2-40B4-BE49-F238E27FC236}">
                <a16:creationId xmlns:a16="http://schemas.microsoft.com/office/drawing/2014/main" id="{1B5E1E97-6700-400A-9C1C-3965CA3B6804}"/>
              </a:ext>
            </a:extLst>
          </p:cNvPr>
          <p:cNvPicPr>
            <a:picLocks noChangeAspect="1"/>
          </p:cNvPicPr>
          <p:nvPr/>
        </p:nvPicPr>
        <p:blipFill>
          <a:blip r:embed="rId3"/>
          <a:stretch>
            <a:fillRect/>
          </a:stretch>
        </p:blipFill>
        <p:spPr>
          <a:xfrm>
            <a:off x="533400" y="1828800"/>
            <a:ext cx="8001000" cy="3427652"/>
          </a:xfrm>
          <a:prstGeom prst="rect">
            <a:avLst/>
          </a:prstGeom>
        </p:spPr>
      </p:pic>
      <p:sp>
        <p:nvSpPr>
          <p:cNvPr id="4" name="Rectangle 3">
            <a:extLst>
              <a:ext uri="{FF2B5EF4-FFF2-40B4-BE49-F238E27FC236}">
                <a16:creationId xmlns:a16="http://schemas.microsoft.com/office/drawing/2014/main" id="{EDE7B9A5-C3B4-45E5-B27E-DBFECE5DAFFE}"/>
              </a:ext>
            </a:extLst>
          </p:cNvPr>
          <p:cNvSpPr/>
          <p:nvPr/>
        </p:nvSpPr>
        <p:spPr>
          <a:xfrm>
            <a:off x="609600" y="5128331"/>
            <a:ext cx="8458200" cy="707886"/>
          </a:xfrm>
          <a:prstGeom prst="rect">
            <a:avLst/>
          </a:prstGeom>
        </p:spPr>
        <p:txBody>
          <a:bodyPr wrap="square">
            <a:spAutoFit/>
          </a:bodyPr>
          <a:lstStyle/>
          <a:p>
            <a:r>
              <a:rPr lang="en-US" sz="2000" dirty="0">
                <a:latin typeface="+mn-lt"/>
                <a:ea typeface="+mn-ea"/>
              </a:rPr>
              <a:t>Heatmaps of informative regions for place prediction on screenshots before adaptation (the first row) and after adaptation (the second row)</a:t>
            </a:r>
          </a:p>
        </p:txBody>
      </p:sp>
    </p:spTree>
    <p:extLst>
      <p:ext uri="{BB962C8B-B14F-4D97-AF65-F5344CB8AC3E}">
        <p14:creationId xmlns:p14="http://schemas.microsoft.com/office/powerpoint/2010/main" val="3723474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9EA1-F8B6-4839-90EC-59CF27F004EA}"/>
              </a:ext>
            </a:extLst>
          </p:cNvPr>
          <p:cNvSpPr>
            <a:spLocks noGrp="1"/>
          </p:cNvSpPr>
          <p:nvPr>
            <p:ph type="title"/>
          </p:nvPr>
        </p:nvSpPr>
        <p:spPr/>
        <p:txBody>
          <a:bodyPr/>
          <a:lstStyle/>
          <a:p>
            <a:r>
              <a:rPr lang="en-US" dirty="0"/>
              <a:t>Rank List Generation</a:t>
            </a:r>
          </a:p>
        </p:txBody>
      </p:sp>
      <p:sp>
        <p:nvSpPr>
          <p:cNvPr id="3" name="Content Placeholder 2">
            <a:extLst>
              <a:ext uri="{FF2B5EF4-FFF2-40B4-BE49-F238E27FC236}">
                <a16:creationId xmlns:a16="http://schemas.microsoft.com/office/drawing/2014/main" id="{111E1097-8B7A-4CDE-8854-3FA583CC3397}"/>
              </a:ext>
            </a:extLst>
          </p:cNvPr>
          <p:cNvSpPr>
            <a:spLocks noGrp="1"/>
          </p:cNvSpPr>
          <p:nvPr>
            <p:ph sz="quarter" idx="1"/>
          </p:nvPr>
        </p:nvSpPr>
        <p:spPr>
          <a:xfrm>
            <a:off x="301752" y="1527048"/>
            <a:ext cx="8503920" cy="4572000"/>
          </a:xfrm>
        </p:spPr>
        <p:txBody>
          <a:bodyPr/>
          <a:lstStyle/>
          <a:p>
            <a:pPr algn="just"/>
            <a:r>
              <a:rPr lang="en-US" sz="2400" dirty="0"/>
              <a:t>Assign one or two best labels for each sketch image, and retrieve all 3D models having such labels. </a:t>
            </a:r>
          </a:p>
          <a:p>
            <a:pPr algn="just"/>
            <a:r>
              <a:rPr lang="en-US" sz="2400" dirty="0"/>
              <a:t>The similarity between a sketch image and a 3D model: the product of the prediction score of the query image and that of the 3D model on the same label. </a:t>
            </a:r>
          </a:p>
          <a:p>
            <a:pPr lvl="1" algn="just"/>
            <a:r>
              <a:rPr lang="en-US" sz="2000" dirty="0">
                <a:solidFill>
                  <a:srgbClr val="FF0000"/>
                </a:solidFill>
              </a:rPr>
              <a:t>Run </a:t>
            </a:r>
            <a:r>
              <a:rPr lang="en-US" sz="2000" dirty="0"/>
              <a:t>1: use the single label of a sketch image from one network in Type 1 and the single label of a 3D model from one place classification model.</a:t>
            </a:r>
          </a:p>
          <a:p>
            <a:pPr lvl="1" algn="just"/>
            <a:r>
              <a:rPr lang="en-US" sz="2000" dirty="0">
                <a:solidFill>
                  <a:srgbClr val="0000FF"/>
                </a:solidFill>
              </a:rPr>
              <a:t>Run 2</a:t>
            </a:r>
            <a:r>
              <a:rPr lang="en-US" sz="2000" dirty="0"/>
              <a:t>: use the single label of a sketch image from the fusion of 3 networks (one Type 1 and two Type 2 networks) and the single label of a 3D model from the fusion of 5 place classification models.</a:t>
            </a:r>
          </a:p>
          <a:p>
            <a:pPr lvl="1" algn="just"/>
            <a:r>
              <a:rPr lang="en-US" sz="2000" dirty="0">
                <a:solidFill>
                  <a:srgbClr val="7030A0"/>
                </a:solidFill>
              </a:rPr>
              <a:t>Run 3</a:t>
            </a:r>
            <a:r>
              <a:rPr lang="en-US" sz="2000" dirty="0"/>
              <a:t>: use the two best labels of a sketch image from one network in type 1 and the single label of a 3D model from the fusion of 5 place classification models.</a:t>
            </a:r>
          </a:p>
        </p:txBody>
      </p:sp>
    </p:spTree>
    <p:extLst>
      <p:ext uri="{BB962C8B-B14F-4D97-AF65-F5344CB8AC3E}">
        <p14:creationId xmlns:p14="http://schemas.microsoft.com/office/powerpoint/2010/main" val="2781295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zh-CN" dirty="0">
                <a:solidFill>
                  <a:srgbClr val="7B9899"/>
                </a:solidFill>
                <a:cs typeface="Times New Roman" pitchFamily="18" charset="0"/>
              </a:rPr>
              <a:t>Outline</a:t>
            </a:r>
            <a:endParaRPr lang="en-US" altLang="zh-CN" dirty="0">
              <a:solidFill>
                <a:srgbClr val="7B9899"/>
              </a:solidFill>
              <a:ea typeface="宋体" charset="-122"/>
              <a:cs typeface="Times New Roman" pitchFamily="18" charset="0"/>
            </a:endParaRPr>
          </a:p>
        </p:txBody>
      </p:sp>
      <p:sp>
        <p:nvSpPr>
          <p:cNvPr id="9218" name="Content Placeholder 2"/>
          <p:cNvSpPr>
            <a:spLocks noGrp="1"/>
          </p:cNvSpPr>
          <p:nvPr>
            <p:ph sz="quarter" idx="1"/>
          </p:nvPr>
        </p:nvSpPr>
        <p:spPr>
          <a:xfrm>
            <a:off x="301625" y="1371600"/>
            <a:ext cx="8537575" cy="5105400"/>
          </a:xfrm>
        </p:spPr>
        <p:txBody>
          <a:bodyPr/>
          <a:lstStyle/>
          <a:p>
            <a:pPr eaLnBrk="1" hangingPunct="1">
              <a:spcBef>
                <a:spcPts val="800"/>
              </a:spcBef>
              <a:spcAft>
                <a:spcPts val="1200"/>
              </a:spcAft>
            </a:pPr>
            <a:r>
              <a:rPr lang="en-US" sz="2800" dirty="0">
                <a:cs typeface="Times New Roman" pitchFamily="18" charset="0"/>
              </a:rPr>
              <a:t>Introduction</a:t>
            </a:r>
          </a:p>
          <a:p>
            <a:pPr eaLnBrk="1" hangingPunct="1">
              <a:spcBef>
                <a:spcPts val="800"/>
              </a:spcBef>
              <a:spcAft>
                <a:spcPts val="1200"/>
              </a:spcAft>
            </a:pPr>
            <a:r>
              <a:rPr lang="en-US" sz="2800" dirty="0">
                <a:cs typeface="Times New Roman" pitchFamily="18" charset="0"/>
              </a:rPr>
              <a:t>Benchmark</a:t>
            </a:r>
            <a:r>
              <a:rPr lang="tr-TR" altLang="zh-CN" sz="2800" dirty="0"/>
              <a:t> </a:t>
            </a:r>
            <a:endParaRPr lang="en-US" altLang="zh-CN" sz="2800" dirty="0"/>
          </a:p>
          <a:p>
            <a:pPr eaLnBrk="1" hangingPunct="1">
              <a:spcBef>
                <a:spcPts val="800"/>
              </a:spcBef>
              <a:spcAft>
                <a:spcPts val="1200"/>
              </a:spcAft>
            </a:pPr>
            <a:r>
              <a:rPr lang="en-US" altLang="zh-CN" sz="2800" dirty="0">
                <a:ea typeface="宋体" charset="-122"/>
                <a:cs typeface="Times New Roman" pitchFamily="18" charset="0"/>
              </a:rPr>
              <a:t>Evaluation</a:t>
            </a:r>
          </a:p>
          <a:p>
            <a:pPr eaLnBrk="1" hangingPunct="1">
              <a:spcBef>
                <a:spcPts val="800"/>
              </a:spcBef>
              <a:spcAft>
                <a:spcPts val="1200"/>
              </a:spcAft>
            </a:pPr>
            <a:r>
              <a:rPr lang="en-US" altLang="zh-CN" sz="2800" dirty="0">
                <a:ea typeface="宋体" charset="-122"/>
                <a:cs typeface="Times New Roman" pitchFamily="18" charset="0"/>
              </a:rPr>
              <a:t>Methods</a:t>
            </a:r>
          </a:p>
          <a:p>
            <a:pPr eaLnBrk="1" hangingPunct="1">
              <a:spcBef>
                <a:spcPts val="800"/>
              </a:spcBef>
              <a:spcAft>
                <a:spcPts val="1200"/>
              </a:spcAft>
            </a:pPr>
            <a:r>
              <a:rPr lang="en-US" altLang="zh-CN" sz="2800" dirty="0">
                <a:ea typeface="宋体" charset="-122"/>
                <a:cs typeface="Times New Roman" pitchFamily="18" charset="0"/>
                <a:hlinkClick r:id="rId3" action="ppaction://hlinksldjump"/>
              </a:rPr>
              <a:t>Results</a:t>
            </a:r>
            <a:endParaRPr lang="en-US" altLang="zh-CN" sz="2800" dirty="0">
              <a:ea typeface="宋体" charset="-122"/>
              <a:cs typeface="Times New Roman" pitchFamily="18" charset="0"/>
            </a:endParaRPr>
          </a:p>
          <a:p>
            <a:pPr eaLnBrk="1" hangingPunct="1">
              <a:spcBef>
                <a:spcPts val="800"/>
              </a:spcBef>
              <a:spcAft>
                <a:spcPts val="1200"/>
              </a:spcAft>
            </a:pPr>
            <a:r>
              <a:rPr lang="en-US" sz="2800" dirty="0">
                <a:cs typeface="Times New Roman" pitchFamily="18" charset="0"/>
              </a:rPr>
              <a:t>Conclusions and Future Work</a:t>
            </a:r>
          </a:p>
          <a:p>
            <a:pPr eaLnBrk="1" hangingPunct="1">
              <a:lnSpc>
                <a:spcPct val="70000"/>
              </a:lnSpc>
            </a:pPr>
            <a:endParaRPr lang="en-US" altLang="zh-CN" sz="2000" dirty="0">
              <a:cs typeface="Times New Roman" pitchFamily="18" charset="0"/>
            </a:endParaRPr>
          </a:p>
        </p:txBody>
      </p:sp>
    </p:spTree>
    <p:extLst>
      <p:ext uri="{BB962C8B-B14F-4D97-AF65-F5344CB8AC3E}">
        <p14:creationId xmlns:p14="http://schemas.microsoft.com/office/powerpoint/2010/main" val="97834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solidFill>
                  <a:srgbClr val="7B9899"/>
                </a:solidFill>
                <a:cs typeface="Times New Roman" pitchFamily="18" charset="0"/>
              </a:rPr>
              <a:t>Precision-Recall</a:t>
            </a:r>
          </a:p>
        </p:txBody>
      </p:sp>
      <p:sp>
        <p:nvSpPr>
          <p:cNvPr id="12" name="Rectangle 11"/>
          <p:cNvSpPr>
            <a:spLocks noChangeArrowheads="1"/>
          </p:cNvSpPr>
          <p:nvPr/>
        </p:nvSpPr>
        <p:spPr bwMode="auto">
          <a:xfrm>
            <a:off x="609600" y="6102645"/>
            <a:ext cx="4350880" cy="369332"/>
          </a:xfrm>
          <a:prstGeom prst="rect">
            <a:avLst/>
          </a:prstGeom>
          <a:noFill/>
          <a:ln w="9525">
            <a:noFill/>
            <a:miter lim="800000"/>
            <a:headEnd/>
            <a:tailEnd/>
          </a:ln>
        </p:spPr>
        <p:txBody>
          <a:bodyPr wrap="square">
            <a:spAutoFit/>
          </a:bodyPr>
          <a:lstStyle/>
          <a:p>
            <a:pPr algn="ctr"/>
            <a:endParaRPr lang="en-US" altLang="zh-CN" dirty="0">
              <a:latin typeface="+mn-lt"/>
              <a:cs typeface="Times New Roman" pitchFamily="18" charset="0"/>
            </a:endParaRPr>
          </a:p>
        </p:txBody>
      </p:sp>
      <p:sp>
        <p:nvSpPr>
          <p:cNvPr id="8" name="Content Placeholder 2">
            <a:extLst>
              <a:ext uri="{FF2B5EF4-FFF2-40B4-BE49-F238E27FC236}">
                <a16:creationId xmlns:a16="http://schemas.microsoft.com/office/drawing/2014/main" id="{01E967E1-FD36-42EC-A90A-4AEE44D679F6}"/>
              </a:ext>
            </a:extLst>
          </p:cNvPr>
          <p:cNvSpPr>
            <a:spLocks/>
          </p:cNvSpPr>
          <p:nvPr/>
        </p:nvSpPr>
        <p:spPr bwMode="auto">
          <a:xfrm>
            <a:off x="228600" y="1447800"/>
            <a:ext cx="8686800" cy="5029200"/>
          </a:xfrm>
          <a:prstGeom prst="rect">
            <a:avLst/>
          </a:prstGeom>
          <a:noFill/>
          <a:ln w="9525">
            <a:noFill/>
            <a:miter lim="800000"/>
            <a:headEnd/>
            <a:tailEnd/>
          </a:ln>
        </p:spPr>
        <p:txBody>
          <a:bodyPr/>
          <a:lstStyle/>
          <a:p>
            <a:pPr marL="273050" lvl="1" indent="-273050">
              <a:spcBef>
                <a:spcPts val="800"/>
              </a:spcBef>
              <a:spcAft>
                <a:spcPts val="1200"/>
              </a:spcAft>
              <a:buClr>
                <a:schemeClr val="accent1"/>
              </a:buClr>
              <a:buSzPct val="85000"/>
              <a:buFont typeface="Wingdings 2" pitchFamily="18" charset="2"/>
              <a:buChar char=""/>
              <a:defRPr/>
            </a:pPr>
            <a:r>
              <a:rPr lang="en-US" sz="2800" dirty="0">
                <a:latin typeface="+mn-lt"/>
                <a:ea typeface="+mn-ea"/>
                <a:cs typeface="Times New Roman" pitchFamily="18" charset="0"/>
              </a:rPr>
              <a:t>Learning-based approaches </a:t>
            </a:r>
          </a:p>
          <a:p>
            <a:pPr marL="273050" lvl="1" indent="-273050">
              <a:spcBef>
                <a:spcPts val="800"/>
              </a:spcBef>
              <a:spcAft>
                <a:spcPts val="1200"/>
              </a:spcAft>
              <a:buClr>
                <a:schemeClr val="accent1"/>
              </a:buClr>
              <a:buSzPct val="85000"/>
              <a:buFont typeface="Wingdings 2" pitchFamily="18" charset="2"/>
              <a:buChar char=""/>
              <a:defRPr/>
            </a:pPr>
            <a:r>
              <a:rPr lang="en-US" sz="2800" dirty="0">
                <a:latin typeface="+mn-lt"/>
                <a:ea typeface="+mn-ea"/>
                <a:cs typeface="Times New Roman" pitchFamily="18" charset="0"/>
              </a:rPr>
              <a:t>Non-learning based approaches</a:t>
            </a:r>
          </a:p>
        </p:txBody>
      </p:sp>
    </p:spTree>
    <p:extLst>
      <p:ext uri="{BB962C8B-B14F-4D97-AF65-F5344CB8AC3E}">
        <p14:creationId xmlns:p14="http://schemas.microsoft.com/office/powerpoint/2010/main" val="1078447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609600" y="6102645"/>
            <a:ext cx="4350880" cy="369332"/>
          </a:xfrm>
          <a:prstGeom prst="rect">
            <a:avLst/>
          </a:prstGeom>
          <a:noFill/>
          <a:ln w="9525">
            <a:noFill/>
            <a:miter lim="800000"/>
            <a:headEnd/>
            <a:tailEnd/>
          </a:ln>
        </p:spPr>
        <p:txBody>
          <a:bodyPr wrap="square">
            <a:spAutoFit/>
          </a:bodyPr>
          <a:lstStyle/>
          <a:p>
            <a:pPr algn="ctr"/>
            <a:endParaRPr lang="en-US" altLang="zh-CN" dirty="0">
              <a:latin typeface="+mn-lt"/>
              <a:cs typeface="Times New Roman" pitchFamily="18" charset="0"/>
            </a:endParaRPr>
          </a:p>
        </p:txBody>
      </p:sp>
      <p:pic>
        <p:nvPicPr>
          <p:cNvPr id="5" name="图片 4">
            <a:extLst>
              <a:ext uri="{FF2B5EF4-FFF2-40B4-BE49-F238E27FC236}">
                <a16:creationId xmlns:a16="http://schemas.microsoft.com/office/drawing/2014/main" id="{64288B23-AE6B-42A0-AE84-C7C5BC2F1078}"/>
              </a:ext>
            </a:extLst>
          </p:cNvPr>
          <p:cNvPicPr>
            <a:picLocks noChangeAspect="1"/>
          </p:cNvPicPr>
          <p:nvPr/>
        </p:nvPicPr>
        <p:blipFill>
          <a:blip r:embed="rId3"/>
          <a:stretch>
            <a:fillRect/>
          </a:stretch>
        </p:blipFill>
        <p:spPr>
          <a:xfrm>
            <a:off x="1295400" y="207542"/>
            <a:ext cx="6251295" cy="649805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3515414-969D-49C5-B32C-71210931926E}"/>
              </a:ext>
            </a:extLst>
          </p:cNvPr>
          <p:cNvPicPr>
            <a:picLocks noChangeAspect="1"/>
          </p:cNvPicPr>
          <p:nvPr/>
        </p:nvPicPr>
        <p:blipFill>
          <a:blip r:embed="rId3"/>
          <a:stretch>
            <a:fillRect/>
          </a:stretch>
        </p:blipFill>
        <p:spPr>
          <a:xfrm>
            <a:off x="1371600" y="227254"/>
            <a:ext cx="5922181" cy="6173546"/>
          </a:xfrm>
          <a:prstGeom prst="rect">
            <a:avLst/>
          </a:prstGeom>
        </p:spPr>
      </p:pic>
    </p:spTree>
    <p:extLst>
      <p:ext uri="{BB962C8B-B14F-4D97-AF65-F5344CB8AC3E}">
        <p14:creationId xmlns:p14="http://schemas.microsoft.com/office/powerpoint/2010/main" val="1957773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cs typeface="Times New Roman" pitchFamily="18" charset="0"/>
              </a:rPr>
              <a:t>Other Six Performance Metrics</a:t>
            </a:r>
          </a:p>
        </p:txBody>
      </p:sp>
      <p:sp>
        <p:nvSpPr>
          <p:cNvPr id="3" name="Rectangle 2"/>
          <p:cNvSpPr/>
          <p:nvPr/>
        </p:nvSpPr>
        <p:spPr>
          <a:xfrm>
            <a:off x="152400" y="1795046"/>
            <a:ext cx="8382000" cy="584775"/>
          </a:xfrm>
          <a:prstGeom prst="rect">
            <a:avLst/>
          </a:prstGeom>
        </p:spPr>
        <p:txBody>
          <a:bodyPr wrap="square">
            <a:spAutoFit/>
          </a:bodyPr>
          <a:lstStyle/>
          <a:p>
            <a:pPr algn="ctr"/>
            <a:r>
              <a:rPr lang="en-US" sz="1600" dirty="0">
                <a:latin typeface="+mn-lt"/>
                <a:cs typeface="Times New Roman" pitchFamily="18" charset="0"/>
              </a:rPr>
              <a:t>Performance metrics comparison on two different datasets of our </a:t>
            </a:r>
            <a:r>
              <a:rPr lang="en-US" sz="1600" b="1" dirty="0" err="1">
                <a:latin typeface="+mn-lt"/>
                <a:cs typeface="Times New Roman" pitchFamily="18" charset="0"/>
              </a:rPr>
              <a:t>SceneSBR</a:t>
            </a:r>
            <a:r>
              <a:rPr lang="en-US" sz="1600" dirty="0">
                <a:latin typeface="+mn-lt"/>
                <a:cs typeface="Times New Roman" pitchFamily="18" charset="0"/>
              </a:rPr>
              <a:t> benchmark for three learning-based and one non-learning based participating methods.</a:t>
            </a:r>
          </a:p>
        </p:txBody>
      </p:sp>
      <p:pic>
        <p:nvPicPr>
          <p:cNvPr id="5" name="图片 4">
            <a:extLst>
              <a:ext uri="{FF2B5EF4-FFF2-40B4-BE49-F238E27FC236}">
                <a16:creationId xmlns:a16="http://schemas.microsoft.com/office/drawing/2014/main" id="{C985C84D-A180-484F-9B71-C9C3C5452296}"/>
              </a:ext>
            </a:extLst>
          </p:cNvPr>
          <p:cNvPicPr>
            <a:picLocks noChangeAspect="1"/>
          </p:cNvPicPr>
          <p:nvPr/>
        </p:nvPicPr>
        <p:blipFill>
          <a:blip r:embed="rId3"/>
          <a:stretch>
            <a:fillRect/>
          </a:stretch>
        </p:blipFill>
        <p:spPr>
          <a:xfrm>
            <a:off x="301625" y="2590799"/>
            <a:ext cx="8534400" cy="3197671"/>
          </a:xfrm>
          <a:prstGeom prst="rect">
            <a:avLst/>
          </a:prstGeom>
        </p:spPr>
      </p:pic>
    </p:spTree>
    <p:extLst>
      <p:ext uri="{BB962C8B-B14F-4D97-AF65-F5344CB8AC3E}">
        <p14:creationId xmlns:p14="http://schemas.microsoft.com/office/powerpoint/2010/main" val="99699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34400" cy="758825"/>
          </a:xfrm>
        </p:spPr>
        <p:txBody>
          <a:bodyPr/>
          <a:lstStyle/>
          <a:p>
            <a:pPr eaLnBrk="1" hangingPunct="1">
              <a:defRPr/>
            </a:pPr>
            <a:r>
              <a:rPr lang="en-US" dirty="0">
                <a:cs typeface="Times New Roman" pitchFamily="18" charset="0"/>
              </a:rPr>
              <a:t>Introduction</a:t>
            </a:r>
          </a:p>
        </p:txBody>
      </p:sp>
      <p:sp>
        <p:nvSpPr>
          <p:cNvPr id="13314" name="Content Placeholder 2"/>
          <p:cNvSpPr>
            <a:spLocks noGrp="1"/>
          </p:cNvSpPr>
          <p:nvPr>
            <p:ph sz="quarter" idx="1"/>
          </p:nvPr>
        </p:nvSpPr>
        <p:spPr>
          <a:xfrm>
            <a:off x="231775" y="1447800"/>
            <a:ext cx="8683625" cy="4571999"/>
          </a:xfrm>
        </p:spPr>
        <p:txBody>
          <a:bodyPr/>
          <a:lstStyle/>
          <a:p>
            <a:pPr>
              <a:spcBef>
                <a:spcPts val="500"/>
              </a:spcBef>
              <a:spcAft>
                <a:spcPts val="300"/>
              </a:spcAft>
            </a:pPr>
            <a:r>
              <a:rPr lang="en-US" sz="1800" b="1" dirty="0">
                <a:cs typeface="Times New Roman" pitchFamily="18" charset="0"/>
              </a:rPr>
              <a:t>2D Scene Sketch-Based 3D Scene Retrieval (</a:t>
            </a:r>
            <a:r>
              <a:rPr lang="en-US" sz="1800" b="1" dirty="0" err="1">
                <a:cs typeface="Times New Roman" pitchFamily="18" charset="0"/>
              </a:rPr>
              <a:t>SceneSBR</a:t>
            </a:r>
            <a:r>
              <a:rPr lang="en-US" sz="1800" b="1" dirty="0">
                <a:cs typeface="Times New Roman" pitchFamily="18" charset="0"/>
              </a:rPr>
              <a:t>) </a:t>
            </a:r>
            <a:r>
              <a:rPr lang="en-US" sz="1800" dirty="0">
                <a:cs typeface="Times New Roman" pitchFamily="18" charset="0"/>
              </a:rPr>
              <a:t>is focusing on retrieving relevant 3D scene models using scene sketch(</a:t>
            </a:r>
            <a:r>
              <a:rPr lang="en-US" sz="1800" dirty="0" err="1">
                <a:cs typeface="Times New Roman" pitchFamily="18" charset="0"/>
              </a:rPr>
              <a:t>es</a:t>
            </a:r>
            <a:r>
              <a:rPr lang="en-US" sz="1800" dirty="0">
                <a:cs typeface="Times New Roman" pitchFamily="18" charset="0"/>
              </a:rPr>
              <a:t>) as input</a:t>
            </a:r>
          </a:p>
          <a:p>
            <a:pPr>
              <a:spcBef>
                <a:spcPts val="500"/>
              </a:spcBef>
              <a:spcAft>
                <a:spcPts val="300"/>
              </a:spcAft>
            </a:pPr>
            <a:r>
              <a:rPr lang="en-US" sz="1800" b="1" dirty="0">
                <a:cs typeface="Times New Roman" pitchFamily="18" charset="0"/>
              </a:rPr>
              <a:t>Motivation:</a:t>
            </a:r>
            <a:r>
              <a:rPr lang="en-US" sz="1800" dirty="0">
                <a:cs typeface="Times New Roman" pitchFamily="18" charset="0"/>
              </a:rPr>
              <a:t> </a:t>
            </a:r>
          </a:p>
          <a:p>
            <a:pPr lvl="1">
              <a:spcBef>
                <a:spcPts val="500"/>
              </a:spcBef>
              <a:spcAft>
                <a:spcPts val="300"/>
              </a:spcAft>
              <a:buFont typeface="Courier New" panose="02070309020205020404" pitchFamily="49" charset="0"/>
              <a:buChar char="o"/>
            </a:pPr>
            <a:r>
              <a:rPr lang="en-US" sz="1600" dirty="0">
                <a:solidFill>
                  <a:srgbClr val="FF0000"/>
                </a:solidFill>
                <a:cs typeface="Times New Roman" pitchFamily="18" charset="0"/>
              </a:rPr>
              <a:t>Vast applications</a:t>
            </a:r>
            <a:r>
              <a:rPr lang="en-US" sz="1600" dirty="0">
                <a:solidFill>
                  <a:schemeClr val="tx1"/>
                </a:solidFill>
                <a:cs typeface="Times New Roman" pitchFamily="18" charset="0"/>
              </a:rPr>
              <a:t>: 3D scene reconstruction, autonomous driving cars, 3D geometry video retrieval, and 3D AR/VR Entertainment</a:t>
            </a:r>
          </a:p>
          <a:p>
            <a:pPr>
              <a:spcBef>
                <a:spcPts val="500"/>
              </a:spcBef>
              <a:spcAft>
                <a:spcPts val="300"/>
              </a:spcAft>
            </a:pPr>
            <a:r>
              <a:rPr lang="en-US" sz="1800" b="1" dirty="0">
                <a:cs typeface="Times New Roman" pitchFamily="18" charset="0"/>
              </a:rPr>
              <a:t>Challenges:</a:t>
            </a:r>
            <a:r>
              <a:rPr lang="en-US" sz="1800" dirty="0">
                <a:cs typeface="Times New Roman" pitchFamily="18" charset="0"/>
              </a:rPr>
              <a:t> </a:t>
            </a:r>
          </a:p>
          <a:p>
            <a:pPr lvl="1">
              <a:spcBef>
                <a:spcPts val="500"/>
              </a:spcBef>
              <a:spcAft>
                <a:spcPts val="300"/>
              </a:spcAft>
              <a:buFont typeface="Courier New" pitchFamily="49" charset="0"/>
              <a:buChar char="o"/>
            </a:pPr>
            <a:r>
              <a:rPr lang="en-US" sz="1600" dirty="0">
                <a:solidFill>
                  <a:schemeClr val="tx1"/>
                </a:solidFill>
                <a:cs typeface="Times New Roman" pitchFamily="18" charset="0"/>
              </a:rPr>
              <a:t>2D sketch lacks 3D </a:t>
            </a:r>
            <a:r>
              <a:rPr lang="en-US" sz="1600" dirty="0">
                <a:solidFill>
                  <a:srgbClr val="0000FF"/>
                </a:solidFill>
                <a:cs typeface="Times New Roman" pitchFamily="18" charset="0"/>
              </a:rPr>
              <a:t>scene information </a:t>
            </a:r>
            <a:r>
              <a:rPr lang="en-US" sz="1600" dirty="0">
                <a:solidFill>
                  <a:schemeClr val="tx1"/>
                </a:solidFill>
                <a:cs typeface="Times New Roman" pitchFamily="18" charset="0"/>
              </a:rPr>
              <a:t>they are supposed to present</a:t>
            </a:r>
          </a:p>
          <a:p>
            <a:pPr lvl="1">
              <a:spcBef>
                <a:spcPts val="500"/>
              </a:spcBef>
              <a:spcAft>
                <a:spcPts val="300"/>
              </a:spcAft>
              <a:buFont typeface="Courier New" pitchFamily="49" charset="0"/>
              <a:buChar char="o"/>
            </a:pPr>
            <a:r>
              <a:rPr lang="en-US" sz="1600" dirty="0">
                <a:solidFill>
                  <a:srgbClr val="7030A0"/>
                </a:solidFill>
                <a:cs typeface="Times New Roman" pitchFamily="18" charset="0"/>
              </a:rPr>
              <a:t>Semantic gap </a:t>
            </a:r>
            <a:r>
              <a:rPr lang="en-US" sz="1600" dirty="0">
                <a:solidFill>
                  <a:schemeClr val="tx1"/>
                </a:solidFill>
                <a:cs typeface="Times New Roman" pitchFamily="18" charset="0"/>
              </a:rPr>
              <a:t>between 2D scene sketches and accurate 3D scene models</a:t>
            </a:r>
          </a:p>
          <a:p>
            <a:pPr lvl="1">
              <a:spcBef>
                <a:spcPts val="500"/>
              </a:spcBef>
              <a:spcAft>
                <a:spcPts val="300"/>
              </a:spcAft>
              <a:buFont typeface="Courier New" pitchFamily="49" charset="0"/>
              <a:buChar char="o"/>
            </a:pPr>
            <a:r>
              <a:rPr lang="en-US" sz="1600" dirty="0">
                <a:solidFill>
                  <a:srgbClr val="FF3300"/>
                </a:solidFill>
                <a:cs typeface="Times New Roman" pitchFamily="18" charset="0"/>
              </a:rPr>
              <a:t>Brand new </a:t>
            </a:r>
            <a:r>
              <a:rPr lang="en-US" sz="1600" dirty="0">
                <a:solidFill>
                  <a:schemeClr val="tx1"/>
                </a:solidFill>
                <a:cs typeface="Times New Roman" pitchFamily="18" charset="0"/>
              </a:rPr>
              <a:t>research topic in the field of sketch-based 3D object retrieval (SBR)</a:t>
            </a:r>
          </a:p>
          <a:p>
            <a:pPr lvl="2">
              <a:spcBef>
                <a:spcPts val="500"/>
              </a:spcBef>
              <a:spcAft>
                <a:spcPts val="300"/>
              </a:spcAft>
              <a:buFont typeface="Wingdings" pitchFamily="2" charset="2"/>
              <a:buChar char="ü"/>
            </a:pPr>
            <a:r>
              <a:rPr lang="en-US" sz="1600" dirty="0">
                <a:cs typeface="Times New Roman" pitchFamily="18" charset="0"/>
              </a:rPr>
              <a:t>A query sketch contains </a:t>
            </a:r>
            <a:r>
              <a:rPr lang="en-US" sz="1600" u="sng" dirty="0">
                <a:cs typeface="Times New Roman" pitchFamily="18" charset="0"/>
              </a:rPr>
              <a:t>several</a:t>
            </a:r>
            <a:r>
              <a:rPr lang="en-US" sz="1600" dirty="0">
                <a:cs typeface="Times New Roman" pitchFamily="18" charset="0"/>
              </a:rPr>
              <a:t> objects</a:t>
            </a:r>
          </a:p>
          <a:p>
            <a:pPr lvl="2">
              <a:spcBef>
                <a:spcPts val="500"/>
              </a:spcBef>
              <a:spcAft>
                <a:spcPts val="300"/>
              </a:spcAft>
              <a:buFont typeface="Wingdings" pitchFamily="2" charset="2"/>
              <a:buChar char="ü"/>
            </a:pPr>
            <a:r>
              <a:rPr lang="en-US" sz="1600" dirty="0">
                <a:cs typeface="Times New Roman" pitchFamily="18" charset="0"/>
              </a:rPr>
              <a:t>Objects may </a:t>
            </a:r>
            <a:r>
              <a:rPr lang="en-US" sz="1600" u="sng" dirty="0">
                <a:cs typeface="Times New Roman" pitchFamily="18" charset="0"/>
              </a:rPr>
              <a:t>overlap</a:t>
            </a:r>
            <a:r>
              <a:rPr lang="en-US" sz="1600" dirty="0">
                <a:cs typeface="Times New Roman" pitchFamily="18" charset="0"/>
              </a:rPr>
              <a:t> with each other </a:t>
            </a:r>
          </a:p>
          <a:p>
            <a:pPr lvl="2">
              <a:spcBef>
                <a:spcPts val="500"/>
              </a:spcBef>
              <a:spcAft>
                <a:spcPts val="300"/>
              </a:spcAft>
              <a:buFont typeface="Wingdings" pitchFamily="2" charset="2"/>
              <a:buChar char="ü"/>
            </a:pPr>
            <a:r>
              <a:rPr lang="en-US" sz="1600" dirty="0">
                <a:cs typeface="Times New Roman" pitchFamily="18" charset="0"/>
              </a:rPr>
              <a:t>Relative </a:t>
            </a:r>
            <a:r>
              <a:rPr lang="en-US" sz="1600" u="sng" dirty="0">
                <a:cs typeface="Times New Roman" pitchFamily="18" charset="0"/>
              </a:rPr>
              <a:t>context</a:t>
            </a:r>
            <a:r>
              <a:rPr lang="en-US" sz="1600" dirty="0">
                <a:cs typeface="Times New Roman" pitchFamily="18" charset="0"/>
              </a:rPr>
              <a:t> configurations among the objects</a:t>
            </a:r>
          </a:p>
          <a:p>
            <a:pPr>
              <a:spcBef>
                <a:spcPts val="500"/>
              </a:spcBef>
              <a:spcAft>
                <a:spcPts val="300"/>
              </a:spcAft>
            </a:pPr>
            <a:r>
              <a:rPr lang="en-US" sz="1800" dirty="0">
                <a:cs typeface="Times New Roman" pitchFamily="18" charset="0"/>
              </a:rPr>
              <a:t>To</a:t>
            </a:r>
            <a:r>
              <a:rPr lang="en-US" sz="1800" b="1" dirty="0">
                <a:cs typeface="Times New Roman" pitchFamily="18" charset="0"/>
              </a:rPr>
              <a:t> promote</a:t>
            </a:r>
            <a:r>
              <a:rPr lang="en-US" sz="1800" dirty="0">
                <a:cs typeface="Times New Roman" pitchFamily="18" charset="0"/>
              </a:rPr>
              <a:t> this challenging research area, </a:t>
            </a:r>
            <a:r>
              <a:rPr lang="en-US" sz="1800" b="1" dirty="0">
                <a:cs typeface="Times New Roman" pitchFamily="18" charset="0"/>
              </a:rPr>
              <a:t>we organized this track </a:t>
            </a:r>
            <a:r>
              <a:rPr lang="en-US" sz="1800" dirty="0">
                <a:cs typeface="Times New Roman" pitchFamily="18" charset="0"/>
              </a:rPr>
              <a:t>by building </a:t>
            </a:r>
            <a:r>
              <a:rPr lang="en-US" sz="1800" i="1" dirty="0">
                <a:cs typeface="Times New Roman" pitchFamily="18" charset="0"/>
              </a:rPr>
              <a:t>the first </a:t>
            </a:r>
            <a:r>
              <a:rPr lang="en-US" sz="1800" dirty="0">
                <a:cs typeface="Times New Roman" pitchFamily="18" charset="0"/>
              </a:rPr>
              <a:t>benchmark </a:t>
            </a:r>
            <a:r>
              <a:rPr lang="en-US" sz="1800" b="1" dirty="0" err="1">
                <a:cs typeface="Times New Roman" pitchFamily="18" charset="0"/>
              </a:rPr>
              <a:t>SceneSBR</a:t>
            </a:r>
            <a:endParaRPr lang="en-US" sz="1800" b="1" dirty="0">
              <a:cs typeface="Times New Roman" pitchFamily="18" charset="0"/>
            </a:endParaRPr>
          </a:p>
        </p:txBody>
      </p:sp>
    </p:spTree>
    <p:extLst>
      <p:ext uri="{BB962C8B-B14F-4D97-AF65-F5344CB8AC3E}">
        <p14:creationId xmlns:p14="http://schemas.microsoft.com/office/powerpoint/2010/main" val="19596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zh-CN" dirty="0">
                <a:solidFill>
                  <a:srgbClr val="7B9899"/>
                </a:solidFill>
                <a:cs typeface="Times New Roman" pitchFamily="18" charset="0"/>
              </a:rPr>
              <a:t>Outline</a:t>
            </a:r>
            <a:endParaRPr lang="en-US" altLang="zh-CN" dirty="0">
              <a:solidFill>
                <a:srgbClr val="7B9899"/>
              </a:solidFill>
              <a:ea typeface="宋体" charset="-122"/>
              <a:cs typeface="Times New Roman" pitchFamily="18" charset="0"/>
            </a:endParaRPr>
          </a:p>
        </p:txBody>
      </p:sp>
      <p:sp>
        <p:nvSpPr>
          <p:cNvPr id="9218" name="Content Placeholder 2"/>
          <p:cNvSpPr>
            <a:spLocks noGrp="1"/>
          </p:cNvSpPr>
          <p:nvPr>
            <p:ph sz="quarter" idx="1"/>
          </p:nvPr>
        </p:nvSpPr>
        <p:spPr>
          <a:xfrm>
            <a:off x="301625" y="1371600"/>
            <a:ext cx="8537575" cy="5105400"/>
          </a:xfrm>
        </p:spPr>
        <p:txBody>
          <a:bodyPr/>
          <a:lstStyle/>
          <a:p>
            <a:pPr eaLnBrk="1" hangingPunct="1">
              <a:spcBef>
                <a:spcPts val="800"/>
              </a:spcBef>
              <a:spcAft>
                <a:spcPts val="1200"/>
              </a:spcAft>
            </a:pPr>
            <a:r>
              <a:rPr lang="en-US" sz="2800" dirty="0">
                <a:cs typeface="Times New Roman" pitchFamily="18" charset="0"/>
              </a:rPr>
              <a:t>Introduction</a:t>
            </a:r>
          </a:p>
          <a:p>
            <a:pPr eaLnBrk="1" hangingPunct="1">
              <a:spcBef>
                <a:spcPts val="800"/>
              </a:spcBef>
              <a:spcAft>
                <a:spcPts val="1200"/>
              </a:spcAft>
            </a:pPr>
            <a:r>
              <a:rPr lang="en-US" sz="2800" dirty="0">
                <a:cs typeface="Times New Roman" pitchFamily="18" charset="0"/>
              </a:rPr>
              <a:t>Benchmark</a:t>
            </a:r>
            <a:r>
              <a:rPr lang="tr-TR" altLang="zh-CN" sz="2800" dirty="0"/>
              <a:t> </a:t>
            </a:r>
            <a:endParaRPr lang="en-US" altLang="zh-CN" sz="2800" dirty="0"/>
          </a:p>
          <a:p>
            <a:pPr eaLnBrk="1" hangingPunct="1">
              <a:spcBef>
                <a:spcPts val="800"/>
              </a:spcBef>
              <a:spcAft>
                <a:spcPts val="1200"/>
              </a:spcAft>
            </a:pPr>
            <a:r>
              <a:rPr lang="en-US" altLang="zh-CN" sz="2800" dirty="0">
                <a:ea typeface="宋体" charset="-122"/>
                <a:cs typeface="Times New Roman" pitchFamily="18" charset="0"/>
              </a:rPr>
              <a:t>Evaluation</a:t>
            </a:r>
          </a:p>
          <a:p>
            <a:pPr eaLnBrk="1" hangingPunct="1">
              <a:spcBef>
                <a:spcPts val="800"/>
              </a:spcBef>
              <a:spcAft>
                <a:spcPts val="1200"/>
              </a:spcAft>
            </a:pPr>
            <a:r>
              <a:rPr lang="en-US" altLang="zh-CN" sz="2800" dirty="0">
                <a:ea typeface="宋体" charset="-122"/>
                <a:cs typeface="Times New Roman" pitchFamily="18" charset="0"/>
              </a:rPr>
              <a:t>Methods</a:t>
            </a:r>
          </a:p>
          <a:p>
            <a:pPr eaLnBrk="1" hangingPunct="1">
              <a:spcBef>
                <a:spcPts val="800"/>
              </a:spcBef>
              <a:spcAft>
                <a:spcPts val="1200"/>
              </a:spcAft>
            </a:pPr>
            <a:r>
              <a:rPr lang="en-US" altLang="zh-CN" sz="2800" dirty="0">
                <a:ea typeface="宋体" charset="-122"/>
                <a:cs typeface="Times New Roman" pitchFamily="18" charset="0"/>
              </a:rPr>
              <a:t>Results</a:t>
            </a:r>
          </a:p>
          <a:p>
            <a:pPr eaLnBrk="1" hangingPunct="1">
              <a:spcBef>
                <a:spcPts val="800"/>
              </a:spcBef>
              <a:spcAft>
                <a:spcPts val="1200"/>
              </a:spcAft>
            </a:pPr>
            <a:r>
              <a:rPr lang="en-US" sz="2800" dirty="0">
                <a:cs typeface="Times New Roman" pitchFamily="18" charset="0"/>
                <a:hlinkClick r:id="rId3" action="ppaction://hlinksldjump"/>
              </a:rPr>
              <a:t>Conclusions and Future Work</a:t>
            </a:r>
            <a:endParaRPr lang="en-US" sz="2800" dirty="0">
              <a:cs typeface="Times New Roman" pitchFamily="18" charset="0"/>
            </a:endParaRPr>
          </a:p>
          <a:p>
            <a:pPr eaLnBrk="1" hangingPunct="1">
              <a:lnSpc>
                <a:spcPct val="70000"/>
              </a:lnSpc>
            </a:pPr>
            <a:endParaRPr lang="en-US" altLang="zh-CN" sz="2000" dirty="0">
              <a:cs typeface="Times New Roman" pitchFamily="18" charset="0"/>
            </a:endParaRPr>
          </a:p>
        </p:txBody>
      </p:sp>
    </p:spTree>
    <p:extLst>
      <p:ext uri="{BB962C8B-B14F-4D97-AF65-F5344CB8AC3E}">
        <p14:creationId xmlns:p14="http://schemas.microsoft.com/office/powerpoint/2010/main" val="3271993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cs typeface="Times New Roman" pitchFamily="18" charset="0"/>
              </a:rPr>
              <a:t>Conclusions </a:t>
            </a:r>
          </a:p>
        </p:txBody>
      </p:sp>
      <p:sp>
        <p:nvSpPr>
          <p:cNvPr id="195586" name="Content Placeholder 2"/>
          <p:cNvSpPr>
            <a:spLocks noGrp="1"/>
          </p:cNvSpPr>
          <p:nvPr>
            <p:ph sz="quarter" idx="1"/>
          </p:nvPr>
        </p:nvSpPr>
        <p:spPr>
          <a:xfrm>
            <a:off x="301625" y="1447800"/>
            <a:ext cx="8504238" cy="4572000"/>
          </a:xfrm>
        </p:spPr>
        <p:txBody>
          <a:bodyPr/>
          <a:lstStyle/>
          <a:p>
            <a:pPr>
              <a:spcBef>
                <a:spcPts val="1200"/>
              </a:spcBef>
              <a:spcAft>
                <a:spcPts val="1200"/>
              </a:spcAft>
            </a:pPr>
            <a:r>
              <a:rPr lang="en-US" sz="2000" b="1" dirty="0"/>
              <a:t>Objective: </a:t>
            </a:r>
            <a:r>
              <a:rPr lang="en-US" sz="2000" dirty="0"/>
              <a:t>To foster this </a:t>
            </a:r>
            <a:r>
              <a:rPr lang="en-US" sz="2000" dirty="0">
                <a:solidFill>
                  <a:srgbClr val="FF0000"/>
                </a:solidFill>
              </a:rPr>
              <a:t>challenging</a:t>
            </a:r>
            <a:r>
              <a:rPr lang="en-US" sz="2000" dirty="0"/>
              <a:t> and </a:t>
            </a:r>
            <a:r>
              <a:rPr lang="en-US" sz="2000" dirty="0">
                <a:solidFill>
                  <a:srgbClr val="0000FF"/>
                </a:solidFill>
              </a:rPr>
              <a:t>interesting</a:t>
            </a:r>
            <a:r>
              <a:rPr lang="en-US" sz="2000" dirty="0"/>
              <a:t> research direction</a:t>
            </a:r>
            <a:r>
              <a:rPr lang="en-US" sz="2000" i="1" dirty="0"/>
              <a:t>: Scene Sketch-Based 3D Scene Retrieval </a:t>
            </a:r>
          </a:p>
          <a:p>
            <a:pPr>
              <a:spcBef>
                <a:spcPts val="1200"/>
              </a:spcBef>
              <a:spcAft>
                <a:spcPts val="1200"/>
              </a:spcAft>
            </a:pPr>
            <a:r>
              <a:rPr lang="en-US" sz="2000" b="1" dirty="0"/>
              <a:t>Dataset: </a:t>
            </a:r>
            <a:r>
              <a:rPr lang="en-US" sz="2000" dirty="0"/>
              <a:t>Build </a:t>
            </a:r>
            <a:r>
              <a:rPr lang="en-US" sz="2000" i="1" dirty="0">
                <a:solidFill>
                  <a:srgbClr val="7030A0"/>
                </a:solidFill>
              </a:rPr>
              <a:t>the first </a:t>
            </a:r>
            <a:r>
              <a:rPr lang="en-US" sz="2000" dirty="0"/>
              <a:t>2D Scene SBR benchmark</a:t>
            </a:r>
          </a:p>
          <a:p>
            <a:pPr>
              <a:spcBef>
                <a:spcPts val="1200"/>
              </a:spcBef>
              <a:spcAft>
                <a:spcPts val="1200"/>
              </a:spcAft>
            </a:pPr>
            <a:r>
              <a:rPr lang="en-US" sz="2000" b="1" dirty="0"/>
              <a:t>Participation: </a:t>
            </a:r>
            <a:r>
              <a:rPr lang="en-US" sz="2000" dirty="0"/>
              <a:t>Though challenging, </a:t>
            </a:r>
            <a:r>
              <a:rPr lang="en-US" sz="2000" i="1" dirty="0">
                <a:solidFill>
                  <a:srgbClr val="FF0000"/>
                </a:solidFill>
              </a:rPr>
              <a:t>3</a:t>
            </a:r>
            <a:r>
              <a:rPr lang="en-US" sz="2000" dirty="0"/>
              <a:t> groups successfully participated in the track and contributed </a:t>
            </a:r>
            <a:r>
              <a:rPr lang="en-US" sz="2000" i="1" dirty="0">
                <a:solidFill>
                  <a:srgbClr val="FF0000"/>
                </a:solidFill>
              </a:rPr>
              <a:t>8</a:t>
            </a:r>
            <a:r>
              <a:rPr lang="en-US" sz="2000" dirty="0"/>
              <a:t> runs of </a:t>
            </a:r>
            <a:r>
              <a:rPr lang="en-US" sz="2000" i="1" dirty="0">
                <a:solidFill>
                  <a:srgbClr val="FF0000"/>
                </a:solidFill>
              </a:rPr>
              <a:t>4</a:t>
            </a:r>
            <a:r>
              <a:rPr lang="en-US" sz="2000" dirty="0"/>
              <a:t> methods.</a:t>
            </a:r>
            <a:endParaRPr lang="en-US" altLang="zh-CN" sz="2000" dirty="0">
              <a:ea typeface="宋体" charset="-122"/>
              <a:cs typeface="Times New Roman" pitchFamily="18" charset="0"/>
            </a:endParaRPr>
          </a:p>
          <a:p>
            <a:pPr>
              <a:spcBef>
                <a:spcPts val="1200"/>
              </a:spcBef>
              <a:spcAft>
                <a:spcPts val="1200"/>
              </a:spcAft>
            </a:pPr>
            <a:r>
              <a:rPr lang="en-US" sz="2000" b="1" dirty="0"/>
              <a:t>Evaluation: </a:t>
            </a:r>
            <a:r>
              <a:rPr lang="en-US" sz="2000" dirty="0"/>
              <a:t>Performed a </a:t>
            </a:r>
            <a:r>
              <a:rPr lang="en-US" sz="2000" i="1" dirty="0">
                <a:solidFill>
                  <a:srgbClr val="0000FF"/>
                </a:solidFill>
              </a:rPr>
              <a:t>comparative evaluation</a:t>
            </a:r>
            <a:r>
              <a:rPr lang="en-US" sz="2000" dirty="0">
                <a:solidFill>
                  <a:srgbClr val="0000FF"/>
                </a:solidFill>
              </a:rPr>
              <a:t> </a:t>
            </a:r>
            <a:r>
              <a:rPr lang="en-US" sz="2000" dirty="0"/>
              <a:t>on the accuracy</a:t>
            </a:r>
          </a:p>
          <a:p>
            <a:pPr>
              <a:spcBef>
                <a:spcPts val="1200"/>
              </a:spcBef>
              <a:spcAft>
                <a:spcPts val="1200"/>
              </a:spcAft>
            </a:pPr>
            <a:r>
              <a:rPr lang="en-US" sz="2000" b="1" dirty="0"/>
              <a:t>Impact: </a:t>
            </a:r>
            <a:r>
              <a:rPr lang="en-US" sz="2000" dirty="0"/>
              <a:t>Provided </a:t>
            </a:r>
            <a:r>
              <a:rPr lang="en-US" sz="2000" i="1" dirty="0">
                <a:solidFill>
                  <a:srgbClr val="990099"/>
                </a:solidFill>
              </a:rPr>
              <a:t>the first common platform </a:t>
            </a:r>
            <a:r>
              <a:rPr lang="en-US" sz="2000" dirty="0"/>
              <a:t>for evaluating 2D scene sketch-based 3D scene retrieval</a:t>
            </a:r>
            <a:endParaRPr lang="en-US" sz="2200" dirty="0"/>
          </a:p>
          <a:p>
            <a:pPr marL="0" indent="0">
              <a:buNone/>
            </a:pPr>
            <a:endParaRPr lang="en-US" sz="2000" dirty="0"/>
          </a:p>
        </p:txBody>
      </p:sp>
    </p:spTree>
    <p:extLst>
      <p:ext uri="{BB962C8B-B14F-4D97-AF65-F5344CB8AC3E}">
        <p14:creationId xmlns:p14="http://schemas.microsoft.com/office/powerpoint/2010/main" val="3664400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cs typeface="Times New Roman" pitchFamily="18" charset="0"/>
              </a:rPr>
              <a:t>Future Work </a:t>
            </a:r>
          </a:p>
        </p:txBody>
      </p:sp>
      <p:sp>
        <p:nvSpPr>
          <p:cNvPr id="195586" name="Content Placeholder 2"/>
          <p:cNvSpPr>
            <a:spLocks noGrp="1"/>
          </p:cNvSpPr>
          <p:nvPr>
            <p:ph sz="quarter" idx="1"/>
          </p:nvPr>
        </p:nvSpPr>
        <p:spPr>
          <a:xfrm>
            <a:off x="301625" y="1527175"/>
            <a:ext cx="8504238" cy="4572000"/>
          </a:xfrm>
        </p:spPr>
        <p:txBody>
          <a:bodyPr/>
          <a:lstStyle/>
          <a:p>
            <a:pPr>
              <a:spcBef>
                <a:spcPts val="1800"/>
              </a:spcBef>
              <a:spcAft>
                <a:spcPts val="1800"/>
              </a:spcAft>
            </a:pPr>
            <a:r>
              <a:rPr lang="en-US" sz="2000" dirty="0">
                <a:solidFill>
                  <a:schemeClr val="tx1"/>
                </a:solidFill>
              </a:rPr>
              <a:t>Build a </a:t>
            </a:r>
            <a:r>
              <a:rPr lang="en-US" sz="2000" dirty="0">
                <a:solidFill>
                  <a:srgbClr val="FF3300"/>
                </a:solidFill>
              </a:rPr>
              <a:t>large-scale</a:t>
            </a:r>
            <a:r>
              <a:rPr lang="en-US" sz="2000" dirty="0">
                <a:solidFill>
                  <a:schemeClr val="tx1"/>
                </a:solidFill>
              </a:rPr>
              <a:t> and/or </a:t>
            </a:r>
            <a:r>
              <a:rPr lang="en-US" sz="2000" dirty="0">
                <a:solidFill>
                  <a:srgbClr val="FF0000"/>
                </a:solidFill>
              </a:rPr>
              <a:t>multimodal</a:t>
            </a:r>
            <a:r>
              <a:rPr lang="en-US" sz="2000" dirty="0">
                <a:solidFill>
                  <a:schemeClr val="tx1"/>
                </a:solidFill>
              </a:rPr>
              <a:t> 2D scene-based 3D scene retrieval benchmark</a:t>
            </a:r>
          </a:p>
          <a:p>
            <a:pPr>
              <a:spcBef>
                <a:spcPts val="1800"/>
              </a:spcBef>
              <a:spcAft>
                <a:spcPts val="1800"/>
              </a:spcAft>
            </a:pPr>
            <a:r>
              <a:rPr lang="en-US" sz="2000" dirty="0">
                <a:solidFill>
                  <a:srgbClr val="0000FF"/>
                </a:solidFill>
              </a:rPr>
              <a:t>Semantics-driven</a:t>
            </a:r>
            <a:r>
              <a:rPr lang="en-US" sz="2000" dirty="0">
                <a:solidFill>
                  <a:schemeClr val="tx1"/>
                </a:solidFill>
              </a:rPr>
              <a:t> 2D scene sketch-based 3D scene retrieval</a:t>
            </a:r>
          </a:p>
          <a:p>
            <a:pPr>
              <a:spcBef>
                <a:spcPts val="1800"/>
              </a:spcBef>
              <a:spcAft>
                <a:spcPts val="1800"/>
              </a:spcAft>
            </a:pPr>
            <a:r>
              <a:rPr lang="en-US" sz="2000" dirty="0">
                <a:solidFill>
                  <a:srgbClr val="7030A0"/>
                </a:solidFill>
              </a:rPr>
              <a:t>Application-oriented</a:t>
            </a:r>
            <a:r>
              <a:rPr lang="en-US" sz="2000" dirty="0">
                <a:solidFill>
                  <a:schemeClr val="tx1"/>
                </a:solidFill>
              </a:rPr>
              <a:t> 2D scene-based 3D scene retrieval</a:t>
            </a:r>
          </a:p>
          <a:p>
            <a:pPr>
              <a:spcBef>
                <a:spcPts val="1800"/>
              </a:spcBef>
              <a:spcAft>
                <a:spcPts val="1800"/>
              </a:spcAft>
            </a:pPr>
            <a:r>
              <a:rPr lang="en-US" sz="2000" dirty="0">
                <a:solidFill>
                  <a:schemeClr val="tx1"/>
                </a:solidFill>
              </a:rPr>
              <a:t>Develop </a:t>
            </a:r>
            <a:r>
              <a:rPr lang="en-US" sz="2000" dirty="0">
                <a:solidFill>
                  <a:srgbClr val="000066"/>
                </a:solidFill>
              </a:rPr>
              <a:t>new </a:t>
            </a:r>
            <a:r>
              <a:rPr lang="en-US" sz="2000" dirty="0">
                <a:solidFill>
                  <a:srgbClr val="00FF00"/>
                </a:solidFill>
              </a:rPr>
              <a:t>deep learning models </a:t>
            </a:r>
            <a:r>
              <a:rPr lang="en-US" sz="2000" dirty="0">
                <a:solidFill>
                  <a:schemeClr val="tx1"/>
                </a:solidFill>
              </a:rPr>
              <a:t>specially for this research topic</a:t>
            </a:r>
          </a:p>
          <a:p>
            <a:pPr>
              <a:spcBef>
                <a:spcPts val="1800"/>
              </a:spcBef>
              <a:spcAft>
                <a:spcPts val="1800"/>
              </a:spcAft>
            </a:pPr>
            <a:r>
              <a:rPr lang="en-US" sz="2000" dirty="0">
                <a:solidFill>
                  <a:srgbClr val="FF9900"/>
                </a:solidFill>
              </a:rPr>
              <a:t>Interdisciplinary</a:t>
            </a:r>
            <a:r>
              <a:rPr lang="en-US" sz="2000" dirty="0">
                <a:solidFill>
                  <a:schemeClr val="tx1"/>
                </a:solidFill>
              </a:rPr>
              <a:t> research directions</a:t>
            </a:r>
          </a:p>
        </p:txBody>
      </p:sp>
    </p:spTree>
    <p:extLst>
      <p:ext uri="{BB962C8B-B14F-4D97-AF65-F5344CB8AC3E}">
        <p14:creationId xmlns:p14="http://schemas.microsoft.com/office/powerpoint/2010/main" val="176758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WordArt 4"/>
          <p:cNvSpPr>
            <a:spLocks noChangeArrowheads="1" noChangeShapeType="1" noTextEdit="1"/>
          </p:cNvSpPr>
          <p:nvPr/>
        </p:nvSpPr>
        <p:spPr bwMode="auto">
          <a:xfrm>
            <a:off x="2286000" y="2057400"/>
            <a:ext cx="5257800" cy="3352800"/>
          </a:xfrm>
          <a:prstGeom prst="rect">
            <a:avLst/>
          </a:prstGeom>
        </p:spPr>
        <p:txBody>
          <a:bodyPr wrap="none" fromWordArt="1">
            <a:prstTxWarp prst="textPlain">
              <a:avLst>
                <a:gd name="adj" fmla="val 50000"/>
              </a:avLst>
            </a:prstTxWarp>
          </a:bodyPr>
          <a:lstStyle/>
          <a:p>
            <a:pPr algn="ctr"/>
            <a:r>
              <a:rPr lang="en-US" altLang="zh-CN" sz="3600" b="1" kern="10" dirty="0">
                <a:ln w="19050">
                  <a:solidFill>
                    <a:srgbClr val="99CCFF"/>
                  </a:solidFill>
                  <a:round/>
                  <a:headEnd/>
                  <a:tailEnd/>
                </a:ln>
                <a:solidFill>
                  <a:srgbClr val="0066CC"/>
                </a:solidFill>
                <a:effectLst>
                  <a:outerShdw dist="35921" dir="2700000" algn="ctr" rotWithShape="0">
                    <a:srgbClr val="990000"/>
                  </a:outerShdw>
                </a:effectLst>
                <a:latin typeface="Georgia"/>
              </a:rPr>
              <a:t>Thank you!</a:t>
            </a:r>
          </a:p>
          <a:p>
            <a:pPr algn="ctr"/>
            <a:endParaRPr lang="en-US" altLang="zh-CN" sz="3600" b="1" kern="10" dirty="0">
              <a:ln w="19050">
                <a:solidFill>
                  <a:srgbClr val="99CCFF"/>
                </a:solidFill>
                <a:round/>
                <a:headEnd/>
                <a:tailEnd/>
              </a:ln>
              <a:solidFill>
                <a:srgbClr val="0066CC"/>
              </a:solidFill>
              <a:effectLst>
                <a:outerShdw dist="35921" dir="2700000" algn="ctr" rotWithShape="0">
                  <a:srgbClr val="990000"/>
                </a:outerShdw>
              </a:effectLst>
              <a:latin typeface="Georgia"/>
            </a:endParaRPr>
          </a:p>
          <a:p>
            <a:pPr algn="ctr"/>
            <a:r>
              <a:rPr lang="en-US" altLang="zh-CN" sz="3600" b="1" kern="10" dirty="0">
                <a:ln w="19050">
                  <a:solidFill>
                    <a:srgbClr val="99CCFF"/>
                  </a:solidFill>
                  <a:round/>
                  <a:headEnd/>
                  <a:tailEnd/>
                </a:ln>
                <a:solidFill>
                  <a:srgbClr val="0066CC"/>
                </a:solidFill>
                <a:effectLst>
                  <a:outerShdw dist="35921" dir="2700000" algn="ctr" rotWithShape="0">
                    <a:srgbClr val="990000"/>
                  </a:outerShdw>
                </a:effectLst>
                <a:latin typeface="Georgia"/>
              </a:rPr>
              <a:t>Any Questions?</a:t>
            </a:r>
          </a:p>
          <a:p>
            <a:pPr algn="ctr"/>
            <a:endParaRPr lang="en-US" altLang="zh-CN" sz="3600" b="1" kern="10" dirty="0">
              <a:ln w="19050">
                <a:solidFill>
                  <a:srgbClr val="99CCFF"/>
                </a:solidFill>
                <a:round/>
                <a:headEnd/>
                <a:tailEnd/>
              </a:ln>
              <a:solidFill>
                <a:srgbClr val="0066CC"/>
              </a:solidFill>
              <a:effectLst>
                <a:outerShdw dist="35921" dir="2700000" algn="ctr" rotWithShape="0">
                  <a:srgbClr val="990000"/>
                </a:outerShdw>
              </a:effectLst>
              <a:latin typeface="Georgia"/>
            </a:endParaRPr>
          </a:p>
          <a:p>
            <a:pPr algn="ctr"/>
            <a:r>
              <a:rPr lang="en-US" altLang="zh-CN" sz="3600" b="1" kern="10" dirty="0">
                <a:ln w="19050">
                  <a:solidFill>
                    <a:srgbClr val="99CCFF"/>
                  </a:solidFill>
                  <a:round/>
                  <a:headEnd/>
                  <a:tailEnd/>
                </a:ln>
                <a:solidFill>
                  <a:srgbClr val="0066CC"/>
                </a:solidFill>
                <a:effectLst>
                  <a:outerShdw dist="35921" dir="2700000" algn="ctr" rotWithShape="0">
                    <a:srgbClr val="990000"/>
                  </a:outerShdw>
                </a:effectLst>
                <a:latin typeface="Georgia"/>
              </a:rPr>
              <a:t>E-mail: </a:t>
            </a:r>
            <a:r>
              <a:rPr lang="en-US" altLang="zh-CN" sz="3600" b="1" kern="10" dirty="0">
                <a:ln w="19050">
                  <a:solidFill>
                    <a:srgbClr val="99CCFF"/>
                  </a:solidFill>
                  <a:round/>
                  <a:headEnd/>
                  <a:tailEnd/>
                </a:ln>
                <a:solidFill>
                  <a:srgbClr val="0066CC"/>
                </a:solidFill>
                <a:effectLst>
                  <a:outerShdw dist="35921" dir="2700000" algn="ctr" rotWithShape="0">
                    <a:srgbClr val="990000"/>
                  </a:outerShdw>
                </a:effectLst>
                <a:latin typeface="Georgia"/>
                <a:hlinkClick r:id="rId3"/>
              </a:rPr>
              <a:t>bo.li@usm.edu</a:t>
            </a:r>
            <a:r>
              <a:rPr lang="en-US" altLang="zh-CN" sz="3600" b="1" kern="10" dirty="0">
                <a:ln w="19050">
                  <a:solidFill>
                    <a:srgbClr val="99CCFF"/>
                  </a:solidFill>
                  <a:round/>
                  <a:headEnd/>
                  <a:tailEnd/>
                </a:ln>
                <a:solidFill>
                  <a:srgbClr val="0066CC"/>
                </a:solidFill>
                <a:effectLst>
                  <a:outerShdw dist="35921" dir="2700000" algn="ctr" rotWithShape="0">
                    <a:srgbClr val="990000"/>
                  </a:outerShdw>
                </a:effectLst>
                <a:latin typeface="Georgia"/>
              </a:rPr>
              <a:t>.</a:t>
            </a:r>
          </a:p>
          <a:p>
            <a:pPr algn="ctr"/>
            <a:endParaRPr lang="en-US" altLang="zh-CN" sz="3600" b="1" kern="10" dirty="0">
              <a:ln w="19050">
                <a:solidFill>
                  <a:srgbClr val="99CCFF"/>
                </a:solidFill>
                <a:round/>
                <a:headEnd/>
                <a:tailEnd/>
              </a:ln>
              <a:solidFill>
                <a:srgbClr val="0066CC"/>
              </a:solidFill>
              <a:effectLst>
                <a:outerShdw dist="35921" dir="2700000" algn="ctr" rotWithShape="0">
                  <a:srgbClr val="990000"/>
                </a:outerShdw>
              </a:effectLst>
              <a:latin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zh-CN" dirty="0">
                <a:solidFill>
                  <a:srgbClr val="7B9899"/>
                </a:solidFill>
                <a:cs typeface="Times New Roman" pitchFamily="18" charset="0"/>
              </a:rPr>
              <a:t>Outline</a:t>
            </a:r>
            <a:endParaRPr lang="en-US" altLang="zh-CN" dirty="0">
              <a:solidFill>
                <a:srgbClr val="7B9899"/>
              </a:solidFill>
              <a:ea typeface="宋体" charset="-122"/>
              <a:cs typeface="Times New Roman" pitchFamily="18" charset="0"/>
            </a:endParaRPr>
          </a:p>
        </p:txBody>
      </p:sp>
      <p:sp>
        <p:nvSpPr>
          <p:cNvPr id="9218" name="Content Placeholder 2"/>
          <p:cNvSpPr>
            <a:spLocks noGrp="1"/>
          </p:cNvSpPr>
          <p:nvPr>
            <p:ph sz="quarter" idx="1"/>
          </p:nvPr>
        </p:nvSpPr>
        <p:spPr>
          <a:xfrm>
            <a:off x="301625" y="1371600"/>
            <a:ext cx="8537575" cy="5105400"/>
          </a:xfrm>
        </p:spPr>
        <p:txBody>
          <a:bodyPr/>
          <a:lstStyle/>
          <a:p>
            <a:pPr eaLnBrk="1" hangingPunct="1">
              <a:spcBef>
                <a:spcPts val="800"/>
              </a:spcBef>
              <a:spcAft>
                <a:spcPts val="1200"/>
              </a:spcAft>
            </a:pPr>
            <a:r>
              <a:rPr lang="en-US" sz="2800" dirty="0">
                <a:cs typeface="Times New Roman" pitchFamily="18" charset="0"/>
              </a:rPr>
              <a:t>Introduction</a:t>
            </a:r>
          </a:p>
          <a:p>
            <a:pPr eaLnBrk="1" hangingPunct="1">
              <a:spcBef>
                <a:spcPts val="800"/>
              </a:spcBef>
              <a:spcAft>
                <a:spcPts val="1200"/>
              </a:spcAft>
            </a:pPr>
            <a:r>
              <a:rPr lang="en-US" sz="2800" dirty="0">
                <a:cs typeface="Times New Roman" pitchFamily="18" charset="0"/>
                <a:hlinkClick r:id="rId3" action="ppaction://hlinksldjump"/>
              </a:rPr>
              <a:t>Benchmark</a:t>
            </a:r>
            <a:r>
              <a:rPr lang="tr-TR" altLang="zh-CN" sz="2800" dirty="0"/>
              <a:t> </a:t>
            </a:r>
            <a:endParaRPr lang="en-US" altLang="zh-CN" sz="2800" dirty="0"/>
          </a:p>
          <a:p>
            <a:pPr eaLnBrk="1" hangingPunct="1">
              <a:spcBef>
                <a:spcPts val="800"/>
              </a:spcBef>
              <a:spcAft>
                <a:spcPts val="1200"/>
              </a:spcAft>
            </a:pPr>
            <a:r>
              <a:rPr lang="en-US" altLang="zh-CN" sz="2800" dirty="0">
                <a:ea typeface="宋体" charset="-122"/>
                <a:cs typeface="Times New Roman" pitchFamily="18" charset="0"/>
              </a:rPr>
              <a:t>Evaluation</a:t>
            </a:r>
          </a:p>
          <a:p>
            <a:pPr eaLnBrk="1" hangingPunct="1">
              <a:spcBef>
                <a:spcPts val="800"/>
              </a:spcBef>
              <a:spcAft>
                <a:spcPts val="1200"/>
              </a:spcAft>
            </a:pPr>
            <a:r>
              <a:rPr lang="en-US" altLang="zh-CN" sz="2800" dirty="0">
                <a:ea typeface="宋体" charset="-122"/>
                <a:cs typeface="Times New Roman" pitchFamily="18" charset="0"/>
              </a:rPr>
              <a:t>Methods</a:t>
            </a:r>
          </a:p>
          <a:p>
            <a:pPr eaLnBrk="1" hangingPunct="1">
              <a:spcBef>
                <a:spcPts val="800"/>
              </a:spcBef>
              <a:spcAft>
                <a:spcPts val="1200"/>
              </a:spcAft>
            </a:pPr>
            <a:r>
              <a:rPr lang="en-US" altLang="zh-CN" sz="2800" dirty="0">
                <a:ea typeface="宋体" charset="-122"/>
                <a:cs typeface="Times New Roman" pitchFamily="18" charset="0"/>
              </a:rPr>
              <a:t>Results</a:t>
            </a:r>
          </a:p>
          <a:p>
            <a:pPr eaLnBrk="1" hangingPunct="1">
              <a:spcBef>
                <a:spcPts val="800"/>
              </a:spcBef>
              <a:spcAft>
                <a:spcPts val="1200"/>
              </a:spcAft>
            </a:pPr>
            <a:r>
              <a:rPr lang="en-US" sz="2800" dirty="0">
                <a:cs typeface="Times New Roman" pitchFamily="18" charset="0"/>
              </a:rPr>
              <a:t>Conclusions and Future Work</a:t>
            </a:r>
          </a:p>
          <a:p>
            <a:pPr eaLnBrk="1" hangingPunct="1">
              <a:lnSpc>
                <a:spcPct val="70000"/>
              </a:lnSpc>
            </a:pPr>
            <a:endParaRPr lang="en-US" altLang="zh-CN" sz="2000" dirty="0">
              <a:cs typeface="Times New Roman" pitchFamily="18" charset="0"/>
            </a:endParaRPr>
          </a:p>
        </p:txBody>
      </p:sp>
    </p:spTree>
    <p:extLst>
      <p:ext uri="{BB962C8B-B14F-4D97-AF65-F5344CB8AC3E}">
        <p14:creationId xmlns:p14="http://schemas.microsoft.com/office/powerpoint/2010/main" val="337935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a:cs typeface="Times New Roman" pitchFamily="18" charset="0"/>
              </a:rPr>
              <a:t>SceneSBR</a:t>
            </a:r>
            <a:r>
              <a:rPr lang="en-US" dirty="0">
                <a:cs typeface="Times New Roman" pitchFamily="18" charset="0"/>
              </a:rPr>
              <a:t> Benchmark (1/3)</a:t>
            </a:r>
          </a:p>
        </p:txBody>
      </p:sp>
      <p:sp>
        <p:nvSpPr>
          <p:cNvPr id="13314" name="Content Placeholder 2"/>
          <p:cNvSpPr>
            <a:spLocks noGrp="1"/>
          </p:cNvSpPr>
          <p:nvPr>
            <p:ph sz="quarter" idx="1"/>
          </p:nvPr>
        </p:nvSpPr>
        <p:spPr>
          <a:xfrm>
            <a:off x="282366" y="1295400"/>
            <a:ext cx="8504238" cy="4800600"/>
          </a:xfrm>
        </p:spPr>
        <p:txBody>
          <a:bodyPr/>
          <a:lstStyle/>
          <a:p>
            <a:pPr eaLnBrk="1" hangingPunct="1">
              <a:spcBef>
                <a:spcPts val="1000"/>
              </a:spcBef>
              <a:spcAft>
                <a:spcPts val="600"/>
              </a:spcAft>
            </a:pPr>
            <a:r>
              <a:rPr lang="en-US" sz="2800" dirty="0">
                <a:cs typeface="Times New Roman" pitchFamily="18" charset="0"/>
              </a:rPr>
              <a:t>2D scene sketch dataset</a:t>
            </a:r>
          </a:p>
          <a:p>
            <a:pPr lvl="1">
              <a:buFont typeface="Courier New" pitchFamily="49" charset="0"/>
              <a:buChar char="o"/>
            </a:pPr>
            <a:r>
              <a:rPr lang="en-US" sz="1800" dirty="0">
                <a:solidFill>
                  <a:schemeClr val="tx1"/>
                </a:solidFill>
                <a:ea typeface="宋体" charset="-122"/>
              </a:rPr>
              <a:t>Use Scene250 benchmark</a:t>
            </a:r>
            <a:endParaRPr lang="en-US" sz="1800" dirty="0">
              <a:solidFill>
                <a:srgbClr val="0000FF"/>
              </a:solidFill>
            </a:endParaRPr>
          </a:p>
          <a:p>
            <a:pPr lvl="2">
              <a:buFont typeface="Wingdings" panose="05000000000000000000" pitchFamily="2" charset="2"/>
              <a:buChar char="ü"/>
            </a:pPr>
            <a:r>
              <a:rPr lang="en-US" sz="1600" dirty="0"/>
              <a:t>Our </a:t>
            </a:r>
            <a:r>
              <a:rPr lang="en-US" sz="1600" dirty="0">
                <a:solidFill>
                  <a:srgbClr val="0000FF"/>
                </a:solidFill>
              </a:rPr>
              <a:t>previous</a:t>
            </a:r>
            <a:r>
              <a:rPr lang="en-US" sz="1600" dirty="0"/>
              <a:t> work </a:t>
            </a:r>
            <a:r>
              <a:rPr lang="en-US" sz="1600" dirty="0">
                <a:solidFill>
                  <a:srgbClr val="0000FF"/>
                </a:solidFill>
              </a:rPr>
              <a:t>[YLJ16] </a:t>
            </a:r>
          </a:p>
          <a:p>
            <a:pPr lvl="2">
              <a:buFont typeface="Wingdings" panose="05000000000000000000" pitchFamily="2" charset="2"/>
              <a:buChar char="ü"/>
            </a:pPr>
            <a:r>
              <a:rPr lang="en-US" sz="1600" dirty="0">
                <a:solidFill>
                  <a:schemeClr val="tx1"/>
                </a:solidFill>
                <a:ea typeface="宋体" charset="-122"/>
              </a:rPr>
              <a:t>Created for sketch recognition</a:t>
            </a:r>
          </a:p>
          <a:p>
            <a:pPr lvl="2">
              <a:buFont typeface="Wingdings" panose="05000000000000000000" pitchFamily="2" charset="2"/>
              <a:buChar char="ü"/>
            </a:pPr>
            <a:r>
              <a:rPr lang="en-US" sz="1600" dirty="0">
                <a:solidFill>
                  <a:srgbClr val="FF3300"/>
                </a:solidFill>
                <a:ea typeface="宋体" charset="-122"/>
              </a:rPr>
              <a:t>250</a:t>
            </a:r>
            <a:r>
              <a:rPr lang="en-US" sz="1600" dirty="0">
                <a:solidFill>
                  <a:schemeClr val="tx1"/>
                </a:solidFill>
                <a:ea typeface="宋体" charset="-122"/>
              </a:rPr>
              <a:t> 2D scene sketches </a:t>
            </a:r>
          </a:p>
          <a:p>
            <a:pPr lvl="2">
              <a:buFont typeface="Wingdings" panose="05000000000000000000" pitchFamily="2" charset="2"/>
              <a:buChar char="ü"/>
            </a:pPr>
            <a:r>
              <a:rPr lang="en-US" sz="1600" dirty="0">
                <a:solidFill>
                  <a:srgbClr val="0000FF"/>
                </a:solidFill>
                <a:ea typeface="宋体" charset="-122"/>
              </a:rPr>
              <a:t>10</a:t>
            </a:r>
            <a:r>
              <a:rPr lang="en-US" sz="1600" dirty="0">
                <a:solidFill>
                  <a:schemeClr val="tx1"/>
                </a:solidFill>
                <a:ea typeface="宋体" charset="-122"/>
              </a:rPr>
              <a:t> classes, each with </a:t>
            </a:r>
            <a:r>
              <a:rPr lang="en-US" sz="1600" dirty="0">
                <a:solidFill>
                  <a:srgbClr val="7030A0"/>
                </a:solidFill>
                <a:ea typeface="宋体" charset="-122"/>
              </a:rPr>
              <a:t>25</a:t>
            </a:r>
            <a:r>
              <a:rPr lang="en-US" sz="1600" dirty="0">
                <a:solidFill>
                  <a:schemeClr val="tx1"/>
                </a:solidFill>
                <a:ea typeface="宋体" charset="-122"/>
              </a:rPr>
              <a:t> sketches</a:t>
            </a:r>
          </a:p>
        </p:txBody>
      </p:sp>
      <p:sp>
        <p:nvSpPr>
          <p:cNvPr id="4" name="Rectangle 3"/>
          <p:cNvSpPr/>
          <p:nvPr/>
        </p:nvSpPr>
        <p:spPr>
          <a:xfrm>
            <a:off x="282366" y="6018312"/>
            <a:ext cx="8553659" cy="307777"/>
          </a:xfrm>
          <a:prstGeom prst="rect">
            <a:avLst/>
          </a:prstGeom>
        </p:spPr>
        <p:txBody>
          <a:bodyPr wrap="square">
            <a:spAutoFit/>
          </a:bodyPr>
          <a:lstStyle/>
          <a:p>
            <a:r>
              <a:rPr lang="en-US" sz="1400" dirty="0">
                <a:solidFill>
                  <a:srgbClr val="0000FF"/>
                </a:solidFill>
              </a:rPr>
              <a:t>[ </a:t>
            </a:r>
            <a:r>
              <a:rPr lang="en-US" sz="1400" dirty="0">
                <a:solidFill>
                  <a:srgbClr val="0000FF"/>
                </a:solidFill>
                <a:latin typeface="+mn-lt"/>
                <a:ea typeface="+mn-ea"/>
              </a:rPr>
              <a:t>YLJ16</a:t>
            </a:r>
            <a:r>
              <a:rPr lang="en-US" sz="1400" dirty="0">
                <a:solidFill>
                  <a:srgbClr val="0000FF"/>
                </a:solidFill>
              </a:rPr>
              <a:t> ]</a:t>
            </a:r>
            <a:r>
              <a:rPr lang="en-US" sz="1400" dirty="0">
                <a:latin typeface="+mn-lt"/>
                <a:cs typeface="Times New Roman" pitchFamily="18" charset="0"/>
              </a:rPr>
              <a:t> Ye Y., Lu Y., Jiang H.: Human’s scene sketch understanding. In ICMR ’16 (2016), pp. 355–358. </a:t>
            </a:r>
          </a:p>
        </p:txBody>
      </p:sp>
      <p:pic>
        <p:nvPicPr>
          <p:cNvPr id="5" name="图片 5">
            <a:extLst>
              <a:ext uri="{FF2B5EF4-FFF2-40B4-BE49-F238E27FC236}">
                <a16:creationId xmlns:a16="http://schemas.microsoft.com/office/drawing/2014/main" id="{EC037779-051A-4A62-B5F1-D3D6CE374C1B}"/>
              </a:ext>
            </a:extLst>
          </p:cNvPr>
          <p:cNvPicPr>
            <a:picLocks noChangeAspect="1"/>
          </p:cNvPicPr>
          <p:nvPr/>
        </p:nvPicPr>
        <p:blipFill>
          <a:blip r:embed="rId3"/>
          <a:stretch>
            <a:fillRect/>
          </a:stretch>
        </p:blipFill>
        <p:spPr>
          <a:xfrm>
            <a:off x="4419599" y="1752600"/>
            <a:ext cx="4504363" cy="3746620"/>
          </a:xfrm>
          <a:prstGeom prst="rect">
            <a:avLst/>
          </a:prstGeom>
          <a:effectLst>
            <a:softEdge rad="25400"/>
          </a:effectLst>
        </p:spPr>
      </p:pic>
      <p:sp>
        <p:nvSpPr>
          <p:cNvPr id="3" name="Rectangle 2">
            <a:extLst>
              <a:ext uri="{FF2B5EF4-FFF2-40B4-BE49-F238E27FC236}">
                <a16:creationId xmlns:a16="http://schemas.microsoft.com/office/drawing/2014/main" id="{16FE6701-B2DA-4308-9EC2-7ACC4D43074D}"/>
              </a:ext>
            </a:extLst>
          </p:cNvPr>
          <p:cNvSpPr/>
          <p:nvPr/>
        </p:nvSpPr>
        <p:spPr>
          <a:xfrm>
            <a:off x="4191000" y="5562600"/>
            <a:ext cx="4953000" cy="338554"/>
          </a:xfrm>
          <a:prstGeom prst="rect">
            <a:avLst/>
          </a:prstGeom>
        </p:spPr>
        <p:txBody>
          <a:bodyPr wrap="square">
            <a:spAutoFit/>
          </a:bodyPr>
          <a:lstStyle/>
          <a:p>
            <a:r>
              <a:rPr lang="en-US" sz="1600" b="1" dirty="0">
                <a:latin typeface="Times New Roman" panose="02020603050405020304" pitchFamily="18" charset="0"/>
              </a:rPr>
              <a:t>Fig. </a:t>
            </a:r>
            <a:r>
              <a:rPr lang="en-US" sz="1600" dirty="0">
                <a:latin typeface="Times New Roman" panose="02020603050405020304" pitchFamily="18" charset="0"/>
              </a:rPr>
              <a:t>Example 2D scene sketches (one example per class)</a:t>
            </a:r>
            <a:endParaRPr lang="en-US" sz="1600" dirty="0"/>
          </a:p>
        </p:txBody>
      </p:sp>
    </p:spTree>
    <p:extLst>
      <p:ext uri="{BB962C8B-B14F-4D97-AF65-F5344CB8AC3E}">
        <p14:creationId xmlns:p14="http://schemas.microsoft.com/office/powerpoint/2010/main" val="406562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a:cs typeface="Times New Roman" pitchFamily="18" charset="0"/>
              </a:rPr>
              <a:t>SceneSBR</a:t>
            </a:r>
            <a:r>
              <a:rPr lang="en-US" dirty="0">
                <a:cs typeface="Times New Roman" pitchFamily="18" charset="0"/>
              </a:rPr>
              <a:t> Benchmark (2/3)</a:t>
            </a:r>
          </a:p>
        </p:txBody>
      </p:sp>
      <p:sp>
        <p:nvSpPr>
          <p:cNvPr id="13314" name="Content Placeholder 2"/>
          <p:cNvSpPr>
            <a:spLocks noGrp="1"/>
          </p:cNvSpPr>
          <p:nvPr>
            <p:ph sz="quarter" idx="1"/>
          </p:nvPr>
        </p:nvSpPr>
        <p:spPr>
          <a:xfrm>
            <a:off x="232945" y="1295400"/>
            <a:ext cx="8682455" cy="4572000"/>
          </a:xfrm>
        </p:spPr>
        <p:txBody>
          <a:bodyPr/>
          <a:lstStyle/>
          <a:p>
            <a:pPr marL="273050" lvl="1" eaLnBrk="1" hangingPunct="1">
              <a:spcBef>
                <a:spcPts val="1000"/>
              </a:spcBef>
              <a:spcAft>
                <a:spcPts val="600"/>
              </a:spcAft>
              <a:buClr>
                <a:schemeClr val="accent1"/>
              </a:buClr>
              <a:buSzPct val="85000"/>
              <a:buFont typeface="Wingdings 2" pitchFamily="18" charset="2"/>
              <a:buChar char=""/>
            </a:pPr>
            <a:r>
              <a:rPr lang="en-US" sz="2800" dirty="0">
                <a:solidFill>
                  <a:schemeClr val="tx1"/>
                </a:solidFill>
                <a:cs typeface="Times New Roman" pitchFamily="18" charset="0"/>
              </a:rPr>
              <a:t>3D scene dataset</a:t>
            </a:r>
          </a:p>
          <a:p>
            <a:pPr lvl="1">
              <a:buFont typeface="Courier New" pitchFamily="49" charset="0"/>
              <a:buChar char="o"/>
            </a:pPr>
            <a:r>
              <a:rPr lang="en-US" sz="1800" dirty="0">
                <a:solidFill>
                  <a:schemeClr val="tx1"/>
                </a:solidFill>
                <a:ea typeface="宋体" charset="-122"/>
              </a:rPr>
              <a:t>Collected from 3D Warehouse </a:t>
            </a:r>
            <a:r>
              <a:rPr lang="en-US" sz="1800" dirty="0">
                <a:solidFill>
                  <a:srgbClr val="0000FF"/>
                </a:solidFill>
              </a:rPr>
              <a:t>[Tri18] </a:t>
            </a:r>
            <a:endParaRPr lang="en-US" sz="1800" dirty="0">
              <a:solidFill>
                <a:schemeClr val="tx1"/>
              </a:solidFill>
              <a:ea typeface="宋体" charset="-122"/>
            </a:endParaRPr>
          </a:p>
          <a:p>
            <a:pPr lvl="1">
              <a:buFont typeface="Courier New" pitchFamily="49" charset="0"/>
              <a:buChar char="o"/>
            </a:pPr>
            <a:r>
              <a:rPr lang="en-US" sz="1800" dirty="0">
                <a:solidFill>
                  <a:schemeClr val="tx1"/>
                </a:solidFill>
                <a:ea typeface="宋体" charset="-122"/>
              </a:rPr>
              <a:t>1000 SketchUp 3D scene models (.OBJ and .SKP format)  </a:t>
            </a:r>
          </a:p>
          <a:p>
            <a:pPr lvl="1">
              <a:buFont typeface="Courier New" pitchFamily="49" charset="0"/>
              <a:buChar char="o"/>
            </a:pPr>
            <a:r>
              <a:rPr lang="en-US" sz="1800" dirty="0">
                <a:solidFill>
                  <a:schemeClr val="tx1"/>
                </a:solidFill>
                <a:ea typeface="宋体" charset="-122"/>
              </a:rPr>
              <a:t>Categorized into 10 classes, each with 100 models</a:t>
            </a:r>
          </a:p>
        </p:txBody>
      </p:sp>
      <p:sp>
        <p:nvSpPr>
          <p:cNvPr id="4" name="Rectangle 3"/>
          <p:cNvSpPr/>
          <p:nvPr/>
        </p:nvSpPr>
        <p:spPr>
          <a:xfrm>
            <a:off x="200288" y="6117770"/>
            <a:ext cx="8553659" cy="307777"/>
          </a:xfrm>
          <a:prstGeom prst="rect">
            <a:avLst/>
          </a:prstGeom>
        </p:spPr>
        <p:txBody>
          <a:bodyPr wrap="square">
            <a:spAutoFit/>
          </a:bodyPr>
          <a:lstStyle/>
          <a:p>
            <a:r>
              <a:rPr lang="en-US" sz="1400" dirty="0">
                <a:solidFill>
                  <a:srgbClr val="0000FF"/>
                </a:solidFill>
              </a:rPr>
              <a:t>[ </a:t>
            </a:r>
            <a:r>
              <a:rPr lang="en-US" sz="1400" dirty="0">
                <a:solidFill>
                  <a:srgbClr val="0000FF"/>
                </a:solidFill>
                <a:latin typeface="+mn-lt"/>
                <a:ea typeface="+mn-ea"/>
              </a:rPr>
              <a:t>Tri18</a:t>
            </a:r>
            <a:r>
              <a:rPr lang="en-US" sz="1400" dirty="0">
                <a:solidFill>
                  <a:srgbClr val="0000FF"/>
                </a:solidFill>
                <a:latin typeface="+mn-lt"/>
              </a:rPr>
              <a:t> ]</a:t>
            </a:r>
            <a:r>
              <a:rPr lang="en-US" sz="1400" dirty="0">
                <a:latin typeface="+mn-lt"/>
                <a:cs typeface="Times New Roman" pitchFamily="18" charset="0"/>
              </a:rPr>
              <a:t> TRIMBLE: 3D Warehouse. </a:t>
            </a:r>
            <a:r>
              <a:rPr lang="en-US" sz="1400" dirty="0">
                <a:latin typeface="+mn-lt"/>
                <a:cs typeface="Times New Roman" pitchFamily="18" charset="0"/>
                <a:hlinkClick r:id="rId3"/>
              </a:rPr>
              <a:t>http://3dwarehouse.sketchup.com/?hl=en</a:t>
            </a:r>
            <a:r>
              <a:rPr lang="en-US" sz="1400" dirty="0">
                <a:latin typeface="+mn-lt"/>
                <a:cs typeface="Times New Roman" pitchFamily="18" charset="0"/>
              </a:rPr>
              <a:t>, 2018.</a:t>
            </a:r>
          </a:p>
        </p:txBody>
      </p:sp>
      <p:pic>
        <p:nvPicPr>
          <p:cNvPr id="5" name="图片 6">
            <a:extLst>
              <a:ext uri="{FF2B5EF4-FFF2-40B4-BE49-F238E27FC236}">
                <a16:creationId xmlns:a16="http://schemas.microsoft.com/office/drawing/2014/main" id="{9834FF44-4A39-44AA-8D9F-D10E82E6BC25}"/>
              </a:ext>
            </a:extLst>
          </p:cNvPr>
          <p:cNvPicPr>
            <a:picLocks noChangeAspect="1"/>
          </p:cNvPicPr>
          <p:nvPr/>
        </p:nvPicPr>
        <p:blipFill>
          <a:blip r:embed="rId4"/>
          <a:stretch>
            <a:fillRect/>
          </a:stretch>
        </p:blipFill>
        <p:spPr>
          <a:xfrm>
            <a:off x="2605570" y="2860469"/>
            <a:ext cx="3926509" cy="3257301"/>
          </a:xfrm>
          <a:prstGeom prst="rect">
            <a:avLst/>
          </a:prstGeom>
        </p:spPr>
      </p:pic>
      <p:sp>
        <p:nvSpPr>
          <p:cNvPr id="6" name="Rectangle 5">
            <a:extLst>
              <a:ext uri="{FF2B5EF4-FFF2-40B4-BE49-F238E27FC236}">
                <a16:creationId xmlns:a16="http://schemas.microsoft.com/office/drawing/2014/main" id="{C68577AE-28D2-477E-9B41-864B7604C424}"/>
              </a:ext>
            </a:extLst>
          </p:cNvPr>
          <p:cNvSpPr/>
          <p:nvPr/>
        </p:nvSpPr>
        <p:spPr>
          <a:xfrm>
            <a:off x="6667500" y="3556000"/>
            <a:ext cx="2168525" cy="646331"/>
          </a:xfrm>
          <a:prstGeom prst="rect">
            <a:avLst/>
          </a:prstGeom>
        </p:spPr>
        <p:txBody>
          <a:bodyPr wrap="square">
            <a:spAutoFit/>
          </a:bodyPr>
          <a:lstStyle/>
          <a:p>
            <a:r>
              <a:rPr lang="en-US" b="1" dirty="0">
                <a:latin typeface="Times New Roman" panose="02020603050405020304" pitchFamily="18" charset="0"/>
              </a:rPr>
              <a:t>Fig. 2 </a:t>
            </a:r>
            <a:r>
              <a:rPr lang="en-US" dirty="0">
                <a:latin typeface="Times New Roman" panose="02020603050405020304" pitchFamily="18" charset="0"/>
              </a:rPr>
              <a:t>Example 3D scenes  (1 per class)</a:t>
            </a:r>
            <a:endParaRPr lang="en-US" dirty="0"/>
          </a:p>
        </p:txBody>
      </p:sp>
    </p:spTree>
    <p:extLst>
      <p:ext uri="{BB962C8B-B14F-4D97-AF65-F5344CB8AC3E}">
        <p14:creationId xmlns:p14="http://schemas.microsoft.com/office/powerpoint/2010/main" val="289812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a:cs typeface="Times New Roman" pitchFamily="18" charset="0"/>
              </a:rPr>
              <a:t>SceneSBR</a:t>
            </a:r>
            <a:r>
              <a:rPr lang="en-US" dirty="0">
                <a:cs typeface="Times New Roman" pitchFamily="18" charset="0"/>
              </a:rPr>
              <a:t> Benchmark (3/3)</a:t>
            </a:r>
          </a:p>
        </p:txBody>
      </p:sp>
      <p:sp>
        <p:nvSpPr>
          <p:cNvPr id="13314" name="Content Placeholder 2"/>
          <p:cNvSpPr>
            <a:spLocks noGrp="1"/>
          </p:cNvSpPr>
          <p:nvPr>
            <p:ph sz="quarter" idx="1"/>
          </p:nvPr>
        </p:nvSpPr>
        <p:spPr>
          <a:xfrm>
            <a:off x="232945" y="1371600"/>
            <a:ext cx="8682455" cy="4572000"/>
          </a:xfrm>
        </p:spPr>
        <p:txBody>
          <a:bodyPr/>
          <a:lstStyle/>
          <a:p>
            <a:pPr marL="273050" lvl="1" eaLnBrk="1" hangingPunct="1">
              <a:spcBef>
                <a:spcPts val="800"/>
              </a:spcBef>
              <a:spcAft>
                <a:spcPts val="1200"/>
              </a:spcAft>
              <a:buClr>
                <a:schemeClr val="accent1"/>
              </a:buClr>
              <a:buSzPct val="85000"/>
              <a:buFont typeface="Wingdings 2" pitchFamily="18" charset="2"/>
              <a:buChar char=""/>
            </a:pPr>
            <a:r>
              <a:rPr lang="en-US" sz="2800" dirty="0">
                <a:solidFill>
                  <a:schemeClr val="tx1"/>
                </a:solidFill>
                <a:cs typeface="Times New Roman" pitchFamily="18" charset="0"/>
              </a:rPr>
              <a:t>Training &amp; Testing datasets</a:t>
            </a:r>
          </a:p>
          <a:p>
            <a:pPr lvl="1">
              <a:buFont typeface="Courier New" pitchFamily="49" charset="0"/>
              <a:buChar char="o"/>
            </a:pPr>
            <a:r>
              <a:rPr lang="en-US" sz="1800" b="1" dirty="0">
                <a:solidFill>
                  <a:srgbClr val="FF0000"/>
                </a:solidFill>
                <a:ea typeface="宋体" charset="-122"/>
              </a:rPr>
              <a:t>Training</a:t>
            </a:r>
            <a:r>
              <a:rPr lang="en-US" sz="1800" dirty="0">
                <a:solidFill>
                  <a:schemeClr val="tx1"/>
                </a:solidFill>
                <a:ea typeface="宋体" charset="-122"/>
              </a:rPr>
              <a:t>: randomly select </a:t>
            </a:r>
            <a:r>
              <a:rPr lang="en-US" sz="1800" dirty="0">
                <a:solidFill>
                  <a:srgbClr val="FF0000"/>
                </a:solidFill>
                <a:ea typeface="宋体" charset="-122"/>
              </a:rPr>
              <a:t>18</a:t>
            </a:r>
            <a:r>
              <a:rPr lang="en-US" sz="1800" dirty="0">
                <a:solidFill>
                  <a:schemeClr val="tx1"/>
                </a:solidFill>
                <a:ea typeface="宋体" charset="-122"/>
              </a:rPr>
              <a:t> sketches and </a:t>
            </a:r>
            <a:r>
              <a:rPr lang="en-US" sz="1800" b="1" dirty="0">
                <a:solidFill>
                  <a:srgbClr val="FF0000"/>
                </a:solidFill>
                <a:ea typeface="宋体" charset="-122"/>
              </a:rPr>
              <a:t>70</a:t>
            </a:r>
            <a:r>
              <a:rPr lang="en-US" sz="1800" dirty="0">
                <a:solidFill>
                  <a:schemeClr val="tx1"/>
                </a:solidFill>
                <a:ea typeface="宋体" charset="-122"/>
              </a:rPr>
              <a:t> models from each class</a:t>
            </a:r>
            <a:endParaRPr lang="en-US" sz="1800" i="1" dirty="0">
              <a:solidFill>
                <a:schemeClr val="tx1"/>
              </a:solidFill>
              <a:ea typeface="宋体" charset="-122"/>
            </a:endParaRPr>
          </a:p>
          <a:p>
            <a:pPr lvl="1">
              <a:buFont typeface="Courier New" pitchFamily="49" charset="0"/>
              <a:buChar char="o"/>
            </a:pPr>
            <a:r>
              <a:rPr lang="en-US" sz="1800" b="1" dirty="0">
                <a:solidFill>
                  <a:srgbClr val="0000FF"/>
                </a:solidFill>
                <a:ea typeface="宋体" charset="-122"/>
              </a:rPr>
              <a:t>Testing</a:t>
            </a:r>
            <a:r>
              <a:rPr lang="en-US" sz="1800" dirty="0">
                <a:solidFill>
                  <a:schemeClr val="tx1"/>
                </a:solidFill>
                <a:ea typeface="宋体" charset="-122"/>
              </a:rPr>
              <a:t>: remaining </a:t>
            </a:r>
            <a:r>
              <a:rPr lang="en-US" sz="1800" dirty="0">
                <a:solidFill>
                  <a:srgbClr val="0000FF"/>
                </a:solidFill>
                <a:ea typeface="宋体" charset="-122"/>
              </a:rPr>
              <a:t>7</a:t>
            </a:r>
            <a:r>
              <a:rPr lang="en-US" sz="1800" dirty="0">
                <a:solidFill>
                  <a:schemeClr val="tx1"/>
                </a:solidFill>
                <a:ea typeface="宋体" charset="-122"/>
              </a:rPr>
              <a:t> sketches and </a:t>
            </a:r>
            <a:r>
              <a:rPr lang="en-US" sz="1800" dirty="0">
                <a:solidFill>
                  <a:srgbClr val="0000FF"/>
                </a:solidFill>
                <a:ea typeface="宋体" charset="-122"/>
              </a:rPr>
              <a:t>30</a:t>
            </a:r>
            <a:r>
              <a:rPr lang="en-US" sz="1800" dirty="0">
                <a:solidFill>
                  <a:schemeClr val="tx1"/>
                </a:solidFill>
                <a:ea typeface="宋体" charset="-122"/>
              </a:rPr>
              <a:t> models</a:t>
            </a:r>
            <a:endParaRPr lang="en-US" sz="1800" i="1" dirty="0">
              <a:solidFill>
                <a:schemeClr val="tx1"/>
              </a:solidFill>
              <a:ea typeface="宋体" charset="-122"/>
            </a:endParaRPr>
          </a:p>
        </p:txBody>
      </p:sp>
      <p:pic>
        <p:nvPicPr>
          <p:cNvPr id="7" name="Picture 6">
            <a:extLst>
              <a:ext uri="{FF2B5EF4-FFF2-40B4-BE49-F238E27FC236}">
                <a16:creationId xmlns:a16="http://schemas.microsoft.com/office/drawing/2014/main" id="{22EA7BAD-12EC-4B9E-B55B-CF4771CAC962}"/>
              </a:ext>
            </a:extLst>
          </p:cNvPr>
          <p:cNvPicPr>
            <a:picLocks noChangeAspect="1"/>
          </p:cNvPicPr>
          <p:nvPr/>
        </p:nvPicPr>
        <p:blipFill>
          <a:blip r:embed="rId3"/>
          <a:stretch>
            <a:fillRect/>
          </a:stretch>
        </p:blipFill>
        <p:spPr>
          <a:xfrm>
            <a:off x="609600" y="3276600"/>
            <a:ext cx="8021116" cy="2530540"/>
          </a:xfrm>
          <a:prstGeom prst="rect">
            <a:avLst/>
          </a:prstGeom>
        </p:spPr>
      </p:pic>
    </p:spTree>
    <p:extLst>
      <p:ext uri="{BB962C8B-B14F-4D97-AF65-F5344CB8AC3E}">
        <p14:creationId xmlns:p14="http://schemas.microsoft.com/office/powerpoint/2010/main" val="103517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zh-CN" dirty="0">
                <a:solidFill>
                  <a:srgbClr val="7B9899"/>
                </a:solidFill>
                <a:cs typeface="Times New Roman" pitchFamily="18" charset="0"/>
              </a:rPr>
              <a:t>Outline</a:t>
            </a:r>
            <a:endParaRPr lang="en-US" altLang="zh-CN" dirty="0">
              <a:solidFill>
                <a:srgbClr val="7B9899"/>
              </a:solidFill>
              <a:ea typeface="宋体" charset="-122"/>
              <a:cs typeface="Times New Roman" pitchFamily="18" charset="0"/>
            </a:endParaRPr>
          </a:p>
        </p:txBody>
      </p:sp>
      <p:sp>
        <p:nvSpPr>
          <p:cNvPr id="9218" name="Content Placeholder 2"/>
          <p:cNvSpPr>
            <a:spLocks noGrp="1"/>
          </p:cNvSpPr>
          <p:nvPr>
            <p:ph sz="quarter" idx="1"/>
          </p:nvPr>
        </p:nvSpPr>
        <p:spPr>
          <a:xfrm>
            <a:off x="301625" y="1371600"/>
            <a:ext cx="8537575" cy="5105400"/>
          </a:xfrm>
        </p:spPr>
        <p:txBody>
          <a:bodyPr/>
          <a:lstStyle/>
          <a:p>
            <a:pPr eaLnBrk="1" hangingPunct="1">
              <a:spcBef>
                <a:spcPts val="800"/>
              </a:spcBef>
              <a:spcAft>
                <a:spcPts val="1200"/>
              </a:spcAft>
            </a:pPr>
            <a:r>
              <a:rPr lang="en-US" sz="2800" dirty="0">
                <a:cs typeface="Times New Roman" pitchFamily="18" charset="0"/>
              </a:rPr>
              <a:t>Introduction</a:t>
            </a:r>
          </a:p>
          <a:p>
            <a:pPr eaLnBrk="1" hangingPunct="1">
              <a:spcBef>
                <a:spcPts val="800"/>
              </a:spcBef>
              <a:spcAft>
                <a:spcPts val="1200"/>
              </a:spcAft>
            </a:pPr>
            <a:r>
              <a:rPr lang="en-US" sz="2800" dirty="0">
                <a:cs typeface="Times New Roman" pitchFamily="18" charset="0"/>
              </a:rPr>
              <a:t>Benchmark</a:t>
            </a:r>
            <a:r>
              <a:rPr lang="tr-TR" altLang="zh-CN" sz="2800" dirty="0"/>
              <a:t> </a:t>
            </a:r>
            <a:endParaRPr lang="en-US" altLang="zh-CN" sz="2800" dirty="0"/>
          </a:p>
          <a:p>
            <a:pPr eaLnBrk="1" hangingPunct="1">
              <a:spcBef>
                <a:spcPts val="800"/>
              </a:spcBef>
              <a:spcAft>
                <a:spcPts val="1200"/>
              </a:spcAft>
            </a:pPr>
            <a:r>
              <a:rPr lang="en-US" altLang="zh-CN" sz="2800" dirty="0">
                <a:ea typeface="宋体" charset="-122"/>
                <a:cs typeface="Times New Roman" pitchFamily="18" charset="0"/>
                <a:hlinkClick r:id="rId3" action="ppaction://hlinksldjump"/>
              </a:rPr>
              <a:t>Evaluation</a:t>
            </a:r>
            <a:endParaRPr lang="en-US" altLang="zh-CN" sz="2800" dirty="0">
              <a:ea typeface="宋体" charset="-122"/>
              <a:cs typeface="Times New Roman" pitchFamily="18" charset="0"/>
            </a:endParaRPr>
          </a:p>
          <a:p>
            <a:pPr eaLnBrk="1" hangingPunct="1">
              <a:spcBef>
                <a:spcPts val="800"/>
              </a:spcBef>
              <a:spcAft>
                <a:spcPts val="1200"/>
              </a:spcAft>
            </a:pPr>
            <a:r>
              <a:rPr lang="en-US" altLang="zh-CN" sz="2800" dirty="0">
                <a:ea typeface="宋体" charset="-122"/>
                <a:cs typeface="Times New Roman" pitchFamily="18" charset="0"/>
              </a:rPr>
              <a:t>Methods</a:t>
            </a:r>
          </a:p>
          <a:p>
            <a:pPr eaLnBrk="1" hangingPunct="1">
              <a:spcBef>
                <a:spcPts val="800"/>
              </a:spcBef>
              <a:spcAft>
                <a:spcPts val="1200"/>
              </a:spcAft>
            </a:pPr>
            <a:r>
              <a:rPr lang="en-US" altLang="zh-CN" sz="2800" dirty="0">
                <a:ea typeface="宋体" charset="-122"/>
                <a:cs typeface="Times New Roman" pitchFamily="18" charset="0"/>
              </a:rPr>
              <a:t>Results</a:t>
            </a:r>
          </a:p>
          <a:p>
            <a:pPr eaLnBrk="1" hangingPunct="1">
              <a:spcBef>
                <a:spcPts val="800"/>
              </a:spcBef>
              <a:spcAft>
                <a:spcPts val="1200"/>
              </a:spcAft>
            </a:pPr>
            <a:r>
              <a:rPr lang="en-US" sz="2800" dirty="0">
                <a:cs typeface="Times New Roman" pitchFamily="18" charset="0"/>
              </a:rPr>
              <a:t>Conclusions and Future Work</a:t>
            </a:r>
          </a:p>
          <a:p>
            <a:pPr eaLnBrk="1" hangingPunct="1">
              <a:lnSpc>
                <a:spcPct val="70000"/>
              </a:lnSpc>
            </a:pPr>
            <a:endParaRPr lang="en-US" altLang="zh-CN" sz="2000" dirty="0">
              <a:cs typeface="Times New Roman" pitchFamily="18" charset="0"/>
            </a:endParaRPr>
          </a:p>
        </p:txBody>
      </p:sp>
    </p:spTree>
    <p:extLst>
      <p:ext uri="{BB962C8B-B14F-4D97-AF65-F5344CB8AC3E}">
        <p14:creationId xmlns:p14="http://schemas.microsoft.com/office/powerpoint/2010/main" val="339483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altLang="zh-CN" dirty="0">
                <a:ea typeface="宋体" charset="-122"/>
                <a:cs typeface="Times New Roman" pitchFamily="18" charset="0"/>
              </a:rPr>
              <a:t>Evaluation</a:t>
            </a:r>
          </a:p>
        </p:txBody>
      </p:sp>
      <p:sp>
        <p:nvSpPr>
          <p:cNvPr id="18435" name="Content Placeholder 2"/>
          <p:cNvSpPr>
            <a:spLocks/>
          </p:cNvSpPr>
          <p:nvPr/>
        </p:nvSpPr>
        <p:spPr bwMode="auto">
          <a:xfrm>
            <a:off x="228600" y="1447800"/>
            <a:ext cx="8686800" cy="5029200"/>
          </a:xfrm>
          <a:prstGeom prst="rect">
            <a:avLst/>
          </a:prstGeom>
          <a:noFill/>
          <a:ln w="9525">
            <a:noFill/>
            <a:miter lim="800000"/>
            <a:headEnd/>
            <a:tailEnd/>
          </a:ln>
        </p:spPr>
        <p:txBody>
          <a:bodyPr/>
          <a:lstStyle/>
          <a:p>
            <a:pPr marL="273050" indent="-273050">
              <a:spcBef>
                <a:spcPct val="20000"/>
              </a:spcBef>
              <a:buClr>
                <a:schemeClr val="accent1"/>
              </a:buClr>
              <a:buSzPct val="85000"/>
              <a:buFont typeface="Wingdings 2" pitchFamily="18" charset="2"/>
              <a:buChar char=""/>
              <a:defRPr/>
            </a:pPr>
            <a:r>
              <a:rPr lang="en-US" sz="2400" b="1" dirty="0">
                <a:latin typeface="+mn-lt"/>
              </a:rPr>
              <a:t>Seven</a:t>
            </a:r>
            <a:r>
              <a:rPr lang="en-US" sz="2400" dirty="0">
                <a:latin typeface="+mn-lt"/>
              </a:rPr>
              <a:t> common performance metrics in 3D model retrieval technique </a:t>
            </a:r>
            <a:r>
              <a:rPr lang="en-US" sz="2400" dirty="0">
                <a:solidFill>
                  <a:srgbClr val="0000FF"/>
                </a:solidFill>
                <a:latin typeface="+mn-lt"/>
              </a:rPr>
              <a:t>[LLL*15, LLL*14]:</a:t>
            </a:r>
          </a:p>
          <a:p>
            <a:pPr marL="742950" lvl="1" indent="-285750">
              <a:spcBef>
                <a:spcPct val="20000"/>
              </a:spcBef>
              <a:buClr>
                <a:schemeClr val="accent1"/>
              </a:buClr>
              <a:buSzPct val="85000"/>
              <a:buFont typeface="Courier New" pitchFamily="49" charset="0"/>
              <a:buChar char="o"/>
              <a:defRPr/>
            </a:pPr>
            <a:r>
              <a:rPr lang="en-US" sz="2000" dirty="0">
                <a:latin typeface="+mn-lt"/>
              </a:rPr>
              <a:t>Precision-Recall plot (PR)</a:t>
            </a:r>
          </a:p>
          <a:p>
            <a:pPr marL="742950" lvl="1" indent="-285750">
              <a:spcBef>
                <a:spcPct val="20000"/>
              </a:spcBef>
              <a:buClr>
                <a:schemeClr val="accent1"/>
              </a:buClr>
              <a:buSzPct val="85000"/>
              <a:buFont typeface="Courier New" pitchFamily="49" charset="0"/>
              <a:buChar char="o"/>
              <a:defRPr/>
            </a:pPr>
            <a:r>
              <a:rPr lang="en-US" sz="2000" dirty="0">
                <a:latin typeface="+mn-lt"/>
              </a:rPr>
              <a:t>Nearest Neighbor (NN)</a:t>
            </a:r>
          </a:p>
          <a:p>
            <a:pPr marL="742950" lvl="1" indent="-285750">
              <a:spcBef>
                <a:spcPct val="20000"/>
              </a:spcBef>
              <a:buClr>
                <a:schemeClr val="accent1"/>
              </a:buClr>
              <a:buSzPct val="85000"/>
              <a:buFont typeface="Courier New" pitchFamily="49" charset="0"/>
              <a:buChar char="o"/>
              <a:defRPr/>
            </a:pPr>
            <a:r>
              <a:rPr lang="en-US" sz="2000" dirty="0">
                <a:latin typeface="+mn-lt"/>
              </a:rPr>
              <a:t>First Tier (FT)</a:t>
            </a:r>
          </a:p>
          <a:p>
            <a:pPr marL="742950" lvl="1" indent="-285750">
              <a:spcBef>
                <a:spcPct val="20000"/>
              </a:spcBef>
              <a:buClr>
                <a:schemeClr val="accent1"/>
              </a:buClr>
              <a:buSzPct val="85000"/>
              <a:buFont typeface="Courier New" pitchFamily="49" charset="0"/>
              <a:buChar char="o"/>
              <a:defRPr/>
            </a:pPr>
            <a:r>
              <a:rPr lang="en-US" sz="2000" dirty="0">
                <a:latin typeface="+mn-lt"/>
              </a:rPr>
              <a:t>Second Tier (ST)</a:t>
            </a:r>
          </a:p>
          <a:p>
            <a:pPr marL="742950" lvl="1" indent="-285750">
              <a:spcBef>
                <a:spcPct val="20000"/>
              </a:spcBef>
              <a:buClr>
                <a:schemeClr val="accent1"/>
              </a:buClr>
              <a:buSzPct val="85000"/>
              <a:buFont typeface="Courier New" pitchFamily="49" charset="0"/>
              <a:buChar char="o"/>
              <a:defRPr/>
            </a:pPr>
            <a:r>
              <a:rPr lang="en-US" sz="2000" dirty="0">
                <a:latin typeface="+mn-lt"/>
              </a:rPr>
              <a:t>E-Measures (E)</a:t>
            </a:r>
          </a:p>
          <a:p>
            <a:pPr marL="742950" lvl="1" indent="-285750">
              <a:spcBef>
                <a:spcPct val="20000"/>
              </a:spcBef>
              <a:buClr>
                <a:schemeClr val="accent1"/>
              </a:buClr>
              <a:buSzPct val="85000"/>
              <a:buFont typeface="Courier New" pitchFamily="49" charset="0"/>
              <a:buChar char="o"/>
              <a:defRPr/>
            </a:pPr>
            <a:r>
              <a:rPr lang="en-US" sz="2000" dirty="0">
                <a:latin typeface="+mn-lt"/>
              </a:rPr>
              <a:t>Discounted Cumulated Gain (DCG) </a:t>
            </a:r>
          </a:p>
          <a:p>
            <a:pPr marL="742950" lvl="1" indent="-285750">
              <a:spcBef>
                <a:spcPct val="20000"/>
              </a:spcBef>
              <a:buClr>
                <a:schemeClr val="accent1"/>
              </a:buClr>
              <a:buSzPct val="85000"/>
              <a:buFont typeface="Courier New" pitchFamily="49" charset="0"/>
              <a:buChar char="o"/>
              <a:defRPr/>
            </a:pPr>
            <a:r>
              <a:rPr lang="en-US" sz="2000" dirty="0">
                <a:latin typeface="+mn-lt"/>
              </a:rPr>
              <a:t>Average Precision (AP)</a:t>
            </a:r>
          </a:p>
          <a:p>
            <a:pPr marL="273050" indent="-273050">
              <a:spcBef>
                <a:spcPct val="20000"/>
              </a:spcBef>
              <a:buClr>
                <a:schemeClr val="accent1"/>
              </a:buClr>
              <a:buSzPct val="85000"/>
              <a:buFont typeface="Wingdings 2" pitchFamily="18" charset="2"/>
              <a:buChar char=""/>
              <a:defRPr/>
            </a:pPr>
            <a:r>
              <a:rPr lang="en-US" sz="2400" dirty="0">
                <a:latin typeface="+mn-lt"/>
              </a:rPr>
              <a:t>We also have developed the code to compute them</a:t>
            </a:r>
          </a:p>
          <a:p>
            <a:pPr marL="742950" lvl="1" indent="-285750">
              <a:spcBef>
                <a:spcPct val="20000"/>
              </a:spcBef>
              <a:buClr>
                <a:schemeClr val="accent1"/>
              </a:buClr>
              <a:buSzPct val="85000"/>
              <a:buFont typeface="Courier New" pitchFamily="49" charset="0"/>
              <a:buChar char="o"/>
              <a:defRPr/>
            </a:pPr>
            <a:r>
              <a:rPr lang="en-US" sz="2000" dirty="0">
                <a:latin typeface="+mn-lt"/>
                <a:hlinkClick r:id="rId3"/>
              </a:rPr>
              <a:t>http://orca.st.usm.edu/~bli/SceneSBR2018/data.html</a:t>
            </a:r>
            <a:endParaRPr lang="en-US" sz="2000" dirty="0">
              <a:latin typeface="+mn-lt"/>
            </a:endParaRPr>
          </a:p>
        </p:txBody>
      </p:sp>
    </p:spTree>
    <p:extLst>
      <p:ext uri="{BB962C8B-B14F-4D97-AF65-F5344CB8AC3E}">
        <p14:creationId xmlns:p14="http://schemas.microsoft.com/office/powerpoint/2010/main" val="33068528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ppt20D.tmp</Template>
  <TotalTime>23880</TotalTime>
  <Words>3549</Words>
  <Application>Microsoft Office PowerPoint</Application>
  <PresentationFormat>On-screen Show (4:3)</PresentationFormat>
  <Paragraphs>366</Paragraphs>
  <Slides>33</Slides>
  <Notes>33</Notes>
  <HiddenSlides>10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MS PGothic</vt:lpstr>
      <vt:lpstr>MS PMincho</vt:lpstr>
      <vt:lpstr>宋体</vt:lpstr>
      <vt:lpstr>方正舒体</vt:lpstr>
      <vt:lpstr>Arial</vt:lpstr>
      <vt:lpstr>Calibri</vt:lpstr>
      <vt:lpstr>Cambria Math</vt:lpstr>
      <vt:lpstr>Courier New</vt:lpstr>
      <vt:lpstr>Georgia</vt:lpstr>
      <vt:lpstr>Times New Roman</vt:lpstr>
      <vt:lpstr>Wingdings</vt:lpstr>
      <vt:lpstr>Wingdings 2</vt:lpstr>
      <vt:lpstr>Civic</vt:lpstr>
      <vt:lpstr>SHREC’18 Track: 2D Scene Sketch-Based 3D Scene Retrieval</vt:lpstr>
      <vt:lpstr>Outline</vt:lpstr>
      <vt:lpstr>Introduction</vt:lpstr>
      <vt:lpstr>Outline</vt:lpstr>
      <vt:lpstr>SceneSBR Benchmark (1/3)</vt:lpstr>
      <vt:lpstr>SceneSBR Benchmark (2/3)</vt:lpstr>
      <vt:lpstr>SceneSBR Benchmark (3/3)</vt:lpstr>
      <vt:lpstr>Outline</vt:lpstr>
      <vt:lpstr>Evaluation</vt:lpstr>
      <vt:lpstr>Outline</vt:lpstr>
      <vt:lpstr>Methods</vt:lpstr>
      <vt:lpstr>VGG and Maximum Mean Discrepancy Domain Adaptation on the VGG-Net</vt:lpstr>
      <vt:lpstr>Main Steps</vt:lpstr>
      <vt:lpstr>TCL: Triplet Center Loss </vt:lpstr>
      <vt:lpstr>PowerPoint Presentation</vt:lpstr>
      <vt:lpstr>PowerPoint Presentation</vt:lpstr>
      <vt:lpstr>PowerPoint Presentation</vt:lpstr>
      <vt:lpstr>RNSRAP: Sketch Recognition with  ResNet50 Encoding and  Adapting Place Classification for  3D Model Using Adversarial Training</vt:lpstr>
      <vt:lpstr>Sketch Recognition with ResNet50 Encoding</vt:lpstr>
      <vt:lpstr>Sketch Recognition with ResNet50 Encoding</vt:lpstr>
      <vt:lpstr>Saliency-Based Selection of 2D Screenshots</vt:lpstr>
      <vt:lpstr>Place Classification Adaptation for 3D Models</vt:lpstr>
      <vt:lpstr>Place Classification Adaptation for 3D Models</vt:lpstr>
      <vt:lpstr>Rank List Generation</vt:lpstr>
      <vt:lpstr>Outline</vt:lpstr>
      <vt:lpstr>Precision-Recall</vt:lpstr>
      <vt:lpstr>PowerPoint Presentation</vt:lpstr>
      <vt:lpstr>PowerPoint Presentation</vt:lpstr>
      <vt:lpstr>Other Six Performance Metrics</vt:lpstr>
      <vt:lpstr>Outline</vt:lpstr>
      <vt:lpstr>Conclusions </vt:lpstr>
      <vt:lpstr>Future Work </vt:lpstr>
      <vt:lpstr>PowerPoint Presentation</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SHREC’09 TRACK: QUERYING WITH PARTIAL MODELS</dc:title>
  <dc:creator>Afzal Godil</dc:creator>
  <cp:lastModifiedBy>Bo Li</cp:lastModifiedBy>
  <cp:revision>801</cp:revision>
  <dcterms:created xsi:type="dcterms:W3CDTF">2009-03-09T18:21:29Z</dcterms:created>
  <dcterms:modified xsi:type="dcterms:W3CDTF">2018-04-15T04:17:31Z</dcterms:modified>
</cp:coreProperties>
</file>