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15876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55" name="Google Shape;55;p1: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56" name="Google Shape;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The 2D Scene Sketch Query Dataset </a:t>
            </a:r>
            <a:r>
              <a:rPr lang="en-US" sz="1400">
                <a:solidFill>
                  <a:schemeClr val="dk1"/>
                </a:solidFill>
                <a:latin typeface="Times New Roman"/>
                <a:ea typeface="Times New Roman"/>
                <a:cs typeface="Times New Roman"/>
                <a:sym typeface="Times New Roman"/>
              </a:rPr>
              <a:t>utilizes the 2D scene images in SBR benchmark further extends with sketches from Flickr and Google images.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2D Scene Sketch Query Dataset 750</a:t>
            </a:r>
            <a:r>
              <a:rPr lang="en-US" sz="1400">
                <a:solidFill>
                  <a:schemeClr val="dk1"/>
                </a:solidFill>
                <a:latin typeface="Calibri"/>
                <a:ea typeface="Calibri"/>
                <a:cs typeface="Calibri"/>
                <a:sym typeface="Calibri"/>
              </a:rPr>
              <a:t> 2D scene images categorized into 30 classes, each with 25 sketches each</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e26236aa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4e26236aaa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c6a5ee76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The 2D Scene Image Query Dataset </a:t>
            </a:r>
            <a:r>
              <a:rPr lang="en-US" sz="1400">
                <a:solidFill>
                  <a:schemeClr val="dk1"/>
                </a:solidFill>
                <a:latin typeface="Times New Roman"/>
                <a:ea typeface="Times New Roman"/>
                <a:cs typeface="Times New Roman"/>
                <a:sym typeface="Times New Roman"/>
              </a:rPr>
              <a:t>utilizes the 2D scene images in Places88 as its 2D scene image dataset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Places88 scene images contain </a:t>
            </a:r>
            <a:r>
              <a:rPr lang="en-US" sz="1400">
                <a:solidFill>
                  <a:schemeClr val="dk1"/>
                </a:solidFill>
                <a:latin typeface="Calibri"/>
                <a:ea typeface="Calibri"/>
                <a:cs typeface="Calibri"/>
                <a:sym typeface="Calibri"/>
              </a:rPr>
              <a:t>30,000 2D scene images categorized into 30 classes, each with 1,000 images each</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37" name="Google Shape;137;g4c6a5ee765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e26236aa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4e26236aaa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c6a5ee0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827" lvl="1" marL="474027" rtl="0" algn="l">
              <a:spcBef>
                <a:spcPts val="500"/>
              </a:spcBef>
              <a:spcAft>
                <a:spcPts val="0"/>
              </a:spcAft>
              <a:buClr>
                <a:schemeClr val="dk1"/>
              </a:buClr>
              <a:buSzPts val="1400"/>
              <a:buFont typeface="Courier New"/>
              <a:buChar char="o"/>
            </a:pPr>
            <a:r>
              <a:rPr b="1" lang="en-US" sz="1400">
                <a:solidFill>
                  <a:schemeClr val="dk1"/>
                </a:solidFill>
                <a:latin typeface="Calibri"/>
                <a:ea typeface="Calibri"/>
                <a:cs typeface="Calibri"/>
                <a:sym typeface="Calibri"/>
              </a:rPr>
              <a:t>The 3D scene dataset contains</a:t>
            </a:r>
            <a:r>
              <a:rPr lang="en-US" sz="1400">
                <a:solidFill>
                  <a:schemeClr val="dk1"/>
                </a:solidFill>
                <a:latin typeface="Calibri"/>
                <a:ea typeface="Calibri"/>
                <a:cs typeface="Calibri"/>
                <a:sym typeface="Calibri"/>
              </a:rPr>
              <a:t> 3000 3D scene models collected from the 3D Warehouse. Similarly, they are categorized into the same 30 classes, but each having 100 models.</a:t>
            </a:r>
            <a:endParaRPr/>
          </a:p>
        </p:txBody>
      </p:sp>
      <p:sp>
        <p:nvSpPr>
          <p:cNvPr id="151" name="Google Shape;151;g4c6a5ee05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e26236aa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4e26236aaa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There are seven commonly adopted performance metrics in 3D model retrieval technique, which are PR, NN, FT, ST, E, DCG and AP.</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We also have developed the code to compute them, and the code can be downloaded from the provided link.</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p>
        </p:txBody>
      </p:sp>
      <p:sp>
        <p:nvSpPr>
          <p:cNvPr id="165" name="Google Shape;165;p10: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26236aaa_1_36: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73" name="Google Shape;173;g4e26236aaa_1_36: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74" name="Google Shape;174;g4e26236aa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6a5ee0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c6a5ee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c6a5ee765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c6a5ee76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64" name="Google Shape;64;p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65" name="Google Shape;6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c6a5ee05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c6a5ee0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lnSpc>
                <a:spcPct val="115000"/>
              </a:lnSpc>
              <a:spcBef>
                <a:spcPts val="250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(1) Scene view sampling</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Automate sample through QMacro script</a:t>
            </a:r>
            <a:endParaRPr sz="1800">
              <a:solidFill>
                <a:srgbClr val="666666"/>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Uniformly sample 12 views along the equator of the sphere and 1 top-down view, for 13 views in total.</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(2) Data Augmentation</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Perform random rotations, reflections or translations to augment each batch size per epoch. </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(3) Pre-Training and Training on VGG1 and VGG2</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the sketch-based retrieval</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chemeClr val="dk1"/>
              </a:buClr>
              <a:buSzPts val="1800"/>
              <a:buFont typeface="Times New Roman"/>
              <a:buAutoNum type="arabicPeriod"/>
            </a:pPr>
            <a:r>
              <a:rPr lang="en-US" sz="1800">
                <a:solidFill>
                  <a:srgbClr val="333333"/>
                </a:solidFill>
                <a:latin typeface="Times New Roman"/>
                <a:ea typeface="Times New Roman"/>
                <a:cs typeface="Times New Roman"/>
                <a:sym typeface="Times New Roman"/>
              </a:rPr>
              <a:t> VGG1 is pre-trained only on  the TU-Berlin dataset</a:t>
            </a:r>
            <a:r>
              <a:rPr lang="en-US" sz="1800">
                <a:solidFill>
                  <a:srgbClr val="0000FF"/>
                </a:solidFill>
                <a:latin typeface="Times New Roman"/>
                <a:ea typeface="Times New Roman"/>
                <a:cs typeface="Times New Roman"/>
                <a:sym typeface="Times New Roman"/>
              </a:rPr>
              <a:t> [7]</a:t>
            </a:r>
            <a:r>
              <a:rPr lang="en-US" sz="1800">
                <a:solidFill>
                  <a:srgbClr val="333333"/>
                </a:solidFill>
                <a:latin typeface="Times New Roman"/>
                <a:ea typeface="Times New Roman"/>
                <a:cs typeface="Times New Roman"/>
                <a:sym typeface="Times New Roman"/>
              </a:rPr>
              <a:t> for 500 epochs</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VGG2 is pre-trained on only the Places data set for just 100 epochs</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the image-based retrieval </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VGG1 and VGG2 is pre-trained on only the Places data set for just 100 epochs</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Training </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chemeClr val="dk1"/>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VGG1 is trained on the 2D Scene Sketch/Image Query Dataset for 100 epochs</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VGG2 is trained on 2D views of the 3D scene models for 50 epochs</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rPr>
              <a:t>(4) Fine-tuning</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Fine-tune the pre-trained VGG1/VGG2 models each 100/50 epochs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US" sz="1800">
                <a:solidFill>
                  <a:srgbClr val="333333"/>
                </a:solidFill>
              </a:rPr>
              <a:t>5) Sketch/Image/View Classification</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We feed the well-trained model (VGG1/VGG2) alongside its corresponding testing query sketch/image or target scene view to obtain two classification vectors.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US" sz="1800">
                <a:solidFill>
                  <a:srgbClr val="333333"/>
                </a:solidFill>
              </a:rPr>
              <a:t>(6) Majority vote-based label matching</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We generate a rank list for each query by using a majority vote-based label matching method based on the query's classification vector and the target 3D scene's 13 classification vectors.</a:t>
            </a:r>
            <a:endParaRPr sz="1800">
              <a:solidFill>
                <a:srgbClr val="333333"/>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e26236aaa_1_4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98" name="Google Shape;198;g4e26236aaa_1_4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99" name="Google Shape;199;g4e26236aaa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8: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215640" lvl="0" marL="216000" rtl="0" algn="l">
              <a:lnSpc>
                <a:spcPct val="100000"/>
              </a:lnSpc>
              <a:spcBef>
                <a:spcPts val="0"/>
              </a:spcBef>
              <a:spcAft>
                <a:spcPts val="0"/>
              </a:spcAft>
              <a:buClr>
                <a:schemeClr val="dk1"/>
              </a:buClr>
              <a:buSzPts val="1100"/>
              <a:buFont typeface="Arial"/>
              <a:buNone/>
            </a:pPr>
            <a:r>
              <a:rPr lang="en-US" sz="2000"/>
              <a:t>We have found that compared with the performance that has been achieved</a:t>
            </a:r>
            <a:endParaRPr sz="2000"/>
          </a:p>
          <a:p>
            <a:pPr indent="-215640" lvl="0" marL="216000" rtl="0" algn="l">
              <a:lnSpc>
                <a:spcPct val="100000"/>
              </a:lnSpc>
              <a:spcBef>
                <a:spcPts val="0"/>
              </a:spcBef>
              <a:spcAft>
                <a:spcPts val="0"/>
              </a:spcAft>
              <a:buClr>
                <a:schemeClr val="dk1"/>
              </a:buClr>
              <a:buSzPts val="1100"/>
              <a:buFont typeface="Arial"/>
              <a:buNone/>
            </a:pPr>
            <a:r>
              <a:rPr lang="en-US" sz="2000"/>
              <a:t>in  our two SHREC’18 tracks [21, 2] which used a much</a:t>
            </a:r>
            <a:endParaRPr sz="2000"/>
          </a:p>
          <a:p>
            <a:pPr indent="-215640" lvl="0" marL="216000" rtl="0" algn="l">
              <a:lnSpc>
                <a:spcPct val="100000"/>
              </a:lnSpc>
              <a:spcBef>
                <a:spcPts val="0"/>
              </a:spcBef>
              <a:spcAft>
                <a:spcPts val="0"/>
              </a:spcAft>
              <a:buClr>
                <a:schemeClr val="dk1"/>
              </a:buClr>
              <a:buSzPts val="1100"/>
              <a:buFont typeface="Arial"/>
              <a:buNone/>
            </a:pPr>
            <a:r>
              <a:rPr lang="en-US" sz="2000"/>
              <a:t>smaller benchmark containing only 10 classes, in contrast to</a:t>
            </a:r>
            <a:endParaRPr sz="2000"/>
          </a:p>
          <a:p>
            <a:pPr indent="-215640" lvl="0" marL="216000" rtl="0" algn="l">
              <a:lnSpc>
                <a:spcPct val="100000"/>
              </a:lnSpc>
              <a:spcBef>
                <a:spcPts val="0"/>
              </a:spcBef>
              <a:spcAft>
                <a:spcPts val="0"/>
              </a:spcAft>
              <a:buClr>
                <a:schemeClr val="dk1"/>
              </a:buClr>
              <a:buSzPts val="1100"/>
              <a:buFont typeface="Arial"/>
              <a:buNone/>
            </a:pPr>
            <a:r>
              <a:rPr lang="en-US" sz="2000"/>
              <a:t>the current 30 classes available in our new benchmark, the</a:t>
            </a:r>
            <a:endParaRPr sz="2000"/>
          </a:p>
          <a:p>
            <a:pPr indent="-215640" lvl="0" marL="216000" rtl="0" algn="l">
              <a:lnSpc>
                <a:spcPct val="100000"/>
              </a:lnSpc>
              <a:spcBef>
                <a:spcPts val="0"/>
              </a:spcBef>
              <a:spcAft>
                <a:spcPts val="0"/>
              </a:spcAft>
              <a:buClr>
                <a:schemeClr val="dk1"/>
              </a:buClr>
              <a:buSzPts val="1100"/>
              <a:buFont typeface="Arial"/>
              <a:buNone/>
            </a:pPr>
            <a:r>
              <a:rPr lang="en-US" sz="2000"/>
              <a:t>overall performance dropped significantly for either type of</a:t>
            </a:r>
            <a:endParaRPr sz="2000"/>
          </a:p>
          <a:p>
            <a:pPr indent="-215640" lvl="0" marL="216000" rtl="0" algn="l">
              <a:lnSpc>
                <a:spcPct val="100000"/>
              </a:lnSpc>
              <a:spcBef>
                <a:spcPts val="0"/>
              </a:spcBef>
              <a:spcAft>
                <a:spcPts val="0"/>
              </a:spcAft>
              <a:buClr>
                <a:schemeClr val="dk1"/>
              </a:buClr>
              <a:buSzPts val="1100"/>
              <a:buFont typeface="Arial"/>
              <a:buNone/>
            </a:pPr>
            <a:r>
              <a:rPr lang="en-US" sz="2000"/>
              <a:t>retrieval. For example, Li’s MMD-VGG method, which</a:t>
            </a:r>
            <a:endParaRPr sz="2000"/>
          </a:p>
          <a:p>
            <a:pPr indent="-215640" lvl="0" marL="216000" rtl="0" algn="l">
              <a:lnSpc>
                <a:spcPct val="100000"/>
              </a:lnSpc>
              <a:spcBef>
                <a:spcPts val="0"/>
              </a:spcBef>
              <a:spcAft>
                <a:spcPts val="0"/>
              </a:spcAft>
              <a:buClr>
                <a:schemeClr val="dk1"/>
              </a:buClr>
              <a:buSzPts val="1100"/>
              <a:buFont typeface="Arial"/>
              <a:buNone/>
            </a:pPr>
            <a:r>
              <a:t/>
            </a:r>
            <a:endParaRPr sz="2000"/>
          </a:p>
          <a:p>
            <a:pPr indent="-215640" lvl="0" marL="216000" rtl="0" algn="l">
              <a:lnSpc>
                <a:spcPct val="100000"/>
              </a:lnSpc>
              <a:spcBef>
                <a:spcPts val="0"/>
              </a:spcBef>
              <a:spcAft>
                <a:spcPts val="0"/>
              </a:spcAft>
              <a:buClr>
                <a:schemeClr val="dk1"/>
              </a:buClr>
              <a:buSzPts val="1100"/>
              <a:buFont typeface="Arial"/>
              <a:buNone/>
            </a:pPr>
            <a:r>
              <a:rPr lang="en-US" sz="2000"/>
              <a:t>also utilizes VGG, has achieved an excellent overall per-</a:t>
            </a:r>
            <a:endParaRPr sz="2000"/>
          </a:p>
          <a:p>
            <a:pPr indent="-215640" lvl="0" marL="216000" rtl="0" algn="l">
              <a:lnSpc>
                <a:spcPct val="100000"/>
              </a:lnSpc>
              <a:spcBef>
                <a:spcPts val="0"/>
              </a:spcBef>
              <a:spcAft>
                <a:spcPts val="0"/>
              </a:spcAft>
              <a:buClr>
                <a:schemeClr val="dk1"/>
              </a:buClr>
              <a:buSzPts val="1100"/>
              <a:buFont typeface="Arial"/>
              <a:buNone/>
            </a:pPr>
            <a:r>
              <a:rPr lang="en-US" sz="2000"/>
              <a:t>formance in terms of DCG (0.856) or AP (0.685) on the</a:t>
            </a:r>
            <a:endParaRPr sz="2000"/>
          </a:p>
          <a:p>
            <a:pPr indent="-215640" lvl="0" marL="216000" rtl="0" algn="l">
              <a:lnSpc>
                <a:spcPct val="100000"/>
              </a:lnSpc>
              <a:spcBef>
                <a:spcPts val="0"/>
              </a:spcBef>
              <a:spcAft>
                <a:spcPts val="0"/>
              </a:spcAft>
              <a:buClr>
                <a:schemeClr val="dk1"/>
              </a:buClr>
              <a:buSzPts val="1100"/>
              <a:buFont typeface="Arial"/>
              <a:buNone/>
            </a:pPr>
            <a:r>
              <a:t/>
            </a:r>
            <a:endParaRPr sz="2000"/>
          </a:p>
          <a:p>
            <a:pPr indent="-215640" lvl="0" marL="216000" rtl="0" algn="l">
              <a:lnSpc>
                <a:spcPct val="100000"/>
              </a:lnSpc>
              <a:spcBef>
                <a:spcPts val="0"/>
              </a:spcBef>
              <a:spcAft>
                <a:spcPts val="0"/>
              </a:spcAft>
              <a:buClr>
                <a:schemeClr val="dk1"/>
              </a:buClr>
              <a:buSzPts val="1100"/>
              <a:buFont typeface="Arial"/>
              <a:buNone/>
            </a:pPr>
            <a:r>
              <a:rPr lang="en-US" sz="2000"/>
              <a:t>SceneSBR benchmark, while they drop to DCG (0.533)</a:t>
            </a:r>
            <a:endParaRPr sz="2000"/>
          </a:p>
          <a:p>
            <a:pPr indent="-215639" lvl="0" marL="216000" rtl="0" algn="l">
              <a:lnSpc>
                <a:spcPct val="100000"/>
              </a:lnSpc>
              <a:spcBef>
                <a:spcPts val="0"/>
              </a:spcBef>
              <a:spcAft>
                <a:spcPts val="0"/>
              </a:spcAft>
              <a:buSzPts val="1100"/>
              <a:buNone/>
            </a:pPr>
            <a:r>
              <a:rPr lang="en-US" sz="2000"/>
              <a:t>and AP (0.244) respectively based on our VMV-VGG. </a:t>
            </a:r>
            <a:endParaRPr sz="2000"/>
          </a:p>
        </p:txBody>
      </p:sp>
      <p:sp>
        <p:nvSpPr>
          <p:cNvPr id="205" name="Google Shape;205;p28: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206" name="Google Shape;20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3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215640" lvl="0" marL="216000" rtl="0" algn="l">
              <a:spcBef>
                <a:spcPts val="0"/>
              </a:spcBef>
              <a:spcAft>
                <a:spcPts val="0"/>
              </a:spcAft>
              <a:buSzPts val="1100"/>
              <a:buNone/>
            </a:pPr>
            <a:r>
              <a:rPr lang="en-US" sz="2000">
                <a:solidFill>
                  <a:schemeClr val="dk1"/>
                </a:solidFill>
              </a:rPr>
              <a:t>This performance decrease should be a direct and natural result after a substantial increase in the comprehensiveness and</a:t>
            </a:r>
            <a:endParaRPr sz="2000">
              <a:solidFill>
                <a:schemeClr val="dk1"/>
              </a:solidFill>
            </a:endParaRPr>
          </a:p>
          <a:p>
            <a:pPr indent="-215640" lvl="0" marL="216000" rtl="0" algn="l">
              <a:spcBef>
                <a:spcPts val="0"/>
              </a:spcBef>
              <a:spcAft>
                <a:spcPts val="0"/>
              </a:spcAft>
              <a:buSzPts val="1100"/>
              <a:buNone/>
            </a:pPr>
            <a:r>
              <a:rPr lang="en-US" sz="2000">
                <a:solidFill>
                  <a:schemeClr val="dk1"/>
                </a:solidFill>
              </a:rPr>
              <a:t>challenge level that exist in Scene SBR IBR after we incorporate much more scene categories. The addition of more classes will</a:t>
            </a:r>
            <a:endParaRPr sz="2000">
              <a:solidFill>
                <a:schemeClr val="dk1"/>
              </a:solidFill>
            </a:endParaRPr>
          </a:p>
          <a:p>
            <a:pPr indent="-215640" lvl="0" marL="216000" rtl="0" algn="l">
              <a:spcBef>
                <a:spcPts val="0"/>
              </a:spcBef>
              <a:spcAft>
                <a:spcPts val="0"/>
              </a:spcAft>
              <a:buSzPts val="1100"/>
              <a:buNone/>
            </a:pPr>
            <a:r>
              <a:rPr lang="en-US" sz="2000">
                <a:solidFill>
                  <a:schemeClr val="dk1"/>
                </a:solidFill>
              </a:rPr>
              <a:t>cause more ambiguities during the retrieval process and the retrieval algorithm may fail to properly distinguish between classes that </a:t>
            </a:r>
            <a:endParaRPr sz="2000">
              <a:solidFill>
                <a:schemeClr val="dk1"/>
              </a:solidFill>
            </a:endParaRPr>
          </a:p>
          <a:p>
            <a:pPr indent="-215640" lvl="0" marL="216000" rtl="0" algn="l">
              <a:spcBef>
                <a:spcPts val="0"/>
              </a:spcBef>
              <a:spcAft>
                <a:spcPts val="0"/>
              </a:spcAft>
              <a:buClr>
                <a:schemeClr val="dk1"/>
              </a:buClr>
              <a:buSzPts val="1100"/>
              <a:buFont typeface="Arial"/>
              <a:buNone/>
            </a:pPr>
            <a:r>
              <a:rPr lang="en-US" sz="2000">
                <a:solidFill>
                  <a:schemeClr val="dk1"/>
                </a:solidFill>
              </a:rPr>
              <a:t>share certain similarities.</a:t>
            </a:r>
            <a:endParaRPr sz="2000">
              <a:solidFill>
                <a:schemeClr val="dk1"/>
              </a:solidFill>
            </a:endParaRPr>
          </a:p>
          <a:p>
            <a:pPr indent="0" lvl="0" marL="0" rtl="0" algn="l">
              <a:lnSpc>
                <a:spcPct val="100000"/>
              </a:lnSpc>
              <a:spcBef>
                <a:spcPts val="0"/>
              </a:spcBef>
              <a:spcAft>
                <a:spcPts val="0"/>
              </a:spcAft>
              <a:buNone/>
            </a:pPr>
            <a:r>
              <a:t/>
            </a:r>
            <a:endParaRPr sz="2000"/>
          </a:p>
        </p:txBody>
      </p:sp>
      <p:sp>
        <p:nvSpPr>
          <p:cNvPr id="212" name="Google Shape;212;p30: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213" name="Google Shape;21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e26236aaa_1_4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20" name="Google Shape;220;g4e26236aaa_1_48: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21" name="Google Shape;221;g4e26236aa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3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2000"/>
              <a:t>Sketch/Image-based 3D scene retrieval are research topics with a lot of ap-</a:t>
            </a:r>
            <a:endParaRPr sz="2000"/>
          </a:p>
          <a:p>
            <a:pPr indent="0" lvl="0" marL="0" rtl="0" algn="l">
              <a:lnSpc>
                <a:spcPct val="100000"/>
              </a:lnSpc>
              <a:spcBef>
                <a:spcPts val="0"/>
              </a:spcBef>
              <a:spcAft>
                <a:spcPts val="0"/>
              </a:spcAft>
              <a:buClr>
                <a:schemeClr val="dk1"/>
              </a:buClr>
              <a:buSzPts val="1100"/>
              <a:buFont typeface="Arial"/>
              <a:buNone/>
            </a:pPr>
            <a:r>
              <a:rPr lang="en-US" sz="2000"/>
              <a:t>plication potentials. There is extremely limited preliminary work in this field, which allows us to explore many promis-</a:t>
            </a:r>
            <a:endParaRPr sz="2000"/>
          </a:p>
          <a:p>
            <a:pPr indent="0" lvl="0" marL="0" rtl="0" algn="l">
              <a:lnSpc>
                <a:spcPct val="100000"/>
              </a:lnSpc>
              <a:spcBef>
                <a:spcPts val="0"/>
              </a:spcBef>
              <a:spcAft>
                <a:spcPts val="0"/>
              </a:spcAft>
              <a:buClr>
                <a:schemeClr val="dk1"/>
              </a:buClr>
              <a:buSzPts val="1100"/>
              <a:buFont typeface="Arial"/>
              <a:buNone/>
            </a:pPr>
            <a:r>
              <a:rPr lang="en-US" sz="2000"/>
              <a:t>ing ideas and interesting results</a:t>
            </a:r>
            <a:r>
              <a:rPr lang="en-US" sz="2000"/>
              <a:t>. In this paper</a:t>
            </a:r>
            <a:r>
              <a:rPr lang="en-US" sz="2000"/>
              <a:t>, the currently</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largest 3D scene retrieval benchmark Scene SBR IBR is</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proposed with the hope to advance this research direc-</a:t>
            </a:r>
            <a:endParaRPr sz="2000"/>
          </a:p>
          <a:p>
            <a:pPr indent="0" lvl="0" marL="0" rtl="0" algn="l">
              <a:lnSpc>
                <a:spcPct val="100000"/>
              </a:lnSpc>
              <a:spcBef>
                <a:spcPts val="0"/>
              </a:spcBef>
              <a:spcAft>
                <a:spcPts val="0"/>
              </a:spcAft>
              <a:buClr>
                <a:schemeClr val="dk1"/>
              </a:buClr>
              <a:buSzPts val="1100"/>
              <a:buFont typeface="Arial"/>
              <a:buNone/>
            </a:pPr>
            <a:r>
              <a:rPr lang="en-US" sz="2000"/>
              <a:t>tion. To assist other interested researchers, the baseline</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performance on the benchmark has been provided by con-</a:t>
            </a:r>
            <a:endParaRPr sz="2000"/>
          </a:p>
          <a:p>
            <a:pPr indent="0" lvl="0" marL="0" rtl="0" algn="l">
              <a:lnSpc>
                <a:spcPct val="100000"/>
              </a:lnSpc>
              <a:spcBef>
                <a:spcPts val="0"/>
              </a:spcBef>
              <a:spcAft>
                <a:spcPts val="0"/>
              </a:spcAft>
              <a:buClr>
                <a:schemeClr val="dk1"/>
              </a:buClr>
              <a:buSzPts val="1100"/>
              <a:buFont typeface="Arial"/>
              <a:buNone/>
            </a:pPr>
            <a:r>
              <a:rPr lang="en-US" sz="2000"/>
              <a:t>ducting evaluation based on a proposed CNN classifier-</a:t>
            </a:r>
            <a:endParaRPr sz="2000"/>
          </a:p>
          <a:p>
            <a:pPr indent="0" lvl="0" marL="0" rtl="0" algn="l">
              <a:lnSpc>
                <a:spcPct val="100000"/>
              </a:lnSpc>
              <a:spcBef>
                <a:spcPts val="0"/>
              </a:spcBef>
              <a:spcAft>
                <a:spcPts val="0"/>
              </a:spcAft>
              <a:buClr>
                <a:schemeClr val="dk1"/>
              </a:buClr>
              <a:buSzPts val="1100"/>
              <a:buFont typeface="Arial"/>
              <a:buNone/>
            </a:pPr>
            <a:r>
              <a:rPr lang="en-US" sz="2000"/>
              <a:t>based 3D scene retrieval algorithm VMV-VGG. Our fu-</a:t>
            </a:r>
            <a:endParaRPr sz="2000"/>
          </a:p>
          <a:p>
            <a:pPr indent="0" lvl="0" marL="0" rtl="0" algn="l">
              <a:lnSpc>
                <a:spcPct val="100000"/>
              </a:lnSpc>
              <a:spcBef>
                <a:spcPts val="0"/>
              </a:spcBef>
              <a:spcAft>
                <a:spcPts val="0"/>
              </a:spcAft>
              <a:buClr>
                <a:schemeClr val="dk1"/>
              </a:buClr>
              <a:buSzPts val="1100"/>
              <a:buFont typeface="Arial"/>
              <a:buNone/>
            </a:pPr>
            <a:r>
              <a:rPr lang="en-US" sz="2000"/>
              <a:t>ture goals include: (1) building a large-scale and/or mul-</a:t>
            </a:r>
            <a:endParaRPr sz="2000"/>
          </a:p>
          <a:p>
            <a:pPr indent="0" lvl="0" marL="0" rtl="0" algn="l">
              <a:lnSpc>
                <a:spcPct val="100000"/>
              </a:lnSpc>
              <a:spcBef>
                <a:spcPts val="0"/>
              </a:spcBef>
              <a:spcAft>
                <a:spcPts val="0"/>
              </a:spcAft>
              <a:buClr>
                <a:schemeClr val="dk1"/>
              </a:buClr>
              <a:buSzPts val="1100"/>
              <a:buFont typeface="Arial"/>
              <a:buNone/>
            </a:pPr>
            <a:r>
              <a:rPr lang="en-US" sz="2000"/>
              <a:t>timodal 2D scene sketch/image-based 3D scene retrieval</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benchmark; (2) semantics-driven 2D scene sketch/image-</a:t>
            </a:r>
            <a:endParaRPr sz="2000"/>
          </a:p>
          <a:p>
            <a:pPr indent="0" lvl="0" marL="0" rtl="0" algn="l">
              <a:lnSpc>
                <a:spcPct val="100000"/>
              </a:lnSpc>
              <a:spcBef>
                <a:spcPts val="0"/>
              </a:spcBef>
              <a:spcAft>
                <a:spcPts val="0"/>
              </a:spcAft>
              <a:buClr>
                <a:schemeClr val="dk1"/>
              </a:buClr>
              <a:buSzPts val="1100"/>
              <a:buFont typeface="Arial"/>
              <a:buNone/>
            </a:pPr>
            <a:r>
              <a:rPr lang="en-US" sz="2000"/>
              <a:t>based 3D scene retrieval.</a:t>
            </a:r>
            <a:endParaRPr sz="2000"/>
          </a:p>
          <a:p>
            <a:pPr indent="0" lvl="0" marL="0" rtl="0" algn="l">
              <a:lnSpc>
                <a:spcPct val="100000"/>
              </a:lnSpc>
              <a:spcBef>
                <a:spcPts val="0"/>
              </a:spcBef>
              <a:spcAft>
                <a:spcPts val="0"/>
              </a:spcAft>
              <a:buNone/>
            </a:pPr>
            <a:r>
              <a:t/>
            </a:r>
            <a:endParaRPr sz="2000"/>
          </a:p>
        </p:txBody>
      </p:sp>
      <p:sp>
        <p:nvSpPr>
          <p:cNvPr id="227" name="Google Shape;227;p3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28" name="Google Shape;22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30158d7f_0_5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Sketch/Image-based 3D scene retrieval are research topics with a lot of ap-</a:t>
            </a:r>
            <a:endParaRPr sz="2000"/>
          </a:p>
          <a:p>
            <a:pPr indent="0" lvl="0" marL="0" rtl="0" algn="l">
              <a:lnSpc>
                <a:spcPct val="100000"/>
              </a:lnSpc>
              <a:spcBef>
                <a:spcPts val="0"/>
              </a:spcBef>
              <a:spcAft>
                <a:spcPts val="0"/>
              </a:spcAft>
              <a:buSzPts val="1100"/>
              <a:buNone/>
            </a:pPr>
            <a:r>
              <a:rPr lang="en-US" sz="2000"/>
              <a:t>plication potentials. There is extremely limited preliminary work in this field, which allows us to explore many promis-</a:t>
            </a:r>
            <a:endParaRPr sz="2000"/>
          </a:p>
          <a:p>
            <a:pPr indent="0" lvl="0" marL="0" rtl="0" algn="l">
              <a:lnSpc>
                <a:spcPct val="100000"/>
              </a:lnSpc>
              <a:spcBef>
                <a:spcPts val="0"/>
              </a:spcBef>
              <a:spcAft>
                <a:spcPts val="0"/>
              </a:spcAft>
              <a:buSzPts val="1100"/>
              <a:buNone/>
            </a:pPr>
            <a:r>
              <a:rPr lang="en-US" sz="2000"/>
              <a:t>ing ideas and interesting results. In this paper, the currently</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largest 3D scene retrieval benchmark Scene SBR IBR is</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proposed with the hope to advance this research direc-</a:t>
            </a:r>
            <a:endParaRPr sz="2000"/>
          </a:p>
          <a:p>
            <a:pPr indent="0" lvl="0" marL="0" rtl="0" algn="l">
              <a:lnSpc>
                <a:spcPct val="100000"/>
              </a:lnSpc>
              <a:spcBef>
                <a:spcPts val="0"/>
              </a:spcBef>
              <a:spcAft>
                <a:spcPts val="0"/>
              </a:spcAft>
              <a:buSzPts val="1100"/>
              <a:buNone/>
            </a:pPr>
            <a:r>
              <a:rPr lang="en-US" sz="2000"/>
              <a:t>tion. To assist other interested researchers, the baseline</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performance on the benchmark has been provided by con-</a:t>
            </a:r>
            <a:endParaRPr sz="2000"/>
          </a:p>
          <a:p>
            <a:pPr indent="0" lvl="0" marL="0" rtl="0" algn="l">
              <a:lnSpc>
                <a:spcPct val="100000"/>
              </a:lnSpc>
              <a:spcBef>
                <a:spcPts val="0"/>
              </a:spcBef>
              <a:spcAft>
                <a:spcPts val="0"/>
              </a:spcAft>
              <a:buSzPts val="1100"/>
              <a:buNone/>
            </a:pPr>
            <a:r>
              <a:rPr lang="en-US" sz="2000"/>
              <a:t>ducting evaluation based on a proposed CNN classifier-</a:t>
            </a:r>
            <a:endParaRPr sz="2000"/>
          </a:p>
          <a:p>
            <a:pPr indent="0" lvl="0" marL="0" rtl="0" algn="l">
              <a:lnSpc>
                <a:spcPct val="100000"/>
              </a:lnSpc>
              <a:spcBef>
                <a:spcPts val="0"/>
              </a:spcBef>
              <a:spcAft>
                <a:spcPts val="0"/>
              </a:spcAft>
              <a:buSzPts val="1100"/>
              <a:buNone/>
            </a:pPr>
            <a:r>
              <a:rPr lang="en-US" sz="2000"/>
              <a:t>based 3D scene retrieval algorithm VMV-VGG. Our fu-</a:t>
            </a:r>
            <a:endParaRPr sz="2000"/>
          </a:p>
          <a:p>
            <a:pPr indent="0" lvl="0" marL="0" rtl="0" algn="l">
              <a:lnSpc>
                <a:spcPct val="100000"/>
              </a:lnSpc>
              <a:spcBef>
                <a:spcPts val="0"/>
              </a:spcBef>
              <a:spcAft>
                <a:spcPts val="0"/>
              </a:spcAft>
              <a:buSzPts val="1100"/>
              <a:buNone/>
            </a:pPr>
            <a:r>
              <a:rPr lang="en-US" sz="2000"/>
              <a:t>ture goals include: (1) building a large-scale and/or mul-</a:t>
            </a:r>
            <a:endParaRPr sz="2000"/>
          </a:p>
          <a:p>
            <a:pPr indent="0" lvl="0" marL="0" rtl="0" algn="l">
              <a:lnSpc>
                <a:spcPct val="100000"/>
              </a:lnSpc>
              <a:spcBef>
                <a:spcPts val="0"/>
              </a:spcBef>
              <a:spcAft>
                <a:spcPts val="0"/>
              </a:spcAft>
              <a:buSzPts val="1100"/>
              <a:buNone/>
            </a:pPr>
            <a:r>
              <a:rPr lang="en-US" sz="2000"/>
              <a:t>timodal 2D scene sketch/image-based 3D scene retrieval</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benchmark; (2) semantics-driven 2D scene sketch/image-</a:t>
            </a:r>
            <a:endParaRPr sz="2000"/>
          </a:p>
          <a:p>
            <a:pPr indent="0" lvl="0" marL="0" rtl="0" algn="l">
              <a:lnSpc>
                <a:spcPct val="100000"/>
              </a:lnSpc>
              <a:spcBef>
                <a:spcPts val="0"/>
              </a:spcBef>
              <a:spcAft>
                <a:spcPts val="0"/>
              </a:spcAft>
              <a:buSzPts val="1100"/>
              <a:buNone/>
            </a:pPr>
            <a:r>
              <a:rPr lang="en-US" sz="2000"/>
              <a:t>based 3D scene retrieval.</a:t>
            </a:r>
            <a:endParaRPr sz="2000"/>
          </a:p>
          <a:p>
            <a:pPr indent="0" lvl="0" marL="0" rtl="0" algn="l">
              <a:lnSpc>
                <a:spcPct val="100000"/>
              </a:lnSpc>
              <a:spcBef>
                <a:spcPts val="0"/>
              </a:spcBef>
              <a:spcAft>
                <a:spcPts val="0"/>
              </a:spcAft>
              <a:buNone/>
            </a:pPr>
            <a:r>
              <a:t/>
            </a:r>
            <a:endParaRPr sz="2000"/>
          </a:p>
        </p:txBody>
      </p:sp>
      <p:sp>
        <p:nvSpPr>
          <p:cNvPr id="234" name="Google Shape;234;g4e30158d7f_0_5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35" name="Google Shape;235;g4e30158d7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e26236aaa_1_8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41" name="Google Shape;241;g4e26236aaa_1_8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42" name="Google Shape;242;g4e26236aaa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158750" rtl="0" algn="l">
              <a:spcBef>
                <a:spcPts val="6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2D Scene Sketch/Image-based 3D Scene retrieval (Scene_SBR_IBR)  </a:t>
            </a:r>
            <a:r>
              <a:rPr lang="en-US" sz="2000">
                <a:solidFill>
                  <a:schemeClr val="dk1"/>
                </a:solidFill>
                <a:latin typeface="Calibri"/>
                <a:ea typeface="Calibri"/>
                <a:cs typeface="Calibri"/>
                <a:sym typeface="Calibri"/>
              </a:rPr>
              <a:t>focuses on retrieving relevant 3D scene models using scene sketch(es)/image(s) as input. </a:t>
            </a:r>
            <a:endParaRPr sz="1200">
              <a:solidFill>
                <a:schemeClr val="dk1"/>
              </a:solidFill>
              <a:latin typeface="Calibri"/>
              <a:ea typeface="Calibri"/>
              <a:cs typeface="Calibri"/>
              <a:sym typeface="Calibri"/>
            </a:endParaRPr>
          </a:p>
          <a:p>
            <a:pPr indent="0" lvl="0" marL="158750" rtl="0" algn="l">
              <a:spcBef>
                <a:spcPts val="54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The Motivation of the Scene_SBR_IBR is that:</a:t>
            </a:r>
            <a:r>
              <a:rPr lang="en-U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It has vast applications such as 3D scene reconstruction, autonomous driving cars, 3D geometry video retrieval, and 3D AR/VR Entertainment</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158760" rtl="0" algn="l">
              <a:spcBef>
                <a:spcPts val="0"/>
              </a:spcBef>
              <a:spcAft>
                <a:spcPts val="0"/>
              </a:spcAft>
              <a:buClr>
                <a:schemeClr val="dk1"/>
              </a:buClr>
              <a:buFont typeface="Arial"/>
              <a:buNone/>
            </a:pPr>
            <a:r>
              <a:t/>
            </a:r>
            <a:endParaRPr sz="2000">
              <a:solidFill>
                <a:schemeClr val="dk1"/>
              </a:solidFill>
            </a:endParaRPr>
          </a:p>
          <a:p>
            <a:pPr indent="0" lvl="0" marL="158760" rtl="0" algn="l">
              <a:lnSpc>
                <a:spcPct val="100000"/>
              </a:lnSpc>
              <a:spcBef>
                <a:spcPts val="0"/>
              </a:spcBef>
              <a:spcAft>
                <a:spcPts val="0"/>
              </a:spcAft>
              <a:buNone/>
            </a:pPr>
            <a:r>
              <a:t/>
            </a:r>
            <a:endParaRPr sz="2000"/>
          </a:p>
        </p:txBody>
      </p:sp>
      <p:sp>
        <p:nvSpPr>
          <p:cNvPr id="71" name="Google Shape;71;p3: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72" name="Google Shape;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e26236aaa_1_54:notes"/>
          <p:cNvSpPr txBox="1"/>
          <p:nvPr>
            <p:ph idx="1" type="body"/>
          </p:nvPr>
        </p:nvSpPr>
        <p:spPr>
          <a:xfrm>
            <a:off x="685800" y="4343400"/>
            <a:ext cx="5485200" cy="4113600"/>
          </a:xfrm>
          <a:prstGeom prst="rect">
            <a:avLst/>
          </a:prstGeom>
          <a:noFill/>
          <a:ln>
            <a:noFill/>
          </a:ln>
        </p:spPr>
        <p:txBody>
          <a:bodyPr anchorCtr="0" anchor="t" bIns="0" lIns="0" spcFirstLastPara="1" rIns="0" wrap="square" tIns="0">
            <a:noAutofit/>
          </a:bodyPr>
          <a:lstStyle/>
          <a:p>
            <a:pPr indent="0" lvl="0" marL="158750" rtl="0" algn="l">
              <a:spcBef>
                <a:spcPts val="54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But there are some existing challenges with 2D sketch/image-based 3D Scene Retrieval, which are:</a:t>
            </a:r>
            <a:r>
              <a:rPr lang="en-U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Firstly, 2D sketches/images lack 3D scene information they are supposed represent</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Secondly, there is still a semantic gap between 2D scene sketches/images and accurate 3D scene models</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Finally, it is a brand new research topic in the field of sketch/image-based 3D object retrieval:</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A query image contains </a:t>
            </a:r>
            <a:r>
              <a:rPr lang="en-US" sz="1600" u="sng">
                <a:solidFill>
                  <a:schemeClr val="dk1"/>
                </a:solidFill>
                <a:latin typeface="Georgia"/>
                <a:ea typeface="Georgia"/>
                <a:cs typeface="Georgia"/>
                <a:sym typeface="Georgia"/>
              </a:rPr>
              <a:t>several</a:t>
            </a:r>
            <a:r>
              <a:rPr lang="en-US" sz="1600">
                <a:solidFill>
                  <a:schemeClr val="dk1"/>
                </a:solidFill>
                <a:latin typeface="Georgia"/>
                <a:ea typeface="Georgia"/>
                <a:cs typeface="Georgia"/>
                <a:sym typeface="Georgia"/>
              </a:rPr>
              <a:t> objects</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Objects may </a:t>
            </a:r>
            <a:r>
              <a:rPr lang="en-US" sz="1600" u="sng">
                <a:solidFill>
                  <a:schemeClr val="dk1"/>
                </a:solidFill>
                <a:latin typeface="Georgia"/>
                <a:ea typeface="Georgia"/>
                <a:cs typeface="Georgia"/>
                <a:sym typeface="Georgia"/>
              </a:rPr>
              <a:t>overlap</a:t>
            </a:r>
            <a:r>
              <a:rPr lang="en-US" sz="1600">
                <a:solidFill>
                  <a:schemeClr val="dk1"/>
                </a:solidFill>
                <a:latin typeface="Georgia"/>
                <a:ea typeface="Georgia"/>
                <a:cs typeface="Georgia"/>
                <a:sym typeface="Georgia"/>
              </a:rPr>
              <a:t> with each other</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There existing relative </a:t>
            </a:r>
            <a:r>
              <a:rPr lang="en-US" sz="1600" u="sng">
                <a:solidFill>
                  <a:schemeClr val="dk1"/>
                </a:solidFill>
                <a:latin typeface="Georgia"/>
                <a:ea typeface="Georgia"/>
                <a:cs typeface="Georgia"/>
                <a:sym typeface="Georgia"/>
              </a:rPr>
              <a:t>context</a:t>
            </a:r>
            <a:r>
              <a:rPr lang="en-US" sz="1600">
                <a:solidFill>
                  <a:schemeClr val="dk1"/>
                </a:solidFill>
                <a:latin typeface="Georgia"/>
                <a:ea typeface="Georgia"/>
                <a:cs typeface="Georgia"/>
                <a:sym typeface="Georgia"/>
              </a:rPr>
              <a:t> configurations among the objects in a scene image/model</a:t>
            </a:r>
            <a:endParaRPr sz="1200">
              <a:solidFill>
                <a:schemeClr val="dk1"/>
              </a:solidFill>
              <a:latin typeface="Calibri"/>
              <a:ea typeface="Calibri"/>
              <a:cs typeface="Calibri"/>
              <a:sym typeface="Calibri"/>
            </a:endParaRPr>
          </a:p>
          <a:p>
            <a:pPr indent="0" lvl="0" marL="158750" rtl="0" algn="l">
              <a:spcBef>
                <a:spcPts val="6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Considering the above, </a:t>
            </a:r>
            <a:r>
              <a:rPr b="1" lang="en-US" sz="2000">
                <a:solidFill>
                  <a:schemeClr val="dk1"/>
                </a:solidFill>
                <a:latin typeface="Georgia"/>
                <a:ea typeface="Georgia"/>
                <a:cs typeface="Georgia"/>
                <a:sym typeface="Georgia"/>
              </a:rPr>
              <a:t>we</a:t>
            </a:r>
            <a:r>
              <a:rPr lang="en-US" sz="2000">
                <a:solidFill>
                  <a:schemeClr val="dk1"/>
                </a:solidFill>
                <a:latin typeface="Georgia"/>
                <a:ea typeface="Georgia"/>
                <a:cs typeface="Georgia"/>
                <a:sym typeface="Georgia"/>
              </a:rPr>
              <a:t> built the most comprehensive and largest 2D scene sketch/image-based benchmark 3D scene retrieval benchmark, </a:t>
            </a:r>
            <a:r>
              <a:rPr b="1" lang="en-US" sz="2000">
                <a:solidFill>
                  <a:schemeClr val="dk1"/>
                </a:solidFill>
                <a:latin typeface="Georgia"/>
                <a:ea typeface="Georgia"/>
                <a:cs typeface="Georgia"/>
                <a:sym typeface="Georgia"/>
              </a:rPr>
              <a:t>Scene_SBR_IBR.</a:t>
            </a:r>
            <a:endParaRPr sz="1800">
              <a:solidFill>
                <a:schemeClr val="dk1"/>
              </a:solidFill>
            </a:endParaRPr>
          </a:p>
          <a:p>
            <a:pPr indent="0" lvl="0" marL="158750" rtl="0" algn="l">
              <a:spcBef>
                <a:spcPts val="60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0" lvl="0" marL="158760" rtl="0" algn="l">
              <a:lnSpc>
                <a:spcPct val="100000"/>
              </a:lnSpc>
              <a:spcBef>
                <a:spcPts val="0"/>
              </a:spcBef>
              <a:spcAft>
                <a:spcPts val="0"/>
              </a:spcAft>
              <a:buNone/>
            </a:pPr>
            <a:r>
              <a:t/>
            </a:r>
            <a:endParaRPr sz="2000"/>
          </a:p>
        </p:txBody>
      </p:sp>
      <p:sp>
        <p:nvSpPr>
          <p:cNvPr id="78" name="Google Shape;78;g4e26236aaa_1_54:notes"/>
          <p:cNvSpPr/>
          <p:nvPr/>
        </p:nvSpPr>
        <p:spPr>
          <a:xfrm>
            <a:off x="3884760" y="8685360"/>
            <a:ext cx="29706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79" name="Google Shape;79;g4e26236aaa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26236aaa_1_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85" name="Google Shape;85;g4e26236aaa_1_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86" name="Google Shape;86;g4e26236aaa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e30158d7f_0_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2000"/>
              <a:t>Fisher and Hanrahan proposed context-based 3D model retrieval, which retrieves models according to their spatial context in a 3D scene. They first locate the position of the model by drawing a 3D box and then searching relevant 3D models based on the dimensionality and context information.  </a:t>
            </a:r>
            <a:endParaRPr sz="2000"/>
          </a:p>
          <a:p>
            <a:pPr indent="0" lvl="0" marL="0" rtl="0" algn="l">
              <a:lnSpc>
                <a:spcPct val="70000"/>
              </a:lnSpc>
              <a:spcBef>
                <a:spcPts val="0"/>
              </a:spcBef>
              <a:spcAft>
                <a:spcPts val="0"/>
              </a:spcAft>
              <a:buSzPts val="1100"/>
              <a:buNone/>
            </a:pPr>
            <a:r>
              <a:t/>
            </a:r>
            <a:endParaRPr sz="2000"/>
          </a:p>
          <a:p>
            <a:pPr indent="0" lvl="0" marL="0" rtl="0" algn="l">
              <a:lnSpc>
                <a:spcPct val="70000"/>
              </a:lnSpc>
              <a:spcBef>
                <a:spcPts val="0"/>
              </a:spcBef>
              <a:spcAft>
                <a:spcPts val="0"/>
              </a:spcAft>
              <a:buSzPts val="1100"/>
              <a:buNone/>
            </a:pPr>
            <a:r>
              <a:rPr lang="en-US" sz="2000"/>
              <a:t>Xu et. al proposed Sketch2Scene for automatic 2D sketch-based 3D scene composition by representing 3D scene objects’ functional and spatial relationships based on structural groups.</a:t>
            </a:r>
            <a:endParaRPr sz="2000"/>
          </a:p>
          <a:p>
            <a:pPr indent="0" lvl="0" marL="0" rtl="0" algn="l">
              <a:lnSpc>
                <a:spcPct val="70000"/>
              </a:lnSpc>
              <a:spcBef>
                <a:spcPts val="0"/>
              </a:spcBef>
              <a:spcAft>
                <a:spcPts val="0"/>
              </a:spcAft>
              <a:buSzPts val="1100"/>
              <a:buNone/>
            </a:pPr>
            <a:r>
              <a:t/>
            </a:r>
            <a:endParaRPr sz="2000"/>
          </a:p>
          <a:p>
            <a:pPr indent="0" lvl="0" marL="0" rtl="0" algn="l">
              <a:lnSpc>
                <a:spcPct val="70000"/>
              </a:lnSpc>
              <a:spcBef>
                <a:spcPts val="0"/>
              </a:spcBef>
              <a:spcAft>
                <a:spcPts val="0"/>
              </a:spcAft>
              <a:buSzPts val="1100"/>
              <a:buNone/>
            </a:pPr>
            <a:r>
              <a:rPr lang="en-US" sz="2000"/>
              <a:t> </a:t>
            </a:r>
            <a:endParaRPr sz="2000"/>
          </a:p>
        </p:txBody>
      </p:sp>
      <p:sp>
        <p:nvSpPr>
          <p:cNvPr id="92" name="Google Shape;92;g4e30158d7f_0_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93" name="Google Shape;93;g4e30158d7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30158d7f_0_2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Xiao et. al built SUN and introduced  130,519 images across 899 scene categories. This was later extended to include  908 scenes classes.</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Xiao et. al also built SUN3D is RGB-D video database that captures the full extent of 3D scenes with camera pose and object labels. Videos were used for partial 3D reconstruction and propagated labels between frames. Labels were then used to refine the final partial reconstruction.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p:txBody>
      </p:sp>
      <p:sp>
        <p:nvSpPr>
          <p:cNvPr id="100" name="Google Shape;100;g4e30158d7f_0_28: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01" name="Google Shape;101;g4e30158d7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e26236aaa_1_15: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Song et. al constructed </a:t>
            </a:r>
            <a:r>
              <a:rPr lang="en-US" sz="1400">
                <a:solidFill>
                  <a:schemeClr val="dk1"/>
                </a:solidFill>
                <a:latin typeface="Georgia"/>
                <a:ea typeface="Georgia"/>
                <a:cs typeface="Georgia"/>
                <a:sym typeface="Georgia"/>
              </a:rPr>
              <a:t>SUNCG, a database of synthetic 3D scenes with manually labelled voxel occupancy and semantic labels. SUNCG is comprised of 45,622 scenes and 2,644 objects across 84 scene categories.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Zhou et. al compiled Places, a database of 10,624,928 scene images across 434 scene categories. While Places does not provide annotations at the object level, it provides the most diverse scene composition.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p:txBody>
      </p:sp>
      <p:sp>
        <p:nvSpPr>
          <p:cNvPr id="108" name="Google Shape;108;g4e26236aaa_1_15: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09" name="Google Shape;109;g4e26236aaa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e26236aaa_1_2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16" name="Google Shape;116;g4e26236aaa_1_2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17" name="Google Shape;117;g4e26236aaa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55600" lvl="0" marL="457200" algn="ctr">
              <a:spcBef>
                <a:spcPts val="0"/>
              </a:spcBef>
              <a:spcAft>
                <a:spcPts val="0"/>
              </a:spcAft>
              <a:buSzPts val="2000"/>
              <a:buChar char="●"/>
              <a:defRPr/>
            </a:lvl1pPr>
            <a:lvl2pPr indent="-355600" lvl="1" marL="914400" algn="ctr">
              <a:spcBef>
                <a:spcPts val="1600"/>
              </a:spcBef>
              <a:spcAft>
                <a:spcPts val="0"/>
              </a:spcAft>
              <a:buSzPts val="2000"/>
              <a:buChar char="○"/>
              <a:defRPr/>
            </a:lvl2pPr>
            <a:lvl3pPr indent="-355600" lvl="2" marL="1371600" algn="ctr">
              <a:spcBef>
                <a:spcPts val="1600"/>
              </a:spcBef>
              <a:spcAft>
                <a:spcPts val="0"/>
              </a:spcAft>
              <a:buSzPts val="2000"/>
              <a:buChar char="■"/>
              <a:defRPr/>
            </a:lvl3pPr>
            <a:lvl4pPr indent="-355600" lvl="3" marL="1828800" algn="ctr">
              <a:spcBef>
                <a:spcPts val="1600"/>
              </a:spcBef>
              <a:spcAft>
                <a:spcPts val="0"/>
              </a:spcAft>
              <a:buSzPts val="2000"/>
              <a:buChar char="●"/>
              <a:defRPr/>
            </a:lvl4pPr>
            <a:lvl5pPr indent="-355600" lvl="4" marL="2286000" algn="ctr">
              <a:spcBef>
                <a:spcPts val="1600"/>
              </a:spcBef>
              <a:spcAft>
                <a:spcPts val="0"/>
              </a:spcAft>
              <a:buSzPts val="2000"/>
              <a:buChar char="○"/>
              <a:defRPr/>
            </a:lvl5pPr>
            <a:lvl6pPr indent="-355600" lvl="5" marL="2743200" algn="ctr">
              <a:spcBef>
                <a:spcPts val="1600"/>
              </a:spcBef>
              <a:spcAft>
                <a:spcPts val="0"/>
              </a:spcAft>
              <a:buSzPts val="2000"/>
              <a:buChar char="■"/>
              <a:defRPr/>
            </a:lvl6pPr>
            <a:lvl7pPr indent="-355600" lvl="6" marL="3200400" algn="ctr">
              <a:spcBef>
                <a:spcPts val="1600"/>
              </a:spcBef>
              <a:spcAft>
                <a:spcPts val="0"/>
              </a:spcAft>
              <a:buSzPts val="2000"/>
              <a:buChar char="●"/>
              <a:defRPr/>
            </a:lvl7pPr>
            <a:lvl8pPr indent="-355600" lvl="7" marL="3657600" algn="ctr">
              <a:spcBef>
                <a:spcPts val="1600"/>
              </a:spcBef>
              <a:spcAft>
                <a:spcPts val="0"/>
              </a:spcAft>
              <a:buSzPts val="2000"/>
              <a:buChar char="○"/>
              <a:defRPr/>
            </a:lvl8pPr>
            <a:lvl9pPr indent="-355600" lvl="8" marL="4114800" algn="ctr">
              <a:spcBef>
                <a:spcPts val="1600"/>
              </a:spcBef>
              <a:spcAft>
                <a:spcPts val="1600"/>
              </a:spcAft>
              <a:buSzPts val="20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3600"/>
            <a:ext cx="8229300" cy="1144800"/>
          </a:xfrm>
          <a:prstGeom prst="rect">
            <a:avLst/>
          </a:prstGeom>
          <a:noFill/>
          <a:ln>
            <a:noFill/>
          </a:ln>
        </p:spPr>
        <p:txBody>
          <a:bodyPr anchorCtr="0" anchor="ctr" bIns="0" lIns="0" spcFirstLastPara="1" rIns="0" wrap="square" tIns="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457200" y="1604520"/>
            <a:ext cx="8229300" cy="39774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2000"/>
              <a:buNone/>
              <a:defRPr/>
            </a:lvl1pPr>
            <a:lvl2pPr indent="-228600" lvl="1" marL="914400" rtl="0" algn="l">
              <a:spcBef>
                <a:spcPts val="1600"/>
              </a:spcBef>
              <a:spcAft>
                <a:spcPts val="0"/>
              </a:spcAft>
              <a:buSzPts val="2000"/>
              <a:buNone/>
              <a:defRPr/>
            </a:lvl2pPr>
            <a:lvl3pPr indent="-228600" lvl="2" marL="1371600" rtl="0" algn="l">
              <a:spcBef>
                <a:spcPts val="1600"/>
              </a:spcBef>
              <a:spcAft>
                <a:spcPts val="0"/>
              </a:spcAft>
              <a:buSzPts val="2000"/>
              <a:buNone/>
              <a:defRPr/>
            </a:lvl3pPr>
            <a:lvl4pPr indent="-228600" lvl="3" marL="1828800" rtl="0" algn="l">
              <a:spcBef>
                <a:spcPts val="1600"/>
              </a:spcBef>
              <a:spcAft>
                <a:spcPts val="0"/>
              </a:spcAft>
              <a:buSzPts val="2000"/>
              <a:buNone/>
              <a:defRPr/>
            </a:lvl4pPr>
            <a:lvl5pPr indent="-228600" lvl="4" marL="2286000" rtl="0" algn="l">
              <a:spcBef>
                <a:spcPts val="1600"/>
              </a:spcBef>
              <a:spcAft>
                <a:spcPts val="0"/>
              </a:spcAft>
              <a:buSzPts val="2000"/>
              <a:buNone/>
              <a:defRPr/>
            </a:lvl5pPr>
            <a:lvl6pPr indent="-228600" lvl="5" marL="2743200" rtl="0" algn="l">
              <a:spcBef>
                <a:spcPts val="1600"/>
              </a:spcBef>
              <a:spcAft>
                <a:spcPts val="0"/>
              </a:spcAft>
              <a:buSzPts val="2000"/>
              <a:buNone/>
              <a:defRPr/>
            </a:lvl6pPr>
            <a:lvl7pPr indent="-228600" lvl="6" marL="3200400" rtl="0" algn="l">
              <a:spcBef>
                <a:spcPts val="1600"/>
              </a:spcBef>
              <a:spcAft>
                <a:spcPts val="0"/>
              </a:spcAft>
              <a:buSzPts val="2000"/>
              <a:buNone/>
              <a:defRPr/>
            </a:lvl7pPr>
            <a:lvl8pPr indent="-228600" lvl="7" marL="3657600" rtl="0" algn="l">
              <a:spcBef>
                <a:spcPts val="1600"/>
              </a:spcBef>
              <a:spcAft>
                <a:spcPts val="0"/>
              </a:spcAft>
              <a:buSzPts val="2000"/>
              <a:buNone/>
              <a:defRPr/>
            </a:lvl8pPr>
            <a:lvl9pPr indent="-228600" lvl="8" marL="4114800" rtl="0" algn="l">
              <a:spcBef>
                <a:spcPts val="1600"/>
              </a:spcBef>
              <a:spcAft>
                <a:spcPts val="1600"/>
              </a:spcAft>
              <a:buSzPts val="2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55600" lvl="0" marL="457200">
              <a:spcBef>
                <a:spcPts val="0"/>
              </a:spcBef>
              <a:spcAft>
                <a:spcPts val="0"/>
              </a:spcAft>
              <a:buSzPts val="2000"/>
              <a:buChar char="●"/>
              <a:defRPr/>
            </a:lvl1pPr>
            <a:lvl2pPr indent="-355600" lvl="1" marL="914400">
              <a:spcBef>
                <a:spcPts val="1600"/>
              </a:spcBef>
              <a:spcAft>
                <a:spcPts val="0"/>
              </a:spcAft>
              <a:buSzPts val="2000"/>
              <a:buChar char="○"/>
              <a:defRPr/>
            </a:lvl2pPr>
            <a:lvl3pPr indent="-355600" lvl="2" marL="1371600">
              <a:spcBef>
                <a:spcPts val="1600"/>
              </a:spcBef>
              <a:spcAft>
                <a:spcPts val="0"/>
              </a:spcAft>
              <a:buSzPts val="2000"/>
              <a:buChar char="■"/>
              <a:defRPr/>
            </a:lvl3pPr>
            <a:lvl4pPr indent="-355600" lvl="3" marL="1828800">
              <a:spcBef>
                <a:spcPts val="1600"/>
              </a:spcBef>
              <a:spcAft>
                <a:spcPts val="0"/>
              </a:spcAft>
              <a:buSzPts val="2000"/>
              <a:buChar char="●"/>
              <a:defRPr/>
            </a:lvl4pPr>
            <a:lvl5pPr indent="-355600" lvl="4" marL="2286000">
              <a:spcBef>
                <a:spcPts val="1600"/>
              </a:spcBef>
              <a:spcAft>
                <a:spcPts val="0"/>
              </a:spcAft>
              <a:buSzPts val="2000"/>
              <a:buChar char="○"/>
              <a:defRPr/>
            </a:lvl5pPr>
            <a:lvl6pPr indent="-355600" lvl="5" marL="2743200">
              <a:spcBef>
                <a:spcPts val="1600"/>
              </a:spcBef>
              <a:spcAft>
                <a:spcPts val="0"/>
              </a:spcAft>
              <a:buSzPts val="2000"/>
              <a:buChar char="■"/>
              <a:defRPr/>
            </a:lvl6pPr>
            <a:lvl7pPr indent="-355600" lvl="6" marL="3200400">
              <a:spcBef>
                <a:spcPts val="1600"/>
              </a:spcBef>
              <a:spcAft>
                <a:spcPts val="0"/>
              </a:spcAft>
              <a:buSzPts val="2000"/>
              <a:buChar char="●"/>
              <a:defRPr/>
            </a:lvl7pPr>
            <a:lvl8pPr indent="-355600" lvl="7" marL="3657600">
              <a:spcBef>
                <a:spcPts val="1600"/>
              </a:spcBef>
              <a:spcAft>
                <a:spcPts val="0"/>
              </a:spcAft>
              <a:buSzPts val="2000"/>
              <a:buChar char="○"/>
              <a:defRPr/>
            </a:lvl8pPr>
            <a:lvl9pPr indent="-355600" lvl="8" marL="4114800">
              <a:spcBef>
                <a:spcPts val="1600"/>
              </a:spcBef>
              <a:spcAft>
                <a:spcPts val="1600"/>
              </a:spcAft>
              <a:buSzPts val="20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55600" lvl="0" marL="457200">
              <a:spcBef>
                <a:spcPts val="0"/>
              </a:spcBef>
              <a:spcAft>
                <a:spcPts val="0"/>
              </a:spcAft>
              <a:buSzPts val="2000"/>
              <a:buChar char="●"/>
              <a:defRPr/>
            </a:lvl1pPr>
            <a:lvl2pPr indent="-355600" lvl="1" marL="914400">
              <a:spcBef>
                <a:spcPts val="1600"/>
              </a:spcBef>
              <a:spcAft>
                <a:spcPts val="0"/>
              </a:spcAft>
              <a:buSzPts val="2000"/>
              <a:buChar char="○"/>
              <a:defRPr/>
            </a:lvl2pPr>
            <a:lvl3pPr indent="-355600" lvl="2" marL="1371600">
              <a:spcBef>
                <a:spcPts val="1600"/>
              </a:spcBef>
              <a:spcAft>
                <a:spcPts val="0"/>
              </a:spcAft>
              <a:buSzPts val="2000"/>
              <a:buChar char="■"/>
              <a:defRPr/>
            </a:lvl3pPr>
            <a:lvl4pPr indent="-355600" lvl="3" marL="1828800">
              <a:spcBef>
                <a:spcPts val="1600"/>
              </a:spcBef>
              <a:spcAft>
                <a:spcPts val="0"/>
              </a:spcAft>
              <a:buSzPts val="2000"/>
              <a:buChar char="●"/>
              <a:defRPr/>
            </a:lvl4pPr>
            <a:lvl5pPr indent="-355600" lvl="4" marL="2286000">
              <a:spcBef>
                <a:spcPts val="1600"/>
              </a:spcBef>
              <a:spcAft>
                <a:spcPts val="0"/>
              </a:spcAft>
              <a:buSzPts val="2000"/>
              <a:buChar char="○"/>
              <a:defRPr/>
            </a:lvl5pPr>
            <a:lvl6pPr indent="-355600" lvl="5" marL="2743200">
              <a:spcBef>
                <a:spcPts val="1600"/>
              </a:spcBef>
              <a:spcAft>
                <a:spcPts val="0"/>
              </a:spcAft>
              <a:buSzPts val="2000"/>
              <a:buChar char="■"/>
              <a:defRPr/>
            </a:lvl6pPr>
            <a:lvl7pPr indent="-355600" lvl="6" marL="3200400">
              <a:spcBef>
                <a:spcPts val="1600"/>
              </a:spcBef>
              <a:spcAft>
                <a:spcPts val="0"/>
              </a:spcAft>
              <a:buSzPts val="2000"/>
              <a:buChar char="●"/>
              <a:defRPr/>
            </a:lvl7pPr>
            <a:lvl8pPr indent="-355600" lvl="7" marL="3657600">
              <a:spcBef>
                <a:spcPts val="1600"/>
              </a:spcBef>
              <a:spcAft>
                <a:spcPts val="0"/>
              </a:spcAft>
              <a:buSzPts val="2000"/>
              <a:buChar char="○"/>
              <a:defRPr/>
            </a:lvl8pPr>
            <a:lvl9pPr indent="-355600" lvl="8" marL="4114800">
              <a:spcBef>
                <a:spcPts val="1600"/>
              </a:spcBef>
              <a:spcAft>
                <a:spcPts val="1600"/>
              </a:spcAft>
              <a:buSzPts val="20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55600" lvl="1" marL="914400">
              <a:lnSpc>
                <a:spcPct val="115000"/>
              </a:lnSpc>
              <a:spcBef>
                <a:spcPts val="1600"/>
              </a:spcBef>
              <a:spcAft>
                <a:spcPts val="0"/>
              </a:spcAft>
              <a:buClr>
                <a:schemeClr val="dk2"/>
              </a:buClr>
              <a:buSzPts val="2000"/>
              <a:buChar char="○"/>
              <a:defRPr sz="2000">
                <a:solidFill>
                  <a:schemeClr val="dk2"/>
                </a:solidFill>
              </a:defRPr>
            </a:lvl2pPr>
            <a:lvl3pPr indent="-355600" lvl="2" marL="1371600">
              <a:lnSpc>
                <a:spcPct val="115000"/>
              </a:lnSpc>
              <a:spcBef>
                <a:spcPts val="1600"/>
              </a:spcBef>
              <a:spcAft>
                <a:spcPts val="0"/>
              </a:spcAft>
              <a:buClr>
                <a:schemeClr val="dk2"/>
              </a:buClr>
              <a:buSzPts val="2000"/>
              <a:buChar char="■"/>
              <a:defRPr sz="2000">
                <a:solidFill>
                  <a:schemeClr val="dk2"/>
                </a:solidFill>
              </a:defRPr>
            </a:lvl3pPr>
            <a:lvl4pPr indent="-355600" lvl="3" marL="1828800">
              <a:lnSpc>
                <a:spcPct val="115000"/>
              </a:lnSpc>
              <a:spcBef>
                <a:spcPts val="1600"/>
              </a:spcBef>
              <a:spcAft>
                <a:spcPts val="0"/>
              </a:spcAft>
              <a:buClr>
                <a:schemeClr val="dk2"/>
              </a:buClr>
              <a:buSzPts val="2000"/>
              <a:buChar char="●"/>
              <a:defRPr sz="2000">
                <a:solidFill>
                  <a:schemeClr val="dk2"/>
                </a:solidFill>
              </a:defRPr>
            </a:lvl4pPr>
            <a:lvl5pPr indent="-355600" lvl="4" marL="2286000">
              <a:lnSpc>
                <a:spcPct val="115000"/>
              </a:lnSpc>
              <a:spcBef>
                <a:spcPts val="1600"/>
              </a:spcBef>
              <a:spcAft>
                <a:spcPts val="0"/>
              </a:spcAft>
              <a:buClr>
                <a:schemeClr val="dk2"/>
              </a:buClr>
              <a:buSzPts val="2000"/>
              <a:buChar char="○"/>
              <a:defRPr sz="2000">
                <a:solidFill>
                  <a:schemeClr val="dk2"/>
                </a:solidFill>
              </a:defRPr>
            </a:lvl5pPr>
            <a:lvl6pPr indent="-355600" lvl="5" marL="2743200">
              <a:lnSpc>
                <a:spcPct val="115000"/>
              </a:lnSpc>
              <a:spcBef>
                <a:spcPts val="1600"/>
              </a:spcBef>
              <a:spcAft>
                <a:spcPts val="0"/>
              </a:spcAft>
              <a:buClr>
                <a:schemeClr val="dk2"/>
              </a:buClr>
              <a:buSzPts val="2000"/>
              <a:buChar char="■"/>
              <a:defRPr sz="2000">
                <a:solidFill>
                  <a:schemeClr val="dk2"/>
                </a:solidFill>
              </a:defRPr>
            </a:lvl6pPr>
            <a:lvl7pPr indent="-355600" lvl="6" marL="3200400">
              <a:lnSpc>
                <a:spcPct val="115000"/>
              </a:lnSpc>
              <a:spcBef>
                <a:spcPts val="1600"/>
              </a:spcBef>
              <a:spcAft>
                <a:spcPts val="0"/>
              </a:spcAft>
              <a:buClr>
                <a:schemeClr val="dk2"/>
              </a:buClr>
              <a:buSzPts val="2000"/>
              <a:buChar char="●"/>
              <a:defRPr sz="2000">
                <a:solidFill>
                  <a:schemeClr val="dk2"/>
                </a:solidFill>
              </a:defRPr>
            </a:lvl7pPr>
            <a:lvl8pPr indent="-355600" lvl="7" marL="3657600">
              <a:lnSpc>
                <a:spcPct val="115000"/>
              </a:lnSpc>
              <a:spcBef>
                <a:spcPts val="1600"/>
              </a:spcBef>
              <a:spcAft>
                <a:spcPts val="0"/>
              </a:spcAft>
              <a:buClr>
                <a:schemeClr val="dk2"/>
              </a:buClr>
              <a:buSzPts val="2000"/>
              <a:buChar char="○"/>
              <a:defRPr sz="2000">
                <a:solidFill>
                  <a:schemeClr val="dk2"/>
                </a:solidFill>
              </a:defRPr>
            </a:lvl8pPr>
            <a:lvl9pPr indent="-355600" lvl="8" marL="4114800">
              <a:lnSpc>
                <a:spcPct val="115000"/>
              </a:lnSpc>
              <a:spcBef>
                <a:spcPts val="1600"/>
              </a:spcBef>
              <a:spcAft>
                <a:spcPts val="1600"/>
              </a:spcAft>
              <a:buClr>
                <a:schemeClr val="dk2"/>
              </a:buClr>
              <a:buSzPts val="2000"/>
              <a:buChar char="■"/>
              <a:defRPr sz="2000">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orca.st.usm.edu/~bli/Scene_SBR_IBR/data.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p:nvPr/>
        </p:nvSpPr>
        <p:spPr>
          <a:xfrm>
            <a:off x="685800" y="380880"/>
            <a:ext cx="7771320" cy="23612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lang="en-US" sz="3200">
                <a:solidFill>
                  <a:srgbClr val="D16349"/>
                </a:solidFill>
                <a:latin typeface="Times New Roman"/>
                <a:ea typeface="Times New Roman"/>
                <a:cs typeface="Times New Roman"/>
                <a:sym typeface="Times New Roman"/>
              </a:rPr>
              <a:t>Sketch/Image-Based 3D Scene Retrieval: Benchmark, Algorithm, Evaluation</a:t>
            </a:r>
            <a:endParaRPr b="0" i="0" sz="1800" u="none" cap="none" strike="noStrike">
              <a:solidFill>
                <a:srgbClr val="000000"/>
              </a:solidFill>
              <a:latin typeface="Arial"/>
              <a:ea typeface="Arial"/>
              <a:cs typeface="Arial"/>
              <a:sym typeface="Arial"/>
            </a:endParaRPr>
          </a:p>
        </p:txBody>
      </p:sp>
      <p:sp>
        <p:nvSpPr>
          <p:cNvPr id="59" name="Google Shape;59;p14"/>
          <p:cNvSpPr/>
          <p:nvPr/>
        </p:nvSpPr>
        <p:spPr>
          <a:xfrm>
            <a:off x="454350" y="4433199"/>
            <a:ext cx="8235300" cy="78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2000" u="none" cap="none" strike="noStrike">
                <a:latin typeface="Georgia"/>
                <a:ea typeface="Georgia"/>
                <a:cs typeface="Georgia"/>
                <a:sym typeface="Georgia"/>
              </a:rPr>
              <a:t>Hameed Abdul-Rashid</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Juefei Yuan</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Bo Li</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Yijuan Lu</a:t>
            </a:r>
            <a:r>
              <a:rPr baseline="30000" lang="en-US" sz="2000">
                <a:latin typeface="Georgia"/>
                <a:ea typeface="Georgia"/>
                <a:cs typeface="Georgia"/>
                <a:sym typeface="Georgia"/>
              </a:rPr>
              <a:t>2</a:t>
            </a:r>
            <a:endParaRPr sz="2000">
              <a:latin typeface="Georgia"/>
              <a:ea typeface="Georgia"/>
              <a:cs typeface="Georgia"/>
              <a:sym typeface="Georgia"/>
            </a:endParaRPr>
          </a:p>
          <a:p>
            <a:pPr indent="0" lvl="0" marL="0" rtl="0" algn="ctr">
              <a:spcBef>
                <a:spcPts val="0"/>
              </a:spcBef>
              <a:spcAft>
                <a:spcPts val="0"/>
              </a:spcAft>
              <a:buNone/>
            </a:pPr>
            <a:r>
              <a:t/>
            </a:r>
            <a:endParaRPr baseline="30000" sz="2000">
              <a:latin typeface="Georgia"/>
              <a:ea typeface="Georgia"/>
              <a:cs typeface="Georgia"/>
              <a:sym typeface="Georgia"/>
            </a:endParaRPr>
          </a:p>
          <a:p>
            <a:pPr indent="0" lvl="0" marL="0" rtl="0" algn="ctr">
              <a:spcBef>
                <a:spcPts val="0"/>
              </a:spcBef>
              <a:spcAft>
                <a:spcPts val="0"/>
              </a:spcAft>
              <a:buClr>
                <a:schemeClr val="dk1"/>
              </a:buClr>
              <a:buFont typeface="Arial"/>
              <a:buNone/>
            </a:pPr>
            <a:r>
              <a:rPr baseline="30000" lang="en-US" sz="2000">
                <a:latin typeface="Georgia"/>
                <a:ea typeface="Georgia"/>
                <a:cs typeface="Georgia"/>
                <a:sym typeface="Georgia"/>
              </a:rPr>
              <a:t>1</a:t>
            </a:r>
            <a:r>
              <a:rPr lang="en-US" sz="2000">
                <a:latin typeface="Georgia"/>
                <a:ea typeface="Georgia"/>
                <a:cs typeface="Georgia"/>
                <a:sym typeface="Georgia"/>
              </a:rPr>
              <a:t>University of Southern Mississippi, </a:t>
            </a:r>
            <a:r>
              <a:rPr baseline="30000" lang="en-US" sz="2000">
                <a:latin typeface="Georgia"/>
                <a:ea typeface="Georgia"/>
                <a:cs typeface="Georgia"/>
                <a:sym typeface="Georgia"/>
              </a:rPr>
              <a:t>2</a:t>
            </a:r>
            <a:r>
              <a:rPr lang="en-US" sz="2000">
                <a:latin typeface="Georgia"/>
                <a:ea typeface="Georgia"/>
                <a:cs typeface="Georgia"/>
                <a:sym typeface="Georgia"/>
              </a:rPr>
              <a:t>Texas State University</a:t>
            </a:r>
            <a:endParaRPr baseline="30000" sz="2000"/>
          </a:p>
          <a:p>
            <a:pPr indent="0" lvl="0" marL="0" marR="0" rtl="0" algn="ctr">
              <a:lnSpc>
                <a:spcPct val="100000"/>
              </a:lnSpc>
              <a:spcBef>
                <a:spcPts val="0"/>
              </a:spcBef>
              <a:spcAft>
                <a:spcPts val="0"/>
              </a:spcAft>
              <a:buNone/>
            </a:pPr>
            <a:r>
              <a:t/>
            </a:r>
            <a:endParaRPr sz="2000">
              <a:latin typeface="Georgia"/>
              <a:ea typeface="Georgia"/>
              <a:cs typeface="Georgia"/>
              <a:sym typeface="Georgia"/>
            </a:endParaRPr>
          </a:p>
        </p:txBody>
      </p:sp>
      <p:pic>
        <p:nvPicPr>
          <p:cNvPr id="60" name="Google Shape;60;p14"/>
          <p:cNvPicPr preferRelativeResize="0"/>
          <p:nvPr/>
        </p:nvPicPr>
        <p:blipFill rotWithShape="1">
          <a:blip r:embed="rId3">
            <a:alphaModFix/>
          </a:blip>
          <a:srcRect b="0" l="0" r="0" t="0"/>
          <a:stretch/>
        </p:blipFill>
        <p:spPr>
          <a:xfrm>
            <a:off x="1969155" y="5631560"/>
            <a:ext cx="1932480" cy="903960"/>
          </a:xfrm>
          <a:prstGeom prst="rect">
            <a:avLst/>
          </a:prstGeom>
          <a:noFill/>
          <a:ln>
            <a:noFill/>
          </a:ln>
        </p:spPr>
      </p:pic>
      <p:pic>
        <p:nvPicPr>
          <p:cNvPr id="61" name="Google Shape;61;p14"/>
          <p:cNvPicPr preferRelativeResize="0"/>
          <p:nvPr/>
        </p:nvPicPr>
        <p:blipFill rotWithShape="1">
          <a:blip r:embed="rId4">
            <a:alphaModFix/>
          </a:blip>
          <a:srcRect b="0" l="0" r="0" t="0"/>
          <a:stretch/>
        </p:blipFill>
        <p:spPr>
          <a:xfrm>
            <a:off x="5243835" y="5819480"/>
            <a:ext cx="1780200" cy="716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(1/3)</a:t>
            </a:r>
            <a:endParaRPr sz="3300">
              <a:solidFill>
                <a:srgbClr val="7B9899"/>
              </a:solidFill>
              <a:latin typeface="Georgia"/>
              <a:ea typeface="Georgia"/>
              <a:cs typeface="Georgia"/>
              <a:sym typeface="Georgia"/>
            </a:endParaRPr>
          </a:p>
        </p:txBody>
      </p:sp>
      <p:sp>
        <p:nvSpPr>
          <p:cNvPr id="126" name="Google Shape;126;p23"/>
          <p:cNvSpPr txBox="1"/>
          <p:nvPr/>
        </p:nvSpPr>
        <p:spPr>
          <a:xfrm>
            <a:off x="166400" y="1281400"/>
            <a:ext cx="8520000" cy="2686200"/>
          </a:xfrm>
          <a:prstGeom prst="rect">
            <a:avLst/>
          </a:prstGeom>
          <a:noFill/>
          <a:ln>
            <a:noFill/>
          </a:ln>
        </p:spPr>
        <p:txBody>
          <a:bodyPr anchorCtr="0" anchor="t" bIns="0" lIns="0" spcFirstLastPara="1" rIns="0" wrap="square" tIns="0">
            <a:noAutofit/>
          </a:bodyPr>
          <a:lstStyle/>
          <a:p>
            <a:pPr indent="-355600" lvl="0" marL="457200" marR="0" rtl="0" algn="l">
              <a:spcBef>
                <a:spcPts val="0"/>
              </a:spcBef>
              <a:spcAft>
                <a:spcPts val="0"/>
              </a:spcAft>
              <a:buClr>
                <a:srgbClr val="D16349"/>
              </a:buClr>
              <a:buSzPts val="2000"/>
              <a:buFont typeface="Georgia"/>
              <a:buChar char="●"/>
            </a:pPr>
            <a:r>
              <a:rPr b="0" i="0" lang="en-US" sz="2700" u="none" cap="none" strike="noStrike">
                <a:solidFill>
                  <a:srgbClr val="000000"/>
                </a:solidFill>
                <a:latin typeface="Georgia"/>
                <a:ea typeface="Georgia"/>
                <a:cs typeface="Georgia"/>
                <a:sym typeface="Georgia"/>
              </a:rPr>
              <a:t>2D </a:t>
            </a:r>
            <a:r>
              <a:rPr lang="en-US" sz="2700">
                <a:latin typeface="Georgia"/>
                <a:ea typeface="Georgia"/>
                <a:cs typeface="Georgia"/>
                <a:sym typeface="Georgia"/>
              </a:rPr>
              <a:t>Scene Sketch Query Dataset</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SBR benchmark</a:t>
            </a:r>
            <a:r>
              <a:rPr b="0" i="0" lang="en-US" sz="2700" u="none" cap="none" strike="noStrike">
                <a:solidFill>
                  <a:srgbClr val="000000"/>
                </a:solidFill>
                <a:latin typeface="Georgia"/>
                <a:ea typeface="Georgia"/>
                <a:cs typeface="Georgia"/>
                <a:sym typeface="Georgia"/>
              </a:rPr>
              <a:t> </a:t>
            </a:r>
            <a:r>
              <a:rPr b="0" i="0" lang="en-US" sz="2700" u="none" cap="none" strike="noStrike">
                <a:solidFill>
                  <a:srgbClr val="0000FF"/>
                </a:solidFill>
                <a:latin typeface="Georgia"/>
                <a:ea typeface="Georgia"/>
                <a:cs typeface="Georgia"/>
                <a:sym typeface="Georgia"/>
              </a:rPr>
              <a:t>[</a:t>
            </a:r>
            <a:r>
              <a:rPr lang="en-US" sz="2700">
                <a:solidFill>
                  <a:srgbClr val="0000FF"/>
                </a:solidFill>
                <a:latin typeface="Georgia"/>
                <a:ea typeface="Georgia"/>
                <a:cs typeface="Georgia"/>
                <a:sym typeface="Georgia"/>
              </a:rPr>
              <a:t>7</a:t>
            </a:r>
            <a:r>
              <a:rPr b="0" i="0" lang="en-US" sz="2700" u="none" cap="none" strike="noStrike">
                <a:solidFill>
                  <a:srgbClr val="0000FF"/>
                </a:solidFill>
                <a:latin typeface="Georgia"/>
                <a:ea typeface="Georgia"/>
                <a:cs typeface="Georgia"/>
                <a:sym typeface="Georgia"/>
              </a:rPr>
              <a:t>]</a:t>
            </a:r>
            <a:r>
              <a:rPr b="0" i="0" lang="en-US" sz="2700" u="none" cap="none" strike="noStrike">
                <a:solidFill>
                  <a:srgbClr val="000000"/>
                </a:solidFill>
                <a:latin typeface="Georgia"/>
                <a:ea typeface="Georgia"/>
                <a:cs typeface="Georgia"/>
                <a:sym typeface="Georgia"/>
              </a:rPr>
              <a:t>, augmented further with 500  sketches </a:t>
            </a:r>
            <a:r>
              <a:rPr lang="en-US" sz="2700">
                <a:latin typeface="Georgia"/>
                <a:ea typeface="Georgia"/>
                <a:cs typeface="Georgia"/>
                <a:sym typeface="Georgia"/>
              </a:rPr>
              <a:t>from </a:t>
            </a:r>
            <a:r>
              <a:rPr b="0" i="0" lang="en-US" sz="2700" u="none" cap="none" strike="noStrike">
                <a:solidFill>
                  <a:srgbClr val="000000"/>
                </a:solidFill>
                <a:latin typeface="Georgia"/>
                <a:ea typeface="Georgia"/>
                <a:cs typeface="Georgia"/>
                <a:sym typeface="Georgia"/>
              </a:rPr>
              <a:t>Flickr and Google Images  </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750 2D scene sketches </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30  classes (25 sketches per class)</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2700">
              <a:latin typeface="Georgia"/>
              <a:ea typeface="Georgia"/>
              <a:cs typeface="Georgia"/>
              <a:sym typeface="Georgia"/>
            </a:endParaRPr>
          </a:p>
          <a:p>
            <a:pPr indent="0" lvl="0" marL="0" marR="0" rtl="0" algn="l">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1200">
              <a:latin typeface="Georgia"/>
              <a:ea typeface="Georgia"/>
              <a:cs typeface="Georgia"/>
              <a:sym typeface="Georgia"/>
            </a:endParaRPr>
          </a:p>
        </p:txBody>
      </p:sp>
      <p:sp>
        <p:nvSpPr>
          <p:cNvPr id="127" name="Google Shape;127;p23"/>
          <p:cNvSpPr txBox="1"/>
          <p:nvPr/>
        </p:nvSpPr>
        <p:spPr>
          <a:xfrm>
            <a:off x="457200" y="5760720"/>
            <a:ext cx="8716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[7] </a:t>
            </a:r>
            <a:r>
              <a:rPr lang="en-US" sz="1000">
                <a:solidFill>
                  <a:schemeClr val="dk1"/>
                </a:solidFill>
                <a:latin typeface="Georgia"/>
                <a:ea typeface="Georgia"/>
                <a:cs typeface="Georgia"/>
                <a:sym typeface="Georgia"/>
              </a:rPr>
              <a:t>- J. Yuan and et al. SHREC’18 track: 2D scene sketch-based 3D scene retrieval. In 3DOR, pages 1–8, 2018</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2432625" y="1418400"/>
            <a:ext cx="4278750" cy="5091849"/>
          </a:xfrm>
          <a:prstGeom prst="rect">
            <a:avLst/>
          </a:prstGeom>
          <a:noFill/>
          <a:ln>
            <a:noFill/>
          </a:ln>
        </p:spPr>
      </p:pic>
      <p:sp>
        <p:nvSpPr>
          <p:cNvPr id="133" name="Google Shape;133;p24"/>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(1/3)</a:t>
            </a:r>
            <a:endParaRPr sz="3300">
              <a:solidFill>
                <a:srgbClr val="7B9899"/>
              </a:solidFill>
              <a:latin typeface="Georgia"/>
              <a:ea typeface="Georgia"/>
              <a:cs typeface="Georgia"/>
              <a:sym typeface="Georgia"/>
            </a:endParaRPr>
          </a:p>
        </p:txBody>
      </p:sp>
      <p:sp>
        <p:nvSpPr>
          <p:cNvPr id="134" name="Google Shape;134;p24"/>
          <p:cNvSpPr/>
          <p:nvPr/>
        </p:nvSpPr>
        <p:spPr>
          <a:xfrm>
            <a:off x="2274301" y="6474500"/>
            <a:ext cx="45954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1 </a:t>
            </a:r>
            <a:r>
              <a:rPr b="0" i="0" lang="en-US" sz="1600" u="none" cap="none" strike="noStrike">
                <a:solidFill>
                  <a:srgbClr val="000000"/>
                </a:solidFill>
                <a:latin typeface="Georgia"/>
                <a:ea typeface="Georgia"/>
                <a:cs typeface="Georgia"/>
                <a:sym typeface="Georgia"/>
              </a:rPr>
              <a:t>Example 2D s</a:t>
            </a:r>
            <a:r>
              <a:rPr lang="en-US" sz="1600">
                <a:latin typeface="Georgia"/>
                <a:ea typeface="Georgia"/>
                <a:cs typeface="Georgia"/>
                <a:sym typeface="Georgia"/>
              </a:rPr>
              <a:t>ketches</a:t>
            </a:r>
            <a:r>
              <a:rPr b="0" i="0" lang="en-US" sz="1600" u="none" cap="none" strike="noStrike">
                <a:solidFill>
                  <a:srgbClr val="000000"/>
                </a:solidFill>
                <a:latin typeface="Georgia"/>
                <a:ea typeface="Georgia"/>
                <a:cs typeface="Georgia"/>
                <a:sym typeface="Georgia"/>
              </a:rPr>
              <a:t>  (1 per class)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(2/3)</a:t>
            </a:r>
            <a:endParaRPr sz="3300">
              <a:solidFill>
                <a:srgbClr val="7B9899"/>
              </a:solidFill>
              <a:latin typeface="Georgia"/>
              <a:ea typeface="Georgia"/>
              <a:cs typeface="Georgia"/>
              <a:sym typeface="Georgia"/>
            </a:endParaRPr>
          </a:p>
        </p:txBody>
      </p:sp>
      <p:sp>
        <p:nvSpPr>
          <p:cNvPr id="140" name="Google Shape;140;p25"/>
          <p:cNvSpPr txBox="1"/>
          <p:nvPr/>
        </p:nvSpPr>
        <p:spPr>
          <a:xfrm>
            <a:off x="166400" y="1281400"/>
            <a:ext cx="8520000" cy="2987700"/>
          </a:xfrm>
          <a:prstGeom prst="rect">
            <a:avLst/>
          </a:prstGeom>
          <a:noFill/>
          <a:ln>
            <a:noFill/>
          </a:ln>
        </p:spPr>
        <p:txBody>
          <a:bodyPr anchorCtr="0" anchor="t" bIns="0" lIns="0" spcFirstLastPara="1" rIns="0" wrap="square" tIns="0">
            <a:noAutofit/>
          </a:bodyPr>
          <a:lstStyle/>
          <a:p>
            <a:pPr indent="-400050" lvl="0" marL="457200" rtl="0" algn="l">
              <a:spcBef>
                <a:spcPts val="0"/>
              </a:spcBef>
              <a:spcAft>
                <a:spcPts val="0"/>
              </a:spcAft>
              <a:buClr>
                <a:srgbClr val="D16349"/>
              </a:buClr>
              <a:buSzPts val="2700"/>
              <a:buFont typeface="Georgia"/>
              <a:buChar char="●"/>
            </a:pPr>
            <a:r>
              <a:rPr lang="en-US" sz="2700">
                <a:solidFill>
                  <a:schemeClr val="dk1"/>
                </a:solidFill>
                <a:latin typeface="Georgia"/>
                <a:ea typeface="Georgia"/>
                <a:cs typeface="Georgia"/>
                <a:sym typeface="Georgia"/>
              </a:rPr>
              <a:t>2D Scene Image Query Dataset</a:t>
            </a:r>
            <a:endParaRPr sz="2700">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b="0" i="0" lang="en-US" sz="2700" u="none" cap="none" strike="noStrike">
                <a:solidFill>
                  <a:srgbClr val="000000"/>
                </a:solidFill>
                <a:latin typeface="Georgia"/>
                <a:ea typeface="Georgia"/>
                <a:cs typeface="Georgia"/>
                <a:sym typeface="Georgia"/>
              </a:rPr>
              <a:t>Places88</a:t>
            </a:r>
            <a:r>
              <a:rPr lang="en-US" sz="2700">
                <a:solidFill>
                  <a:srgbClr val="0000FF"/>
                </a:solidFill>
                <a:latin typeface="Georgia"/>
                <a:ea typeface="Georgia"/>
                <a:cs typeface="Georgia"/>
                <a:sym typeface="Georgia"/>
              </a:rPr>
              <a:t> [8]</a:t>
            </a:r>
            <a:r>
              <a:rPr b="0" i="0" lang="en-US" sz="2700" u="none" cap="none" strike="noStrike">
                <a:solidFill>
                  <a:srgbClr val="0000FF"/>
                </a:solidFill>
                <a:latin typeface="Georgia"/>
                <a:ea typeface="Georgia"/>
                <a:cs typeface="Georgia"/>
                <a:sym typeface="Georgia"/>
              </a:rPr>
              <a:t> </a:t>
            </a:r>
            <a:endParaRPr b="0" i="0" sz="2700" u="none" cap="none" strike="noStrike">
              <a:solidFill>
                <a:srgbClr val="0000FF"/>
              </a:solidFill>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lang="en-US" sz="2700">
                <a:latin typeface="Georgia"/>
                <a:ea typeface="Georgia"/>
                <a:cs typeface="Georgia"/>
                <a:sym typeface="Georgia"/>
              </a:rPr>
              <a:t>30,000 images</a:t>
            </a:r>
            <a:endParaRPr sz="2700">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b="0" i="0" lang="en-US" sz="2700" u="none" cap="none" strike="noStrike">
                <a:solidFill>
                  <a:srgbClr val="000000"/>
                </a:solidFill>
                <a:latin typeface="Georgia"/>
                <a:ea typeface="Georgia"/>
                <a:cs typeface="Georgia"/>
                <a:sym typeface="Georgia"/>
              </a:rPr>
              <a:t>30 classes (1,000 images per class)</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1200">
              <a:latin typeface="Georgia"/>
              <a:ea typeface="Georgia"/>
              <a:cs typeface="Georgia"/>
              <a:sym typeface="Georgia"/>
            </a:endParaRPr>
          </a:p>
        </p:txBody>
      </p:sp>
      <p:sp>
        <p:nvSpPr>
          <p:cNvPr id="141" name="Google Shape;141;p25"/>
          <p:cNvSpPr txBox="1"/>
          <p:nvPr/>
        </p:nvSpPr>
        <p:spPr>
          <a:xfrm>
            <a:off x="457200" y="5760725"/>
            <a:ext cx="86442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[8]</a:t>
            </a:r>
            <a:r>
              <a:rPr lang="en-US" sz="1000">
                <a:solidFill>
                  <a:schemeClr val="dk1"/>
                </a:solidFill>
                <a:latin typeface="Georgia"/>
                <a:ea typeface="Georgia"/>
                <a:cs typeface="Georgia"/>
                <a:sym typeface="Georgia"/>
              </a:rPr>
              <a:t> - B. Zhou and et al. Places: A 10 million image database for scene recognition. IEEE Trans. Pattern Anal. Mach. Intell., 40(6):1452–1464, 2018</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(2/3)</a:t>
            </a:r>
            <a:endParaRPr sz="3300">
              <a:solidFill>
                <a:srgbClr val="7B9899"/>
              </a:solidFill>
              <a:latin typeface="Georgia"/>
              <a:ea typeface="Georgia"/>
              <a:cs typeface="Georgia"/>
              <a:sym typeface="Georgia"/>
            </a:endParaRPr>
          </a:p>
        </p:txBody>
      </p:sp>
      <p:pic>
        <p:nvPicPr>
          <p:cNvPr id="147" name="Google Shape;147;p26"/>
          <p:cNvPicPr preferRelativeResize="0"/>
          <p:nvPr/>
        </p:nvPicPr>
        <p:blipFill>
          <a:blip r:embed="rId3">
            <a:alphaModFix/>
          </a:blip>
          <a:stretch>
            <a:fillRect/>
          </a:stretch>
        </p:blipFill>
        <p:spPr>
          <a:xfrm>
            <a:off x="2175000" y="1011750"/>
            <a:ext cx="4638601" cy="5385575"/>
          </a:xfrm>
          <a:prstGeom prst="rect">
            <a:avLst/>
          </a:prstGeom>
          <a:noFill/>
          <a:ln>
            <a:noFill/>
          </a:ln>
        </p:spPr>
      </p:pic>
      <p:sp>
        <p:nvSpPr>
          <p:cNvPr id="148" name="Google Shape;148;p26"/>
          <p:cNvSpPr/>
          <p:nvPr/>
        </p:nvSpPr>
        <p:spPr>
          <a:xfrm>
            <a:off x="2134276" y="6474475"/>
            <a:ext cx="47100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1 </a:t>
            </a:r>
            <a:r>
              <a:rPr b="0" i="0" lang="en-US" sz="1600" u="none" cap="none" strike="noStrike">
                <a:solidFill>
                  <a:srgbClr val="000000"/>
                </a:solidFill>
                <a:latin typeface="Georgia"/>
                <a:ea typeface="Georgia"/>
                <a:cs typeface="Georgia"/>
                <a:sym typeface="Georgia"/>
              </a:rPr>
              <a:t>Example 2D scenes  (1 per class)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(3/3)</a:t>
            </a:r>
            <a:endParaRPr sz="3300">
              <a:solidFill>
                <a:srgbClr val="7B9899"/>
              </a:solidFill>
              <a:latin typeface="Georgia"/>
              <a:ea typeface="Georgia"/>
              <a:cs typeface="Georgia"/>
              <a:sym typeface="Georgia"/>
            </a:endParaRPr>
          </a:p>
        </p:txBody>
      </p:sp>
      <p:sp>
        <p:nvSpPr>
          <p:cNvPr id="154" name="Google Shape;154;p27"/>
          <p:cNvSpPr txBox="1"/>
          <p:nvPr/>
        </p:nvSpPr>
        <p:spPr>
          <a:xfrm>
            <a:off x="166400" y="1281400"/>
            <a:ext cx="8520000" cy="30978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rgbClr val="D16349"/>
              </a:buClr>
              <a:buSzPts val="2000"/>
              <a:buFont typeface="Noto Sans Symbols"/>
              <a:buChar char="●"/>
            </a:pPr>
            <a:r>
              <a:rPr lang="en-US" sz="2700">
                <a:solidFill>
                  <a:schemeClr val="dk1"/>
                </a:solidFill>
                <a:latin typeface="Georgia"/>
                <a:ea typeface="Georgia"/>
                <a:cs typeface="Georgia"/>
                <a:sym typeface="Georgia"/>
              </a:rPr>
              <a:t>3D</a:t>
            </a:r>
            <a:r>
              <a:rPr lang="en-US" sz="2700">
                <a:solidFill>
                  <a:schemeClr val="dk1"/>
                </a:solidFill>
                <a:latin typeface="Times New Roman"/>
                <a:ea typeface="Times New Roman"/>
                <a:cs typeface="Times New Roman"/>
                <a:sym typeface="Times New Roman"/>
              </a:rPr>
              <a:t> Scene Model Target Dataset</a:t>
            </a:r>
            <a:endParaRPr sz="27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3D Warehouse </a:t>
            </a:r>
            <a:r>
              <a:rPr lang="en-US" sz="2700">
                <a:solidFill>
                  <a:srgbClr val="0000FF"/>
                </a:solidFill>
                <a:latin typeface="Times New Roman"/>
                <a:ea typeface="Times New Roman"/>
                <a:cs typeface="Times New Roman"/>
                <a:sym typeface="Times New Roman"/>
              </a:rPr>
              <a:t>[9]</a:t>
            </a:r>
            <a:endParaRPr sz="2700">
              <a:solidFill>
                <a:srgbClr val="0000FF"/>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3000 scene models</a:t>
            </a:r>
            <a:endParaRPr sz="27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30 classes (100 models per class)</a:t>
            </a:r>
            <a:endParaRPr sz="2700">
              <a:latin typeface="Times New Roman"/>
              <a:ea typeface="Times New Roman"/>
              <a:cs typeface="Times New Roman"/>
              <a:sym typeface="Times New Roman"/>
            </a:endParaRPr>
          </a:p>
          <a:p>
            <a:pPr indent="0" lvl="0" marL="0" marR="0" rtl="0" algn="l">
              <a:spcBef>
                <a:spcPts val="0"/>
              </a:spcBef>
              <a:spcAft>
                <a:spcPts val="0"/>
              </a:spcAft>
              <a:buNone/>
            </a:pPr>
            <a:r>
              <a:t/>
            </a:r>
            <a:endParaRPr i="0" sz="27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p:txBody>
      </p:sp>
      <p:sp>
        <p:nvSpPr>
          <p:cNvPr id="155" name="Google Shape;155;p27"/>
          <p:cNvSpPr txBox="1"/>
          <p:nvPr/>
        </p:nvSpPr>
        <p:spPr>
          <a:xfrm>
            <a:off x="457200" y="5760720"/>
            <a:ext cx="68160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Georgia"/>
                <a:ea typeface="Georgia"/>
                <a:cs typeface="Georgia"/>
                <a:sym typeface="Georgia"/>
              </a:rPr>
              <a:t>[9] </a:t>
            </a:r>
            <a:r>
              <a:rPr lang="en-US" sz="1000">
                <a:solidFill>
                  <a:schemeClr val="dk1"/>
                </a:solidFill>
                <a:latin typeface="Georgia"/>
                <a:ea typeface="Georgia"/>
                <a:cs typeface="Georgia"/>
                <a:sym typeface="Georgia"/>
              </a:rPr>
              <a:t>- </a:t>
            </a:r>
            <a:r>
              <a:rPr lang="en-US" sz="1000">
                <a:solidFill>
                  <a:schemeClr val="dk1"/>
                </a:solidFill>
                <a:latin typeface="Georgia"/>
                <a:ea typeface="Georgia"/>
                <a:cs typeface="Georgia"/>
                <a:sym typeface="Georgia"/>
              </a:rPr>
              <a:t>3D Warehouse. http://3dwarehouse.sketchup. com/?hl=en, 2018.</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(3/3)</a:t>
            </a:r>
            <a:endParaRPr sz="3300">
              <a:solidFill>
                <a:srgbClr val="7B9899"/>
              </a:solidFill>
              <a:latin typeface="Georgia"/>
              <a:ea typeface="Georgia"/>
              <a:cs typeface="Georgia"/>
              <a:sym typeface="Georgia"/>
            </a:endParaRPr>
          </a:p>
        </p:txBody>
      </p:sp>
      <p:sp>
        <p:nvSpPr>
          <p:cNvPr id="161" name="Google Shape;161;p28"/>
          <p:cNvSpPr/>
          <p:nvPr/>
        </p:nvSpPr>
        <p:spPr>
          <a:xfrm>
            <a:off x="2309850" y="6433200"/>
            <a:ext cx="43845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1 </a:t>
            </a:r>
            <a:r>
              <a:rPr b="0" i="0" lang="en-US" sz="1600" u="none" cap="none" strike="noStrike">
                <a:solidFill>
                  <a:srgbClr val="000000"/>
                </a:solidFill>
                <a:latin typeface="Georgia"/>
                <a:ea typeface="Georgia"/>
                <a:cs typeface="Georgia"/>
                <a:sym typeface="Georgia"/>
              </a:rPr>
              <a:t>Example </a:t>
            </a:r>
            <a:r>
              <a:rPr lang="en-US" sz="1600">
                <a:latin typeface="Georgia"/>
                <a:ea typeface="Georgia"/>
                <a:cs typeface="Georgia"/>
                <a:sym typeface="Georgia"/>
              </a:rPr>
              <a:t>3</a:t>
            </a:r>
            <a:r>
              <a:rPr b="0" i="0" lang="en-US" sz="1600" u="none" cap="none" strike="noStrike">
                <a:solidFill>
                  <a:srgbClr val="000000"/>
                </a:solidFill>
                <a:latin typeface="Georgia"/>
                <a:ea typeface="Georgia"/>
                <a:cs typeface="Georgia"/>
                <a:sym typeface="Georgia"/>
              </a:rPr>
              <a:t>D scenes  (1 per class)</a:t>
            </a:r>
            <a:endParaRPr b="0" i="0" sz="1800" u="none" cap="none" strike="noStrike">
              <a:solidFill>
                <a:srgbClr val="000000"/>
              </a:solidFill>
              <a:latin typeface="Arial"/>
              <a:ea typeface="Arial"/>
              <a:cs typeface="Arial"/>
              <a:sym typeface="Arial"/>
            </a:endParaRPr>
          </a:p>
        </p:txBody>
      </p:sp>
      <p:pic>
        <p:nvPicPr>
          <p:cNvPr id="162" name="Google Shape;162;p28"/>
          <p:cNvPicPr preferRelativeResize="0"/>
          <p:nvPr/>
        </p:nvPicPr>
        <p:blipFill>
          <a:blip r:embed="rId3">
            <a:alphaModFix/>
          </a:blip>
          <a:stretch>
            <a:fillRect/>
          </a:stretch>
        </p:blipFill>
        <p:spPr>
          <a:xfrm>
            <a:off x="2176295" y="1060747"/>
            <a:ext cx="4636008" cy="53858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Evaluation</a:t>
            </a:r>
            <a:endParaRPr b="0" sz="1800" strike="noStrike">
              <a:solidFill>
                <a:srgbClr val="000000"/>
              </a:solidFill>
              <a:latin typeface="Arial"/>
              <a:ea typeface="Arial"/>
              <a:cs typeface="Arial"/>
              <a:sym typeface="Arial"/>
            </a:endParaRPr>
          </a:p>
        </p:txBody>
      </p:sp>
      <p:sp>
        <p:nvSpPr>
          <p:cNvPr id="169" name="Google Shape;169;p29"/>
          <p:cNvSpPr/>
          <p:nvPr/>
        </p:nvSpPr>
        <p:spPr>
          <a:xfrm>
            <a:off x="228600" y="1371600"/>
            <a:ext cx="8685720" cy="4570920"/>
          </a:xfrm>
          <a:prstGeom prst="rect">
            <a:avLst/>
          </a:prstGeom>
          <a:noFill/>
          <a:ln>
            <a:noFill/>
          </a:ln>
        </p:spPr>
        <p:txBody>
          <a:bodyPr anchorCtr="0" anchor="t" bIns="45000" lIns="90000" spcFirstLastPara="1" rIns="90000" wrap="square" tIns="45000">
            <a:noAutofit/>
          </a:bodyPr>
          <a:lstStyle/>
          <a:p>
            <a:pPr indent="-271800" lvl="0" marL="272880" marR="0" rtl="0" algn="l">
              <a:lnSpc>
                <a:spcPct val="100000"/>
              </a:lnSpc>
              <a:spcBef>
                <a:spcPts val="0"/>
              </a:spcBef>
              <a:spcAft>
                <a:spcPts val="0"/>
              </a:spcAft>
              <a:buClr>
                <a:srgbClr val="D16349"/>
              </a:buClr>
              <a:buSzPts val="2400"/>
              <a:buFont typeface="Noto Sans Symbols"/>
              <a:buChar char="●"/>
            </a:pPr>
            <a:r>
              <a:rPr b="1" lang="en-US" sz="2400" strike="noStrike">
                <a:solidFill>
                  <a:srgbClr val="000000"/>
                </a:solidFill>
                <a:latin typeface="Georgia"/>
                <a:ea typeface="Georgia"/>
                <a:cs typeface="Georgia"/>
                <a:sym typeface="Georgia"/>
              </a:rPr>
              <a:t>Seven </a:t>
            </a:r>
            <a:r>
              <a:rPr b="0" lang="en-US" sz="2400" strike="noStrike">
                <a:solidFill>
                  <a:srgbClr val="000000"/>
                </a:solidFill>
                <a:latin typeface="Georgia"/>
                <a:ea typeface="Georgia"/>
                <a:cs typeface="Georgia"/>
                <a:sym typeface="Georgia"/>
              </a:rPr>
              <a:t>commonly adopted performance metrics in 3D model retrieval technique </a:t>
            </a:r>
            <a:r>
              <a:rPr b="0" lang="en-US" sz="2400" strike="noStrike">
                <a:solidFill>
                  <a:srgbClr val="0000FF"/>
                </a:solidFill>
                <a:latin typeface="Georgia"/>
                <a:ea typeface="Georgia"/>
                <a:cs typeface="Georgia"/>
                <a:sym typeface="Georgia"/>
              </a:rPr>
              <a:t>[</a:t>
            </a:r>
            <a:r>
              <a:rPr lang="en-US" sz="2400">
                <a:solidFill>
                  <a:srgbClr val="0000FF"/>
                </a:solidFill>
                <a:latin typeface="Georgia"/>
                <a:ea typeface="Georgia"/>
                <a:cs typeface="Georgia"/>
                <a:sym typeface="Georgia"/>
              </a:rPr>
              <a:t>10, 11</a:t>
            </a:r>
            <a:r>
              <a:rPr b="0" lang="en-US" sz="2400" strike="noStrike">
                <a:solidFill>
                  <a:srgbClr val="0000FF"/>
                </a:solidFill>
                <a:latin typeface="Georgia"/>
                <a:ea typeface="Georgia"/>
                <a:cs typeface="Georgia"/>
                <a:sym typeface="Georgia"/>
              </a:rPr>
              <a:t>]</a:t>
            </a:r>
            <a:r>
              <a:rPr b="0" lang="en-US" sz="2400" strike="noStrike">
                <a:solidFill>
                  <a:srgbClr val="000000"/>
                </a:solidFill>
                <a:latin typeface="Georgia"/>
                <a:ea typeface="Georgia"/>
                <a:cs typeface="Georgia"/>
                <a:sym typeface="Georgia"/>
              </a:rPr>
              <a:t>:</a:t>
            </a:r>
            <a:endParaRPr b="0" sz="1800"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Precision-Recall plot (PR)</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Nearest Neighbor (NN)</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First Tier (FT)</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Second Tier (ST)</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E-Measures (E)</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Discounted Cumulated Gain (DCG) </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Average Precision (AP)</a:t>
            </a:r>
            <a:endParaRPr b="0" i="0" sz="1800" u="none" cap="none" strike="noStrike">
              <a:solidFill>
                <a:srgbClr val="000000"/>
              </a:solidFill>
              <a:latin typeface="Arial"/>
              <a:ea typeface="Arial"/>
              <a:cs typeface="Arial"/>
              <a:sym typeface="Arial"/>
            </a:endParaRPr>
          </a:p>
          <a:p>
            <a:pPr indent="-271800" lvl="0" marL="272880" marR="0" rtl="0" algn="l">
              <a:lnSpc>
                <a:spcPct val="100000"/>
              </a:lnSpc>
              <a:spcBef>
                <a:spcPts val="0"/>
              </a:spcBef>
              <a:spcAft>
                <a:spcPts val="0"/>
              </a:spcAft>
              <a:buClr>
                <a:srgbClr val="D16349"/>
              </a:buClr>
              <a:buSzPts val="2400"/>
              <a:buFont typeface="Noto Sans Symbols"/>
              <a:buChar char="●"/>
            </a:pPr>
            <a:r>
              <a:rPr b="0" lang="en-US" sz="2400" strike="noStrike">
                <a:solidFill>
                  <a:srgbClr val="000000"/>
                </a:solidFill>
                <a:latin typeface="Georgia"/>
                <a:ea typeface="Georgia"/>
                <a:cs typeface="Georgia"/>
                <a:sym typeface="Georgia"/>
              </a:rPr>
              <a:t>We also have developed the code to compute them</a:t>
            </a:r>
            <a:endParaRPr b="0" sz="1800"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lang="en-US" sz="2000" u="sng">
                <a:solidFill>
                  <a:schemeClr val="hlink"/>
                </a:solidFill>
                <a:latin typeface="Georgia"/>
                <a:ea typeface="Georgia"/>
                <a:cs typeface="Georgia"/>
                <a:sym typeface="Georgia"/>
                <a:hlinkClick r:id="rId3"/>
              </a:rPr>
              <a:t>http://orca.st.usm.edu/~bli/Scene_SBR_IBR/data.html</a:t>
            </a:r>
            <a:r>
              <a:rPr lang="en-US" sz="2000">
                <a:latin typeface="Georgia"/>
                <a:ea typeface="Georgia"/>
                <a:cs typeface="Georgia"/>
                <a:sym typeface="Georgia"/>
              </a:rPr>
              <a:t> </a:t>
            </a:r>
            <a:endParaRPr sz="1800"/>
          </a:p>
          <a:p>
            <a:pPr indent="0" lvl="0" marL="0" marR="0" rtl="0" algn="l">
              <a:lnSpc>
                <a:spcPct val="100000"/>
              </a:lnSpc>
              <a:spcBef>
                <a:spcPts val="0"/>
              </a:spcBef>
              <a:spcAft>
                <a:spcPts val="0"/>
              </a:spcAft>
              <a:buNone/>
            </a:pPr>
            <a:r>
              <a:t/>
            </a:r>
            <a:endParaRPr sz="1800"/>
          </a:p>
        </p:txBody>
      </p:sp>
      <p:sp>
        <p:nvSpPr>
          <p:cNvPr id="170" name="Google Shape;170;p29"/>
          <p:cNvSpPr txBox="1"/>
          <p:nvPr/>
        </p:nvSpPr>
        <p:spPr>
          <a:xfrm>
            <a:off x="457200" y="5760720"/>
            <a:ext cx="84294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Georgia"/>
                <a:ea typeface="Georgia"/>
                <a:cs typeface="Georgia"/>
                <a:sym typeface="Georgia"/>
              </a:rPr>
              <a:t>[10</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H. Abdul-Rashid and et al. SHREC’18 track: 2D scene image-based 3D scene retrieval. In 3DOR, pages 1–8, 2018.</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US" sz="1000">
                <a:solidFill>
                  <a:srgbClr val="0000FF"/>
                </a:solidFill>
                <a:latin typeface="Georgia"/>
                <a:ea typeface="Georgia"/>
                <a:cs typeface="Georgia"/>
                <a:sym typeface="Georgia"/>
              </a:rPr>
              <a:t>[11]</a:t>
            </a:r>
            <a:r>
              <a:rPr lang="en-US" sz="1000">
                <a:solidFill>
                  <a:schemeClr val="dk1"/>
                </a:solidFill>
                <a:latin typeface="Georgia"/>
                <a:ea typeface="Georgia"/>
                <a:cs typeface="Georgia"/>
                <a:sym typeface="Georgia"/>
              </a:rPr>
              <a:t> - J. Yuan and et al. SHREC’18 track: 2D scene sketch-based 3D scene retrieval. In 3DOR, pages 1–8, 2018</a:t>
            </a:r>
            <a:r>
              <a:rPr lang="en-US" sz="1000">
                <a:solidFill>
                  <a:schemeClr val="dk1"/>
                </a:solidFill>
                <a:latin typeface="Georgia"/>
                <a:ea typeface="Georgia"/>
                <a:cs typeface="Georgia"/>
                <a:sym typeface="Georgia"/>
              </a:rPr>
              <a:t>.</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177" name="Google Shape;177;p30"/>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D16349"/>
                </a:solidFill>
                <a:latin typeface="Georgia"/>
                <a:ea typeface="Georgia"/>
                <a:cs typeface="Georgia"/>
                <a:sym typeface="Georgia"/>
              </a:rPr>
              <a:t>Method</a:t>
            </a:r>
            <a:endParaRPr b="0"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457200" y="2856600"/>
            <a:ext cx="8229300" cy="1144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US" sz="3300">
                <a:solidFill>
                  <a:srgbClr val="7B9899"/>
                </a:solidFill>
                <a:latin typeface="Georgia"/>
                <a:ea typeface="Georgia"/>
                <a:cs typeface="Georgia"/>
                <a:sym typeface="Georgia"/>
              </a:rPr>
              <a:t>Our Retrieval Algorithm VMV-VGG</a:t>
            </a:r>
            <a:endParaRPr sz="3300">
              <a:solidFill>
                <a:srgbClr val="7B9899"/>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28600" y="301752"/>
            <a:ext cx="8229300" cy="7590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sz="3300">
                <a:solidFill>
                  <a:srgbClr val="7B9899"/>
                </a:solidFill>
                <a:latin typeface="Georgia"/>
                <a:ea typeface="Georgia"/>
                <a:cs typeface="Georgia"/>
                <a:sym typeface="Georgia"/>
              </a:rPr>
              <a:t>VMV-VGG Architecture </a:t>
            </a:r>
            <a:endParaRPr sz="3300">
              <a:solidFill>
                <a:srgbClr val="7B9899"/>
              </a:solidFill>
              <a:latin typeface="Georgia"/>
              <a:ea typeface="Georgia"/>
              <a:cs typeface="Georgia"/>
              <a:sym typeface="Georgia"/>
            </a:endParaRPr>
          </a:p>
        </p:txBody>
      </p:sp>
      <p:pic>
        <p:nvPicPr>
          <p:cNvPr id="188" name="Google Shape;188;p32"/>
          <p:cNvPicPr preferRelativeResize="0"/>
          <p:nvPr/>
        </p:nvPicPr>
        <p:blipFill>
          <a:blip r:embed="rId3">
            <a:alphaModFix/>
          </a:blip>
          <a:stretch>
            <a:fillRect/>
          </a:stretch>
        </p:blipFill>
        <p:spPr>
          <a:xfrm>
            <a:off x="727575" y="1166575"/>
            <a:ext cx="7688850" cy="554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nvSpPr>
        <p:spPr>
          <a:xfrm>
            <a:off x="301680" y="228600"/>
            <a:ext cx="8534160" cy="7585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68" name="Google Shape;68;p15"/>
          <p:cNvSpPr txBox="1"/>
          <p:nvPr/>
        </p:nvSpPr>
        <p:spPr>
          <a:xfrm>
            <a:off x="301680" y="1371600"/>
            <a:ext cx="8537040" cy="510516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rgbClr val="E69138"/>
                </a:solidFill>
                <a:latin typeface="Georgia"/>
                <a:ea typeface="Georgia"/>
                <a:cs typeface="Georgia"/>
                <a:sym typeface="Georgia"/>
              </a:rPr>
              <a:t>Introduction</a:t>
            </a:r>
            <a:endParaRPr sz="2800">
              <a:solidFill>
                <a:srgbClr val="E69138"/>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Related Work</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228600" y="301752"/>
            <a:ext cx="8531400" cy="7590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sz="3300">
                <a:solidFill>
                  <a:srgbClr val="7B9899"/>
                </a:solidFill>
                <a:latin typeface="Georgia"/>
                <a:ea typeface="Georgia"/>
                <a:cs typeface="Georgia"/>
                <a:sym typeface="Georgia"/>
              </a:rPr>
              <a:t>VMV-VGG</a:t>
            </a:r>
            <a:endParaRPr sz="3300">
              <a:solidFill>
                <a:srgbClr val="7B9899"/>
              </a:solidFill>
              <a:latin typeface="Georgia"/>
              <a:ea typeface="Georgia"/>
              <a:cs typeface="Georgia"/>
              <a:sym typeface="Georgia"/>
            </a:endParaRPr>
          </a:p>
        </p:txBody>
      </p:sp>
      <p:sp>
        <p:nvSpPr>
          <p:cNvPr id="194" name="Google Shape;194;p33"/>
          <p:cNvSpPr txBox="1"/>
          <p:nvPr>
            <p:ph idx="1" type="body"/>
          </p:nvPr>
        </p:nvSpPr>
        <p:spPr>
          <a:xfrm>
            <a:off x="457200" y="1604520"/>
            <a:ext cx="8229300" cy="3977400"/>
          </a:xfrm>
          <a:prstGeom prst="rect">
            <a:avLst/>
          </a:prstGeom>
        </p:spPr>
        <p:txBody>
          <a:bodyPr anchorCtr="0" anchor="t" bIns="0" lIns="0" spcFirstLastPara="1" rIns="0" wrap="square" tIns="0">
            <a:noAutofit/>
          </a:bodyPr>
          <a:lstStyle/>
          <a:p>
            <a:pPr indent="-355600" lvl="0" marL="647700" rtl="0" algn="l">
              <a:lnSpc>
                <a:spcPct val="115000"/>
              </a:lnSpc>
              <a:spcBef>
                <a:spcPts val="250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Incorporates two different VGG-16 based models </a:t>
            </a:r>
            <a:r>
              <a:rPr lang="en-US">
                <a:solidFill>
                  <a:srgbClr val="0000FF"/>
                </a:solidFill>
                <a:latin typeface="Times New Roman"/>
                <a:ea typeface="Times New Roman"/>
                <a:cs typeface="Times New Roman"/>
                <a:sym typeface="Times New Roman"/>
              </a:rPr>
              <a:t>[12]</a:t>
            </a:r>
            <a:r>
              <a:rPr lang="en-US">
                <a:solidFill>
                  <a:srgbClr val="333333"/>
                </a:solidFill>
                <a:latin typeface="Times New Roman"/>
                <a:ea typeface="Times New Roman"/>
                <a:cs typeface="Times New Roman"/>
                <a:sym typeface="Times New Roman"/>
              </a:rPr>
              <a:t> (VGG1 and VGG2) </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(1) 3D Scene view sampling</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(2) Data Augmentation on each training Batch </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(3) Pre-Training and Training on VGG1 and VGG2</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(4) Fine-tuning</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(5) Sketch/Image/View Scene Classification</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(6) Majority vote-based label matching</a:t>
            </a:r>
            <a:endParaRPr>
              <a:solidFill>
                <a:srgbClr val="333333"/>
              </a:solidFill>
            </a:endParaRPr>
          </a:p>
          <a:p>
            <a:pPr indent="0" lvl="0" marL="1371600" rtl="0" algn="l">
              <a:lnSpc>
                <a:spcPct val="115000"/>
              </a:lnSpc>
              <a:spcBef>
                <a:spcPts val="2500"/>
              </a:spcBef>
              <a:spcAft>
                <a:spcPts val="0"/>
              </a:spcAft>
              <a:buNone/>
            </a:pPr>
            <a:r>
              <a:t/>
            </a:r>
            <a:endParaRPr>
              <a:solidFill>
                <a:srgbClr val="333333"/>
              </a:solidFill>
            </a:endParaRPr>
          </a:p>
          <a:p>
            <a:pPr indent="0" lvl="0" marL="457200" rtl="0" algn="l">
              <a:lnSpc>
                <a:spcPct val="115000"/>
              </a:lnSpc>
              <a:spcBef>
                <a:spcPts val="2500"/>
              </a:spcBef>
              <a:spcAft>
                <a:spcPts val="300"/>
              </a:spcAft>
              <a:buNone/>
            </a:pPr>
            <a:r>
              <a:t/>
            </a:r>
            <a:endParaRPr>
              <a:solidFill>
                <a:srgbClr val="333333"/>
              </a:solidFill>
            </a:endParaRPr>
          </a:p>
        </p:txBody>
      </p:sp>
      <p:sp>
        <p:nvSpPr>
          <p:cNvPr id="195" name="Google Shape;195;p33"/>
          <p:cNvSpPr txBox="1"/>
          <p:nvPr/>
        </p:nvSpPr>
        <p:spPr>
          <a:xfrm>
            <a:off x="457200" y="5760720"/>
            <a:ext cx="82293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Georgia"/>
                <a:ea typeface="Georgia"/>
                <a:cs typeface="Georgia"/>
                <a:sym typeface="Georgia"/>
              </a:rPr>
              <a:t>[12] </a:t>
            </a:r>
            <a:r>
              <a:rPr lang="en-US" sz="1000">
                <a:solidFill>
                  <a:schemeClr val="dk1"/>
                </a:solidFill>
                <a:latin typeface="Georgia"/>
                <a:ea typeface="Georgia"/>
                <a:cs typeface="Georgia"/>
                <a:sym typeface="Georgia"/>
              </a:rPr>
              <a:t>- </a:t>
            </a:r>
            <a:r>
              <a:rPr lang="en-US" sz="1000">
                <a:solidFill>
                  <a:schemeClr val="dk1"/>
                </a:solidFill>
                <a:latin typeface="Georgia"/>
                <a:ea typeface="Georgia"/>
                <a:cs typeface="Georgia"/>
                <a:sym typeface="Georgia"/>
              </a:rPr>
              <a:t> K. Simonyan and A. Zisserman. Very deep convolutional networks for large-scale image recognition. CoRR, abs/1409.1556, 2014.</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02" name="Google Shape;202;p34"/>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rgbClr val="D16349"/>
                </a:solidFill>
                <a:latin typeface="Georgia"/>
                <a:ea typeface="Georgia"/>
                <a:cs typeface="Georgia"/>
                <a:sym typeface="Georgia"/>
              </a:rPr>
              <a:t>Evaluation</a:t>
            </a:r>
            <a:endParaRPr b="0"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1448025" y="214625"/>
            <a:ext cx="6247950" cy="5766250"/>
          </a:xfrm>
          <a:prstGeom prst="rect">
            <a:avLst/>
          </a:prstGeom>
          <a:noFill/>
          <a:ln>
            <a:noFill/>
          </a:ln>
        </p:spPr>
      </p:pic>
      <p:sp>
        <p:nvSpPr>
          <p:cNvPr id="209" name="Google Shape;209;p35"/>
          <p:cNvSpPr txBox="1"/>
          <p:nvPr/>
        </p:nvSpPr>
        <p:spPr>
          <a:xfrm>
            <a:off x="1448025" y="5980875"/>
            <a:ext cx="6601200" cy="9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t>Figure 6. Precision-Recall diagram performance of our VMV-VGG on our</a:t>
            </a:r>
            <a:endParaRPr b="1"/>
          </a:p>
          <a:p>
            <a:pPr indent="0" lvl="0" marL="0" rtl="0" algn="ctr">
              <a:spcBef>
                <a:spcPts val="0"/>
              </a:spcBef>
              <a:spcAft>
                <a:spcPts val="0"/>
              </a:spcAft>
              <a:buClr>
                <a:schemeClr val="dk1"/>
              </a:buClr>
              <a:buSzPts val="1100"/>
              <a:buFont typeface="Arial"/>
              <a:buNone/>
            </a:pPr>
            <a:r>
              <a:rPr b="1" lang="en-US"/>
              <a:t>Scene SBR IBR benchmark.</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lang="en-US" sz="3300" strike="noStrike">
                <a:solidFill>
                  <a:srgbClr val="7A9798"/>
                </a:solidFill>
                <a:latin typeface="Georgia"/>
                <a:ea typeface="Georgia"/>
                <a:cs typeface="Georgia"/>
                <a:sym typeface="Georgia"/>
              </a:rPr>
              <a:t>Results: Performance Metrics</a:t>
            </a:r>
            <a:endParaRPr b="0" sz="1800" strike="noStrike">
              <a:solidFill>
                <a:srgbClr val="000000"/>
              </a:solidFill>
              <a:latin typeface="Arial"/>
              <a:ea typeface="Arial"/>
              <a:cs typeface="Arial"/>
              <a:sym typeface="Arial"/>
            </a:endParaRPr>
          </a:p>
        </p:txBody>
      </p:sp>
      <p:pic>
        <p:nvPicPr>
          <p:cNvPr id="216" name="Google Shape;216;p36"/>
          <p:cNvPicPr preferRelativeResize="0"/>
          <p:nvPr/>
        </p:nvPicPr>
        <p:blipFill>
          <a:blip r:embed="rId3">
            <a:alphaModFix/>
          </a:blip>
          <a:stretch>
            <a:fillRect/>
          </a:stretch>
        </p:blipFill>
        <p:spPr>
          <a:xfrm>
            <a:off x="301674" y="2753962"/>
            <a:ext cx="8540649" cy="1350104"/>
          </a:xfrm>
          <a:prstGeom prst="rect">
            <a:avLst/>
          </a:prstGeom>
          <a:noFill/>
          <a:ln>
            <a:noFill/>
          </a:ln>
        </p:spPr>
      </p:pic>
      <p:sp>
        <p:nvSpPr>
          <p:cNvPr id="217" name="Google Shape;217;p36"/>
          <p:cNvSpPr txBox="1"/>
          <p:nvPr/>
        </p:nvSpPr>
        <p:spPr>
          <a:xfrm>
            <a:off x="501000" y="4339125"/>
            <a:ext cx="82071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Performance metrics generated by running our VMV-VGG on our Scene SBR IBR benchmark.</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24" name="Google Shape;224;p37"/>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D16349"/>
                </a:solidFill>
                <a:latin typeface="Georgia"/>
                <a:ea typeface="Georgia"/>
                <a:cs typeface="Georgia"/>
                <a:sym typeface="Georgia"/>
              </a:rPr>
              <a:t>Conclusions and Future Work</a:t>
            </a:r>
            <a:endParaRPr b="0" i="0" sz="2700" u="none" cap="none" strike="noStrike">
              <a:solidFill>
                <a:srgbClr val="D16349"/>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nvSpPr>
        <p:spPr>
          <a:xfrm>
            <a:off x="301680" y="228600"/>
            <a:ext cx="8534160" cy="7585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Conclusions &amp; Future Work </a:t>
            </a:r>
            <a:endParaRPr b="0" sz="3300" strike="noStrike">
              <a:solidFill>
                <a:srgbClr val="000000"/>
              </a:solidFill>
              <a:latin typeface="Arial"/>
              <a:ea typeface="Arial"/>
              <a:cs typeface="Arial"/>
              <a:sym typeface="Arial"/>
            </a:endParaRPr>
          </a:p>
        </p:txBody>
      </p:sp>
      <p:sp>
        <p:nvSpPr>
          <p:cNvPr id="231" name="Google Shape;231;p38"/>
          <p:cNvSpPr txBox="1"/>
          <p:nvPr/>
        </p:nvSpPr>
        <p:spPr>
          <a:xfrm>
            <a:off x="301680" y="1447920"/>
            <a:ext cx="8503800" cy="4571700"/>
          </a:xfrm>
          <a:prstGeom prst="rect">
            <a:avLst/>
          </a:prstGeom>
          <a:noFill/>
          <a:ln>
            <a:noFill/>
          </a:ln>
        </p:spPr>
        <p:txBody>
          <a:bodyPr anchorCtr="0" anchor="t" bIns="45700" lIns="91425" spcFirstLastPara="1" rIns="91425" wrap="square" tIns="45700">
            <a:noAutofit/>
          </a:bodyPr>
          <a:lstStyle/>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Objective: </a:t>
            </a:r>
            <a:r>
              <a:rPr b="0" lang="en-US" sz="2000" strike="noStrike">
                <a:solidFill>
                  <a:srgbClr val="000000"/>
                </a:solidFill>
                <a:latin typeface="Georgia"/>
                <a:ea typeface="Georgia"/>
                <a:cs typeface="Georgia"/>
                <a:sym typeface="Georgia"/>
              </a:rPr>
              <a:t>To foster this </a:t>
            </a:r>
            <a:r>
              <a:rPr b="0" lang="en-US" sz="2000" strike="noStrike">
                <a:solidFill>
                  <a:srgbClr val="FF0000"/>
                </a:solidFill>
                <a:latin typeface="Georgia"/>
                <a:ea typeface="Georgia"/>
                <a:cs typeface="Georgia"/>
                <a:sym typeface="Georgia"/>
              </a:rPr>
              <a:t>challenging</a:t>
            </a:r>
            <a:r>
              <a:rPr b="0" lang="en-US" sz="2000" strike="noStrike">
                <a:solidFill>
                  <a:srgbClr val="000000"/>
                </a:solidFill>
                <a:latin typeface="Georgia"/>
                <a:ea typeface="Georgia"/>
                <a:cs typeface="Georgia"/>
                <a:sym typeface="Georgia"/>
              </a:rPr>
              <a:t> and </a:t>
            </a:r>
            <a:r>
              <a:rPr b="0" lang="en-US" sz="2000" strike="noStrike">
                <a:solidFill>
                  <a:srgbClr val="0000FF"/>
                </a:solidFill>
                <a:latin typeface="Georgia"/>
                <a:ea typeface="Georgia"/>
                <a:cs typeface="Georgia"/>
                <a:sym typeface="Georgia"/>
              </a:rPr>
              <a:t>interesting</a:t>
            </a:r>
            <a:r>
              <a:rPr b="0" lang="en-US" sz="2000" strike="noStrike">
                <a:solidFill>
                  <a:srgbClr val="000000"/>
                </a:solidFill>
                <a:latin typeface="Georgia"/>
                <a:ea typeface="Georgia"/>
                <a:cs typeface="Georgia"/>
                <a:sym typeface="Georgia"/>
              </a:rPr>
              <a:t> research direction</a:t>
            </a:r>
            <a:r>
              <a:rPr b="0" i="1" lang="en-US" sz="2000" strike="noStrike">
                <a:solidFill>
                  <a:srgbClr val="000000"/>
                </a:solidFill>
                <a:latin typeface="Georgia"/>
                <a:ea typeface="Georgia"/>
                <a:cs typeface="Georgia"/>
                <a:sym typeface="Georgia"/>
              </a:rPr>
              <a:t>: Scene S</a:t>
            </a:r>
            <a:r>
              <a:rPr i="1" lang="en-US" sz="2000">
                <a:latin typeface="Georgia"/>
                <a:ea typeface="Georgia"/>
                <a:cs typeface="Georgia"/>
                <a:sym typeface="Georgia"/>
              </a:rPr>
              <a:t>ketch</a:t>
            </a:r>
            <a:r>
              <a:rPr b="0" i="1" lang="en-US" sz="2000" strike="noStrike">
                <a:solidFill>
                  <a:srgbClr val="000000"/>
                </a:solidFill>
                <a:latin typeface="Georgia"/>
                <a:ea typeface="Georgia"/>
                <a:cs typeface="Georgia"/>
                <a:sym typeface="Georgia"/>
              </a:rPr>
              <a:t>/Image-Based 3D Scene Retrieval </a:t>
            </a:r>
            <a:endParaRPr b="0" sz="2700"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Dataset: </a:t>
            </a:r>
            <a:r>
              <a:rPr b="0" lang="en-US" sz="2000" strike="noStrike">
                <a:solidFill>
                  <a:srgbClr val="000000"/>
                </a:solidFill>
                <a:latin typeface="Georgia"/>
                <a:ea typeface="Georgia"/>
                <a:cs typeface="Georgia"/>
                <a:sym typeface="Georgia"/>
              </a:rPr>
              <a:t>Build </a:t>
            </a:r>
            <a:r>
              <a:rPr b="1" i="1" lang="en-US" sz="2000">
                <a:solidFill>
                  <a:srgbClr val="7030A0"/>
                </a:solidFill>
                <a:latin typeface="Georgia"/>
                <a:ea typeface="Georgia"/>
                <a:cs typeface="Georgia"/>
                <a:sym typeface="Georgia"/>
              </a:rPr>
              <a:t>the current largest </a:t>
            </a:r>
            <a:r>
              <a:rPr b="0" lang="en-US" sz="2000" strike="noStrike">
                <a:solidFill>
                  <a:srgbClr val="000000"/>
                </a:solidFill>
                <a:latin typeface="Georgia"/>
                <a:ea typeface="Georgia"/>
                <a:cs typeface="Georgia"/>
                <a:sym typeface="Georgia"/>
              </a:rPr>
              <a:t>2D Scene </a:t>
            </a:r>
            <a:r>
              <a:rPr lang="en-US" sz="2000">
                <a:latin typeface="Georgia"/>
                <a:ea typeface="Georgia"/>
                <a:cs typeface="Georgia"/>
                <a:sym typeface="Georgia"/>
              </a:rPr>
              <a:t>sketch/image 3D scene retrieval </a:t>
            </a:r>
            <a:r>
              <a:rPr b="0" lang="en-US" sz="2000" strike="noStrike">
                <a:solidFill>
                  <a:srgbClr val="000000"/>
                </a:solidFill>
                <a:latin typeface="Georgia"/>
                <a:ea typeface="Georgia"/>
                <a:cs typeface="Georgia"/>
                <a:sym typeface="Georgia"/>
              </a:rPr>
              <a:t>benchmark</a:t>
            </a:r>
            <a:endParaRPr b="0" sz="2700"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1700"/>
              <a:buFont typeface="Noto Sans Symbols"/>
              <a:buChar char="●"/>
            </a:pPr>
            <a:r>
              <a:rPr b="1" lang="en-US" sz="2000">
                <a:latin typeface="Georgia"/>
                <a:ea typeface="Georgia"/>
                <a:cs typeface="Georgia"/>
                <a:sym typeface="Georgia"/>
              </a:rPr>
              <a:t>Method</a:t>
            </a:r>
            <a:r>
              <a:rPr b="1" lang="en-US" sz="2000" strike="noStrike">
                <a:solidFill>
                  <a:srgbClr val="000000"/>
                </a:solidFill>
                <a:latin typeface="Georgia"/>
                <a:ea typeface="Georgia"/>
                <a:cs typeface="Georgia"/>
                <a:sym typeface="Georgia"/>
              </a:rPr>
              <a:t>: </a:t>
            </a:r>
            <a:r>
              <a:rPr lang="en-US" sz="2000">
                <a:latin typeface="Georgia"/>
                <a:ea typeface="Georgia"/>
                <a:cs typeface="Georgia"/>
                <a:sym typeface="Georgia"/>
              </a:rPr>
              <a:t>Baseline performance has been provided by VMV-VGG</a:t>
            </a:r>
            <a:endParaRPr sz="2000">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Evaluation: </a:t>
            </a:r>
            <a:r>
              <a:rPr b="0" lang="en-US" sz="2000" strike="noStrike">
                <a:solidFill>
                  <a:srgbClr val="000000"/>
                </a:solidFill>
                <a:latin typeface="Georgia"/>
                <a:ea typeface="Georgia"/>
                <a:cs typeface="Georgia"/>
                <a:sym typeface="Georgia"/>
              </a:rPr>
              <a:t>Performed a </a:t>
            </a:r>
            <a:r>
              <a:rPr b="0" i="1" lang="en-US" sz="2000" strike="noStrike">
                <a:solidFill>
                  <a:srgbClr val="0000FF"/>
                </a:solidFill>
                <a:latin typeface="Georgia"/>
                <a:ea typeface="Georgia"/>
                <a:cs typeface="Georgia"/>
                <a:sym typeface="Georgia"/>
              </a:rPr>
              <a:t>comparative evaluation</a:t>
            </a:r>
            <a:r>
              <a:rPr b="0" lang="en-US" sz="2000" strike="noStrike">
                <a:solidFill>
                  <a:srgbClr val="0000FF"/>
                </a:solidFill>
                <a:latin typeface="Georgia"/>
                <a:ea typeface="Georgia"/>
                <a:cs typeface="Georgia"/>
                <a:sym typeface="Georgia"/>
              </a:rPr>
              <a:t> </a:t>
            </a:r>
            <a:r>
              <a:rPr b="0" lang="en-US" sz="2000" strike="noStrike">
                <a:solidFill>
                  <a:srgbClr val="000000"/>
                </a:solidFill>
                <a:latin typeface="Georgia"/>
                <a:ea typeface="Georgia"/>
                <a:cs typeface="Georgia"/>
                <a:sym typeface="Georgia"/>
              </a:rPr>
              <a:t>on the accuracy</a:t>
            </a:r>
            <a:endParaRPr b="0" sz="2700"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0" sz="2700" strike="noStrike">
              <a:solidFill>
                <a:srgbClr val="000000"/>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Conclusions &amp; Future Work </a:t>
            </a:r>
            <a:endParaRPr b="0" sz="3300" strike="noStrike">
              <a:solidFill>
                <a:srgbClr val="000000"/>
              </a:solidFill>
              <a:latin typeface="Arial"/>
              <a:ea typeface="Arial"/>
              <a:cs typeface="Arial"/>
              <a:sym typeface="Arial"/>
            </a:endParaRPr>
          </a:p>
        </p:txBody>
      </p:sp>
      <p:sp>
        <p:nvSpPr>
          <p:cNvPr id="238" name="Google Shape;238;p39"/>
          <p:cNvSpPr txBox="1"/>
          <p:nvPr/>
        </p:nvSpPr>
        <p:spPr>
          <a:xfrm>
            <a:off x="301680" y="1447920"/>
            <a:ext cx="8503800" cy="4571700"/>
          </a:xfrm>
          <a:prstGeom prst="rect">
            <a:avLst/>
          </a:prstGeom>
          <a:noFill/>
          <a:ln>
            <a:noFill/>
          </a:ln>
        </p:spPr>
        <p:txBody>
          <a:bodyPr anchorCtr="0" anchor="t" bIns="45700" lIns="91425" spcFirstLastPara="1" rIns="91425" wrap="square" tIns="45700">
            <a:noAutofit/>
          </a:bodyPr>
          <a:lstStyle/>
          <a:p>
            <a:pPr indent="-248390" lvl="0" marL="272879" rtl="0" algn="l">
              <a:spcBef>
                <a:spcPts val="0"/>
              </a:spcBef>
              <a:spcAft>
                <a:spcPts val="0"/>
              </a:spcAft>
              <a:buClr>
                <a:srgbClr val="D16349"/>
              </a:buClr>
              <a:buSzPts val="2000"/>
              <a:buFont typeface="Noto Sans Symbols"/>
              <a:buChar char="●"/>
            </a:pPr>
            <a:r>
              <a:rPr lang="en-US" sz="2000">
                <a:solidFill>
                  <a:schemeClr val="dk1"/>
                </a:solidFill>
                <a:latin typeface="Georgia"/>
                <a:ea typeface="Georgia"/>
                <a:cs typeface="Georgia"/>
                <a:sym typeface="Georgia"/>
              </a:rPr>
              <a:t>Build a </a:t>
            </a:r>
            <a:r>
              <a:rPr lang="en-US" sz="2000">
                <a:solidFill>
                  <a:srgbClr val="FF3300"/>
                </a:solidFill>
                <a:latin typeface="Georgia"/>
                <a:ea typeface="Georgia"/>
                <a:cs typeface="Georgia"/>
                <a:sym typeface="Georgia"/>
              </a:rPr>
              <a:t>large-scale</a:t>
            </a:r>
            <a:r>
              <a:rPr lang="en-US" sz="2000">
                <a:solidFill>
                  <a:schemeClr val="dk1"/>
                </a:solidFill>
                <a:latin typeface="Georgia"/>
                <a:ea typeface="Georgia"/>
                <a:cs typeface="Georgia"/>
                <a:sym typeface="Georgia"/>
              </a:rPr>
              <a:t> and/or </a:t>
            </a:r>
            <a:r>
              <a:rPr lang="en-US" sz="2000">
                <a:solidFill>
                  <a:srgbClr val="FF0000"/>
                </a:solidFill>
                <a:latin typeface="Georgia"/>
                <a:ea typeface="Georgia"/>
                <a:cs typeface="Georgia"/>
                <a:sym typeface="Georgia"/>
              </a:rPr>
              <a:t>multimodal</a:t>
            </a:r>
            <a:r>
              <a:rPr lang="en-US" sz="2000">
                <a:solidFill>
                  <a:schemeClr val="dk1"/>
                </a:solidFill>
                <a:latin typeface="Georgia"/>
                <a:ea typeface="Georgia"/>
                <a:cs typeface="Georgia"/>
                <a:sym typeface="Georgia"/>
              </a:rPr>
              <a:t> 2D scene-based 3D scene retrieval benchmark</a:t>
            </a:r>
            <a:endParaRPr sz="2000">
              <a:solidFill>
                <a:schemeClr val="dk1"/>
              </a:solidFill>
              <a:latin typeface="Georgia"/>
              <a:ea typeface="Georgia"/>
              <a:cs typeface="Georgia"/>
              <a:sym typeface="Georgia"/>
            </a:endParaRPr>
          </a:p>
          <a:p>
            <a:pPr indent="-248390" lvl="0" marL="272879" rtl="0" algn="l">
              <a:spcBef>
                <a:spcPts val="0"/>
              </a:spcBef>
              <a:spcAft>
                <a:spcPts val="0"/>
              </a:spcAft>
              <a:buClr>
                <a:srgbClr val="D16349"/>
              </a:buClr>
              <a:buSzPts val="2000"/>
              <a:buFont typeface="Noto Sans Symbols"/>
              <a:buChar char="●"/>
            </a:pPr>
            <a:r>
              <a:rPr lang="en-US" sz="2000">
                <a:solidFill>
                  <a:srgbClr val="0000FF"/>
                </a:solidFill>
                <a:latin typeface="Georgia"/>
                <a:ea typeface="Georgia"/>
                <a:cs typeface="Georgia"/>
                <a:sym typeface="Georgia"/>
              </a:rPr>
              <a:t>Semantics-driven</a:t>
            </a:r>
            <a:r>
              <a:rPr lang="en-US" sz="2000">
                <a:solidFill>
                  <a:schemeClr val="dk1"/>
                </a:solidFill>
                <a:latin typeface="Georgia"/>
                <a:ea typeface="Georgia"/>
                <a:cs typeface="Georgia"/>
                <a:sym typeface="Georgia"/>
              </a:rPr>
              <a:t> 2D scene image-based 3D scene retrieval</a:t>
            </a:r>
            <a:endParaRPr sz="2000">
              <a:solidFill>
                <a:schemeClr val="dk1"/>
              </a:solidFill>
              <a:latin typeface="Georgia"/>
              <a:ea typeface="Georgia"/>
              <a:cs typeface="Georgia"/>
              <a:sym typeface="Georgia"/>
            </a:endParaRPr>
          </a:p>
          <a:p>
            <a:pPr indent="-248390" lvl="0" marL="272879" rtl="0" algn="l">
              <a:spcBef>
                <a:spcPts val="0"/>
              </a:spcBef>
              <a:spcAft>
                <a:spcPts val="0"/>
              </a:spcAft>
              <a:buClr>
                <a:srgbClr val="D16349"/>
              </a:buClr>
              <a:buSzPts val="2000"/>
              <a:buFont typeface="Noto Sans Symbols"/>
              <a:buChar char="●"/>
            </a:pPr>
            <a:r>
              <a:rPr b="1" lang="en-US" sz="2000">
                <a:solidFill>
                  <a:schemeClr val="dk1"/>
                </a:solidFill>
                <a:latin typeface="Georgia"/>
                <a:ea typeface="Georgia"/>
                <a:cs typeface="Georgia"/>
                <a:sym typeface="Georgia"/>
              </a:rPr>
              <a:t>Impact: </a:t>
            </a:r>
            <a:r>
              <a:rPr lang="en-US" sz="2000">
                <a:solidFill>
                  <a:schemeClr val="dk1"/>
                </a:solidFill>
                <a:latin typeface="Georgia"/>
                <a:ea typeface="Georgia"/>
                <a:cs typeface="Georgia"/>
                <a:sym typeface="Georgia"/>
              </a:rPr>
              <a:t>Provided </a:t>
            </a:r>
            <a:r>
              <a:rPr i="1" lang="en-US" sz="2000">
                <a:solidFill>
                  <a:srgbClr val="990099"/>
                </a:solidFill>
                <a:latin typeface="Georgia"/>
                <a:ea typeface="Georgia"/>
                <a:cs typeface="Georgia"/>
                <a:sym typeface="Georgia"/>
              </a:rPr>
              <a:t>the largest and most comprehensive common platform </a:t>
            </a:r>
            <a:r>
              <a:rPr lang="en-US" sz="2000">
                <a:solidFill>
                  <a:schemeClr val="dk1"/>
                </a:solidFill>
                <a:latin typeface="Georgia"/>
                <a:ea typeface="Georgia"/>
                <a:cs typeface="Georgia"/>
                <a:sym typeface="Georgia"/>
              </a:rPr>
              <a:t>for evaluating 2D scene sketch/image-based 3D scene retrieval</a:t>
            </a:r>
            <a:endParaRPr sz="2000">
              <a:solidFill>
                <a:schemeClr val="dk1"/>
              </a:solidFill>
              <a:latin typeface="Georgia"/>
              <a:ea typeface="Georgia"/>
              <a:cs typeface="Georgia"/>
              <a:sym typeface="Georgia"/>
            </a:endParaRPr>
          </a:p>
          <a:p>
            <a:pPr indent="-355600" lvl="0" marL="4572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Build a large-scale and/or multimodal 2D scene-based 3D scene retrieval benchmark</a:t>
            </a:r>
            <a:endParaRPr sz="2000">
              <a:solidFill>
                <a:schemeClr val="dk1"/>
              </a:solidFill>
              <a:latin typeface="Georgia"/>
              <a:ea typeface="Georgia"/>
              <a:cs typeface="Georgia"/>
              <a:sym typeface="Georgia"/>
            </a:endParaRPr>
          </a:p>
          <a:p>
            <a:pPr indent="-355600" lvl="0" marL="4572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Semantics-driven 2D scene image-based 3D scene retrieval</a:t>
            </a:r>
            <a:endParaRPr sz="2000">
              <a:solidFill>
                <a:schemeClr val="dk1"/>
              </a:solidFill>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t/>
            </a:r>
            <a:endParaRPr sz="27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1" sz="20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nvSpPr>
        <p:spPr>
          <a:xfrm>
            <a:off x="301680" y="1447920"/>
            <a:ext cx="8595300" cy="4572000"/>
          </a:xfrm>
          <a:prstGeom prst="rect">
            <a:avLst/>
          </a:prstGeom>
          <a:noFill/>
          <a:ln>
            <a:noFill/>
          </a:ln>
        </p:spPr>
        <p:txBody>
          <a:bodyPr anchorCtr="0" anchor="t" bIns="45700" lIns="91425" spcFirstLastPara="1" rIns="91425" wrap="square" tIns="45700">
            <a:noAutofit/>
          </a:bodyPr>
          <a:lstStyle/>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M. Fisher and P. Hanrahan. Context-based search for 3D models. ACM Trans. Graph., 29:182:1–182:10, 2011.</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[2]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B. Li and et al. A comparison of 3D shape retrieval methods based on a large-scale benchmark supporting multimodal queries. Computer Vision and Image Understanding, 131:1– 27, 2015.</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[3]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Large-scale scene recognition from abbey to zoo. In CVPR, pages 3485–3492. IEEE Computer Society, 2010.</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[4]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Exploring a large collection of scene categories. International Journal of Computer Vision, 119(1):3–22, 2016.</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[5]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SUN3D: A database of big spaces reconstructed using SfM and object labels. In ICCV, pages 1625–1632, 2013.</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[6]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S. Song and et al. Semantic scene completion from a single depth image. In CVPR, pages 190–198. IEEE Computer Society, 2017.</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[7] </a:t>
            </a:r>
            <a:r>
              <a:rPr lang="en-US" sz="1000">
                <a:solidFill>
                  <a:schemeClr val="dk1"/>
                </a:solidFill>
                <a:latin typeface="Georgia"/>
                <a:ea typeface="Georgia"/>
                <a:cs typeface="Georgia"/>
                <a:sym typeface="Georgia"/>
              </a:rPr>
              <a:t>-</a:t>
            </a:r>
            <a:r>
              <a:rPr lang="en-US" sz="1000">
                <a:latin typeface="Georgia"/>
                <a:ea typeface="Georgia"/>
                <a:cs typeface="Georgia"/>
                <a:sym typeface="Georgia"/>
              </a:rPr>
              <a:t> J. Yuan and et al. SHREC’18 track: 2D scene sketch-based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[8] </a:t>
            </a:r>
            <a:r>
              <a:rPr lang="en-US" sz="1000">
                <a:solidFill>
                  <a:schemeClr val="dk1"/>
                </a:solidFill>
                <a:latin typeface="Georgia"/>
                <a:ea typeface="Georgia"/>
                <a:cs typeface="Georgia"/>
                <a:sym typeface="Georgia"/>
              </a:rPr>
              <a:t>-</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B. Zhou and et al. Places: A 10 million image database for scene recognition. IEEE Trans. Pattern Anal. Mach. Intell., 40(6):1452–1464,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[9] </a:t>
            </a:r>
            <a:r>
              <a:rPr lang="en-US" sz="1000">
                <a:solidFill>
                  <a:schemeClr val="dk1"/>
                </a:solidFill>
                <a:latin typeface="Georgia"/>
                <a:ea typeface="Georgia"/>
                <a:cs typeface="Georgia"/>
                <a:sym typeface="Georgia"/>
              </a:rPr>
              <a:t>-</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3D Warehouse. http://3dwarehouse.sketchup. com/?hl=en,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[10] </a:t>
            </a:r>
            <a:r>
              <a:rPr lang="en-US" sz="1000">
                <a:solidFill>
                  <a:schemeClr val="dk1"/>
                </a:solidFill>
                <a:latin typeface="Georgia"/>
                <a:ea typeface="Georgia"/>
                <a:cs typeface="Georgia"/>
                <a:sym typeface="Georgia"/>
              </a:rPr>
              <a:t>-</a:t>
            </a:r>
            <a:r>
              <a:rPr lang="en-US" sz="1000">
                <a:latin typeface="Georgia"/>
                <a:ea typeface="Georgia"/>
                <a:cs typeface="Georgia"/>
                <a:sym typeface="Georgia"/>
              </a:rPr>
              <a:t> H. Abdul-Rashid and et al. SHREC’18 track: 2D scene image-based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[11]  </a:t>
            </a:r>
            <a:r>
              <a:rPr lang="en-US" sz="1000">
                <a:solidFill>
                  <a:schemeClr val="dk1"/>
                </a:solidFill>
                <a:latin typeface="Georgia"/>
                <a:ea typeface="Georgia"/>
                <a:cs typeface="Georgia"/>
                <a:sym typeface="Georgia"/>
              </a:rPr>
              <a:t>-</a:t>
            </a:r>
            <a:r>
              <a:rPr lang="en-US" sz="1000">
                <a:latin typeface="Georgia"/>
                <a:ea typeface="Georgia"/>
                <a:cs typeface="Georgia"/>
                <a:sym typeface="Georgia"/>
              </a:rPr>
              <a:t>  J. Yuan and et al. SHREC’18 track: 2D scene sketch-based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[12] </a:t>
            </a:r>
            <a:r>
              <a:rPr lang="en-US" sz="1000">
                <a:solidFill>
                  <a:schemeClr val="dk1"/>
                </a:solidFill>
                <a:latin typeface="Georgia"/>
                <a:ea typeface="Georgia"/>
                <a:cs typeface="Georgia"/>
                <a:sym typeface="Georgia"/>
              </a:rPr>
              <a:t>-</a:t>
            </a:r>
            <a:r>
              <a:rPr lang="en-US" sz="1000">
                <a:latin typeface="Georgia"/>
                <a:ea typeface="Georgia"/>
                <a:cs typeface="Georgia"/>
                <a:sym typeface="Georgia"/>
              </a:rPr>
              <a:t> K. Simonyan and A. Zisserman. Very deep convolutional networks for large-scale image recognition. CoRR, abs/1409.1556, 2014.</a:t>
            </a:r>
            <a:endParaRPr sz="1000">
              <a:latin typeface="Georgia"/>
              <a:ea typeface="Georgia"/>
              <a:cs typeface="Georgia"/>
              <a:sym typeface="Georgia"/>
            </a:endParaRPr>
          </a:p>
          <a:p>
            <a:pPr indent="0" lvl="0" marL="457200" rtl="0" algn="l">
              <a:lnSpc>
                <a:spcPct val="150000"/>
              </a:lnSpc>
              <a:spcBef>
                <a:spcPts val="0"/>
              </a:spcBef>
              <a:spcAft>
                <a:spcPts val="0"/>
              </a:spcAft>
              <a:buNone/>
            </a:pPr>
            <a:r>
              <a:t/>
            </a:r>
            <a:endParaRPr sz="800">
              <a:solidFill>
                <a:srgbClr val="0000FF"/>
              </a:solidFill>
              <a:latin typeface="Georgia"/>
              <a:ea typeface="Georgia"/>
              <a:cs typeface="Georgia"/>
              <a:sym typeface="Georgia"/>
            </a:endParaRPr>
          </a:p>
        </p:txBody>
      </p:sp>
      <p:sp>
        <p:nvSpPr>
          <p:cNvPr id="245" name="Google Shape;245;p40"/>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References</a:t>
            </a:r>
            <a:r>
              <a:rPr b="0" lang="en-US" sz="3300" strike="noStrike">
                <a:solidFill>
                  <a:srgbClr val="7B9899"/>
                </a:solidFill>
                <a:latin typeface="Georgia"/>
                <a:ea typeface="Georgia"/>
                <a:cs typeface="Georgia"/>
                <a:sym typeface="Georgia"/>
              </a:rPr>
              <a:t> </a:t>
            </a:r>
            <a:endParaRPr b="0" sz="3300"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p:nvPr/>
        </p:nvSpPr>
        <p:spPr>
          <a:xfrm>
            <a:off x="394560" y="1567800"/>
            <a:ext cx="8502120" cy="485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Thank you!</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Q&amp;A?</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E-mail: bo.li@usm.edu</a:t>
            </a:r>
            <a:endParaRPr b="0" sz="18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300" u="none" cap="none" strike="noStrike">
                <a:solidFill>
                  <a:srgbClr val="7A9798"/>
                </a:solidFill>
                <a:latin typeface="Georgia"/>
                <a:ea typeface="Georgia"/>
                <a:cs typeface="Georgia"/>
                <a:sym typeface="Georgia"/>
              </a:rPr>
              <a:t>Introduction</a:t>
            </a:r>
            <a:endParaRPr b="0" i="0" sz="1800" u="none" cap="none" strike="noStrike">
              <a:solidFill>
                <a:srgbClr val="000000"/>
              </a:solidFill>
              <a:latin typeface="Arial"/>
              <a:ea typeface="Arial"/>
              <a:cs typeface="Arial"/>
              <a:sym typeface="Arial"/>
            </a:endParaRPr>
          </a:p>
        </p:txBody>
      </p:sp>
      <p:sp>
        <p:nvSpPr>
          <p:cNvPr id="75" name="Google Shape;75;p16"/>
          <p:cNvSpPr/>
          <p:nvPr/>
        </p:nvSpPr>
        <p:spPr>
          <a:xfrm>
            <a:off x="301752" y="1371600"/>
            <a:ext cx="8503200" cy="46470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2D Scene Sketch/Image-Based 3D Scene Retrieval (Scene_SBR_IBR)</a:t>
            </a:r>
            <a:r>
              <a:rPr b="0" i="0" lang="en-US" sz="2000" u="none" cap="none" strike="noStrike">
                <a:solidFill>
                  <a:srgbClr val="000000"/>
                </a:solidFill>
                <a:latin typeface="Georgia"/>
                <a:ea typeface="Georgia"/>
                <a:cs typeface="Georgia"/>
                <a:sym typeface="Georgia"/>
              </a:rPr>
              <a:t> focuses on retrieving relevant 3D scene models using scene sketches/image(s) as input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Motivation:</a:t>
            </a:r>
            <a:r>
              <a:rPr b="0" i="0" lang="en-US" sz="2000" u="none" cap="none" strike="noStrike">
                <a:solidFill>
                  <a:srgbClr val="000000"/>
                </a:solidFill>
                <a:latin typeface="Georgia"/>
                <a:ea typeface="Georgia"/>
                <a:cs typeface="Georgia"/>
                <a:sym typeface="Georgia"/>
              </a:rPr>
              <a:t> </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D16349"/>
              </a:buClr>
              <a:buSzPts val="2000"/>
              <a:buFont typeface="Georgia"/>
              <a:buChar char="○"/>
            </a:pPr>
            <a:r>
              <a:rPr b="0" i="0" lang="en-US" sz="2000" u="none" cap="none" strike="noStrike">
                <a:solidFill>
                  <a:srgbClr val="E06666"/>
                </a:solidFill>
                <a:latin typeface="Georgia"/>
                <a:ea typeface="Georgia"/>
                <a:cs typeface="Georgia"/>
                <a:sym typeface="Georgia"/>
              </a:rPr>
              <a:t>Vast applications</a:t>
            </a:r>
            <a:r>
              <a:rPr b="0" i="0" lang="en-US" sz="2000" u="none" cap="none" strike="noStrike">
                <a:solidFill>
                  <a:srgbClr val="000000"/>
                </a:solidFill>
                <a:latin typeface="Georgia"/>
                <a:ea typeface="Georgia"/>
                <a:cs typeface="Georgia"/>
                <a:sym typeface="Georgia"/>
              </a:rPr>
              <a:t>: 3D scene reconstruction, autonomous driving cars, 3D geometry video retrieval, and 3D AR/VR Entertainment</a:t>
            </a:r>
            <a:endParaRPr b="0" i="0" sz="2000" u="none" cap="none" strike="noStrike">
              <a:solidFill>
                <a:srgbClr val="000000"/>
              </a:solidFill>
              <a:latin typeface="Georgia"/>
              <a:ea typeface="Georgia"/>
              <a:cs typeface="Georgia"/>
              <a:sym typeface="Georgia"/>
            </a:endParaRPr>
          </a:p>
          <a:p>
            <a:pPr indent="-355600" lvl="0" marL="457200" marR="0" rtl="0" algn="l">
              <a:lnSpc>
                <a:spcPct val="100000"/>
              </a:lnSpc>
              <a:spcBef>
                <a:spcPts val="0"/>
              </a:spcBef>
              <a:spcAft>
                <a:spcPts val="0"/>
              </a:spcAft>
              <a:buClr>
                <a:srgbClr val="D16349"/>
              </a:buClr>
              <a:buSzPts val="2000"/>
              <a:buFont typeface="Georgia"/>
              <a:buChar char="●"/>
            </a:pPr>
            <a:r>
              <a:rPr b="1" lang="en-US" sz="2000">
                <a:solidFill>
                  <a:srgbClr val="134F5C"/>
                </a:solidFill>
                <a:latin typeface="Georgia"/>
                <a:ea typeface="Georgia"/>
                <a:cs typeface="Georgia"/>
                <a:sym typeface="Georgia"/>
              </a:rPr>
              <a:t>Challenges</a:t>
            </a:r>
            <a:endParaRPr sz="2000">
              <a:solidFill>
                <a:schemeClr val="dk1"/>
              </a:solidFill>
            </a:endParaRPr>
          </a:p>
          <a:p>
            <a:pPr indent="-355600" lvl="2" marL="13716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2D sketches/images lack 3D </a:t>
            </a:r>
            <a:r>
              <a:rPr lang="en-US" sz="2000">
                <a:solidFill>
                  <a:srgbClr val="6FA8DC"/>
                </a:solidFill>
                <a:latin typeface="Georgia"/>
                <a:ea typeface="Georgia"/>
                <a:cs typeface="Georgia"/>
                <a:sym typeface="Georgia"/>
              </a:rPr>
              <a:t>scene information</a:t>
            </a:r>
            <a:r>
              <a:rPr lang="en-US" sz="2000">
                <a:solidFill>
                  <a:schemeClr val="dk1"/>
                </a:solidFill>
                <a:latin typeface="Georgia"/>
                <a:ea typeface="Georgia"/>
                <a:cs typeface="Georgia"/>
                <a:sym typeface="Georgia"/>
              </a:rPr>
              <a:t> they are supposed to present</a:t>
            </a:r>
            <a:endParaRPr sz="2000">
              <a:solidFill>
                <a:schemeClr val="dk1"/>
              </a:solidFill>
            </a:endParaRPr>
          </a:p>
          <a:p>
            <a:pPr indent="-355600" lvl="2" marL="1371600" rtl="0" algn="l">
              <a:spcBef>
                <a:spcPts val="0"/>
              </a:spcBef>
              <a:spcAft>
                <a:spcPts val="0"/>
              </a:spcAft>
              <a:buClr>
                <a:srgbClr val="D16349"/>
              </a:buClr>
              <a:buSzPts val="2000"/>
              <a:buFont typeface="Georgia"/>
              <a:buChar char="○"/>
            </a:pPr>
            <a:r>
              <a:rPr lang="en-US" sz="2000">
                <a:solidFill>
                  <a:srgbClr val="8E7CC3"/>
                </a:solidFill>
                <a:latin typeface="Georgia"/>
                <a:ea typeface="Georgia"/>
                <a:cs typeface="Georgia"/>
                <a:sym typeface="Georgia"/>
              </a:rPr>
              <a:t>Semantic gap</a:t>
            </a:r>
            <a:r>
              <a:rPr lang="en-US" sz="2000">
                <a:solidFill>
                  <a:schemeClr val="dk1"/>
                </a:solidFill>
                <a:latin typeface="Georgia"/>
                <a:ea typeface="Georgia"/>
                <a:cs typeface="Georgia"/>
                <a:sym typeface="Georgia"/>
              </a:rPr>
              <a:t> between 2D scene iconic sketches or realistic images and accurate 3D scene models</a:t>
            </a:r>
            <a:endParaRPr sz="2000">
              <a:latin typeface="Georgia"/>
              <a:ea typeface="Georgia"/>
              <a:cs typeface="Georgia"/>
              <a:sym typeface="Georgia"/>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p:nvPr/>
        </p:nvSpPr>
        <p:spPr>
          <a:xfrm>
            <a:off x="301680" y="228600"/>
            <a:ext cx="853350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300" u="none" cap="none" strike="noStrike">
                <a:solidFill>
                  <a:srgbClr val="7A9798"/>
                </a:solidFill>
                <a:latin typeface="Georgia"/>
                <a:ea typeface="Georgia"/>
                <a:cs typeface="Georgia"/>
                <a:sym typeface="Georgia"/>
              </a:rPr>
              <a:t>Introduction</a:t>
            </a:r>
            <a:endParaRPr b="0" i="0" sz="1800" u="none" cap="none" strike="noStrike">
              <a:solidFill>
                <a:srgbClr val="000000"/>
              </a:solidFill>
              <a:latin typeface="Arial"/>
              <a:ea typeface="Arial"/>
              <a:cs typeface="Arial"/>
              <a:sym typeface="Arial"/>
            </a:endParaRPr>
          </a:p>
        </p:txBody>
      </p:sp>
      <p:sp>
        <p:nvSpPr>
          <p:cNvPr id="82" name="Google Shape;82;p17"/>
          <p:cNvSpPr/>
          <p:nvPr/>
        </p:nvSpPr>
        <p:spPr>
          <a:xfrm>
            <a:off x="301680" y="1371600"/>
            <a:ext cx="8503200" cy="4647000"/>
          </a:xfrm>
          <a:prstGeom prst="rect">
            <a:avLst/>
          </a:prstGeom>
          <a:noFill/>
          <a:ln>
            <a:noFill/>
          </a:ln>
        </p:spPr>
        <p:txBody>
          <a:bodyPr anchorCtr="0" anchor="t" bIns="45000" lIns="90000" spcFirstLastPara="1" rIns="90000" wrap="square" tIns="45000">
            <a:noAutofit/>
          </a:bodyPr>
          <a:lstStyle/>
          <a:p>
            <a:pPr indent="-259199" lvl="0" marL="272879"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Challenges contd.</a:t>
            </a:r>
            <a:r>
              <a:rPr lang="en-US" sz="2000"/>
              <a:t> </a:t>
            </a:r>
            <a:endParaRPr b="0" i="0" sz="2000" u="none" cap="none" strike="noStrike">
              <a:solidFill>
                <a:srgbClr val="000000"/>
              </a:solidFill>
              <a:latin typeface="Arial"/>
              <a:ea typeface="Arial"/>
              <a:cs typeface="Arial"/>
              <a:sym typeface="Arial"/>
            </a:endParaRPr>
          </a:p>
          <a:p>
            <a:pPr indent="-284500" lvl="1" marL="54756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E06666"/>
                </a:solidFill>
                <a:latin typeface="Georgia"/>
                <a:ea typeface="Georgia"/>
                <a:cs typeface="Georgia"/>
                <a:sym typeface="Georgia"/>
              </a:rPr>
              <a:t>Brand new</a:t>
            </a:r>
            <a:r>
              <a:rPr b="0" i="0" lang="en-US" sz="2000" u="none" cap="none" strike="noStrike">
                <a:solidFill>
                  <a:srgbClr val="000000"/>
                </a:solidFill>
                <a:latin typeface="Georgia"/>
                <a:ea typeface="Georgia"/>
                <a:cs typeface="Georgia"/>
                <a:sym typeface="Georgia"/>
              </a:rPr>
              <a:t> research topic in the field of sketch/image-based 3D object retrieval (Scene_SBR_IBR)</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A query sketch/image contains </a:t>
            </a:r>
            <a:r>
              <a:rPr b="0" i="0" lang="en-US" sz="2000" u="sng" cap="none" strike="noStrike">
                <a:solidFill>
                  <a:srgbClr val="000000"/>
                </a:solidFill>
                <a:latin typeface="Georgia"/>
                <a:ea typeface="Georgia"/>
                <a:cs typeface="Georgia"/>
                <a:sym typeface="Georgia"/>
              </a:rPr>
              <a:t>several</a:t>
            </a:r>
            <a:r>
              <a:rPr b="0" i="0" lang="en-US" sz="2000" u="none" cap="none" strike="noStrike">
                <a:solidFill>
                  <a:srgbClr val="000000"/>
                </a:solidFill>
                <a:latin typeface="Georgia"/>
                <a:ea typeface="Georgia"/>
                <a:cs typeface="Georgia"/>
                <a:sym typeface="Georgia"/>
              </a:rPr>
              <a:t> objects</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Objects may </a:t>
            </a:r>
            <a:r>
              <a:rPr b="0" i="0" lang="en-US" sz="2000" u="sng" cap="none" strike="noStrike">
                <a:solidFill>
                  <a:srgbClr val="000000"/>
                </a:solidFill>
                <a:latin typeface="Georgia"/>
                <a:ea typeface="Georgia"/>
                <a:cs typeface="Georgia"/>
                <a:sym typeface="Georgia"/>
              </a:rPr>
              <a:t>overlap</a:t>
            </a:r>
            <a:r>
              <a:rPr b="0" i="0" lang="en-US" sz="2000" u="none" cap="none" strike="noStrike">
                <a:solidFill>
                  <a:srgbClr val="000000"/>
                </a:solidFill>
                <a:latin typeface="Georgia"/>
                <a:ea typeface="Georgia"/>
                <a:cs typeface="Georgia"/>
                <a:sym typeface="Georgia"/>
              </a:rPr>
              <a:t> with each other</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Relative </a:t>
            </a:r>
            <a:r>
              <a:rPr b="0" i="0" lang="en-US" sz="2000" u="sng" cap="none" strike="noStrike">
                <a:solidFill>
                  <a:srgbClr val="000000"/>
                </a:solidFill>
                <a:latin typeface="Georgia"/>
                <a:ea typeface="Georgia"/>
                <a:cs typeface="Georgia"/>
                <a:sym typeface="Georgia"/>
              </a:rPr>
              <a:t>context</a:t>
            </a:r>
            <a:r>
              <a:rPr b="0" i="0" lang="en-US" sz="2000" u="none" cap="none" strike="noStrike">
                <a:solidFill>
                  <a:srgbClr val="000000"/>
                </a:solidFill>
                <a:latin typeface="Georgia"/>
                <a:ea typeface="Georgia"/>
                <a:cs typeface="Georgia"/>
                <a:sym typeface="Georgia"/>
              </a:rPr>
              <a:t> configurations among the objects</a:t>
            </a:r>
            <a:endParaRPr b="0" i="0" sz="2000" u="none" cap="none" strike="noStrike">
              <a:solidFill>
                <a:srgbClr val="000000"/>
              </a:solidFill>
              <a:latin typeface="Arial"/>
              <a:ea typeface="Arial"/>
              <a:cs typeface="Arial"/>
              <a:sym typeface="Arial"/>
            </a:endParaRPr>
          </a:p>
          <a:p>
            <a:pPr indent="-271800" lvl="0" marL="27287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To </a:t>
            </a:r>
            <a:r>
              <a:rPr b="1" i="0" lang="en-US" sz="2000" u="none" cap="none" strike="noStrike">
                <a:solidFill>
                  <a:srgbClr val="000000"/>
                </a:solidFill>
                <a:latin typeface="Georgia"/>
                <a:ea typeface="Georgia"/>
                <a:cs typeface="Georgia"/>
                <a:sym typeface="Georgia"/>
              </a:rPr>
              <a:t>promote</a:t>
            </a:r>
            <a:r>
              <a:rPr b="0" i="0" lang="en-US" sz="2000" u="none" cap="none" strike="noStrike">
                <a:solidFill>
                  <a:srgbClr val="000000"/>
                </a:solidFill>
                <a:latin typeface="Georgia"/>
                <a:ea typeface="Georgia"/>
                <a:cs typeface="Georgia"/>
                <a:sym typeface="Georgia"/>
              </a:rPr>
              <a:t> this challenging research direction, </a:t>
            </a:r>
            <a:r>
              <a:rPr b="1" i="0" lang="en-US" sz="2000" u="none" cap="none" strike="noStrike">
                <a:solidFill>
                  <a:srgbClr val="000000"/>
                </a:solidFill>
                <a:latin typeface="Georgia"/>
                <a:ea typeface="Georgia"/>
                <a:cs typeface="Georgia"/>
                <a:sym typeface="Georgia"/>
              </a:rPr>
              <a:t>we</a:t>
            </a:r>
            <a:r>
              <a:rPr b="0" i="0" lang="en-US" sz="2000" u="none" cap="none" strike="noStrike">
                <a:solidFill>
                  <a:srgbClr val="000000"/>
                </a:solidFill>
                <a:latin typeface="Georgia"/>
                <a:ea typeface="Georgia"/>
                <a:cs typeface="Georgia"/>
                <a:sym typeface="Georgia"/>
              </a:rPr>
              <a:t> built the most comprehensive and largest 2D scene sketch/image-based benchmark 3D scene retrieval benchmark, </a:t>
            </a:r>
            <a:r>
              <a:rPr b="1" i="0" lang="en-US" sz="2000" u="none" cap="none" strike="noStrike">
                <a:solidFill>
                  <a:srgbClr val="000000"/>
                </a:solidFill>
                <a:latin typeface="Georgia"/>
                <a:ea typeface="Georgia"/>
                <a:cs typeface="Georgia"/>
                <a:sym typeface="Georgia"/>
              </a:rPr>
              <a:t>Scene_SBR_IBR.</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89" name="Google Shape;89;p18"/>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rgbClr val="D16349"/>
                </a:solidFill>
                <a:latin typeface="Georgia"/>
                <a:ea typeface="Georgia"/>
                <a:cs typeface="Georgia"/>
                <a:sym typeface="Georgia"/>
              </a:rPr>
              <a:t>Related Work</a:t>
            </a:r>
            <a:endParaRPr b="0"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96" name="Google Shape;96;p19"/>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3D Scene Retrieval </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Fisher and Hanrahan  proposed context-based 3D model retrieval </a:t>
            </a:r>
            <a:r>
              <a:rPr lang="en-US" sz="2500">
                <a:solidFill>
                  <a:srgbClr val="0000FF"/>
                </a:solidFill>
                <a:latin typeface="Georgia"/>
                <a:ea typeface="Georgia"/>
                <a:cs typeface="Georgia"/>
                <a:sym typeface="Georgia"/>
              </a:rPr>
              <a:t>[1]</a:t>
            </a:r>
            <a:endParaRPr sz="2500">
              <a:solidFill>
                <a:srgbClr val="0000FF"/>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Xu et. al proposed Sketch2Scene, a system for automatic 2D sketch-based 3D scene composition </a:t>
            </a:r>
            <a:r>
              <a:rPr lang="en-US" sz="2500">
                <a:solidFill>
                  <a:srgbClr val="0000FF"/>
                </a:solidFill>
                <a:latin typeface="Georgia"/>
                <a:ea typeface="Georgia"/>
                <a:cs typeface="Georgia"/>
                <a:sym typeface="Georgia"/>
              </a:rPr>
              <a:t>[2]</a:t>
            </a:r>
            <a:endParaRPr sz="2500">
              <a:latin typeface="Georgia"/>
              <a:ea typeface="Georgia"/>
              <a:cs typeface="Georgia"/>
              <a:sym typeface="Georgia"/>
            </a:endParaRPr>
          </a:p>
        </p:txBody>
      </p:sp>
      <p:sp>
        <p:nvSpPr>
          <p:cNvPr id="97" name="Google Shape;97;p19"/>
          <p:cNvSpPr txBox="1"/>
          <p:nvPr/>
        </p:nvSpPr>
        <p:spPr>
          <a:xfrm>
            <a:off x="457200" y="5760720"/>
            <a:ext cx="8881500" cy="11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[1] </a:t>
            </a:r>
            <a:r>
              <a:rPr lang="en-US" sz="1000">
                <a:latin typeface="Georgia"/>
                <a:ea typeface="Georgia"/>
                <a:cs typeface="Georgia"/>
                <a:sym typeface="Georgia"/>
              </a:rPr>
              <a:t>M. Fisher and P. Hanrahan. Context-based search for 3D models. ACM Trans. Graph., 29:182:1–182:10, 2011.</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[2] </a:t>
            </a:r>
            <a:r>
              <a:rPr lang="en-US" sz="1000">
                <a:latin typeface="Georgia"/>
                <a:ea typeface="Georgia"/>
                <a:cs typeface="Georgia"/>
                <a:sym typeface="Georgia"/>
              </a:rPr>
              <a:t>B. Li and et al. A comparison of 3D shape retrieval methods based on a large-scale benchmark supporting multimodal queries. Computer Vision and Image Understanding, 131:1– 27, 2015.</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04" name="Google Shape;104;p20"/>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2D/3D Scene Datasets</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Xiao et. al built Scene UNderstanding (SUN).</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130,519 images across 899 scene categories </a:t>
            </a:r>
            <a:r>
              <a:rPr lang="en-US" sz="2500">
                <a:solidFill>
                  <a:srgbClr val="0000FF"/>
                </a:solidFill>
                <a:latin typeface="Georgia"/>
                <a:ea typeface="Georgia"/>
                <a:cs typeface="Georgia"/>
                <a:sym typeface="Georgia"/>
              </a:rPr>
              <a:t>[3]</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Expanded to 908 classes </a:t>
            </a:r>
            <a:r>
              <a:rPr lang="en-US" sz="2500">
                <a:solidFill>
                  <a:srgbClr val="0000FF"/>
                </a:solidFill>
                <a:latin typeface="Georgia"/>
                <a:ea typeface="Georgia"/>
                <a:cs typeface="Georgia"/>
                <a:sym typeface="Georgia"/>
              </a:rPr>
              <a:t>[4]</a:t>
            </a:r>
            <a:endParaRPr sz="2500">
              <a:solidFill>
                <a:srgbClr val="0000FF"/>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Xiao et. al created SUN3D </a:t>
            </a:r>
            <a:r>
              <a:rPr lang="en-US" sz="2500">
                <a:solidFill>
                  <a:srgbClr val="0000FF"/>
                </a:solidFill>
                <a:latin typeface="Georgia"/>
                <a:ea typeface="Georgia"/>
                <a:cs typeface="Georgia"/>
                <a:sym typeface="Georgia"/>
              </a:rPr>
              <a:t>[5]</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RGB-D video database with camera pose and object labels. </a:t>
            </a:r>
            <a:endParaRPr sz="2500">
              <a:latin typeface="Georgia"/>
              <a:ea typeface="Georgia"/>
              <a:cs typeface="Georgia"/>
              <a:sym typeface="Georgia"/>
            </a:endParaRPr>
          </a:p>
          <a:p>
            <a:pPr indent="0" lvl="0" marL="91440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05" name="Google Shape;105;p20"/>
          <p:cNvSpPr txBox="1"/>
          <p:nvPr/>
        </p:nvSpPr>
        <p:spPr>
          <a:xfrm>
            <a:off x="457200" y="5760720"/>
            <a:ext cx="8881500" cy="11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[3]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Large-scale scene recognition from abbey to zoo. In CVPR, pages 3485–3492. IEEE Computer Society, 2010.</a:t>
            </a:r>
            <a:endParaRPr sz="1000">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[4] </a:t>
            </a:r>
            <a:r>
              <a:rPr lang="en-US" sz="1000">
                <a:solidFill>
                  <a:schemeClr val="dk1"/>
                </a:solidFill>
                <a:latin typeface="Georgia"/>
                <a:ea typeface="Georgia"/>
                <a:cs typeface="Georgia"/>
                <a:sym typeface="Georgia"/>
              </a:rPr>
              <a:t>-</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J. Xiao and et al. SUN database: Exploring a large collection of scene categories. International Journal of Computer Vision, 119(1):3–22, 2016.</a:t>
            </a:r>
            <a:endParaRPr sz="1000">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[5]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SUN3D: A database of big spaces reconstructed using SfM and object labels. In ICCV, pages 1625–1632, 2013.</a:t>
            </a:r>
            <a:endParaRPr sz="10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12" name="Google Shape;112;p21"/>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2D/3D Scene Datasets contd.</a:t>
            </a:r>
            <a:endParaRPr sz="2500">
              <a:latin typeface="Georgia"/>
              <a:ea typeface="Georgia"/>
              <a:cs typeface="Georgia"/>
              <a:sym typeface="Georgia"/>
            </a:endParaRPr>
          </a:p>
          <a:p>
            <a:pPr indent="-387350" lvl="1" marL="9144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Song et. all constructed SUNCG </a:t>
            </a:r>
            <a:r>
              <a:rPr lang="en-US" sz="2500">
                <a:solidFill>
                  <a:srgbClr val="0000FF"/>
                </a:solidFill>
                <a:latin typeface="Georgia"/>
                <a:ea typeface="Georgia"/>
                <a:cs typeface="Georgia"/>
                <a:sym typeface="Georgia"/>
              </a:rPr>
              <a:t>[6]</a:t>
            </a:r>
            <a:endParaRPr sz="2500">
              <a:solidFill>
                <a:srgbClr val="0000FF"/>
              </a:solidFill>
              <a:latin typeface="Georgia"/>
              <a:ea typeface="Georgia"/>
              <a:cs typeface="Georgia"/>
              <a:sym typeface="Georgia"/>
            </a:endParaRPr>
          </a:p>
          <a:p>
            <a:pPr indent="-387350" lvl="2" marL="13716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46,622 Synthetic 3D scenes with 2,644 objects across 84 scene categories</a:t>
            </a:r>
            <a:endParaRPr sz="2500">
              <a:solidFill>
                <a:schemeClr val="dk1"/>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Zhou et. al compiled Places</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10,624,928 images across 434 scene categories. </a:t>
            </a:r>
            <a:endParaRPr sz="2500">
              <a:latin typeface="Georgia"/>
              <a:ea typeface="Georgia"/>
              <a:cs typeface="Georgia"/>
              <a:sym typeface="Georgia"/>
            </a:endParaRPr>
          </a:p>
          <a:p>
            <a:pPr indent="0" lvl="0" marL="91440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13" name="Google Shape;113;p21"/>
          <p:cNvSpPr txBox="1"/>
          <p:nvPr/>
        </p:nvSpPr>
        <p:spPr>
          <a:xfrm>
            <a:off x="457200" y="5760720"/>
            <a:ext cx="8881500" cy="11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[6]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S. Song and et al. Semantic scene completion from a single depth image. In CVPR, pages 190–198. IEEE Computer Society, 2017.</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120" name="Google Shape;120;p22"/>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D16349"/>
                </a:solidFill>
                <a:latin typeface="Georgia"/>
                <a:ea typeface="Georgia"/>
                <a:cs typeface="Georgia"/>
                <a:sym typeface="Georgia"/>
              </a:rPr>
              <a:t>Benchmark </a:t>
            </a:r>
            <a:endParaRPr b="0"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