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Hameed Abdu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2-13T21:42:18.581">
    <p:pos x="190" y="864"/>
    <p:text>Ask about. This cites the places paper but not Learning Deep Features for Scene Recognition
using Places Database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02-14T04:50:00.805">
    <p:pos x="104" y="807"/>
    <p:text>Ask about notes?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Autofit/>
          </a:bodyPr>
          <a:lstStyle/>
          <a:p>
            <a:pPr indent="0" lvl="0" marL="158760" rtl="0" algn="l">
              <a:lnSpc>
                <a:spcPct val="100000"/>
              </a:lnSpc>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56" name="Google Shape;56;p1:notes"/>
          <p:cNvSpPr/>
          <p:nvPr/>
        </p:nvSpPr>
        <p:spPr>
          <a:xfrm>
            <a:off x="3884760" y="8685360"/>
            <a:ext cx="2970720" cy="4561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Arial"/>
              <a:ea typeface="Arial"/>
              <a:cs typeface="Arial"/>
              <a:sym typeface="Arial"/>
            </a:endParaRPr>
          </a:p>
        </p:txBody>
      </p:sp>
      <p:sp>
        <p:nvSpPr>
          <p:cNvPr id="57" name="Google Shape;5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400">
                <a:solidFill>
                  <a:schemeClr val="dk1"/>
                </a:solidFill>
                <a:latin typeface="Times New Roman"/>
                <a:ea typeface="Times New Roman"/>
                <a:cs typeface="Times New Roman"/>
                <a:sym typeface="Times New Roman"/>
              </a:rPr>
              <a:t>Overview </a:t>
            </a:r>
            <a:endParaRPr b="1"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400">
                <a:solidFill>
                  <a:schemeClr val="dk1"/>
                </a:solidFill>
                <a:latin typeface="Times New Roman"/>
                <a:ea typeface="Times New Roman"/>
                <a:cs typeface="Times New Roman"/>
                <a:sym typeface="Times New Roman"/>
              </a:rPr>
              <a:t>	We have built a unified 3D scene benchmark supporting both sketch and model queries by substantially extending SceneSBR and SceneIBR by means of identifying and consolidating the same number of sketches/images/models for another additional 20 classes from the most popular 2D/3D data resources. </a:t>
            </a:r>
            <a:endParaRPr b="1"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400">
                <a:solidFill>
                  <a:schemeClr val="dk1"/>
                </a:solidFill>
                <a:latin typeface="Times New Roman"/>
                <a:ea typeface="Times New Roman"/>
                <a:cs typeface="Times New Roman"/>
                <a:sym typeface="Times New Roman"/>
              </a:rPr>
              <a:t>Motivation</a:t>
            </a:r>
            <a:endParaRPr b="1" sz="1400">
              <a:solidFill>
                <a:schemeClr val="dk1"/>
              </a:solidFill>
              <a:latin typeface="Times New Roman"/>
              <a:ea typeface="Times New Roman"/>
              <a:cs typeface="Times New Roman"/>
              <a:sym typeface="Times New Roman"/>
            </a:endParaRPr>
          </a:p>
          <a:p>
            <a:pPr indent="457200" lvl="0" marL="0" rtl="0" algn="l">
              <a:spcBef>
                <a:spcPts val="0"/>
              </a:spcBef>
              <a:spcAft>
                <a:spcPts val="0"/>
              </a:spcAft>
              <a:buNone/>
            </a:pPr>
            <a:r>
              <a:rPr b="1" lang="en-US" sz="1400">
                <a:solidFill>
                  <a:schemeClr val="dk1"/>
                </a:solidFill>
                <a:latin typeface="Times New Roman"/>
                <a:ea typeface="Times New Roman"/>
                <a:cs typeface="Times New Roman"/>
                <a:sym typeface="Times New Roman"/>
              </a:rPr>
              <a:t>During our two tracks, we found that both of these two benchmarks are not challenging and comprehensive enough since they cover only 10 categories, each of which is clearly distinct from one another. Considering this, we decided to further increase the comprehensiveness of the benchmarks by building a significantly larger and unified benchmark which supports both types of retrieval. </a:t>
            </a:r>
            <a:endParaRPr b="1" sz="1400">
              <a:solidFill>
                <a:schemeClr val="dk1"/>
              </a:solidFill>
              <a:latin typeface="Times New Roman"/>
              <a:ea typeface="Times New Roman"/>
              <a:cs typeface="Times New Roman"/>
              <a:sym typeface="Times New Roman"/>
            </a:endParaRPr>
          </a:p>
          <a:p>
            <a:pPr indent="457200" lvl="0" marL="0" rtl="0" algn="l">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400">
                <a:solidFill>
                  <a:schemeClr val="dk1"/>
                </a:solidFill>
                <a:latin typeface="Times New Roman"/>
                <a:ea typeface="Times New Roman"/>
                <a:cs typeface="Times New Roman"/>
                <a:sym typeface="Times New Roman"/>
              </a:rPr>
              <a:t>Building Process</a:t>
            </a:r>
            <a:endParaRPr b="1" sz="1400">
              <a:solidFill>
                <a:schemeClr val="dk1"/>
              </a:solidFill>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b="1" lang="en-US" sz="1400">
                <a:solidFill>
                  <a:schemeClr val="dk1"/>
                </a:solidFill>
                <a:latin typeface="Times New Roman"/>
                <a:ea typeface="Times New Roman"/>
                <a:cs typeface="Times New Roman"/>
                <a:sym typeface="Times New Roman"/>
              </a:rPr>
              <a:t> We selected the most popular 30 scene classes (including the initial 10 classes in SceneSBR and SceneIBR from the 88 available category labels in the Places88 , via a voting mechanism based on the collaborative judgement of three people.  Then, to collect data (sketches, images, and models) for the additional 20 classes, we gathered from Flicker and Google Image for sketches and images, and downloaded SketchUp 3D scene models </a:t>
            </a:r>
            <a:endParaRPr b="1"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457200" lvl="0" marL="0" rtl="0" algn="l">
              <a:spcBef>
                <a:spcPts val="0"/>
              </a:spcBef>
              <a:spcAft>
                <a:spcPts val="0"/>
              </a:spcAft>
              <a:buNone/>
            </a:pPr>
            <a:r>
              <a:t/>
            </a:r>
            <a:endParaRPr b="1" sz="1400">
              <a:solidFill>
                <a:schemeClr val="dk1"/>
              </a:solidFill>
              <a:latin typeface="Times New Roman"/>
              <a:ea typeface="Times New Roman"/>
              <a:cs typeface="Times New Roman"/>
              <a:sym typeface="Times New Roman"/>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f9a5498d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400">
                <a:solidFill>
                  <a:schemeClr val="dk1"/>
                </a:solidFill>
                <a:latin typeface="Times New Roman"/>
                <a:ea typeface="Times New Roman"/>
                <a:cs typeface="Times New Roman"/>
                <a:sym typeface="Times New Roman"/>
              </a:rPr>
              <a:t>The 2D Scene Sketch Query Dataset </a:t>
            </a:r>
            <a:r>
              <a:rPr lang="en-US" sz="1400">
                <a:solidFill>
                  <a:schemeClr val="dk1"/>
                </a:solidFill>
                <a:latin typeface="Times New Roman"/>
                <a:ea typeface="Times New Roman"/>
                <a:cs typeface="Times New Roman"/>
                <a:sym typeface="Times New Roman"/>
              </a:rPr>
              <a:t>utilizes the 2D scene images in SBR benchmark further extends with sketches from Flickr and Google images.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Calibri"/>
              <a:buChar char="●"/>
            </a:pPr>
            <a:r>
              <a:rPr b="1" lang="en-US" sz="1400">
                <a:solidFill>
                  <a:schemeClr val="dk1"/>
                </a:solidFill>
                <a:latin typeface="Calibri"/>
                <a:ea typeface="Calibri"/>
                <a:cs typeface="Calibri"/>
                <a:sym typeface="Calibri"/>
              </a:rPr>
              <a:t>The 2D Scene Sketch Query Dataset 750</a:t>
            </a:r>
            <a:r>
              <a:rPr lang="en-US" sz="1400">
                <a:solidFill>
                  <a:schemeClr val="dk1"/>
                </a:solidFill>
                <a:latin typeface="Calibri"/>
                <a:ea typeface="Calibri"/>
                <a:cs typeface="Calibri"/>
                <a:sym typeface="Calibri"/>
              </a:rPr>
              <a:t> 2D scene images categorized into 30 classes, each with 25 sketches each</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140" name="Google Shape;140;g4f9a5498d2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f9a5498d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400">
                <a:solidFill>
                  <a:schemeClr val="dk1"/>
                </a:solidFill>
                <a:latin typeface="Times New Roman"/>
                <a:ea typeface="Times New Roman"/>
                <a:cs typeface="Times New Roman"/>
                <a:sym typeface="Times New Roman"/>
              </a:rPr>
              <a:t>The 2D Scene Sketch Query Dataset </a:t>
            </a:r>
            <a:r>
              <a:rPr lang="en-US" sz="1400">
                <a:solidFill>
                  <a:schemeClr val="dk1"/>
                </a:solidFill>
                <a:latin typeface="Times New Roman"/>
                <a:ea typeface="Times New Roman"/>
                <a:cs typeface="Times New Roman"/>
                <a:sym typeface="Times New Roman"/>
              </a:rPr>
              <a:t>utilizes the 2D scene images in SBR benchmark further extends with sketches from Flickr and Google images.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Calibri"/>
              <a:buChar char="●"/>
            </a:pPr>
            <a:r>
              <a:rPr b="1" lang="en-US" sz="1400">
                <a:solidFill>
                  <a:schemeClr val="dk1"/>
                </a:solidFill>
                <a:latin typeface="Calibri"/>
                <a:ea typeface="Calibri"/>
                <a:cs typeface="Calibri"/>
                <a:sym typeface="Calibri"/>
              </a:rPr>
              <a:t>The 2D Scene Sketch Query Dataset 750</a:t>
            </a:r>
            <a:r>
              <a:rPr lang="en-US" sz="1400">
                <a:solidFill>
                  <a:schemeClr val="dk1"/>
                </a:solidFill>
                <a:latin typeface="Calibri"/>
                <a:ea typeface="Calibri"/>
                <a:cs typeface="Calibri"/>
                <a:sym typeface="Calibri"/>
              </a:rPr>
              <a:t> 2D scene images categorized into 30 classes, each with 25 sketches each</a:t>
            </a:r>
            <a:endParaRPr sz="14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5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149" name="Google Shape;149;g4f9a5498d2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e26236aaa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4e26236aaa_1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c6a5ee76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Times New Roman"/>
                <a:ea typeface="Times New Roman"/>
                <a:cs typeface="Times New Roman"/>
                <a:sym typeface="Times New Roman"/>
              </a:rPr>
              <a:t>The 2D Scene Image Query Dataset is </a:t>
            </a:r>
            <a:r>
              <a:rPr lang="en-US" sz="2400">
                <a:solidFill>
                  <a:schemeClr val="dk1"/>
                </a:solidFill>
              </a:rPr>
              <a:t>c</a:t>
            </a:r>
            <a:r>
              <a:rPr lang="en-US" sz="2400">
                <a:solidFill>
                  <a:schemeClr val="dk1"/>
                </a:solidFill>
              </a:rPr>
              <a:t>omposed of 30,000 scene images using categories from Places88 </a:t>
            </a:r>
            <a:r>
              <a:rPr lang="en-US" sz="2400">
                <a:solidFill>
                  <a:srgbClr val="0000FF"/>
                </a:solidFill>
                <a:latin typeface="Georgia"/>
                <a:ea typeface="Georgia"/>
                <a:cs typeface="Georgia"/>
                <a:sym typeface="Georgia"/>
              </a:rPr>
              <a:t>[7]</a:t>
            </a:r>
            <a:r>
              <a:rPr lang="en-US" sz="2400">
                <a:solidFill>
                  <a:srgbClr val="0000FF"/>
                </a:solidFill>
                <a:latin typeface="Georgia"/>
                <a:ea typeface="Georgia"/>
                <a:cs typeface="Georgia"/>
                <a:sym typeface="Georgia"/>
              </a:rPr>
              <a:t> </a:t>
            </a:r>
            <a:r>
              <a:rPr lang="en-US" sz="2400">
                <a:solidFill>
                  <a:schemeClr val="dk1"/>
                </a:solidFill>
              </a:rPr>
              <a:t>(30 classes, each with 1,000 images). </a:t>
            </a:r>
            <a:endParaRPr sz="2400"/>
          </a:p>
        </p:txBody>
      </p:sp>
      <p:sp>
        <p:nvSpPr>
          <p:cNvPr id="164" name="Google Shape;164;g4c6a5ee765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e26236aaa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4e26236aaa_1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c6a5ee05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Clr>
                <a:schemeClr val="dk1"/>
              </a:buClr>
              <a:buSzPts val="1100"/>
              <a:buFont typeface="Arial"/>
              <a:buNone/>
            </a:pPr>
            <a:r>
              <a:rPr b="1" lang="en-US" sz="1400">
                <a:solidFill>
                  <a:schemeClr val="dk1"/>
                </a:solidFill>
                <a:latin typeface="Calibri"/>
                <a:ea typeface="Calibri"/>
                <a:cs typeface="Calibri"/>
                <a:sym typeface="Calibri"/>
              </a:rPr>
              <a:t>The 3D scene dataset contains</a:t>
            </a:r>
            <a:r>
              <a:rPr lang="en-US" sz="1400">
                <a:solidFill>
                  <a:schemeClr val="dk1"/>
                </a:solidFill>
                <a:latin typeface="Calibri"/>
                <a:ea typeface="Calibri"/>
                <a:cs typeface="Calibri"/>
                <a:sym typeface="Calibri"/>
              </a:rPr>
              <a:t> 3000 3D scene models. They are categorized into the same 30 classes, each having 100 models.</a:t>
            </a:r>
            <a:endParaRPr/>
          </a:p>
        </p:txBody>
      </p:sp>
      <p:sp>
        <p:nvSpPr>
          <p:cNvPr id="180" name="Google Shape;180;g4c6a5ee05d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e26236aaa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4e26236aaa_1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200"/>
              <a:buFont typeface="Arial"/>
              <a:buNone/>
            </a:pPr>
            <a:r>
              <a:rPr lang="en-US" sz="1200">
                <a:solidFill>
                  <a:schemeClr val="dk1"/>
                </a:solidFill>
                <a:latin typeface="Calibri"/>
                <a:ea typeface="Calibri"/>
                <a:cs typeface="Calibri"/>
                <a:sym typeface="Calibri"/>
              </a:rPr>
              <a:t>There are seven commonly adopted performance metrics in 3D model retrieval techniques, which are PR, NN, FT, ST, E, DCG and AP.</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200"/>
              <a:buFont typeface="Arial"/>
              <a:buNone/>
            </a:pPr>
            <a:r>
              <a:rPr lang="en-US" sz="1200">
                <a:solidFill>
                  <a:schemeClr val="dk1"/>
                </a:solidFill>
                <a:latin typeface="Calibri"/>
                <a:ea typeface="Calibri"/>
                <a:cs typeface="Calibri"/>
                <a:sym typeface="Calibri"/>
              </a:rPr>
              <a:t>We also have developed the code to compute them, and the code can be downloaded from the provided link.</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2000"/>
              <a:buFont typeface="Calibri"/>
              <a:buNone/>
            </a:pPr>
            <a:r>
              <a:t/>
            </a:r>
            <a:endParaRPr sz="20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2000"/>
          </a:p>
        </p:txBody>
      </p:sp>
      <p:sp>
        <p:nvSpPr>
          <p:cNvPr id="196" name="Google Shape;196;p10:notes"/>
          <p:cNvSpPr/>
          <p:nvPr/>
        </p:nvSpPr>
        <p:spPr>
          <a:xfrm>
            <a:off x="3884760" y="8685360"/>
            <a:ext cx="2970720" cy="4561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Calibri"/>
                <a:ea typeface="Calibri"/>
                <a:cs typeface="Calibri"/>
                <a:sym typeface="Calibri"/>
              </a:rPr>
              <a:t>‹#›</a:t>
            </a:fld>
            <a:endParaRPr b="0" sz="1800" strike="noStrike">
              <a:solidFill>
                <a:srgbClr val="000000"/>
              </a:solidFill>
              <a:latin typeface="Arial"/>
              <a:ea typeface="Arial"/>
              <a:cs typeface="Arial"/>
              <a:sym typeface="Arial"/>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e26236aaa_1_36: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216000" lvl="0" marL="216000" rtl="0" algn="l">
              <a:lnSpc>
                <a:spcPct val="70000"/>
              </a:lnSpc>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204" name="Google Shape;204;g4e26236aaa_1_36: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Times New Roman"/>
              <a:ea typeface="Times New Roman"/>
              <a:cs typeface="Times New Roman"/>
              <a:sym typeface="Times New Roman"/>
            </a:endParaRPr>
          </a:p>
        </p:txBody>
      </p:sp>
      <p:sp>
        <p:nvSpPr>
          <p:cNvPr id="205" name="Google Shape;205;g4e26236aaa_1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216000" lvl="0" marL="216000" rtl="0" algn="l">
              <a:lnSpc>
                <a:spcPct val="70000"/>
              </a:lnSpc>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65" name="Google Shape;65;p2: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Times New Roman"/>
              <a:ea typeface="Times New Roman"/>
              <a:cs typeface="Times New Roman"/>
              <a:sym typeface="Times New Roman"/>
            </a:endParaRPr>
          </a:p>
        </p:txBody>
      </p:sp>
      <p:sp>
        <p:nvSpPr>
          <p:cNvPr id="66" name="Google Shape;6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c6a5ee05d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c6a5ee0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c6a5ee765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c6a5ee765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c6a5ee05d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c6a5ee05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1" marL="914400" rtl="0" algn="l">
              <a:lnSpc>
                <a:spcPct val="115000"/>
              </a:lnSpc>
              <a:spcBef>
                <a:spcPts val="2500"/>
              </a:spcBef>
              <a:spcAft>
                <a:spcPts val="0"/>
              </a:spcAft>
              <a:buClr>
                <a:srgbClr val="333333"/>
              </a:buClr>
              <a:buSzPts val="1800"/>
              <a:buFont typeface="Times New Roman"/>
              <a:buChar char="○"/>
            </a:pPr>
            <a:r>
              <a:rPr lang="en-US" sz="1800">
                <a:solidFill>
                  <a:srgbClr val="333333"/>
                </a:solidFill>
                <a:latin typeface="Times New Roman"/>
                <a:ea typeface="Times New Roman"/>
                <a:cs typeface="Times New Roman"/>
                <a:sym typeface="Times New Roman"/>
              </a:rPr>
              <a:t>(1) Scene view sampling</a:t>
            </a:r>
            <a:endParaRPr sz="1800">
              <a:solidFill>
                <a:srgbClr val="333333"/>
              </a:solidFill>
              <a:latin typeface="Times New Roman"/>
              <a:ea typeface="Times New Roman"/>
              <a:cs typeface="Times New Roman"/>
              <a:sym typeface="Times New Roman"/>
            </a:endParaRPr>
          </a:p>
          <a:p>
            <a:pPr indent="-342900" lvl="2" marL="1371600" rtl="0" algn="l">
              <a:lnSpc>
                <a:spcPct val="115000"/>
              </a:lnSpc>
              <a:spcBef>
                <a:spcPts val="0"/>
              </a:spcBef>
              <a:spcAft>
                <a:spcPts val="0"/>
              </a:spcAft>
              <a:buClr>
                <a:schemeClr val="dk1"/>
              </a:buClr>
              <a:buSzPts val="1800"/>
              <a:buFont typeface="Times New Roman"/>
              <a:buAutoNum type="romanLcPeriod"/>
            </a:pPr>
            <a:r>
              <a:rPr lang="en-US" sz="1800">
                <a:solidFill>
                  <a:srgbClr val="333333"/>
                </a:solidFill>
                <a:latin typeface="Times New Roman"/>
                <a:ea typeface="Times New Roman"/>
                <a:cs typeface="Times New Roman"/>
                <a:sym typeface="Times New Roman"/>
              </a:rPr>
              <a:t>Automate sample through QMacro script</a:t>
            </a:r>
            <a:endParaRPr sz="1800">
              <a:solidFill>
                <a:srgbClr val="666666"/>
              </a:solidFill>
              <a:latin typeface="Times New Roman"/>
              <a:ea typeface="Times New Roman"/>
              <a:cs typeface="Times New Roman"/>
              <a:sym typeface="Times New Roman"/>
            </a:endParaRPr>
          </a:p>
          <a:p>
            <a:pPr indent="-342900" lvl="2" marL="1371600" rtl="0" algn="l">
              <a:lnSpc>
                <a:spcPct val="115000"/>
              </a:lnSpc>
              <a:spcBef>
                <a:spcPts val="0"/>
              </a:spcBef>
              <a:spcAft>
                <a:spcPts val="0"/>
              </a:spcAft>
              <a:buClr>
                <a:schemeClr val="dk1"/>
              </a:buClr>
              <a:buSzPts val="1800"/>
              <a:buFont typeface="Times New Roman"/>
              <a:buAutoNum type="romanLcPeriod"/>
            </a:pPr>
            <a:r>
              <a:rPr lang="en-US" sz="1800">
                <a:solidFill>
                  <a:srgbClr val="333333"/>
                </a:solidFill>
                <a:latin typeface="Times New Roman"/>
                <a:ea typeface="Times New Roman"/>
                <a:cs typeface="Times New Roman"/>
                <a:sym typeface="Times New Roman"/>
              </a:rPr>
              <a:t>Uniformly sample 12 views along the equator of the sphere and 1 top-down view, for 13 views in total.</a:t>
            </a:r>
            <a:endParaRPr sz="1800">
              <a:solidFill>
                <a:srgbClr val="333333"/>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rgbClr val="333333"/>
              </a:buClr>
              <a:buSzPts val="1800"/>
              <a:buFont typeface="Times New Roman"/>
              <a:buChar char="○"/>
            </a:pPr>
            <a:r>
              <a:rPr lang="en-US" sz="1800">
                <a:solidFill>
                  <a:srgbClr val="333333"/>
                </a:solidFill>
                <a:latin typeface="Times New Roman"/>
                <a:ea typeface="Times New Roman"/>
                <a:cs typeface="Times New Roman"/>
                <a:sym typeface="Times New Roman"/>
              </a:rPr>
              <a:t>(2) Data Augmentation</a:t>
            </a:r>
            <a:endParaRPr sz="1800">
              <a:solidFill>
                <a:srgbClr val="333333"/>
              </a:solidFill>
              <a:latin typeface="Times New Roman"/>
              <a:ea typeface="Times New Roman"/>
              <a:cs typeface="Times New Roman"/>
              <a:sym typeface="Times New Roman"/>
            </a:endParaRPr>
          </a:p>
          <a:p>
            <a:pPr indent="-342900" lvl="2" marL="1371600" rtl="0" algn="l">
              <a:lnSpc>
                <a:spcPct val="115000"/>
              </a:lnSpc>
              <a:spcBef>
                <a:spcPts val="0"/>
              </a:spcBef>
              <a:spcAft>
                <a:spcPts val="0"/>
              </a:spcAft>
              <a:buClr>
                <a:srgbClr val="333333"/>
              </a:buClr>
              <a:buSzPts val="1800"/>
              <a:buFont typeface="Times New Roman"/>
              <a:buAutoNum type="romanLcPeriod"/>
            </a:pPr>
            <a:r>
              <a:rPr lang="en-US" sz="1800">
                <a:solidFill>
                  <a:srgbClr val="333333"/>
                </a:solidFill>
                <a:latin typeface="Times New Roman"/>
                <a:ea typeface="Times New Roman"/>
                <a:cs typeface="Times New Roman"/>
                <a:sym typeface="Times New Roman"/>
              </a:rPr>
              <a:t>Perform random rotations, reflections or translations to augment each batch size per epoch. </a:t>
            </a:r>
            <a:endParaRPr sz="1800">
              <a:solidFill>
                <a:srgbClr val="333333"/>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rgbClr val="333333"/>
              </a:buClr>
              <a:buSzPts val="1800"/>
              <a:buFont typeface="Times New Roman"/>
              <a:buChar char="○"/>
            </a:pPr>
            <a:r>
              <a:rPr lang="en-US" sz="1800">
                <a:solidFill>
                  <a:srgbClr val="333333"/>
                </a:solidFill>
                <a:latin typeface="Times New Roman"/>
                <a:ea typeface="Times New Roman"/>
                <a:cs typeface="Times New Roman"/>
                <a:sym typeface="Times New Roman"/>
              </a:rPr>
              <a:t>(3) Pre-Training and Training on VGG1 and VGG2</a:t>
            </a:r>
            <a:endParaRPr sz="1800">
              <a:solidFill>
                <a:srgbClr val="333333"/>
              </a:solidFill>
              <a:latin typeface="Times New Roman"/>
              <a:ea typeface="Times New Roman"/>
              <a:cs typeface="Times New Roman"/>
              <a:sym typeface="Times New Roman"/>
            </a:endParaRPr>
          </a:p>
          <a:p>
            <a:pPr indent="-342900" lvl="2" marL="1371600" rtl="0" algn="l">
              <a:lnSpc>
                <a:spcPct val="115000"/>
              </a:lnSpc>
              <a:spcBef>
                <a:spcPts val="0"/>
              </a:spcBef>
              <a:spcAft>
                <a:spcPts val="0"/>
              </a:spcAft>
              <a:buClr>
                <a:schemeClr val="dk1"/>
              </a:buClr>
              <a:buSzPts val="1800"/>
              <a:buFont typeface="Times New Roman"/>
              <a:buAutoNum type="romanLcPeriod"/>
            </a:pPr>
            <a:r>
              <a:rPr lang="en-US" sz="1800">
                <a:solidFill>
                  <a:srgbClr val="333333"/>
                </a:solidFill>
                <a:latin typeface="Times New Roman"/>
                <a:ea typeface="Times New Roman"/>
                <a:cs typeface="Times New Roman"/>
                <a:sym typeface="Times New Roman"/>
              </a:rPr>
              <a:t>For the sketch-based retrieval</a:t>
            </a:r>
            <a:endParaRPr sz="1800">
              <a:solidFill>
                <a:srgbClr val="333333"/>
              </a:solidFill>
              <a:latin typeface="Times New Roman"/>
              <a:ea typeface="Times New Roman"/>
              <a:cs typeface="Times New Roman"/>
              <a:sym typeface="Times New Roman"/>
            </a:endParaRPr>
          </a:p>
          <a:p>
            <a:pPr indent="-342900" lvl="3" marL="1828800" rtl="0" algn="l">
              <a:lnSpc>
                <a:spcPct val="115000"/>
              </a:lnSpc>
              <a:spcBef>
                <a:spcPts val="0"/>
              </a:spcBef>
              <a:spcAft>
                <a:spcPts val="0"/>
              </a:spcAft>
              <a:buClr>
                <a:schemeClr val="dk1"/>
              </a:buClr>
              <a:buSzPts val="1800"/>
              <a:buFont typeface="Times New Roman"/>
              <a:buAutoNum type="arabicPeriod"/>
            </a:pPr>
            <a:r>
              <a:rPr lang="en-US" sz="1800">
                <a:solidFill>
                  <a:srgbClr val="333333"/>
                </a:solidFill>
                <a:latin typeface="Times New Roman"/>
                <a:ea typeface="Times New Roman"/>
                <a:cs typeface="Times New Roman"/>
                <a:sym typeface="Times New Roman"/>
              </a:rPr>
              <a:t> VGG1 is pre-trained only on  the TU-Berlin dataset</a:t>
            </a:r>
            <a:r>
              <a:rPr lang="en-US" sz="1800">
                <a:solidFill>
                  <a:srgbClr val="0000FF"/>
                </a:solidFill>
                <a:latin typeface="Times New Roman"/>
                <a:ea typeface="Times New Roman"/>
                <a:cs typeface="Times New Roman"/>
                <a:sym typeface="Times New Roman"/>
              </a:rPr>
              <a:t> [7]</a:t>
            </a:r>
            <a:r>
              <a:rPr lang="en-US" sz="1800">
                <a:solidFill>
                  <a:srgbClr val="333333"/>
                </a:solidFill>
                <a:latin typeface="Times New Roman"/>
                <a:ea typeface="Times New Roman"/>
                <a:cs typeface="Times New Roman"/>
                <a:sym typeface="Times New Roman"/>
              </a:rPr>
              <a:t> for 500 epochs</a:t>
            </a:r>
            <a:endParaRPr sz="1800">
              <a:solidFill>
                <a:srgbClr val="333333"/>
              </a:solidFill>
              <a:latin typeface="Times New Roman"/>
              <a:ea typeface="Times New Roman"/>
              <a:cs typeface="Times New Roman"/>
              <a:sym typeface="Times New Roman"/>
            </a:endParaRPr>
          </a:p>
          <a:p>
            <a:pPr indent="-342900" lvl="3" marL="1828800" rtl="0" algn="l">
              <a:lnSpc>
                <a:spcPct val="115000"/>
              </a:lnSpc>
              <a:spcBef>
                <a:spcPts val="0"/>
              </a:spcBef>
              <a:spcAft>
                <a:spcPts val="0"/>
              </a:spcAft>
              <a:buClr>
                <a:srgbClr val="333333"/>
              </a:buClr>
              <a:buSzPts val="1800"/>
              <a:buFont typeface="Times New Roman"/>
              <a:buAutoNum type="arabicPeriod"/>
            </a:pPr>
            <a:r>
              <a:rPr lang="en-US" sz="1800">
                <a:solidFill>
                  <a:srgbClr val="333333"/>
                </a:solidFill>
                <a:latin typeface="Times New Roman"/>
                <a:ea typeface="Times New Roman"/>
                <a:cs typeface="Times New Roman"/>
                <a:sym typeface="Times New Roman"/>
              </a:rPr>
              <a:t>VGG2 is pre-trained on only the Places data set for just 100 epochs</a:t>
            </a:r>
            <a:endParaRPr sz="1800">
              <a:solidFill>
                <a:srgbClr val="333333"/>
              </a:solidFill>
              <a:latin typeface="Times New Roman"/>
              <a:ea typeface="Times New Roman"/>
              <a:cs typeface="Times New Roman"/>
              <a:sym typeface="Times New Roman"/>
            </a:endParaRPr>
          </a:p>
          <a:p>
            <a:pPr indent="-342900" lvl="2" marL="1371600" rtl="0" algn="l">
              <a:lnSpc>
                <a:spcPct val="115000"/>
              </a:lnSpc>
              <a:spcBef>
                <a:spcPts val="0"/>
              </a:spcBef>
              <a:spcAft>
                <a:spcPts val="0"/>
              </a:spcAft>
              <a:buClr>
                <a:srgbClr val="333333"/>
              </a:buClr>
              <a:buSzPts val="1800"/>
              <a:buFont typeface="Times New Roman"/>
              <a:buAutoNum type="romanLcPeriod"/>
            </a:pPr>
            <a:r>
              <a:rPr lang="en-US" sz="1800">
                <a:solidFill>
                  <a:srgbClr val="333333"/>
                </a:solidFill>
                <a:latin typeface="Times New Roman"/>
                <a:ea typeface="Times New Roman"/>
                <a:cs typeface="Times New Roman"/>
                <a:sym typeface="Times New Roman"/>
              </a:rPr>
              <a:t>For the image-based retrieval </a:t>
            </a:r>
            <a:endParaRPr sz="1800">
              <a:solidFill>
                <a:srgbClr val="333333"/>
              </a:solidFill>
              <a:latin typeface="Times New Roman"/>
              <a:ea typeface="Times New Roman"/>
              <a:cs typeface="Times New Roman"/>
              <a:sym typeface="Times New Roman"/>
            </a:endParaRPr>
          </a:p>
          <a:p>
            <a:pPr indent="-342900" lvl="3" marL="1828800" rtl="0" algn="l">
              <a:lnSpc>
                <a:spcPct val="115000"/>
              </a:lnSpc>
              <a:spcBef>
                <a:spcPts val="0"/>
              </a:spcBef>
              <a:spcAft>
                <a:spcPts val="0"/>
              </a:spcAft>
              <a:buClr>
                <a:srgbClr val="333333"/>
              </a:buClr>
              <a:buSzPts val="1800"/>
              <a:buFont typeface="Times New Roman"/>
              <a:buAutoNum type="arabicPeriod"/>
            </a:pPr>
            <a:r>
              <a:rPr lang="en-US" sz="1800">
                <a:solidFill>
                  <a:srgbClr val="333333"/>
                </a:solidFill>
                <a:latin typeface="Times New Roman"/>
                <a:ea typeface="Times New Roman"/>
                <a:cs typeface="Times New Roman"/>
                <a:sym typeface="Times New Roman"/>
              </a:rPr>
              <a:t>VGG1 and VGG2 is pre-trained on only the Places data set for just 100 epochs</a:t>
            </a:r>
            <a:endParaRPr sz="1800">
              <a:solidFill>
                <a:srgbClr val="333333"/>
              </a:solidFill>
              <a:latin typeface="Times New Roman"/>
              <a:ea typeface="Times New Roman"/>
              <a:cs typeface="Times New Roman"/>
              <a:sym typeface="Times New Roman"/>
            </a:endParaRPr>
          </a:p>
          <a:p>
            <a:pPr indent="-342900" lvl="2" marL="1371600" rtl="0" algn="l">
              <a:lnSpc>
                <a:spcPct val="115000"/>
              </a:lnSpc>
              <a:spcBef>
                <a:spcPts val="0"/>
              </a:spcBef>
              <a:spcAft>
                <a:spcPts val="0"/>
              </a:spcAft>
              <a:buClr>
                <a:srgbClr val="333333"/>
              </a:buClr>
              <a:buSzPts val="1800"/>
              <a:buFont typeface="Times New Roman"/>
              <a:buAutoNum type="romanLcPeriod"/>
            </a:pPr>
            <a:r>
              <a:rPr lang="en-US" sz="1800">
                <a:solidFill>
                  <a:srgbClr val="333333"/>
                </a:solidFill>
                <a:latin typeface="Times New Roman"/>
                <a:ea typeface="Times New Roman"/>
                <a:cs typeface="Times New Roman"/>
                <a:sym typeface="Times New Roman"/>
              </a:rPr>
              <a:t>For Training </a:t>
            </a:r>
            <a:endParaRPr sz="1800">
              <a:solidFill>
                <a:srgbClr val="333333"/>
              </a:solidFill>
              <a:latin typeface="Times New Roman"/>
              <a:ea typeface="Times New Roman"/>
              <a:cs typeface="Times New Roman"/>
              <a:sym typeface="Times New Roman"/>
            </a:endParaRPr>
          </a:p>
          <a:p>
            <a:pPr indent="-342900" lvl="3" marL="1828800" rtl="0" algn="l">
              <a:lnSpc>
                <a:spcPct val="115000"/>
              </a:lnSpc>
              <a:spcBef>
                <a:spcPts val="0"/>
              </a:spcBef>
              <a:spcAft>
                <a:spcPts val="0"/>
              </a:spcAft>
              <a:buClr>
                <a:schemeClr val="dk1"/>
              </a:buClr>
              <a:buSzPts val="1800"/>
              <a:buFont typeface="Times New Roman"/>
              <a:buAutoNum type="arabicPeriod"/>
            </a:pPr>
            <a:r>
              <a:rPr lang="en-US" sz="1800">
                <a:solidFill>
                  <a:srgbClr val="333333"/>
                </a:solidFill>
                <a:latin typeface="Times New Roman"/>
                <a:ea typeface="Times New Roman"/>
                <a:cs typeface="Times New Roman"/>
                <a:sym typeface="Times New Roman"/>
              </a:rPr>
              <a:t>VGG1 is trained on the 2D Scene Sketch/Image Query Dataset for 100 epochs</a:t>
            </a:r>
            <a:endParaRPr sz="1800">
              <a:solidFill>
                <a:srgbClr val="333333"/>
              </a:solidFill>
              <a:latin typeface="Times New Roman"/>
              <a:ea typeface="Times New Roman"/>
              <a:cs typeface="Times New Roman"/>
              <a:sym typeface="Times New Roman"/>
            </a:endParaRPr>
          </a:p>
          <a:p>
            <a:pPr indent="-342900" lvl="3" marL="1828800" rtl="0" algn="l">
              <a:lnSpc>
                <a:spcPct val="115000"/>
              </a:lnSpc>
              <a:spcBef>
                <a:spcPts val="0"/>
              </a:spcBef>
              <a:spcAft>
                <a:spcPts val="0"/>
              </a:spcAft>
              <a:buClr>
                <a:srgbClr val="333333"/>
              </a:buClr>
              <a:buSzPts val="1800"/>
              <a:buFont typeface="Times New Roman"/>
              <a:buAutoNum type="arabicPeriod"/>
            </a:pPr>
            <a:r>
              <a:rPr lang="en-US" sz="1800">
                <a:solidFill>
                  <a:srgbClr val="333333"/>
                </a:solidFill>
                <a:latin typeface="Times New Roman"/>
                <a:ea typeface="Times New Roman"/>
                <a:cs typeface="Times New Roman"/>
                <a:sym typeface="Times New Roman"/>
              </a:rPr>
              <a:t>VGG2 is trained on 2D views of the 3D scene models for 50 epochs</a:t>
            </a:r>
            <a:endParaRPr sz="1800">
              <a:solidFill>
                <a:srgbClr val="333333"/>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rgbClr val="333333"/>
              </a:buClr>
              <a:buSzPts val="1800"/>
              <a:buFont typeface="Times New Roman"/>
              <a:buChar char="○"/>
            </a:pPr>
            <a:r>
              <a:rPr lang="en-US" sz="1800">
                <a:solidFill>
                  <a:srgbClr val="333333"/>
                </a:solidFill>
              </a:rPr>
              <a:t>(4) Fine-tuning</a:t>
            </a:r>
            <a:endParaRPr sz="1800">
              <a:solidFill>
                <a:srgbClr val="333333"/>
              </a:solidFill>
            </a:endParaRPr>
          </a:p>
          <a:p>
            <a:pPr indent="-342900" lvl="2" marL="1371600" rtl="0" algn="l">
              <a:lnSpc>
                <a:spcPct val="115000"/>
              </a:lnSpc>
              <a:spcBef>
                <a:spcPts val="0"/>
              </a:spcBef>
              <a:spcAft>
                <a:spcPts val="0"/>
              </a:spcAft>
              <a:buClr>
                <a:schemeClr val="dk1"/>
              </a:buClr>
              <a:buSzPts val="1800"/>
              <a:buAutoNum type="romanLcPeriod"/>
            </a:pPr>
            <a:r>
              <a:rPr lang="en-US" sz="1800">
                <a:solidFill>
                  <a:srgbClr val="333333"/>
                </a:solidFill>
              </a:rPr>
              <a:t>Fine-tune the pre-trained VGG1/VGG2 models each 100/50 epochs</a:t>
            </a:r>
            <a:endParaRPr sz="1800">
              <a:solidFill>
                <a:srgbClr val="333333"/>
              </a:solidFill>
            </a:endParaRPr>
          </a:p>
          <a:p>
            <a:pPr indent="-342900" lvl="1" marL="914400" rtl="0" algn="l">
              <a:lnSpc>
                <a:spcPct val="115000"/>
              </a:lnSpc>
              <a:spcBef>
                <a:spcPts val="0"/>
              </a:spcBef>
              <a:spcAft>
                <a:spcPts val="0"/>
              </a:spcAft>
              <a:buClr>
                <a:srgbClr val="333333"/>
              </a:buClr>
              <a:buSzPts val="1800"/>
              <a:buChar char="○"/>
            </a:pPr>
            <a:r>
              <a:rPr lang="en-US" sz="1800">
                <a:solidFill>
                  <a:srgbClr val="333333"/>
                </a:solidFill>
              </a:rPr>
              <a:t>5) Sketch/Image/View Classification</a:t>
            </a:r>
            <a:endParaRPr sz="1800">
              <a:solidFill>
                <a:srgbClr val="333333"/>
              </a:solidFill>
            </a:endParaRPr>
          </a:p>
          <a:p>
            <a:pPr indent="-342900" lvl="2" marL="1371600" rtl="0" algn="l">
              <a:lnSpc>
                <a:spcPct val="115000"/>
              </a:lnSpc>
              <a:spcBef>
                <a:spcPts val="0"/>
              </a:spcBef>
              <a:spcAft>
                <a:spcPts val="0"/>
              </a:spcAft>
              <a:buClr>
                <a:schemeClr val="dk1"/>
              </a:buClr>
              <a:buSzPts val="1800"/>
              <a:buAutoNum type="romanLcPeriod"/>
            </a:pPr>
            <a:r>
              <a:rPr lang="en-US" sz="1800">
                <a:solidFill>
                  <a:srgbClr val="333333"/>
                </a:solidFill>
              </a:rPr>
              <a:t>We feed the well-trained model (VGG1/VGG2) alongside its corresponding testing query sketch/image or target scene view to obtain two classification vectors.</a:t>
            </a:r>
            <a:endParaRPr sz="1800">
              <a:solidFill>
                <a:srgbClr val="333333"/>
              </a:solidFill>
            </a:endParaRPr>
          </a:p>
          <a:p>
            <a:pPr indent="-342900" lvl="1" marL="914400" rtl="0" algn="l">
              <a:lnSpc>
                <a:spcPct val="115000"/>
              </a:lnSpc>
              <a:spcBef>
                <a:spcPts val="0"/>
              </a:spcBef>
              <a:spcAft>
                <a:spcPts val="0"/>
              </a:spcAft>
              <a:buClr>
                <a:srgbClr val="333333"/>
              </a:buClr>
              <a:buSzPts val="1800"/>
              <a:buChar char="○"/>
            </a:pPr>
            <a:r>
              <a:rPr lang="en-US" sz="1800">
                <a:solidFill>
                  <a:srgbClr val="333333"/>
                </a:solidFill>
              </a:rPr>
              <a:t>(6) Majority vote-based label matching</a:t>
            </a:r>
            <a:endParaRPr sz="1800">
              <a:solidFill>
                <a:srgbClr val="333333"/>
              </a:solidFill>
            </a:endParaRPr>
          </a:p>
          <a:p>
            <a:pPr indent="-342900" lvl="2" marL="1371600" rtl="0" algn="l">
              <a:lnSpc>
                <a:spcPct val="115000"/>
              </a:lnSpc>
              <a:spcBef>
                <a:spcPts val="0"/>
              </a:spcBef>
              <a:spcAft>
                <a:spcPts val="0"/>
              </a:spcAft>
              <a:buClr>
                <a:schemeClr val="dk1"/>
              </a:buClr>
              <a:buSzPts val="1800"/>
              <a:buAutoNum type="romanLcPeriod"/>
            </a:pPr>
            <a:r>
              <a:rPr lang="en-US" sz="1800">
                <a:solidFill>
                  <a:srgbClr val="333333"/>
                </a:solidFill>
              </a:rPr>
              <a:t>We generate a rank list for each query by using a majority vote-based label matching method based on the query's classification vector and the target 3D scene's 13 classification vectors.</a:t>
            </a:r>
            <a:endParaRPr sz="1800">
              <a:solidFill>
                <a:srgbClr val="333333"/>
              </a:solidFill>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e26236aaa_1_42: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216000" lvl="0" marL="216000" rtl="0" algn="l">
              <a:lnSpc>
                <a:spcPct val="70000"/>
              </a:lnSpc>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233" name="Google Shape;233;g4e26236aaa_1_42: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Times New Roman"/>
              <a:ea typeface="Times New Roman"/>
              <a:cs typeface="Times New Roman"/>
              <a:sym typeface="Times New Roman"/>
            </a:endParaRPr>
          </a:p>
        </p:txBody>
      </p:sp>
      <p:sp>
        <p:nvSpPr>
          <p:cNvPr id="234" name="Google Shape;234;g4e26236aaa_1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28: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Autofit/>
          </a:bodyPr>
          <a:lstStyle/>
          <a:p>
            <a:pPr indent="-215640" lvl="0" marL="216000" rtl="0" algn="l">
              <a:lnSpc>
                <a:spcPct val="100000"/>
              </a:lnSpc>
              <a:spcBef>
                <a:spcPts val="0"/>
              </a:spcBef>
              <a:spcAft>
                <a:spcPts val="0"/>
              </a:spcAft>
              <a:buClr>
                <a:schemeClr val="dk1"/>
              </a:buClr>
              <a:buSzPts val="1100"/>
              <a:buFont typeface="Arial"/>
              <a:buNone/>
            </a:pPr>
            <a:r>
              <a:rPr lang="en-US" sz="2000"/>
              <a:t>We have found that compared with the performance that has been achieved</a:t>
            </a:r>
            <a:endParaRPr sz="2000"/>
          </a:p>
          <a:p>
            <a:pPr indent="-215640" lvl="0" marL="216000" rtl="0" algn="l">
              <a:lnSpc>
                <a:spcPct val="100000"/>
              </a:lnSpc>
              <a:spcBef>
                <a:spcPts val="0"/>
              </a:spcBef>
              <a:spcAft>
                <a:spcPts val="0"/>
              </a:spcAft>
              <a:buClr>
                <a:schemeClr val="dk1"/>
              </a:buClr>
              <a:buSzPts val="1100"/>
              <a:buFont typeface="Arial"/>
              <a:buNone/>
            </a:pPr>
            <a:r>
              <a:rPr lang="en-US" sz="2000"/>
              <a:t>in  our two SHREC’18 tracks [21, 2] which used a much</a:t>
            </a:r>
            <a:endParaRPr sz="2000"/>
          </a:p>
          <a:p>
            <a:pPr indent="-215640" lvl="0" marL="216000" rtl="0" algn="l">
              <a:lnSpc>
                <a:spcPct val="100000"/>
              </a:lnSpc>
              <a:spcBef>
                <a:spcPts val="0"/>
              </a:spcBef>
              <a:spcAft>
                <a:spcPts val="0"/>
              </a:spcAft>
              <a:buClr>
                <a:schemeClr val="dk1"/>
              </a:buClr>
              <a:buSzPts val="1100"/>
              <a:buFont typeface="Arial"/>
              <a:buNone/>
            </a:pPr>
            <a:r>
              <a:rPr lang="en-US" sz="2000"/>
              <a:t>smaller benchmark containing only 10 classes, in contrast to</a:t>
            </a:r>
            <a:endParaRPr sz="2000"/>
          </a:p>
          <a:p>
            <a:pPr indent="-215640" lvl="0" marL="216000" rtl="0" algn="l">
              <a:lnSpc>
                <a:spcPct val="100000"/>
              </a:lnSpc>
              <a:spcBef>
                <a:spcPts val="0"/>
              </a:spcBef>
              <a:spcAft>
                <a:spcPts val="0"/>
              </a:spcAft>
              <a:buClr>
                <a:schemeClr val="dk1"/>
              </a:buClr>
              <a:buSzPts val="1100"/>
              <a:buFont typeface="Arial"/>
              <a:buNone/>
            </a:pPr>
            <a:r>
              <a:rPr lang="en-US" sz="2000"/>
              <a:t>the current 30 classes available in our new benchmark, the</a:t>
            </a:r>
            <a:endParaRPr sz="2000"/>
          </a:p>
          <a:p>
            <a:pPr indent="-215640" lvl="0" marL="216000" rtl="0" algn="l">
              <a:lnSpc>
                <a:spcPct val="100000"/>
              </a:lnSpc>
              <a:spcBef>
                <a:spcPts val="0"/>
              </a:spcBef>
              <a:spcAft>
                <a:spcPts val="0"/>
              </a:spcAft>
              <a:buClr>
                <a:schemeClr val="dk1"/>
              </a:buClr>
              <a:buSzPts val="1100"/>
              <a:buFont typeface="Arial"/>
              <a:buNone/>
            </a:pPr>
            <a:r>
              <a:rPr lang="en-US" sz="2000"/>
              <a:t>overall performance dropped significantly for either type of</a:t>
            </a:r>
            <a:endParaRPr sz="2000"/>
          </a:p>
          <a:p>
            <a:pPr indent="-215640" lvl="0" marL="216000" rtl="0" algn="l">
              <a:lnSpc>
                <a:spcPct val="100000"/>
              </a:lnSpc>
              <a:spcBef>
                <a:spcPts val="0"/>
              </a:spcBef>
              <a:spcAft>
                <a:spcPts val="0"/>
              </a:spcAft>
              <a:buClr>
                <a:schemeClr val="dk1"/>
              </a:buClr>
              <a:buSzPts val="1100"/>
              <a:buFont typeface="Arial"/>
              <a:buNone/>
            </a:pPr>
            <a:r>
              <a:rPr lang="en-US" sz="2000"/>
              <a:t>retrieval. For example, Li’s MMD-VGG method, which</a:t>
            </a:r>
            <a:endParaRPr sz="2000"/>
          </a:p>
          <a:p>
            <a:pPr indent="-215640" lvl="0" marL="216000" rtl="0" algn="l">
              <a:lnSpc>
                <a:spcPct val="100000"/>
              </a:lnSpc>
              <a:spcBef>
                <a:spcPts val="0"/>
              </a:spcBef>
              <a:spcAft>
                <a:spcPts val="0"/>
              </a:spcAft>
              <a:buClr>
                <a:schemeClr val="dk1"/>
              </a:buClr>
              <a:buSzPts val="1100"/>
              <a:buFont typeface="Arial"/>
              <a:buNone/>
            </a:pPr>
            <a:r>
              <a:t/>
            </a:r>
            <a:endParaRPr sz="2000"/>
          </a:p>
          <a:p>
            <a:pPr indent="-215640" lvl="0" marL="216000" rtl="0" algn="l">
              <a:lnSpc>
                <a:spcPct val="100000"/>
              </a:lnSpc>
              <a:spcBef>
                <a:spcPts val="0"/>
              </a:spcBef>
              <a:spcAft>
                <a:spcPts val="0"/>
              </a:spcAft>
              <a:buClr>
                <a:schemeClr val="dk1"/>
              </a:buClr>
              <a:buSzPts val="1100"/>
              <a:buFont typeface="Arial"/>
              <a:buNone/>
            </a:pPr>
            <a:r>
              <a:rPr lang="en-US" sz="2000"/>
              <a:t>also utilizes VGG, has achieved an excellent overall per-</a:t>
            </a:r>
            <a:endParaRPr sz="2000"/>
          </a:p>
          <a:p>
            <a:pPr indent="-215640" lvl="0" marL="216000" rtl="0" algn="l">
              <a:lnSpc>
                <a:spcPct val="100000"/>
              </a:lnSpc>
              <a:spcBef>
                <a:spcPts val="0"/>
              </a:spcBef>
              <a:spcAft>
                <a:spcPts val="0"/>
              </a:spcAft>
              <a:buClr>
                <a:schemeClr val="dk1"/>
              </a:buClr>
              <a:buSzPts val="1100"/>
              <a:buFont typeface="Arial"/>
              <a:buNone/>
            </a:pPr>
            <a:r>
              <a:rPr lang="en-US" sz="2000"/>
              <a:t>formance in terms of DCG (0.856) or AP (0.685) on the</a:t>
            </a:r>
            <a:endParaRPr sz="2000"/>
          </a:p>
          <a:p>
            <a:pPr indent="-215640" lvl="0" marL="216000" rtl="0" algn="l">
              <a:lnSpc>
                <a:spcPct val="100000"/>
              </a:lnSpc>
              <a:spcBef>
                <a:spcPts val="0"/>
              </a:spcBef>
              <a:spcAft>
                <a:spcPts val="0"/>
              </a:spcAft>
              <a:buClr>
                <a:schemeClr val="dk1"/>
              </a:buClr>
              <a:buSzPts val="1100"/>
              <a:buFont typeface="Arial"/>
              <a:buNone/>
            </a:pPr>
            <a:r>
              <a:t/>
            </a:r>
            <a:endParaRPr sz="2000"/>
          </a:p>
          <a:p>
            <a:pPr indent="-215640" lvl="0" marL="216000" rtl="0" algn="l">
              <a:lnSpc>
                <a:spcPct val="100000"/>
              </a:lnSpc>
              <a:spcBef>
                <a:spcPts val="0"/>
              </a:spcBef>
              <a:spcAft>
                <a:spcPts val="0"/>
              </a:spcAft>
              <a:buClr>
                <a:schemeClr val="dk1"/>
              </a:buClr>
              <a:buSzPts val="1100"/>
              <a:buFont typeface="Arial"/>
              <a:buNone/>
            </a:pPr>
            <a:r>
              <a:rPr lang="en-US" sz="2000"/>
              <a:t>SceneSBR benchmark, while they drop to DCG (0.533)</a:t>
            </a:r>
            <a:endParaRPr sz="2000"/>
          </a:p>
          <a:p>
            <a:pPr indent="-215639" lvl="0" marL="216000" rtl="0" algn="l">
              <a:lnSpc>
                <a:spcPct val="100000"/>
              </a:lnSpc>
              <a:spcBef>
                <a:spcPts val="0"/>
              </a:spcBef>
              <a:spcAft>
                <a:spcPts val="0"/>
              </a:spcAft>
              <a:buSzPts val="1100"/>
              <a:buNone/>
            </a:pPr>
            <a:r>
              <a:rPr lang="en-US" sz="2000"/>
              <a:t>and AP (0.244) respectively based on our VMV-VGG. </a:t>
            </a:r>
            <a:endParaRPr sz="2000"/>
          </a:p>
        </p:txBody>
      </p:sp>
      <p:sp>
        <p:nvSpPr>
          <p:cNvPr id="241" name="Google Shape;241;p28:notes"/>
          <p:cNvSpPr/>
          <p:nvPr/>
        </p:nvSpPr>
        <p:spPr>
          <a:xfrm>
            <a:off x="3884760" y="8685360"/>
            <a:ext cx="2970720" cy="4561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Calibri"/>
                <a:ea typeface="Calibri"/>
                <a:cs typeface="Calibri"/>
                <a:sym typeface="Calibri"/>
              </a:rPr>
              <a:t>‹#›</a:t>
            </a:fld>
            <a:endParaRPr b="0" sz="1800" strike="noStrike">
              <a:solidFill>
                <a:srgbClr val="000000"/>
              </a:solidFill>
              <a:latin typeface="Arial"/>
              <a:ea typeface="Arial"/>
              <a:cs typeface="Arial"/>
              <a:sym typeface="Arial"/>
            </a:endParaRPr>
          </a:p>
        </p:txBody>
      </p:sp>
      <p:sp>
        <p:nvSpPr>
          <p:cNvPr id="242" name="Google Shape;24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30: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Autofit/>
          </a:bodyPr>
          <a:lstStyle/>
          <a:p>
            <a:pPr indent="-215640" lvl="0" marL="216000" rtl="0" algn="l">
              <a:spcBef>
                <a:spcPts val="0"/>
              </a:spcBef>
              <a:spcAft>
                <a:spcPts val="0"/>
              </a:spcAft>
              <a:buSzPts val="1100"/>
              <a:buNone/>
            </a:pPr>
            <a:r>
              <a:rPr lang="en-US" sz="2000">
                <a:solidFill>
                  <a:schemeClr val="dk1"/>
                </a:solidFill>
              </a:rPr>
              <a:t>This performance decrease should be a direct and natural result after a substantial increase in the comprehensiveness and</a:t>
            </a:r>
            <a:endParaRPr sz="2000">
              <a:solidFill>
                <a:schemeClr val="dk1"/>
              </a:solidFill>
            </a:endParaRPr>
          </a:p>
          <a:p>
            <a:pPr indent="-215640" lvl="0" marL="216000" rtl="0" algn="l">
              <a:spcBef>
                <a:spcPts val="0"/>
              </a:spcBef>
              <a:spcAft>
                <a:spcPts val="0"/>
              </a:spcAft>
              <a:buSzPts val="1100"/>
              <a:buNone/>
            </a:pPr>
            <a:r>
              <a:rPr lang="en-US" sz="2000">
                <a:solidFill>
                  <a:schemeClr val="dk1"/>
                </a:solidFill>
              </a:rPr>
              <a:t>challenge level that exist in Scene SBR IBR after we incorporate much more scene categories. The addition of more classes will</a:t>
            </a:r>
            <a:endParaRPr sz="2000">
              <a:solidFill>
                <a:schemeClr val="dk1"/>
              </a:solidFill>
            </a:endParaRPr>
          </a:p>
          <a:p>
            <a:pPr indent="-215640" lvl="0" marL="216000" rtl="0" algn="l">
              <a:spcBef>
                <a:spcPts val="0"/>
              </a:spcBef>
              <a:spcAft>
                <a:spcPts val="0"/>
              </a:spcAft>
              <a:buSzPts val="1100"/>
              <a:buNone/>
            </a:pPr>
            <a:r>
              <a:rPr lang="en-US" sz="2000">
                <a:solidFill>
                  <a:schemeClr val="dk1"/>
                </a:solidFill>
              </a:rPr>
              <a:t>cause more ambiguities during the retrieval process and the retrieval algorithm may fail to properly distinguish between classes that </a:t>
            </a:r>
            <a:endParaRPr sz="2000">
              <a:solidFill>
                <a:schemeClr val="dk1"/>
              </a:solidFill>
            </a:endParaRPr>
          </a:p>
          <a:p>
            <a:pPr indent="-215640" lvl="0" marL="216000" rtl="0" algn="l">
              <a:spcBef>
                <a:spcPts val="0"/>
              </a:spcBef>
              <a:spcAft>
                <a:spcPts val="0"/>
              </a:spcAft>
              <a:buClr>
                <a:schemeClr val="dk1"/>
              </a:buClr>
              <a:buSzPts val="1100"/>
              <a:buFont typeface="Arial"/>
              <a:buNone/>
            </a:pPr>
            <a:r>
              <a:rPr lang="en-US" sz="2000">
                <a:solidFill>
                  <a:schemeClr val="dk1"/>
                </a:solidFill>
              </a:rPr>
              <a:t>share certain similarities.</a:t>
            </a:r>
            <a:endParaRPr sz="2000">
              <a:solidFill>
                <a:schemeClr val="dk1"/>
              </a:solidFill>
            </a:endParaRPr>
          </a:p>
          <a:p>
            <a:pPr indent="0" lvl="0" marL="0" rtl="0" algn="l">
              <a:lnSpc>
                <a:spcPct val="100000"/>
              </a:lnSpc>
              <a:spcBef>
                <a:spcPts val="0"/>
              </a:spcBef>
              <a:spcAft>
                <a:spcPts val="0"/>
              </a:spcAft>
              <a:buNone/>
            </a:pPr>
            <a:r>
              <a:t/>
            </a:r>
            <a:endParaRPr sz="2000"/>
          </a:p>
        </p:txBody>
      </p:sp>
      <p:sp>
        <p:nvSpPr>
          <p:cNvPr id="249" name="Google Shape;249;p30:notes"/>
          <p:cNvSpPr/>
          <p:nvPr/>
        </p:nvSpPr>
        <p:spPr>
          <a:xfrm>
            <a:off x="3884760" y="8685360"/>
            <a:ext cx="2970720" cy="4561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Calibri"/>
                <a:ea typeface="Calibri"/>
                <a:cs typeface="Calibri"/>
                <a:sym typeface="Calibri"/>
              </a:rPr>
              <a:t>‹#›</a:t>
            </a:fld>
            <a:endParaRPr b="0" sz="1800" strike="noStrike">
              <a:solidFill>
                <a:srgbClr val="000000"/>
              </a:solidFill>
              <a:latin typeface="Arial"/>
              <a:ea typeface="Arial"/>
              <a:cs typeface="Arial"/>
              <a:sym typeface="Arial"/>
            </a:endParaRPr>
          </a:p>
        </p:txBody>
      </p:sp>
      <p:sp>
        <p:nvSpPr>
          <p:cNvPr id="250" name="Google Shape;25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e26236aaa_1_48: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216000" lvl="0" marL="216000" rtl="0" algn="l">
              <a:lnSpc>
                <a:spcPct val="70000"/>
              </a:lnSpc>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258" name="Google Shape;258;g4e26236aaa_1_48: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Times New Roman"/>
              <a:ea typeface="Times New Roman"/>
              <a:cs typeface="Times New Roman"/>
              <a:sym typeface="Times New Roman"/>
            </a:endParaRPr>
          </a:p>
        </p:txBody>
      </p:sp>
      <p:sp>
        <p:nvSpPr>
          <p:cNvPr id="259" name="Google Shape;259;g4e26236aaa_1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33: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rPr lang="en-US" sz="2000"/>
              <a:t>Sketch/Image-based 3D scene retrieval are research topics with a lot of ap-</a:t>
            </a:r>
            <a:endParaRPr sz="2000"/>
          </a:p>
          <a:p>
            <a:pPr indent="0" lvl="0" marL="0" rtl="0" algn="l">
              <a:lnSpc>
                <a:spcPct val="100000"/>
              </a:lnSpc>
              <a:spcBef>
                <a:spcPts val="0"/>
              </a:spcBef>
              <a:spcAft>
                <a:spcPts val="0"/>
              </a:spcAft>
              <a:buClr>
                <a:schemeClr val="dk1"/>
              </a:buClr>
              <a:buSzPts val="1100"/>
              <a:buFont typeface="Arial"/>
              <a:buNone/>
            </a:pPr>
            <a:r>
              <a:rPr lang="en-US" sz="2000"/>
              <a:t>plication potentials. There is extremely limited preliminary work in this field, which allows us to explore many promis-</a:t>
            </a:r>
            <a:endParaRPr sz="2000"/>
          </a:p>
          <a:p>
            <a:pPr indent="0" lvl="0" marL="0" rtl="0" algn="l">
              <a:lnSpc>
                <a:spcPct val="100000"/>
              </a:lnSpc>
              <a:spcBef>
                <a:spcPts val="0"/>
              </a:spcBef>
              <a:spcAft>
                <a:spcPts val="0"/>
              </a:spcAft>
              <a:buClr>
                <a:schemeClr val="dk1"/>
              </a:buClr>
              <a:buSzPts val="1100"/>
              <a:buFont typeface="Arial"/>
              <a:buNone/>
            </a:pPr>
            <a:r>
              <a:rPr lang="en-US" sz="2000"/>
              <a:t>ing ideas and interesting results</a:t>
            </a:r>
            <a:r>
              <a:rPr lang="en-US" sz="2000"/>
              <a:t>. In this paper</a:t>
            </a:r>
            <a:r>
              <a:rPr lang="en-US" sz="2000"/>
              <a:t>, the currently</a:t>
            </a:r>
            <a:endParaRPr sz="2000"/>
          </a:p>
          <a:p>
            <a:pPr indent="0" lvl="0" marL="0" rtl="0" algn="l">
              <a:lnSpc>
                <a:spcPct val="100000"/>
              </a:lnSpc>
              <a:spcBef>
                <a:spcPts val="0"/>
              </a:spcBef>
              <a:spcAft>
                <a:spcPts val="0"/>
              </a:spcAft>
              <a:buClr>
                <a:schemeClr val="dk1"/>
              </a:buClr>
              <a:buSzPts val="1100"/>
              <a:buFont typeface="Arial"/>
              <a:buNone/>
            </a:pPr>
            <a:r>
              <a:t/>
            </a:r>
            <a:endParaRPr sz="2000"/>
          </a:p>
          <a:p>
            <a:pPr indent="0" lvl="0" marL="0" rtl="0" algn="l">
              <a:lnSpc>
                <a:spcPct val="100000"/>
              </a:lnSpc>
              <a:spcBef>
                <a:spcPts val="0"/>
              </a:spcBef>
              <a:spcAft>
                <a:spcPts val="0"/>
              </a:spcAft>
              <a:buClr>
                <a:schemeClr val="dk1"/>
              </a:buClr>
              <a:buSzPts val="1100"/>
              <a:buFont typeface="Arial"/>
              <a:buNone/>
            </a:pPr>
            <a:r>
              <a:rPr lang="en-US" sz="2000"/>
              <a:t>largest 3D scene retrieval benchmark Scene SBR IBR is</a:t>
            </a:r>
            <a:endParaRPr sz="2000"/>
          </a:p>
          <a:p>
            <a:pPr indent="0" lvl="0" marL="0" rtl="0" algn="l">
              <a:lnSpc>
                <a:spcPct val="100000"/>
              </a:lnSpc>
              <a:spcBef>
                <a:spcPts val="0"/>
              </a:spcBef>
              <a:spcAft>
                <a:spcPts val="0"/>
              </a:spcAft>
              <a:buClr>
                <a:schemeClr val="dk1"/>
              </a:buClr>
              <a:buSzPts val="1100"/>
              <a:buFont typeface="Arial"/>
              <a:buNone/>
            </a:pPr>
            <a:r>
              <a:t/>
            </a:r>
            <a:endParaRPr sz="2000"/>
          </a:p>
          <a:p>
            <a:pPr indent="0" lvl="0" marL="0" rtl="0" algn="l">
              <a:lnSpc>
                <a:spcPct val="100000"/>
              </a:lnSpc>
              <a:spcBef>
                <a:spcPts val="0"/>
              </a:spcBef>
              <a:spcAft>
                <a:spcPts val="0"/>
              </a:spcAft>
              <a:buClr>
                <a:schemeClr val="dk1"/>
              </a:buClr>
              <a:buSzPts val="1100"/>
              <a:buFont typeface="Arial"/>
              <a:buNone/>
            </a:pPr>
            <a:r>
              <a:rPr lang="en-US" sz="2000"/>
              <a:t>proposed with the hope to advance this research direc-</a:t>
            </a:r>
            <a:endParaRPr sz="2000"/>
          </a:p>
          <a:p>
            <a:pPr indent="0" lvl="0" marL="0" rtl="0" algn="l">
              <a:lnSpc>
                <a:spcPct val="100000"/>
              </a:lnSpc>
              <a:spcBef>
                <a:spcPts val="0"/>
              </a:spcBef>
              <a:spcAft>
                <a:spcPts val="0"/>
              </a:spcAft>
              <a:buClr>
                <a:schemeClr val="dk1"/>
              </a:buClr>
              <a:buSzPts val="1100"/>
              <a:buFont typeface="Arial"/>
              <a:buNone/>
            </a:pPr>
            <a:r>
              <a:rPr lang="en-US" sz="2000"/>
              <a:t>tion. To assist other interested researchers, the baseline</a:t>
            </a:r>
            <a:endParaRPr sz="2000"/>
          </a:p>
          <a:p>
            <a:pPr indent="0" lvl="0" marL="0" rtl="0" algn="l">
              <a:lnSpc>
                <a:spcPct val="100000"/>
              </a:lnSpc>
              <a:spcBef>
                <a:spcPts val="0"/>
              </a:spcBef>
              <a:spcAft>
                <a:spcPts val="0"/>
              </a:spcAft>
              <a:buClr>
                <a:schemeClr val="dk1"/>
              </a:buClr>
              <a:buSzPts val="1100"/>
              <a:buFont typeface="Arial"/>
              <a:buNone/>
            </a:pPr>
            <a:r>
              <a:t/>
            </a:r>
            <a:endParaRPr sz="2000"/>
          </a:p>
          <a:p>
            <a:pPr indent="0" lvl="0" marL="0" rtl="0" algn="l">
              <a:lnSpc>
                <a:spcPct val="100000"/>
              </a:lnSpc>
              <a:spcBef>
                <a:spcPts val="0"/>
              </a:spcBef>
              <a:spcAft>
                <a:spcPts val="0"/>
              </a:spcAft>
              <a:buClr>
                <a:schemeClr val="dk1"/>
              </a:buClr>
              <a:buSzPts val="1100"/>
              <a:buFont typeface="Arial"/>
              <a:buNone/>
            </a:pPr>
            <a:r>
              <a:rPr lang="en-US" sz="2000"/>
              <a:t>performance on the benchmark has been provided by con-</a:t>
            </a:r>
            <a:endParaRPr sz="2000"/>
          </a:p>
          <a:p>
            <a:pPr indent="0" lvl="0" marL="0" rtl="0" algn="l">
              <a:lnSpc>
                <a:spcPct val="100000"/>
              </a:lnSpc>
              <a:spcBef>
                <a:spcPts val="0"/>
              </a:spcBef>
              <a:spcAft>
                <a:spcPts val="0"/>
              </a:spcAft>
              <a:buClr>
                <a:schemeClr val="dk1"/>
              </a:buClr>
              <a:buSzPts val="1100"/>
              <a:buFont typeface="Arial"/>
              <a:buNone/>
            </a:pPr>
            <a:r>
              <a:rPr lang="en-US" sz="2000"/>
              <a:t>ducting evaluation based on a proposed CNN classifier-</a:t>
            </a:r>
            <a:endParaRPr sz="2000"/>
          </a:p>
          <a:p>
            <a:pPr indent="0" lvl="0" marL="0" rtl="0" algn="l">
              <a:lnSpc>
                <a:spcPct val="100000"/>
              </a:lnSpc>
              <a:spcBef>
                <a:spcPts val="0"/>
              </a:spcBef>
              <a:spcAft>
                <a:spcPts val="0"/>
              </a:spcAft>
              <a:buClr>
                <a:schemeClr val="dk1"/>
              </a:buClr>
              <a:buSzPts val="1100"/>
              <a:buFont typeface="Arial"/>
              <a:buNone/>
            </a:pPr>
            <a:r>
              <a:rPr lang="en-US" sz="2000"/>
              <a:t>based 3D scene retrieval algorithm VMV-VGG. Our fu-</a:t>
            </a:r>
            <a:endParaRPr sz="2000"/>
          </a:p>
          <a:p>
            <a:pPr indent="0" lvl="0" marL="0" rtl="0" algn="l">
              <a:lnSpc>
                <a:spcPct val="100000"/>
              </a:lnSpc>
              <a:spcBef>
                <a:spcPts val="0"/>
              </a:spcBef>
              <a:spcAft>
                <a:spcPts val="0"/>
              </a:spcAft>
              <a:buClr>
                <a:schemeClr val="dk1"/>
              </a:buClr>
              <a:buSzPts val="1100"/>
              <a:buFont typeface="Arial"/>
              <a:buNone/>
            </a:pPr>
            <a:r>
              <a:rPr lang="en-US" sz="2000"/>
              <a:t>ture goals include: (1) building a large-scale and/or mul-</a:t>
            </a:r>
            <a:endParaRPr sz="2000"/>
          </a:p>
          <a:p>
            <a:pPr indent="0" lvl="0" marL="0" rtl="0" algn="l">
              <a:lnSpc>
                <a:spcPct val="100000"/>
              </a:lnSpc>
              <a:spcBef>
                <a:spcPts val="0"/>
              </a:spcBef>
              <a:spcAft>
                <a:spcPts val="0"/>
              </a:spcAft>
              <a:buClr>
                <a:schemeClr val="dk1"/>
              </a:buClr>
              <a:buSzPts val="1100"/>
              <a:buFont typeface="Arial"/>
              <a:buNone/>
            </a:pPr>
            <a:r>
              <a:rPr lang="en-US" sz="2000"/>
              <a:t>timodal 2D scene sketch/image-based 3D scene retrieval</a:t>
            </a:r>
            <a:endParaRPr sz="2000"/>
          </a:p>
          <a:p>
            <a:pPr indent="0" lvl="0" marL="0" rtl="0" algn="l">
              <a:lnSpc>
                <a:spcPct val="100000"/>
              </a:lnSpc>
              <a:spcBef>
                <a:spcPts val="0"/>
              </a:spcBef>
              <a:spcAft>
                <a:spcPts val="0"/>
              </a:spcAft>
              <a:buClr>
                <a:schemeClr val="dk1"/>
              </a:buClr>
              <a:buSzPts val="1100"/>
              <a:buFont typeface="Arial"/>
              <a:buNone/>
            </a:pPr>
            <a:r>
              <a:t/>
            </a:r>
            <a:endParaRPr sz="2000"/>
          </a:p>
          <a:p>
            <a:pPr indent="0" lvl="0" marL="0" rtl="0" algn="l">
              <a:lnSpc>
                <a:spcPct val="100000"/>
              </a:lnSpc>
              <a:spcBef>
                <a:spcPts val="0"/>
              </a:spcBef>
              <a:spcAft>
                <a:spcPts val="0"/>
              </a:spcAft>
              <a:buClr>
                <a:schemeClr val="dk1"/>
              </a:buClr>
              <a:buSzPts val="1100"/>
              <a:buFont typeface="Arial"/>
              <a:buNone/>
            </a:pPr>
            <a:r>
              <a:rPr lang="en-US" sz="2000"/>
              <a:t>benchmark; (2) semantics-driven 2D scene sketch/image-</a:t>
            </a:r>
            <a:endParaRPr sz="2000"/>
          </a:p>
          <a:p>
            <a:pPr indent="0" lvl="0" marL="0" rtl="0" algn="l">
              <a:lnSpc>
                <a:spcPct val="100000"/>
              </a:lnSpc>
              <a:spcBef>
                <a:spcPts val="0"/>
              </a:spcBef>
              <a:spcAft>
                <a:spcPts val="0"/>
              </a:spcAft>
              <a:buClr>
                <a:schemeClr val="dk1"/>
              </a:buClr>
              <a:buSzPts val="1100"/>
              <a:buFont typeface="Arial"/>
              <a:buNone/>
            </a:pPr>
            <a:r>
              <a:rPr lang="en-US" sz="2000"/>
              <a:t>based 3D scene retrieval.</a:t>
            </a:r>
            <a:endParaRPr sz="2000"/>
          </a:p>
          <a:p>
            <a:pPr indent="0" lvl="0" marL="0" rtl="0" algn="l">
              <a:lnSpc>
                <a:spcPct val="100000"/>
              </a:lnSpc>
              <a:spcBef>
                <a:spcPts val="0"/>
              </a:spcBef>
              <a:spcAft>
                <a:spcPts val="0"/>
              </a:spcAft>
              <a:buNone/>
            </a:pPr>
            <a:r>
              <a:t/>
            </a:r>
            <a:endParaRPr sz="2000"/>
          </a:p>
        </p:txBody>
      </p:sp>
      <p:sp>
        <p:nvSpPr>
          <p:cNvPr id="266" name="Google Shape;266;p33: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Calibri"/>
                <a:ea typeface="Calibri"/>
                <a:cs typeface="Calibri"/>
                <a:sym typeface="Calibri"/>
              </a:rPr>
              <a:t>‹#›</a:t>
            </a:fld>
            <a:endParaRPr b="0" sz="1400" strike="noStrike">
              <a:solidFill>
                <a:srgbClr val="000000"/>
              </a:solidFill>
              <a:latin typeface="Times New Roman"/>
              <a:ea typeface="Times New Roman"/>
              <a:cs typeface="Times New Roman"/>
              <a:sym typeface="Times New Roman"/>
            </a:endParaRPr>
          </a:p>
        </p:txBody>
      </p:sp>
      <p:sp>
        <p:nvSpPr>
          <p:cNvPr id="267" name="Google Shape;267;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e30158d7f_0_52: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lang="en-US" sz="2000"/>
              <a:t>Sketch/Image-based 3D scene retrieval are research topics with a lot of ap-</a:t>
            </a:r>
            <a:endParaRPr sz="2000"/>
          </a:p>
          <a:p>
            <a:pPr indent="0" lvl="0" marL="0" rtl="0" algn="l">
              <a:lnSpc>
                <a:spcPct val="100000"/>
              </a:lnSpc>
              <a:spcBef>
                <a:spcPts val="0"/>
              </a:spcBef>
              <a:spcAft>
                <a:spcPts val="0"/>
              </a:spcAft>
              <a:buSzPts val="1100"/>
              <a:buNone/>
            </a:pPr>
            <a:r>
              <a:rPr lang="en-US" sz="2000"/>
              <a:t>plication potentials. There is extremely limited preliminary work in this field, which allows us to explore many promis-</a:t>
            </a:r>
            <a:endParaRPr sz="2000"/>
          </a:p>
          <a:p>
            <a:pPr indent="0" lvl="0" marL="0" rtl="0" algn="l">
              <a:lnSpc>
                <a:spcPct val="100000"/>
              </a:lnSpc>
              <a:spcBef>
                <a:spcPts val="0"/>
              </a:spcBef>
              <a:spcAft>
                <a:spcPts val="0"/>
              </a:spcAft>
              <a:buSzPts val="1100"/>
              <a:buNone/>
            </a:pPr>
            <a:r>
              <a:rPr lang="en-US" sz="2000"/>
              <a:t>ing ideas and interesting results. In this paper, the currently</a:t>
            </a:r>
            <a:endParaRPr sz="2000"/>
          </a:p>
          <a:p>
            <a:pPr indent="0" lvl="0" marL="0" rtl="0" algn="l">
              <a:lnSpc>
                <a:spcPct val="100000"/>
              </a:lnSpc>
              <a:spcBef>
                <a:spcPts val="0"/>
              </a:spcBef>
              <a:spcAft>
                <a:spcPts val="0"/>
              </a:spcAft>
              <a:buSzPts val="1100"/>
              <a:buNone/>
            </a:pPr>
            <a:r>
              <a:t/>
            </a:r>
            <a:endParaRPr sz="2000"/>
          </a:p>
          <a:p>
            <a:pPr indent="0" lvl="0" marL="0" rtl="0" algn="l">
              <a:lnSpc>
                <a:spcPct val="100000"/>
              </a:lnSpc>
              <a:spcBef>
                <a:spcPts val="0"/>
              </a:spcBef>
              <a:spcAft>
                <a:spcPts val="0"/>
              </a:spcAft>
              <a:buSzPts val="1100"/>
              <a:buNone/>
            </a:pPr>
            <a:r>
              <a:rPr lang="en-US" sz="2000"/>
              <a:t>largest 3D scene retrieval benchmark Scene SBR IBR is</a:t>
            </a:r>
            <a:endParaRPr sz="2000"/>
          </a:p>
          <a:p>
            <a:pPr indent="0" lvl="0" marL="0" rtl="0" algn="l">
              <a:lnSpc>
                <a:spcPct val="100000"/>
              </a:lnSpc>
              <a:spcBef>
                <a:spcPts val="0"/>
              </a:spcBef>
              <a:spcAft>
                <a:spcPts val="0"/>
              </a:spcAft>
              <a:buSzPts val="1100"/>
              <a:buNone/>
            </a:pPr>
            <a:r>
              <a:t/>
            </a:r>
            <a:endParaRPr sz="2000"/>
          </a:p>
          <a:p>
            <a:pPr indent="0" lvl="0" marL="0" rtl="0" algn="l">
              <a:lnSpc>
                <a:spcPct val="100000"/>
              </a:lnSpc>
              <a:spcBef>
                <a:spcPts val="0"/>
              </a:spcBef>
              <a:spcAft>
                <a:spcPts val="0"/>
              </a:spcAft>
              <a:buSzPts val="1100"/>
              <a:buNone/>
            </a:pPr>
            <a:r>
              <a:rPr lang="en-US" sz="2000"/>
              <a:t>proposed with the hope to advance this research direc-</a:t>
            </a:r>
            <a:endParaRPr sz="2000"/>
          </a:p>
          <a:p>
            <a:pPr indent="0" lvl="0" marL="0" rtl="0" algn="l">
              <a:lnSpc>
                <a:spcPct val="100000"/>
              </a:lnSpc>
              <a:spcBef>
                <a:spcPts val="0"/>
              </a:spcBef>
              <a:spcAft>
                <a:spcPts val="0"/>
              </a:spcAft>
              <a:buSzPts val="1100"/>
              <a:buNone/>
            </a:pPr>
            <a:r>
              <a:rPr lang="en-US" sz="2000"/>
              <a:t>tion. To assist other interested researchers, the baseline</a:t>
            </a:r>
            <a:endParaRPr sz="2000"/>
          </a:p>
          <a:p>
            <a:pPr indent="0" lvl="0" marL="0" rtl="0" algn="l">
              <a:lnSpc>
                <a:spcPct val="100000"/>
              </a:lnSpc>
              <a:spcBef>
                <a:spcPts val="0"/>
              </a:spcBef>
              <a:spcAft>
                <a:spcPts val="0"/>
              </a:spcAft>
              <a:buSzPts val="1100"/>
              <a:buNone/>
            </a:pPr>
            <a:r>
              <a:t/>
            </a:r>
            <a:endParaRPr sz="2000"/>
          </a:p>
          <a:p>
            <a:pPr indent="0" lvl="0" marL="0" rtl="0" algn="l">
              <a:lnSpc>
                <a:spcPct val="100000"/>
              </a:lnSpc>
              <a:spcBef>
                <a:spcPts val="0"/>
              </a:spcBef>
              <a:spcAft>
                <a:spcPts val="0"/>
              </a:spcAft>
              <a:buSzPts val="1100"/>
              <a:buNone/>
            </a:pPr>
            <a:r>
              <a:rPr lang="en-US" sz="2000"/>
              <a:t>performance on the benchmark has been provided by con-</a:t>
            </a:r>
            <a:endParaRPr sz="2000"/>
          </a:p>
          <a:p>
            <a:pPr indent="0" lvl="0" marL="0" rtl="0" algn="l">
              <a:lnSpc>
                <a:spcPct val="100000"/>
              </a:lnSpc>
              <a:spcBef>
                <a:spcPts val="0"/>
              </a:spcBef>
              <a:spcAft>
                <a:spcPts val="0"/>
              </a:spcAft>
              <a:buSzPts val="1100"/>
              <a:buNone/>
            </a:pPr>
            <a:r>
              <a:rPr lang="en-US" sz="2000"/>
              <a:t>ducting evaluation based on a proposed CNN classifier-</a:t>
            </a:r>
            <a:endParaRPr sz="2000"/>
          </a:p>
          <a:p>
            <a:pPr indent="0" lvl="0" marL="0" rtl="0" algn="l">
              <a:lnSpc>
                <a:spcPct val="100000"/>
              </a:lnSpc>
              <a:spcBef>
                <a:spcPts val="0"/>
              </a:spcBef>
              <a:spcAft>
                <a:spcPts val="0"/>
              </a:spcAft>
              <a:buSzPts val="1100"/>
              <a:buNone/>
            </a:pPr>
            <a:r>
              <a:rPr lang="en-US" sz="2000"/>
              <a:t>based 3D scene retrieval algorithm VMV-VGG. Our fu-</a:t>
            </a:r>
            <a:endParaRPr sz="2000"/>
          </a:p>
          <a:p>
            <a:pPr indent="0" lvl="0" marL="0" rtl="0" algn="l">
              <a:lnSpc>
                <a:spcPct val="100000"/>
              </a:lnSpc>
              <a:spcBef>
                <a:spcPts val="0"/>
              </a:spcBef>
              <a:spcAft>
                <a:spcPts val="0"/>
              </a:spcAft>
              <a:buSzPts val="1100"/>
              <a:buNone/>
            </a:pPr>
            <a:r>
              <a:rPr lang="en-US" sz="2000"/>
              <a:t>ture goals include: (1) building a large-scale and/or mul-</a:t>
            </a:r>
            <a:endParaRPr sz="2000"/>
          </a:p>
          <a:p>
            <a:pPr indent="0" lvl="0" marL="0" rtl="0" algn="l">
              <a:lnSpc>
                <a:spcPct val="100000"/>
              </a:lnSpc>
              <a:spcBef>
                <a:spcPts val="0"/>
              </a:spcBef>
              <a:spcAft>
                <a:spcPts val="0"/>
              </a:spcAft>
              <a:buSzPts val="1100"/>
              <a:buNone/>
            </a:pPr>
            <a:r>
              <a:rPr lang="en-US" sz="2000"/>
              <a:t>timodal 2D scene sketch/image-based 3D scene retrieval</a:t>
            </a:r>
            <a:endParaRPr sz="2000"/>
          </a:p>
          <a:p>
            <a:pPr indent="0" lvl="0" marL="0" rtl="0" algn="l">
              <a:lnSpc>
                <a:spcPct val="100000"/>
              </a:lnSpc>
              <a:spcBef>
                <a:spcPts val="0"/>
              </a:spcBef>
              <a:spcAft>
                <a:spcPts val="0"/>
              </a:spcAft>
              <a:buSzPts val="1100"/>
              <a:buNone/>
            </a:pPr>
            <a:r>
              <a:t/>
            </a:r>
            <a:endParaRPr sz="2000"/>
          </a:p>
          <a:p>
            <a:pPr indent="0" lvl="0" marL="0" rtl="0" algn="l">
              <a:lnSpc>
                <a:spcPct val="100000"/>
              </a:lnSpc>
              <a:spcBef>
                <a:spcPts val="0"/>
              </a:spcBef>
              <a:spcAft>
                <a:spcPts val="0"/>
              </a:spcAft>
              <a:buSzPts val="1100"/>
              <a:buNone/>
            </a:pPr>
            <a:r>
              <a:rPr lang="en-US" sz="2000"/>
              <a:t>benchmark; (2) semantics-driven 2D scene sketch/image-</a:t>
            </a:r>
            <a:endParaRPr sz="2000"/>
          </a:p>
          <a:p>
            <a:pPr indent="0" lvl="0" marL="0" rtl="0" algn="l">
              <a:lnSpc>
                <a:spcPct val="100000"/>
              </a:lnSpc>
              <a:spcBef>
                <a:spcPts val="0"/>
              </a:spcBef>
              <a:spcAft>
                <a:spcPts val="0"/>
              </a:spcAft>
              <a:buSzPts val="1100"/>
              <a:buNone/>
            </a:pPr>
            <a:r>
              <a:rPr lang="en-US" sz="2000"/>
              <a:t>based 3D scene retrieval.</a:t>
            </a:r>
            <a:endParaRPr sz="2000"/>
          </a:p>
          <a:p>
            <a:pPr indent="0" lvl="0" marL="0" rtl="0" algn="l">
              <a:lnSpc>
                <a:spcPct val="100000"/>
              </a:lnSpc>
              <a:spcBef>
                <a:spcPts val="0"/>
              </a:spcBef>
              <a:spcAft>
                <a:spcPts val="0"/>
              </a:spcAft>
              <a:buNone/>
            </a:pPr>
            <a:r>
              <a:t/>
            </a:r>
            <a:endParaRPr sz="2000"/>
          </a:p>
        </p:txBody>
      </p:sp>
      <p:sp>
        <p:nvSpPr>
          <p:cNvPr id="274" name="Google Shape;274;g4e30158d7f_0_52: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Calibri"/>
                <a:ea typeface="Calibri"/>
                <a:cs typeface="Calibri"/>
                <a:sym typeface="Calibri"/>
              </a:rPr>
              <a:t>‹#›</a:t>
            </a:fld>
            <a:endParaRPr b="0" sz="1400" strike="noStrike">
              <a:solidFill>
                <a:srgbClr val="000000"/>
              </a:solidFill>
              <a:latin typeface="Times New Roman"/>
              <a:ea typeface="Times New Roman"/>
              <a:cs typeface="Times New Roman"/>
              <a:sym typeface="Times New Roman"/>
            </a:endParaRPr>
          </a:p>
        </p:txBody>
      </p:sp>
      <p:sp>
        <p:nvSpPr>
          <p:cNvPr id="275" name="Google Shape;275;g4e30158d7f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e26236aaa_1_89: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282" name="Google Shape;282;g4e26236aaa_1_89: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Calibri"/>
                <a:ea typeface="Calibri"/>
                <a:cs typeface="Calibri"/>
                <a:sym typeface="Calibri"/>
              </a:rPr>
              <a:t>‹#›</a:t>
            </a:fld>
            <a:endParaRPr b="0" sz="1400" strike="noStrike">
              <a:solidFill>
                <a:srgbClr val="000000"/>
              </a:solidFill>
              <a:latin typeface="Times New Roman"/>
              <a:ea typeface="Times New Roman"/>
              <a:cs typeface="Times New Roman"/>
              <a:sym typeface="Times New Roman"/>
            </a:endParaRPr>
          </a:p>
        </p:txBody>
      </p:sp>
      <p:sp>
        <p:nvSpPr>
          <p:cNvPr id="283" name="Google Shape;283;g4e26236aaa_1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Autofit/>
          </a:bodyPr>
          <a:lstStyle/>
          <a:p>
            <a:pPr indent="0" lvl="0" marL="158750" rtl="0" algn="l">
              <a:spcBef>
                <a:spcPts val="600"/>
              </a:spcBef>
              <a:spcAft>
                <a:spcPts val="0"/>
              </a:spcAft>
              <a:buClr>
                <a:schemeClr val="dk1"/>
              </a:buClr>
              <a:buSzPts val="2000"/>
              <a:buFont typeface="Arial"/>
              <a:buNone/>
            </a:pPr>
            <a:r>
              <a:rPr b="1" lang="en-US" sz="2000">
                <a:solidFill>
                  <a:schemeClr val="dk1"/>
                </a:solidFill>
                <a:latin typeface="Calibri"/>
                <a:ea typeface="Calibri"/>
                <a:cs typeface="Calibri"/>
                <a:sym typeface="Calibri"/>
              </a:rPr>
              <a:t>2D Scene Sketch/Image-based 3D Scene retrieval (Scene_SBR_IBR)  </a:t>
            </a:r>
            <a:r>
              <a:rPr lang="en-US" sz="2000">
                <a:solidFill>
                  <a:schemeClr val="dk1"/>
                </a:solidFill>
                <a:latin typeface="Calibri"/>
                <a:ea typeface="Calibri"/>
                <a:cs typeface="Calibri"/>
                <a:sym typeface="Calibri"/>
              </a:rPr>
              <a:t>focuses on retrieving relevant 3D scene models using scene sketch(es)/image(s) as input. </a:t>
            </a:r>
            <a:endParaRPr sz="1200">
              <a:solidFill>
                <a:schemeClr val="dk1"/>
              </a:solidFill>
              <a:latin typeface="Calibri"/>
              <a:ea typeface="Calibri"/>
              <a:cs typeface="Calibri"/>
              <a:sym typeface="Calibri"/>
            </a:endParaRPr>
          </a:p>
          <a:p>
            <a:pPr indent="0" lvl="0" marL="158750" rtl="0" algn="l">
              <a:spcBef>
                <a:spcPts val="54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The Motivation of the Scene_SBR_IBR is that:</a:t>
            </a:r>
            <a:r>
              <a:rPr lang="en-US" sz="18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101600" lvl="1" marL="457200" rtl="0" algn="l">
              <a:spcBef>
                <a:spcPts val="480"/>
              </a:spcBef>
              <a:spcAft>
                <a:spcPts val="0"/>
              </a:spcAft>
              <a:buClr>
                <a:schemeClr val="dk1"/>
              </a:buClr>
              <a:buSzPts val="1600"/>
              <a:buFont typeface="Courier New"/>
              <a:buChar char="o"/>
            </a:pPr>
            <a:r>
              <a:rPr lang="en-US" sz="1600">
                <a:solidFill>
                  <a:schemeClr val="dk1"/>
                </a:solidFill>
                <a:latin typeface="Calibri"/>
                <a:ea typeface="Calibri"/>
                <a:cs typeface="Calibri"/>
                <a:sym typeface="Calibri"/>
              </a:rPr>
              <a:t> It has vast applications such as 3D scene reconstruction, autonomous driving cars, 3D geometry video retrieval, and 3D AR/VR Entertainment</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0" marL="158760" rtl="0" algn="l">
              <a:spcBef>
                <a:spcPts val="0"/>
              </a:spcBef>
              <a:spcAft>
                <a:spcPts val="0"/>
              </a:spcAft>
              <a:buClr>
                <a:schemeClr val="dk1"/>
              </a:buClr>
              <a:buFont typeface="Arial"/>
              <a:buNone/>
            </a:pPr>
            <a:r>
              <a:t/>
            </a:r>
            <a:endParaRPr sz="2000">
              <a:solidFill>
                <a:schemeClr val="dk1"/>
              </a:solidFill>
            </a:endParaRPr>
          </a:p>
          <a:p>
            <a:pPr indent="0" lvl="0" marL="158760" rtl="0" algn="l">
              <a:lnSpc>
                <a:spcPct val="100000"/>
              </a:lnSpc>
              <a:spcBef>
                <a:spcPts val="0"/>
              </a:spcBef>
              <a:spcAft>
                <a:spcPts val="0"/>
              </a:spcAft>
              <a:buNone/>
            </a:pPr>
            <a:r>
              <a:t/>
            </a:r>
            <a:endParaRPr sz="2000"/>
          </a:p>
        </p:txBody>
      </p:sp>
      <p:sp>
        <p:nvSpPr>
          <p:cNvPr id="73" name="Google Shape;73;p3:notes"/>
          <p:cNvSpPr/>
          <p:nvPr/>
        </p:nvSpPr>
        <p:spPr>
          <a:xfrm>
            <a:off x="3884760" y="8685360"/>
            <a:ext cx="2970720" cy="4561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Arial"/>
              <a:ea typeface="Arial"/>
              <a:cs typeface="Arial"/>
              <a:sym typeface="Arial"/>
            </a:endParaRPr>
          </a:p>
        </p:txBody>
      </p:sp>
      <p:sp>
        <p:nvSpPr>
          <p:cNvPr id="74" name="Google Shape;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e26236aaa_1_54:notes"/>
          <p:cNvSpPr txBox="1"/>
          <p:nvPr>
            <p:ph idx="1" type="body"/>
          </p:nvPr>
        </p:nvSpPr>
        <p:spPr>
          <a:xfrm>
            <a:off x="685800" y="4343400"/>
            <a:ext cx="5485200" cy="4113600"/>
          </a:xfrm>
          <a:prstGeom prst="rect">
            <a:avLst/>
          </a:prstGeom>
          <a:noFill/>
          <a:ln>
            <a:noFill/>
          </a:ln>
        </p:spPr>
        <p:txBody>
          <a:bodyPr anchorCtr="0" anchor="t" bIns="0" lIns="0" spcFirstLastPara="1" rIns="0" wrap="square" tIns="0">
            <a:noAutofit/>
          </a:bodyPr>
          <a:lstStyle/>
          <a:p>
            <a:pPr indent="0" lvl="0" marL="158750" rtl="0" algn="l">
              <a:spcBef>
                <a:spcPts val="54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But there are some existing challenges with 2D sketch/image-based 3D Scene Retrieval, which are:</a:t>
            </a:r>
            <a:r>
              <a:rPr lang="en-US" sz="18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101600" lvl="1" marL="457200" rtl="0" algn="l">
              <a:spcBef>
                <a:spcPts val="480"/>
              </a:spcBef>
              <a:spcAft>
                <a:spcPts val="0"/>
              </a:spcAft>
              <a:buClr>
                <a:schemeClr val="dk1"/>
              </a:buClr>
              <a:buSzPts val="1600"/>
              <a:buFont typeface="Courier New"/>
              <a:buChar char="o"/>
            </a:pPr>
            <a:r>
              <a:rPr lang="en-US" sz="1600">
                <a:solidFill>
                  <a:schemeClr val="dk1"/>
                </a:solidFill>
                <a:latin typeface="Calibri"/>
                <a:ea typeface="Calibri"/>
                <a:cs typeface="Calibri"/>
                <a:sym typeface="Calibri"/>
              </a:rPr>
              <a:t> Firstly, 2D sketches/images lack 3D scene information they are supposed represent</a:t>
            </a:r>
            <a:endParaRPr sz="1200">
              <a:solidFill>
                <a:schemeClr val="dk1"/>
              </a:solidFill>
              <a:latin typeface="Calibri"/>
              <a:ea typeface="Calibri"/>
              <a:cs typeface="Calibri"/>
              <a:sym typeface="Calibri"/>
            </a:endParaRPr>
          </a:p>
          <a:p>
            <a:pPr indent="-101600" lvl="1" marL="457200" rtl="0" algn="l">
              <a:spcBef>
                <a:spcPts val="480"/>
              </a:spcBef>
              <a:spcAft>
                <a:spcPts val="0"/>
              </a:spcAft>
              <a:buClr>
                <a:schemeClr val="dk1"/>
              </a:buClr>
              <a:buSzPts val="1600"/>
              <a:buFont typeface="Courier New"/>
              <a:buChar char="o"/>
            </a:pPr>
            <a:r>
              <a:rPr lang="en-US" sz="1600">
                <a:solidFill>
                  <a:schemeClr val="dk1"/>
                </a:solidFill>
                <a:latin typeface="Calibri"/>
                <a:ea typeface="Calibri"/>
                <a:cs typeface="Calibri"/>
                <a:sym typeface="Calibri"/>
              </a:rPr>
              <a:t> Secondly, there is still a semantic gap between 2D scene sketches/images and accurate 3D scene models</a:t>
            </a:r>
            <a:endParaRPr sz="1200">
              <a:solidFill>
                <a:schemeClr val="dk1"/>
              </a:solidFill>
              <a:latin typeface="Calibri"/>
              <a:ea typeface="Calibri"/>
              <a:cs typeface="Calibri"/>
              <a:sym typeface="Calibri"/>
            </a:endParaRPr>
          </a:p>
          <a:p>
            <a:pPr indent="-101600" lvl="1" marL="457200" rtl="0" algn="l">
              <a:spcBef>
                <a:spcPts val="480"/>
              </a:spcBef>
              <a:spcAft>
                <a:spcPts val="0"/>
              </a:spcAft>
              <a:buClr>
                <a:schemeClr val="dk1"/>
              </a:buClr>
              <a:buSzPts val="1600"/>
              <a:buFont typeface="Courier New"/>
              <a:buChar char="o"/>
            </a:pPr>
            <a:r>
              <a:rPr lang="en-US" sz="1600">
                <a:solidFill>
                  <a:schemeClr val="dk1"/>
                </a:solidFill>
                <a:latin typeface="Calibri"/>
                <a:ea typeface="Calibri"/>
                <a:cs typeface="Calibri"/>
                <a:sym typeface="Calibri"/>
              </a:rPr>
              <a:t> Finally, it is a brand new research topic in the field of sketch/image-based 3D object retrieval:</a:t>
            </a:r>
            <a:endParaRPr sz="1200">
              <a:solidFill>
                <a:schemeClr val="dk1"/>
              </a:solidFill>
              <a:latin typeface="Calibri"/>
              <a:ea typeface="Calibri"/>
              <a:cs typeface="Calibri"/>
              <a:sym typeface="Calibri"/>
            </a:endParaRPr>
          </a:p>
          <a:p>
            <a:pPr indent="-227878" lvl="3" marL="1279438" rtl="0" algn="l">
              <a:spcBef>
                <a:spcPts val="0"/>
              </a:spcBef>
              <a:spcAft>
                <a:spcPts val="0"/>
              </a:spcAft>
              <a:buClr>
                <a:srgbClr val="8CADAE"/>
              </a:buClr>
              <a:buSzPts val="1800"/>
              <a:buFont typeface="Noto Sans Symbols"/>
              <a:buChar char="✓"/>
            </a:pPr>
            <a:r>
              <a:rPr lang="en-US" sz="1600">
                <a:solidFill>
                  <a:schemeClr val="dk1"/>
                </a:solidFill>
                <a:latin typeface="Georgia"/>
                <a:ea typeface="Georgia"/>
                <a:cs typeface="Georgia"/>
                <a:sym typeface="Georgia"/>
              </a:rPr>
              <a:t>A query image contains </a:t>
            </a:r>
            <a:r>
              <a:rPr lang="en-US" sz="1600" u="sng">
                <a:solidFill>
                  <a:schemeClr val="dk1"/>
                </a:solidFill>
                <a:latin typeface="Georgia"/>
                <a:ea typeface="Georgia"/>
                <a:cs typeface="Georgia"/>
                <a:sym typeface="Georgia"/>
              </a:rPr>
              <a:t>several</a:t>
            </a:r>
            <a:r>
              <a:rPr lang="en-US" sz="1600">
                <a:solidFill>
                  <a:schemeClr val="dk1"/>
                </a:solidFill>
                <a:latin typeface="Georgia"/>
                <a:ea typeface="Georgia"/>
                <a:cs typeface="Georgia"/>
                <a:sym typeface="Georgia"/>
              </a:rPr>
              <a:t> objects</a:t>
            </a:r>
            <a:endParaRPr sz="1200">
              <a:solidFill>
                <a:schemeClr val="dk1"/>
              </a:solidFill>
              <a:latin typeface="Calibri"/>
              <a:ea typeface="Calibri"/>
              <a:cs typeface="Calibri"/>
              <a:sym typeface="Calibri"/>
            </a:endParaRPr>
          </a:p>
          <a:p>
            <a:pPr indent="-227878" lvl="3" marL="1279438" rtl="0" algn="l">
              <a:spcBef>
                <a:spcPts val="0"/>
              </a:spcBef>
              <a:spcAft>
                <a:spcPts val="0"/>
              </a:spcAft>
              <a:buClr>
                <a:srgbClr val="8CADAE"/>
              </a:buClr>
              <a:buSzPts val="1800"/>
              <a:buFont typeface="Noto Sans Symbols"/>
              <a:buChar char="✓"/>
            </a:pPr>
            <a:r>
              <a:rPr lang="en-US" sz="1600">
                <a:solidFill>
                  <a:schemeClr val="dk1"/>
                </a:solidFill>
                <a:latin typeface="Georgia"/>
                <a:ea typeface="Georgia"/>
                <a:cs typeface="Georgia"/>
                <a:sym typeface="Georgia"/>
              </a:rPr>
              <a:t>Objects may </a:t>
            </a:r>
            <a:r>
              <a:rPr lang="en-US" sz="1600" u="sng">
                <a:solidFill>
                  <a:schemeClr val="dk1"/>
                </a:solidFill>
                <a:latin typeface="Georgia"/>
                <a:ea typeface="Georgia"/>
                <a:cs typeface="Georgia"/>
                <a:sym typeface="Georgia"/>
              </a:rPr>
              <a:t>overlap</a:t>
            </a:r>
            <a:r>
              <a:rPr lang="en-US" sz="1600">
                <a:solidFill>
                  <a:schemeClr val="dk1"/>
                </a:solidFill>
                <a:latin typeface="Georgia"/>
                <a:ea typeface="Georgia"/>
                <a:cs typeface="Georgia"/>
                <a:sym typeface="Georgia"/>
              </a:rPr>
              <a:t> with each other</a:t>
            </a:r>
            <a:endParaRPr sz="1200">
              <a:solidFill>
                <a:schemeClr val="dk1"/>
              </a:solidFill>
              <a:latin typeface="Calibri"/>
              <a:ea typeface="Calibri"/>
              <a:cs typeface="Calibri"/>
              <a:sym typeface="Calibri"/>
            </a:endParaRPr>
          </a:p>
          <a:p>
            <a:pPr indent="-227878" lvl="3" marL="1279438" rtl="0" algn="l">
              <a:spcBef>
                <a:spcPts val="0"/>
              </a:spcBef>
              <a:spcAft>
                <a:spcPts val="0"/>
              </a:spcAft>
              <a:buClr>
                <a:srgbClr val="8CADAE"/>
              </a:buClr>
              <a:buSzPts val="1800"/>
              <a:buFont typeface="Noto Sans Symbols"/>
              <a:buChar char="✓"/>
            </a:pPr>
            <a:r>
              <a:rPr lang="en-US" sz="1600">
                <a:solidFill>
                  <a:schemeClr val="dk1"/>
                </a:solidFill>
                <a:latin typeface="Georgia"/>
                <a:ea typeface="Georgia"/>
                <a:cs typeface="Georgia"/>
                <a:sym typeface="Georgia"/>
              </a:rPr>
              <a:t>There existing relative </a:t>
            </a:r>
            <a:r>
              <a:rPr lang="en-US" sz="1600" u="sng">
                <a:solidFill>
                  <a:schemeClr val="dk1"/>
                </a:solidFill>
                <a:latin typeface="Georgia"/>
                <a:ea typeface="Georgia"/>
                <a:cs typeface="Georgia"/>
                <a:sym typeface="Georgia"/>
              </a:rPr>
              <a:t>context configurations </a:t>
            </a:r>
            <a:r>
              <a:rPr lang="en-US" sz="1600">
                <a:solidFill>
                  <a:schemeClr val="dk1"/>
                </a:solidFill>
                <a:latin typeface="Georgia"/>
                <a:ea typeface="Georgia"/>
                <a:cs typeface="Georgia"/>
                <a:sym typeface="Georgia"/>
              </a:rPr>
              <a:t>among the objects in a scene image/model</a:t>
            </a:r>
            <a:endParaRPr sz="1200">
              <a:solidFill>
                <a:schemeClr val="dk1"/>
              </a:solidFill>
              <a:latin typeface="Calibri"/>
              <a:ea typeface="Calibri"/>
              <a:cs typeface="Calibri"/>
              <a:sym typeface="Calibri"/>
            </a:endParaRPr>
          </a:p>
          <a:p>
            <a:pPr indent="0" lvl="0" marL="158750" rtl="0" algn="l">
              <a:spcBef>
                <a:spcPts val="600"/>
              </a:spcBef>
              <a:spcAft>
                <a:spcPts val="0"/>
              </a:spcAft>
              <a:buClr>
                <a:schemeClr val="dk1"/>
              </a:buClr>
              <a:buSzPts val="2000"/>
              <a:buFont typeface="Arial"/>
              <a:buNone/>
            </a:pPr>
            <a:r>
              <a:rPr b="1" lang="en-US" sz="2000">
                <a:solidFill>
                  <a:schemeClr val="dk1"/>
                </a:solidFill>
                <a:latin typeface="Calibri"/>
                <a:ea typeface="Calibri"/>
                <a:cs typeface="Calibri"/>
                <a:sym typeface="Calibri"/>
              </a:rPr>
              <a:t>Considering the above, </a:t>
            </a:r>
            <a:r>
              <a:rPr b="1" lang="en-US" sz="2000">
                <a:solidFill>
                  <a:schemeClr val="dk1"/>
                </a:solidFill>
                <a:latin typeface="Georgia"/>
                <a:ea typeface="Georgia"/>
                <a:cs typeface="Georgia"/>
                <a:sym typeface="Georgia"/>
              </a:rPr>
              <a:t>we</a:t>
            </a:r>
            <a:r>
              <a:rPr lang="en-US" sz="2000">
                <a:solidFill>
                  <a:schemeClr val="dk1"/>
                </a:solidFill>
                <a:latin typeface="Georgia"/>
                <a:ea typeface="Georgia"/>
                <a:cs typeface="Georgia"/>
                <a:sym typeface="Georgia"/>
              </a:rPr>
              <a:t> built the most comprehensive and largest 2D scene sketch/image-based benchmark 3D scene retrieval benchmark, </a:t>
            </a:r>
            <a:r>
              <a:rPr b="1" lang="en-US" sz="2000">
                <a:solidFill>
                  <a:schemeClr val="dk1"/>
                </a:solidFill>
                <a:latin typeface="Georgia"/>
                <a:ea typeface="Georgia"/>
                <a:cs typeface="Georgia"/>
                <a:sym typeface="Georgia"/>
              </a:rPr>
              <a:t>Scene_SBR_IBR.</a:t>
            </a:r>
            <a:endParaRPr sz="1800">
              <a:solidFill>
                <a:schemeClr val="dk1"/>
              </a:solidFill>
            </a:endParaRPr>
          </a:p>
          <a:p>
            <a:pPr indent="0" lvl="0" marL="158750" rtl="0" algn="l">
              <a:spcBef>
                <a:spcPts val="60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a:p>
            <a:pPr indent="0" lvl="0" marL="158760" rtl="0" algn="l">
              <a:lnSpc>
                <a:spcPct val="100000"/>
              </a:lnSpc>
              <a:spcBef>
                <a:spcPts val="0"/>
              </a:spcBef>
              <a:spcAft>
                <a:spcPts val="0"/>
              </a:spcAft>
              <a:buNone/>
            </a:pPr>
            <a:r>
              <a:t/>
            </a:r>
            <a:endParaRPr sz="2000"/>
          </a:p>
        </p:txBody>
      </p:sp>
      <p:sp>
        <p:nvSpPr>
          <p:cNvPr id="81" name="Google Shape;81;g4e26236aaa_1_54:notes"/>
          <p:cNvSpPr/>
          <p:nvPr/>
        </p:nvSpPr>
        <p:spPr>
          <a:xfrm>
            <a:off x="3884760" y="8685360"/>
            <a:ext cx="29706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Arial"/>
              <a:ea typeface="Arial"/>
              <a:cs typeface="Arial"/>
              <a:sym typeface="Arial"/>
            </a:endParaRPr>
          </a:p>
        </p:txBody>
      </p:sp>
      <p:sp>
        <p:nvSpPr>
          <p:cNvPr id="82" name="Google Shape;82;g4e26236aaa_1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e26236aaa_1_9: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216000" lvl="0" marL="216000" rtl="0" algn="l">
              <a:lnSpc>
                <a:spcPct val="70000"/>
              </a:lnSpc>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89" name="Google Shape;89;g4e26236aaa_1_9: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Times New Roman"/>
              <a:ea typeface="Times New Roman"/>
              <a:cs typeface="Times New Roman"/>
              <a:sym typeface="Times New Roman"/>
            </a:endParaRPr>
          </a:p>
        </p:txBody>
      </p:sp>
      <p:sp>
        <p:nvSpPr>
          <p:cNvPr id="90" name="Google Shape;90;g4e26236aaa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e30158d7f_0_1: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SzPts val="1100"/>
              <a:buNone/>
            </a:pPr>
            <a:r>
              <a:rPr lang="en-US" sz="2000"/>
              <a:t>Fisher and Hanrahan proposed context-based 3D model retrieval, which retrieves models according to their spatial context in a 3D scene. They first locate the position of the model by drawing a </a:t>
            </a:r>
            <a:r>
              <a:rPr lang="en-US" sz="2000" u="sng"/>
              <a:t>3D Bounding box </a:t>
            </a:r>
            <a:r>
              <a:rPr lang="en-US" sz="2000"/>
              <a:t>and then searching relevant 3D models based on the </a:t>
            </a:r>
            <a:r>
              <a:rPr lang="en-US" sz="2000" u="sng"/>
              <a:t>dimensionality</a:t>
            </a:r>
            <a:r>
              <a:rPr lang="en-US" sz="2000"/>
              <a:t> and </a:t>
            </a:r>
            <a:r>
              <a:rPr lang="en-US" sz="2000" u="sng"/>
              <a:t>context</a:t>
            </a:r>
            <a:r>
              <a:rPr lang="en-US" sz="2000"/>
              <a:t> information.  </a:t>
            </a:r>
            <a:endParaRPr sz="2000"/>
          </a:p>
          <a:p>
            <a:pPr indent="0" lvl="0" marL="0" rtl="0" algn="l">
              <a:lnSpc>
                <a:spcPct val="70000"/>
              </a:lnSpc>
              <a:spcBef>
                <a:spcPts val="0"/>
              </a:spcBef>
              <a:spcAft>
                <a:spcPts val="0"/>
              </a:spcAft>
              <a:buSzPts val="1100"/>
              <a:buNone/>
            </a:pPr>
            <a:r>
              <a:t/>
            </a:r>
            <a:endParaRPr sz="2000"/>
          </a:p>
          <a:p>
            <a:pPr indent="0" lvl="0" marL="0" rtl="0" algn="l">
              <a:lnSpc>
                <a:spcPct val="70000"/>
              </a:lnSpc>
              <a:spcBef>
                <a:spcPts val="0"/>
              </a:spcBef>
              <a:spcAft>
                <a:spcPts val="0"/>
              </a:spcAft>
              <a:buSzPts val="1100"/>
              <a:buNone/>
            </a:pPr>
            <a:r>
              <a:rPr lang="en-US" sz="2000"/>
              <a:t>Xu et. al proposed Sketch2Scene for automatic 2D sketch-based 3D scene composition by representing 3D scene objects’ </a:t>
            </a:r>
            <a:r>
              <a:rPr lang="en-US" sz="2000" u="sng"/>
              <a:t>functional</a:t>
            </a:r>
            <a:r>
              <a:rPr lang="en-US" sz="2000"/>
              <a:t> and </a:t>
            </a:r>
            <a:r>
              <a:rPr lang="en-US" sz="2000" u="sng"/>
              <a:t>spatial</a:t>
            </a:r>
            <a:r>
              <a:rPr lang="en-US" sz="2000"/>
              <a:t> </a:t>
            </a:r>
            <a:r>
              <a:rPr lang="en-US" sz="2000" u="sng"/>
              <a:t>relationships</a:t>
            </a:r>
            <a:r>
              <a:rPr lang="en-US" sz="2000"/>
              <a:t> based on </a:t>
            </a:r>
            <a:r>
              <a:rPr lang="en-US" sz="2000" u="sng"/>
              <a:t>structural groups.</a:t>
            </a:r>
            <a:endParaRPr sz="2000" u="sng"/>
          </a:p>
          <a:p>
            <a:pPr indent="0" lvl="0" marL="0" rtl="0" algn="l">
              <a:lnSpc>
                <a:spcPct val="70000"/>
              </a:lnSpc>
              <a:spcBef>
                <a:spcPts val="0"/>
              </a:spcBef>
              <a:spcAft>
                <a:spcPts val="0"/>
              </a:spcAft>
              <a:buSzPts val="1100"/>
              <a:buNone/>
            </a:pPr>
            <a:r>
              <a:t/>
            </a:r>
            <a:endParaRPr sz="2000" u="sng"/>
          </a:p>
          <a:p>
            <a:pPr indent="0" lvl="0" marL="0" rtl="0" algn="l">
              <a:lnSpc>
                <a:spcPct val="70000"/>
              </a:lnSpc>
              <a:spcBef>
                <a:spcPts val="0"/>
              </a:spcBef>
              <a:spcAft>
                <a:spcPts val="0"/>
              </a:spcAft>
              <a:buSzPts val="1100"/>
              <a:buNone/>
            </a:pPr>
            <a:r>
              <a:rPr lang="en-US" sz="2000"/>
              <a:t> </a:t>
            </a:r>
            <a:endParaRPr sz="2000"/>
          </a:p>
        </p:txBody>
      </p:sp>
      <p:sp>
        <p:nvSpPr>
          <p:cNvPr id="97" name="Google Shape;97;g4e30158d7f_0_1: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Times New Roman"/>
              <a:ea typeface="Times New Roman"/>
              <a:cs typeface="Times New Roman"/>
              <a:sym typeface="Times New Roman"/>
            </a:endParaRPr>
          </a:p>
        </p:txBody>
      </p:sp>
      <p:sp>
        <p:nvSpPr>
          <p:cNvPr id="98" name="Google Shape;98;g4e30158d7f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e30158d7f_0_28: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SzPts val="1100"/>
              <a:buNone/>
            </a:pPr>
            <a:r>
              <a:rPr lang="en-US" sz="1400">
                <a:solidFill>
                  <a:schemeClr val="dk1"/>
                </a:solidFill>
                <a:latin typeface="Georgia"/>
                <a:ea typeface="Georgia"/>
                <a:cs typeface="Georgia"/>
                <a:sym typeface="Georgia"/>
              </a:rPr>
              <a:t>Xiao et. al built SUN and introduced  130,519 images across 899 scene categories. This was later extended to include  908 scenes classes.</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rPr lang="en-US" sz="1400">
                <a:solidFill>
                  <a:schemeClr val="dk1"/>
                </a:solidFill>
                <a:latin typeface="Georgia"/>
                <a:ea typeface="Georgia"/>
                <a:cs typeface="Georgia"/>
                <a:sym typeface="Georgia"/>
              </a:rPr>
              <a:t>Xiao et. al also built SUN3D a RGB-D video database that captures the full extent of 3D scenes with camera pose and object labels. </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t/>
            </a:r>
            <a:endParaRPr sz="1400">
              <a:solidFill>
                <a:schemeClr val="dk1"/>
              </a:solidFill>
              <a:latin typeface="Georgia"/>
              <a:ea typeface="Georgia"/>
              <a:cs typeface="Georgia"/>
              <a:sym typeface="Georgia"/>
            </a:endParaRPr>
          </a:p>
        </p:txBody>
      </p:sp>
      <p:sp>
        <p:nvSpPr>
          <p:cNvPr id="106" name="Google Shape;106;g4e30158d7f_0_28: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Times New Roman"/>
              <a:ea typeface="Times New Roman"/>
              <a:cs typeface="Times New Roman"/>
              <a:sym typeface="Times New Roman"/>
            </a:endParaRPr>
          </a:p>
        </p:txBody>
      </p:sp>
      <p:sp>
        <p:nvSpPr>
          <p:cNvPr id="107" name="Google Shape;107;g4e30158d7f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e26236aaa_1_15: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SzPts val="1100"/>
              <a:buNone/>
            </a:pPr>
            <a:r>
              <a:rPr lang="en-US" sz="1400">
                <a:solidFill>
                  <a:schemeClr val="dk1"/>
                </a:solidFill>
                <a:latin typeface="Georgia"/>
                <a:ea typeface="Georgia"/>
                <a:cs typeface="Georgia"/>
                <a:sym typeface="Georgia"/>
              </a:rPr>
              <a:t>Song et. al constructed </a:t>
            </a:r>
            <a:r>
              <a:rPr lang="en-US" sz="1400">
                <a:solidFill>
                  <a:schemeClr val="dk1"/>
                </a:solidFill>
                <a:latin typeface="Georgia"/>
                <a:ea typeface="Georgia"/>
                <a:cs typeface="Georgia"/>
                <a:sym typeface="Georgia"/>
              </a:rPr>
              <a:t>SUNCG, a database of synthetic 3D scenes with manually labelled voxel occupancy and semantic labels. SUNCG is comprised of 45,622 scenes and 2,644 objects across 84 scene categories. </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rPr lang="en-US" sz="1400">
                <a:solidFill>
                  <a:schemeClr val="dk1"/>
                </a:solidFill>
                <a:latin typeface="Georgia"/>
                <a:ea typeface="Georgia"/>
                <a:cs typeface="Georgia"/>
                <a:sym typeface="Georgia"/>
              </a:rPr>
              <a:t>Zhou et. al compiled Places, a database of 10,624,928 scene images across 434 scene categories. While Places does not provide annotations at the object level, it provides the most diverse scene composition. </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t/>
            </a:r>
            <a:endParaRPr sz="1400">
              <a:solidFill>
                <a:schemeClr val="dk1"/>
              </a:solidFill>
              <a:latin typeface="Georgia"/>
              <a:ea typeface="Georgia"/>
              <a:cs typeface="Georgia"/>
              <a:sym typeface="Georgia"/>
            </a:endParaRPr>
          </a:p>
        </p:txBody>
      </p:sp>
      <p:sp>
        <p:nvSpPr>
          <p:cNvPr id="115" name="Google Shape;115;g4e26236aaa_1_15: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Times New Roman"/>
              <a:ea typeface="Times New Roman"/>
              <a:cs typeface="Times New Roman"/>
              <a:sym typeface="Times New Roman"/>
            </a:endParaRPr>
          </a:p>
        </p:txBody>
      </p:sp>
      <p:sp>
        <p:nvSpPr>
          <p:cNvPr id="116" name="Google Shape;116;g4e26236aaa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e26236aaa_1_21: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216000" lvl="0" marL="216000" rtl="0" algn="l">
              <a:lnSpc>
                <a:spcPct val="70000"/>
              </a:lnSpc>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124" name="Google Shape;124;g4e26236aaa_1_21: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Times New Roman"/>
              <a:ea typeface="Times New Roman"/>
              <a:cs typeface="Times New Roman"/>
              <a:sym typeface="Times New Roman"/>
            </a:endParaRPr>
          </a:p>
        </p:txBody>
      </p:sp>
      <p:sp>
        <p:nvSpPr>
          <p:cNvPr id="125" name="Google Shape;125;g4e26236aaa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55600" lvl="0" marL="457200" algn="ctr">
              <a:spcBef>
                <a:spcPts val="0"/>
              </a:spcBef>
              <a:spcAft>
                <a:spcPts val="0"/>
              </a:spcAft>
              <a:buSzPts val="2000"/>
              <a:buChar char="●"/>
              <a:defRPr/>
            </a:lvl1pPr>
            <a:lvl2pPr indent="-355600" lvl="1" marL="914400" algn="ctr">
              <a:spcBef>
                <a:spcPts val="1600"/>
              </a:spcBef>
              <a:spcAft>
                <a:spcPts val="0"/>
              </a:spcAft>
              <a:buSzPts val="2000"/>
              <a:buChar char="○"/>
              <a:defRPr/>
            </a:lvl2pPr>
            <a:lvl3pPr indent="-355600" lvl="2" marL="1371600" algn="ctr">
              <a:spcBef>
                <a:spcPts val="1600"/>
              </a:spcBef>
              <a:spcAft>
                <a:spcPts val="0"/>
              </a:spcAft>
              <a:buSzPts val="2000"/>
              <a:buChar char="■"/>
              <a:defRPr/>
            </a:lvl3pPr>
            <a:lvl4pPr indent="-355600" lvl="3" marL="1828800" algn="ctr">
              <a:spcBef>
                <a:spcPts val="1600"/>
              </a:spcBef>
              <a:spcAft>
                <a:spcPts val="0"/>
              </a:spcAft>
              <a:buSzPts val="2000"/>
              <a:buChar char="●"/>
              <a:defRPr/>
            </a:lvl4pPr>
            <a:lvl5pPr indent="-355600" lvl="4" marL="2286000" algn="ctr">
              <a:spcBef>
                <a:spcPts val="1600"/>
              </a:spcBef>
              <a:spcAft>
                <a:spcPts val="0"/>
              </a:spcAft>
              <a:buSzPts val="2000"/>
              <a:buChar char="○"/>
              <a:defRPr/>
            </a:lvl5pPr>
            <a:lvl6pPr indent="-355600" lvl="5" marL="2743200" algn="ctr">
              <a:spcBef>
                <a:spcPts val="1600"/>
              </a:spcBef>
              <a:spcAft>
                <a:spcPts val="0"/>
              </a:spcAft>
              <a:buSzPts val="2000"/>
              <a:buChar char="■"/>
              <a:defRPr/>
            </a:lvl6pPr>
            <a:lvl7pPr indent="-355600" lvl="6" marL="3200400" algn="ctr">
              <a:spcBef>
                <a:spcPts val="1600"/>
              </a:spcBef>
              <a:spcAft>
                <a:spcPts val="0"/>
              </a:spcAft>
              <a:buSzPts val="2000"/>
              <a:buChar char="●"/>
              <a:defRPr/>
            </a:lvl7pPr>
            <a:lvl8pPr indent="-355600" lvl="7" marL="3657600" algn="ctr">
              <a:spcBef>
                <a:spcPts val="1600"/>
              </a:spcBef>
              <a:spcAft>
                <a:spcPts val="0"/>
              </a:spcAft>
              <a:buSzPts val="2000"/>
              <a:buChar char="○"/>
              <a:defRPr/>
            </a:lvl8pPr>
            <a:lvl9pPr indent="-355600" lvl="8" marL="4114800" algn="ctr">
              <a:spcBef>
                <a:spcPts val="1600"/>
              </a:spcBef>
              <a:spcAft>
                <a:spcPts val="1600"/>
              </a:spcAft>
              <a:buSzPts val="20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73600"/>
            <a:ext cx="8229300" cy="1144800"/>
          </a:xfrm>
          <a:prstGeom prst="rect">
            <a:avLst/>
          </a:prstGeom>
          <a:noFill/>
          <a:ln>
            <a:noFill/>
          </a:ln>
        </p:spPr>
        <p:txBody>
          <a:bodyPr anchorCtr="0" anchor="ctr" bIns="0" lIns="0" spcFirstLastPara="1" rIns="0" wrap="square" tIns="0"/>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2" name="Google Shape;52;p13"/>
          <p:cNvSpPr txBox="1"/>
          <p:nvPr>
            <p:ph idx="1" type="body"/>
          </p:nvPr>
        </p:nvSpPr>
        <p:spPr>
          <a:xfrm>
            <a:off x="457200" y="1604520"/>
            <a:ext cx="8229300" cy="3977400"/>
          </a:xfrm>
          <a:prstGeom prst="rect">
            <a:avLst/>
          </a:prstGeom>
          <a:noFill/>
          <a:ln>
            <a:noFill/>
          </a:ln>
        </p:spPr>
        <p:txBody>
          <a:bodyPr anchorCtr="0" anchor="t" bIns="0" lIns="0" spcFirstLastPara="1" rIns="0" wrap="square" tIns="0"/>
          <a:lstStyle>
            <a:lvl1pPr indent="-228600" lvl="0" marL="457200" rtl="0" algn="l">
              <a:spcBef>
                <a:spcPts val="0"/>
              </a:spcBef>
              <a:spcAft>
                <a:spcPts val="0"/>
              </a:spcAft>
              <a:buSzPts val="2000"/>
              <a:buNone/>
              <a:defRPr/>
            </a:lvl1pPr>
            <a:lvl2pPr indent="-228600" lvl="1" marL="914400" rtl="0" algn="l">
              <a:spcBef>
                <a:spcPts val="1600"/>
              </a:spcBef>
              <a:spcAft>
                <a:spcPts val="0"/>
              </a:spcAft>
              <a:buSzPts val="2000"/>
              <a:buNone/>
              <a:defRPr/>
            </a:lvl2pPr>
            <a:lvl3pPr indent="-228600" lvl="2" marL="1371600" rtl="0" algn="l">
              <a:spcBef>
                <a:spcPts val="1600"/>
              </a:spcBef>
              <a:spcAft>
                <a:spcPts val="0"/>
              </a:spcAft>
              <a:buSzPts val="2000"/>
              <a:buNone/>
              <a:defRPr/>
            </a:lvl3pPr>
            <a:lvl4pPr indent="-228600" lvl="3" marL="1828800" rtl="0" algn="l">
              <a:spcBef>
                <a:spcPts val="1600"/>
              </a:spcBef>
              <a:spcAft>
                <a:spcPts val="0"/>
              </a:spcAft>
              <a:buSzPts val="2000"/>
              <a:buNone/>
              <a:defRPr/>
            </a:lvl4pPr>
            <a:lvl5pPr indent="-228600" lvl="4" marL="2286000" rtl="0" algn="l">
              <a:spcBef>
                <a:spcPts val="1600"/>
              </a:spcBef>
              <a:spcAft>
                <a:spcPts val="0"/>
              </a:spcAft>
              <a:buSzPts val="2000"/>
              <a:buNone/>
              <a:defRPr/>
            </a:lvl5pPr>
            <a:lvl6pPr indent="-228600" lvl="5" marL="2743200" rtl="0" algn="l">
              <a:spcBef>
                <a:spcPts val="1600"/>
              </a:spcBef>
              <a:spcAft>
                <a:spcPts val="0"/>
              </a:spcAft>
              <a:buSzPts val="2000"/>
              <a:buNone/>
              <a:defRPr/>
            </a:lvl6pPr>
            <a:lvl7pPr indent="-228600" lvl="6" marL="3200400" rtl="0" algn="l">
              <a:spcBef>
                <a:spcPts val="1600"/>
              </a:spcBef>
              <a:spcAft>
                <a:spcPts val="0"/>
              </a:spcAft>
              <a:buSzPts val="2000"/>
              <a:buNone/>
              <a:defRPr/>
            </a:lvl7pPr>
            <a:lvl8pPr indent="-228600" lvl="7" marL="3657600" rtl="0" algn="l">
              <a:spcBef>
                <a:spcPts val="1600"/>
              </a:spcBef>
              <a:spcAft>
                <a:spcPts val="0"/>
              </a:spcAft>
              <a:buSzPts val="2000"/>
              <a:buNone/>
              <a:defRPr/>
            </a:lvl8pPr>
            <a:lvl9pPr indent="-228600" lvl="8" marL="4114800" rtl="0" algn="l">
              <a:spcBef>
                <a:spcPts val="1600"/>
              </a:spcBef>
              <a:spcAft>
                <a:spcPts val="1600"/>
              </a:spcAft>
              <a:buSzPts val="2000"/>
              <a:buNone/>
              <a:defRPr/>
            </a:lvl9pPr>
          </a:lstStyle>
          <a:p/>
        </p:txBody>
      </p:sp>
      <p:sp>
        <p:nvSpPr>
          <p:cNvPr id="53" name="Google Shape;53;p1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55600" lvl="0" marL="457200">
              <a:spcBef>
                <a:spcPts val="0"/>
              </a:spcBef>
              <a:spcAft>
                <a:spcPts val="0"/>
              </a:spcAft>
              <a:buSzPts val="2000"/>
              <a:buChar char="●"/>
              <a:defRPr/>
            </a:lvl1pPr>
            <a:lvl2pPr indent="-355600" lvl="1" marL="914400">
              <a:spcBef>
                <a:spcPts val="1600"/>
              </a:spcBef>
              <a:spcAft>
                <a:spcPts val="0"/>
              </a:spcAft>
              <a:buSzPts val="2000"/>
              <a:buChar char="○"/>
              <a:defRPr/>
            </a:lvl2pPr>
            <a:lvl3pPr indent="-355600" lvl="2" marL="1371600">
              <a:spcBef>
                <a:spcPts val="1600"/>
              </a:spcBef>
              <a:spcAft>
                <a:spcPts val="0"/>
              </a:spcAft>
              <a:buSzPts val="2000"/>
              <a:buChar char="■"/>
              <a:defRPr/>
            </a:lvl3pPr>
            <a:lvl4pPr indent="-355600" lvl="3" marL="1828800">
              <a:spcBef>
                <a:spcPts val="1600"/>
              </a:spcBef>
              <a:spcAft>
                <a:spcPts val="0"/>
              </a:spcAft>
              <a:buSzPts val="2000"/>
              <a:buChar char="●"/>
              <a:defRPr/>
            </a:lvl4pPr>
            <a:lvl5pPr indent="-355600" lvl="4" marL="2286000">
              <a:spcBef>
                <a:spcPts val="1600"/>
              </a:spcBef>
              <a:spcAft>
                <a:spcPts val="0"/>
              </a:spcAft>
              <a:buSzPts val="2000"/>
              <a:buChar char="○"/>
              <a:defRPr/>
            </a:lvl5pPr>
            <a:lvl6pPr indent="-355600" lvl="5" marL="2743200">
              <a:spcBef>
                <a:spcPts val="1600"/>
              </a:spcBef>
              <a:spcAft>
                <a:spcPts val="0"/>
              </a:spcAft>
              <a:buSzPts val="2000"/>
              <a:buChar char="■"/>
              <a:defRPr/>
            </a:lvl6pPr>
            <a:lvl7pPr indent="-355600" lvl="6" marL="3200400">
              <a:spcBef>
                <a:spcPts val="1600"/>
              </a:spcBef>
              <a:spcAft>
                <a:spcPts val="0"/>
              </a:spcAft>
              <a:buSzPts val="2000"/>
              <a:buChar char="●"/>
              <a:defRPr/>
            </a:lvl7pPr>
            <a:lvl8pPr indent="-355600" lvl="7" marL="3657600">
              <a:spcBef>
                <a:spcPts val="1600"/>
              </a:spcBef>
              <a:spcAft>
                <a:spcPts val="0"/>
              </a:spcAft>
              <a:buSzPts val="2000"/>
              <a:buChar char="○"/>
              <a:defRPr/>
            </a:lvl8pPr>
            <a:lvl9pPr indent="-355600" lvl="8" marL="4114800">
              <a:spcBef>
                <a:spcPts val="1600"/>
              </a:spcBef>
              <a:spcAft>
                <a:spcPts val="1600"/>
              </a:spcAft>
              <a:buSzPts val="20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lstStyle>
            <a:lvl1pPr indent="-355600" lvl="0" marL="457200">
              <a:spcBef>
                <a:spcPts val="0"/>
              </a:spcBef>
              <a:spcAft>
                <a:spcPts val="0"/>
              </a:spcAft>
              <a:buSzPts val="2000"/>
              <a:buChar char="●"/>
              <a:defRPr/>
            </a:lvl1pPr>
            <a:lvl2pPr indent="-355600" lvl="1" marL="914400">
              <a:spcBef>
                <a:spcPts val="1600"/>
              </a:spcBef>
              <a:spcAft>
                <a:spcPts val="0"/>
              </a:spcAft>
              <a:buSzPts val="2000"/>
              <a:buChar char="○"/>
              <a:defRPr/>
            </a:lvl2pPr>
            <a:lvl3pPr indent="-355600" lvl="2" marL="1371600">
              <a:spcBef>
                <a:spcPts val="1600"/>
              </a:spcBef>
              <a:spcAft>
                <a:spcPts val="0"/>
              </a:spcAft>
              <a:buSzPts val="2000"/>
              <a:buChar char="■"/>
              <a:defRPr/>
            </a:lvl3pPr>
            <a:lvl4pPr indent="-355600" lvl="3" marL="1828800">
              <a:spcBef>
                <a:spcPts val="1600"/>
              </a:spcBef>
              <a:spcAft>
                <a:spcPts val="0"/>
              </a:spcAft>
              <a:buSzPts val="2000"/>
              <a:buChar char="●"/>
              <a:defRPr/>
            </a:lvl4pPr>
            <a:lvl5pPr indent="-355600" lvl="4" marL="2286000">
              <a:spcBef>
                <a:spcPts val="1600"/>
              </a:spcBef>
              <a:spcAft>
                <a:spcPts val="0"/>
              </a:spcAft>
              <a:buSzPts val="2000"/>
              <a:buChar char="○"/>
              <a:defRPr/>
            </a:lvl5pPr>
            <a:lvl6pPr indent="-355600" lvl="5" marL="2743200">
              <a:spcBef>
                <a:spcPts val="1600"/>
              </a:spcBef>
              <a:spcAft>
                <a:spcPts val="0"/>
              </a:spcAft>
              <a:buSzPts val="2000"/>
              <a:buChar char="■"/>
              <a:defRPr/>
            </a:lvl6pPr>
            <a:lvl7pPr indent="-355600" lvl="6" marL="3200400">
              <a:spcBef>
                <a:spcPts val="1600"/>
              </a:spcBef>
              <a:spcAft>
                <a:spcPts val="0"/>
              </a:spcAft>
              <a:buSzPts val="2000"/>
              <a:buChar char="●"/>
              <a:defRPr/>
            </a:lvl7pPr>
            <a:lvl8pPr indent="-355600" lvl="7" marL="3657600">
              <a:spcBef>
                <a:spcPts val="1600"/>
              </a:spcBef>
              <a:spcAft>
                <a:spcPts val="0"/>
              </a:spcAft>
              <a:buSzPts val="2000"/>
              <a:buChar char="○"/>
              <a:defRPr/>
            </a:lvl8pPr>
            <a:lvl9pPr indent="-355600" lvl="8" marL="4114800">
              <a:spcBef>
                <a:spcPts val="1600"/>
              </a:spcBef>
              <a:spcAft>
                <a:spcPts val="1600"/>
              </a:spcAft>
              <a:buSzPts val="20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0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55600" lvl="0" marL="457200">
              <a:lnSpc>
                <a:spcPct val="115000"/>
              </a:lnSpc>
              <a:spcBef>
                <a:spcPts val="0"/>
              </a:spcBef>
              <a:spcAft>
                <a:spcPts val="0"/>
              </a:spcAft>
              <a:buClr>
                <a:schemeClr val="dk2"/>
              </a:buClr>
              <a:buSzPts val="2000"/>
              <a:buChar char="●"/>
              <a:defRPr sz="2000">
                <a:solidFill>
                  <a:schemeClr val="dk2"/>
                </a:solidFill>
              </a:defRPr>
            </a:lvl1pPr>
            <a:lvl2pPr indent="-355600" lvl="1" marL="914400">
              <a:lnSpc>
                <a:spcPct val="115000"/>
              </a:lnSpc>
              <a:spcBef>
                <a:spcPts val="1600"/>
              </a:spcBef>
              <a:spcAft>
                <a:spcPts val="0"/>
              </a:spcAft>
              <a:buClr>
                <a:schemeClr val="dk2"/>
              </a:buClr>
              <a:buSzPts val="2000"/>
              <a:buChar char="○"/>
              <a:defRPr sz="2000">
                <a:solidFill>
                  <a:schemeClr val="dk2"/>
                </a:solidFill>
              </a:defRPr>
            </a:lvl2pPr>
            <a:lvl3pPr indent="-355600" lvl="2" marL="1371600">
              <a:lnSpc>
                <a:spcPct val="115000"/>
              </a:lnSpc>
              <a:spcBef>
                <a:spcPts val="1600"/>
              </a:spcBef>
              <a:spcAft>
                <a:spcPts val="0"/>
              </a:spcAft>
              <a:buClr>
                <a:schemeClr val="dk2"/>
              </a:buClr>
              <a:buSzPts val="2000"/>
              <a:buChar char="■"/>
              <a:defRPr sz="2000">
                <a:solidFill>
                  <a:schemeClr val="dk2"/>
                </a:solidFill>
              </a:defRPr>
            </a:lvl3pPr>
            <a:lvl4pPr indent="-355600" lvl="3" marL="1828800">
              <a:lnSpc>
                <a:spcPct val="115000"/>
              </a:lnSpc>
              <a:spcBef>
                <a:spcPts val="1600"/>
              </a:spcBef>
              <a:spcAft>
                <a:spcPts val="0"/>
              </a:spcAft>
              <a:buClr>
                <a:schemeClr val="dk2"/>
              </a:buClr>
              <a:buSzPts val="2000"/>
              <a:buChar char="●"/>
              <a:defRPr sz="2000">
                <a:solidFill>
                  <a:schemeClr val="dk2"/>
                </a:solidFill>
              </a:defRPr>
            </a:lvl4pPr>
            <a:lvl5pPr indent="-355600" lvl="4" marL="2286000">
              <a:lnSpc>
                <a:spcPct val="115000"/>
              </a:lnSpc>
              <a:spcBef>
                <a:spcPts val="1600"/>
              </a:spcBef>
              <a:spcAft>
                <a:spcPts val="0"/>
              </a:spcAft>
              <a:buClr>
                <a:schemeClr val="dk2"/>
              </a:buClr>
              <a:buSzPts val="2000"/>
              <a:buChar char="○"/>
              <a:defRPr sz="2000">
                <a:solidFill>
                  <a:schemeClr val="dk2"/>
                </a:solidFill>
              </a:defRPr>
            </a:lvl5pPr>
            <a:lvl6pPr indent="-355600" lvl="5" marL="2743200">
              <a:lnSpc>
                <a:spcPct val="115000"/>
              </a:lnSpc>
              <a:spcBef>
                <a:spcPts val="1600"/>
              </a:spcBef>
              <a:spcAft>
                <a:spcPts val="0"/>
              </a:spcAft>
              <a:buClr>
                <a:schemeClr val="dk2"/>
              </a:buClr>
              <a:buSzPts val="2000"/>
              <a:buChar char="■"/>
              <a:defRPr sz="2000">
                <a:solidFill>
                  <a:schemeClr val="dk2"/>
                </a:solidFill>
              </a:defRPr>
            </a:lvl6pPr>
            <a:lvl7pPr indent="-355600" lvl="6" marL="3200400">
              <a:lnSpc>
                <a:spcPct val="115000"/>
              </a:lnSpc>
              <a:spcBef>
                <a:spcPts val="1600"/>
              </a:spcBef>
              <a:spcAft>
                <a:spcPts val="0"/>
              </a:spcAft>
              <a:buClr>
                <a:schemeClr val="dk2"/>
              </a:buClr>
              <a:buSzPts val="2000"/>
              <a:buChar char="●"/>
              <a:defRPr sz="2000">
                <a:solidFill>
                  <a:schemeClr val="dk2"/>
                </a:solidFill>
              </a:defRPr>
            </a:lvl7pPr>
            <a:lvl8pPr indent="-355600" lvl="7" marL="3657600">
              <a:lnSpc>
                <a:spcPct val="115000"/>
              </a:lnSpc>
              <a:spcBef>
                <a:spcPts val="1600"/>
              </a:spcBef>
              <a:spcAft>
                <a:spcPts val="0"/>
              </a:spcAft>
              <a:buClr>
                <a:schemeClr val="dk2"/>
              </a:buClr>
              <a:buSzPts val="2000"/>
              <a:buChar char="○"/>
              <a:defRPr sz="2000">
                <a:solidFill>
                  <a:schemeClr val="dk2"/>
                </a:solidFill>
              </a:defRPr>
            </a:lvl8pPr>
            <a:lvl9pPr indent="-355600" lvl="8" marL="4114800">
              <a:lnSpc>
                <a:spcPct val="115000"/>
              </a:lnSpc>
              <a:spcBef>
                <a:spcPts val="1600"/>
              </a:spcBef>
              <a:spcAft>
                <a:spcPts val="1600"/>
              </a:spcAft>
              <a:buClr>
                <a:schemeClr val="dk2"/>
              </a:buClr>
              <a:buSzPts val="2000"/>
              <a:buChar char="■"/>
              <a:defRPr sz="2000">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orca.st.usm.edu/~bli/Scene_SBR_IBR/data.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p:nvPr/>
        </p:nvSpPr>
        <p:spPr>
          <a:xfrm>
            <a:off x="685800" y="380880"/>
            <a:ext cx="7771320" cy="236124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r>
              <a:rPr lang="en-US" sz="3200">
                <a:solidFill>
                  <a:srgbClr val="D16349"/>
                </a:solidFill>
                <a:latin typeface="Times New Roman"/>
                <a:ea typeface="Times New Roman"/>
                <a:cs typeface="Times New Roman"/>
                <a:sym typeface="Times New Roman"/>
              </a:rPr>
              <a:t>Sketch/Image-Based 3D Scene Retrieval: Benchmark, Algorithm, Evaluation</a:t>
            </a:r>
            <a:endParaRPr b="0" i="0" sz="1800" u="none" cap="none" strike="noStrike">
              <a:solidFill>
                <a:srgbClr val="000000"/>
              </a:solidFill>
              <a:latin typeface="Arial"/>
              <a:ea typeface="Arial"/>
              <a:cs typeface="Arial"/>
              <a:sym typeface="Arial"/>
            </a:endParaRPr>
          </a:p>
        </p:txBody>
      </p:sp>
      <p:sp>
        <p:nvSpPr>
          <p:cNvPr id="60" name="Google Shape;60;p14"/>
          <p:cNvSpPr/>
          <p:nvPr/>
        </p:nvSpPr>
        <p:spPr>
          <a:xfrm>
            <a:off x="453813" y="3505774"/>
            <a:ext cx="8235300" cy="78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2000" u="none" cap="none" strike="noStrike">
                <a:latin typeface="Georgia"/>
                <a:ea typeface="Georgia"/>
                <a:cs typeface="Georgia"/>
                <a:sym typeface="Georgia"/>
              </a:rPr>
              <a:t>Juefei Yuan</a:t>
            </a:r>
            <a:r>
              <a:rPr baseline="30000" lang="en-US" sz="2000">
                <a:latin typeface="Georgia"/>
                <a:ea typeface="Georgia"/>
                <a:cs typeface="Georgia"/>
                <a:sym typeface="Georgia"/>
              </a:rPr>
              <a:t>1</a:t>
            </a:r>
            <a:r>
              <a:rPr b="0" i="0" lang="en-US" sz="2000" u="none" cap="none" strike="noStrike">
                <a:latin typeface="Georgia"/>
                <a:ea typeface="Georgia"/>
                <a:cs typeface="Georgia"/>
                <a:sym typeface="Georgia"/>
              </a:rPr>
              <a:t>, </a:t>
            </a:r>
            <a:r>
              <a:rPr lang="en-US" sz="2000">
                <a:solidFill>
                  <a:schemeClr val="dk1"/>
                </a:solidFill>
                <a:latin typeface="Georgia"/>
                <a:ea typeface="Georgia"/>
                <a:cs typeface="Georgia"/>
                <a:sym typeface="Georgia"/>
              </a:rPr>
              <a:t>Hameed Abdul-Rashid</a:t>
            </a:r>
            <a:r>
              <a:rPr baseline="30000" lang="en-US" sz="2000">
                <a:solidFill>
                  <a:schemeClr val="dk1"/>
                </a:solidFill>
                <a:latin typeface="Georgia"/>
                <a:ea typeface="Georgia"/>
                <a:cs typeface="Georgia"/>
                <a:sym typeface="Georgia"/>
              </a:rPr>
              <a:t>1</a:t>
            </a:r>
            <a:r>
              <a:rPr lang="en-US" sz="2000">
                <a:solidFill>
                  <a:schemeClr val="dk1"/>
                </a:solidFill>
                <a:latin typeface="Georgia"/>
                <a:ea typeface="Georgia"/>
                <a:cs typeface="Georgia"/>
                <a:sym typeface="Georgia"/>
              </a:rPr>
              <a:t>, </a:t>
            </a:r>
            <a:r>
              <a:rPr b="0" i="0" lang="en-US" sz="2000" u="none" cap="none" strike="noStrike">
                <a:latin typeface="Georgia"/>
                <a:ea typeface="Georgia"/>
                <a:cs typeface="Georgia"/>
                <a:sym typeface="Georgia"/>
              </a:rPr>
              <a:t>Bo Li</a:t>
            </a:r>
            <a:r>
              <a:rPr baseline="30000" lang="en-US" sz="2000">
                <a:latin typeface="Georgia"/>
                <a:ea typeface="Georgia"/>
                <a:cs typeface="Georgia"/>
                <a:sym typeface="Georgia"/>
              </a:rPr>
              <a:t>1</a:t>
            </a:r>
            <a:r>
              <a:rPr b="0" i="0" lang="en-US" sz="2000" u="none" cap="none" strike="noStrike">
                <a:latin typeface="Georgia"/>
                <a:ea typeface="Georgia"/>
                <a:cs typeface="Georgia"/>
                <a:sym typeface="Georgia"/>
              </a:rPr>
              <a:t>, Yijuan Lu</a:t>
            </a:r>
            <a:r>
              <a:rPr baseline="30000" lang="en-US" sz="2000">
                <a:latin typeface="Georgia"/>
                <a:ea typeface="Georgia"/>
                <a:cs typeface="Georgia"/>
                <a:sym typeface="Georgia"/>
              </a:rPr>
              <a:t>2</a:t>
            </a:r>
            <a:endParaRPr sz="2000">
              <a:latin typeface="Georgia"/>
              <a:ea typeface="Georgia"/>
              <a:cs typeface="Georgia"/>
              <a:sym typeface="Georgia"/>
            </a:endParaRPr>
          </a:p>
          <a:p>
            <a:pPr indent="0" lvl="0" marL="0" rtl="0" algn="ctr">
              <a:spcBef>
                <a:spcPts val="0"/>
              </a:spcBef>
              <a:spcAft>
                <a:spcPts val="0"/>
              </a:spcAft>
              <a:buNone/>
            </a:pPr>
            <a:r>
              <a:t/>
            </a:r>
            <a:endParaRPr baseline="30000" sz="2000">
              <a:latin typeface="Georgia"/>
              <a:ea typeface="Georgia"/>
              <a:cs typeface="Georgia"/>
              <a:sym typeface="Georgia"/>
            </a:endParaRPr>
          </a:p>
          <a:p>
            <a:pPr indent="0" lvl="0" marL="0" rtl="0" algn="ctr">
              <a:spcBef>
                <a:spcPts val="0"/>
              </a:spcBef>
              <a:spcAft>
                <a:spcPts val="0"/>
              </a:spcAft>
              <a:buClr>
                <a:schemeClr val="dk1"/>
              </a:buClr>
              <a:buFont typeface="Arial"/>
              <a:buNone/>
            </a:pPr>
            <a:r>
              <a:rPr baseline="30000" lang="en-US" sz="2000">
                <a:latin typeface="Georgia"/>
                <a:ea typeface="Georgia"/>
                <a:cs typeface="Georgia"/>
                <a:sym typeface="Georgia"/>
              </a:rPr>
              <a:t>1</a:t>
            </a:r>
            <a:r>
              <a:rPr lang="en-US" sz="2000">
                <a:latin typeface="Georgia"/>
                <a:ea typeface="Georgia"/>
                <a:cs typeface="Georgia"/>
                <a:sym typeface="Georgia"/>
              </a:rPr>
              <a:t>University of Southern Mississippi, </a:t>
            </a:r>
            <a:r>
              <a:rPr baseline="30000" lang="en-US" sz="2000">
                <a:latin typeface="Georgia"/>
                <a:ea typeface="Georgia"/>
                <a:cs typeface="Georgia"/>
                <a:sym typeface="Georgia"/>
              </a:rPr>
              <a:t>2</a:t>
            </a:r>
            <a:r>
              <a:rPr lang="en-US" sz="2000">
                <a:latin typeface="Georgia"/>
                <a:ea typeface="Georgia"/>
                <a:cs typeface="Georgia"/>
                <a:sym typeface="Georgia"/>
              </a:rPr>
              <a:t>Texas State University</a:t>
            </a:r>
            <a:endParaRPr sz="2000">
              <a:latin typeface="Georgia"/>
              <a:ea typeface="Georgia"/>
              <a:cs typeface="Georgia"/>
              <a:sym typeface="Georgia"/>
            </a:endParaRPr>
          </a:p>
          <a:p>
            <a:pPr indent="0" lvl="0" marL="0" rtl="0" algn="ctr">
              <a:spcBef>
                <a:spcPts val="0"/>
              </a:spcBef>
              <a:spcAft>
                <a:spcPts val="0"/>
              </a:spcAft>
              <a:buClr>
                <a:schemeClr val="dk1"/>
              </a:buClr>
              <a:buFont typeface="Arial"/>
              <a:buNone/>
            </a:pPr>
            <a:r>
              <a:t/>
            </a:r>
            <a:endParaRPr sz="2000">
              <a:latin typeface="Georgia"/>
              <a:ea typeface="Georgia"/>
              <a:cs typeface="Georgia"/>
              <a:sym typeface="Georgia"/>
            </a:endParaRPr>
          </a:p>
          <a:p>
            <a:pPr indent="0" lvl="0" marL="0" rtl="0" algn="ctr">
              <a:spcBef>
                <a:spcPts val="0"/>
              </a:spcBef>
              <a:spcAft>
                <a:spcPts val="0"/>
              </a:spcAft>
              <a:buClr>
                <a:schemeClr val="dk1"/>
              </a:buClr>
              <a:buFont typeface="Arial"/>
              <a:buNone/>
            </a:pPr>
            <a:r>
              <a:rPr lang="en-US" sz="2000">
                <a:latin typeface="Georgia"/>
                <a:ea typeface="Georgia"/>
                <a:cs typeface="Georgia"/>
                <a:sym typeface="Georgia"/>
              </a:rPr>
              <a:t>Presenter: Yijuan Lu</a:t>
            </a:r>
            <a:endParaRPr sz="2000">
              <a:latin typeface="Georgia"/>
              <a:ea typeface="Georgia"/>
              <a:cs typeface="Georgia"/>
              <a:sym typeface="Georgia"/>
            </a:endParaRPr>
          </a:p>
          <a:p>
            <a:pPr indent="0" lvl="0" marL="0" marR="0" rtl="0" algn="ctr">
              <a:lnSpc>
                <a:spcPct val="100000"/>
              </a:lnSpc>
              <a:spcBef>
                <a:spcPts val="0"/>
              </a:spcBef>
              <a:spcAft>
                <a:spcPts val="0"/>
              </a:spcAft>
              <a:buNone/>
            </a:pPr>
            <a:r>
              <a:t/>
            </a:r>
            <a:endParaRPr sz="2000">
              <a:latin typeface="Georgia"/>
              <a:ea typeface="Georgia"/>
              <a:cs typeface="Georgia"/>
              <a:sym typeface="Georgia"/>
            </a:endParaRPr>
          </a:p>
        </p:txBody>
      </p:sp>
      <p:pic>
        <p:nvPicPr>
          <p:cNvPr id="61" name="Google Shape;61;p14"/>
          <p:cNvPicPr preferRelativeResize="0"/>
          <p:nvPr/>
        </p:nvPicPr>
        <p:blipFill rotWithShape="1">
          <a:blip r:embed="rId3">
            <a:alphaModFix/>
          </a:blip>
          <a:srcRect b="0" l="0" r="0" t="0"/>
          <a:stretch/>
        </p:blipFill>
        <p:spPr>
          <a:xfrm>
            <a:off x="1969155" y="5631560"/>
            <a:ext cx="1932480" cy="903960"/>
          </a:xfrm>
          <a:prstGeom prst="rect">
            <a:avLst/>
          </a:prstGeom>
          <a:noFill/>
          <a:ln>
            <a:noFill/>
          </a:ln>
        </p:spPr>
      </p:pic>
      <p:pic>
        <p:nvPicPr>
          <p:cNvPr id="62" name="Google Shape;62;p14"/>
          <p:cNvPicPr preferRelativeResize="0"/>
          <p:nvPr/>
        </p:nvPicPr>
        <p:blipFill rotWithShape="1">
          <a:blip r:embed="rId4">
            <a:alphaModFix/>
          </a:blip>
          <a:srcRect b="0" l="0" r="0" t="0"/>
          <a:stretch/>
        </p:blipFill>
        <p:spPr>
          <a:xfrm>
            <a:off x="5243835" y="5819480"/>
            <a:ext cx="1780200" cy="7160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nvSpPr>
        <p:spPr>
          <a:xfrm>
            <a:off x="228600" y="301752"/>
            <a:ext cx="8531400" cy="7590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Scene_SBR_IBR Benchmark Overview  </a:t>
            </a:r>
            <a:endParaRPr sz="3300">
              <a:solidFill>
                <a:srgbClr val="7B9899"/>
              </a:solidFill>
              <a:latin typeface="Georgia"/>
              <a:ea typeface="Georgia"/>
              <a:cs typeface="Georgia"/>
              <a:sym typeface="Georgia"/>
            </a:endParaRPr>
          </a:p>
        </p:txBody>
      </p:sp>
      <p:sp>
        <p:nvSpPr>
          <p:cNvPr id="135" name="Google Shape;135;p23"/>
          <p:cNvSpPr txBox="1"/>
          <p:nvPr/>
        </p:nvSpPr>
        <p:spPr>
          <a:xfrm>
            <a:off x="166400" y="1281400"/>
            <a:ext cx="8520000" cy="2686200"/>
          </a:xfrm>
          <a:prstGeom prst="rect">
            <a:avLst/>
          </a:prstGeom>
          <a:noFill/>
          <a:ln>
            <a:noFill/>
          </a:ln>
        </p:spPr>
        <p:txBody>
          <a:bodyPr anchorCtr="0" anchor="t" bIns="0" lIns="0" spcFirstLastPara="1" rIns="0" wrap="square" tIns="0">
            <a:noAutofit/>
          </a:bodyPr>
          <a:lstStyle/>
          <a:p>
            <a:pPr indent="-387350" lvl="0" marL="4572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Overview:</a:t>
            </a:r>
            <a:endParaRPr sz="2500">
              <a:latin typeface="Georgia"/>
              <a:ea typeface="Georgia"/>
              <a:cs typeface="Georgia"/>
              <a:sym typeface="Georgia"/>
            </a:endParaRPr>
          </a:p>
          <a:p>
            <a:pPr indent="-387350" lvl="1" marL="9144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We have </a:t>
            </a:r>
            <a:r>
              <a:rPr lang="en-US" sz="2500">
                <a:latin typeface="Georgia"/>
                <a:ea typeface="Georgia"/>
                <a:cs typeface="Georgia"/>
                <a:sym typeface="Georgia"/>
              </a:rPr>
              <a:t>substantially</a:t>
            </a:r>
            <a:r>
              <a:rPr lang="en-US" sz="2500">
                <a:latin typeface="Georgia"/>
                <a:ea typeface="Georgia"/>
                <a:cs typeface="Georgia"/>
                <a:sym typeface="Georgia"/>
              </a:rPr>
              <a:t> extended the SceneSBR and SceneIBR with 20 additional classes </a:t>
            </a:r>
            <a:r>
              <a:rPr lang="en-US" sz="2500">
                <a:solidFill>
                  <a:srgbClr val="0000FF"/>
                </a:solidFill>
                <a:latin typeface="Georgia"/>
                <a:ea typeface="Georgia"/>
                <a:cs typeface="Georgia"/>
                <a:sym typeface="Georgia"/>
              </a:rPr>
              <a:t>[7, 8]</a:t>
            </a:r>
            <a:endParaRPr sz="2500">
              <a:solidFill>
                <a:srgbClr val="0000FF"/>
              </a:solidFill>
              <a:latin typeface="Georgia"/>
              <a:ea typeface="Georgia"/>
              <a:cs typeface="Georgia"/>
              <a:sym typeface="Georgia"/>
            </a:endParaRPr>
          </a:p>
          <a:p>
            <a:pPr indent="-387350" lvl="0" marL="4572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Motivation</a:t>
            </a:r>
            <a:r>
              <a:rPr lang="en-US" sz="2500">
                <a:latin typeface="Georgia"/>
                <a:ea typeface="Georgia"/>
                <a:cs typeface="Georgia"/>
                <a:sym typeface="Georgia"/>
              </a:rPr>
              <a:t>:</a:t>
            </a:r>
            <a:endParaRPr sz="2500">
              <a:latin typeface="Georgia"/>
              <a:ea typeface="Georgia"/>
              <a:cs typeface="Georgia"/>
              <a:sym typeface="Georgia"/>
            </a:endParaRPr>
          </a:p>
          <a:p>
            <a:pPr indent="-387350" lvl="1" marL="914400" marR="0" rtl="0" algn="l">
              <a:lnSpc>
                <a:spcPct val="100000"/>
              </a:lnSpc>
              <a:spcBef>
                <a:spcPts val="0"/>
              </a:spcBef>
              <a:spcAft>
                <a:spcPts val="0"/>
              </a:spcAft>
              <a:buClr>
                <a:srgbClr val="D16349"/>
              </a:buClr>
              <a:buSzPts val="2500"/>
              <a:buFont typeface="Georgia"/>
              <a:buChar char="○"/>
            </a:pPr>
            <a:r>
              <a:rPr lang="en-US" sz="2500">
                <a:solidFill>
                  <a:schemeClr val="dk1"/>
                </a:solidFill>
                <a:latin typeface="Georgia"/>
                <a:ea typeface="Georgia"/>
                <a:cs typeface="Georgia"/>
                <a:sym typeface="Georgia"/>
              </a:rPr>
              <a:t>Results of SceneSBR and SceneIBR called for a more comprehensive dataset that can support both types of retrieval </a:t>
            </a:r>
            <a:endParaRPr sz="2500">
              <a:solidFill>
                <a:schemeClr val="dk1"/>
              </a:solidFill>
              <a:latin typeface="Georgia"/>
              <a:ea typeface="Georgia"/>
              <a:cs typeface="Georgia"/>
              <a:sym typeface="Georgia"/>
            </a:endParaRPr>
          </a:p>
          <a:p>
            <a:pPr indent="-387350" lvl="0" marL="457200" rtl="0" algn="l">
              <a:spcBef>
                <a:spcPts val="0"/>
              </a:spcBef>
              <a:spcAft>
                <a:spcPts val="0"/>
              </a:spcAft>
              <a:buClr>
                <a:srgbClr val="D16349"/>
              </a:buClr>
              <a:buSzPts val="2500"/>
              <a:buFont typeface="Georgia"/>
              <a:buChar char="●"/>
            </a:pPr>
            <a:r>
              <a:rPr lang="en-US" sz="2500">
                <a:solidFill>
                  <a:schemeClr val="dk1"/>
                </a:solidFill>
                <a:latin typeface="Georgia"/>
                <a:ea typeface="Georgia"/>
                <a:cs typeface="Georgia"/>
                <a:sym typeface="Georgia"/>
              </a:rPr>
              <a:t>Building Process</a:t>
            </a:r>
            <a:r>
              <a:rPr lang="en-US" sz="2500">
                <a:solidFill>
                  <a:schemeClr val="dk1"/>
                </a:solidFill>
                <a:latin typeface="Georgia"/>
                <a:ea typeface="Georgia"/>
                <a:cs typeface="Georgia"/>
                <a:sym typeface="Georgia"/>
              </a:rPr>
              <a:t>:</a:t>
            </a:r>
            <a:endParaRPr sz="2500">
              <a:solidFill>
                <a:schemeClr val="dk1"/>
              </a:solidFill>
              <a:latin typeface="Georgia"/>
              <a:ea typeface="Georgia"/>
              <a:cs typeface="Georgia"/>
              <a:sym typeface="Georgia"/>
            </a:endParaRPr>
          </a:p>
          <a:p>
            <a:pPr indent="-387350" lvl="1" marL="914400" rtl="0" algn="l">
              <a:spcBef>
                <a:spcPts val="0"/>
              </a:spcBef>
              <a:spcAft>
                <a:spcPts val="0"/>
              </a:spcAft>
              <a:buClr>
                <a:srgbClr val="D16349"/>
              </a:buClr>
              <a:buSzPts val="2500"/>
              <a:buFont typeface="Noto Sans Symbols"/>
              <a:buChar char="○"/>
            </a:pPr>
            <a:r>
              <a:rPr lang="en-US" sz="2500">
                <a:solidFill>
                  <a:schemeClr val="dk1"/>
                </a:solidFill>
              </a:rPr>
              <a:t>Voting method amongst three individuals</a:t>
            </a:r>
            <a:endParaRPr sz="2500">
              <a:solidFill>
                <a:schemeClr val="dk1"/>
              </a:solidFill>
            </a:endParaRPr>
          </a:p>
          <a:p>
            <a:pPr indent="-387350" lvl="1" marL="914400" rtl="0" algn="l">
              <a:spcBef>
                <a:spcPts val="0"/>
              </a:spcBef>
              <a:spcAft>
                <a:spcPts val="0"/>
              </a:spcAft>
              <a:buClr>
                <a:srgbClr val="D16349"/>
              </a:buClr>
              <a:buSzPts val="2500"/>
              <a:buChar char="○"/>
            </a:pPr>
            <a:r>
              <a:rPr lang="en-US" sz="2500">
                <a:solidFill>
                  <a:schemeClr val="dk1"/>
                </a:solidFill>
              </a:rPr>
              <a:t>Scene labels chosen from Places88 </a:t>
            </a:r>
            <a:r>
              <a:rPr lang="en-US" sz="2500">
                <a:solidFill>
                  <a:srgbClr val="0000FF"/>
                </a:solidFill>
              </a:rPr>
              <a:t>[9]</a:t>
            </a:r>
            <a:endParaRPr sz="2500">
              <a:solidFill>
                <a:srgbClr val="0000FF"/>
              </a:solidFill>
            </a:endParaRPr>
          </a:p>
          <a:p>
            <a:pPr indent="-387350" lvl="1" marL="914400" rtl="0" algn="l">
              <a:spcBef>
                <a:spcPts val="0"/>
              </a:spcBef>
              <a:spcAft>
                <a:spcPts val="0"/>
              </a:spcAft>
              <a:buClr>
                <a:srgbClr val="D16349"/>
              </a:buClr>
              <a:buSzPts val="2500"/>
              <a:buChar char="○"/>
            </a:pPr>
            <a:r>
              <a:rPr lang="en-US" sz="2500">
                <a:solidFill>
                  <a:schemeClr val="dk1"/>
                </a:solidFill>
              </a:rPr>
              <a:t>Data collected from Flickr, Google Images and 3D Warehouse</a:t>
            </a:r>
            <a:endParaRPr sz="2500">
              <a:solidFill>
                <a:schemeClr val="dk1"/>
              </a:solidFill>
              <a:latin typeface="Georgia"/>
              <a:ea typeface="Georgia"/>
              <a:cs typeface="Georgia"/>
              <a:sym typeface="Georgia"/>
            </a:endParaRPr>
          </a:p>
          <a:p>
            <a:pPr indent="0" lvl="0" marL="457200" marR="0" rtl="0" algn="l">
              <a:lnSpc>
                <a:spcPct val="100000"/>
              </a:lnSpc>
              <a:spcBef>
                <a:spcPts val="0"/>
              </a:spcBef>
              <a:spcAft>
                <a:spcPts val="0"/>
              </a:spcAft>
              <a:buNone/>
            </a:pPr>
            <a:r>
              <a:t/>
            </a:r>
            <a:endParaRPr sz="2500">
              <a:solidFill>
                <a:schemeClr val="dk1"/>
              </a:solidFill>
            </a:endParaRPr>
          </a:p>
          <a:p>
            <a:pPr indent="0" lvl="0" marL="0" marR="0" rtl="0" algn="l">
              <a:lnSpc>
                <a:spcPct val="100000"/>
              </a:lnSpc>
              <a:spcBef>
                <a:spcPts val="0"/>
              </a:spcBef>
              <a:spcAft>
                <a:spcPts val="0"/>
              </a:spcAft>
              <a:buNone/>
            </a:pPr>
            <a:r>
              <a:t/>
            </a:r>
            <a:endParaRPr sz="2500">
              <a:latin typeface="Georgia"/>
              <a:ea typeface="Georgia"/>
              <a:cs typeface="Georgia"/>
              <a:sym typeface="Georgia"/>
            </a:endParaRPr>
          </a:p>
        </p:txBody>
      </p:sp>
      <p:sp>
        <p:nvSpPr>
          <p:cNvPr id="136" name="Google Shape;136;p23"/>
          <p:cNvSpPr txBox="1"/>
          <p:nvPr/>
        </p:nvSpPr>
        <p:spPr>
          <a:xfrm>
            <a:off x="457200" y="5760720"/>
            <a:ext cx="8716500" cy="57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1000">
                <a:solidFill>
                  <a:srgbClr val="0000FF"/>
                </a:solidFill>
                <a:latin typeface="Georgia"/>
                <a:ea typeface="Georgia"/>
                <a:cs typeface="Georgia"/>
                <a:sym typeface="Georgia"/>
              </a:rPr>
              <a:t>[7] </a:t>
            </a:r>
            <a:r>
              <a:rPr lang="en-US" sz="1000">
                <a:solidFill>
                  <a:srgbClr val="434343"/>
                </a:solidFill>
                <a:latin typeface="Georgia"/>
                <a:ea typeface="Georgia"/>
                <a:cs typeface="Georgia"/>
                <a:sym typeface="Georgia"/>
              </a:rPr>
              <a:t> J. Yuan and et al. SHREC’18 track: 2D scene sketch-based 3D scene retrieval. In 3DOR, pages 1–8, 2018</a:t>
            </a:r>
            <a:endParaRPr sz="1000">
              <a:solidFill>
                <a:srgbClr val="434343"/>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000">
              <a:solidFill>
                <a:srgbClr val="434343"/>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rPr lang="en-US" sz="1000">
                <a:solidFill>
                  <a:srgbClr val="0000FF"/>
                </a:solidFill>
                <a:latin typeface="Georgia"/>
                <a:ea typeface="Georgia"/>
                <a:cs typeface="Georgia"/>
                <a:sym typeface="Georgia"/>
              </a:rPr>
              <a:t>[8] </a:t>
            </a:r>
            <a:r>
              <a:rPr lang="en-US" sz="1000">
                <a:solidFill>
                  <a:schemeClr val="dk1"/>
                </a:solidFill>
                <a:latin typeface="Georgia"/>
                <a:ea typeface="Georgia"/>
                <a:cs typeface="Georgia"/>
                <a:sym typeface="Georgia"/>
              </a:rPr>
              <a:t> H. Abdul-Rashid and et al. SHREC’18 track: 2D scene image-based 3D scene retrieval. In 3DOR, pages 1–8, 2018.</a:t>
            </a:r>
            <a:endParaRPr sz="10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US" sz="1000">
                <a:solidFill>
                  <a:srgbClr val="0000FF"/>
                </a:solidFill>
                <a:latin typeface="Georgia"/>
                <a:ea typeface="Georgia"/>
                <a:cs typeface="Georgia"/>
                <a:sym typeface="Georgia"/>
              </a:rPr>
              <a:t>[9]  </a:t>
            </a:r>
            <a:r>
              <a:rPr lang="en-US" sz="1000">
                <a:solidFill>
                  <a:schemeClr val="dk1"/>
                </a:solidFill>
                <a:latin typeface="Georgia"/>
                <a:ea typeface="Georgia"/>
                <a:cs typeface="Georgia"/>
                <a:sym typeface="Georgia"/>
              </a:rPr>
              <a:t>B. Zhou and et al. Places: A 10 million image database for scene recognition. IEEE Trans. Pattern Anal. Mach. Intell., 40(6):1452–1464, 2018</a:t>
            </a:r>
            <a:endParaRPr sz="10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000">
              <a:solidFill>
                <a:srgbClr val="434343"/>
              </a:solidFill>
              <a:latin typeface="Georgia"/>
              <a:ea typeface="Georgia"/>
              <a:cs typeface="Georgia"/>
              <a:sym typeface="Georgia"/>
            </a:endParaRPr>
          </a:p>
        </p:txBody>
      </p:sp>
      <p:sp>
        <p:nvSpPr>
          <p:cNvPr id="137" name="Google Shape;137;p2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nvSpPr>
        <p:spPr>
          <a:xfrm>
            <a:off x="228600" y="301752"/>
            <a:ext cx="8531400" cy="7590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Scene_SBR_IBR Benchmark </a:t>
            </a:r>
            <a:endParaRPr sz="3300">
              <a:solidFill>
                <a:srgbClr val="7B9899"/>
              </a:solidFill>
              <a:latin typeface="Georgia"/>
              <a:ea typeface="Georgia"/>
              <a:cs typeface="Georgia"/>
              <a:sym typeface="Georgia"/>
            </a:endParaRPr>
          </a:p>
        </p:txBody>
      </p:sp>
      <p:sp>
        <p:nvSpPr>
          <p:cNvPr id="143" name="Google Shape;143;p24"/>
          <p:cNvSpPr txBox="1"/>
          <p:nvPr/>
        </p:nvSpPr>
        <p:spPr>
          <a:xfrm>
            <a:off x="457200" y="5760720"/>
            <a:ext cx="87165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00">
              <a:solidFill>
                <a:srgbClr val="434343"/>
              </a:solidFill>
            </a:endParaRPr>
          </a:p>
        </p:txBody>
      </p:sp>
      <p:sp>
        <p:nvSpPr>
          <p:cNvPr id="144" name="Google Shape;144;p2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145" name="Google Shape;145;p24"/>
          <p:cNvPicPr preferRelativeResize="0"/>
          <p:nvPr/>
        </p:nvPicPr>
        <p:blipFill>
          <a:blip r:embed="rId3">
            <a:alphaModFix/>
          </a:blip>
          <a:stretch>
            <a:fillRect/>
          </a:stretch>
        </p:blipFill>
        <p:spPr>
          <a:xfrm>
            <a:off x="400125" y="2320425"/>
            <a:ext cx="8343750" cy="2313275"/>
          </a:xfrm>
          <a:prstGeom prst="rect">
            <a:avLst/>
          </a:prstGeom>
          <a:noFill/>
          <a:ln>
            <a:noFill/>
          </a:ln>
        </p:spPr>
      </p:pic>
      <p:sp>
        <p:nvSpPr>
          <p:cNvPr id="146" name="Google Shape;146;p24"/>
          <p:cNvSpPr/>
          <p:nvPr/>
        </p:nvSpPr>
        <p:spPr>
          <a:xfrm>
            <a:off x="755375" y="4714650"/>
            <a:ext cx="7477800" cy="5763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1600">
                <a:solidFill>
                  <a:srgbClr val="7030A0"/>
                </a:solidFill>
                <a:latin typeface="Georgia"/>
                <a:ea typeface="Georgia"/>
                <a:cs typeface="Georgia"/>
                <a:sym typeface="Georgia"/>
              </a:rPr>
              <a:t>Table 1</a:t>
            </a:r>
            <a:r>
              <a:rPr b="1" i="0" lang="en-US" sz="1600" u="none" cap="none" strike="noStrike">
                <a:solidFill>
                  <a:srgbClr val="7030A0"/>
                </a:solidFill>
                <a:latin typeface="Georgia"/>
                <a:ea typeface="Georgia"/>
                <a:cs typeface="Georgia"/>
                <a:sym typeface="Georgia"/>
              </a:rPr>
              <a:t>. </a:t>
            </a:r>
            <a:r>
              <a:rPr lang="en-US" sz="1600">
                <a:latin typeface="Georgia"/>
                <a:ea typeface="Georgia"/>
                <a:cs typeface="Georgia"/>
                <a:sym typeface="Georgia"/>
              </a:rPr>
              <a:t>Training and testing dataset information of our </a:t>
            </a:r>
            <a:r>
              <a:rPr b="1" lang="en-US" sz="1600">
                <a:latin typeface="Georgia"/>
                <a:ea typeface="Georgia"/>
                <a:cs typeface="Georgia"/>
                <a:sym typeface="Georgia"/>
              </a:rPr>
              <a:t>Scene_SBR_IBR benchmark</a:t>
            </a:r>
            <a:r>
              <a:rPr lang="en-US" sz="1600">
                <a:latin typeface="Georgia"/>
                <a:ea typeface="Georgia"/>
                <a:cs typeface="Georgia"/>
                <a:sym typeface="Georgia"/>
              </a:rPr>
              <a: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nvSpPr>
        <p:spPr>
          <a:xfrm>
            <a:off x="228600" y="301752"/>
            <a:ext cx="8531400" cy="7590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Scene_SBR_IBR Benchmark (1/3)</a:t>
            </a:r>
            <a:endParaRPr sz="3300">
              <a:solidFill>
                <a:srgbClr val="7B9899"/>
              </a:solidFill>
              <a:latin typeface="Georgia"/>
              <a:ea typeface="Georgia"/>
              <a:cs typeface="Georgia"/>
              <a:sym typeface="Georgia"/>
            </a:endParaRPr>
          </a:p>
        </p:txBody>
      </p:sp>
      <p:sp>
        <p:nvSpPr>
          <p:cNvPr id="152" name="Google Shape;152;p25"/>
          <p:cNvSpPr txBox="1"/>
          <p:nvPr/>
        </p:nvSpPr>
        <p:spPr>
          <a:xfrm>
            <a:off x="166400" y="1281400"/>
            <a:ext cx="8520000" cy="2686200"/>
          </a:xfrm>
          <a:prstGeom prst="rect">
            <a:avLst/>
          </a:prstGeom>
          <a:noFill/>
          <a:ln>
            <a:noFill/>
          </a:ln>
        </p:spPr>
        <p:txBody>
          <a:bodyPr anchorCtr="0" anchor="t" bIns="0" lIns="0" spcFirstLastPara="1" rIns="0" wrap="square" tIns="0">
            <a:noAutofit/>
          </a:bodyPr>
          <a:lstStyle/>
          <a:p>
            <a:pPr indent="-355600" lvl="0" marL="457200" marR="0" rtl="0" algn="l">
              <a:spcBef>
                <a:spcPts val="0"/>
              </a:spcBef>
              <a:spcAft>
                <a:spcPts val="0"/>
              </a:spcAft>
              <a:buClr>
                <a:srgbClr val="D16349"/>
              </a:buClr>
              <a:buSzPts val="2000"/>
              <a:buFont typeface="Georgia"/>
              <a:buChar char="●"/>
            </a:pPr>
            <a:r>
              <a:rPr b="0" i="0" lang="en-US" sz="2700" u="none" cap="none" strike="noStrike">
                <a:solidFill>
                  <a:srgbClr val="000000"/>
                </a:solidFill>
                <a:latin typeface="Georgia"/>
                <a:ea typeface="Georgia"/>
                <a:cs typeface="Georgia"/>
                <a:sym typeface="Georgia"/>
              </a:rPr>
              <a:t>2D </a:t>
            </a:r>
            <a:r>
              <a:rPr lang="en-US" sz="2700">
                <a:latin typeface="Georgia"/>
                <a:ea typeface="Georgia"/>
                <a:cs typeface="Georgia"/>
                <a:sym typeface="Georgia"/>
              </a:rPr>
              <a:t>Scene Sketch Query Dataset</a:t>
            </a:r>
            <a:endParaRPr b="0" i="0" sz="2700" u="none" cap="none" strike="noStrike">
              <a:solidFill>
                <a:srgbClr val="000000"/>
              </a:solidFill>
              <a:latin typeface="Georgia"/>
              <a:ea typeface="Georgia"/>
              <a:cs typeface="Georgia"/>
              <a:sym typeface="Georgia"/>
            </a:endParaRPr>
          </a:p>
          <a:p>
            <a:pPr indent="-322412" lvl="1" marL="864000" marR="0" rtl="0" algn="l">
              <a:spcBef>
                <a:spcPts val="0"/>
              </a:spcBef>
              <a:spcAft>
                <a:spcPts val="0"/>
              </a:spcAft>
              <a:buClr>
                <a:srgbClr val="D16349"/>
              </a:buClr>
              <a:buSzPts val="2000"/>
              <a:buFont typeface="Noto Sans Symbols"/>
              <a:buChar char="○"/>
            </a:pPr>
            <a:r>
              <a:rPr b="0" i="0" lang="en-US" sz="2700" u="none" cap="none" strike="noStrike">
                <a:solidFill>
                  <a:srgbClr val="000000"/>
                </a:solidFill>
                <a:latin typeface="Georgia"/>
                <a:ea typeface="Georgia"/>
                <a:cs typeface="Georgia"/>
                <a:sym typeface="Georgia"/>
              </a:rPr>
              <a:t>750 2D scene sketches </a:t>
            </a:r>
            <a:endParaRPr b="0" i="0" sz="2700" u="none" cap="none" strike="noStrike">
              <a:solidFill>
                <a:srgbClr val="000000"/>
              </a:solidFill>
              <a:latin typeface="Georgia"/>
              <a:ea typeface="Georgia"/>
              <a:cs typeface="Georgia"/>
              <a:sym typeface="Georgia"/>
            </a:endParaRPr>
          </a:p>
          <a:p>
            <a:pPr indent="-322412" lvl="1" marL="864000" marR="0" rtl="0" algn="l">
              <a:spcBef>
                <a:spcPts val="0"/>
              </a:spcBef>
              <a:spcAft>
                <a:spcPts val="0"/>
              </a:spcAft>
              <a:buClr>
                <a:srgbClr val="D16349"/>
              </a:buClr>
              <a:buSzPts val="2000"/>
              <a:buFont typeface="Noto Sans Symbols"/>
              <a:buChar char="○"/>
            </a:pPr>
            <a:r>
              <a:rPr b="0" i="0" lang="en-US" sz="2700" u="none" cap="none" strike="noStrike">
                <a:solidFill>
                  <a:srgbClr val="000000"/>
                </a:solidFill>
                <a:latin typeface="Georgia"/>
                <a:ea typeface="Georgia"/>
                <a:cs typeface="Georgia"/>
                <a:sym typeface="Georgia"/>
              </a:rPr>
              <a:t>30 classes </a:t>
            </a:r>
            <a:endParaRPr sz="2700">
              <a:latin typeface="Georgia"/>
              <a:ea typeface="Georgia"/>
              <a:cs typeface="Georgia"/>
              <a:sym typeface="Georgia"/>
            </a:endParaRPr>
          </a:p>
          <a:p>
            <a:pPr indent="-322412" lvl="1" marL="864000" marR="0" rtl="0" algn="l">
              <a:spcBef>
                <a:spcPts val="0"/>
              </a:spcBef>
              <a:spcAft>
                <a:spcPts val="0"/>
              </a:spcAft>
              <a:buClr>
                <a:srgbClr val="D16349"/>
              </a:buClr>
              <a:buSzPts val="2000"/>
              <a:buFont typeface="Noto Sans Symbols"/>
              <a:buChar char="○"/>
            </a:pPr>
            <a:r>
              <a:rPr b="0" i="0" lang="en-US" sz="2700" u="none" cap="none" strike="noStrike">
                <a:solidFill>
                  <a:srgbClr val="000000"/>
                </a:solidFill>
                <a:latin typeface="Georgia"/>
                <a:ea typeface="Georgia"/>
                <a:cs typeface="Georgia"/>
                <a:sym typeface="Georgia"/>
              </a:rPr>
              <a:t>25 sketches per class</a:t>
            </a:r>
            <a:endParaRPr b="0" i="0" sz="2700" u="none" cap="none" strike="noStrike">
              <a:solidFill>
                <a:srgbClr val="000000"/>
              </a:solidFill>
              <a:latin typeface="Georgia"/>
              <a:ea typeface="Georgia"/>
              <a:cs typeface="Georgia"/>
              <a:sym typeface="Georgia"/>
            </a:endParaRPr>
          </a:p>
          <a:p>
            <a:pPr indent="0" lvl="0" marL="0" marR="0" rtl="0" algn="l">
              <a:spcBef>
                <a:spcPts val="0"/>
              </a:spcBef>
              <a:spcAft>
                <a:spcPts val="0"/>
              </a:spcAft>
              <a:buNone/>
            </a:pPr>
            <a:r>
              <a:t/>
            </a:r>
            <a:endParaRPr sz="2700">
              <a:latin typeface="Georgia"/>
              <a:ea typeface="Georgia"/>
              <a:cs typeface="Georgia"/>
              <a:sym typeface="Georgia"/>
            </a:endParaRPr>
          </a:p>
          <a:p>
            <a:pPr indent="0" lvl="0" marL="0" marR="0" rtl="0" algn="l">
              <a:spcBef>
                <a:spcPts val="0"/>
              </a:spcBef>
              <a:spcAft>
                <a:spcPts val="0"/>
              </a:spcAft>
              <a:buNone/>
            </a:pPr>
            <a:r>
              <a:rPr lang="en-US" sz="2700">
                <a:latin typeface="Georgia"/>
                <a:ea typeface="Georgia"/>
                <a:cs typeface="Georgia"/>
                <a:sym typeface="Georgia"/>
              </a:rPr>
              <a:t> </a:t>
            </a:r>
            <a:endParaRPr b="0" i="0" sz="2700" u="none" cap="none" strike="noStrike">
              <a:solidFill>
                <a:srgbClr val="000000"/>
              </a:solidFill>
              <a:latin typeface="Georgia"/>
              <a:ea typeface="Georgia"/>
              <a:cs typeface="Georgia"/>
              <a:sym typeface="Georgia"/>
            </a:endParaRPr>
          </a:p>
          <a:p>
            <a:pPr indent="0" lvl="0" marL="0" marR="0" rtl="0" algn="l">
              <a:spcBef>
                <a:spcPts val="0"/>
              </a:spcBef>
              <a:spcAft>
                <a:spcPts val="0"/>
              </a:spcAft>
              <a:buNone/>
            </a:pPr>
            <a:r>
              <a:t/>
            </a:r>
            <a:endParaRPr sz="1200">
              <a:latin typeface="Georgia"/>
              <a:ea typeface="Georgia"/>
              <a:cs typeface="Georgia"/>
              <a:sym typeface="Georgia"/>
            </a:endParaRPr>
          </a:p>
        </p:txBody>
      </p:sp>
      <p:sp>
        <p:nvSpPr>
          <p:cNvPr id="153" name="Google Shape;153;p2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26"/>
          <p:cNvPicPr preferRelativeResize="0"/>
          <p:nvPr/>
        </p:nvPicPr>
        <p:blipFill>
          <a:blip r:embed="rId3">
            <a:alphaModFix/>
          </a:blip>
          <a:stretch>
            <a:fillRect/>
          </a:stretch>
        </p:blipFill>
        <p:spPr>
          <a:xfrm>
            <a:off x="2432625" y="1418400"/>
            <a:ext cx="4278750" cy="5091849"/>
          </a:xfrm>
          <a:prstGeom prst="rect">
            <a:avLst/>
          </a:prstGeom>
          <a:noFill/>
          <a:ln>
            <a:noFill/>
          </a:ln>
        </p:spPr>
      </p:pic>
      <p:sp>
        <p:nvSpPr>
          <p:cNvPr id="159" name="Google Shape;159;p26"/>
          <p:cNvSpPr txBox="1"/>
          <p:nvPr/>
        </p:nvSpPr>
        <p:spPr>
          <a:xfrm>
            <a:off x="228600" y="301752"/>
            <a:ext cx="8531400" cy="75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Scene_SBR_IBR Benchmark (1/3)</a:t>
            </a:r>
            <a:endParaRPr sz="3300">
              <a:solidFill>
                <a:srgbClr val="7B9899"/>
              </a:solidFill>
              <a:latin typeface="Georgia"/>
              <a:ea typeface="Georgia"/>
              <a:cs typeface="Georgia"/>
              <a:sym typeface="Georgia"/>
            </a:endParaRPr>
          </a:p>
        </p:txBody>
      </p:sp>
      <p:sp>
        <p:nvSpPr>
          <p:cNvPr id="160" name="Google Shape;160;p26"/>
          <p:cNvSpPr/>
          <p:nvPr/>
        </p:nvSpPr>
        <p:spPr>
          <a:xfrm>
            <a:off x="2274301" y="6474500"/>
            <a:ext cx="4595400" cy="5763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1600" u="none" cap="none" strike="noStrike">
                <a:solidFill>
                  <a:srgbClr val="7030A0"/>
                </a:solidFill>
                <a:latin typeface="Georgia"/>
                <a:ea typeface="Georgia"/>
                <a:cs typeface="Georgia"/>
                <a:sym typeface="Georgia"/>
              </a:rPr>
              <a:t>Fig. 1 </a:t>
            </a:r>
            <a:r>
              <a:rPr b="0" i="0" lang="en-US" sz="1600" u="none" cap="none" strike="noStrike">
                <a:solidFill>
                  <a:srgbClr val="000000"/>
                </a:solidFill>
                <a:latin typeface="Georgia"/>
                <a:ea typeface="Georgia"/>
                <a:cs typeface="Georgia"/>
                <a:sym typeface="Georgia"/>
              </a:rPr>
              <a:t>Example 2D s</a:t>
            </a:r>
            <a:r>
              <a:rPr lang="en-US" sz="1600">
                <a:latin typeface="Georgia"/>
                <a:ea typeface="Georgia"/>
                <a:cs typeface="Georgia"/>
                <a:sym typeface="Georgia"/>
              </a:rPr>
              <a:t>ketches</a:t>
            </a:r>
            <a:r>
              <a:rPr b="0" i="0" lang="en-US" sz="1600" u="none" cap="none" strike="noStrike">
                <a:solidFill>
                  <a:srgbClr val="000000"/>
                </a:solidFill>
                <a:latin typeface="Georgia"/>
                <a:ea typeface="Georgia"/>
                <a:cs typeface="Georgia"/>
                <a:sym typeface="Georgia"/>
              </a:rPr>
              <a:t>  (1 per class)</a:t>
            </a:r>
            <a:endParaRPr b="0" i="0" sz="1800" u="none" cap="none" strike="noStrike">
              <a:solidFill>
                <a:srgbClr val="000000"/>
              </a:solidFill>
              <a:latin typeface="Arial"/>
              <a:ea typeface="Arial"/>
              <a:cs typeface="Arial"/>
              <a:sym typeface="Arial"/>
            </a:endParaRPr>
          </a:p>
        </p:txBody>
      </p:sp>
      <p:sp>
        <p:nvSpPr>
          <p:cNvPr id="161" name="Google Shape;161;p2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nvSpPr>
        <p:spPr>
          <a:xfrm>
            <a:off x="228600" y="301752"/>
            <a:ext cx="8531400" cy="75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Scene_SBR_IBR Benchmark (2/3)</a:t>
            </a:r>
            <a:endParaRPr sz="3300">
              <a:solidFill>
                <a:srgbClr val="7B9899"/>
              </a:solidFill>
              <a:latin typeface="Georgia"/>
              <a:ea typeface="Georgia"/>
              <a:cs typeface="Georgia"/>
              <a:sym typeface="Georgia"/>
            </a:endParaRPr>
          </a:p>
        </p:txBody>
      </p:sp>
      <p:sp>
        <p:nvSpPr>
          <p:cNvPr id="167" name="Google Shape;167;p27"/>
          <p:cNvSpPr txBox="1"/>
          <p:nvPr/>
        </p:nvSpPr>
        <p:spPr>
          <a:xfrm>
            <a:off x="166400" y="1281400"/>
            <a:ext cx="8520000" cy="2987700"/>
          </a:xfrm>
          <a:prstGeom prst="rect">
            <a:avLst/>
          </a:prstGeom>
          <a:noFill/>
          <a:ln>
            <a:noFill/>
          </a:ln>
        </p:spPr>
        <p:txBody>
          <a:bodyPr anchorCtr="0" anchor="t" bIns="0" lIns="0" spcFirstLastPara="1" rIns="0" wrap="square" tIns="0">
            <a:noAutofit/>
          </a:bodyPr>
          <a:lstStyle/>
          <a:p>
            <a:pPr indent="-400050" lvl="0" marL="457200" rtl="0" algn="l">
              <a:spcBef>
                <a:spcPts val="0"/>
              </a:spcBef>
              <a:spcAft>
                <a:spcPts val="0"/>
              </a:spcAft>
              <a:buClr>
                <a:srgbClr val="D16349"/>
              </a:buClr>
              <a:buSzPts val="2700"/>
              <a:buFont typeface="Georgia"/>
              <a:buChar char="●"/>
            </a:pPr>
            <a:r>
              <a:rPr lang="en-US" sz="2700">
                <a:solidFill>
                  <a:schemeClr val="dk1"/>
                </a:solidFill>
                <a:latin typeface="Georgia"/>
                <a:ea typeface="Georgia"/>
                <a:cs typeface="Georgia"/>
                <a:sym typeface="Georgia"/>
              </a:rPr>
              <a:t>2D Scene Image Query Dataset</a:t>
            </a:r>
            <a:endParaRPr b="0" i="0" sz="2700" u="none" cap="none" strike="noStrike">
              <a:solidFill>
                <a:srgbClr val="0000FF"/>
              </a:solidFill>
              <a:latin typeface="Georgia"/>
              <a:ea typeface="Georgia"/>
              <a:cs typeface="Georgia"/>
              <a:sym typeface="Georgia"/>
            </a:endParaRPr>
          </a:p>
          <a:p>
            <a:pPr indent="-323999" lvl="1" marL="864000" marR="0" rtl="0" algn="l">
              <a:spcBef>
                <a:spcPts val="0"/>
              </a:spcBef>
              <a:spcAft>
                <a:spcPts val="0"/>
              </a:spcAft>
              <a:buClr>
                <a:srgbClr val="D16349"/>
              </a:buClr>
              <a:buSzPts val="2025"/>
              <a:buFont typeface="Noto Sans Symbols"/>
              <a:buChar char="○"/>
            </a:pPr>
            <a:r>
              <a:rPr lang="en-US" sz="2700">
                <a:latin typeface="Georgia"/>
                <a:ea typeface="Georgia"/>
                <a:cs typeface="Georgia"/>
                <a:sym typeface="Georgia"/>
              </a:rPr>
              <a:t>30,000 images</a:t>
            </a:r>
            <a:endParaRPr sz="2700">
              <a:latin typeface="Georgia"/>
              <a:ea typeface="Georgia"/>
              <a:cs typeface="Georgia"/>
              <a:sym typeface="Georgia"/>
            </a:endParaRPr>
          </a:p>
          <a:p>
            <a:pPr indent="-323999" lvl="1" marL="864000" marR="0" rtl="0" algn="l">
              <a:spcBef>
                <a:spcPts val="0"/>
              </a:spcBef>
              <a:spcAft>
                <a:spcPts val="0"/>
              </a:spcAft>
              <a:buClr>
                <a:srgbClr val="D16349"/>
              </a:buClr>
              <a:buSzPts val="2025"/>
              <a:buFont typeface="Noto Sans Symbols"/>
              <a:buChar char="○"/>
            </a:pPr>
            <a:r>
              <a:rPr b="0" i="0" lang="en-US" sz="2700" u="none" cap="none" strike="noStrike">
                <a:solidFill>
                  <a:srgbClr val="000000"/>
                </a:solidFill>
                <a:latin typeface="Georgia"/>
                <a:ea typeface="Georgia"/>
                <a:cs typeface="Georgia"/>
                <a:sym typeface="Georgia"/>
              </a:rPr>
              <a:t>30 classes </a:t>
            </a:r>
            <a:endParaRPr sz="2700">
              <a:latin typeface="Georgia"/>
              <a:ea typeface="Georgia"/>
              <a:cs typeface="Georgia"/>
              <a:sym typeface="Georgia"/>
            </a:endParaRPr>
          </a:p>
          <a:p>
            <a:pPr indent="-323999" lvl="1" marL="864000" marR="0" rtl="0" algn="l">
              <a:spcBef>
                <a:spcPts val="0"/>
              </a:spcBef>
              <a:spcAft>
                <a:spcPts val="0"/>
              </a:spcAft>
              <a:buClr>
                <a:srgbClr val="D16349"/>
              </a:buClr>
              <a:buSzPts val="2025"/>
              <a:buFont typeface="Noto Sans Symbols"/>
              <a:buChar char="○"/>
            </a:pPr>
            <a:r>
              <a:rPr b="0" i="0" lang="en-US" sz="2700" u="none" cap="none" strike="noStrike">
                <a:solidFill>
                  <a:srgbClr val="000000"/>
                </a:solidFill>
                <a:latin typeface="Georgia"/>
                <a:ea typeface="Georgia"/>
                <a:cs typeface="Georgia"/>
                <a:sym typeface="Georgia"/>
              </a:rPr>
              <a:t>1,000 images per class</a:t>
            </a:r>
            <a:endParaRPr b="0" i="0" sz="2700" u="none" cap="none" strike="noStrike">
              <a:solidFill>
                <a:srgbClr val="000000"/>
              </a:solidFill>
              <a:latin typeface="Georgia"/>
              <a:ea typeface="Georgia"/>
              <a:cs typeface="Georgia"/>
              <a:sym typeface="Georgia"/>
            </a:endParaRPr>
          </a:p>
          <a:p>
            <a:pPr indent="0" lvl="0" marL="0" marR="0" rtl="0" algn="l">
              <a:spcBef>
                <a:spcPts val="0"/>
              </a:spcBef>
              <a:spcAft>
                <a:spcPts val="0"/>
              </a:spcAft>
              <a:buNone/>
            </a:pPr>
            <a:r>
              <a:t/>
            </a:r>
            <a:endParaRPr b="0" i="0" sz="2700" u="none" cap="none" strike="noStrike">
              <a:solidFill>
                <a:srgbClr val="000000"/>
              </a:solidFill>
              <a:latin typeface="Georgia"/>
              <a:ea typeface="Georgia"/>
              <a:cs typeface="Georgia"/>
              <a:sym typeface="Georgia"/>
            </a:endParaRPr>
          </a:p>
          <a:p>
            <a:pPr indent="0" lvl="0" marL="0" marR="0" rtl="0" algn="l">
              <a:spcBef>
                <a:spcPts val="0"/>
              </a:spcBef>
              <a:spcAft>
                <a:spcPts val="0"/>
              </a:spcAft>
              <a:buNone/>
            </a:pPr>
            <a:r>
              <a:t/>
            </a:r>
            <a:endParaRPr sz="1200">
              <a:latin typeface="Georgia"/>
              <a:ea typeface="Georgia"/>
              <a:cs typeface="Georgia"/>
              <a:sym typeface="Georgia"/>
            </a:endParaRPr>
          </a:p>
        </p:txBody>
      </p:sp>
      <p:sp>
        <p:nvSpPr>
          <p:cNvPr id="168" name="Google Shape;168;p27"/>
          <p:cNvSpPr txBox="1"/>
          <p:nvPr/>
        </p:nvSpPr>
        <p:spPr>
          <a:xfrm>
            <a:off x="457200" y="5760725"/>
            <a:ext cx="86442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00"/>
          </a:p>
        </p:txBody>
      </p:sp>
      <p:sp>
        <p:nvSpPr>
          <p:cNvPr id="169" name="Google Shape;169;p2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nvSpPr>
        <p:spPr>
          <a:xfrm>
            <a:off x="228600" y="301752"/>
            <a:ext cx="8531400" cy="75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Scene_SBR_IBR Benchmark (2/3)</a:t>
            </a:r>
            <a:endParaRPr sz="3300">
              <a:solidFill>
                <a:srgbClr val="7B9899"/>
              </a:solidFill>
              <a:latin typeface="Georgia"/>
              <a:ea typeface="Georgia"/>
              <a:cs typeface="Georgia"/>
              <a:sym typeface="Georgia"/>
            </a:endParaRPr>
          </a:p>
        </p:txBody>
      </p:sp>
      <p:pic>
        <p:nvPicPr>
          <p:cNvPr id="175" name="Google Shape;175;p28"/>
          <p:cNvPicPr preferRelativeResize="0"/>
          <p:nvPr/>
        </p:nvPicPr>
        <p:blipFill>
          <a:blip r:embed="rId3">
            <a:alphaModFix/>
          </a:blip>
          <a:stretch>
            <a:fillRect/>
          </a:stretch>
        </p:blipFill>
        <p:spPr>
          <a:xfrm>
            <a:off x="2175000" y="1011750"/>
            <a:ext cx="4638601" cy="5385575"/>
          </a:xfrm>
          <a:prstGeom prst="rect">
            <a:avLst/>
          </a:prstGeom>
          <a:noFill/>
          <a:ln>
            <a:noFill/>
          </a:ln>
        </p:spPr>
      </p:pic>
      <p:sp>
        <p:nvSpPr>
          <p:cNvPr id="176" name="Google Shape;176;p28"/>
          <p:cNvSpPr/>
          <p:nvPr/>
        </p:nvSpPr>
        <p:spPr>
          <a:xfrm>
            <a:off x="2134276" y="6474475"/>
            <a:ext cx="4710000" cy="5763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1600" u="none" cap="none" strike="noStrike">
                <a:solidFill>
                  <a:srgbClr val="7030A0"/>
                </a:solidFill>
                <a:latin typeface="Georgia"/>
                <a:ea typeface="Georgia"/>
                <a:cs typeface="Georgia"/>
                <a:sym typeface="Georgia"/>
              </a:rPr>
              <a:t>Fig. </a:t>
            </a:r>
            <a:r>
              <a:rPr b="1" lang="en-US" sz="1600">
                <a:solidFill>
                  <a:srgbClr val="7030A0"/>
                </a:solidFill>
                <a:latin typeface="Georgia"/>
                <a:ea typeface="Georgia"/>
                <a:cs typeface="Georgia"/>
                <a:sym typeface="Georgia"/>
              </a:rPr>
              <a:t>2</a:t>
            </a:r>
            <a:r>
              <a:rPr b="1" i="0" lang="en-US" sz="1600" u="none" cap="none" strike="noStrike">
                <a:solidFill>
                  <a:srgbClr val="7030A0"/>
                </a:solidFill>
                <a:latin typeface="Georgia"/>
                <a:ea typeface="Georgia"/>
                <a:cs typeface="Georgia"/>
                <a:sym typeface="Georgia"/>
              </a:rPr>
              <a:t> </a:t>
            </a:r>
            <a:r>
              <a:rPr b="0" i="0" lang="en-US" sz="1600" u="none" cap="none" strike="noStrike">
                <a:solidFill>
                  <a:srgbClr val="000000"/>
                </a:solidFill>
                <a:latin typeface="Georgia"/>
                <a:ea typeface="Georgia"/>
                <a:cs typeface="Georgia"/>
                <a:sym typeface="Georgia"/>
              </a:rPr>
              <a:t>Example 2D scenes  (1 per class)</a:t>
            </a:r>
            <a:endParaRPr b="0" i="0" sz="1800" u="none" cap="none" strike="noStrike">
              <a:solidFill>
                <a:srgbClr val="000000"/>
              </a:solidFill>
              <a:latin typeface="Arial"/>
              <a:ea typeface="Arial"/>
              <a:cs typeface="Arial"/>
              <a:sym typeface="Arial"/>
            </a:endParaRPr>
          </a:p>
        </p:txBody>
      </p:sp>
      <p:sp>
        <p:nvSpPr>
          <p:cNvPr id="177" name="Google Shape;177;p28"/>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nvSpPr>
        <p:spPr>
          <a:xfrm>
            <a:off x="228600" y="301752"/>
            <a:ext cx="8531400" cy="75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Scene_SBR_IBR Benchmark (3/3)</a:t>
            </a:r>
            <a:endParaRPr sz="3300">
              <a:solidFill>
                <a:srgbClr val="7B9899"/>
              </a:solidFill>
              <a:latin typeface="Georgia"/>
              <a:ea typeface="Georgia"/>
              <a:cs typeface="Georgia"/>
              <a:sym typeface="Georgia"/>
            </a:endParaRPr>
          </a:p>
        </p:txBody>
      </p:sp>
      <p:sp>
        <p:nvSpPr>
          <p:cNvPr id="183" name="Google Shape;183;p29"/>
          <p:cNvSpPr txBox="1"/>
          <p:nvPr/>
        </p:nvSpPr>
        <p:spPr>
          <a:xfrm>
            <a:off x="166400" y="1281400"/>
            <a:ext cx="8520000" cy="3097800"/>
          </a:xfrm>
          <a:prstGeom prst="rect">
            <a:avLst/>
          </a:prstGeom>
          <a:noFill/>
          <a:ln>
            <a:noFill/>
          </a:ln>
        </p:spPr>
        <p:txBody>
          <a:bodyPr anchorCtr="0" anchor="t" bIns="0" lIns="0" spcFirstLastPara="1" rIns="0" wrap="square" tIns="0">
            <a:noAutofit/>
          </a:bodyPr>
          <a:lstStyle/>
          <a:p>
            <a:pPr indent="-355600" lvl="0" marL="457200" rtl="0" algn="l">
              <a:spcBef>
                <a:spcPts val="0"/>
              </a:spcBef>
              <a:spcAft>
                <a:spcPts val="0"/>
              </a:spcAft>
              <a:buClr>
                <a:srgbClr val="D16349"/>
              </a:buClr>
              <a:buSzPts val="2000"/>
              <a:buFont typeface="Noto Sans Symbols"/>
              <a:buChar char="●"/>
            </a:pPr>
            <a:r>
              <a:rPr lang="en-US" sz="2700">
                <a:solidFill>
                  <a:schemeClr val="dk1"/>
                </a:solidFill>
                <a:latin typeface="Georgia"/>
                <a:ea typeface="Georgia"/>
                <a:cs typeface="Georgia"/>
                <a:sym typeface="Georgia"/>
              </a:rPr>
              <a:t>3D</a:t>
            </a:r>
            <a:r>
              <a:rPr lang="en-US" sz="2700">
                <a:solidFill>
                  <a:schemeClr val="dk1"/>
                </a:solidFill>
                <a:latin typeface="Times New Roman"/>
                <a:ea typeface="Times New Roman"/>
                <a:cs typeface="Times New Roman"/>
                <a:sym typeface="Times New Roman"/>
              </a:rPr>
              <a:t> Scene Model Target Dataset</a:t>
            </a:r>
            <a:endParaRPr sz="2700">
              <a:solidFill>
                <a:srgbClr val="0000FF"/>
              </a:solidFill>
              <a:latin typeface="Times New Roman"/>
              <a:ea typeface="Times New Roman"/>
              <a:cs typeface="Times New Roman"/>
              <a:sym typeface="Times New Roman"/>
            </a:endParaRPr>
          </a:p>
          <a:p>
            <a:pPr indent="-355600" lvl="1" marL="914400" rtl="0" algn="l">
              <a:spcBef>
                <a:spcPts val="0"/>
              </a:spcBef>
              <a:spcAft>
                <a:spcPts val="0"/>
              </a:spcAft>
              <a:buClr>
                <a:srgbClr val="D16349"/>
              </a:buClr>
              <a:buSzPts val="2000"/>
              <a:buFont typeface="Times New Roman"/>
              <a:buChar char="○"/>
            </a:pPr>
            <a:r>
              <a:rPr lang="en-US" sz="2700">
                <a:solidFill>
                  <a:schemeClr val="dk1"/>
                </a:solidFill>
                <a:latin typeface="Times New Roman"/>
                <a:ea typeface="Times New Roman"/>
                <a:cs typeface="Times New Roman"/>
                <a:sym typeface="Times New Roman"/>
              </a:rPr>
              <a:t>3000 scene models</a:t>
            </a:r>
            <a:endParaRPr sz="27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rgbClr val="D16349"/>
              </a:buClr>
              <a:buSzPts val="2000"/>
              <a:buFont typeface="Times New Roman"/>
              <a:buChar char="○"/>
            </a:pPr>
            <a:r>
              <a:rPr lang="en-US" sz="2700">
                <a:solidFill>
                  <a:schemeClr val="dk1"/>
                </a:solidFill>
                <a:latin typeface="Times New Roman"/>
                <a:ea typeface="Times New Roman"/>
                <a:cs typeface="Times New Roman"/>
                <a:sym typeface="Times New Roman"/>
              </a:rPr>
              <a:t>30 classes </a:t>
            </a:r>
            <a:endParaRPr sz="27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rgbClr val="D16349"/>
              </a:buClr>
              <a:buSzPts val="2000"/>
              <a:buFont typeface="Times New Roman"/>
              <a:buChar char="○"/>
            </a:pPr>
            <a:r>
              <a:rPr lang="en-US" sz="2700">
                <a:solidFill>
                  <a:schemeClr val="dk1"/>
                </a:solidFill>
                <a:latin typeface="Times New Roman"/>
                <a:ea typeface="Times New Roman"/>
                <a:cs typeface="Times New Roman"/>
                <a:sym typeface="Times New Roman"/>
              </a:rPr>
              <a:t>100 models per class</a:t>
            </a:r>
            <a:endParaRPr sz="2700">
              <a:latin typeface="Times New Roman"/>
              <a:ea typeface="Times New Roman"/>
              <a:cs typeface="Times New Roman"/>
              <a:sym typeface="Times New Roman"/>
            </a:endParaRPr>
          </a:p>
          <a:p>
            <a:pPr indent="0" lvl="0" marL="0" marR="0" rtl="0" algn="l">
              <a:spcBef>
                <a:spcPts val="0"/>
              </a:spcBef>
              <a:spcAft>
                <a:spcPts val="0"/>
              </a:spcAft>
              <a:buNone/>
            </a:pPr>
            <a:r>
              <a:t/>
            </a:r>
            <a:endParaRPr i="0" sz="2700" u="none" cap="none"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latin typeface="Times New Roman"/>
              <a:ea typeface="Times New Roman"/>
              <a:cs typeface="Times New Roman"/>
              <a:sym typeface="Times New Roman"/>
            </a:endParaRPr>
          </a:p>
        </p:txBody>
      </p:sp>
      <p:sp>
        <p:nvSpPr>
          <p:cNvPr id="184" name="Google Shape;184;p29"/>
          <p:cNvSpPr txBox="1"/>
          <p:nvPr/>
        </p:nvSpPr>
        <p:spPr>
          <a:xfrm>
            <a:off x="457200" y="5760720"/>
            <a:ext cx="68160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
        <p:nvSpPr>
          <p:cNvPr id="185" name="Google Shape;185;p2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nvSpPr>
        <p:spPr>
          <a:xfrm>
            <a:off x="228600" y="301752"/>
            <a:ext cx="8531400" cy="75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Scene_SBR_IBR Benchmark (3/3)</a:t>
            </a:r>
            <a:endParaRPr sz="3300">
              <a:solidFill>
                <a:srgbClr val="7B9899"/>
              </a:solidFill>
              <a:latin typeface="Georgia"/>
              <a:ea typeface="Georgia"/>
              <a:cs typeface="Georgia"/>
              <a:sym typeface="Georgia"/>
            </a:endParaRPr>
          </a:p>
        </p:txBody>
      </p:sp>
      <p:sp>
        <p:nvSpPr>
          <p:cNvPr id="191" name="Google Shape;191;p30"/>
          <p:cNvSpPr/>
          <p:nvPr/>
        </p:nvSpPr>
        <p:spPr>
          <a:xfrm>
            <a:off x="2309850" y="6433200"/>
            <a:ext cx="4384500" cy="5763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1600" u="none" cap="none" strike="noStrike">
                <a:solidFill>
                  <a:srgbClr val="7030A0"/>
                </a:solidFill>
                <a:latin typeface="Georgia"/>
                <a:ea typeface="Georgia"/>
                <a:cs typeface="Georgia"/>
                <a:sym typeface="Georgia"/>
              </a:rPr>
              <a:t>Fig. </a:t>
            </a:r>
            <a:r>
              <a:rPr b="1" lang="en-US" sz="1600">
                <a:solidFill>
                  <a:srgbClr val="7030A0"/>
                </a:solidFill>
                <a:latin typeface="Georgia"/>
                <a:ea typeface="Georgia"/>
                <a:cs typeface="Georgia"/>
                <a:sym typeface="Georgia"/>
              </a:rPr>
              <a:t>2 </a:t>
            </a:r>
            <a:r>
              <a:rPr b="0" i="0" lang="en-US" sz="1600" u="none" cap="none" strike="noStrike">
                <a:solidFill>
                  <a:srgbClr val="000000"/>
                </a:solidFill>
                <a:latin typeface="Georgia"/>
                <a:ea typeface="Georgia"/>
                <a:cs typeface="Georgia"/>
                <a:sym typeface="Georgia"/>
              </a:rPr>
              <a:t>Example </a:t>
            </a:r>
            <a:r>
              <a:rPr lang="en-US" sz="1600">
                <a:latin typeface="Georgia"/>
                <a:ea typeface="Georgia"/>
                <a:cs typeface="Georgia"/>
                <a:sym typeface="Georgia"/>
              </a:rPr>
              <a:t>3</a:t>
            </a:r>
            <a:r>
              <a:rPr b="0" i="0" lang="en-US" sz="1600" u="none" cap="none" strike="noStrike">
                <a:solidFill>
                  <a:srgbClr val="000000"/>
                </a:solidFill>
                <a:latin typeface="Georgia"/>
                <a:ea typeface="Georgia"/>
                <a:cs typeface="Georgia"/>
                <a:sym typeface="Georgia"/>
              </a:rPr>
              <a:t>D scenes  (1 per class)</a:t>
            </a:r>
            <a:endParaRPr b="0" i="0" sz="1800" u="none" cap="none" strike="noStrike">
              <a:solidFill>
                <a:srgbClr val="000000"/>
              </a:solidFill>
              <a:latin typeface="Arial"/>
              <a:ea typeface="Arial"/>
              <a:cs typeface="Arial"/>
              <a:sym typeface="Arial"/>
            </a:endParaRPr>
          </a:p>
        </p:txBody>
      </p:sp>
      <p:pic>
        <p:nvPicPr>
          <p:cNvPr id="192" name="Google Shape;192;p30"/>
          <p:cNvPicPr preferRelativeResize="0"/>
          <p:nvPr/>
        </p:nvPicPr>
        <p:blipFill>
          <a:blip r:embed="rId3">
            <a:alphaModFix/>
          </a:blip>
          <a:stretch>
            <a:fillRect/>
          </a:stretch>
        </p:blipFill>
        <p:spPr>
          <a:xfrm>
            <a:off x="2176295" y="1060747"/>
            <a:ext cx="4636008" cy="5385816"/>
          </a:xfrm>
          <a:prstGeom prst="rect">
            <a:avLst/>
          </a:prstGeom>
          <a:noFill/>
          <a:ln>
            <a:noFill/>
          </a:ln>
        </p:spPr>
      </p:pic>
      <p:sp>
        <p:nvSpPr>
          <p:cNvPr id="193" name="Google Shape;193;p3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1"/>
          <p:cNvSpPr/>
          <p:nvPr/>
        </p:nvSpPr>
        <p:spPr>
          <a:xfrm>
            <a:off x="301680" y="228600"/>
            <a:ext cx="8533440" cy="75780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r>
              <a:rPr b="0" lang="en-US" sz="3300" strike="noStrike">
                <a:solidFill>
                  <a:srgbClr val="7B9899"/>
                </a:solidFill>
                <a:latin typeface="Georgia"/>
                <a:ea typeface="Georgia"/>
                <a:cs typeface="Georgia"/>
                <a:sym typeface="Georgia"/>
              </a:rPr>
              <a:t>Evaluation</a:t>
            </a:r>
            <a:endParaRPr b="0" sz="1800" strike="noStrike">
              <a:solidFill>
                <a:srgbClr val="000000"/>
              </a:solidFill>
              <a:latin typeface="Arial"/>
              <a:ea typeface="Arial"/>
              <a:cs typeface="Arial"/>
              <a:sym typeface="Arial"/>
            </a:endParaRPr>
          </a:p>
        </p:txBody>
      </p:sp>
      <p:sp>
        <p:nvSpPr>
          <p:cNvPr id="200" name="Google Shape;200;p31"/>
          <p:cNvSpPr/>
          <p:nvPr/>
        </p:nvSpPr>
        <p:spPr>
          <a:xfrm>
            <a:off x="228600" y="1371600"/>
            <a:ext cx="8685720" cy="4570920"/>
          </a:xfrm>
          <a:prstGeom prst="rect">
            <a:avLst/>
          </a:prstGeom>
          <a:noFill/>
          <a:ln>
            <a:noFill/>
          </a:ln>
        </p:spPr>
        <p:txBody>
          <a:bodyPr anchorCtr="0" anchor="t" bIns="45000" lIns="90000" spcFirstLastPara="1" rIns="90000" wrap="square" tIns="45000">
            <a:noAutofit/>
          </a:bodyPr>
          <a:lstStyle/>
          <a:p>
            <a:pPr indent="-271800" lvl="0" marL="272880" marR="0" rtl="0" algn="l">
              <a:lnSpc>
                <a:spcPct val="100000"/>
              </a:lnSpc>
              <a:spcBef>
                <a:spcPts val="0"/>
              </a:spcBef>
              <a:spcAft>
                <a:spcPts val="0"/>
              </a:spcAft>
              <a:buClr>
                <a:srgbClr val="D16349"/>
              </a:buClr>
              <a:buSzPts val="2400"/>
              <a:buFont typeface="Noto Sans Symbols"/>
              <a:buChar char="●"/>
            </a:pPr>
            <a:r>
              <a:rPr b="1" lang="en-US" sz="2400" strike="noStrike">
                <a:solidFill>
                  <a:srgbClr val="000000"/>
                </a:solidFill>
                <a:latin typeface="Georgia"/>
                <a:ea typeface="Georgia"/>
                <a:cs typeface="Georgia"/>
                <a:sym typeface="Georgia"/>
              </a:rPr>
              <a:t>Seven </a:t>
            </a:r>
            <a:r>
              <a:rPr b="0" lang="en-US" sz="2400" strike="noStrike">
                <a:solidFill>
                  <a:srgbClr val="000000"/>
                </a:solidFill>
                <a:latin typeface="Georgia"/>
                <a:ea typeface="Georgia"/>
                <a:cs typeface="Georgia"/>
                <a:sym typeface="Georgia"/>
              </a:rPr>
              <a:t>commonly adopted performance metrics in 3D model retrieval techniques </a:t>
            </a:r>
            <a:r>
              <a:rPr b="0" lang="en-US" sz="2400" strike="noStrike">
                <a:solidFill>
                  <a:srgbClr val="0000FF"/>
                </a:solidFill>
                <a:latin typeface="Georgia"/>
                <a:ea typeface="Georgia"/>
                <a:cs typeface="Georgia"/>
                <a:sym typeface="Georgia"/>
              </a:rPr>
              <a:t>[</a:t>
            </a:r>
            <a:r>
              <a:rPr lang="en-US" sz="2400">
                <a:solidFill>
                  <a:srgbClr val="0000FF"/>
                </a:solidFill>
                <a:latin typeface="Georgia"/>
                <a:ea typeface="Georgia"/>
                <a:cs typeface="Georgia"/>
                <a:sym typeface="Georgia"/>
              </a:rPr>
              <a:t>7, 8</a:t>
            </a:r>
            <a:r>
              <a:rPr b="0" lang="en-US" sz="2400" strike="noStrike">
                <a:solidFill>
                  <a:srgbClr val="0000FF"/>
                </a:solidFill>
                <a:latin typeface="Georgia"/>
                <a:ea typeface="Georgia"/>
                <a:cs typeface="Georgia"/>
                <a:sym typeface="Georgia"/>
              </a:rPr>
              <a:t>]</a:t>
            </a:r>
            <a:r>
              <a:rPr b="0" lang="en-US" sz="2400" strike="noStrike">
                <a:solidFill>
                  <a:srgbClr val="000000"/>
                </a:solidFill>
                <a:latin typeface="Georgia"/>
                <a:ea typeface="Georgia"/>
                <a:cs typeface="Georgia"/>
                <a:sym typeface="Georgia"/>
              </a:rPr>
              <a:t>:</a:t>
            </a:r>
            <a:endParaRPr b="0" sz="1800" strike="noStrike">
              <a:solidFill>
                <a:srgbClr val="000000"/>
              </a:solidFill>
              <a:latin typeface="Arial"/>
              <a:ea typeface="Arial"/>
              <a:cs typeface="Arial"/>
              <a:sym typeface="Arial"/>
            </a:endParaRPr>
          </a:p>
          <a:p>
            <a:pPr indent="-284760" lvl="1" marL="743040" marR="0" rtl="0" algn="l">
              <a:lnSpc>
                <a:spcPct val="100000"/>
              </a:lnSpc>
              <a:spcBef>
                <a:spcPts val="0"/>
              </a:spcBef>
              <a:spcAft>
                <a:spcPts val="0"/>
              </a:spcAft>
              <a:buClr>
                <a:srgbClr val="D16349"/>
              </a:buClr>
              <a:buSzPts val="2000"/>
              <a:buFont typeface="Courier New"/>
              <a:buChar char="o"/>
            </a:pPr>
            <a:r>
              <a:rPr b="0" i="0" lang="en-US" sz="2000" u="none" cap="none" strike="noStrike">
                <a:solidFill>
                  <a:srgbClr val="000000"/>
                </a:solidFill>
                <a:latin typeface="Georgia"/>
                <a:ea typeface="Georgia"/>
                <a:cs typeface="Georgia"/>
                <a:sym typeface="Georgia"/>
              </a:rPr>
              <a:t>Precision-Recall plot (PR)</a:t>
            </a:r>
            <a:endParaRPr b="0" i="0" sz="1800" u="none" cap="none" strike="noStrike">
              <a:solidFill>
                <a:srgbClr val="000000"/>
              </a:solidFill>
              <a:latin typeface="Arial"/>
              <a:ea typeface="Arial"/>
              <a:cs typeface="Arial"/>
              <a:sym typeface="Arial"/>
            </a:endParaRPr>
          </a:p>
          <a:p>
            <a:pPr indent="-284760" lvl="1" marL="743040" marR="0" rtl="0" algn="l">
              <a:lnSpc>
                <a:spcPct val="100000"/>
              </a:lnSpc>
              <a:spcBef>
                <a:spcPts val="0"/>
              </a:spcBef>
              <a:spcAft>
                <a:spcPts val="0"/>
              </a:spcAft>
              <a:buClr>
                <a:srgbClr val="D16349"/>
              </a:buClr>
              <a:buSzPts val="2000"/>
              <a:buFont typeface="Courier New"/>
              <a:buChar char="o"/>
            </a:pPr>
            <a:r>
              <a:rPr b="0" i="0" lang="en-US" sz="2000" u="none" cap="none" strike="noStrike">
                <a:solidFill>
                  <a:srgbClr val="000000"/>
                </a:solidFill>
                <a:latin typeface="Georgia"/>
                <a:ea typeface="Georgia"/>
                <a:cs typeface="Georgia"/>
                <a:sym typeface="Georgia"/>
              </a:rPr>
              <a:t>Nearest Neighbor (NN)</a:t>
            </a:r>
            <a:endParaRPr b="0" i="0" sz="1800" u="none" cap="none" strike="noStrike">
              <a:solidFill>
                <a:srgbClr val="000000"/>
              </a:solidFill>
              <a:latin typeface="Arial"/>
              <a:ea typeface="Arial"/>
              <a:cs typeface="Arial"/>
              <a:sym typeface="Arial"/>
            </a:endParaRPr>
          </a:p>
          <a:p>
            <a:pPr indent="-284760" lvl="1" marL="743040" marR="0" rtl="0" algn="l">
              <a:lnSpc>
                <a:spcPct val="100000"/>
              </a:lnSpc>
              <a:spcBef>
                <a:spcPts val="0"/>
              </a:spcBef>
              <a:spcAft>
                <a:spcPts val="0"/>
              </a:spcAft>
              <a:buClr>
                <a:srgbClr val="D16349"/>
              </a:buClr>
              <a:buSzPts val="2000"/>
              <a:buFont typeface="Courier New"/>
              <a:buChar char="o"/>
            </a:pPr>
            <a:r>
              <a:rPr b="0" i="0" lang="en-US" sz="2000" u="none" cap="none" strike="noStrike">
                <a:solidFill>
                  <a:srgbClr val="000000"/>
                </a:solidFill>
                <a:latin typeface="Georgia"/>
                <a:ea typeface="Georgia"/>
                <a:cs typeface="Georgia"/>
                <a:sym typeface="Georgia"/>
              </a:rPr>
              <a:t>First Tier (FT)</a:t>
            </a:r>
            <a:endParaRPr b="0" i="0" sz="1800" u="none" cap="none" strike="noStrike">
              <a:solidFill>
                <a:srgbClr val="000000"/>
              </a:solidFill>
              <a:latin typeface="Arial"/>
              <a:ea typeface="Arial"/>
              <a:cs typeface="Arial"/>
              <a:sym typeface="Arial"/>
            </a:endParaRPr>
          </a:p>
          <a:p>
            <a:pPr indent="-284760" lvl="1" marL="743040" marR="0" rtl="0" algn="l">
              <a:lnSpc>
                <a:spcPct val="100000"/>
              </a:lnSpc>
              <a:spcBef>
                <a:spcPts val="0"/>
              </a:spcBef>
              <a:spcAft>
                <a:spcPts val="0"/>
              </a:spcAft>
              <a:buClr>
                <a:srgbClr val="D16349"/>
              </a:buClr>
              <a:buSzPts val="2000"/>
              <a:buFont typeface="Courier New"/>
              <a:buChar char="o"/>
            </a:pPr>
            <a:r>
              <a:rPr b="0" i="0" lang="en-US" sz="2000" u="none" cap="none" strike="noStrike">
                <a:solidFill>
                  <a:srgbClr val="000000"/>
                </a:solidFill>
                <a:latin typeface="Georgia"/>
                <a:ea typeface="Georgia"/>
                <a:cs typeface="Georgia"/>
                <a:sym typeface="Georgia"/>
              </a:rPr>
              <a:t>Second Tier (ST)</a:t>
            </a:r>
            <a:endParaRPr b="0" i="0" sz="1800" u="none" cap="none" strike="noStrike">
              <a:solidFill>
                <a:srgbClr val="000000"/>
              </a:solidFill>
              <a:latin typeface="Arial"/>
              <a:ea typeface="Arial"/>
              <a:cs typeface="Arial"/>
              <a:sym typeface="Arial"/>
            </a:endParaRPr>
          </a:p>
          <a:p>
            <a:pPr indent="-284760" lvl="1" marL="743040" marR="0" rtl="0" algn="l">
              <a:lnSpc>
                <a:spcPct val="100000"/>
              </a:lnSpc>
              <a:spcBef>
                <a:spcPts val="0"/>
              </a:spcBef>
              <a:spcAft>
                <a:spcPts val="0"/>
              </a:spcAft>
              <a:buClr>
                <a:srgbClr val="D16349"/>
              </a:buClr>
              <a:buSzPts val="2000"/>
              <a:buFont typeface="Courier New"/>
              <a:buChar char="o"/>
            </a:pPr>
            <a:r>
              <a:rPr b="0" i="0" lang="en-US" sz="2000" u="none" cap="none" strike="noStrike">
                <a:solidFill>
                  <a:srgbClr val="000000"/>
                </a:solidFill>
                <a:latin typeface="Georgia"/>
                <a:ea typeface="Georgia"/>
                <a:cs typeface="Georgia"/>
                <a:sym typeface="Georgia"/>
              </a:rPr>
              <a:t>E-Measures (E)</a:t>
            </a:r>
            <a:endParaRPr b="0" i="0" sz="1800" u="none" cap="none" strike="noStrike">
              <a:solidFill>
                <a:srgbClr val="000000"/>
              </a:solidFill>
              <a:latin typeface="Arial"/>
              <a:ea typeface="Arial"/>
              <a:cs typeface="Arial"/>
              <a:sym typeface="Arial"/>
            </a:endParaRPr>
          </a:p>
          <a:p>
            <a:pPr indent="-284760" lvl="1" marL="743040" marR="0" rtl="0" algn="l">
              <a:lnSpc>
                <a:spcPct val="100000"/>
              </a:lnSpc>
              <a:spcBef>
                <a:spcPts val="0"/>
              </a:spcBef>
              <a:spcAft>
                <a:spcPts val="0"/>
              </a:spcAft>
              <a:buClr>
                <a:srgbClr val="D16349"/>
              </a:buClr>
              <a:buSzPts val="2000"/>
              <a:buFont typeface="Courier New"/>
              <a:buChar char="o"/>
            </a:pPr>
            <a:r>
              <a:rPr b="0" i="0" lang="en-US" sz="2000" u="none" cap="none" strike="noStrike">
                <a:solidFill>
                  <a:srgbClr val="000000"/>
                </a:solidFill>
                <a:latin typeface="Georgia"/>
                <a:ea typeface="Georgia"/>
                <a:cs typeface="Georgia"/>
                <a:sym typeface="Georgia"/>
              </a:rPr>
              <a:t>Discounted Cumulated Gain (DCG) </a:t>
            </a:r>
            <a:endParaRPr b="0" i="0" sz="1800" u="none" cap="none" strike="noStrike">
              <a:solidFill>
                <a:srgbClr val="000000"/>
              </a:solidFill>
              <a:latin typeface="Arial"/>
              <a:ea typeface="Arial"/>
              <a:cs typeface="Arial"/>
              <a:sym typeface="Arial"/>
            </a:endParaRPr>
          </a:p>
          <a:p>
            <a:pPr indent="-284760" lvl="1" marL="743040" marR="0" rtl="0" algn="l">
              <a:lnSpc>
                <a:spcPct val="100000"/>
              </a:lnSpc>
              <a:spcBef>
                <a:spcPts val="0"/>
              </a:spcBef>
              <a:spcAft>
                <a:spcPts val="0"/>
              </a:spcAft>
              <a:buClr>
                <a:srgbClr val="D16349"/>
              </a:buClr>
              <a:buSzPts val="2000"/>
              <a:buFont typeface="Courier New"/>
              <a:buChar char="o"/>
            </a:pPr>
            <a:r>
              <a:rPr b="0" i="0" lang="en-US" sz="2000" u="none" cap="none" strike="noStrike">
                <a:solidFill>
                  <a:srgbClr val="000000"/>
                </a:solidFill>
                <a:latin typeface="Georgia"/>
                <a:ea typeface="Georgia"/>
                <a:cs typeface="Georgia"/>
                <a:sym typeface="Georgia"/>
              </a:rPr>
              <a:t>Average Precision (AP)</a:t>
            </a:r>
            <a:endParaRPr b="0" i="0" sz="1800" u="none" cap="none" strike="noStrike">
              <a:solidFill>
                <a:srgbClr val="000000"/>
              </a:solidFill>
              <a:latin typeface="Arial"/>
              <a:ea typeface="Arial"/>
              <a:cs typeface="Arial"/>
              <a:sym typeface="Arial"/>
            </a:endParaRPr>
          </a:p>
          <a:p>
            <a:pPr indent="-271800" lvl="0" marL="272880" marR="0" rtl="0" algn="l">
              <a:lnSpc>
                <a:spcPct val="100000"/>
              </a:lnSpc>
              <a:spcBef>
                <a:spcPts val="0"/>
              </a:spcBef>
              <a:spcAft>
                <a:spcPts val="0"/>
              </a:spcAft>
              <a:buClr>
                <a:srgbClr val="D16349"/>
              </a:buClr>
              <a:buSzPts val="2400"/>
              <a:buFont typeface="Noto Sans Symbols"/>
              <a:buChar char="●"/>
            </a:pPr>
            <a:r>
              <a:rPr b="0" lang="en-US" sz="2400" strike="noStrike">
                <a:solidFill>
                  <a:srgbClr val="000000"/>
                </a:solidFill>
                <a:latin typeface="Georgia"/>
                <a:ea typeface="Georgia"/>
                <a:cs typeface="Georgia"/>
                <a:sym typeface="Georgia"/>
              </a:rPr>
              <a:t>We also have developed the code to compute them</a:t>
            </a:r>
            <a:endParaRPr b="0" sz="1800" strike="noStrike">
              <a:solidFill>
                <a:srgbClr val="000000"/>
              </a:solidFill>
              <a:latin typeface="Arial"/>
              <a:ea typeface="Arial"/>
              <a:cs typeface="Arial"/>
              <a:sym typeface="Arial"/>
            </a:endParaRPr>
          </a:p>
          <a:p>
            <a:pPr indent="-284760" lvl="1" marL="743040" marR="0" rtl="0" algn="l">
              <a:lnSpc>
                <a:spcPct val="100000"/>
              </a:lnSpc>
              <a:spcBef>
                <a:spcPts val="0"/>
              </a:spcBef>
              <a:spcAft>
                <a:spcPts val="0"/>
              </a:spcAft>
              <a:buClr>
                <a:srgbClr val="D16349"/>
              </a:buClr>
              <a:buSzPts val="2000"/>
              <a:buFont typeface="Courier New"/>
              <a:buChar char="o"/>
            </a:pPr>
            <a:r>
              <a:rPr lang="en-US" sz="2000" u="sng">
                <a:solidFill>
                  <a:schemeClr val="hlink"/>
                </a:solidFill>
                <a:latin typeface="Georgia"/>
                <a:ea typeface="Georgia"/>
                <a:cs typeface="Georgia"/>
                <a:sym typeface="Georgia"/>
                <a:hlinkClick r:id="rId3"/>
              </a:rPr>
              <a:t>http://orca.st.usm.edu/~bli/Scene_SBR_IBR/data.html</a:t>
            </a:r>
            <a:r>
              <a:rPr lang="en-US" sz="2000">
                <a:latin typeface="Georgia"/>
                <a:ea typeface="Georgia"/>
                <a:cs typeface="Georgia"/>
                <a:sym typeface="Georgia"/>
              </a:rPr>
              <a:t> </a:t>
            </a:r>
            <a:endParaRPr sz="1800"/>
          </a:p>
          <a:p>
            <a:pPr indent="0" lvl="0" marL="0" marR="0" rtl="0" algn="l">
              <a:lnSpc>
                <a:spcPct val="100000"/>
              </a:lnSpc>
              <a:spcBef>
                <a:spcPts val="0"/>
              </a:spcBef>
              <a:spcAft>
                <a:spcPts val="0"/>
              </a:spcAft>
              <a:buNone/>
            </a:pPr>
            <a:r>
              <a:t/>
            </a:r>
            <a:endParaRPr sz="1800"/>
          </a:p>
        </p:txBody>
      </p:sp>
      <p:sp>
        <p:nvSpPr>
          <p:cNvPr id="201" name="Google Shape;201;p3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2"/>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0" i="0" lang="en-US" sz="3300" u="none" cap="none" strike="noStrike">
                <a:solidFill>
                  <a:srgbClr val="7B9899"/>
                </a:solidFill>
                <a:latin typeface="Georgia"/>
                <a:ea typeface="Georgia"/>
                <a:cs typeface="Georgia"/>
                <a:sym typeface="Georgia"/>
              </a:rPr>
              <a:t>Outline</a:t>
            </a:r>
            <a:endParaRPr b="0" i="0" sz="3300" u="none" cap="none" strike="noStrike">
              <a:solidFill>
                <a:srgbClr val="000000"/>
              </a:solidFill>
              <a:latin typeface="Arial"/>
              <a:ea typeface="Arial"/>
              <a:cs typeface="Arial"/>
              <a:sym typeface="Arial"/>
            </a:endParaRPr>
          </a:p>
        </p:txBody>
      </p:sp>
      <p:sp>
        <p:nvSpPr>
          <p:cNvPr id="208" name="Google Shape;208;p32"/>
          <p:cNvSpPr txBox="1"/>
          <p:nvPr/>
        </p:nvSpPr>
        <p:spPr>
          <a:xfrm>
            <a:off x="301680" y="1371600"/>
            <a:ext cx="8537100" cy="5105100"/>
          </a:xfrm>
          <a:prstGeom prst="rect">
            <a:avLst/>
          </a:prstGeom>
          <a:noFill/>
          <a:ln>
            <a:noFill/>
          </a:ln>
        </p:spPr>
        <p:txBody>
          <a:bodyPr anchorCtr="0" anchor="t" bIns="45700" lIns="91425" spcFirstLastPara="1" rIns="91425" wrap="square" tIns="45700">
            <a:noAutofit/>
          </a:bodyPr>
          <a:lstStyle/>
          <a:p>
            <a:pPr indent="-272520" lvl="0" marL="272879"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Introduction</a:t>
            </a:r>
            <a:endParaRPr sz="2800">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solidFill>
                  <a:schemeClr val="dk1"/>
                </a:solidFill>
                <a:latin typeface="Georgia"/>
                <a:ea typeface="Georgia"/>
                <a:cs typeface="Georgia"/>
                <a:sym typeface="Georgia"/>
              </a:rPr>
              <a:t>Related Work</a:t>
            </a:r>
            <a:endParaRPr b="0" i="0" sz="2700" u="none" cap="none" strike="noStrike">
              <a:solidFill>
                <a:schemeClr val="dk1"/>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Benchmark </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1" i="0" lang="en-US" sz="2800" u="none" cap="none" strike="noStrike">
                <a:solidFill>
                  <a:srgbClr val="D16349"/>
                </a:solidFill>
                <a:latin typeface="Georgia"/>
                <a:ea typeface="Georgia"/>
                <a:cs typeface="Georgia"/>
                <a:sym typeface="Georgia"/>
              </a:rPr>
              <a:t>Method</a:t>
            </a:r>
            <a:endParaRPr b="1" i="0" sz="2700" u="none" cap="none" strike="noStrike">
              <a:solidFill>
                <a:srgbClr val="D16349"/>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Evaluation</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Conclusions and Future Work</a:t>
            </a:r>
            <a:endParaRPr b="0" i="0" sz="2700" u="none" cap="none" strike="noStrike">
              <a:solidFill>
                <a:srgbClr val="000000"/>
              </a:solidFill>
              <a:latin typeface="Georgia"/>
              <a:ea typeface="Georgia"/>
              <a:cs typeface="Georgia"/>
              <a:sym typeface="Georgia"/>
            </a:endParaRPr>
          </a:p>
          <a:p>
            <a:pPr indent="0" lvl="0" marL="0" marR="0" rtl="0" algn="l">
              <a:lnSpc>
                <a:spcPct val="70000"/>
              </a:lnSpc>
              <a:spcBef>
                <a:spcPts val="0"/>
              </a:spcBef>
              <a:spcAft>
                <a:spcPts val="0"/>
              </a:spcAft>
              <a:buNone/>
            </a:pPr>
            <a:r>
              <a:t/>
            </a:r>
            <a:endParaRPr b="0" i="0" sz="2700" u="none" cap="none" strike="noStrike">
              <a:solidFill>
                <a:srgbClr val="000000"/>
              </a:solidFill>
              <a:latin typeface="Georgia"/>
              <a:ea typeface="Georgia"/>
              <a:cs typeface="Georgia"/>
              <a:sym typeface="Georgia"/>
            </a:endParaRPr>
          </a:p>
        </p:txBody>
      </p:sp>
      <p:sp>
        <p:nvSpPr>
          <p:cNvPr id="209" name="Google Shape;209;p3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nvSpPr>
        <p:spPr>
          <a:xfrm>
            <a:off x="301680" y="228600"/>
            <a:ext cx="8534160" cy="75852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0" i="0" lang="en-US" sz="3300" u="none" cap="none" strike="noStrike">
                <a:solidFill>
                  <a:srgbClr val="7B9899"/>
                </a:solidFill>
                <a:latin typeface="Georgia"/>
                <a:ea typeface="Georgia"/>
                <a:cs typeface="Georgia"/>
                <a:sym typeface="Georgia"/>
              </a:rPr>
              <a:t>Outline</a:t>
            </a:r>
            <a:endParaRPr b="0" i="0" sz="3300" u="none" cap="none" strike="noStrike">
              <a:solidFill>
                <a:srgbClr val="000000"/>
              </a:solidFill>
              <a:latin typeface="Arial"/>
              <a:ea typeface="Arial"/>
              <a:cs typeface="Arial"/>
              <a:sym typeface="Arial"/>
            </a:endParaRPr>
          </a:p>
        </p:txBody>
      </p:sp>
      <p:sp>
        <p:nvSpPr>
          <p:cNvPr id="69" name="Google Shape;69;p15"/>
          <p:cNvSpPr txBox="1"/>
          <p:nvPr/>
        </p:nvSpPr>
        <p:spPr>
          <a:xfrm>
            <a:off x="301680" y="1371600"/>
            <a:ext cx="8537040" cy="5105160"/>
          </a:xfrm>
          <a:prstGeom prst="rect">
            <a:avLst/>
          </a:prstGeom>
          <a:noFill/>
          <a:ln>
            <a:noFill/>
          </a:ln>
        </p:spPr>
        <p:txBody>
          <a:bodyPr anchorCtr="0" anchor="t" bIns="45700" lIns="91425" spcFirstLastPara="1" rIns="91425" wrap="square" tIns="45700">
            <a:noAutofit/>
          </a:bodyPr>
          <a:lstStyle/>
          <a:p>
            <a:pPr indent="-272520" lvl="0" marL="272879" marR="0" rtl="0" algn="l">
              <a:lnSpc>
                <a:spcPct val="100000"/>
              </a:lnSpc>
              <a:spcBef>
                <a:spcPts val="0"/>
              </a:spcBef>
              <a:spcAft>
                <a:spcPts val="0"/>
              </a:spcAft>
              <a:buClr>
                <a:srgbClr val="D16349"/>
              </a:buClr>
              <a:buSzPts val="2380"/>
              <a:buFont typeface="Noto Sans Symbols"/>
              <a:buChar char="●"/>
            </a:pPr>
            <a:r>
              <a:rPr b="1" lang="en-US" sz="2800">
                <a:solidFill>
                  <a:srgbClr val="D16349"/>
                </a:solidFill>
                <a:latin typeface="Georgia"/>
                <a:ea typeface="Georgia"/>
                <a:cs typeface="Georgia"/>
                <a:sym typeface="Georgia"/>
              </a:rPr>
              <a:t>Introduction</a:t>
            </a:r>
            <a:endParaRPr b="1" sz="2800">
              <a:solidFill>
                <a:srgbClr val="D16349"/>
              </a:solidFill>
              <a:latin typeface="Georgia"/>
              <a:ea typeface="Georgia"/>
              <a:cs typeface="Georgia"/>
              <a:sym typeface="Georgia"/>
            </a:endParaRPr>
          </a:p>
          <a:p>
            <a:pPr indent="-272520" lvl="0" marL="272880"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Related Work</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Benchmark </a:t>
            </a:r>
            <a:endParaRPr b="0" i="0" sz="2700" u="none" cap="none" strike="noStrike">
              <a:solidFill>
                <a:srgbClr val="000000"/>
              </a:solidFill>
              <a:latin typeface="Georgia"/>
              <a:ea typeface="Georgia"/>
              <a:cs typeface="Georgia"/>
              <a:sym typeface="Georgia"/>
            </a:endParaRPr>
          </a:p>
          <a:p>
            <a:pPr indent="-272520" lvl="0" marL="272880"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Method</a:t>
            </a:r>
            <a:endParaRPr b="0" i="0" sz="2700" u="none" cap="none" strike="noStrike">
              <a:solidFill>
                <a:srgbClr val="000000"/>
              </a:solidFill>
              <a:latin typeface="Georgia"/>
              <a:ea typeface="Georgia"/>
              <a:cs typeface="Georgia"/>
              <a:sym typeface="Georgia"/>
            </a:endParaRPr>
          </a:p>
          <a:p>
            <a:pPr indent="-272520" lvl="0" marL="272880"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Evaluation</a:t>
            </a:r>
            <a:endParaRPr b="0" i="0" sz="2700" u="none" cap="none" strike="noStrike">
              <a:solidFill>
                <a:srgbClr val="000000"/>
              </a:solidFill>
              <a:latin typeface="Georgia"/>
              <a:ea typeface="Georgia"/>
              <a:cs typeface="Georgia"/>
              <a:sym typeface="Georgia"/>
            </a:endParaRPr>
          </a:p>
          <a:p>
            <a:pPr indent="-272520" lvl="0" marL="272880"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Conclusions and Future Work</a:t>
            </a:r>
            <a:endParaRPr b="0" i="0" sz="2700" u="none" cap="none" strike="noStrike">
              <a:solidFill>
                <a:srgbClr val="000000"/>
              </a:solidFill>
              <a:latin typeface="Georgia"/>
              <a:ea typeface="Georgia"/>
              <a:cs typeface="Georgia"/>
              <a:sym typeface="Georgia"/>
            </a:endParaRPr>
          </a:p>
          <a:p>
            <a:pPr indent="0" lvl="0" marL="0" marR="0" rtl="0" algn="l">
              <a:lnSpc>
                <a:spcPct val="70000"/>
              </a:lnSpc>
              <a:spcBef>
                <a:spcPts val="0"/>
              </a:spcBef>
              <a:spcAft>
                <a:spcPts val="0"/>
              </a:spcAft>
              <a:buNone/>
            </a:pPr>
            <a:r>
              <a:t/>
            </a:r>
            <a:endParaRPr b="0" i="0" sz="2700" u="none" cap="none" strike="noStrike">
              <a:solidFill>
                <a:srgbClr val="000000"/>
              </a:solidFill>
              <a:latin typeface="Georgia"/>
              <a:ea typeface="Georgia"/>
              <a:cs typeface="Georgia"/>
              <a:sym typeface="Georgia"/>
            </a:endParaRPr>
          </a:p>
        </p:txBody>
      </p:sp>
      <p:sp>
        <p:nvSpPr>
          <p:cNvPr id="70" name="Google Shape;70;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457200" y="2856600"/>
            <a:ext cx="8229300" cy="11448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lang="en-US" sz="3300">
                <a:solidFill>
                  <a:srgbClr val="7B9899"/>
                </a:solidFill>
                <a:latin typeface="Georgia"/>
                <a:ea typeface="Georgia"/>
                <a:cs typeface="Georgia"/>
                <a:sym typeface="Georgia"/>
              </a:rPr>
              <a:t>Our Retrieval Algorithm VMV-VGG</a:t>
            </a:r>
            <a:endParaRPr sz="3300">
              <a:solidFill>
                <a:srgbClr val="7B9899"/>
              </a:solidFill>
              <a:latin typeface="Georgia"/>
              <a:ea typeface="Georgia"/>
              <a:cs typeface="Georgia"/>
              <a:sym typeface="Georgia"/>
            </a:endParaRPr>
          </a:p>
        </p:txBody>
      </p:sp>
      <p:sp>
        <p:nvSpPr>
          <p:cNvPr id="215" name="Google Shape;215;p3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228600" y="301752"/>
            <a:ext cx="8229300" cy="759000"/>
          </a:xfrm>
          <a:prstGeom prst="rect">
            <a:avLst/>
          </a:prstGeom>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Arial"/>
              <a:buNone/>
            </a:pPr>
            <a:r>
              <a:rPr lang="en-US" sz="3300">
                <a:solidFill>
                  <a:srgbClr val="7B9899"/>
                </a:solidFill>
                <a:latin typeface="Georgia"/>
                <a:ea typeface="Georgia"/>
                <a:cs typeface="Georgia"/>
                <a:sym typeface="Georgia"/>
              </a:rPr>
              <a:t>VMV-VGG Architecture </a:t>
            </a:r>
            <a:endParaRPr sz="3300">
              <a:solidFill>
                <a:srgbClr val="7B9899"/>
              </a:solidFill>
              <a:latin typeface="Georgia"/>
              <a:ea typeface="Georgia"/>
              <a:cs typeface="Georgia"/>
              <a:sym typeface="Georgia"/>
            </a:endParaRPr>
          </a:p>
        </p:txBody>
      </p:sp>
      <p:pic>
        <p:nvPicPr>
          <p:cNvPr id="221" name="Google Shape;221;p34"/>
          <p:cNvPicPr preferRelativeResize="0"/>
          <p:nvPr/>
        </p:nvPicPr>
        <p:blipFill>
          <a:blip r:embed="rId3">
            <a:alphaModFix/>
          </a:blip>
          <a:stretch>
            <a:fillRect/>
          </a:stretch>
        </p:blipFill>
        <p:spPr>
          <a:xfrm>
            <a:off x="727575" y="1166575"/>
            <a:ext cx="7688850" cy="5546300"/>
          </a:xfrm>
          <a:prstGeom prst="rect">
            <a:avLst/>
          </a:prstGeom>
          <a:noFill/>
          <a:ln>
            <a:noFill/>
          </a:ln>
        </p:spPr>
      </p:pic>
      <p:sp>
        <p:nvSpPr>
          <p:cNvPr id="222" name="Google Shape;222;p3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228600" y="301752"/>
            <a:ext cx="8531400" cy="759000"/>
          </a:xfrm>
          <a:prstGeom prst="rect">
            <a:avLst/>
          </a:prstGeom>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Arial"/>
              <a:buNone/>
            </a:pPr>
            <a:r>
              <a:rPr lang="en-US" sz="3300">
                <a:solidFill>
                  <a:srgbClr val="7B9899"/>
                </a:solidFill>
                <a:latin typeface="Georgia"/>
                <a:ea typeface="Georgia"/>
                <a:cs typeface="Georgia"/>
                <a:sym typeface="Georgia"/>
              </a:rPr>
              <a:t>VMV-VGG</a:t>
            </a:r>
            <a:endParaRPr sz="3300">
              <a:solidFill>
                <a:srgbClr val="7B9899"/>
              </a:solidFill>
              <a:latin typeface="Georgia"/>
              <a:ea typeface="Georgia"/>
              <a:cs typeface="Georgia"/>
              <a:sym typeface="Georgia"/>
            </a:endParaRPr>
          </a:p>
        </p:txBody>
      </p:sp>
      <p:sp>
        <p:nvSpPr>
          <p:cNvPr id="228" name="Google Shape;228;p35"/>
          <p:cNvSpPr txBox="1"/>
          <p:nvPr>
            <p:ph idx="1" type="body"/>
          </p:nvPr>
        </p:nvSpPr>
        <p:spPr>
          <a:xfrm>
            <a:off x="457200" y="1604520"/>
            <a:ext cx="8229300" cy="3977400"/>
          </a:xfrm>
          <a:prstGeom prst="rect">
            <a:avLst/>
          </a:prstGeom>
        </p:spPr>
        <p:txBody>
          <a:bodyPr anchorCtr="0" anchor="t" bIns="0" lIns="0" spcFirstLastPara="1" rIns="0" wrap="square" tIns="0">
            <a:noAutofit/>
          </a:bodyPr>
          <a:lstStyle/>
          <a:p>
            <a:pPr indent="-355600" lvl="0" marL="647700" rtl="0" algn="l">
              <a:lnSpc>
                <a:spcPct val="115000"/>
              </a:lnSpc>
              <a:spcBef>
                <a:spcPts val="2500"/>
              </a:spcBef>
              <a:spcAft>
                <a:spcPts val="0"/>
              </a:spcAft>
              <a:buClr>
                <a:srgbClr val="D16349"/>
              </a:buClr>
              <a:buSzPts val="2000"/>
              <a:buFont typeface="Times New Roman"/>
              <a:buChar char="●"/>
            </a:pPr>
            <a:r>
              <a:rPr lang="en-US">
                <a:solidFill>
                  <a:srgbClr val="333333"/>
                </a:solidFill>
                <a:latin typeface="Times New Roman"/>
                <a:ea typeface="Times New Roman"/>
                <a:cs typeface="Times New Roman"/>
                <a:sym typeface="Times New Roman"/>
              </a:rPr>
              <a:t>Incorporates two different VGG-16 based models </a:t>
            </a:r>
            <a:r>
              <a:rPr lang="en-US">
                <a:solidFill>
                  <a:srgbClr val="0000FF"/>
                </a:solidFill>
                <a:latin typeface="Times New Roman"/>
                <a:ea typeface="Times New Roman"/>
                <a:cs typeface="Times New Roman"/>
                <a:sym typeface="Times New Roman"/>
              </a:rPr>
              <a:t>[10]</a:t>
            </a:r>
            <a:r>
              <a:rPr lang="en-US">
                <a:solidFill>
                  <a:srgbClr val="333333"/>
                </a:solidFill>
                <a:latin typeface="Times New Roman"/>
                <a:ea typeface="Times New Roman"/>
                <a:cs typeface="Times New Roman"/>
                <a:sym typeface="Times New Roman"/>
              </a:rPr>
              <a:t> (VGG1 and VGG2) </a:t>
            </a:r>
            <a:endParaRPr>
              <a:solidFill>
                <a:srgbClr val="333333"/>
              </a:solidFill>
              <a:latin typeface="Times New Roman"/>
              <a:ea typeface="Times New Roman"/>
              <a:cs typeface="Times New Roman"/>
              <a:sym typeface="Times New Roman"/>
            </a:endParaRPr>
          </a:p>
          <a:p>
            <a:pPr indent="-355600" lvl="0" marL="647700" rtl="0" algn="l">
              <a:lnSpc>
                <a:spcPct val="115000"/>
              </a:lnSpc>
              <a:spcBef>
                <a:spcPts val="0"/>
              </a:spcBef>
              <a:spcAft>
                <a:spcPts val="0"/>
              </a:spcAft>
              <a:buClr>
                <a:srgbClr val="D16349"/>
              </a:buClr>
              <a:buSzPts val="2000"/>
              <a:buFont typeface="Times New Roman"/>
              <a:buChar char="●"/>
            </a:pPr>
            <a:r>
              <a:rPr lang="en-US">
                <a:solidFill>
                  <a:srgbClr val="333333"/>
                </a:solidFill>
                <a:latin typeface="Times New Roman"/>
                <a:ea typeface="Times New Roman"/>
                <a:cs typeface="Times New Roman"/>
                <a:sym typeface="Times New Roman"/>
              </a:rPr>
              <a:t>(1) 3D Scene view sampling</a:t>
            </a:r>
            <a:endParaRPr>
              <a:solidFill>
                <a:srgbClr val="333333"/>
              </a:solidFill>
              <a:latin typeface="Times New Roman"/>
              <a:ea typeface="Times New Roman"/>
              <a:cs typeface="Times New Roman"/>
              <a:sym typeface="Times New Roman"/>
            </a:endParaRPr>
          </a:p>
          <a:p>
            <a:pPr indent="-355600" lvl="0" marL="647700" rtl="0" algn="l">
              <a:lnSpc>
                <a:spcPct val="115000"/>
              </a:lnSpc>
              <a:spcBef>
                <a:spcPts val="0"/>
              </a:spcBef>
              <a:spcAft>
                <a:spcPts val="0"/>
              </a:spcAft>
              <a:buClr>
                <a:srgbClr val="D16349"/>
              </a:buClr>
              <a:buSzPts val="2000"/>
              <a:buFont typeface="Times New Roman"/>
              <a:buChar char="●"/>
            </a:pPr>
            <a:r>
              <a:rPr lang="en-US">
                <a:solidFill>
                  <a:srgbClr val="333333"/>
                </a:solidFill>
                <a:latin typeface="Times New Roman"/>
                <a:ea typeface="Times New Roman"/>
                <a:cs typeface="Times New Roman"/>
                <a:sym typeface="Times New Roman"/>
              </a:rPr>
              <a:t>(2) Data Augmentation on each training Batch </a:t>
            </a:r>
            <a:endParaRPr>
              <a:solidFill>
                <a:srgbClr val="333333"/>
              </a:solidFill>
              <a:latin typeface="Times New Roman"/>
              <a:ea typeface="Times New Roman"/>
              <a:cs typeface="Times New Roman"/>
              <a:sym typeface="Times New Roman"/>
            </a:endParaRPr>
          </a:p>
          <a:p>
            <a:pPr indent="-355600" lvl="0" marL="647700" rtl="0" algn="l">
              <a:lnSpc>
                <a:spcPct val="115000"/>
              </a:lnSpc>
              <a:spcBef>
                <a:spcPts val="0"/>
              </a:spcBef>
              <a:spcAft>
                <a:spcPts val="0"/>
              </a:spcAft>
              <a:buClr>
                <a:srgbClr val="D16349"/>
              </a:buClr>
              <a:buSzPts val="2000"/>
              <a:buFont typeface="Times New Roman"/>
              <a:buChar char="●"/>
            </a:pPr>
            <a:r>
              <a:rPr lang="en-US">
                <a:solidFill>
                  <a:srgbClr val="333333"/>
                </a:solidFill>
                <a:latin typeface="Times New Roman"/>
                <a:ea typeface="Times New Roman"/>
                <a:cs typeface="Times New Roman"/>
                <a:sym typeface="Times New Roman"/>
              </a:rPr>
              <a:t>(3) Pre-Training and Training on VGG1 and VGG2</a:t>
            </a:r>
            <a:endParaRPr>
              <a:solidFill>
                <a:srgbClr val="333333"/>
              </a:solidFill>
            </a:endParaRPr>
          </a:p>
          <a:p>
            <a:pPr indent="-355600" lvl="0" marL="647700" rtl="0" algn="l">
              <a:lnSpc>
                <a:spcPct val="115000"/>
              </a:lnSpc>
              <a:spcBef>
                <a:spcPts val="0"/>
              </a:spcBef>
              <a:spcAft>
                <a:spcPts val="0"/>
              </a:spcAft>
              <a:buClr>
                <a:srgbClr val="D16349"/>
              </a:buClr>
              <a:buSzPts val="2000"/>
              <a:buFont typeface="Times New Roman"/>
              <a:buChar char="●"/>
            </a:pPr>
            <a:r>
              <a:rPr lang="en-US">
                <a:solidFill>
                  <a:srgbClr val="333333"/>
                </a:solidFill>
              </a:rPr>
              <a:t>(4) Fine-tuning</a:t>
            </a:r>
            <a:endParaRPr>
              <a:solidFill>
                <a:srgbClr val="333333"/>
              </a:solidFill>
            </a:endParaRPr>
          </a:p>
          <a:p>
            <a:pPr indent="-355600" lvl="0" marL="647700" rtl="0" algn="l">
              <a:lnSpc>
                <a:spcPct val="115000"/>
              </a:lnSpc>
              <a:spcBef>
                <a:spcPts val="0"/>
              </a:spcBef>
              <a:spcAft>
                <a:spcPts val="0"/>
              </a:spcAft>
              <a:buClr>
                <a:srgbClr val="D16349"/>
              </a:buClr>
              <a:buSzPts val="2000"/>
              <a:buFont typeface="Times New Roman"/>
              <a:buChar char="●"/>
            </a:pPr>
            <a:r>
              <a:rPr lang="en-US">
                <a:solidFill>
                  <a:srgbClr val="333333"/>
                </a:solidFill>
              </a:rPr>
              <a:t>(5) Sketch/Image/View Scene Classification</a:t>
            </a:r>
            <a:endParaRPr>
              <a:solidFill>
                <a:srgbClr val="333333"/>
              </a:solidFill>
            </a:endParaRPr>
          </a:p>
          <a:p>
            <a:pPr indent="-355600" lvl="0" marL="647700" rtl="0" algn="l">
              <a:lnSpc>
                <a:spcPct val="115000"/>
              </a:lnSpc>
              <a:spcBef>
                <a:spcPts val="0"/>
              </a:spcBef>
              <a:spcAft>
                <a:spcPts val="0"/>
              </a:spcAft>
              <a:buClr>
                <a:srgbClr val="D16349"/>
              </a:buClr>
              <a:buSzPts val="2000"/>
              <a:buFont typeface="Times New Roman"/>
              <a:buChar char="●"/>
            </a:pPr>
            <a:r>
              <a:rPr lang="en-US">
                <a:solidFill>
                  <a:srgbClr val="333333"/>
                </a:solidFill>
              </a:rPr>
              <a:t>(6) Majority vote-based label matching</a:t>
            </a:r>
            <a:endParaRPr>
              <a:solidFill>
                <a:srgbClr val="333333"/>
              </a:solidFill>
            </a:endParaRPr>
          </a:p>
          <a:p>
            <a:pPr indent="0" lvl="0" marL="1371600" rtl="0" algn="l">
              <a:lnSpc>
                <a:spcPct val="115000"/>
              </a:lnSpc>
              <a:spcBef>
                <a:spcPts val="2500"/>
              </a:spcBef>
              <a:spcAft>
                <a:spcPts val="0"/>
              </a:spcAft>
              <a:buNone/>
            </a:pPr>
            <a:r>
              <a:t/>
            </a:r>
            <a:endParaRPr>
              <a:solidFill>
                <a:srgbClr val="333333"/>
              </a:solidFill>
            </a:endParaRPr>
          </a:p>
          <a:p>
            <a:pPr indent="0" lvl="0" marL="457200" rtl="0" algn="l">
              <a:lnSpc>
                <a:spcPct val="115000"/>
              </a:lnSpc>
              <a:spcBef>
                <a:spcPts val="2500"/>
              </a:spcBef>
              <a:spcAft>
                <a:spcPts val="300"/>
              </a:spcAft>
              <a:buNone/>
            </a:pPr>
            <a:r>
              <a:t/>
            </a:r>
            <a:endParaRPr>
              <a:solidFill>
                <a:srgbClr val="333333"/>
              </a:solidFill>
            </a:endParaRPr>
          </a:p>
        </p:txBody>
      </p:sp>
      <p:sp>
        <p:nvSpPr>
          <p:cNvPr id="229" name="Google Shape;229;p35"/>
          <p:cNvSpPr txBox="1"/>
          <p:nvPr/>
        </p:nvSpPr>
        <p:spPr>
          <a:xfrm>
            <a:off x="457200" y="5760720"/>
            <a:ext cx="82293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rgbClr val="0000FF"/>
                </a:solidFill>
                <a:latin typeface="Georgia"/>
                <a:ea typeface="Georgia"/>
                <a:cs typeface="Georgia"/>
                <a:sym typeface="Georgia"/>
              </a:rPr>
              <a:t>[12</a:t>
            </a:r>
            <a:r>
              <a:rPr lang="en-US" sz="1000">
                <a:solidFill>
                  <a:srgbClr val="0000FF"/>
                </a:solidFill>
                <a:latin typeface="Georgia"/>
                <a:ea typeface="Georgia"/>
                <a:cs typeface="Georgia"/>
                <a:sym typeface="Georgia"/>
              </a:rPr>
              <a:t>] </a:t>
            </a:r>
            <a:r>
              <a:rPr lang="en-US" sz="1000">
                <a:solidFill>
                  <a:schemeClr val="dk1"/>
                </a:solidFill>
                <a:latin typeface="Georgia"/>
                <a:ea typeface="Georgia"/>
                <a:cs typeface="Georgia"/>
                <a:sym typeface="Georgia"/>
              </a:rPr>
              <a:t> </a:t>
            </a:r>
            <a:r>
              <a:rPr lang="en-US" sz="1000">
                <a:solidFill>
                  <a:schemeClr val="dk1"/>
                </a:solidFill>
                <a:latin typeface="Georgia"/>
                <a:ea typeface="Georgia"/>
                <a:cs typeface="Georgia"/>
                <a:sym typeface="Georgia"/>
              </a:rPr>
              <a:t> K. Simonyan and A. Zisserman. Very deep convolutional networks for large-scale image recognition. CoRR, abs/1409.1556, 2014.</a:t>
            </a:r>
            <a:endParaRPr sz="1000"/>
          </a:p>
        </p:txBody>
      </p:sp>
      <p:sp>
        <p:nvSpPr>
          <p:cNvPr id="230" name="Google Shape;230;p3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6"/>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0" i="0" lang="en-US" sz="3300" u="none" cap="none" strike="noStrike">
                <a:solidFill>
                  <a:srgbClr val="7B9899"/>
                </a:solidFill>
                <a:latin typeface="Georgia"/>
                <a:ea typeface="Georgia"/>
                <a:cs typeface="Georgia"/>
                <a:sym typeface="Georgia"/>
              </a:rPr>
              <a:t>Outline</a:t>
            </a:r>
            <a:endParaRPr b="0" i="0" sz="3300" u="none" cap="none" strike="noStrike">
              <a:solidFill>
                <a:srgbClr val="000000"/>
              </a:solidFill>
              <a:latin typeface="Arial"/>
              <a:ea typeface="Arial"/>
              <a:cs typeface="Arial"/>
              <a:sym typeface="Arial"/>
            </a:endParaRPr>
          </a:p>
        </p:txBody>
      </p:sp>
      <p:sp>
        <p:nvSpPr>
          <p:cNvPr id="237" name="Google Shape;237;p36"/>
          <p:cNvSpPr txBox="1"/>
          <p:nvPr/>
        </p:nvSpPr>
        <p:spPr>
          <a:xfrm>
            <a:off x="301680" y="1371600"/>
            <a:ext cx="8537100" cy="5105100"/>
          </a:xfrm>
          <a:prstGeom prst="rect">
            <a:avLst/>
          </a:prstGeom>
          <a:noFill/>
          <a:ln>
            <a:noFill/>
          </a:ln>
        </p:spPr>
        <p:txBody>
          <a:bodyPr anchorCtr="0" anchor="t" bIns="45700" lIns="91425" spcFirstLastPara="1" rIns="91425" wrap="square" tIns="45700">
            <a:noAutofit/>
          </a:bodyPr>
          <a:lstStyle/>
          <a:p>
            <a:pPr indent="-272520" lvl="0" marL="272879"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Introduction</a:t>
            </a:r>
            <a:endParaRPr sz="2800">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solidFill>
                  <a:schemeClr val="dk1"/>
                </a:solidFill>
                <a:latin typeface="Georgia"/>
                <a:ea typeface="Georgia"/>
                <a:cs typeface="Georgia"/>
                <a:sym typeface="Georgia"/>
              </a:rPr>
              <a:t>Related Work</a:t>
            </a:r>
            <a:endParaRPr b="0" i="0" sz="2700" u="none" cap="none" strike="noStrike">
              <a:solidFill>
                <a:schemeClr val="dk1"/>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Benchmark </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Method</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solidFill>
                  <a:srgbClr val="D16349"/>
                </a:solidFill>
                <a:latin typeface="Georgia"/>
                <a:ea typeface="Georgia"/>
                <a:cs typeface="Georgia"/>
                <a:sym typeface="Georgia"/>
              </a:rPr>
              <a:t>Evaluation</a:t>
            </a:r>
            <a:endParaRPr b="0" i="0" sz="2700" u="none" cap="none" strike="noStrike">
              <a:solidFill>
                <a:srgbClr val="D16349"/>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Conclusions and Future Work</a:t>
            </a:r>
            <a:endParaRPr b="0" i="0" sz="2700" u="none" cap="none" strike="noStrike">
              <a:solidFill>
                <a:srgbClr val="000000"/>
              </a:solidFill>
              <a:latin typeface="Georgia"/>
              <a:ea typeface="Georgia"/>
              <a:cs typeface="Georgia"/>
              <a:sym typeface="Georgia"/>
            </a:endParaRPr>
          </a:p>
          <a:p>
            <a:pPr indent="0" lvl="0" marL="0" marR="0" rtl="0" algn="l">
              <a:lnSpc>
                <a:spcPct val="70000"/>
              </a:lnSpc>
              <a:spcBef>
                <a:spcPts val="0"/>
              </a:spcBef>
              <a:spcAft>
                <a:spcPts val="0"/>
              </a:spcAft>
              <a:buNone/>
            </a:pPr>
            <a:r>
              <a:t/>
            </a:r>
            <a:endParaRPr b="0" i="0" sz="2700" u="none" cap="none" strike="noStrike">
              <a:solidFill>
                <a:srgbClr val="000000"/>
              </a:solidFill>
              <a:latin typeface="Georgia"/>
              <a:ea typeface="Georgia"/>
              <a:cs typeface="Georgia"/>
              <a:sym typeface="Georgia"/>
            </a:endParaRPr>
          </a:p>
        </p:txBody>
      </p:sp>
      <p:sp>
        <p:nvSpPr>
          <p:cNvPr id="238" name="Google Shape;238;p3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id="244" name="Google Shape;244;p37"/>
          <p:cNvPicPr preferRelativeResize="0"/>
          <p:nvPr/>
        </p:nvPicPr>
        <p:blipFill>
          <a:blip r:embed="rId3">
            <a:alphaModFix/>
          </a:blip>
          <a:stretch>
            <a:fillRect/>
          </a:stretch>
        </p:blipFill>
        <p:spPr>
          <a:xfrm>
            <a:off x="1448025" y="214625"/>
            <a:ext cx="6247950" cy="5766250"/>
          </a:xfrm>
          <a:prstGeom prst="rect">
            <a:avLst/>
          </a:prstGeom>
          <a:noFill/>
          <a:ln>
            <a:noFill/>
          </a:ln>
        </p:spPr>
      </p:pic>
      <p:sp>
        <p:nvSpPr>
          <p:cNvPr id="245" name="Google Shape;245;p37"/>
          <p:cNvSpPr txBox="1"/>
          <p:nvPr/>
        </p:nvSpPr>
        <p:spPr>
          <a:xfrm>
            <a:off x="1448025" y="5980875"/>
            <a:ext cx="6601200" cy="9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a:t>Figure 6. Precision-Recall diagram performance of our VMV-VGG on our</a:t>
            </a:r>
            <a:endParaRPr b="1"/>
          </a:p>
          <a:p>
            <a:pPr indent="0" lvl="0" marL="0" rtl="0" algn="ctr">
              <a:spcBef>
                <a:spcPts val="0"/>
              </a:spcBef>
              <a:spcAft>
                <a:spcPts val="0"/>
              </a:spcAft>
              <a:buClr>
                <a:schemeClr val="dk1"/>
              </a:buClr>
              <a:buSzPts val="1100"/>
              <a:buFont typeface="Arial"/>
              <a:buNone/>
            </a:pPr>
            <a:r>
              <a:rPr b="1" lang="en-US"/>
              <a:t>Scene SBR IBR benchmark.</a:t>
            </a:r>
            <a:endParaRPr b="1"/>
          </a:p>
        </p:txBody>
      </p:sp>
      <p:sp>
        <p:nvSpPr>
          <p:cNvPr id="246" name="Google Shape;246;p3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8"/>
          <p:cNvSpPr/>
          <p:nvPr/>
        </p:nvSpPr>
        <p:spPr>
          <a:xfrm>
            <a:off x="301680" y="228600"/>
            <a:ext cx="8533440" cy="75780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r>
              <a:rPr b="0" lang="en-US" sz="3300" strike="noStrike">
                <a:solidFill>
                  <a:srgbClr val="7A9798"/>
                </a:solidFill>
                <a:latin typeface="Georgia"/>
                <a:ea typeface="Georgia"/>
                <a:cs typeface="Georgia"/>
                <a:sym typeface="Georgia"/>
              </a:rPr>
              <a:t>Results: Performance Metrics</a:t>
            </a:r>
            <a:endParaRPr b="0" sz="1800" strike="noStrike">
              <a:solidFill>
                <a:srgbClr val="000000"/>
              </a:solidFill>
              <a:latin typeface="Arial"/>
              <a:ea typeface="Arial"/>
              <a:cs typeface="Arial"/>
              <a:sym typeface="Arial"/>
            </a:endParaRPr>
          </a:p>
        </p:txBody>
      </p:sp>
      <p:pic>
        <p:nvPicPr>
          <p:cNvPr id="253" name="Google Shape;253;p38"/>
          <p:cNvPicPr preferRelativeResize="0"/>
          <p:nvPr/>
        </p:nvPicPr>
        <p:blipFill>
          <a:blip r:embed="rId3">
            <a:alphaModFix/>
          </a:blip>
          <a:stretch>
            <a:fillRect/>
          </a:stretch>
        </p:blipFill>
        <p:spPr>
          <a:xfrm>
            <a:off x="301674" y="2753962"/>
            <a:ext cx="8540649" cy="1350104"/>
          </a:xfrm>
          <a:prstGeom prst="rect">
            <a:avLst/>
          </a:prstGeom>
          <a:noFill/>
          <a:ln>
            <a:noFill/>
          </a:ln>
        </p:spPr>
      </p:pic>
      <p:sp>
        <p:nvSpPr>
          <p:cNvPr id="254" name="Google Shape;254;p38"/>
          <p:cNvSpPr txBox="1"/>
          <p:nvPr/>
        </p:nvSpPr>
        <p:spPr>
          <a:xfrm>
            <a:off x="501000" y="4339125"/>
            <a:ext cx="8207100" cy="8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Performance metrics generated by running our VMV-VGG on our Scene SBR IBR benchmark.</a:t>
            </a:r>
            <a:endParaRPr b="1"/>
          </a:p>
        </p:txBody>
      </p:sp>
      <p:sp>
        <p:nvSpPr>
          <p:cNvPr id="255" name="Google Shape;255;p3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9"/>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0" i="0" lang="en-US" sz="3300" u="none" cap="none" strike="noStrike">
                <a:solidFill>
                  <a:srgbClr val="7B9899"/>
                </a:solidFill>
                <a:latin typeface="Georgia"/>
                <a:ea typeface="Georgia"/>
                <a:cs typeface="Georgia"/>
                <a:sym typeface="Georgia"/>
              </a:rPr>
              <a:t>Outline</a:t>
            </a:r>
            <a:endParaRPr b="0" i="0" sz="3300" u="none" cap="none" strike="noStrike">
              <a:solidFill>
                <a:srgbClr val="000000"/>
              </a:solidFill>
              <a:latin typeface="Arial"/>
              <a:ea typeface="Arial"/>
              <a:cs typeface="Arial"/>
              <a:sym typeface="Arial"/>
            </a:endParaRPr>
          </a:p>
        </p:txBody>
      </p:sp>
      <p:sp>
        <p:nvSpPr>
          <p:cNvPr id="262" name="Google Shape;262;p39"/>
          <p:cNvSpPr txBox="1"/>
          <p:nvPr/>
        </p:nvSpPr>
        <p:spPr>
          <a:xfrm>
            <a:off x="301680" y="1371600"/>
            <a:ext cx="8537100" cy="5105100"/>
          </a:xfrm>
          <a:prstGeom prst="rect">
            <a:avLst/>
          </a:prstGeom>
          <a:noFill/>
          <a:ln>
            <a:noFill/>
          </a:ln>
        </p:spPr>
        <p:txBody>
          <a:bodyPr anchorCtr="0" anchor="t" bIns="45700" lIns="91425" spcFirstLastPara="1" rIns="91425" wrap="square" tIns="45700">
            <a:noAutofit/>
          </a:bodyPr>
          <a:lstStyle/>
          <a:p>
            <a:pPr indent="-272520" lvl="0" marL="272879"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Introduction</a:t>
            </a:r>
            <a:endParaRPr sz="2800">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solidFill>
                  <a:schemeClr val="dk1"/>
                </a:solidFill>
                <a:latin typeface="Georgia"/>
                <a:ea typeface="Georgia"/>
                <a:cs typeface="Georgia"/>
                <a:sym typeface="Georgia"/>
              </a:rPr>
              <a:t>Related Work</a:t>
            </a:r>
            <a:endParaRPr b="0" i="0" sz="2700" u="none" cap="none" strike="noStrike">
              <a:solidFill>
                <a:schemeClr val="dk1"/>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Benchmark </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Method</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Evaluation</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D16349"/>
                </a:solidFill>
                <a:latin typeface="Georgia"/>
                <a:ea typeface="Georgia"/>
                <a:cs typeface="Georgia"/>
                <a:sym typeface="Georgia"/>
              </a:rPr>
              <a:t>Conclusions and Future Work</a:t>
            </a:r>
            <a:endParaRPr b="0" i="0" sz="2700" u="none" cap="none" strike="noStrike">
              <a:solidFill>
                <a:srgbClr val="D16349"/>
              </a:solidFill>
              <a:latin typeface="Georgia"/>
              <a:ea typeface="Georgia"/>
              <a:cs typeface="Georgia"/>
              <a:sym typeface="Georgia"/>
            </a:endParaRPr>
          </a:p>
          <a:p>
            <a:pPr indent="0" lvl="0" marL="0" marR="0" rtl="0" algn="l">
              <a:lnSpc>
                <a:spcPct val="70000"/>
              </a:lnSpc>
              <a:spcBef>
                <a:spcPts val="0"/>
              </a:spcBef>
              <a:spcAft>
                <a:spcPts val="0"/>
              </a:spcAft>
              <a:buNone/>
            </a:pPr>
            <a:r>
              <a:t/>
            </a:r>
            <a:endParaRPr b="0" i="0" sz="2700" u="none" cap="none" strike="noStrike">
              <a:solidFill>
                <a:srgbClr val="000000"/>
              </a:solidFill>
              <a:latin typeface="Georgia"/>
              <a:ea typeface="Georgia"/>
              <a:cs typeface="Georgia"/>
              <a:sym typeface="Georgia"/>
            </a:endParaRPr>
          </a:p>
        </p:txBody>
      </p:sp>
      <p:sp>
        <p:nvSpPr>
          <p:cNvPr id="263" name="Google Shape;263;p3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0"/>
          <p:cNvSpPr txBox="1"/>
          <p:nvPr/>
        </p:nvSpPr>
        <p:spPr>
          <a:xfrm>
            <a:off x="301680" y="228600"/>
            <a:ext cx="8534160" cy="75852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0" lang="en-US" sz="3300" strike="noStrike">
                <a:solidFill>
                  <a:srgbClr val="7B9899"/>
                </a:solidFill>
                <a:latin typeface="Georgia"/>
                <a:ea typeface="Georgia"/>
                <a:cs typeface="Georgia"/>
                <a:sym typeface="Georgia"/>
              </a:rPr>
              <a:t>Conclusions &amp; Future Work </a:t>
            </a:r>
            <a:endParaRPr b="0" sz="3300" strike="noStrike">
              <a:solidFill>
                <a:srgbClr val="000000"/>
              </a:solidFill>
              <a:latin typeface="Arial"/>
              <a:ea typeface="Arial"/>
              <a:cs typeface="Arial"/>
              <a:sym typeface="Arial"/>
            </a:endParaRPr>
          </a:p>
        </p:txBody>
      </p:sp>
      <p:sp>
        <p:nvSpPr>
          <p:cNvPr id="270" name="Google Shape;270;p40"/>
          <p:cNvSpPr txBox="1"/>
          <p:nvPr/>
        </p:nvSpPr>
        <p:spPr>
          <a:xfrm>
            <a:off x="301680" y="1447920"/>
            <a:ext cx="8503800" cy="4571700"/>
          </a:xfrm>
          <a:prstGeom prst="rect">
            <a:avLst/>
          </a:prstGeom>
          <a:noFill/>
          <a:ln>
            <a:noFill/>
          </a:ln>
        </p:spPr>
        <p:txBody>
          <a:bodyPr anchorCtr="0" anchor="t" bIns="45700" lIns="91425" spcFirstLastPara="1" rIns="91425" wrap="square" tIns="45700">
            <a:noAutofit/>
          </a:bodyPr>
          <a:lstStyle/>
          <a:p>
            <a:pPr indent="-272520" lvl="0" marL="272880" marR="0" rtl="0" algn="l">
              <a:lnSpc>
                <a:spcPct val="100000"/>
              </a:lnSpc>
              <a:spcBef>
                <a:spcPts val="0"/>
              </a:spcBef>
              <a:spcAft>
                <a:spcPts val="0"/>
              </a:spcAft>
              <a:buClr>
                <a:srgbClr val="D16349"/>
              </a:buClr>
              <a:buSzPts val="1700"/>
              <a:buFont typeface="Noto Sans Symbols"/>
              <a:buChar char="●"/>
            </a:pPr>
            <a:r>
              <a:rPr b="1" lang="en-US" sz="2000" strike="noStrike">
                <a:solidFill>
                  <a:srgbClr val="000000"/>
                </a:solidFill>
                <a:latin typeface="Georgia"/>
                <a:ea typeface="Georgia"/>
                <a:cs typeface="Georgia"/>
                <a:sym typeface="Georgia"/>
              </a:rPr>
              <a:t>Objective: </a:t>
            </a:r>
            <a:r>
              <a:rPr b="0" lang="en-US" sz="2000" strike="noStrike">
                <a:solidFill>
                  <a:srgbClr val="000000"/>
                </a:solidFill>
                <a:latin typeface="Georgia"/>
                <a:ea typeface="Georgia"/>
                <a:cs typeface="Georgia"/>
                <a:sym typeface="Georgia"/>
              </a:rPr>
              <a:t>To foster this </a:t>
            </a:r>
            <a:r>
              <a:rPr b="0" lang="en-US" sz="2000" strike="noStrike">
                <a:solidFill>
                  <a:srgbClr val="FF0000"/>
                </a:solidFill>
                <a:latin typeface="Georgia"/>
                <a:ea typeface="Georgia"/>
                <a:cs typeface="Georgia"/>
                <a:sym typeface="Georgia"/>
              </a:rPr>
              <a:t>challenging</a:t>
            </a:r>
            <a:r>
              <a:rPr b="0" lang="en-US" sz="2000" strike="noStrike">
                <a:solidFill>
                  <a:srgbClr val="000000"/>
                </a:solidFill>
                <a:latin typeface="Georgia"/>
                <a:ea typeface="Georgia"/>
                <a:cs typeface="Georgia"/>
                <a:sym typeface="Georgia"/>
              </a:rPr>
              <a:t> and </a:t>
            </a:r>
            <a:r>
              <a:rPr b="0" lang="en-US" sz="2000" strike="noStrike">
                <a:solidFill>
                  <a:srgbClr val="0000FF"/>
                </a:solidFill>
                <a:latin typeface="Georgia"/>
                <a:ea typeface="Georgia"/>
                <a:cs typeface="Georgia"/>
                <a:sym typeface="Georgia"/>
              </a:rPr>
              <a:t>interesting</a:t>
            </a:r>
            <a:r>
              <a:rPr b="0" lang="en-US" sz="2000" strike="noStrike">
                <a:solidFill>
                  <a:srgbClr val="000000"/>
                </a:solidFill>
                <a:latin typeface="Georgia"/>
                <a:ea typeface="Georgia"/>
                <a:cs typeface="Georgia"/>
                <a:sym typeface="Georgia"/>
              </a:rPr>
              <a:t> research direction</a:t>
            </a:r>
            <a:r>
              <a:rPr b="0" i="1" lang="en-US" sz="2000" strike="noStrike">
                <a:solidFill>
                  <a:srgbClr val="000000"/>
                </a:solidFill>
                <a:latin typeface="Georgia"/>
                <a:ea typeface="Georgia"/>
                <a:cs typeface="Georgia"/>
                <a:sym typeface="Georgia"/>
              </a:rPr>
              <a:t>: Scene S</a:t>
            </a:r>
            <a:r>
              <a:rPr i="1" lang="en-US" sz="2000">
                <a:latin typeface="Georgia"/>
                <a:ea typeface="Georgia"/>
                <a:cs typeface="Georgia"/>
                <a:sym typeface="Georgia"/>
              </a:rPr>
              <a:t>ketch</a:t>
            </a:r>
            <a:r>
              <a:rPr b="0" i="1" lang="en-US" sz="2000" strike="noStrike">
                <a:solidFill>
                  <a:srgbClr val="000000"/>
                </a:solidFill>
                <a:latin typeface="Georgia"/>
                <a:ea typeface="Georgia"/>
                <a:cs typeface="Georgia"/>
                <a:sym typeface="Georgia"/>
              </a:rPr>
              <a:t>/Image-Based 3D Scene Retrieval </a:t>
            </a:r>
            <a:endParaRPr b="0" sz="2700" strike="noStrike">
              <a:solidFill>
                <a:srgbClr val="000000"/>
              </a:solidFill>
              <a:latin typeface="Georgia"/>
              <a:ea typeface="Georgia"/>
              <a:cs typeface="Georgia"/>
              <a:sym typeface="Georgia"/>
            </a:endParaRPr>
          </a:p>
          <a:p>
            <a:pPr indent="-272520" lvl="0" marL="272880" marR="0" rtl="0" algn="l">
              <a:lnSpc>
                <a:spcPct val="100000"/>
              </a:lnSpc>
              <a:spcBef>
                <a:spcPts val="0"/>
              </a:spcBef>
              <a:spcAft>
                <a:spcPts val="0"/>
              </a:spcAft>
              <a:buClr>
                <a:srgbClr val="D16349"/>
              </a:buClr>
              <a:buSzPts val="1700"/>
              <a:buFont typeface="Noto Sans Symbols"/>
              <a:buChar char="●"/>
            </a:pPr>
            <a:r>
              <a:rPr b="1" lang="en-US" sz="2000" strike="noStrike">
                <a:solidFill>
                  <a:srgbClr val="000000"/>
                </a:solidFill>
                <a:latin typeface="Georgia"/>
                <a:ea typeface="Georgia"/>
                <a:cs typeface="Georgia"/>
                <a:sym typeface="Georgia"/>
              </a:rPr>
              <a:t>Dataset: </a:t>
            </a:r>
            <a:r>
              <a:rPr b="0" lang="en-US" sz="2000" strike="noStrike">
                <a:solidFill>
                  <a:srgbClr val="000000"/>
                </a:solidFill>
                <a:latin typeface="Georgia"/>
                <a:ea typeface="Georgia"/>
                <a:cs typeface="Georgia"/>
                <a:sym typeface="Georgia"/>
              </a:rPr>
              <a:t>Build </a:t>
            </a:r>
            <a:r>
              <a:rPr b="1" i="1" lang="en-US" sz="2000">
                <a:solidFill>
                  <a:srgbClr val="7030A0"/>
                </a:solidFill>
                <a:latin typeface="Georgia"/>
                <a:ea typeface="Georgia"/>
                <a:cs typeface="Georgia"/>
                <a:sym typeface="Georgia"/>
              </a:rPr>
              <a:t>the current largest </a:t>
            </a:r>
            <a:r>
              <a:rPr b="0" lang="en-US" sz="2000" strike="noStrike">
                <a:solidFill>
                  <a:srgbClr val="000000"/>
                </a:solidFill>
                <a:latin typeface="Georgia"/>
                <a:ea typeface="Georgia"/>
                <a:cs typeface="Georgia"/>
                <a:sym typeface="Georgia"/>
              </a:rPr>
              <a:t>2D Scene </a:t>
            </a:r>
            <a:r>
              <a:rPr lang="en-US" sz="2000">
                <a:latin typeface="Georgia"/>
                <a:ea typeface="Georgia"/>
                <a:cs typeface="Georgia"/>
                <a:sym typeface="Georgia"/>
              </a:rPr>
              <a:t>sketch/image 3D scene retrieval </a:t>
            </a:r>
            <a:r>
              <a:rPr b="0" lang="en-US" sz="2000" strike="noStrike">
                <a:solidFill>
                  <a:srgbClr val="000000"/>
                </a:solidFill>
                <a:latin typeface="Georgia"/>
                <a:ea typeface="Georgia"/>
                <a:cs typeface="Georgia"/>
                <a:sym typeface="Georgia"/>
              </a:rPr>
              <a:t>benchmark</a:t>
            </a:r>
            <a:endParaRPr b="0" sz="2700"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1700"/>
              <a:buFont typeface="Noto Sans Symbols"/>
              <a:buChar char="●"/>
            </a:pPr>
            <a:r>
              <a:rPr b="1" lang="en-US" sz="2000">
                <a:latin typeface="Georgia"/>
                <a:ea typeface="Georgia"/>
                <a:cs typeface="Georgia"/>
                <a:sym typeface="Georgia"/>
              </a:rPr>
              <a:t>Method</a:t>
            </a:r>
            <a:r>
              <a:rPr b="1" lang="en-US" sz="2000" strike="noStrike">
                <a:solidFill>
                  <a:srgbClr val="000000"/>
                </a:solidFill>
                <a:latin typeface="Georgia"/>
                <a:ea typeface="Georgia"/>
                <a:cs typeface="Georgia"/>
                <a:sym typeface="Georgia"/>
              </a:rPr>
              <a:t>: </a:t>
            </a:r>
            <a:r>
              <a:rPr lang="en-US" sz="2000">
                <a:latin typeface="Georgia"/>
                <a:ea typeface="Georgia"/>
                <a:cs typeface="Georgia"/>
                <a:sym typeface="Georgia"/>
              </a:rPr>
              <a:t>Baseline performance has been provided by VMV-VGG</a:t>
            </a:r>
            <a:endParaRPr sz="2000">
              <a:latin typeface="Georgia"/>
              <a:ea typeface="Georgia"/>
              <a:cs typeface="Georgia"/>
              <a:sym typeface="Georgia"/>
            </a:endParaRPr>
          </a:p>
          <a:p>
            <a:pPr indent="-272520" lvl="0" marL="272880" marR="0" rtl="0" algn="l">
              <a:lnSpc>
                <a:spcPct val="100000"/>
              </a:lnSpc>
              <a:spcBef>
                <a:spcPts val="0"/>
              </a:spcBef>
              <a:spcAft>
                <a:spcPts val="0"/>
              </a:spcAft>
              <a:buClr>
                <a:srgbClr val="D16349"/>
              </a:buClr>
              <a:buSzPts val="1700"/>
              <a:buFont typeface="Noto Sans Symbols"/>
              <a:buChar char="●"/>
            </a:pPr>
            <a:r>
              <a:rPr b="1" lang="en-US" sz="2000" strike="noStrike">
                <a:solidFill>
                  <a:srgbClr val="000000"/>
                </a:solidFill>
                <a:latin typeface="Georgia"/>
                <a:ea typeface="Georgia"/>
                <a:cs typeface="Georgia"/>
                <a:sym typeface="Georgia"/>
              </a:rPr>
              <a:t>Evaluation: </a:t>
            </a:r>
            <a:r>
              <a:rPr b="0" lang="en-US" sz="2000" strike="noStrike">
                <a:solidFill>
                  <a:srgbClr val="000000"/>
                </a:solidFill>
                <a:latin typeface="Georgia"/>
                <a:ea typeface="Georgia"/>
                <a:cs typeface="Georgia"/>
                <a:sym typeface="Georgia"/>
              </a:rPr>
              <a:t>Performed a </a:t>
            </a:r>
            <a:r>
              <a:rPr b="0" i="1" lang="en-US" sz="2000" strike="noStrike">
                <a:solidFill>
                  <a:srgbClr val="0000FF"/>
                </a:solidFill>
                <a:latin typeface="Georgia"/>
                <a:ea typeface="Georgia"/>
                <a:cs typeface="Georgia"/>
                <a:sym typeface="Georgia"/>
              </a:rPr>
              <a:t>comparative evaluation</a:t>
            </a:r>
            <a:r>
              <a:rPr b="0" lang="en-US" sz="2000" strike="noStrike">
                <a:solidFill>
                  <a:srgbClr val="0000FF"/>
                </a:solidFill>
                <a:latin typeface="Georgia"/>
                <a:ea typeface="Georgia"/>
                <a:cs typeface="Georgia"/>
                <a:sym typeface="Georgia"/>
              </a:rPr>
              <a:t> </a:t>
            </a:r>
            <a:r>
              <a:rPr b="0" lang="en-US" sz="2000" strike="noStrike">
                <a:solidFill>
                  <a:srgbClr val="000000"/>
                </a:solidFill>
                <a:latin typeface="Georgia"/>
                <a:ea typeface="Georgia"/>
                <a:cs typeface="Georgia"/>
                <a:sym typeface="Georgia"/>
              </a:rPr>
              <a:t>on the accuracy</a:t>
            </a:r>
            <a:endParaRPr b="0" sz="2700"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None/>
            </a:pPr>
            <a:r>
              <a:t/>
            </a:r>
            <a:endParaRPr b="0" sz="2700" strike="noStrike">
              <a:solidFill>
                <a:srgbClr val="000000"/>
              </a:solidFill>
              <a:latin typeface="Georgia"/>
              <a:ea typeface="Georgia"/>
              <a:cs typeface="Georgia"/>
              <a:sym typeface="Georgia"/>
            </a:endParaRPr>
          </a:p>
        </p:txBody>
      </p:sp>
      <p:sp>
        <p:nvSpPr>
          <p:cNvPr id="271" name="Google Shape;271;p4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1"/>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0" lang="en-US" sz="3300" strike="noStrike">
                <a:solidFill>
                  <a:srgbClr val="7B9899"/>
                </a:solidFill>
                <a:latin typeface="Georgia"/>
                <a:ea typeface="Georgia"/>
                <a:cs typeface="Georgia"/>
                <a:sym typeface="Georgia"/>
              </a:rPr>
              <a:t>Conclusions &amp; Future Work </a:t>
            </a:r>
            <a:endParaRPr b="0" sz="3300" strike="noStrike">
              <a:solidFill>
                <a:srgbClr val="000000"/>
              </a:solidFill>
              <a:latin typeface="Arial"/>
              <a:ea typeface="Arial"/>
              <a:cs typeface="Arial"/>
              <a:sym typeface="Arial"/>
            </a:endParaRPr>
          </a:p>
        </p:txBody>
      </p:sp>
      <p:sp>
        <p:nvSpPr>
          <p:cNvPr id="278" name="Google Shape;278;p41"/>
          <p:cNvSpPr txBox="1"/>
          <p:nvPr/>
        </p:nvSpPr>
        <p:spPr>
          <a:xfrm>
            <a:off x="301680" y="1447920"/>
            <a:ext cx="8503800" cy="4571700"/>
          </a:xfrm>
          <a:prstGeom prst="rect">
            <a:avLst/>
          </a:prstGeom>
          <a:noFill/>
          <a:ln>
            <a:noFill/>
          </a:ln>
        </p:spPr>
        <p:txBody>
          <a:bodyPr anchorCtr="0" anchor="t" bIns="45700" lIns="91425" spcFirstLastPara="1" rIns="91425" wrap="square" tIns="45700">
            <a:noAutofit/>
          </a:bodyPr>
          <a:lstStyle/>
          <a:p>
            <a:pPr indent="-248390" lvl="0" marL="272879" rtl="0" algn="l">
              <a:spcBef>
                <a:spcPts val="0"/>
              </a:spcBef>
              <a:spcAft>
                <a:spcPts val="0"/>
              </a:spcAft>
              <a:buClr>
                <a:srgbClr val="D16349"/>
              </a:buClr>
              <a:buSzPts val="2000"/>
              <a:buFont typeface="Noto Sans Symbols"/>
              <a:buChar char="●"/>
            </a:pPr>
            <a:r>
              <a:rPr lang="en-US" sz="2000">
                <a:solidFill>
                  <a:schemeClr val="dk1"/>
                </a:solidFill>
                <a:latin typeface="Georgia"/>
                <a:ea typeface="Georgia"/>
                <a:cs typeface="Georgia"/>
                <a:sym typeface="Georgia"/>
              </a:rPr>
              <a:t>Build a </a:t>
            </a:r>
            <a:r>
              <a:rPr lang="en-US" sz="2000">
                <a:solidFill>
                  <a:srgbClr val="FF3300"/>
                </a:solidFill>
                <a:latin typeface="Georgia"/>
                <a:ea typeface="Georgia"/>
                <a:cs typeface="Georgia"/>
                <a:sym typeface="Georgia"/>
              </a:rPr>
              <a:t>large-scale</a:t>
            </a:r>
            <a:r>
              <a:rPr lang="en-US" sz="2000">
                <a:solidFill>
                  <a:schemeClr val="dk1"/>
                </a:solidFill>
                <a:latin typeface="Georgia"/>
                <a:ea typeface="Georgia"/>
                <a:cs typeface="Georgia"/>
                <a:sym typeface="Georgia"/>
              </a:rPr>
              <a:t> and/or </a:t>
            </a:r>
            <a:r>
              <a:rPr lang="en-US" sz="2000">
                <a:solidFill>
                  <a:srgbClr val="FF0000"/>
                </a:solidFill>
                <a:latin typeface="Georgia"/>
                <a:ea typeface="Georgia"/>
                <a:cs typeface="Georgia"/>
                <a:sym typeface="Georgia"/>
              </a:rPr>
              <a:t>multimodal</a:t>
            </a:r>
            <a:r>
              <a:rPr lang="en-US" sz="2000">
                <a:solidFill>
                  <a:schemeClr val="dk1"/>
                </a:solidFill>
                <a:latin typeface="Georgia"/>
                <a:ea typeface="Georgia"/>
                <a:cs typeface="Georgia"/>
                <a:sym typeface="Georgia"/>
              </a:rPr>
              <a:t> 2D scene-based 3D scene retrieval benchmark</a:t>
            </a:r>
            <a:endParaRPr sz="2000">
              <a:solidFill>
                <a:schemeClr val="dk1"/>
              </a:solidFill>
              <a:latin typeface="Georgia"/>
              <a:ea typeface="Georgia"/>
              <a:cs typeface="Georgia"/>
              <a:sym typeface="Georgia"/>
            </a:endParaRPr>
          </a:p>
          <a:p>
            <a:pPr indent="-248390" lvl="0" marL="272879" rtl="0" algn="l">
              <a:spcBef>
                <a:spcPts val="0"/>
              </a:spcBef>
              <a:spcAft>
                <a:spcPts val="0"/>
              </a:spcAft>
              <a:buClr>
                <a:srgbClr val="D16349"/>
              </a:buClr>
              <a:buSzPts val="2000"/>
              <a:buFont typeface="Noto Sans Symbols"/>
              <a:buChar char="●"/>
            </a:pPr>
            <a:r>
              <a:rPr lang="en-US" sz="2000">
                <a:solidFill>
                  <a:srgbClr val="0000FF"/>
                </a:solidFill>
                <a:latin typeface="Georgia"/>
                <a:ea typeface="Georgia"/>
                <a:cs typeface="Georgia"/>
                <a:sym typeface="Georgia"/>
              </a:rPr>
              <a:t>Semantics-driven</a:t>
            </a:r>
            <a:r>
              <a:rPr lang="en-US" sz="2000">
                <a:solidFill>
                  <a:schemeClr val="dk1"/>
                </a:solidFill>
                <a:latin typeface="Georgia"/>
                <a:ea typeface="Georgia"/>
                <a:cs typeface="Georgia"/>
                <a:sym typeface="Georgia"/>
              </a:rPr>
              <a:t> 2D scene image-based 3D scene retrieval</a:t>
            </a:r>
            <a:endParaRPr sz="2000">
              <a:solidFill>
                <a:schemeClr val="dk1"/>
              </a:solidFill>
              <a:latin typeface="Georgia"/>
              <a:ea typeface="Georgia"/>
              <a:cs typeface="Georgia"/>
              <a:sym typeface="Georgia"/>
            </a:endParaRPr>
          </a:p>
          <a:p>
            <a:pPr indent="-248390" lvl="0" marL="272879" rtl="0" algn="l">
              <a:spcBef>
                <a:spcPts val="0"/>
              </a:spcBef>
              <a:spcAft>
                <a:spcPts val="0"/>
              </a:spcAft>
              <a:buClr>
                <a:srgbClr val="D16349"/>
              </a:buClr>
              <a:buSzPts val="2000"/>
              <a:buFont typeface="Noto Sans Symbols"/>
              <a:buChar char="●"/>
            </a:pPr>
            <a:r>
              <a:rPr b="1" lang="en-US" sz="2000">
                <a:solidFill>
                  <a:schemeClr val="dk1"/>
                </a:solidFill>
                <a:latin typeface="Georgia"/>
                <a:ea typeface="Georgia"/>
                <a:cs typeface="Georgia"/>
                <a:sym typeface="Georgia"/>
              </a:rPr>
              <a:t>Impact: </a:t>
            </a:r>
            <a:r>
              <a:rPr lang="en-US" sz="2000">
                <a:solidFill>
                  <a:schemeClr val="dk1"/>
                </a:solidFill>
                <a:latin typeface="Georgia"/>
                <a:ea typeface="Georgia"/>
                <a:cs typeface="Georgia"/>
                <a:sym typeface="Georgia"/>
              </a:rPr>
              <a:t>Provided </a:t>
            </a:r>
            <a:r>
              <a:rPr i="1" lang="en-US" sz="2000">
                <a:solidFill>
                  <a:srgbClr val="990099"/>
                </a:solidFill>
                <a:latin typeface="Georgia"/>
                <a:ea typeface="Georgia"/>
                <a:cs typeface="Georgia"/>
                <a:sym typeface="Georgia"/>
              </a:rPr>
              <a:t>the largest and most comprehensive common platform </a:t>
            </a:r>
            <a:r>
              <a:rPr lang="en-US" sz="2000">
                <a:solidFill>
                  <a:schemeClr val="dk1"/>
                </a:solidFill>
                <a:latin typeface="Georgia"/>
                <a:ea typeface="Georgia"/>
                <a:cs typeface="Georgia"/>
                <a:sym typeface="Georgia"/>
              </a:rPr>
              <a:t>for evaluating 2D scene sketch/image-based 3D scene retrieval</a:t>
            </a:r>
            <a:endParaRPr sz="2000">
              <a:solidFill>
                <a:schemeClr val="dk1"/>
              </a:solidFill>
              <a:latin typeface="Georgia"/>
              <a:ea typeface="Georgia"/>
              <a:cs typeface="Georgia"/>
              <a:sym typeface="Georgia"/>
            </a:endParaRPr>
          </a:p>
          <a:p>
            <a:pPr indent="-355600" lvl="0" marL="457200" rtl="0" algn="l">
              <a:spcBef>
                <a:spcPts val="0"/>
              </a:spcBef>
              <a:spcAft>
                <a:spcPts val="0"/>
              </a:spcAft>
              <a:buClr>
                <a:srgbClr val="D16349"/>
              </a:buClr>
              <a:buSzPts val="2000"/>
              <a:buFont typeface="Georgia"/>
              <a:buChar char="●"/>
            </a:pPr>
            <a:r>
              <a:rPr lang="en-US" sz="2000">
                <a:solidFill>
                  <a:schemeClr val="dk1"/>
                </a:solidFill>
                <a:latin typeface="Georgia"/>
                <a:ea typeface="Georgia"/>
                <a:cs typeface="Georgia"/>
                <a:sym typeface="Georgia"/>
              </a:rPr>
              <a:t>Build a large-scale and/or multimodal 2D scene-based 3D scene retrieval benchmark</a:t>
            </a:r>
            <a:endParaRPr sz="2000">
              <a:solidFill>
                <a:schemeClr val="dk1"/>
              </a:solidFill>
              <a:latin typeface="Georgia"/>
              <a:ea typeface="Georgia"/>
              <a:cs typeface="Georgia"/>
              <a:sym typeface="Georgia"/>
            </a:endParaRPr>
          </a:p>
          <a:p>
            <a:pPr indent="-355600" lvl="0" marL="457200" rtl="0" algn="l">
              <a:spcBef>
                <a:spcPts val="0"/>
              </a:spcBef>
              <a:spcAft>
                <a:spcPts val="0"/>
              </a:spcAft>
              <a:buClr>
                <a:srgbClr val="D16349"/>
              </a:buClr>
              <a:buSzPts val="2000"/>
              <a:buFont typeface="Georgia"/>
              <a:buChar char="●"/>
            </a:pPr>
            <a:r>
              <a:rPr lang="en-US" sz="2000">
                <a:solidFill>
                  <a:schemeClr val="dk1"/>
                </a:solidFill>
                <a:latin typeface="Georgia"/>
                <a:ea typeface="Georgia"/>
                <a:cs typeface="Georgia"/>
                <a:sym typeface="Georgia"/>
              </a:rPr>
              <a:t>Semantics-driven 2D scene image-based 3D scene retrieval</a:t>
            </a:r>
            <a:endParaRPr sz="2000">
              <a:solidFill>
                <a:schemeClr val="dk1"/>
              </a:solidFill>
              <a:latin typeface="Georgia"/>
              <a:ea typeface="Georgia"/>
              <a:cs typeface="Georgia"/>
              <a:sym typeface="Georgia"/>
            </a:endParaRPr>
          </a:p>
          <a:p>
            <a:pPr indent="0" lvl="0" marL="0" rtl="0" algn="l">
              <a:spcBef>
                <a:spcPts val="0"/>
              </a:spcBef>
              <a:spcAft>
                <a:spcPts val="0"/>
              </a:spcAft>
              <a:buClr>
                <a:srgbClr val="000000"/>
              </a:buClr>
              <a:buSzPts val="1100"/>
              <a:buFont typeface="Arial"/>
              <a:buNone/>
            </a:pPr>
            <a:r>
              <a:t/>
            </a:r>
            <a:endParaRPr sz="2700">
              <a:solidFill>
                <a:schemeClr val="dk1"/>
              </a:solidFill>
              <a:latin typeface="Georgia"/>
              <a:ea typeface="Georgia"/>
              <a:cs typeface="Georgia"/>
              <a:sym typeface="Georgia"/>
            </a:endParaRPr>
          </a:p>
          <a:p>
            <a:pPr indent="0" lvl="0" marL="0" rtl="0" algn="l">
              <a:spcBef>
                <a:spcPts val="0"/>
              </a:spcBef>
              <a:spcAft>
                <a:spcPts val="0"/>
              </a:spcAft>
              <a:buNone/>
            </a:pPr>
            <a:r>
              <a:t/>
            </a:r>
            <a:endParaRPr sz="2000">
              <a:solidFill>
                <a:schemeClr val="dk1"/>
              </a:solidFill>
              <a:latin typeface="Georgia"/>
              <a:ea typeface="Georgia"/>
              <a:cs typeface="Georgia"/>
              <a:sym typeface="Georgia"/>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Georgia"/>
              <a:ea typeface="Georgia"/>
              <a:cs typeface="Georgia"/>
              <a:sym typeface="Georgia"/>
            </a:endParaRPr>
          </a:p>
          <a:p>
            <a:pPr indent="0" lvl="0" marL="0" marR="0" rtl="0" algn="l">
              <a:lnSpc>
                <a:spcPct val="100000"/>
              </a:lnSpc>
              <a:spcBef>
                <a:spcPts val="0"/>
              </a:spcBef>
              <a:spcAft>
                <a:spcPts val="0"/>
              </a:spcAft>
              <a:buNone/>
            </a:pPr>
            <a:r>
              <a:t/>
            </a:r>
            <a:endParaRPr b="1" sz="2000">
              <a:latin typeface="Georgia"/>
              <a:ea typeface="Georgia"/>
              <a:cs typeface="Georgia"/>
              <a:sym typeface="Georgia"/>
            </a:endParaRPr>
          </a:p>
        </p:txBody>
      </p:sp>
      <p:sp>
        <p:nvSpPr>
          <p:cNvPr id="279" name="Google Shape;279;p4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2"/>
          <p:cNvSpPr txBox="1"/>
          <p:nvPr/>
        </p:nvSpPr>
        <p:spPr>
          <a:xfrm>
            <a:off x="301680" y="1447920"/>
            <a:ext cx="8595300" cy="4572000"/>
          </a:xfrm>
          <a:prstGeom prst="rect">
            <a:avLst/>
          </a:prstGeom>
          <a:noFill/>
          <a:ln>
            <a:noFill/>
          </a:ln>
        </p:spPr>
        <p:txBody>
          <a:bodyPr anchorCtr="0" anchor="t" bIns="45700" lIns="91425" spcFirstLastPara="1" rIns="91425" wrap="square" tIns="45700">
            <a:noAutofit/>
          </a:bodyPr>
          <a:lstStyle/>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[1] </a:t>
            </a:r>
            <a:r>
              <a:rPr lang="en-US" sz="1000">
                <a:solidFill>
                  <a:schemeClr val="dk1"/>
                </a:solidFill>
                <a:latin typeface="Georgia"/>
                <a:ea typeface="Georgia"/>
                <a:cs typeface="Georgia"/>
                <a:sym typeface="Georgia"/>
              </a:rPr>
              <a:t> </a:t>
            </a:r>
            <a:r>
              <a:rPr lang="en-US" sz="1000">
                <a:latin typeface="Georgia"/>
                <a:ea typeface="Georgia"/>
                <a:cs typeface="Georgia"/>
                <a:sym typeface="Georgia"/>
              </a:rPr>
              <a:t>M. Fisher and P. Hanrahan. Context-based search for 3D models. ACM Trans. Graph., 29:182:1–182:10, 2011.</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[2</a:t>
            </a:r>
            <a:r>
              <a:rPr lang="en-US" sz="1000">
                <a:solidFill>
                  <a:srgbClr val="0000FF"/>
                </a:solidFill>
                <a:latin typeface="Georgia"/>
                <a:ea typeface="Georgia"/>
                <a:cs typeface="Georgia"/>
                <a:sym typeface="Georgia"/>
              </a:rPr>
              <a:t>] </a:t>
            </a:r>
            <a:r>
              <a:rPr lang="en-US" sz="1000">
                <a:solidFill>
                  <a:schemeClr val="dk1"/>
                </a:solidFill>
                <a:latin typeface="Georgia"/>
                <a:ea typeface="Georgia"/>
                <a:cs typeface="Georgia"/>
                <a:sym typeface="Georgia"/>
              </a:rPr>
              <a:t> </a:t>
            </a:r>
            <a:r>
              <a:rPr lang="en-US" sz="1000">
                <a:latin typeface="Georgia"/>
                <a:ea typeface="Georgia"/>
                <a:cs typeface="Georgia"/>
                <a:sym typeface="Georgia"/>
              </a:rPr>
              <a:t>B. Li and et al. A comparison of 3D shape retrieval methods based on a large-scale benchmark supporting multimodal queries. Computer Vision and Image Understanding, 131:1– 27, 2015.</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[3</a:t>
            </a:r>
            <a:r>
              <a:rPr lang="en-US" sz="1000">
                <a:solidFill>
                  <a:srgbClr val="0000FF"/>
                </a:solidFill>
                <a:latin typeface="Georgia"/>
                <a:ea typeface="Georgia"/>
                <a:cs typeface="Georgia"/>
                <a:sym typeface="Georgia"/>
              </a:rPr>
              <a:t>] </a:t>
            </a:r>
            <a:r>
              <a:rPr lang="en-US" sz="1000">
                <a:solidFill>
                  <a:schemeClr val="dk1"/>
                </a:solidFill>
                <a:latin typeface="Georgia"/>
                <a:ea typeface="Georgia"/>
                <a:cs typeface="Georgia"/>
                <a:sym typeface="Georgia"/>
              </a:rPr>
              <a:t> </a:t>
            </a:r>
            <a:r>
              <a:rPr lang="en-US" sz="1000">
                <a:latin typeface="Georgia"/>
                <a:ea typeface="Georgia"/>
                <a:cs typeface="Georgia"/>
                <a:sym typeface="Georgia"/>
              </a:rPr>
              <a:t>J. Xiao and et al. SUN database: Large-scale scene recognition from abbey to zoo. In CVPR, pages 3485–3492. IEEE Computer Society, 2010.</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[4</a:t>
            </a:r>
            <a:r>
              <a:rPr lang="en-US" sz="1000">
                <a:solidFill>
                  <a:srgbClr val="0000FF"/>
                </a:solidFill>
                <a:latin typeface="Georgia"/>
                <a:ea typeface="Georgia"/>
                <a:cs typeface="Georgia"/>
                <a:sym typeface="Georgia"/>
              </a:rPr>
              <a:t>] </a:t>
            </a:r>
            <a:r>
              <a:rPr lang="en-US" sz="1000">
                <a:solidFill>
                  <a:schemeClr val="dk1"/>
                </a:solidFill>
                <a:latin typeface="Georgia"/>
                <a:ea typeface="Georgia"/>
                <a:cs typeface="Georgia"/>
                <a:sym typeface="Georgia"/>
              </a:rPr>
              <a:t> </a:t>
            </a:r>
            <a:r>
              <a:rPr lang="en-US" sz="1000">
                <a:latin typeface="Georgia"/>
                <a:ea typeface="Georgia"/>
                <a:cs typeface="Georgia"/>
                <a:sym typeface="Georgia"/>
              </a:rPr>
              <a:t>J. Xiao and et al. SUN database: Exploring a large collection of scene categories. International Journal of Computer Vision, 119(1):3–22, 2016.</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[5</a:t>
            </a:r>
            <a:r>
              <a:rPr lang="en-US" sz="1000">
                <a:solidFill>
                  <a:srgbClr val="0000FF"/>
                </a:solidFill>
                <a:latin typeface="Georgia"/>
                <a:ea typeface="Georgia"/>
                <a:cs typeface="Georgia"/>
                <a:sym typeface="Georgia"/>
              </a:rPr>
              <a:t>] </a:t>
            </a:r>
            <a:r>
              <a:rPr lang="en-US" sz="1000">
                <a:solidFill>
                  <a:schemeClr val="dk1"/>
                </a:solidFill>
                <a:latin typeface="Georgia"/>
                <a:ea typeface="Georgia"/>
                <a:cs typeface="Georgia"/>
                <a:sym typeface="Georgia"/>
              </a:rPr>
              <a:t> </a:t>
            </a:r>
            <a:r>
              <a:rPr lang="en-US" sz="1000">
                <a:latin typeface="Georgia"/>
                <a:ea typeface="Georgia"/>
                <a:cs typeface="Georgia"/>
                <a:sym typeface="Georgia"/>
              </a:rPr>
              <a:t>J. Xiao and et al. SUN3D: A database of big spaces reconstructed using SfM and object labels. In ICCV, pages 1625–1632, 2013.</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[6</a:t>
            </a:r>
            <a:r>
              <a:rPr lang="en-US" sz="1000">
                <a:solidFill>
                  <a:srgbClr val="0000FF"/>
                </a:solidFill>
                <a:latin typeface="Georgia"/>
                <a:ea typeface="Georgia"/>
                <a:cs typeface="Georgia"/>
                <a:sym typeface="Georgia"/>
              </a:rPr>
              <a:t>] </a:t>
            </a:r>
            <a:r>
              <a:rPr lang="en-US" sz="1000">
                <a:solidFill>
                  <a:schemeClr val="dk1"/>
                </a:solidFill>
                <a:latin typeface="Georgia"/>
                <a:ea typeface="Georgia"/>
                <a:cs typeface="Georgia"/>
                <a:sym typeface="Georgia"/>
              </a:rPr>
              <a:t> </a:t>
            </a:r>
            <a:r>
              <a:rPr lang="en-US" sz="1000">
                <a:latin typeface="Georgia"/>
                <a:ea typeface="Georgia"/>
                <a:cs typeface="Georgia"/>
                <a:sym typeface="Georgia"/>
              </a:rPr>
              <a:t>S. Song and et al. Semantic scene completion from a single depth image. In CVPR, pages 190–198. IEEE Computer Society, 2017.</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[7]  </a:t>
            </a:r>
            <a:r>
              <a:rPr lang="en-US" sz="1000">
                <a:latin typeface="Georgia"/>
                <a:ea typeface="Georgia"/>
                <a:cs typeface="Georgia"/>
                <a:sym typeface="Georgia"/>
              </a:rPr>
              <a:t>J. Yuan and et al. SHREC’18 track: 2D scene sketch-based 3D scene retrieval. In 3DOR, pages 1–8, 2018</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[8] </a:t>
            </a:r>
            <a:r>
              <a:rPr lang="en-US" sz="1000">
                <a:solidFill>
                  <a:schemeClr val="dk1"/>
                </a:solidFill>
                <a:latin typeface="Georgia"/>
                <a:ea typeface="Georgia"/>
                <a:cs typeface="Georgia"/>
                <a:sym typeface="Georgia"/>
              </a:rPr>
              <a:t> H. Abdul-Rashid and et al. SHREC’18 track: 2D scene image-based 3D scene retrieval. In 3DOR, pages 1–8, 2018.</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[9]  </a:t>
            </a:r>
            <a:r>
              <a:rPr lang="en-US" sz="1000">
                <a:solidFill>
                  <a:schemeClr val="dk1"/>
                </a:solidFill>
                <a:latin typeface="Georgia"/>
                <a:ea typeface="Georgia"/>
                <a:cs typeface="Georgia"/>
                <a:sym typeface="Georgia"/>
              </a:rPr>
              <a:t>B. Zhou and et al. Places: A 10 million image database for scene recognition. IEEE Trans. Pattern Anal. Mach. Intell., 40(6):1452–1464, 2018</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[10</a:t>
            </a:r>
            <a:r>
              <a:rPr lang="en-US" sz="1000">
                <a:solidFill>
                  <a:srgbClr val="0000FF"/>
                </a:solidFill>
                <a:latin typeface="Georgia"/>
                <a:ea typeface="Georgia"/>
                <a:cs typeface="Georgia"/>
                <a:sym typeface="Georgia"/>
              </a:rPr>
              <a:t>] </a:t>
            </a:r>
            <a:r>
              <a:rPr lang="en-US" sz="1000">
                <a:latin typeface="Georgia"/>
                <a:ea typeface="Georgia"/>
                <a:cs typeface="Georgia"/>
                <a:sym typeface="Georgia"/>
              </a:rPr>
              <a:t> K. Simonyan and A. Zisserman. Very deep convolutional networks for large-scale image recognition. CoRR, abs/1409.1556, 2014.</a:t>
            </a:r>
            <a:endParaRPr sz="1000">
              <a:latin typeface="Georgia"/>
              <a:ea typeface="Georgia"/>
              <a:cs typeface="Georgia"/>
              <a:sym typeface="Georgia"/>
            </a:endParaRPr>
          </a:p>
          <a:p>
            <a:pPr indent="0" lvl="0" marL="457200" rtl="0" algn="l">
              <a:lnSpc>
                <a:spcPct val="150000"/>
              </a:lnSpc>
              <a:spcBef>
                <a:spcPts val="0"/>
              </a:spcBef>
              <a:spcAft>
                <a:spcPts val="0"/>
              </a:spcAft>
              <a:buNone/>
            </a:pPr>
            <a:r>
              <a:t/>
            </a:r>
            <a:endParaRPr sz="800">
              <a:solidFill>
                <a:srgbClr val="0000FF"/>
              </a:solidFill>
              <a:latin typeface="Georgia"/>
              <a:ea typeface="Georgia"/>
              <a:cs typeface="Georgia"/>
              <a:sym typeface="Georgia"/>
            </a:endParaRPr>
          </a:p>
        </p:txBody>
      </p:sp>
      <p:sp>
        <p:nvSpPr>
          <p:cNvPr id="286" name="Google Shape;286;p42"/>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References</a:t>
            </a:r>
            <a:r>
              <a:rPr b="0" lang="en-US" sz="3300" strike="noStrike">
                <a:solidFill>
                  <a:srgbClr val="7B9899"/>
                </a:solidFill>
                <a:latin typeface="Georgia"/>
                <a:ea typeface="Georgia"/>
                <a:cs typeface="Georgia"/>
                <a:sym typeface="Georgia"/>
              </a:rPr>
              <a:t> </a:t>
            </a:r>
            <a:endParaRPr b="0" sz="3300" strike="noStrike">
              <a:solidFill>
                <a:srgbClr val="000000"/>
              </a:solidFill>
              <a:latin typeface="Arial"/>
              <a:ea typeface="Arial"/>
              <a:cs typeface="Arial"/>
              <a:sym typeface="Arial"/>
            </a:endParaRPr>
          </a:p>
        </p:txBody>
      </p:sp>
      <p:sp>
        <p:nvSpPr>
          <p:cNvPr id="287" name="Google Shape;287;p4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p:nvPr/>
        </p:nvSpPr>
        <p:spPr>
          <a:xfrm>
            <a:off x="301680" y="228600"/>
            <a:ext cx="8533440" cy="75780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r>
              <a:rPr b="0" i="0" lang="en-US" sz="3300" u="none" cap="none" strike="noStrike">
                <a:solidFill>
                  <a:srgbClr val="7A9798"/>
                </a:solidFill>
                <a:latin typeface="Georgia"/>
                <a:ea typeface="Georgia"/>
                <a:cs typeface="Georgia"/>
                <a:sym typeface="Georgia"/>
              </a:rPr>
              <a:t>Introduction</a:t>
            </a:r>
            <a:endParaRPr b="0" i="0" sz="1800" u="none" cap="none" strike="noStrike">
              <a:solidFill>
                <a:srgbClr val="000000"/>
              </a:solidFill>
              <a:latin typeface="Arial"/>
              <a:ea typeface="Arial"/>
              <a:cs typeface="Arial"/>
              <a:sym typeface="Arial"/>
            </a:endParaRPr>
          </a:p>
        </p:txBody>
      </p:sp>
      <p:sp>
        <p:nvSpPr>
          <p:cNvPr id="77" name="Google Shape;77;p16"/>
          <p:cNvSpPr/>
          <p:nvPr/>
        </p:nvSpPr>
        <p:spPr>
          <a:xfrm>
            <a:off x="301752" y="1371600"/>
            <a:ext cx="8503200" cy="4647000"/>
          </a:xfrm>
          <a:prstGeom prst="rect">
            <a:avLst/>
          </a:prstGeom>
          <a:noFill/>
          <a:ln>
            <a:noFill/>
          </a:ln>
        </p:spPr>
        <p:txBody>
          <a:bodyPr anchorCtr="0" anchor="t" bIns="45000" lIns="90000" spcFirstLastPara="1" rIns="90000" wrap="square" tIns="45000">
            <a:noAutofit/>
          </a:bodyPr>
          <a:lstStyle/>
          <a:p>
            <a:pPr indent="-355600" lvl="0" marL="457200" marR="0" rtl="0" algn="l">
              <a:lnSpc>
                <a:spcPct val="100000"/>
              </a:lnSpc>
              <a:spcBef>
                <a:spcPts val="0"/>
              </a:spcBef>
              <a:spcAft>
                <a:spcPts val="0"/>
              </a:spcAft>
              <a:buClr>
                <a:srgbClr val="D16349"/>
              </a:buClr>
              <a:buSzPts val="2000"/>
              <a:buFont typeface="Georgia"/>
              <a:buChar char="●"/>
            </a:pPr>
            <a:r>
              <a:rPr b="1" i="0" lang="en-US" sz="2000" u="none" cap="none" strike="noStrike">
                <a:solidFill>
                  <a:srgbClr val="134F5C"/>
                </a:solidFill>
                <a:latin typeface="Georgia"/>
                <a:ea typeface="Georgia"/>
                <a:cs typeface="Georgia"/>
                <a:sym typeface="Georgia"/>
              </a:rPr>
              <a:t>2D Scene Sketch/Image-Based 3D Scene Retrieval (Scene_SBR_IBR)</a:t>
            </a:r>
            <a:r>
              <a:rPr b="0" i="0" lang="en-US" sz="2000" u="none" cap="none" strike="noStrike">
                <a:solidFill>
                  <a:srgbClr val="000000"/>
                </a:solidFill>
                <a:latin typeface="Georgia"/>
                <a:ea typeface="Georgia"/>
                <a:cs typeface="Georgia"/>
                <a:sym typeface="Georgia"/>
              </a:rPr>
              <a:t> focuses on retrieving relevant 3D scene models using scene sketches/image(s) as input</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D16349"/>
              </a:buClr>
              <a:buSzPts val="2000"/>
              <a:buFont typeface="Georgia"/>
              <a:buChar char="●"/>
            </a:pPr>
            <a:r>
              <a:rPr b="1" i="0" lang="en-US" sz="2000" u="none" cap="none" strike="noStrike">
                <a:solidFill>
                  <a:srgbClr val="134F5C"/>
                </a:solidFill>
                <a:latin typeface="Georgia"/>
                <a:ea typeface="Georgia"/>
                <a:cs typeface="Georgia"/>
                <a:sym typeface="Georgia"/>
              </a:rPr>
              <a:t>Motivation:</a:t>
            </a:r>
            <a:r>
              <a:rPr b="0" i="0" lang="en-US" sz="2000" u="none" cap="none" strike="noStrike">
                <a:solidFill>
                  <a:srgbClr val="000000"/>
                </a:solidFill>
                <a:latin typeface="Georgia"/>
                <a:ea typeface="Georgia"/>
                <a:cs typeface="Georgia"/>
                <a:sym typeface="Georgia"/>
              </a:rPr>
              <a:t> </a:t>
            </a:r>
            <a:endParaRPr b="0" i="0" sz="2000" u="none" cap="none" strike="noStrike">
              <a:solidFill>
                <a:srgbClr val="000000"/>
              </a:solidFill>
              <a:latin typeface="Arial"/>
              <a:ea typeface="Arial"/>
              <a:cs typeface="Arial"/>
              <a:sym typeface="Arial"/>
            </a:endParaRPr>
          </a:p>
          <a:p>
            <a:pPr indent="-355600" lvl="1" marL="914400" marR="0" rtl="0" algn="l">
              <a:lnSpc>
                <a:spcPct val="100000"/>
              </a:lnSpc>
              <a:spcBef>
                <a:spcPts val="0"/>
              </a:spcBef>
              <a:spcAft>
                <a:spcPts val="0"/>
              </a:spcAft>
              <a:buClr>
                <a:srgbClr val="D16349"/>
              </a:buClr>
              <a:buSzPts val="2000"/>
              <a:buFont typeface="Georgia"/>
              <a:buChar char="○"/>
            </a:pPr>
            <a:r>
              <a:rPr b="0" i="0" lang="en-US" sz="2000" u="none" cap="none" strike="noStrike">
                <a:solidFill>
                  <a:srgbClr val="E06666"/>
                </a:solidFill>
                <a:latin typeface="Georgia"/>
                <a:ea typeface="Georgia"/>
                <a:cs typeface="Georgia"/>
                <a:sym typeface="Georgia"/>
              </a:rPr>
              <a:t>Vast applications</a:t>
            </a:r>
            <a:r>
              <a:rPr b="0" i="0" lang="en-US" sz="2000" u="none" cap="none" strike="noStrike">
                <a:solidFill>
                  <a:srgbClr val="000000"/>
                </a:solidFill>
                <a:latin typeface="Georgia"/>
                <a:ea typeface="Georgia"/>
                <a:cs typeface="Georgia"/>
                <a:sym typeface="Georgia"/>
              </a:rPr>
              <a:t>: 3D scene reconstruction, autonomous driving cars, 3D geometry video retrieval, and 3D AR/VR Entertainment</a:t>
            </a:r>
            <a:endParaRPr b="0" i="0" sz="2000" u="none" cap="none" strike="noStrike">
              <a:solidFill>
                <a:srgbClr val="000000"/>
              </a:solidFill>
              <a:latin typeface="Georgia"/>
              <a:ea typeface="Georgia"/>
              <a:cs typeface="Georgia"/>
              <a:sym typeface="Georgia"/>
            </a:endParaRPr>
          </a:p>
          <a:p>
            <a:pPr indent="-355600" lvl="0" marL="457200" marR="0" rtl="0" algn="l">
              <a:lnSpc>
                <a:spcPct val="100000"/>
              </a:lnSpc>
              <a:spcBef>
                <a:spcPts val="0"/>
              </a:spcBef>
              <a:spcAft>
                <a:spcPts val="0"/>
              </a:spcAft>
              <a:buClr>
                <a:srgbClr val="D16349"/>
              </a:buClr>
              <a:buSzPts val="2000"/>
              <a:buFont typeface="Georgia"/>
              <a:buChar char="●"/>
            </a:pPr>
            <a:r>
              <a:rPr b="1" lang="en-US" sz="2000">
                <a:solidFill>
                  <a:srgbClr val="134F5C"/>
                </a:solidFill>
                <a:latin typeface="Georgia"/>
                <a:ea typeface="Georgia"/>
                <a:cs typeface="Georgia"/>
                <a:sym typeface="Georgia"/>
              </a:rPr>
              <a:t>Challenges</a:t>
            </a:r>
            <a:endParaRPr sz="2000">
              <a:solidFill>
                <a:schemeClr val="dk1"/>
              </a:solidFill>
            </a:endParaRPr>
          </a:p>
          <a:p>
            <a:pPr indent="-355600" lvl="2" marL="914400" rtl="0" algn="l">
              <a:spcBef>
                <a:spcPts val="0"/>
              </a:spcBef>
              <a:spcAft>
                <a:spcPts val="0"/>
              </a:spcAft>
              <a:buClr>
                <a:srgbClr val="D16349"/>
              </a:buClr>
              <a:buSzPts val="2000"/>
              <a:buFont typeface="Georgia"/>
              <a:buChar char="○"/>
            </a:pPr>
            <a:r>
              <a:rPr lang="en-US" sz="2000">
                <a:solidFill>
                  <a:schemeClr val="dk1"/>
                </a:solidFill>
                <a:latin typeface="Georgia"/>
                <a:ea typeface="Georgia"/>
                <a:cs typeface="Georgia"/>
                <a:sym typeface="Georgia"/>
              </a:rPr>
              <a:t>2D sketches/images lack 3D </a:t>
            </a:r>
            <a:r>
              <a:rPr lang="en-US" sz="2000">
                <a:solidFill>
                  <a:srgbClr val="6FA8DC"/>
                </a:solidFill>
                <a:latin typeface="Georgia"/>
                <a:ea typeface="Georgia"/>
                <a:cs typeface="Georgia"/>
                <a:sym typeface="Georgia"/>
              </a:rPr>
              <a:t>scene information</a:t>
            </a:r>
            <a:r>
              <a:rPr lang="en-US" sz="2000">
                <a:solidFill>
                  <a:schemeClr val="dk1"/>
                </a:solidFill>
                <a:latin typeface="Georgia"/>
                <a:ea typeface="Georgia"/>
                <a:cs typeface="Georgia"/>
                <a:sym typeface="Georgia"/>
              </a:rPr>
              <a:t> they are supposed to present</a:t>
            </a:r>
            <a:endParaRPr sz="2000">
              <a:solidFill>
                <a:schemeClr val="dk1"/>
              </a:solidFill>
            </a:endParaRPr>
          </a:p>
          <a:p>
            <a:pPr indent="-355600" lvl="2" marL="914400" rtl="0" algn="l">
              <a:spcBef>
                <a:spcPts val="0"/>
              </a:spcBef>
              <a:spcAft>
                <a:spcPts val="0"/>
              </a:spcAft>
              <a:buClr>
                <a:srgbClr val="D16349"/>
              </a:buClr>
              <a:buSzPts val="2000"/>
              <a:buFont typeface="Georgia"/>
              <a:buChar char="○"/>
            </a:pPr>
            <a:r>
              <a:rPr lang="en-US" sz="2000">
                <a:solidFill>
                  <a:srgbClr val="8E7CC3"/>
                </a:solidFill>
                <a:latin typeface="Georgia"/>
                <a:ea typeface="Georgia"/>
                <a:cs typeface="Georgia"/>
                <a:sym typeface="Georgia"/>
              </a:rPr>
              <a:t>Semantic gap</a:t>
            </a:r>
            <a:r>
              <a:rPr lang="en-US" sz="2000">
                <a:solidFill>
                  <a:schemeClr val="dk1"/>
                </a:solidFill>
                <a:latin typeface="Georgia"/>
                <a:ea typeface="Georgia"/>
                <a:cs typeface="Georgia"/>
                <a:sym typeface="Georgia"/>
              </a:rPr>
              <a:t> between 2D scene iconic sketches or realistic images and accurate 3D scene models</a:t>
            </a:r>
            <a:endParaRPr sz="2000">
              <a:latin typeface="Georgia"/>
              <a:ea typeface="Georgia"/>
              <a:cs typeface="Georgia"/>
              <a:sym typeface="Georgia"/>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
        <p:nvSpPr>
          <p:cNvPr id="78" name="Google Shape;78;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3"/>
          <p:cNvSpPr/>
          <p:nvPr/>
        </p:nvSpPr>
        <p:spPr>
          <a:xfrm>
            <a:off x="394560" y="1567800"/>
            <a:ext cx="8502120" cy="48513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lang="en-US" sz="4800" strike="noStrike">
                <a:solidFill>
                  <a:srgbClr val="0066CC"/>
                </a:solidFill>
                <a:latin typeface="Georgia"/>
                <a:ea typeface="Georgia"/>
                <a:cs typeface="Georgia"/>
                <a:sym typeface="Georgia"/>
              </a:rPr>
              <a:t>Thank you!</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lang="en-US" sz="4800" strike="noStrike">
                <a:solidFill>
                  <a:srgbClr val="0066CC"/>
                </a:solidFill>
                <a:latin typeface="Georgia"/>
                <a:ea typeface="Georgia"/>
                <a:cs typeface="Georgia"/>
                <a:sym typeface="Georgia"/>
              </a:rPr>
              <a:t>Q&amp;A?</a:t>
            </a:r>
            <a:endParaRPr b="0" sz="1800"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lang="en-US" sz="4800" strike="noStrike">
                <a:solidFill>
                  <a:srgbClr val="0066CC"/>
                </a:solidFill>
                <a:latin typeface="Georgia"/>
                <a:ea typeface="Georgia"/>
                <a:cs typeface="Georgia"/>
                <a:sym typeface="Georgia"/>
              </a:rPr>
              <a:t>E-mail: bo.li@usm.edu</a:t>
            </a:r>
            <a:endParaRPr b="0" sz="1800"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p:nvPr/>
        </p:nvSpPr>
        <p:spPr>
          <a:xfrm>
            <a:off x="301680" y="228600"/>
            <a:ext cx="8533500" cy="75780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r>
              <a:rPr b="0" i="0" lang="en-US" sz="3300" u="none" cap="none" strike="noStrike">
                <a:solidFill>
                  <a:srgbClr val="7A9798"/>
                </a:solidFill>
                <a:latin typeface="Georgia"/>
                <a:ea typeface="Georgia"/>
                <a:cs typeface="Georgia"/>
                <a:sym typeface="Georgia"/>
              </a:rPr>
              <a:t>Introduction</a:t>
            </a:r>
            <a:endParaRPr b="0" i="0" sz="1800" u="none" cap="none" strike="noStrike">
              <a:solidFill>
                <a:srgbClr val="000000"/>
              </a:solidFill>
              <a:latin typeface="Arial"/>
              <a:ea typeface="Arial"/>
              <a:cs typeface="Arial"/>
              <a:sym typeface="Arial"/>
            </a:endParaRPr>
          </a:p>
        </p:txBody>
      </p:sp>
      <p:sp>
        <p:nvSpPr>
          <p:cNvPr id="85" name="Google Shape;85;p17"/>
          <p:cNvSpPr/>
          <p:nvPr/>
        </p:nvSpPr>
        <p:spPr>
          <a:xfrm>
            <a:off x="301680" y="1371600"/>
            <a:ext cx="8503200" cy="4647000"/>
          </a:xfrm>
          <a:prstGeom prst="rect">
            <a:avLst/>
          </a:prstGeom>
          <a:noFill/>
          <a:ln>
            <a:noFill/>
          </a:ln>
        </p:spPr>
        <p:txBody>
          <a:bodyPr anchorCtr="0" anchor="t" bIns="45000" lIns="90000" spcFirstLastPara="1" rIns="90000" wrap="square" tIns="45000">
            <a:noAutofit/>
          </a:bodyPr>
          <a:lstStyle/>
          <a:p>
            <a:pPr indent="-259199" lvl="0" marL="272879" marR="0" rtl="0" algn="l">
              <a:lnSpc>
                <a:spcPct val="100000"/>
              </a:lnSpc>
              <a:spcBef>
                <a:spcPts val="0"/>
              </a:spcBef>
              <a:spcAft>
                <a:spcPts val="0"/>
              </a:spcAft>
              <a:buClr>
                <a:srgbClr val="D16349"/>
              </a:buClr>
              <a:buSzPts val="2000"/>
              <a:buFont typeface="Georgia"/>
              <a:buChar char="●"/>
            </a:pPr>
            <a:r>
              <a:rPr b="1" i="0" lang="en-US" sz="2000" u="none" cap="none" strike="noStrike">
                <a:solidFill>
                  <a:srgbClr val="134F5C"/>
                </a:solidFill>
                <a:latin typeface="Georgia"/>
                <a:ea typeface="Georgia"/>
                <a:cs typeface="Georgia"/>
                <a:sym typeface="Georgia"/>
              </a:rPr>
              <a:t>Challenges contd.</a:t>
            </a:r>
            <a:r>
              <a:rPr lang="en-US" sz="2000"/>
              <a:t> </a:t>
            </a:r>
            <a:endParaRPr b="0" i="0" sz="2000" u="none" cap="none" strike="noStrike">
              <a:solidFill>
                <a:srgbClr val="000000"/>
              </a:solidFill>
              <a:latin typeface="Arial"/>
              <a:ea typeface="Arial"/>
              <a:cs typeface="Arial"/>
              <a:sym typeface="Arial"/>
            </a:endParaRPr>
          </a:p>
          <a:p>
            <a:pPr indent="-284500" lvl="1" marL="547560" marR="0" rtl="0" algn="l">
              <a:lnSpc>
                <a:spcPct val="100000"/>
              </a:lnSpc>
              <a:spcBef>
                <a:spcPts val="0"/>
              </a:spcBef>
              <a:spcAft>
                <a:spcPts val="0"/>
              </a:spcAft>
              <a:buClr>
                <a:srgbClr val="D16349"/>
              </a:buClr>
              <a:buSzPts val="2000"/>
              <a:buFont typeface="Courier New"/>
              <a:buChar char="o"/>
            </a:pPr>
            <a:r>
              <a:rPr b="0" i="0" lang="en-US" sz="2000" u="none" cap="none" strike="noStrike">
                <a:solidFill>
                  <a:srgbClr val="E06666"/>
                </a:solidFill>
                <a:latin typeface="Georgia"/>
                <a:ea typeface="Georgia"/>
                <a:cs typeface="Georgia"/>
                <a:sym typeface="Georgia"/>
              </a:rPr>
              <a:t>Brand new</a:t>
            </a:r>
            <a:r>
              <a:rPr b="0" i="0" lang="en-US" sz="2000" u="none" cap="none" strike="noStrike">
                <a:solidFill>
                  <a:srgbClr val="000000"/>
                </a:solidFill>
                <a:latin typeface="Georgia"/>
                <a:ea typeface="Georgia"/>
                <a:cs typeface="Georgia"/>
                <a:sym typeface="Georgia"/>
              </a:rPr>
              <a:t> research topic in the field of sketch/image-based 3D object retrieval (Scene_SBR_IBR)</a:t>
            </a:r>
            <a:endParaRPr b="0" i="0" sz="2000" u="none" cap="none" strike="noStrike">
              <a:solidFill>
                <a:srgbClr val="000000"/>
              </a:solidFill>
              <a:latin typeface="Arial"/>
              <a:ea typeface="Arial"/>
              <a:cs typeface="Arial"/>
              <a:sym typeface="Arial"/>
            </a:endParaRPr>
          </a:p>
          <a:p>
            <a:pPr indent="-240220" lvl="2" marL="822239" marR="0" rtl="0" algn="l">
              <a:lnSpc>
                <a:spcPct val="100000"/>
              </a:lnSpc>
              <a:spcBef>
                <a:spcPts val="0"/>
              </a:spcBef>
              <a:spcAft>
                <a:spcPts val="0"/>
              </a:spcAft>
              <a:buClr>
                <a:srgbClr val="D16349"/>
              </a:buClr>
              <a:buSzPts val="2000"/>
              <a:buFont typeface="Noto Sans Symbols"/>
              <a:buChar char="✓"/>
            </a:pPr>
            <a:r>
              <a:rPr b="0" i="0" lang="en-US" sz="2000" u="none" cap="none" strike="noStrike">
                <a:solidFill>
                  <a:srgbClr val="000000"/>
                </a:solidFill>
                <a:latin typeface="Georgia"/>
                <a:ea typeface="Georgia"/>
                <a:cs typeface="Georgia"/>
                <a:sym typeface="Georgia"/>
              </a:rPr>
              <a:t>A query sketch/image contains </a:t>
            </a:r>
            <a:r>
              <a:rPr b="0" i="0" lang="en-US" sz="2000" u="sng" cap="none" strike="noStrike">
                <a:solidFill>
                  <a:srgbClr val="000000"/>
                </a:solidFill>
                <a:latin typeface="Georgia"/>
                <a:ea typeface="Georgia"/>
                <a:cs typeface="Georgia"/>
                <a:sym typeface="Georgia"/>
              </a:rPr>
              <a:t>several</a:t>
            </a:r>
            <a:r>
              <a:rPr b="0" i="0" lang="en-US" sz="2000" u="none" cap="none" strike="noStrike">
                <a:solidFill>
                  <a:srgbClr val="000000"/>
                </a:solidFill>
                <a:latin typeface="Georgia"/>
                <a:ea typeface="Georgia"/>
                <a:cs typeface="Georgia"/>
                <a:sym typeface="Georgia"/>
              </a:rPr>
              <a:t> objects</a:t>
            </a:r>
            <a:endParaRPr b="0" i="0" sz="2000" u="none" cap="none" strike="noStrike">
              <a:solidFill>
                <a:srgbClr val="000000"/>
              </a:solidFill>
              <a:latin typeface="Arial"/>
              <a:ea typeface="Arial"/>
              <a:cs typeface="Arial"/>
              <a:sym typeface="Arial"/>
            </a:endParaRPr>
          </a:p>
          <a:p>
            <a:pPr indent="-240220" lvl="2" marL="822239" marR="0" rtl="0" algn="l">
              <a:lnSpc>
                <a:spcPct val="100000"/>
              </a:lnSpc>
              <a:spcBef>
                <a:spcPts val="0"/>
              </a:spcBef>
              <a:spcAft>
                <a:spcPts val="0"/>
              </a:spcAft>
              <a:buClr>
                <a:srgbClr val="D16349"/>
              </a:buClr>
              <a:buSzPts val="2000"/>
              <a:buFont typeface="Noto Sans Symbols"/>
              <a:buChar char="✓"/>
            </a:pPr>
            <a:r>
              <a:rPr b="0" i="0" lang="en-US" sz="2000" u="none" cap="none" strike="noStrike">
                <a:solidFill>
                  <a:srgbClr val="000000"/>
                </a:solidFill>
                <a:latin typeface="Georgia"/>
                <a:ea typeface="Georgia"/>
                <a:cs typeface="Georgia"/>
                <a:sym typeface="Georgia"/>
              </a:rPr>
              <a:t>Objects may </a:t>
            </a:r>
            <a:r>
              <a:rPr b="0" i="0" lang="en-US" sz="2000" u="sng" cap="none" strike="noStrike">
                <a:solidFill>
                  <a:srgbClr val="000000"/>
                </a:solidFill>
                <a:latin typeface="Georgia"/>
                <a:ea typeface="Georgia"/>
                <a:cs typeface="Georgia"/>
                <a:sym typeface="Georgia"/>
              </a:rPr>
              <a:t>overlap</a:t>
            </a:r>
            <a:r>
              <a:rPr b="0" i="0" lang="en-US" sz="2000" u="none" cap="none" strike="noStrike">
                <a:solidFill>
                  <a:srgbClr val="000000"/>
                </a:solidFill>
                <a:latin typeface="Georgia"/>
                <a:ea typeface="Georgia"/>
                <a:cs typeface="Georgia"/>
                <a:sym typeface="Georgia"/>
              </a:rPr>
              <a:t> with each other</a:t>
            </a:r>
            <a:endParaRPr b="0" i="0" sz="2000" u="none" cap="none" strike="noStrike">
              <a:solidFill>
                <a:srgbClr val="000000"/>
              </a:solidFill>
              <a:latin typeface="Arial"/>
              <a:ea typeface="Arial"/>
              <a:cs typeface="Arial"/>
              <a:sym typeface="Arial"/>
            </a:endParaRPr>
          </a:p>
          <a:p>
            <a:pPr indent="-240220" lvl="2" marL="822239" marR="0" rtl="0" algn="l">
              <a:lnSpc>
                <a:spcPct val="100000"/>
              </a:lnSpc>
              <a:spcBef>
                <a:spcPts val="0"/>
              </a:spcBef>
              <a:spcAft>
                <a:spcPts val="0"/>
              </a:spcAft>
              <a:buClr>
                <a:srgbClr val="D16349"/>
              </a:buClr>
              <a:buSzPts val="2000"/>
              <a:buFont typeface="Noto Sans Symbols"/>
              <a:buChar char="✓"/>
            </a:pPr>
            <a:r>
              <a:rPr b="0" i="0" lang="en-US" sz="2000" u="none" cap="none" strike="noStrike">
                <a:solidFill>
                  <a:srgbClr val="000000"/>
                </a:solidFill>
                <a:latin typeface="Georgia"/>
                <a:ea typeface="Georgia"/>
                <a:cs typeface="Georgia"/>
                <a:sym typeface="Georgia"/>
              </a:rPr>
              <a:t>Relative </a:t>
            </a:r>
            <a:r>
              <a:rPr b="0" i="0" lang="en-US" sz="2000" u="sng" cap="none" strike="noStrike">
                <a:solidFill>
                  <a:srgbClr val="000000"/>
                </a:solidFill>
                <a:latin typeface="Georgia"/>
                <a:ea typeface="Georgia"/>
                <a:cs typeface="Georgia"/>
                <a:sym typeface="Georgia"/>
              </a:rPr>
              <a:t>context configurations </a:t>
            </a:r>
            <a:r>
              <a:rPr b="0" i="0" lang="en-US" sz="2000" u="none" cap="none" strike="noStrike">
                <a:solidFill>
                  <a:srgbClr val="000000"/>
                </a:solidFill>
                <a:latin typeface="Georgia"/>
                <a:ea typeface="Georgia"/>
                <a:cs typeface="Georgia"/>
                <a:sym typeface="Georgia"/>
              </a:rPr>
              <a:t>among the objects</a:t>
            </a:r>
            <a:endParaRPr b="0" i="0" sz="2000" u="none" cap="none" strike="noStrike">
              <a:solidFill>
                <a:srgbClr val="000000"/>
              </a:solidFill>
              <a:latin typeface="Arial"/>
              <a:ea typeface="Arial"/>
              <a:cs typeface="Arial"/>
              <a:sym typeface="Arial"/>
            </a:endParaRPr>
          </a:p>
          <a:p>
            <a:pPr indent="-271800" lvl="0" marL="272879" marR="0" rtl="0" algn="l">
              <a:lnSpc>
                <a:spcPct val="100000"/>
              </a:lnSpc>
              <a:spcBef>
                <a:spcPts val="0"/>
              </a:spcBef>
              <a:spcAft>
                <a:spcPts val="0"/>
              </a:spcAft>
              <a:buClr>
                <a:srgbClr val="D16349"/>
              </a:buClr>
              <a:buSzPts val="2000"/>
              <a:buFont typeface="Noto Sans Symbols"/>
              <a:buChar char="●"/>
            </a:pPr>
            <a:r>
              <a:rPr b="0" i="0" lang="en-US" sz="2000" u="none" cap="none" strike="noStrike">
                <a:solidFill>
                  <a:srgbClr val="000000"/>
                </a:solidFill>
                <a:latin typeface="Georgia"/>
                <a:ea typeface="Georgia"/>
                <a:cs typeface="Georgia"/>
                <a:sym typeface="Georgia"/>
              </a:rPr>
              <a:t>To </a:t>
            </a:r>
            <a:r>
              <a:rPr b="1" i="0" lang="en-US" sz="2000" u="none" cap="none" strike="noStrike">
                <a:solidFill>
                  <a:srgbClr val="000000"/>
                </a:solidFill>
                <a:latin typeface="Georgia"/>
                <a:ea typeface="Georgia"/>
                <a:cs typeface="Georgia"/>
                <a:sym typeface="Georgia"/>
              </a:rPr>
              <a:t>promote</a:t>
            </a:r>
            <a:r>
              <a:rPr b="0" i="0" lang="en-US" sz="2000" u="none" cap="none" strike="noStrike">
                <a:solidFill>
                  <a:srgbClr val="000000"/>
                </a:solidFill>
                <a:latin typeface="Georgia"/>
                <a:ea typeface="Georgia"/>
                <a:cs typeface="Georgia"/>
                <a:sym typeface="Georgia"/>
              </a:rPr>
              <a:t> this challenging research direction, </a:t>
            </a:r>
            <a:r>
              <a:rPr b="1" i="0" lang="en-US" sz="2000" u="none" cap="none" strike="noStrike">
                <a:solidFill>
                  <a:srgbClr val="000000"/>
                </a:solidFill>
                <a:latin typeface="Georgia"/>
                <a:ea typeface="Georgia"/>
                <a:cs typeface="Georgia"/>
                <a:sym typeface="Georgia"/>
              </a:rPr>
              <a:t>we</a:t>
            </a:r>
            <a:r>
              <a:rPr b="0" i="0" lang="en-US" sz="2000" u="none" cap="none" strike="noStrike">
                <a:solidFill>
                  <a:srgbClr val="000000"/>
                </a:solidFill>
                <a:latin typeface="Georgia"/>
                <a:ea typeface="Georgia"/>
                <a:cs typeface="Georgia"/>
                <a:sym typeface="Georgia"/>
              </a:rPr>
              <a:t> built the most comprehensive and largest 2D scene sketch/image-based benchmark 3D scene retrieval benchmark </a:t>
            </a:r>
            <a:r>
              <a:rPr b="1" i="0" lang="en-US" sz="2000" u="none" cap="none" strike="noStrike">
                <a:solidFill>
                  <a:srgbClr val="000000"/>
                </a:solidFill>
                <a:latin typeface="Georgia"/>
                <a:ea typeface="Georgia"/>
                <a:cs typeface="Georgia"/>
                <a:sym typeface="Georgia"/>
              </a:rPr>
              <a:t>Scene_SBR_IBR.</a:t>
            </a:r>
            <a:endParaRPr b="0" i="0" sz="2000" u="none" cap="none" strike="noStrike">
              <a:solidFill>
                <a:srgbClr val="000000"/>
              </a:solidFill>
              <a:latin typeface="Arial"/>
              <a:ea typeface="Arial"/>
              <a:cs typeface="Arial"/>
              <a:sym typeface="Arial"/>
            </a:endParaRPr>
          </a:p>
        </p:txBody>
      </p:sp>
      <p:sp>
        <p:nvSpPr>
          <p:cNvPr id="86" name="Google Shape;86;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0" i="0" lang="en-US" sz="3300" u="none" cap="none" strike="noStrike">
                <a:solidFill>
                  <a:srgbClr val="7B9899"/>
                </a:solidFill>
                <a:latin typeface="Georgia"/>
                <a:ea typeface="Georgia"/>
                <a:cs typeface="Georgia"/>
                <a:sym typeface="Georgia"/>
              </a:rPr>
              <a:t>Outline</a:t>
            </a:r>
            <a:endParaRPr b="0" i="0" sz="3300" u="none" cap="none" strike="noStrike">
              <a:solidFill>
                <a:srgbClr val="000000"/>
              </a:solidFill>
              <a:latin typeface="Arial"/>
              <a:ea typeface="Arial"/>
              <a:cs typeface="Arial"/>
              <a:sym typeface="Arial"/>
            </a:endParaRPr>
          </a:p>
        </p:txBody>
      </p:sp>
      <p:sp>
        <p:nvSpPr>
          <p:cNvPr id="93" name="Google Shape;93;p18"/>
          <p:cNvSpPr txBox="1"/>
          <p:nvPr/>
        </p:nvSpPr>
        <p:spPr>
          <a:xfrm>
            <a:off x="301680" y="1371600"/>
            <a:ext cx="8537100" cy="5105100"/>
          </a:xfrm>
          <a:prstGeom prst="rect">
            <a:avLst/>
          </a:prstGeom>
          <a:noFill/>
          <a:ln>
            <a:noFill/>
          </a:ln>
        </p:spPr>
        <p:txBody>
          <a:bodyPr anchorCtr="0" anchor="t" bIns="45700" lIns="91425" spcFirstLastPara="1" rIns="91425" wrap="square" tIns="45700">
            <a:noAutofit/>
          </a:bodyPr>
          <a:lstStyle/>
          <a:p>
            <a:pPr indent="-272520" lvl="0" marL="272879"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Introduction</a:t>
            </a:r>
            <a:endParaRPr sz="2800">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1" lang="en-US" sz="2800">
                <a:solidFill>
                  <a:srgbClr val="D16349"/>
                </a:solidFill>
                <a:latin typeface="Georgia"/>
                <a:ea typeface="Georgia"/>
                <a:cs typeface="Georgia"/>
                <a:sym typeface="Georgia"/>
              </a:rPr>
              <a:t>Related Work</a:t>
            </a:r>
            <a:endParaRPr b="1" i="0" sz="2700" u="none" cap="none" strike="noStrike">
              <a:solidFill>
                <a:srgbClr val="D16349"/>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Benchmark </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Method</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Evaluation</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Conclusions and Future Work</a:t>
            </a:r>
            <a:endParaRPr b="0" i="0" sz="2700" u="none" cap="none" strike="noStrike">
              <a:solidFill>
                <a:srgbClr val="000000"/>
              </a:solidFill>
              <a:latin typeface="Georgia"/>
              <a:ea typeface="Georgia"/>
              <a:cs typeface="Georgia"/>
              <a:sym typeface="Georgia"/>
            </a:endParaRPr>
          </a:p>
          <a:p>
            <a:pPr indent="0" lvl="0" marL="0" marR="0" rtl="0" algn="l">
              <a:lnSpc>
                <a:spcPct val="70000"/>
              </a:lnSpc>
              <a:spcBef>
                <a:spcPts val="0"/>
              </a:spcBef>
              <a:spcAft>
                <a:spcPts val="0"/>
              </a:spcAft>
              <a:buNone/>
            </a:pPr>
            <a:r>
              <a:t/>
            </a:r>
            <a:endParaRPr b="0" i="0" sz="2700" u="none" cap="none" strike="noStrike">
              <a:solidFill>
                <a:srgbClr val="000000"/>
              </a:solidFill>
              <a:latin typeface="Georgia"/>
              <a:ea typeface="Georgia"/>
              <a:cs typeface="Georgia"/>
              <a:sym typeface="Georgia"/>
            </a:endParaRPr>
          </a:p>
        </p:txBody>
      </p:sp>
      <p:sp>
        <p:nvSpPr>
          <p:cNvPr id="94" name="Google Shape;94;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Related Work</a:t>
            </a:r>
            <a:endParaRPr b="0" i="0" sz="3300" u="none" cap="none" strike="noStrike">
              <a:solidFill>
                <a:srgbClr val="000000"/>
              </a:solidFill>
              <a:latin typeface="Arial"/>
              <a:ea typeface="Arial"/>
              <a:cs typeface="Arial"/>
              <a:sym typeface="Arial"/>
            </a:endParaRPr>
          </a:p>
        </p:txBody>
      </p:sp>
      <p:sp>
        <p:nvSpPr>
          <p:cNvPr id="101" name="Google Shape;101;p19"/>
          <p:cNvSpPr txBox="1"/>
          <p:nvPr/>
        </p:nvSpPr>
        <p:spPr>
          <a:xfrm>
            <a:off x="301680" y="1371600"/>
            <a:ext cx="8537100" cy="5105100"/>
          </a:xfrm>
          <a:prstGeom prst="rect">
            <a:avLst/>
          </a:prstGeom>
          <a:noFill/>
          <a:ln>
            <a:noFill/>
          </a:ln>
        </p:spPr>
        <p:txBody>
          <a:bodyPr anchorCtr="0" anchor="t" bIns="45700" lIns="91425" spcFirstLastPara="1" rIns="91425" wrap="square" tIns="45700">
            <a:noAutofit/>
          </a:bodyPr>
          <a:lstStyle/>
          <a:p>
            <a:pPr indent="-387350" lvl="0" marL="4572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3D Scene Retrieval </a:t>
            </a:r>
            <a:endParaRPr sz="2500">
              <a:latin typeface="Georgia"/>
              <a:ea typeface="Georgia"/>
              <a:cs typeface="Georgia"/>
              <a:sym typeface="Georgia"/>
            </a:endParaRPr>
          </a:p>
          <a:p>
            <a:pPr indent="-387350" lvl="1" marL="9144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Fisher and Hanrahan  proposed context-based 3D model retrieval </a:t>
            </a:r>
            <a:r>
              <a:rPr lang="en-US" sz="2500">
                <a:solidFill>
                  <a:srgbClr val="0000FF"/>
                </a:solidFill>
                <a:latin typeface="Georgia"/>
                <a:ea typeface="Georgia"/>
                <a:cs typeface="Georgia"/>
                <a:sym typeface="Georgia"/>
              </a:rPr>
              <a:t>[1]</a:t>
            </a:r>
            <a:endParaRPr sz="2500">
              <a:solidFill>
                <a:srgbClr val="0000FF"/>
              </a:solidFill>
              <a:latin typeface="Georgia"/>
              <a:ea typeface="Georgia"/>
              <a:cs typeface="Georgia"/>
              <a:sym typeface="Georgia"/>
            </a:endParaRPr>
          </a:p>
          <a:p>
            <a:pPr indent="-387350" lvl="2" marL="13716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3D Bounding box</a:t>
            </a:r>
            <a:endParaRPr sz="2500">
              <a:latin typeface="Georgia"/>
              <a:ea typeface="Georgia"/>
              <a:cs typeface="Georgia"/>
              <a:sym typeface="Georgia"/>
            </a:endParaRPr>
          </a:p>
          <a:p>
            <a:pPr indent="-387350" lvl="2" marL="13716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Dimensionality  &amp; context Information</a:t>
            </a:r>
            <a:endParaRPr sz="2500">
              <a:latin typeface="Georgia"/>
              <a:ea typeface="Georgia"/>
              <a:cs typeface="Georgia"/>
              <a:sym typeface="Georgia"/>
            </a:endParaRPr>
          </a:p>
          <a:p>
            <a:pPr indent="-387350" lvl="1" marL="9144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Xu et. al proposed Sketch2Scene, a system for automatic 2D sketch-based 3D scene composition </a:t>
            </a:r>
            <a:r>
              <a:rPr lang="en-US" sz="2500">
                <a:solidFill>
                  <a:srgbClr val="0000FF"/>
                </a:solidFill>
                <a:latin typeface="Georgia"/>
                <a:ea typeface="Georgia"/>
                <a:cs typeface="Georgia"/>
                <a:sym typeface="Georgia"/>
              </a:rPr>
              <a:t>[2]</a:t>
            </a:r>
            <a:endParaRPr sz="2500">
              <a:solidFill>
                <a:srgbClr val="0000FF"/>
              </a:solidFill>
              <a:latin typeface="Georgia"/>
              <a:ea typeface="Georgia"/>
              <a:cs typeface="Georgia"/>
              <a:sym typeface="Georgia"/>
            </a:endParaRPr>
          </a:p>
          <a:p>
            <a:pPr indent="-387350" lvl="2" marL="1371600" marR="0" rtl="0" algn="l">
              <a:lnSpc>
                <a:spcPct val="100000"/>
              </a:lnSpc>
              <a:spcBef>
                <a:spcPts val="0"/>
              </a:spcBef>
              <a:spcAft>
                <a:spcPts val="0"/>
              </a:spcAft>
              <a:buClr>
                <a:srgbClr val="D16349"/>
              </a:buClr>
              <a:buSzPts val="2500"/>
              <a:buFont typeface="Georgia"/>
              <a:buChar char="✓"/>
            </a:pPr>
            <a:r>
              <a:rPr lang="en-US" sz="2500">
                <a:solidFill>
                  <a:schemeClr val="dk1"/>
                </a:solidFill>
                <a:latin typeface="Georgia"/>
                <a:ea typeface="Georgia"/>
                <a:cs typeface="Georgia"/>
                <a:sym typeface="Georgia"/>
              </a:rPr>
              <a:t>Functional &amp; spatial relationships</a:t>
            </a:r>
            <a:endParaRPr sz="2500">
              <a:solidFill>
                <a:schemeClr val="dk1"/>
              </a:solidFill>
              <a:latin typeface="Georgia"/>
              <a:ea typeface="Georgia"/>
              <a:cs typeface="Georgia"/>
              <a:sym typeface="Georgia"/>
            </a:endParaRPr>
          </a:p>
          <a:p>
            <a:pPr indent="-387350" lvl="2" marL="1371600" rtl="0" algn="l">
              <a:spcBef>
                <a:spcPts val="0"/>
              </a:spcBef>
              <a:spcAft>
                <a:spcPts val="0"/>
              </a:spcAft>
              <a:buClr>
                <a:srgbClr val="D16349"/>
              </a:buClr>
              <a:buSzPts val="2500"/>
              <a:buFont typeface="Georgia"/>
              <a:buChar char="✓"/>
            </a:pPr>
            <a:r>
              <a:rPr lang="en-US" sz="2500">
                <a:solidFill>
                  <a:schemeClr val="dk1"/>
                </a:solidFill>
                <a:latin typeface="Georgia"/>
                <a:ea typeface="Georgia"/>
                <a:cs typeface="Georgia"/>
                <a:sym typeface="Georgia"/>
              </a:rPr>
              <a:t>Using structural groups</a:t>
            </a:r>
            <a:endParaRPr sz="2500">
              <a:solidFill>
                <a:srgbClr val="0000FF"/>
              </a:solidFill>
              <a:latin typeface="Georgia"/>
              <a:ea typeface="Georgia"/>
              <a:cs typeface="Georgia"/>
              <a:sym typeface="Georgia"/>
            </a:endParaRPr>
          </a:p>
        </p:txBody>
      </p:sp>
      <p:sp>
        <p:nvSpPr>
          <p:cNvPr id="102" name="Google Shape;102;p19"/>
          <p:cNvSpPr txBox="1"/>
          <p:nvPr/>
        </p:nvSpPr>
        <p:spPr>
          <a:xfrm>
            <a:off x="457200" y="5760720"/>
            <a:ext cx="8881500" cy="11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solidFill>
                  <a:srgbClr val="0000FF"/>
                </a:solidFill>
                <a:latin typeface="Georgia"/>
                <a:ea typeface="Georgia"/>
                <a:cs typeface="Georgia"/>
                <a:sym typeface="Georgia"/>
              </a:rPr>
              <a:t>[1] </a:t>
            </a:r>
            <a:r>
              <a:rPr lang="en-US" sz="1000">
                <a:latin typeface="Georgia"/>
                <a:ea typeface="Georgia"/>
                <a:cs typeface="Georgia"/>
                <a:sym typeface="Georgia"/>
              </a:rPr>
              <a:t>M. Fisher and P. Hanrahan. Context-based search for 3D models. ACM Trans. Graph., 29:182:1–182:10, 2011.</a:t>
            </a:r>
            <a:endParaRPr sz="1000">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1000">
              <a:solidFill>
                <a:srgbClr val="0000FF"/>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US" sz="1000">
                <a:solidFill>
                  <a:srgbClr val="0000FF"/>
                </a:solidFill>
                <a:latin typeface="Georgia"/>
                <a:ea typeface="Georgia"/>
                <a:cs typeface="Georgia"/>
                <a:sym typeface="Georgia"/>
              </a:rPr>
              <a:t>[2] </a:t>
            </a:r>
            <a:r>
              <a:rPr lang="en-US" sz="1000">
                <a:latin typeface="Georgia"/>
                <a:ea typeface="Georgia"/>
                <a:cs typeface="Georgia"/>
                <a:sym typeface="Georgia"/>
              </a:rPr>
              <a:t>B. Li and et al. A comparison of 3D shape retrieval methods based on a large-scale benchmark supporting multimodal queries. Computer Vision and Image Understanding, 131:1– 27, 2015.</a:t>
            </a:r>
            <a:endParaRPr sz="1000">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1000">
              <a:solidFill>
                <a:srgbClr val="0000FF"/>
              </a:solidFill>
              <a:latin typeface="Georgia"/>
              <a:ea typeface="Georgia"/>
              <a:cs typeface="Georgia"/>
              <a:sym typeface="Georgia"/>
            </a:endParaRPr>
          </a:p>
        </p:txBody>
      </p:sp>
      <p:sp>
        <p:nvSpPr>
          <p:cNvPr id="103" name="Google Shape;103;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Related Work</a:t>
            </a:r>
            <a:endParaRPr b="0" i="0" sz="3300" u="none" cap="none" strike="noStrike">
              <a:solidFill>
                <a:srgbClr val="000000"/>
              </a:solidFill>
              <a:latin typeface="Arial"/>
              <a:ea typeface="Arial"/>
              <a:cs typeface="Arial"/>
              <a:sym typeface="Arial"/>
            </a:endParaRPr>
          </a:p>
        </p:txBody>
      </p:sp>
      <p:sp>
        <p:nvSpPr>
          <p:cNvPr id="110" name="Google Shape;110;p20"/>
          <p:cNvSpPr txBox="1"/>
          <p:nvPr/>
        </p:nvSpPr>
        <p:spPr>
          <a:xfrm>
            <a:off x="301680" y="1371600"/>
            <a:ext cx="8537100" cy="5105100"/>
          </a:xfrm>
          <a:prstGeom prst="rect">
            <a:avLst/>
          </a:prstGeom>
          <a:noFill/>
          <a:ln>
            <a:noFill/>
          </a:ln>
        </p:spPr>
        <p:txBody>
          <a:bodyPr anchorCtr="0" anchor="t" bIns="45700" lIns="91425" spcFirstLastPara="1" rIns="91425" wrap="square" tIns="45700">
            <a:noAutofit/>
          </a:bodyPr>
          <a:lstStyle/>
          <a:p>
            <a:pPr indent="-387350" lvl="0" marL="4572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2D/3D Scene Datasets</a:t>
            </a:r>
            <a:endParaRPr sz="2500">
              <a:latin typeface="Georgia"/>
              <a:ea typeface="Georgia"/>
              <a:cs typeface="Georgia"/>
              <a:sym typeface="Georgia"/>
            </a:endParaRPr>
          </a:p>
          <a:p>
            <a:pPr indent="-387350" lvl="1" marL="9144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Xiao et. al built Scene UNderstanding (SUN) datasets</a:t>
            </a:r>
            <a:endParaRPr sz="2500">
              <a:latin typeface="Georgia"/>
              <a:ea typeface="Georgia"/>
              <a:cs typeface="Georgia"/>
              <a:sym typeface="Georgia"/>
            </a:endParaRPr>
          </a:p>
          <a:p>
            <a:pPr indent="-387350" lvl="2" marL="13716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130,519 images across 899 scene categories </a:t>
            </a:r>
            <a:r>
              <a:rPr lang="en-US" sz="2500">
                <a:solidFill>
                  <a:srgbClr val="0000FF"/>
                </a:solidFill>
                <a:latin typeface="Georgia"/>
                <a:ea typeface="Georgia"/>
                <a:cs typeface="Georgia"/>
                <a:sym typeface="Georgia"/>
              </a:rPr>
              <a:t>[3]</a:t>
            </a:r>
            <a:endParaRPr sz="2500">
              <a:solidFill>
                <a:srgbClr val="0000FF"/>
              </a:solidFill>
              <a:latin typeface="Georgia"/>
              <a:ea typeface="Georgia"/>
              <a:cs typeface="Georgia"/>
              <a:sym typeface="Georgia"/>
            </a:endParaRPr>
          </a:p>
          <a:p>
            <a:pPr indent="-387350" lvl="2" marL="13716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Expanded to 908 classes </a:t>
            </a:r>
            <a:r>
              <a:rPr lang="en-US" sz="2500">
                <a:solidFill>
                  <a:srgbClr val="0000FF"/>
                </a:solidFill>
                <a:latin typeface="Georgia"/>
                <a:ea typeface="Georgia"/>
                <a:cs typeface="Georgia"/>
                <a:sym typeface="Georgia"/>
              </a:rPr>
              <a:t>[4]</a:t>
            </a:r>
            <a:endParaRPr sz="2500">
              <a:solidFill>
                <a:srgbClr val="0000FF"/>
              </a:solidFill>
              <a:latin typeface="Georgia"/>
              <a:ea typeface="Georgia"/>
              <a:cs typeface="Georgia"/>
              <a:sym typeface="Georgia"/>
            </a:endParaRPr>
          </a:p>
          <a:p>
            <a:pPr indent="-387350" lvl="1" marL="9144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Xiao et. al created SUN3D </a:t>
            </a:r>
            <a:r>
              <a:rPr lang="en-US" sz="2500">
                <a:solidFill>
                  <a:srgbClr val="0000FF"/>
                </a:solidFill>
                <a:latin typeface="Georgia"/>
                <a:ea typeface="Georgia"/>
                <a:cs typeface="Georgia"/>
                <a:sym typeface="Georgia"/>
              </a:rPr>
              <a:t>[5]</a:t>
            </a:r>
            <a:endParaRPr sz="2500">
              <a:solidFill>
                <a:srgbClr val="0000FF"/>
              </a:solidFill>
              <a:latin typeface="Georgia"/>
              <a:ea typeface="Georgia"/>
              <a:cs typeface="Georgia"/>
              <a:sym typeface="Georgia"/>
            </a:endParaRPr>
          </a:p>
          <a:p>
            <a:pPr indent="-387350" lvl="2" marL="13716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RGB-D video database with camera pose and object labels</a:t>
            </a:r>
            <a:endParaRPr sz="2500">
              <a:latin typeface="Georgia"/>
              <a:ea typeface="Georgia"/>
              <a:cs typeface="Georgia"/>
              <a:sym typeface="Georgia"/>
            </a:endParaRPr>
          </a:p>
          <a:p>
            <a:pPr indent="0" lvl="0" marL="914400" marR="0" rtl="0" algn="l">
              <a:lnSpc>
                <a:spcPct val="100000"/>
              </a:lnSpc>
              <a:spcBef>
                <a:spcPts val="0"/>
              </a:spcBef>
              <a:spcAft>
                <a:spcPts val="0"/>
              </a:spcAft>
              <a:buNone/>
            </a:pPr>
            <a:r>
              <a:t/>
            </a:r>
            <a:endParaRPr sz="2500">
              <a:latin typeface="Georgia"/>
              <a:ea typeface="Georgia"/>
              <a:cs typeface="Georgia"/>
              <a:sym typeface="Georgia"/>
            </a:endParaRPr>
          </a:p>
        </p:txBody>
      </p:sp>
      <p:sp>
        <p:nvSpPr>
          <p:cNvPr id="111" name="Google Shape;111;p20"/>
          <p:cNvSpPr txBox="1"/>
          <p:nvPr/>
        </p:nvSpPr>
        <p:spPr>
          <a:xfrm>
            <a:off x="457200" y="5760720"/>
            <a:ext cx="8881500" cy="116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US" sz="1000">
                <a:solidFill>
                  <a:srgbClr val="0000FF"/>
                </a:solidFill>
                <a:latin typeface="Georgia"/>
                <a:ea typeface="Georgia"/>
                <a:cs typeface="Georgia"/>
                <a:sym typeface="Georgia"/>
              </a:rPr>
              <a:t>[3] </a:t>
            </a:r>
            <a:r>
              <a:rPr lang="en-US" sz="1000">
                <a:solidFill>
                  <a:schemeClr val="dk1"/>
                </a:solidFill>
                <a:latin typeface="Georgia"/>
                <a:ea typeface="Georgia"/>
                <a:cs typeface="Georgia"/>
                <a:sym typeface="Georgia"/>
              </a:rPr>
              <a:t> </a:t>
            </a:r>
            <a:r>
              <a:rPr lang="en-US" sz="1000">
                <a:latin typeface="Georgia"/>
                <a:ea typeface="Georgia"/>
                <a:cs typeface="Georgia"/>
                <a:sym typeface="Georgia"/>
              </a:rPr>
              <a:t>J. Xiao and et al. SUN database: Large-scale scene recognition from abbey to zoo. In CVPR, pages 3485–3492. IEEE Computer Society, 2010.</a:t>
            </a:r>
            <a:endParaRPr sz="1000">
              <a:latin typeface="Georgia"/>
              <a:ea typeface="Georgia"/>
              <a:cs typeface="Georgia"/>
              <a:sym typeface="Georgia"/>
            </a:endParaRPr>
          </a:p>
          <a:p>
            <a:pPr indent="0" lvl="0" marL="0" marR="0" rtl="0" algn="l">
              <a:lnSpc>
                <a:spcPct val="100000"/>
              </a:lnSpc>
              <a:spcBef>
                <a:spcPts val="0"/>
              </a:spcBef>
              <a:spcAft>
                <a:spcPts val="0"/>
              </a:spcAft>
              <a:buClr>
                <a:schemeClr val="dk1"/>
              </a:buClr>
              <a:buSzPts val="1100"/>
              <a:buFont typeface="Arial"/>
              <a:buNone/>
            </a:pPr>
            <a:r>
              <a:t/>
            </a:r>
            <a:endParaRPr sz="1000">
              <a:solidFill>
                <a:srgbClr val="0000FF"/>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SzPts val="1100"/>
              <a:buFont typeface="Arial"/>
              <a:buNone/>
            </a:pPr>
            <a:r>
              <a:rPr lang="en-US" sz="1000">
                <a:solidFill>
                  <a:srgbClr val="0000FF"/>
                </a:solidFill>
                <a:latin typeface="Georgia"/>
                <a:ea typeface="Georgia"/>
                <a:cs typeface="Georgia"/>
                <a:sym typeface="Georgia"/>
              </a:rPr>
              <a:t>[4]  </a:t>
            </a:r>
            <a:r>
              <a:rPr lang="en-US" sz="1000">
                <a:latin typeface="Georgia"/>
                <a:ea typeface="Georgia"/>
                <a:cs typeface="Georgia"/>
                <a:sym typeface="Georgia"/>
              </a:rPr>
              <a:t>J. Xiao and et al. SUN database: Exploring a large collection of scene categories. International Journal of Computer Vision, 119(1):3–22, 2016.</a:t>
            </a:r>
            <a:endParaRPr sz="1000">
              <a:latin typeface="Georgia"/>
              <a:ea typeface="Georgia"/>
              <a:cs typeface="Georgia"/>
              <a:sym typeface="Georgia"/>
            </a:endParaRPr>
          </a:p>
          <a:p>
            <a:pPr indent="0" lvl="0" marL="0" marR="0" rtl="0" algn="l">
              <a:lnSpc>
                <a:spcPct val="100000"/>
              </a:lnSpc>
              <a:spcBef>
                <a:spcPts val="0"/>
              </a:spcBef>
              <a:spcAft>
                <a:spcPts val="0"/>
              </a:spcAft>
              <a:buClr>
                <a:schemeClr val="dk1"/>
              </a:buClr>
              <a:buSzPts val="1100"/>
              <a:buFont typeface="Arial"/>
              <a:buNone/>
            </a:pPr>
            <a:r>
              <a:t/>
            </a:r>
            <a:endParaRPr sz="1000">
              <a:solidFill>
                <a:srgbClr val="0000FF"/>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SzPts val="1100"/>
              <a:buFont typeface="Arial"/>
              <a:buNone/>
            </a:pPr>
            <a:r>
              <a:rPr lang="en-US" sz="1000">
                <a:solidFill>
                  <a:srgbClr val="0000FF"/>
                </a:solidFill>
                <a:latin typeface="Georgia"/>
                <a:ea typeface="Georgia"/>
                <a:cs typeface="Georgia"/>
                <a:sym typeface="Georgia"/>
              </a:rPr>
              <a:t>[5] </a:t>
            </a:r>
            <a:r>
              <a:rPr lang="en-US" sz="1000">
                <a:solidFill>
                  <a:schemeClr val="dk1"/>
                </a:solidFill>
                <a:latin typeface="Georgia"/>
                <a:ea typeface="Georgia"/>
                <a:cs typeface="Georgia"/>
                <a:sym typeface="Georgia"/>
              </a:rPr>
              <a:t> </a:t>
            </a:r>
            <a:r>
              <a:rPr lang="en-US" sz="1000">
                <a:latin typeface="Georgia"/>
                <a:ea typeface="Georgia"/>
                <a:cs typeface="Georgia"/>
                <a:sym typeface="Georgia"/>
              </a:rPr>
              <a:t>J. Xiao and et al. SUN3D: A database of big spaces reconstructed using SfM and object labels. In ICCV, pages 1625–1632, 2013.</a:t>
            </a:r>
            <a:endParaRPr sz="1000">
              <a:latin typeface="Georgia"/>
              <a:ea typeface="Georgia"/>
              <a:cs typeface="Georgia"/>
              <a:sym typeface="Georgia"/>
            </a:endParaRPr>
          </a:p>
        </p:txBody>
      </p:sp>
      <p:sp>
        <p:nvSpPr>
          <p:cNvPr id="112" name="Google Shape;112;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Related Work</a:t>
            </a:r>
            <a:endParaRPr b="0" i="0" sz="3300" u="none" cap="none" strike="noStrike">
              <a:solidFill>
                <a:srgbClr val="000000"/>
              </a:solidFill>
              <a:latin typeface="Arial"/>
              <a:ea typeface="Arial"/>
              <a:cs typeface="Arial"/>
              <a:sym typeface="Arial"/>
            </a:endParaRPr>
          </a:p>
        </p:txBody>
      </p:sp>
      <p:sp>
        <p:nvSpPr>
          <p:cNvPr id="119" name="Google Shape;119;p21"/>
          <p:cNvSpPr txBox="1"/>
          <p:nvPr/>
        </p:nvSpPr>
        <p:spPr>
          <a:xfrm>
            <a:off x="301680" y="1371600"/>
            <a:ext cx="8537100" cy="5105100"/>
          </a:xfrm>
          <a:prstGeom prst="rect">
            <a:avLst/>
          </a:prstGeom>
          <a:noFill/>
          <a:ln>
            <a:noFill/>
          </a:ln>
        </p:spPr>
        <p:txBody>
          <a:bodyPr anchorCtr="0" anchor="t" bIns="45700" lIns="91425" spcFirstLastPara="1" rIns="91425" wrap="square" tIns="45700">
            <a:noAutofit/>
          </a:bodyPr>
          <a:lstStyle/>
          <a:p>
            <a:pPr indent="-387350" lvl="0" marL="4572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2D/3D Scene Datasets contd.</a:t>
            </a:r>
            <a:endParaRPr sz="2500">
              <a:latin typeface="Georgia"/>
              <a:ea typeface="Georgia"/>
              <a:cs typeface="Georgia"/>
              <a:sym typeface="Georgia"/>
            </a:endParaRPr>
          </a:p>
          <a:p>
            <a:pPr indent="-387350" lvl="1" marL="914400" rtl="0" algn="l">
              <a:lnSpc>
                <a:spcPct val="100000"/>
              </a:lnSpc>
              <a:spcBef>
                <a:spcPts val="0"/>
              </a:spcBef>
              <a:spcAft>
                <a:spcPts val="0"/>
              </a:spcAft>
              <a:buClr>
                <a:srgbClr val="D16349"/>
              </a:buClr>
              <a:buSzPts val="2500"/>
              <a:buFont typeface="Georgia"/>
              <a:buChar char="○"/>
            </a:pPr>
            <a:r>
              <a:rPr lang="en-US" sz="2500">
                <a:solidFill>
                  <a:schemeClr val="dk1"/>
                </a:solidFill>
                <a:latin typeface="Georgia"/>
                <a:ea typeface="Georgia"/>
                <a:cs typeface="Georgia"/>
                <a:sym typeface="Georgia"/>
              </a:rPr>
              <a:t>Song et. al constructed SUNCG </a:t>
            </a:r>
            <a:r>
              <a:rPr lang="en-US" sz="2500">
                <a:solidFill>
                  <a:srgbClr val="0000FF"/>
                </a:solidFill>
                <a:latin typeface="Georgia"/>
                <a:ea typeface="Georgia"/>
                <a:cs typeface="Georgia"/>
                <a:sym typeface="Georgia"/>
              </a:rPr>
              <a:t>[6]</a:t>
            </a:r>
            <a:endParaRPr sz="2500">
              <a:solidFill>
                <a:srgbClr val="0000FF"/>
              </a:solidFill>
              <a:latin typeface="Georgia"/>
              <a:ea typeface="Georgia"/>
              <a:cs typeface="Georgia"/>
              <a:sym typeface="Georgia"/>
            </a:endParaRPr>
          </a:p>
          <a:p>
            <a:pPr indent="-387350" lvl="2" marL="1371600" rtl="0" algn="l">
              <a:lnSpc>
                <a:spcPct val="100000"/>
              </a:lnSpc>
              <a:spcBef>
                <a:spcPts val="0"/>
              </a:spcBef>
              <a:spcAft>
                <a:spcPts val="0"/>
              </a:spcAft>
              <a:buClr>
                <a:srgbClr val="D16349"/>
              </a:buClr>
              <a:buSzPts val="2500"/>
              <a:buFont typeface="Georgia"/>
              <a:buChar char="✓"/>
            </a:pPr>
            <a:r>
              <a:rPr lang="en-US" sz="2500">
                <a:solidFill>
                  <a:schemeClr val="dk1"/>
                </a:solidFill>
                <a:latin typeface="Georgia"/>
                <a:ea typeface="Georgia"/>
                <a:cs typeface="Georgia"/>
                <a:sym typeface="Georgia"/>
              </a:rPr>
              <a:t>46,622 Synthetized 3D scenes with 2,644 objects</a:t>
            </a:r>
            <a:endParaRPr sz="2500">
              <a:solidFill>
                <a:schemeClr val="dk1"/>
              </a:solidFill>
              <a:latin typeface="Georgia"/>
              <a:ea typeface="Georgia"/>
              <a:cs typeface="Georgia"/>
              <a:sym typeface="Georgia"/>
            </a:endParaRPr>
          </a:p>
          <a:p>
            <a:pPr indent="-387350" lvl="2" marL="1371600" rtl="0" algn="l">
              <a:lnSpc>
                <a:spcPct val="100000"/>
              </a:lnSpc>
              <a:spcBef>
                <a:spcPts val="0"/>
              </a:spcBef>
              <a:spcAft>
                <a:spcPts val="0"/>
              </a:spcAft>
              <a:buClr>
                <a:srgbClr val="D16349"/>
              </a:buClr>
              <a:buSzPts val="2500"/>
              <a:buFont typeface="Georgia"/>
              <a:buChar char="✓"/>
            </a:pPr>
            <a:r>
              <a:rPr lang="en-US" sz="2500">
                <a:solidFill>
                  <a:schemeClr val="dk1"/>
                </a:solidFill>
                <a:latin typeface="Georgia"/>
                <a:ea typeface="Georgia"/>
                <a:cs typeface="Georgia"/>
                <a:sym typeface="Georgia"/>
              </a:rPr>
              <a:t>84 scene categories</a:t>
            </a:r>
            <a:endParaRPr sz="2500">
              <a:solidFill>
                <a:schemeClr val="dk1"/>
              </a:solidFill>
              <a:latin typeface="Georgia"/>
              <a:ea typeface="Georgia"/>
              <a:cs typeface="Georgia"/>
              <a:sym typeface="Georgia"/>
            </a:endParaRPr>
          </a:p>
          <a:p>
            <a:pPr indent="-387350" lvl="1" marL="9144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Zhou et. al compiled </a:t>
            </a:r>
            <a:r>
              <a:rPr lang="en-US" sz="2500">
                <a:latin typeface="Georgia"/>
                <a:ea typeface="Georgia"/>
                <a:cs typeface="Georgia"/>
                <a:sym typeface="Georgia"/>
              </a:rPr>
              <a:t>Places</a:t>
            </a:r>
            <a:r>
              <a:rPr lang="en-US" sz="2500">
                <a:latin typeface="Georgia"/>
                <a:ea typeface="Georgia"/>
                <a:cs typeface="Georgia"/>
                <a:sym typeface="Georgia"/>
              </a:rPr>
              <a:t> </a:t>
            </a:r>
            <a:r>
              <a:rPr lang="en-US" sz="2500">
                <a:solidFill>
                  <a:srgbClr val="0000FF"/>
                </a:solidFill>
                <a:latin typeface="Georgia"/>
                <a:ea typeface="Georgia"/>
                <a:cs typeface="Georgia"/>
                <a:sym typeface="Georgia"/>
              </a:rPr>
              <a:t>[7]</a:t>
            </a:r>
            <a:endParaRPr sz="2500">
              <a:latin typeface="Georgia"/>
              <a:ea typeface="Georgia"/>
              <a:cs typeface="Georgia"/>
              <a:sym typeface="Georgia"/>
            </a:endParaRPr>
          </a:p>
          <a:p>
            <a:pPr indent="-387350" lvl="2" marL="13716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10,624,928 images </a:t>
            </a:r>
            <a:endParaRPr sz="2500">
              <a:latin typeface="Georgia"/>
              <a:ea typeface="Georgia"/>
              <a:cs typeface="Georgia"/>
              <a:sym typeface="Georgia"/>
            </a:endParaRPr>
          </a:p>
          <a:p>
            <a:pPr indent="-387350" lvl="2" marL="13716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434 scene categories. </a:t>
            </a:r>
            <a:endParaRPr sz="2500">
              <a:latin typeface="Georgia"/>
              <a:ea typeface="Georgia"/>
              <a:cs typeface="Georgia"/>
              <a:sym typeface="Georgia"/>
            </a:endParaRPr>
          </a:p>
          <a:p>
            <a:pPr indent="0" lvl="0" marL="914400" marR="0" rtl="0" algn="l">
              <a:lnSpc>
                <a:spcPct val="100000"/>
              </a:lnSpc>
              <a:spcBef>
                <a:spcPts val="0"/>
              </a:spcBef>
              <a:spcAft>
                <a:spcPts val="0"/>
              </a:spcAft>
              <a:buNone/>
            </a:pPr>
            <a:r>
              <a:t/>
            </a:r>
            <a:endParaRPr sz="2500">
              <a:latin typeface="Georgia"/>
              <a:ea typeface="Georgia"/>
              <a:cs typeface="Georgia"/>
              <a:sym typeface="Georgia"/>
            </a:endParaRPr>
          </a:p>
        </p:txBody>
      </p:sp>
      <p:sp>
        <p:nvSpPr>
          <p:cNvPr id="120" name="Google Shape;120;p21"/>
          <p:cNvSpPr txBox="1"/>
          <p:nvPr/>
        </p:nvSpPr>
        <p:spPr>
          <a:xfrm>
            <a:off x="457200" y="5760720"/>
            <a:ext cx="8881500" cy="11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solidFill>
                  <a:srgbClr val="0000FF"/>
                </a:solidFill>
                <a:latin typeface="Georgia"/>
                <a:ea typeface="Georgia"/>
                <a:cs typeface="Georgia"/>
                <a:sym typeface="Georgia"/>
              </a:rPr>
              <a:t>[6</a:t>
            </a:r>
            <a:r>
              <a:rPr lang="en-US" sz="1000">
                <a:solidFill>
                  <a:srgbClr val="0000FF"/>
                </a:solidFill>
                <a:latin typeface="Georgia"/>
                <a:ea typeface="Georgia"/>
                <a:cs typeface="Georgia"/>
                <a:sym typeface="Georgia"/>
              </a:rPr>
              <a:t>] </a:t>
            </a:r>
            <a:r>
              <a:rPr lang="en-US" sz="1000">
                <a:solidFill>
                  <a:schemeClr val="dk1"/>
                </a:solidFill>
                <a:latin typeface="Georgia"/>
                <a:ea typeface="Georgia"/>
                <a:cs typeface="Georgia"/>
                <a:sym typeface="Georgia"/>
              </a:rPr>
              <a:t> </a:t>
            </a:r>
            <a:r>
              <a:rPr lang="en-US" sz="1000">
                <a:latin typeface="Georgia"/>
                <a:ea typeface="Georgia"/>
                <a:cs typeface="Georgia"/>
                <a:sym typeface="Georgia"/>
              </a:rPr>
              <a:t>S. Song and et al. Semantic scene completion from a single depth image. In CVPR, pages 190–198. IEEE Computer Society, 2017.</a:t>
            </a:r>
            <a:endParaRPr sz="1000">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1000">
              <a:latin typeface="Georgia"/>
              <a:ea typeface="Georgia"/>
              <a:cs typeface="Georgia"/>
              <a:sym typeface="Georgia"/>
            </a:endParaRPr>
          </a:p>
          <a:p>
            <a:pPr indent="0" lvl="0" marL="0" rtl="0" algn="l">
              <a:lnSpc>
                <a:spcPct val="150000"/>
              </a:lnSpc>
              <a:spcBef>
                <a:spcPts val="0"/>
              </a:spcBef>
              <a:spcAft>
                <a:spcPts val="0"/>
              </a:spcAft>
              <a:buNone/>
            </a:pPr>
            <a:r>
              <a:rPr lang="en-US" sz="1000">
                <a:solidFill>
                  <a:srgbClr val="0000FF"/>
                </a:solidFill>
                <a:latin typeface="Georgia"/>
                <a:ea typeface="Georgia"/>
                <a:cs typeface="Georgia"/>
                <a:sym typeface="Georgia"/>
              </a:rPr>
              <a:t>[7]  </a:t>
            </a:r>
            <a:r>
              <a:rPr lang="en-US" sz="1000">
                <a:solidFill>
                  <a:schemeClr val="dk1"/>
                </a:solidFill>
                <a:latin typeface="Georgia"/>
                <a:ea typeface="Georgia"/>
                <a:cs typeface="Georgia"/>
                <a:sym typeface="Georgia"/>
              </a:rPr>
              <a:t>B. Zhou and et al. Places: A 10 million image database for scene recognition. IEEE Trans. Pattern Anal. Mach. Intell., 40(6):1452–1464, 2018</a:t>
            </a:r>
            <a:endParaRPr sz="10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10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1000">
              <a:latin typeface="Georgia"/>
              <a:ea typeface="Georgia"/>
              <a:cs typeface="Georgia"/>
              <a:sym typeface="Georgia"/>
            </a:endParaRPr>
          </a:p>
        </p:txBody>
      </p:sp>
      <p:sp>
        <p:nvSpPr>
          <p:cNvPr id="121" name="Google Shape;121;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0" i="0" lang="en-US" sz="3300" u="none" cap="none" strike="noStrike">
                <a:solidFill>
                  <a:srgbClr val="7B9899"/>
                </a:solidFill>
                <a:latin typeface="Georgia"/>
                <a:ea typeface="Georgia"/>
                <a:cs typeface="Georgia"/>
                <a:sym typeface="Georgia"/>
              </a:rPr>
              <a:t>Outline</a:t>
            </a:r>
            <a:endParaRPr b="0" i="0" sz="3300" u="none" cap="none" strike="noStrike">
              <a:solidFill>
                <a:srgbClr val="000000"/>
              </a:solidFill>
              <a:latin typeface="Arial"/>
              <a:ea typeface="Arial"/>
              <a:cs typeface="Arial"/>
              <a:sym typeface="Arial"/>
            </a:endParaRPr>
          </a:p>
        </p:txBody>
      </p:sp>
      <p:sp>
        <p:nvSpPr>
          <p:cNvPr id="128" name="Google Shape;128;p22"/>
          <p:cNvSpPr txBox="1"/>
          <p:nvPr/>
        </p:nvSpPr>
        <p:spPr>
          <a:xfrm>
            <a:off x="301680" y="1371600"/>
            <a:ext cx="8537100" cy="5105100"/>
          </a:xfrm>
          <a:prstGeom prst="rect">
            <a:avLst/>
          </a:prstGeom>
          <a:noFill/>
          <a:ln>
            <a:noFill/>
          </a:ln>
        </p:spPr>
        <p:txBody>
          <a:bodyPr anchorCtr="0" anchor="t" bIns="45700" lIns="91425" spcFirstLastPara="1" rIns="91425" wrap="square" tIns="45700">
            <a:noAutofit/>
          </a:bodyPr>
          <a:lstStyle/>
          <a:p>
            <a:pPr indent="-272520" lvl="0" marL="272879"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Introduction</a:t>
            </a:r>
            <a:endParaRPr sz="2800">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solidFill>
                  <a:schemeClr val="dk1"/>
                </a:solidFill>
                <a:latin typeface="Georgia"/>
                <a:ea typeface="Georgia"/>
                <a:cs typeface="Georgia"/>
                <a:sym typeface="Georgia"/>
              </a:rPr>
              <a:t>Related Work</a:t>
            </a:r>
            <a:endParaRPr b="0" i="0" sz="2700" u="none" cap="none" strike="noStrike">
              <a:solidFill>
                <a:schemeClr val="dk1"/>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1" i="0" lang="en-US" sz="2800" u="none" cap="none" strike="noStrike">
                <a:solidFill>
                  <a:srgbClr val="D16349"/>
                </a:solidFill>
                <a:latin typeface="Georgia"/>
                <a:ea typeface="Georgia"/>
                <a:cs typeface="Georgia"/>
                <a:sym typeface="Georgia"/>
              </a:rPr>
              <a:t>Benchmark </a:t>
            </a:r>
            <a:endParaRPr b="1" i="0" sz="2700" u="none" cap="none" strike="noStrike">
              <a:solidFill>
                <a:srgbClr val="D16349"/>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Method</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Evaluation</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Conclusions and Future Work</a:t>
            </a:r>
            <a:endParaRPr b="0" i="0" sz="2700" u="none" cap="none" strike="noStrike">
              <a:solidFill>
                <a:srgbClr val="000000"/>
              </a:solidFill>
              <a:latin typeface="Georgia"/>
              <a:ea typeface="Georgia"/>
              <a:cs typeface="Georgia"/>
              <a:sym typeface="Georgia"/>
            </a:endParaRPr>
          </a:p>
          <a:p>
            <a:pPr indent="0" lvl="0" marL="0" marR="0" rtl="0" algn="l">
              <a:lnSpc>
                <a:spcPct val="70000"/>
              </a:lnSpc>
              <a:spcBef>
                <a:spcPts val="0"/>
              </a:spcBef>
              <a:spcAft>
                <a:spcPts val="0"/>
              </a:spcAft>
              <a:buNone/>
            </a:pPr>
            <a:r>
              <a:t/>
            </a:r>
            <a:endParaRPr b="0" i="0" sz="2700" u="none" cap="none" strike="noStrike">
              <a:solidFill>
                <a:srgbClr val="000000"/>
              </a:solidFill>
              <a:latin typeface="Georgia"/>
              <a:ea typeface="Georgia"/>
              <a:cs typeface="Georgia"/>
              <a:sym typeface="Georgia"/>
            </a:endParaRPr>
          </a:p>
        </p:txBody>
      </p:sp>
      <p:sp>
        <p:nvSpPr>
          <p:cNvPr id="129" name="Google Shape;129;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