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58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:notes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c6a5ee765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c6a5ee76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c6a5ee765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c6a5ee76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0:notes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:notes"/>
          <p:cNvSpPr txBox="1"/>
          <p:nvPr>
            <p:ph idx="1"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639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8:notes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:notes"/>
          <p:cNvSpPr txBox="1"/>
          <p:nvPr>
            <p:ph idx="1"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0:notes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3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4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58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:notes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c6a5ee76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4c6a5ee765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c6a5ee05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4c6a5ee05d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c6a5ee05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c6a5ee0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c6a5ee05d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c6a5ee05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c6a5ee05d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c6a5ee0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http/orca.st.usm.edu/~bli/SceneSBR2018/data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685800" y="380880"/>
            <a:ext cx="7771320" cy="2361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163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Sketch/Image-Based 3D Scene Retrieval: Benchmark, Algorithm, Evaluation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453960" y="2651760"/>
            <a:ext cx="8235360" cy="171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Hameed Abdul-Rashid, Juefei Yuan, Bo Li, Yijuan Lu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080" y="4226760"/>
            <a:ext cx="1932480" cy="903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9360" y="4414680"/>
            <a:ext cx="1780200" cy="71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VMV-VGG contd.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lang="en-US">
                <a:solidFill>
                  <a:srgbClr val="333333"/>
                </a:solidFill>
              </a:rPr>
              <a:t>(5) Sketch/Image/View Classification</a:t>
            </a:r>
            <a:endParaRPr>
              <a:solidFill>
                <a:srgbClr val="333333"/>
              </a:solidFill>
            </a:endParaRPr>
          </a:p>
          <a:p>
            <a:pPr indent="-342900" lvl="1" marL="129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○"/>
            </a:pPr>
            <a:r>
              <a:rPr lang="en-US" sz="1800">
                <a:solidFill>
                  <a:srgbClr val="333333"/>
                </a:solidFill>
              </a:rPr>
              <a:t>We feed the well-trained model (VGG1/VGG2) alongside its corresponding testing query sketch/image or target scene view to obtain two classification vectors.</a:t>
            </a:r>
            <a:endParaRPr sz="1800">
              <a:solidFill>
                <a:srgbClr val="333333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lang="en-US">
                <a:solidFill>
                  <a:srgbClr val="333333"/>
                </a:solidFill>
              </a:rPr>
              <a:t>(6) Majority vote-based label matching</a:t>
            </a:r>
            <a:endParaRPr>
              <a:solidFill>
                <a:srgbClr val="333333"/>
              </a:solidFill>
            </a:endParaRPr>
          </a:p>
          <a:p>
            <a:pPr indent="-342900" lvl="1" marL="129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○"/>
            </a:pPr>
            <a:r>
              <a:rPr lang="en-US" sz="1800">
                <a:solidFill>
                  <a:srgbClr val="333333"/>
                </a:solidFill>
              </a:rPr>
              <a:t>We generate a rank list for each query by using a majority vote-based label matching method based on the query's classification vector and the target 3D scene's 13 classification vectors.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VMV-VGG Architecture 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75" y="1166575"/>
            <a:ext cx="7688850" cy="55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301680" y="228600"/>
            <a:ext cx="8533440" cy="7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00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Evaluation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228600" y="1371600"/>
            <a:ext cx="8685720" cy="457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7180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400"/>
              <a:buFont typeface="Noto Sans Symbols"/>
              <a:buChar char="●"/>
            </a:pPr>
            <a:r>
              <a:rPr b="1"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Seven </a:t>
            </a:r>
            <a:r>
              <a:rPr b="0"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commonly adopted performance metrics in 3D model retrieval technique </a:t>
            </a:r>
            <a:r>
              <a:rPr b="0" lang="en-US" sz="2400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[</a:t>
            </a:r>
            <a:r>
              <a:rPr lang="en-US" sz="2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lang="en-US" sz="2400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21</a:t>
            </a:r>
            <a:r>
              <a:rPr b="0" lang="en-US" sz="2400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]</a:t>
            </a:r>
            <a:r>
              <a:rPr b="0"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Precision-Recall plot (PR)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Nearest Neighbor (NN)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First Tier (FT)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Second Tier (ST)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E-Measures (E)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Discounted Cumulated Gain (DCG)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Average Precision (AP)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180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400"/>
              <a:buFont typeface="Noto Sans Symbols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also have developed the code to compute them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76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000"/>
              <a:buFont typeface="Courier New"/>
              <a:buChar char="o"/>
            </a:pPr>
            <a:r>
              <a:rPr b="0" i="0" lang="en-US" sz="2000" u="sng" cap="none" strike="noStrike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http://orca.st.usm.edu/~bli/SceneIBR2018/data.html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301675" y="5700425"/>
            <a:ext cx="8429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[2</a:t>
            </a:r>
            <a:r>
              <a:rPr lang="en-US" sz="12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] 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H. Abdul-Rashid and et al. SHREC’18 track: 2D scene image-based 3D scene retrieval. In 3DOR, pages 1–8, 2018.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[21]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J. Yuan and et al. SHREC’18 track: 2D scene sketch-based 3D scene retrieval. In 3DOR, pages 1–8, 2018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025" y="214625"/>
            <a:ext cx="6247950" cy="57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1448025" y="5980875"/>
            <a:ext cx="66012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Figure 6. Precision-Recall diagram performance of our VMV-VGG on our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Scene SBR IBR benchmark.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>
            <a:off x="301680" y="228600"/>
            <a:ext cx="8533440" cy="7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00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Results: Performance Metrics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74" y="2753962"/>
            <a:ext cx="8540649" cy="135010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501000" y="4339125"/>
            <a:ext cx="8207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Performance metrics generated by running our VMV-VGG on our Scene SBR IBR benchmark.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00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Conclusions 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301680" y="1447920"/>
            <a:ext cx="8503920" cy="45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252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●"/>
            </a:pPr>
            <a:r>
              <a:rPr b="1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Objective: </a:t>
            </a:r>
            <a:r>
              <a:rPr b="0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 foster this </a:t>
            </a:r>
            <a:r>
              <a:rPr b="0" lang="en-US" sz="2000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challenging</a:t>
            </a:r>
            <a:r>
              <a:rPr b="0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0" lang="en-US" sz="2000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interesting</a:t>
            </a:r>
            <a:r>
              <a:rPr b="0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research direction</a:t>
            </a:r>
            <a:r>
              <a:rPr b="0" i="1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Scene S</a:t>
            </a:r>
            <a:r>
              <a:rPr i="1" lang="en-US" sz="2000">
                <a:latin typeface="Georgia"/>
                <a:ea typeface="Georgia"/>
                <a:cs typeface="Georgia"/>
                <a:sym typeface="Georgia"/>
              </a:rPr>
              <a:t>ketch</a:t>
            </a:r>
            <a:r>
              <a:rPr b="0" i="1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/Image-Based 3D Scene Retrieval </a:t>
            </a:r>
            <a:endParaRPr b="0" sz="2700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●"/>
            </a:pPr>
            <a:r>
              <a:rPr b="1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Dataset: </a:t>
            </a:r>
            <a:r>
              <a:rPr b="0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Build </a:t>
            </a:r>
            <a:r>
              <a:rPr b="1" i="1" lang="en-US" sz="2000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the current largest </a:t>
            </a:r>
            <a:r>
              <a:rPr b="0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2D Scene 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sketch/image 3D scene retrieval </a:t>
            </a:r>
            <a:r>
              <a:rPr b="0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benchmark</a:t>
            </a:r>
            <a:endParaRPr b="0" sz="2700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●"/>
            </a:pPr>
            <a:r>
              <a:rPr b="1" lang="en-US" sz="2000">
                <a:latin typeface="Georgia"/>
                <a:ea typeface="Georgia"/>
                <a:cs typeface="Georgia"/>
                <a:sym typeface="Georgia"/>
              </a:rPr>
              <a:t>Method</a:t>
            </a:r>
            <a:r>
              <a:rPr b="1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Baseline performance has been provided by VMV-VGG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●"/>
            </a:pPr>
            <a:r>
              <a:rPr b="1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Evaluation: </a:t>
            </a:r>
            <a:r>
              <a:rPr b="0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Performed a </a:t>
            </a:r>
            <a:r>
              <a:rPr b="0" i="1" lang="en-US" sz="2000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comparative evaluation</a:t>
            </a:r>
            <a:r>
              <a:rPr b="0" lang="en-US" sz="2000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on the accuracy</a:t>
            </a:r>
            <a:endParaRPr b="0" sz="2700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●"/>
            </a:pPr>
            <a:r>
              <a:rPr b="1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Impact: </a:t>
            </a:r>
            <a:r>
              <a:rPr b="0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Provided </a:t>
            </a:r>
            <a:r>
              <a:rPr b="0" i="1" lang="en-US" sz="2000" strike="noStrike">
                <a:solidFill>
                  <a:srgbClr val="990099"/>
                </a:solidFill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i="1" lang="en-US" sz="2000">
                <a:solidFill>
                  <a:srgbClr val="990099"/>
                </a:solidFill>
                <a:latin typeface="Georgia"/>
                <a:ea typeface="Georgia"/>
                <a:cs typeface="Georgia"/>
                <a:sym typeface="Georgia"/>
              </a:rPr>
              <a:t>largest and most comprehensive </a:t>
            </a:r>
            <a:r>
              <a:rPr b="0" i="1" lang="en-US" sz="2000" strike="noStrike">
                <a:solidFill>
                  <a:srgbClr val="990099"/>
                </a:solidFill>
                <a:latin typeface="Georgia"/>
                <a:ea typeface="Georgia"/>
                <a:cs typeface="Georgia"/>
                <a:sym typeface="Georgia"/>
              </a:rPr>
              <a:t>common platform </a:t>
            </a:r>
            <a:r>
              <a:rPr b="0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for evaluating 2D scen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b="0" lang="en-US" sz="2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sketch/image-based 3D scene retrieval</a:t>
            </a:r>
            <a:endParaRPr b="0" sz="2700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00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Future Work 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319680" y="1447920"/>
            <a:ext cx="8503920" cy="48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252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b="0"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Build a </a:t>
            </a:r>
            <a:r>
              <a:rPr b="0" lang="en-US" sz="2800" strike="noStrike">
                <a:solidFill>
                  <a:srgbClr val="FF3300"/>
                </a:solidFill>
                <a:latin typeface="Georgia"/>
                <a:ea typeface="Georgia"/>
                <a:cs typeface="Georgia"/>
                <a:sym typeface="Georgia"/>
              </a:rPr>
              <a:t>large-scale</a:t>
            </a:r>
            <a:r>
              <a:rPr b="0"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and/or </a:t>
            </a:r>
            <a:r>
              <a:rPr b="0" lang="en-US" sz="2800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multimodal</a:t>
            </a:r>
            <a:r>
              <a:rPr b="0"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2D scene-based 3D scene retrieval benchmark</a:t>
            </a:r>
            <a:endParaRPr b="0" sz="2700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b="0" lang="en-US" sz="2800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Semantics-driven</a:t>
            </a:r>
            <a:r>
              <a:rPr b="0" lang="en-US" sz="28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2D scene image-based 3D scene retrieval</a:t>
            </a:r>
            <a:endParaRPr b="0" sz="2700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/>
          <p:nvPr/>
        </p:nvSpPr>
        <p:spPr>
          <a:xfrm>
            <a:off x="394560" y="1567800"/>
            <a:ext cx="8502120" cy="4851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0066CC"/>
                </a:solidFill>
                <a:latin typeface="Georgia"/>
                <a:ea typeface="Georgia"/>
                <a:cs typeface="Georgia"/>
                <a:sym typeface="Georgia"/>
              </a:rPr>
              <a:t>Thank you!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0066CC"/>
                </a:solidFill>
                <a:latin typeface="Georgia"/>
                <a:ea typeface="Georgia"/>
                <a:cs typeface="Georgia"/>
                <a:sym typeface="Georgia"/>
              </a:rPr>
              <a:t>Q&amp;A?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0066CC"/>
                </a:solidFill>
                <a:latin typeface="Georgia"/>
                <a:ea typeface="Georgia"/>
                <a:cs typeface="Georgia"/>
                <a:sym typeface="Georgia"/>
              </a:rPr>
              <a:t>E-mail: bo.li@usm.edu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Outline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01680" y="1371600"/>
            <a:ext cx="8537040" cy="510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252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Benchmark 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Evaluation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Methods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252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Conclusions and Future Work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01680" y="228600"/>
            <a:ext cx="8533440" cy="7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301680" y="1371600"/>
            <a:ext cx="8503200" cy="4646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7180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2D Scene Sketch/Image-Based 3D Scene Retrieval (Scene_SBR_IBR)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focuses on retrieving relevant 3D scene models using scene sketches/image(s) as input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180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Motivation: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1799" lvl="1" marL="5475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rPr>
              <a:t>Vast applications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3D scene reconstruction, autonomous driving cars, 3D geometry video retrieval, and 3D AR/VR Entertainment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20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000"/>
              <a:buFont typeface="Georgia"/>
              <a:buChar char="●"/>
            </a:pPr>
            <a:r>
              <a:rPr b="1" i="0" lang="en-US" sz="2000" u="none" cap="none" strike="noStrike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Challenges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1799" lvl="1" marL="5475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2D sketches/images lack 3D </a:t>
            </a:r>
            <a:r>
              <a:rPr b="0" i="0" lang="en-US" sz="1800" u="none" cap="none" strike="noStrike">
                <a:solidFill>
                  <a:srgbClr val="6FA8DC"/>
                </a:solidFill>
                <a:latin typeface="Georgia"/>
                <a:ea typeface="Georgia"/>
                <a:cs typeface="Georgia"/>
                <a:sym typeface="Georgia"/>
              </a:rPr>
              <a:t>scene information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they are supposed to present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1799" lvl="1" marL="5475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8E7CC3"/>
                </a:solidFill>
                <a:latin typeface="Georgia"/>
                <a:ea typeface="Georgia"/>
                <a:cs typeface="Georgia"/>
                <a:sym typeface="Georgia"/>
              </a:rPr>
              <a:t>Semantic gap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between 2D scene iconic sketches or realistic images and accurate 3D scene models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1799" lvl="1" marL="5475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rPr>
              <a:t>Brand new</a:t>
            </a: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research topic in the field of sketch/image-based 3D object retrieval (Scene_SBR_IBR)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520" lvl="2" marL="822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ADAE"/>
              </a:buClr>
              <a:buSzPts val="1800"/>
              <a:buFont typeface="Noto Sans Symbols"/>
              <a:buChar char="✓"/>
            </a:pP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query sketch/image contains </a:t>
            </a:r>
            <a:r>
              <a:rPr b="0" i="0" lang="en-US" sz="1800" u="sng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several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objects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520" lvl="2" marL="822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ADAE"/>
              </a:buClr>
              <a:buSzPts val="1800"/>
              <a:buFont typeface="Noto Sans Symbols"/>
              <a:buChar char="✓"/>
            </a:pP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Objects may </a:t>
            </a:r>
            <a:r>
              <a:rPr b="0" i="0" lang="en-US" sz="1800" u="sng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overlap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with each other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520" lvl="2" marL="822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ADAE"/>
              </a:buClr>
              <a:buSzPts val="1800"/>
              <a:buFont typeface="Noto Sans Symbols"/>
              <a:buChar char="✓"/>
            </a:pP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Relative </a:t>
            </a:r>
            <a:r>
              <a:rPr b="0" i="0" lang="en-US" sz="1800" u="sng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context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configurations among the objects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1800" lvl="0" marL="27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promote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this challenging research direction,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built the most comprehensive and largest 2D scene sketch/image-based benchmark 3D scene retrieval benchmark,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Scene_SBR_IBR.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354" y="1281400"/>
            <a:ext cx="3962100" cy="471502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Scene</a:t>
            </a:r>
            <a:r>
              <a:rPr lang="en-US" sz="3300"/>
              <a:t>_</a:t>
            </a:r>
            <a:r>
              <a:rPr b="0" lang="en-US" sz="3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SBR_IBR Benchmark (</a:t>
            </a:r>
            <a:r>
              <a:rPr lang="en-US" sz="3300"/>
              <a:t>1</a:t>
            </a:r>
            <a:r>
              <a:rPr b="0" lang="en-US" sz="3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/3)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166400" y="1281400"/>
            <a:ext cx="44163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00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Georgia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2D scene sketch dataset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999" lvl="1" marL="864000" marR="0" rtl="0" algn="l">
              <a:spcBef>
                <a:spcPts val="0"/>
              </a:spcBef>
              <a:spcAft>
                <a:spcPts val="0"/>
              </a:spcAft>
              <a:buSzPts val="2025"/>
              <a:buFont typeface="Noto Sans Symbols"/>
              <a:buChar char="−"/>
            </a:pP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SBR benchmark </a:t>
            </a:r>
            <a:r>
              <a:rPr b="0" i="0" lang="en-US" sz="27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[21]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augmented further with 500  sketches </a:t>
            </a:r>
            <a:r>
              <a:rPr lang="en-US" sz="2700">
                <a:latin typeface="Georgia"/>
                <a:ea typeface="Georgia"/>
                <a:cs typeface="Georgia"/>
                <a:sym typeface="Georgia"/>
              </a:rPr>
              <a:t>from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Flickr and Google Images  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999" lvl="1" marL="864000" marR="0" rtl="0" algn="l">
              <a:spcBef>
                <a:spcPts val="0"/>
              </a:spcBef>
              <a:spcAft>
                <a:spcPts val="0"/>
              </a:spcAft>
              <a:buSzPts val="2025"/>
              <a:buFont typeface="Noto Sans Symbols"/>
              <a:buChar char="−"/>
            </a:pP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750 2D scene sketches 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999" lvl="1" marL="864000" marR="0" rtl="0" algn="l">
              <a:spcBef>
                <a:spcPts val="0"/>
              </a:spcBef>
              <a:spcAft>
                <a:spcPts val="0"/>
              </a:spcAft>
              <a:buSzPts val="2025"/>
              <a:buFont typeface="Noto Sans Symbols"/>
              <a:buChar char="−"/>
            </a:pP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30  classes (25 sketches per class)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4957345" y="5990400"/>
            <a:ext cx="3962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Fig. 1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Example 2D s</a:t>
            </a: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ketches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(1 per class)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97125" y="5857725"/>
            <a:ext cx="4776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[21] 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J. Yuan and et al. SHREC’18 track: 2D scene sketch-based 3D scene retrieval. In 3DOR, pages 1–8, 2018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Scene</a:t>
            </a:r>
            <a:r>
              <a:rPr lang="en-US" sz="3300"/>
              <a:t>_</a:t>
            </a:r>
            <a:r>
              <a:rPr b="0" lang="en-US" sz="3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SBR_IBR Benchmark (2/3)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166400" y="1281400"/>
            <a:ext cx="44163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Noto Sans Symbols"/>
              <a:buChar char="●"/>
            </a:pPr>
            <a:r>
              <a:rPr b="0" lang="en-US" sz="27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2D scene image dataset</a:t>
            </a:r>
            <a:endParaRPr b="0" sz="2700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Noto Sans Symbols"/>
              <a:buChar char="−"/>
            </a:pP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Places88</a:t>
            </a:r>
            <a:r>
              <a:rPr lang="en-US" sz="27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[23]</a:t>
            </a:r>
            <a:r>
              <a:rPr b="0" i="0" lang="en-US" sz="27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0" i="0" sz="27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Noto Sans Symbols"/>
              <a:buChar char="−"/>
            </a:pPr>
            <a:r>
              <a:rPr lang="en-US" sz="2700">
                <a:latin typeface="Georgia"/>
                <a:ea typeface="Georgia"/>
                <a:cs typeface="Georgia"/>
                <a:sym typeface="Georgia"/>
              </a:rPr>
              <a:t>30,000 images</a:t>
            </a:r>
            <a:endParaRPr sz="2700">
              <a:latin typeface="Georgia"/>
              <a:ea typeface="Georgia"/>
              <a:cs typeface="Georgia"/>
              <a:sym typeface="Georgia"/>
            </a:endParaRPr>
          </a:p>
          <a:p>
            <a:pPr indent="-323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Noto Sans Symbols"/>
              <a:buChar char="−"/>
            </a:pPr>
            <a:r>
              <a:rPr b="0" i="0" lang="en-US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30 classes (1,000 images per class)</a:t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643" y="1195913"/>
            <a:ext cx="4129507" cy="47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4957345" y="5990400"/>
            <a:ext cx="3962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Fig. 1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Example 2D scenes  (1 per class)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97125" y="5857725"/>
            <a:ext cx="4776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[23]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B. Zhou and et al. Places: A 10 million image database for scene recognition. IEEE Trans. Pattern Anal. Mach. Intell., 40(6):1452–1464, 2018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Scene</a:t>
            </a:r>
            <a:r>
              <a:rPr lang="en-US" sz="3300"/>
              <a:t>_</a:t>
            </a:r>
            <a:r>
              <a:rPr b="0" lang="en-US" sz="3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SBR_IBR Benchmark (</a:t>
            </a:r>
            <a:r>
              <a:rPr lang="en-US" sz="3300"/>
              <a:t>3</a:t>
            </a:r>
            <a:r>
              <a:rPr b="0" lang="en-US" sz="3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/3)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166400" y="1281400"/>
            <a:ext cx="44163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575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Noto Sans Symbols"/>
              <a:buChar char="●"/>
            </a:pPr>
            <a:r>
              <a:rPr lang="en-US" sz="2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3D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scene model dataset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18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5"/>
              <a:buFont typeface="Times New Roman"/>
              <a:buChar char="−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3D Warehouse </a:t>
            </a:r>
            <a:r>
              <a:rPr lang="en-US" sz="27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endParaRPr sz="27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18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5"/>
              <a:buFont typeface="Times New Roman"/>
              <a:buChar char="−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3000 scene models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18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5"/>
              <a:buFont typeface="Times New Roman"/>
              <a:buChar char="−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 classes (100 models per class)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4957345" y="5990400"/>
            <a:ext cx="3962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Fig. 1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Example </a:t>
            </a: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b="0" i="0" lang="en-US" sz="1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 scenes  (1 per class)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97125" y="5857725"/>
            <a:ext cx="4776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[1] 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3D Warehouse. http://3dwarehouse.sketchup. com/?hl=en, 2018.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726" y="1295400"/>
            <a:ext cx="4045725" cy="4585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57200" y="2856600"/>
            <a:ext cx="82293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 and Majority Vote VMV-VGG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VMV-VGG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6477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Incorporates two different VGG-16 based models </a:t>
            </a: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[10]</a:t>
            </a:r>
            <a:r>
              <a:rPr lang="en-US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(VGG1 and VGG2) 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Eitz and et al. How do humans sketch objects? ACM Trans. Graph., 31(4):44:1–44:10, 2012.</a:t>
            </a:r>
            <a:endParaRPr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 Scene view sampling</a:t>
            </a:r>
            <a:endParaRPr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29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 sample through QMacro script</a:t>
            </a:r>
            <a:endParaRPr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29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Uniformly sample 12 views along the equator of the sphere.</a:t>
            </a:r>
            <a:endParaRPr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 Data Augmentation</a:t>
            </a:r>
            <a:endParaRPr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29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random rotations, reflections and translations to augment each </a:t>
            </a: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dataset’s</a:t>
            </a: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size by 500 times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457200" y="6074025"/>
            <a:ext cx="8229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[10] 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K. Simonyan and A. Zisserman. Very deep convolutional networks for large-scale image recognition. CoRR, abs/1409.1556, 2014.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VMV-VGG contd.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2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 Pre-Training on VGG1 and VGG2</a:t>
            </a:r>
            <a:endParaRPr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sketch-based retreival VGG1 is pretrained only on  the TU-Berlin dataset</a:t>
            </a:r>
            <a:r>
              <a:rPr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[6]</a:t>
            </a: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500 epochs</a:t>
            </a:r>
            <a:endParaRPr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VGG2 is trained on the Places data set for just 100</a:t>
            </a:r>
            <a:endParaRPr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#ASK  We use Places to pretrain both VGG1 and VGG2 for the first 100 epochs</a:t>
            </a:r>
            <a:endParaRPr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US">
                <a:solidFill>
                  <a:srgbClr val="333333"/>
                </a:solidFill>
              </a:rPr>
              <a:t>(4) Fine-tuning</a:t>
            </a:r>
            <a:endParaRPr>
              <a:solidFill>
                <a:srgbClr val="333333"/>
              </a:solidFill>
            </a:endParaRPr>
          </a:p>
          <a:p>
            <a:pPr indent="-342900" lvl="1" marL="129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○"/>
            </a:pPr>
            <a:r>
              <a:rPr lang="en-US" sz="1800">
                <a:solidFill>
                  <a:srgbClr val="333333"/>
                </a:solidFill>
              </a:rPr>
              <a:t>#ASK fine-tune the pre-trained VGG1/VGG2 models each 100/50 epochs</a:t>
            </a:r>
            <a:endParaRPr sz="1800"/>
          </a:p>
        </p:txBody>
      </p:sp>
      <p:sp>
        <p:nvSpPr>
          <p:cNvPr id="121" name="Google Shape;121;p22"/>
          <p:cNvSpPr txBox="1"/>
          <p:nvPr/>
        </p:nvSpPr>
        <p:spPr>
          <a:xfrm>
            <a:off x="301675" y="5700425"/>
            <a:ext cx="8429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[6] </a:t>
            </a: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M. Eitz and et al. How do humans sketch objects? ACM Trans. Graph., 31(4):44:1–44:10, 2012.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