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73fabd9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73fabd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73fabd94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73fabd9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9e2888b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9e2888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9e4cf53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9e4cf53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9e4cf5351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9e4cf535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youtube.com/watch?v=d96uryQgSBE" TargetMode="Externa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tl_Dj4uwWw8"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txBox="1"/>
          <p:nvPr>
            <p:ph type="ctrTitle"/>
          </p:nvPr>
        </p:nvSpPr>
        <p:spPr>
          <a:xfrm>
            <a:off x="6746628" y="1783959"/>
            <a:ext cx="4645250" cy="288911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Times New Roman"/>
              <a:buNone/>
            </a:pPr>
            <a:r>
              <a:rPr b="1" lang="en-US">
                <a:solidFill>
                  <a:schemeClr val="lt1"/>
                </a:solidFill>
                <a:latin typeface="Times New Roman"/>
                <a:ea typeface="Times New Roman"/>
                <a:cs typeface="Times New Roman"/>
                <a:sym typeface="Times New Roman"/>
              </a:rPr>
              <a:t>Common Sense Application</a:t>
            </a:r>
            <a:endParaRPr/>
          </a:p>
        </p:txBody>
      </p:sp>
      <p:sp>
        <p:nvSpPr>
          <p:cNvPr id="86" name="Google Shape;86;p13"/>
          <p:cNvSpPr txBox="1"/>
          <p:nvPr>
            <p:ph idx="1" type="subTitle"/>
          </p:nvPr>
        </p:nvSpPr>
        <p:spPr>
          <a:xfrm>
            <a:off x="6746627" y="4750893"/>
            <a:ext cx="4645250" cy="11478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sz="2000">
                <a:solidFill>
                  <a:schemeClr val="lt1"/>
                </a:solidFill>
                <a:latin typeface="Times New Roman"/>
                <a:ea typeface="Times New Roman"/>
                <a:cs typeface="Times New Roman"/>
                <a:sym typeface="Times New Roman"/>
              </a:rPr>
              <a:t>By </a:t>
            </a:r>
            <a:r>
              <a:rPr lang="en-US" sz="2000">
                <a:solidFill>
                  <a:schemeClr val="lt1"/>
                </a:solidFill>
                <a:latin typeface="Times New Roman"/>
                <a:ea typeface="Times New Roman"/>
                <a:cs typeface="Times New Roman"/>
                <a:sym typeface="Times New Roman"/>
              </a:rPr>
              <a:t>Joseph Hammer,</a:t>
            </a:r>
            <a:r>
              <a:rPr lang="en-US" sz="2000">
                <a:solidFill>
                  <a:schemeClr val="lt1"/>
                </a:solidFill>
                <a:latin typeface="Times New Roman"/>
                <a:ea typeface="Times New Roman"/>
                <a:cs typeface="Times New Roman"/>
                <a:sym typeface="Times New Roman"/>
              </a:rPr>
              <a:t> Darron Herbert, Dominic Nolt, </a:t>
            </a:r>
            <a:r>
              <a:rPr lang="en-US" sz="2000">
                <a:solidFill>
                  <a:schemeClr val="lt1"/>
                </a:solidFill>
                <a:latin typeface="Times New Roman"/>
                <a:ea typeface="Times New Roman"/>
                <a:cs typeface="Times New Roman"/>
                <a:sym typeface="Times New Roman"/>
              </a:rPr>
              <a:t>Jason Renna, Tyler Robinson, Nicholas Scaramuzzi,</a:t>
            </a:r>
            <a:r>
              <a:rPr lang="en-US" sz="2000">
                <a:solidFill>
                  <a:schemeClr val="lt1"/>
                </a:solidFill>
                <a:latin typeface="Times New Roman"/>
                <a:ea typeface="Times New Roman"/>
                <a:cs typeface="Times New Roman"/>
                <a:sym typeface="Times New Roman"/>
              </a:rPr>
              <a:t> and </a:t>
            </a:r>
            <a:r>
              <a:rPr lang="en-US" sz="2000">
                <a:solidFill>
                  <a:schemeClr val="lt1"/>
                </a:solidFill>
                <a:latin typeface="Times New Roman"/>
                <a:ea typeface="Times New Roman"/>
                <a:cs typeface="Times New Roman"/>
                <a:sym typeface="Times New Roman"/>
              </a:rPr>
              <a:t>Dylan Shapiro</a:t>
            </a:r>
            <a:endParaRPr/>
          </a:p>
        </p:txBody>
      </p:sp>
      <p:sp>
        <p:nvSpPr>
          <p:cNvPr id="87" name="Google Shape;87;p13"/>
          <p:cNvSpPr/>
          <p:nvPr/>
        </p:nvSpPr>
        <p:spPr>
          <a:xfrm flipH="1">
            <a:off x="0" y="0"/>
            <a:ext cx="6172782"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 name="Google Shape;88;p13"/>
          <p:cNvSpPr/>
          <p:nvPr/>
        </p:nvSpPr>
        <p:spPr>
          <a:xfrm>
            <a:off x="0" y="0"/>
            <a:ext cx="6024154" cy="6858000"/>
          </a:xfrm>
          <a:custGeom>
            <a:rect b="b" l="l" r="r" t="t"/>
            <a:pathLst>
              <a:path extrusionOk="0" h="6858000" w="6024154">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close up of a sign&#10;&#10;Description automatically generated" id="89" name="Google Shape;89;p13"/>
          <p:cNvPicPr preferRelativeResize="0"/>
          <p:nvPr/>
        </p:nvPicPr>
        <p:blipFill rotWithShape="1">
          <a:blip r:embed="rId3">
            <a:alphaModFix/>
          </a:blip>
          <a:srcRect b="0" l="0" r="0" t="0"/>
          <a:stretch/>
        </p:blipFill>
        <p:spPr>
          <a:xfrm>
            <a:off x="419382" y="720993"/>
            <a:ext cx="4047843" cy="40478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Location Manager Application</a:t>
            </a:r>
            <a:endParaRPr/>
          </a:p>
        </p:txBody>
      </p:sp>
      <p:sp>
        <p:nvSpPr>
          <p:cNvPr id="143" name="Google Shape;143;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US">
                <a:latin typeface="Times New Roman"/>
                <a:ea typeface="Times New Roman"/>
                <a:cs typeface="Times New Roman"/>
                <a:sym typeface="Times New Roman"/>
              </a:rPr>
              <a:t>Provides simplified way to manage location information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406400" lvl="0" marL="457200" rtl="0" algn="l">
              <a:spcBef>
                <a:spcPts val="1000"/>
              </a:spcBef>
              <a:spcAft>
                <a:spcPts val="0"/>
              </a:spcAft>
              <a:buSzPts val="2800"/>
              <a:buChar char="•"/>
            </a:pPr>
            <a:r>
              <a:rPr lang="en-US">
                <a:latin typeface="Times New Roman"/>
                <a:ea typeface="Times New Roman"/>
                <a:cs typeface="Times New Roman"/>
                <a:sym typeface="Times New Roman"/>
              </a:rPr>
              <a:t>Administrators will not need to access MySQL directly to add, update, or remove locations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Common Sense App </a:t>
            </a:r>
            <a:r>
              <a:rPr lang="en-US">
                <a:latin typeface="Times New Roman"/>
                <a:ea typeface="Times New Roman"/>
                <a:cs typeface="Times New Roman"/>
                <a:sym typeface="Times New Roman"/>
              </a:rPr>
              <a:t>Video </a:t>
            </a:r>
            <a:endParaRPr>
              <a:latin typeface="Times New Roman"/>
              <a:ea typeface="Times New Roman"/>
              <a:cs typeface="Times New Roman"/>
              <a:sym typeface="Times New Roman"/>
            </a:endParaRPr>
          </a:p>
        </p:txBody>
      </p:sp>
      <p:pic>
        <p:nvPicPr>
          <p:cNvPr id="149" name="Google Shape;149;p23" title="2019 05 07 18 28 46">
            <a:hlinkClick r:id="rId3"/>
          </p:cNvPr>
          <p:cNvPicPr preferRelativeResize="0"/>
          <p:nvPr/>
        </p:nvPicPr>
        <p:blipFill>
          <a:blip r:embed="rId4">
            <a:alphaModFix/>
          </a:blip>
          <a:stretch>
            <a:fillRect/>
          </a:stretch>
        </p:blipFill>
        <p:spPr>
          <a:xfrm>
            <a:off x="2651138" y="1483175"/>
            <a:ext cx="6889733" cy="516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Location Manager Video</a:t>
            </a:r>
            <a:endParaRPr/>
          </a:p>
        </p:txBody>
      </p:sp>
      <p:sp>
        <p:nvSpPr>
          <p:cNvPr id="155" name="Google Shape;155;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6" name="Google Shape;156;p24" title="Common Sense Location Manager Demo">
            <a:hlinkClick r:id="rId3"/>
          </p:cNvPr>
          <p:cNvPicPr preferRelativeResize="0"/>
          <p:nvPr/>
        </p:nvPicPr>
        <p:blipFill>
          <a:blip r:embed="rId4">
            <a:alphaModFix/>
          </a:blip>
          <a:stretch>
            <a:fillRect/>
          </a:stretch>
        </p:blipFill>
        <p:spPr>
          <a:xfrm>
            <a:off x="2977500" y="1662350"/>
            <a:ext cx="6237000" cy="467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Decision making</a:t>
            </a:r>
            <a:endParaRPr/>
          </a:p>
        </p:txBody>
      </p:sp>
      <p:sp>
        <p:nvSpPr>
          <p:cNvPr id="162" name="Google Shape;16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All software development processes  must begin with </a:t>
            </a:r>
            <a:r>
              <a:rPr lang="en-US">
                <a:latin typeface="Times New Roman"/>
                <a:ea typeface="Times New Roman"/>
                <a:cs typeface="Times New Roman"/>
                <a:sym typeface="Times New Roman"/>
              </a:rPr>
              <a:t>brainstorming</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Originally we decided that it may be best to code in Google's mobile app SDK, Flutter </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As a team we did not take this path because of limited experience</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We decided to take the route of coding on android studio, This being the better option because we all have experience coding in java over the course of our years at Rowan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Cont.</a:t>
            </a:r>
            <a:endParaRPr>
              <a:latin typeface="Times New Roman"/>
              <a:ea typeface="Times New Roman"/>
              <a:cs typeface="Times New Roman"/>
              <a:sym typeface="Times New Roman"/>
            </a:endParaRPr>
          </a:p>
        </p:txBody>
      </p:sp>
      <p:sp>
        <p:nvSpPr>
          <p:cNvPr id="168" name="Google Shape;168;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Another difficult decision of our design process was deciding on the division of labor based on our own individual strengths and our own personable opinions on what we would like to accomplish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Deciding how to handle the backend portion and authentication/security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Technology Stack</a:t>
            </a:r>
            <a:endParaRPr/>
          </a:p>
        </p:txBody>
      </p:sp>
      <p:sp>
        <p:nvSpPr>
          <p:cNvPr id="174" name="Google Shape;17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front end of the application was developed in Android Studio using Java. </a:t>
            </a:r>
            <a:endParaRPr>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interface utilizes XML for its layout and design.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Since the application is being developed for android devices we are using a combination of emulated hardware (android devices).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This is being done to test the software.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Cont.</a:t>
            </a:r>
            <a:endParaRPr/>
          </a:p>
        </p:txBody>
      </p:sp>
      <p:sp>
        <p:nvSpPr>
          <p:cNvPr id="180" name="Google Shape;18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weather for the application is obtained through </a:t>
            </a:r>
            <a:r>
              <a:rPr lang="en-US">
                <a:latin typeface="Times New Roman"/>
                <a:ea typeface="Times New Roman"/>
                <a:cs typeface="Times New Roman"/>
                <a:sym typeface="Times New Roman"/>
              </a:rPr>
              <a:t>OpenWeatherMap</a:t>
            </a:r>
            <a:r>
              <a:rPr lang="en-US">
                <a:latin typeface="Times New Roman"/>
                <a:ea typeface="Times New Roman"/>
                <a:cs typeface="Times New Roman"/>
                <a:sym typeface="Times New Roman"/>
              </a:rPr>
              <a:t> API.</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map was obtained using the Google </a:t>
            </a:r>
            <a:r>
              <a:rPr lang="en-US">
                <a:latin typeface="Times New Roman"/>
                <a:ea typeface="Times New Roman"/>
                <a:cs typeface="Times New Roman"/>
                <a:sym typeface="Times New Roman"/>
              </a:rPr>
              <a:t>Maps</a:t>
            </a:r>
            <a:r>
              <a:rPr lang="en-US">
                <a:latin typeface="Times New Roman"/>
                <a:ea typeface="Times New Roman"/>
                <a:cs typeface="Times New Roman"/>
                <a:sym typeface="Times New Roman"/>
              </a:rPr>
              <a:t> API.</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 for the backend of the application we choose to have the database developed in MySQL and the data is linked to the application using PHP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About the backend</a:t>
            </a:r>
            <a:endParaRPr/>
          </a:p>
        </p:txBody>
      </p:sp>
      <p:sp>
        <p:nvSpPr>
          <p:cNvPr id="186" name="Google Shape;18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Accounts can be created by using a Google account</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Security is important! We only store details the app will specifically use, first name, last name, zip code, and their accountID.</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Passwords are stored in the database as a hash value so they are kept private and safe.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0" name="Shape 190"/>
        <p:cNvGrpSpPr/>
        <p:nvPr/>
      </p:nvGrpSpPr>
      <p:grpSpPr>
        <a:xfrm>
          <a:off x="0" y="0"/>
          <a:ext cx="0" cy="0"/>
          <a:chOff x="0" y="0"/>
          <a:chExt cx="0" cy="0"/>
        </a:xfrm>
      </p:grpSpPr>
      <p:sp>
        <p:nvSpPr>
          <p:cNvPr id="191" name="Google Shape;1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Screens of the application </a:t>
            </a:r>
            <a:endParaRPr/>
          </a:p>
        </p:txBody>
      </p:sp>
      <p:grpSp>
        <p:nvGrpSpPr>
          <p:cNvPr id="192" name="Google Shape;192;p30"/>
          <p:cNvGrpSpPr/>
          <p:nvPr/>
        </p:nvGrpSpPr>
        <p:grpSpPr>
          <a:xfrm>
            <a:off x="1416878" y="1825913"/>
            <a:ext cx="9358242" cy="4350761"/>
            <a:chOff x="578678" y="288"/>
            <a:chExt cx="9358242" cy="4350761"/>
          </a:xfrm>
        </p:grpSpPr>
        <p:sp>
          <p:nvSpPr>
            <p:cNvPr id="193" name="Google Shape;193;p30"/>
            <p:cNvSpPr/>
            <p:nvPr/>
          </p:nvSpPr>
          <p:spPr>
            <a:xfrm>
              <a:off x="898829" y="288"/>
              <a:ext cx="1001496" cy="1001496"/>
            </a:xfrm>
            <a:prstGeom prst="round2DiagRect">
              <a:avLst>
                <a:gd fmla="val 2972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1112262" y="213721"/>
              <a:ext cx="574628" cy="57462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78678" y="1313725"/>
              <a:ext cx="1641796" cy="6567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578678" y="1313725"/>
              <a:ext cx="1641796" cy="65671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2300" u="none" cap="none" strike="noStrike">
                  <a:solidFill>
                    <a:schemeClr val="dk1"/>
                  </a:solidFill>
                  <a:latin typeface="Calibri"/>
                  <a:ea typeface="Calibri"/>
                  <a:cs typeface="Calibri"/>
                  <a:sym typeface="Calibri"/>
                </a:rPr>
                <a:t>LOGIN SCREEN</a:t>
              </a:r>
              <a:endParaRPr/>
            </a:p>
          </p:txBody>
        </p:sp>
        <p:sp>
          <p:nvSpPr>
            <p:cNvPr id="197" name="Google Shape;197;p30"/>
            <p:cNvSpPr/>
            <p:nvPr/>
          </p:nvSpPr>
          <p:spPr>
            <a:xfrm>
              <a:off x="2827940" y="288"/>
              <a:ext cx="1001496" cy="1001496"/>
            </a:xfrm>
            <a:prstGeom prst="round2DiagRect">
              <a:avLst>
                <a:gd fmla="val 2972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3041374" y="213721"/>
              <a:ext cx="574628" cy="57462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2507790" y="1313725"/>
              <a:ext cx="1641796" cy="6567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nvSpPr>
          <p:spPr>
            <a:xfrm>
              <a:off x="2507790" y="1313725"/>
              <a:ext cx="1641796" cy="65671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2300" u="none" cap="none" strike="noStrike">
                  <a:solidFill>
                    <a:schemeClr val="dk1"/>
                  </a:solidFill>
                  <a:latin typeface="Calibri"/>
                  <a:ea typeface="Calibri"/>
                  <a:cs typeface="Calibri"/>
                  <a:sym typeface="Calibri"/>
                </a:rPr>
                <a:t>NEWS FEED </a:t>
              </a:r>
              <a:endParaRPr/>
            </a:p>
          </p:txBody>
        </p:sp>
        <p:sp>
          <p:nvSpPr>
            <p:cNvPr id="201" name="Google Shape;201;p30"/>
            <p:cNvSpPr/>
            <p:nvPr/>
          </p:nvSpPr>
          <p:spPr>
            <a:xfrm>
              <a:off x="4757051" y="288"/>
              <a:ext cx="1001496" cy="1001496"/>
            </a:xfrm>
            <a:prstGeom prst="round2DiagRect">
              <a:avLst>
                <a:gd fmla="val 2972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4970485" y="213721"/>
              <a:ext cx="574628" cy="57462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436901" y="1313725"/>
              <a:ext cx="1641796" cy="6567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4436901" y="1313725"/>
              <a:ext cx="1641796" cy="65671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2300" u="none" cap="none" strike="noStrike">
                  <a:solidFill>
                    <a:schemeClr val="dk1"/>
                  </a:solidFill>
                  <a:latin typeface="Calibri"/>
                  <a:ea typeface="Calibri"/>
                  <a:cs typeface="Calibri"/>
                  <a:sym typeface="Calibri"/>
                </a:rPr>
                <a:t>WEATHER </a:t>
              </a:r>
              <a:endParaRPr/>
            </a:p>
          </p:txBody>
        </p:sp>
        <p:sp>
          <p:nvSpPr>
            <p:cNvPr id="205" name="Google Shape;205;p30"/>
            <p:cNvSpPr/>
            <p:nvPr/>
          </p:nvSpPr>
          <p:spPr>
            <a:xfrm>
              <a:off x="6686163" y="288"/>
              <a:ext cx="1001496" cy="1001496"/>
            </a:xfrm>
            <a:prstGeom prst="round2DiagRect">
              <a:avLst>
                <a:gd fmla="val 2972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6899596" y="213721"/>
              <a:ext cx="574628" cy="57462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6366012" y="1313725"/>
              <a:ext cx="1641796" cy="6567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nvSpPr>
          <p:spPr>
            <a:xfrm>
              <a:off x="6366012" y="1313725"/>
              <a:ext cx="1641796" cy="65671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2300" u="none" cap="none" strike="noStrike">
                  <a:solidFill>
                    <a:schemeClr val="dk1"/>
                  </a:solidFill>
                  <a:latin typeface="Calibri"/>
                  <a:ea typeface="Calibri"/>
                  <a:cs typeface="Calibri"/>
                  <a:sym typeface="Calibri"/>
                </a:rPr>
                <a:t>THE MAP</a:t>
              </a:r>
              <a:endParaRPr/>
            </a:p>
          </p:txBody>
        </p:sp>
        <p:sp>
          <p:nvSpPr>
            <p:cNvPr id="209" name="Google Shape;209;p30"/>
            <p:cNvSpPr/>
            <p:nvPr/>
          </p:nvSpPr>
          <p:spPr>
            <a:xfrm>
              <a:off x="8615274" y="288"/>
              <a:ext cx="1001496" cy="1001496"/>
            </a:xfrm>
            <a:prstGeom prst="round2DiagRect">
              <a:avLst>
                <a:gd fmla="val 2972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8828708" y="213721"/>
              <a:ext cx="574628" cy="57462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8295124" y="1313725"/>
              <a:ext cx="1641796" cy="6567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txBox="1"/>
            <p:nvPr/>
          </p:nvSpPr>
          <p:spPr>
            <a:xfrm>
              <a:off x="8295124" y="1313725"/>
              <a:ext cx="1641796" cy="65671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2300" u="none" cap="none" strike="noStrike">
                  <a:solidFill>
                    <a:schemeClr val="dk1"/>
                  </a:solidFill>
                  <a:latin typeface="Calibri"/>
                  <a:ea typeface="Calibri"/>
                  <a:cs typeface="Calibri"/>
                  <a:sym typeface="Calibri"/>
                </a:rPr>
                <a:t>THE STORE </a:t>
              </a:r>
              <a:endParaRPr/>
            </a:p>
          </p:txBody>
        </p:sp>
        <p:sp>
          <p:nvSpPr>
            <p:cNvPr id="213" name="Google Shape;213;p30"/>
            <p:cNvSpPr/>
            <p:nvPr/>
          </p:nvSpPr>
          <p:spPr>
            <a:xfrm>
              <a:off x="4757051" y="2380893"/>
              <a:ext cx="1001496" cy="1001496"/>
            </a:xfrm>
            <a:prstGeom prst="round2DiagRect">
              <a:avLst>
                <a:gd fmla="val 29727"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4970485" y="2594327"/>
              <a:ext cx="574628" cy="574628"/>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4436901" y="3694331"/>
              <a:ext cx="1641796" cy="6567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txBox="1"/>
            <p:nvPr/>
          </p:nvSpPr>
          <p:spPr>
            <a:xfrm>
              <a:off x="4436901" y="3694331"/>
              <a:ext cx="1641796" cy="65671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2300" u="none" cap="none" strike="noStrike">
                  <a:solidFill>
                    <a:schemeClr val="dk1"/>
                  </a:solidFill>
                  <a:latin typeface="Calibri"/>
                  <a:ea typeface="Calibri"/>
                  <a:cs typeface="Calibri"/>
                  <a:sym typeface="Calibri"/>
                </a:rPr>
                <a:t>PROFILE PAGE</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0" name="Shape 220"/>
        <p:cNvGrpSpPr/>
        <p:nvPr/>
      </p:nvGrpSpPr>
      <p:grpSpPr>
        <a:xfrm>
          <a:off x="0" y="0"/>
          <a:ext cx="0" cy="0"/>
          <a:chOff x="0" y="0"/>
          <a:chExt cx="0" cy="0"/>
        </a:xfrm>
      </p:grpSpPr>
      <p:sp>
        <p:nvSpPr>
          <p:cNvPr id="221" name="Google Shape;221;p3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31"/>
          <p:cNvSpPr/>
          <p:nvPr/>
        </p:nvSpPr>
        <p:spPr>
          <a:xfrm>
            <a:off x="0" y="0"/>
            <a:ext cx="2013557" cy="6858000"/>
          </a:xfrm>
          <a:prstGeom prst="rect">
            <a:avLst/>
          </a:prstGeom>
          <a:solidFill>
            <a:srgbClr val="5939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31"/>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Flow Diagram</a:t>
            </a:r>
            <a:endParaRPr/>
          </a:p>
        </p:txBody>
      </p:sp>
      <p:pic>
        <p:nvPicPr>
          <p:cNvPr descr="https://lh5.googleusercontent.com/XgfY2G6tzr8rW5OIEauJGdSYYFkGzLeEVC0x0jJMPD4lyvpDxnUeiE9wAb2W1GkrsENDcaAMkjRoD7vLakOV60BwyHO6gPgz_aENmulbaYPFsB7V_hvhslgljoBwpLN2yKWrKeVQ" id="224" name="Google Shape;224;p31"/>
          <p:cNvPicPr preferRelativeResize="0"/>
          <p:nvPr>
            <p:ph idx="1" type="body"/>
          </p:nvPr>
        </p:nvPicPr>
        <p:blipFill rotWithShape="1">
          <a:blip r:embed="rId3">
            <a:alphaModFix/>
          </a:blip>
          <a:srcRect b="0" l="0" r="0" t="0"/>
          <a:stretch/>
        </p:blipFill>
        <p:spPr>
          <a:xfrm>
            <a:off x="4172358" y="961812"/>
            <a:ext cx="6920683" cy="4930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About the company</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Common Sense is owned by Kathy Lenox and Michael Hammer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business sells Common Sense, the </a:t>
            </a:r>
            <a:r>
              <a:rPr lang="en-US">
                <a:latin typeface="Times New Roman"/>
                <a:ea typeface="Times New Roman"/>
                <a:cs typeface="Times New Roman"/>
                <a:sym typeface="Times New Roman"/>
              </a:rPr>
              <a:t>persistent</a:t>
            </a:r>
            <a:r>
              <a:rPr lang="en-US">
                <a:latin typeface="Times New Roman"/>
                <a:ea typeface="Times New Roman"/>
                <a:cs typeface="Times New Roman"/>
                <a:sym typeface="Times New Roman"/>
              </a:rPr>
              <a:t> antimicrobial hand sanitizer and home/work treatment packages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 we scrambled for ideas, on what to develop for senior project this seemed like the perfect opportunity</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Google Shape;229;p3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32"/>
          <p:cNvSpPr/>
          <p:nvPr/>
        </p:nvSpPr>
        <p:spPr>
          <a:xfrm>
            <a:off x="0" y="0"/>
            <a:ext cx="2013557" cy="6858000"/>
          </a:xfrm>
          <a:prstGeom prst="rect">
            <a:avLst/>
          </a:prstGeom>
          <a:solidFill>
            <a:srgbClr val="603C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32"/>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Database Schema</a:t>
            </a:r>
            <a:endParaRPr/>
          </a:p>
        </p:txBody>
      </p:sp>
      <p:pic>
        <p:nvPicPr>
          <p:cNvPr id="232" name="Google Shape;232;p32"/>
          <p:cNvPicPr preferRelativeResize="0"/>
          <p:nvPr/>
        </p:nvPicPr>
        <p:blipFill>
          <a:blip r:embed="rId3">
            <a:alphaModFix/>
          </a:blip>
          <a:stretch>
            <a:fillRect/>
          </a:stretch>
        </p:blipFill>
        <p:spPr>
          <a:xfrm>
            <a:off x="3930873" y="548363"/>
            <a:ext cx="8024350" cy="5761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Login </a:t>
            </a:r>
            <a:endParaRPr/>
          </a:p>
        </p:txBody>
      </p:sp>
      <p:sp>
        <p:nvSpPr>
          <p:cNvPr id="238" name="Google Shape;23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When the application is opened the user is asked to login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First time users will register an account using their google account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Once they have successfully </a:t>
            </a:r>
            <a:r>
              <a:rPr lang="en-US">
                <a:latin typeface="Times New Roman"/>
                <a:ea typeface="Times New Roman"/>
                <a:cs typeface="Times New Roman"/>
                <a:sym typeface="Times New Roman"/>
              </a:rPr>
              <a:t>registered</a:t>
            </a:r>
            <a:r>
              <a:rPr lang="en-US">
                <a:latin typeface="Times New Roman"/>
                <a:ea typeface="Times New Roman"/>
                <a:cs typeface="Times New Roman"/>
                <a:sym typeface="Times New Roman"/>
              </a:rPr>
              <a:t> or logged in they will be directed to the news screen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News Feed</a:t>
            </a:r>
            <a:endParaRPr/>
          </a:p>
        </p:txBody>
      </p:sp>
      <p:sp>
        <p:nvSpPr>
          <p:cNvPr id="244" name="Google Shape;244;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This portion of the application features the web crawler developed in python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web-crawler pulls the news from two main websites the FDA and CDC.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updated on a 24 hour schedule, and provides links to the main articles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Weather</a:t>
            </a:r>
            <a:endParaRPr/>
          </a:p>
        </p:txBody>
      </p:sp>
      <p:sp>
        <p:nvSpPr>
          <p:cNvPr id="250" name="Google Shape;25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Is obtained using the </a:t>
            </a:r>
            <a:r>
              <a:rPr lang="en-US">
                <a:latin typeface="Times New Roman"/>
                <a:ea typeface="Times New Roman"/>
                <a:cs typeface="Times New Roman"/>
                <a:sym typeface="Times New Roman"/>
              </a:rPr>
              <a:t>OpenWeatherMap</a:t>
            </a:r>
            <a:r>
              <a:rPr lang="en-US">
                <a:latin typeface="Times New Roman"/>
                <a:ea typeface="Times New Roman"/>
                <a:cs typeface="Times New Roman"/>
                <a:sym typeface="Times New Roman"/>
              </a:rPr>
              <a:t> API, which gives us the ability to determine the users location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Additionally this allows us to obtain a variety of additional information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With this information we use it to determine health risks related to current weather conditions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Map </a:t>
            </a:r>
            <a:endParaRPr/>
          </a:p>
        </p:txBody>
      </p:sp>
      <p:sp>
        <p:nvSpPr>
          <p:cNvPr id="256" name="Google Shape;25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Is obtained using Google Maps API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Shows users where they purchase Common Sense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 well as locations that have been treated by the product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Store</a:t>
            </a:r>
            <a:endParaRPr/>
          </a:p>
        </p:txBody>
      </p:sp>
      <p:sp>
        <p:nvSpPr>
          <p:cNvPr id="262" name="Google Shape;262;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Pulled from the smartcommonsense website</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he user has access to the online store where they can view and purchase products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Profile</a:t>
            </a:r>
            <a:endParaRPr/>
          </a:p>
        </p:txBody>
      </p:sp>
      <p:sp>
        <p:nvSpPr>
          <p:cNvPr id="268" name="Google Shape;268;p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Contains the user’s personal settings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Gives the user the ability to change these settings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Provides a link to the Treatment Estimate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Treatment Estimate</a:t>
            </a:r>
            <a:endParaRPr>
              <a:latin typeface="Times New Roman"/>
              <a:ea typeface="Times New Roman"/>
              <a:cs typeface="Times New Roman"/>
              <a:sym typeface="Times New Roman"/>
            </a:endParaRPr>
          </a:p>
        </p:txBody>
      </p:sp>
      <p:sp>
        <p:nvSpPr>
          <p:cNvPr id="274" name="Google Shape;27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he same formula the company uses</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Important to know that this feature still will require a service technician to determine the true cost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Widget</a:t>
            </a:r>
            <a:endParaRPr/>
          </a:p>
        </p:txBody>
      </p:sp>
      <p:sp>
        <p:nvSpPr>
          <p:cNvPr id="280" name="Google Shape;280;p4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0"/>
              </a:spcBef>
              <a:spcAft>
                <a:spcPts val="0"/>
              </a:spcAft>
              <a:buSzPts val="2800"/>
              <a:buFont typeface="Times New Roman"/>
              <a:buChar char="•"/>
            </a:pPr>
            <a:r>
              <a:rPr lang="en-US">
                <a:latin typeface="Times New Roman"/>
                <a:ea typeface="Times New Roman"/>
                <a:cs typeface="Times New Roman"/>
                <a:sym typeface="Times New Roman"/>
              </a:rPr>
              <a:t>Utilizes the same information from the News Feed to provide similar functionality on the user’s home screen</a:t>
            </a:r>
            <a:endParaRPr/>
          </a:p>
          <a:p>
            <a:pPr indent="0" lvl="0" marL="0" rtl="0" algn="l">
              <a:spcBef>
                <a:spcPts val="0"/>
              </a:spcBef>
              <a:spcAft>
                <a:spcPts val="0"/>
              </a:spcAft>
              <a:buNone/>
            </a:pPr>
            <a:r>
              <a:t/>
            </a:r>
            <a:endParaRPr/>
          </a:p>
          <a:p>
            <a:pPr indent="-228600" lvl="0" marL="228600" rtl="0" algn="l">
              <a:spcBef>
                <a:spcPts val="0"/>
              </a:spcBef>
              <a:spcAft>
                <a:spcPts val="0"/>
              </a:spcAft>
              <a:buSzPts val="2800"/>
              <a:buFont typeface="Times New Roman"/>
              <a:buChar char="•"/>
            </a:pPr>
            <a:r>
              <a:rPr lang="en-US">
                <a:latin typeface="Times New Roman"/>
                <a:ea typeface="Times New Roman"/>
                <a:cs typeface="Times New Roman"/>
                <a:sym typeface="Times New Roman"/>
              </a:rPr>
              <a:t>Can be added, removed and resized outside of the application</a:t>
            </a:r>
            <a:endParaRPr>
              <a:latin typeface="Times New Roman"/>
              <a:ea typeface="Times New Roman"/>
              <a:cs typeface="Times New Roman"/>
              <a:sym typeface="Times New Roman"/>
            </a:endParaRPr>
          </a:p>
          <a:p>
            <a:pPr indent="-50800" lvl="0" marL="228600" rtl="0" algn="l">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228600" lvl="0" marL="228600" rtl="0" algn="l">
              <a:spcBef>
                <a:spcPts val="1000"/>
              </a:spcBef>
              <a:spcAft>
                <a:spcPts val="0"/>
              </a:spcAft>
              <a:buSzPts val="2800"/>
              <a:buChar char="•"/>
            </a:pPr>
            <a:r>
              <a:rPr lang="en-US">
                <a:latin typeface="Times New Roman"/>
                <a:ea typeface="Times New Roman"/>
                <a:cs typeface="Times New Roman"/>
                <a:sym typeface="Times New Roman"/>
              </a:rPr>
              <a:t>It is updated on a 24 hour schedule, and provides links to the main articles, as well as a link to the app itself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Location Manager</a:t>
            </a:r>
            <a:endParaRPr/>
          </a:p>
        </p:txBody>
      </p:sp>
      <p:sp>
        <p:nvSpPr>
          <p:cNvPr id="286" name="Google Shape;286;p4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Font typeface="Times New Roman"/>
              <a:buChar char="•"/>
            </a:pPr>
            <a:r>
              <a:rPr lang="en-US">
                <a:latin typeface="Times New Roman"/>
                <a:ea typeface="Times New Roman"/>
                <a:cs typeface="Times New Roman"/>
                <a:sym typeface="Times New Roman"/>
              </a:rPr>
              <a:t>Utilizes JCrafts JSch to establish an SSH connection to the server</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406400" lvl="0" marL="457200" rtl="0" algn="l">
              <a:spcBef>
                <a:spcPts val="1000"/>
              </a:spcBef>
              <a:spcAft>
                <a:spcPts val="0"/>
              </a:spcAft>
              <a:buSzPts val="2800"/>
              <a:buFont typeface="Times New Roman"/>
              <a:buChar char="•"/>
            </a:pPr>
            <a:r>
              <a:rPr lang="en-US">
                <a:latin typeface="Times New Roman"/>
                <a:ea typeface="Times New Roman"/>
                <a:cs typeface="Times New Roman"/>
                <a:sym typeface="Times New Roman"/>
              </a:rPr>
              <a:t>Utilizes MySQL JDBC to connect to the MySQL database after connecting to the server</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406400" lvl="0" marL="457200" rtl="0" algn="l">
              <a:spcBef>
                <a:spcPts val="1000"/>
              </a:spcBef>
              <a:spcAft>
                <a:spcPts val="0"/>
              </a:spcAft>
              <a:buSzPts val="2800"/>
              <a:buFont typeface="Times New Roman"/>
              <a:buChar char="•"/>
            </a:pPr>
            <a:r>
              <a:rPr lang="en-US">
                <a:latin typeface="Times New Roman"/>
                <a:ea typeface="Times New Roman"/>
                <a:cs typeface="Times New Roman"/>
                <a:sym typeface="Times New Roman"/>
              </a:rPr>
              <a:t>Uses a combination of prepared statements, views, and stored procedures to retrieve, update, and insert data</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Our Team </a:t>
            </a:r>
            <a:endParaRPr/>
          </a:p>
        </p:txBody>
      </p:sp>
      <p:sp>
        <p:nvSpPr>
          <p:cNvPr id="101" name="Google Shape;1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Clr>
                <a:schemeClr val="dk1"/>
              </a:buClr>
              <a:buSzPts val="2800"/>
              <a:buChar char="•"/>
            </a:pPr>
            <a:r>
              <a:rPr lang="en-US">
                <a:latin typeface="Times New Roman"/>
                <a:ea typeface="Times New Roman"/>
                <a:cs typeface="Times New Roman"/>
                <a:sym typeface="Times New Roman"/>
              </a:rPr>
              <a:t>Joseph Hammer</a:t>
            </a:r>
            <a:endParaRPr>
              <a:latin typeface="Times New Roman"/>
              <a:ea typeface="Times New Roman"/>
              <a:cs typeface="Times New Roman"/>
              <a:sym typeface="Times New Roman"/>
            </a:endParaRPr>
          </a:p>
          <a:p>
            <a:pPr indent="-228600" lvl="0" marL="228600" rtl="0" algn="l">
              <a:lnSpc>
                <a:spcPct val="115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Darron Herbert </a:t>
            </a:r>
            <a:endParaRPr/>
          </a:p>
          <a:p>
            <a:pPr indent="-228600" lvl="0" marL="228600" rtl="0" algn="l">
              <a:lnSpc>
                <a:spcPct val="115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Dominic Nolt</a:t>
            </a:r>
            <a:endParaRPr>
              <a:latin typeface="Times New Roman"/>
              <a:ea typeface="Times New Roman"/>
              <a:cs typeface="Times New Roman"/>
              <a:sym typeface="Times New Roman"/>
            </a:endParaRPr>
          </a:p>
          <a:p>
            <a:pPr indent="-228600" lvl="0" marL="228600" rtl="0" algn="l">
              <a:lnSpc>
                <a:spcPct val="115000"/>
              </a:lnSpc>
              <a:spcBef>
                <a:spcPts val="1000"/>
              </a:spcBef>
              <a:spcAft>
                <a:spcPts val="0"/>
              </a:spcAft>
              <a:buClr>
                <a:schemeClr val="dk1"/>
              </a:buClr>
              <a:buSzPts val="2800"/>
              <a:buChar char="•"/>
            </a:pPr>
            <a:r>
              <a:rPr lang="en-US">
                <a:latin typeface="Times New Roman"/>
                <a:ea typeface="Times New Roman"/>
                <a:cs typeface="Times New Roman"/>
                <a:sym typeface="Times New Roman"/>
              </a:rPr>
              <a:t>Jason Renna </a:t>
            </a:r>
            <a:endParaRPr/>
          </a:p>
          <a:p>
            <a:pPr indent="-228600" lvl="0" marL="228600" rtl="0" algn="l">
              <a:lnSpc>
                <a:spcPct val="115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Tyler Robinson  </a:t>
            </a:r>
            <a:endParaRPr/>
          </a:p>
          <a:p>
            <a:pPr indent="-228600" lvl="0" marL="228600" rtl="0" algn="l">
              <a:lnSpc>
                <a:spcPct val="115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Nick Scaramuzzi  </a:t>
            </a:r>
            <a:endParaRPr/>
          </a:p>
          <a:p>
            <a:pPr indent="-228600" lvl="0" marL="228600" rtl="0" algn="l">
              <a:lnSpc>
                <a:spcPct val="115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Dylan Shapiro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Division of Labor</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Darron Herbert - integrated the Weather functionality, includes getting location information from the user and displaying the correct information from a third party API. Also tested for bugs.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Dominic Nolt - connected the Android Application to the database using PHP. Created the functionalities such as login, register, passwords, and storing user information. Key to the framework of the in-app navigation. Aided in Profile development.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Cont.</a:t>
            </a:r>
            <a:endParaRPr/>
          </a:p>
        </p:txBody>
      </p:sp>
      <p:sp>
        <p:nvSpPr>
          <p:cNvPr id="113" name="Google Shape;1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latin typeface="Times New Roman"/>
                <a:ea typeface="Times New Roman"/>
                <a:cs typeface="Times New Roman"/>
                <a:sym typeface="Times New Roman"/>
              </a:rPr>
              <a:t>Jason Renna - used geocoding to implement the Map feature that allows the user to view stores and treated areas. This included location listeners to grab  user’s exact location.</a:t>
            </a:r>
            <a:endParaRPr sz="2590">
              <a:latin typeface="Times New Roman"/>
              <a:ea typeface="Times New Roman"/>
              <a:cs typeface="Times New Roman"/>
              <a:sym typeface="Times New Roman"/>
            </a:endParaRPr>
          </a:p>
          <a:p>
            <a:pPr indent="-64135" lvl="0" marL="228600" rtl="0" algn="l">
              <a:lnSpc>
                <a:spcPct val="80000"/>
              </a:lnSpc>
              <a:spcBef>
                <a:spcPts val="1000"/>
              </a:spcBef>
              <a:spcAft>
                <a:spcPts val="0"/>
              </a:spcAft>
              <a:buClr>
                <a:schemeClr val="dk1"/>
              </a:buClr>
              <a:buSzPts val="2590"/>
              <a:buNone/>
            </a:pPr>
            <a:r>
              <a:t/>
            </a:r>
            <a:endParaRPr sz="259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 Tyler Robinson - developed and maintains the application’s MySQL database. Involved in creation, structuring, connecting the tables and views, and creating a user friendly Location Manager.</a:t>
            </a:r>
            <a:endParaRPr sz="2590">
              <a:latin typeface="Times New Roman"/>
              <a:ea typeface="Times New Roman"/>
              <a:cs typeface="Times New Roman"/>
              <a:sym typeface="Times New Roman"/>
            </a:endParaRPr>
          </a:p>
          <a:p>
            <a:pPr indent="-64135" lvl="0" marL="228600" rtl="0" algn="l">
              <a:lnSpc>
                <a:spcPct val="80000"/>
              </a:lnSpc>
              <a:spcBef>
                <a:spcPts val="1000"/>
              </a:spcBef>
              <a:spcAft>
                <a:spcPts val="0"/>
              </a:spcAft>
              <a:buClr>
                <a:schemeClr val="dk1"/>
              </a:buClr>
              <a:buSzPts val="2590"/>
              <a:buNone/>
            </a:pPr>
            <a:r>
              <a:t/>
            </a:r>
            <a:endParaRPr sz="2590">
              <a:latin typeface="Times New Roman"/>
              <a:ea typeface="Times New Roman"/>
              <a:cs typeface="Times New Roman"/>
              <a:sym typeface="Times New Roman"/>
            </a:endParaRPr>
          </a:p>
          <a:p>
            <a:pPr indent="-228600" lvl="0" marL="228600" rtl="0" algn="l">
              <a:lnSpc>
                <a:spcPct val="80000"/>
              </a:lnSpc>
              <a:spcBef>
                <a:spcPts val="1000"/>
              </a:spcBef>
              <a:spcAft>
                <a:spcPts val="0"/>
              </a:spcAft>
              <a:buClr>
                <a:schemeClr val="dk1"/>
              </a:buClr>
              <a:buSzPts val="2590"/>
              <a:buChar char="•"/>
            </a:pPr>
            <a:r>
              <a:rPr lang="en-US" sz="2590">
                <a:latin typeface="Times New Roman"/>
                <a:ea typeface="Times New Roman"/>
                <a:cs typeface="Times New Roman"/>
                <a:sym typeface="Times New Roman"/>
              </a:rPr>
              <a:t>Nick Scaramuzzi - aided in the research for multiple features of the application, coded the app’s Estimation feature, tested for bugs, and worked on numerous pieces of documentation.</a:t>
            </a:r>
            <a:endParaRPr sz="259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Cont.</a:t>
            </a:r>
            <a:endParaRPr/>
          </a:p>
        </p:txBody>
      </p:sp>
      <p:sp>
        <p:nvSpPr>
          <p:cNvPr id="119" name="Google Shape;1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Joseph Hammer - implemented the Profile, Store, and Treatment Estimate. These give users the ability to change their settings and buy products.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Dylan Shapiro - created the automation for web mining news articles to upload to the News feature of the application. The backbone to the functionality of the Widget.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Communication</a:t>
            </a:r>
            <a:endParaRPr/>
          </a:p>
        </p:txBody>
      </p:sp>
      <p:sp>
        <p:nvSpPr>
          <p:cNvPr id="125" name="Google Shape;125;p19"/>
          <p:cNvSpPr txBox="1"/>
          <p:nvPr>
            <p:ph idx="1" type="body"/>
          </p:nvPr>
        </p:nvSpPr>
        <p:spPr>
          <a:xfrm>
            <a:off x="838200" y="14804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 a group we actively met each week multiple times either during class time or we utilized the Rowan Campbell library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Additionally we used tools such as Google Drive, Slack, and GitHub</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On multiple occasions we met with our stakeholders, Kathy Lenox and Michael Hammer.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onthly meetings with Dr. Baliga who was included in the teams GitHub and Slack.</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Key components of the application</a:t>
            </a:r>
            <a:endParaRPr/>
          </a:p>
        </p:txBody>
      </p:sp>
      <p:sp>
        <p:nvSpPr>
          <p:cNvPr id="131" name="Google Shape;13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Give users access to important health information in the form of news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Allow users to be able to view the weather and possible </a:t>
            </a:r>
            <a:r>
              <a:rPr lang="en-US">
                <a:latin typeface="Times New Roman"/>
                <a:ea typeface="Times New Roman"/>
                <a:cs typeface="Times New Roman"/>
                <a:sym typeface="Times New Roman"/>
              </a:rPr>
              <a:t>effects</a:t>
            </a:r>
            <a:r>
              <a:rPr lang="en-US">
                <a:latin typeface="Times New Roman"/>
                <a:ea typeface="Times New Roman"/>
                <a:cs typeface="Times New Roman"/>
                <a:sym typeface="Times New Roman"/>
              </a:rPr>
              <a:t> it may have on health </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ability for the user to purchase Common Sense and get treatment estimates.</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Cont.</a:t>
            </a:r>
            <a:endParaRPr/>
          </a:p>
        </p:txBody>
      </p:sp>
      <p:sp>
        <p:nvSpPr>
          <p:cNvPr id="137" name="Google Shape;13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Ability for the user to access their account settings.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map feature that provides the ability to show where it can be bought</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Additionally this will also allow the user to be able to identify treated locations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