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Ex1.xml" ContentType="application/vnd.ms-office.chartex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1" r:id="rId3"/>
    <p:sldId id="262" r:id="rId4"/>
    <p:sldId id="263" r:id="rId5"/>
    <p:sldId id="259" r:id="rId6"/>
    <p:sldId id="269" r:id="rId7"/>
    <p:sldId id="270" r:id="rId8"/>
    <p:sldId id="266" r:id="rId9"/>
    <p:sldId id="257" r:id="rId10"/>
    <p:sldId id="275" r:id="rId11"/>
    <p:sldId id="258" r:id="rId12"/>
    <p:sldId id="271" r:id="rId13"/>
    <p:sldId id="272" r:id="rId14"/>
    <p:sldId id="267" r:id="rId15"/>
    <p:sldId id="273" r:id="rId16"/>
    <p:sldId id="27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CC"/>
    <a:srgbClr val="548235"/>
    <a:srgbClr val="A6D86E"/>
    <a:srgbClr val="006600"/>
    <a:srgbClr val="21932C"/>
    <a:srgbClr val="28B2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51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uperUser\Documents\MSDS%206306\Homework\Case_Study_1\MSDS6306_Case_Study_1\state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Breweries by State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A6D86E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 prst="hardEdge"/>
            </a:sp3d>
          </c:spPr>
          <c:invertIfNegative val="0"/>
          <c:dPt>
            <c:idx val="5"/>
            <c:invertIfNegative val="0"/>
            <c:bubble3D val="0"/>
            <c:spPr>
              <a:solidFill>
                <a:srgbClr val="548235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 prst="hardEdge"/>
              </a:sp3d>
            </c:spPr>
            <c:extLst>
              <c:ext xmlns:c16="http://schemas.microsoft.com/office/drawing/2014/chart" uri="{C3380CC4-5D6E-409C-BE32-E72D297353CC}">
                <c16:uniqueId val="{00000001-E2FD-4D45-B7A4-B5E5EA6B57B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state!$B$2:$B$52</c:f>
              <c:strCache>
                <c:ptCount val="51"/>
                <c:pt idx="0">
                  <c:v>AK</c:v>
                </c:pt>
                <c:pt idx="1">
                  <c:v>AL</c:v>
                </c:pt>
                <c:pt idx="2">
                  <c:v>AR</c:v>
                </c:pt>
                <c:pt idx="3">
                  <c:v>AZ</c:v>
                </c:pt>
                <c:pt idx="4">
                  <c:v>CA</c:v>
                </c:pt>
                <c:pt idx="5">
                  <c:v>CO</c:v>
                </c:pt>
                <c:pt idx="6">
                  <c:v>CT</c:v>
                </c:pt>
                <c:pt idx="7">
                  <c:v>DC</c:v>
                </c:pt>
                <c:pt idx="8">
                  <c:v>DE</c:v>
                </c:pt>
                <c:pt idx="9">
                  <c:v>FL</c:v>
                </c:pt>
                <c:pt idx="10">
                  <c:v>GA</c:v>
                </c:pt>
                <c:pt idx="11">
                  <c:v>HI</c:v>
                </c:pt>
                <c:pt idx="12">
                  <c:v>IA</c:v>
                </c:pt>
                <c:pt idx="13">
                  <c:v>ID</c:v>
                </c:pt>
                <c:pt idx="14">
                  <c:v>IL</c:v>
                </c:pt>
                <c:pt idx="15">
                  <c:v>IN</c:v>
                </c:pt>
                <c:pt idx="16">
                  <c:v>KS</c:v>
                </c:pt>
                <c:pt idx="17">
                  <c:v>KY</c:v>
                </c:pt>
                <c:pt idx="18">
                  <c:v>LA</c:v>
                </c:pt>
                <c:pt idx="19">
                  <c:v>MA</c:v>
                </c:pt>
                <c:pt idx="20">
                  <c:v>MD</c:v>
                </c:pt>
                <c:pt idx="21">
                  <c:v>ME</c:v>
                </c:pt>
                <c:pt idx="22">
                  <c:v>MI</c:v>
                </c:pt>
                <c:pt idx="23">
                  <c:v>MN</c:v>
                </c:pt>
                <c:pt idx="24">
                  <c:v>MO</c:v>
                </c:pt>
                <c:pt idx="25">
                  <c:v>MS</c:v>
                </c:pt>
                <c:pt idx="26">
                  <c:v>MT</c:v>
                </c:pt>
                <c:pt idx="27">
                  <c:v>NC</c:v>
                </c:pt>
                <c:pt idx="28">
                  <c:v>ND</c:v>
                </c:pt>
                <c:pt idx="29">
                  <c:v>NE</c:v>
                </c:pt>
                <c:pt idx="30">
                  <c:v>NH</c:v>
                </c:pt>
                <c:pt idx="31">
                  <c:v>NJ</c:v>
                </c:pt>
                <c:pt idx="32">
                  <c:v>NM</c:v>
                </c:pt>
                <c:pt idx="33">
                  <c:v>NV</c:v>
                </c:pt>
                <c:pt idx="34">
                  <c:v>NY</c:v>
                </c:pt>
                <c:pt idx="35">
                  <c:v>OH</c:v>
                </c:pt>
                <c:pt idx="36">
                  <c:v>OK</c:v>
                </c:pt>
                <c:pt idx="37">
                  <c:v>OR</c:v>
                </c:pt>
                <c:pt idx="38">
                  <c:v>PA</c:v>
                </c:pt>
                <c:pt idx="39">
                  <c:v>RI</c:v>
                </c:pt>
                <c:pt idx="40">
                  <c:v>SC</c:v>
                </c:pt>
                <c:pt idx="41">
                  <c:v>SD</c:v>
                </c:pt>
                <c:pt idx="42">
                  <c:v>TN</c:v>
                </c:pt>
                <c:pt idx="43">
                  <c:v>TX</c:v>
                </c:pt>
                <c:pt idx="44">
                  <c:v>UT</c:v>
                </c:pt>
                <c:pt idx="45">
                  <c:v>VA</c:v>
                </c:pt>
                <c:pt idx="46">
                  <c:v>VT</c:v>
                </c:pt>
                <c:pt idx="47">
                  <c:v>WA</c:v>
                </c:pt>
                <c:pt idx="48">
                  <c:v>WI</c:v>
                </c:pt>
                <c:pt idx="49">
                  <c:v>WV</c:v>
                </c:pt>
                <c:pt idx="50">
                  <c:v>WY</c:v>
                </c:pt>
              </c:strCache>
            </c:strRef>
          </c:cat>
          <c:val>
            <c:numRef>
              <c:f>state!$C$2:$C$52</c:f>
              <c:numCache>
                <c:formatCode>General</c:formatCode>
                <c:ptCount val="51"/>
                <c:pt idx="0">
                  <c:v>7</c:v>
                </c:pt>
                <c:pt idx="1">
                  <c:v>3</c:v>
                </c:pt>
                <c:pt idx="2">
                  <c:v>2</c:v>
                </c:pt>
                <c:pt idx="3">
                  <c:v>11</c:v>
                </c:pt>
                <c:pt idx="4">
                  <c:v>39</c:v>
                </c:pt>
                <c:pt idx="5">
                  <c:v>47</c:v>
                </c:pt>
                <c:pt idx="6">
                  <c:v>8</c:v>
                </c:pt>
                <c:pt idx="7">
                  <c:v>1</c:v>
                </c:pt>
                <c:pt idx="8">
                  <c:v>2</c:v>
                </c:pt>
                <c:pt idx="9">
                  <c:v>15</c:v>
                </c:pt>
                <c:pt idx="10">
                  <c:v>7</c:v>
                </c:pt>
                <c:pt idx="11">
                  <c:v>4</c:v>
                </c:pt>
                <c:pt idx="12">
                  <c:v>5</c:v>
                </c:pt>
                <c:pt idx="13">
                  <c:v>5</c:v>
                </c:pt>
                <c:pt idx="14">
                  <c:v>18</c:v>
                </c:pt>
                <c:pt idx="15">
                  <c:v>22</c:v>
                </c:pt>
                <c:pt idx="16">
                  <c:v>3</c:v>
                </c:pt>
                <c:pt idx="17">
                  <c:v>4</c:v>
                </c:pt>
                <c:pt idx="18">
                  <c:v>5</c:v>
                </c:pt>
                <c:pt idx="19">
                  <c:v>23</c:v>
                </c:pt>
                <c:pt idx="20">
                  <c:v>7</c:v>
                </c:pt>
                <c:pt idx="21">
                  <c:v>9</c:v>
                </c:pt>
                <c:pt idx="22">
                  <c:v>32</c:v>
                </c:pt>
                <c:pt idx="23">
                  <c:v>12</c:v>
                </c:pt>
                <c:pt idx="24">
                  <c:v>9</c:v>
                </c:pt>
                <c:pt idx="25">
                  <c:v>2</c:v>
                </c:pt>
                <c:pt idx="26">
                  <c:v>9</c:v>
                </c:pt>
                <c:pt idx="27">
                  <c:v>19</c:v>
                </c:pt>
                <c:pt idx="28">
                  <c:v>1</c:v>
                </c:pt>
                <c:pt idx="29">
                  <c:v>5</c:v>
                </c:pt>
                <c:pt idx="30">
                  <c:v>3</c:v>
                </c:pt>
                <c:pt idx="31">
                  <c:v>3</c:v>
                </c:pt>
                <c:pt idx="32">
                  <c:v>4</c:v>
                </c:pt>
                <c:pt idx="33">
                  <c:v>2</c:v>
                </c:pt>
                <c:pt idx="34">
                  <c:v>16</c:v>
                </c:pt>
                <c:pt idx="35">
                  <c:v>15</c:v>
                </c:pt>
                <c:pt idx="36">
                  <c:v>6</c:v>
                </c:pt>
                <c:pt idx="37">
                  <c:v>29</c:v>
                </c:pt>
                <c:pt idx="38">
                  <c:v>25</c:v>
                </c:pt>
                <c:pt idx="39">
                  <c:v>5</c:v>
                </c:pt>
                <c:pt idx="40">
                  <c:v>4</c:v>
                </c:pt>
                <c:pt idx="41">
                  <c:v>1</c:v>
                </c:pt>
                <c:pt idx="42">
                  <c:v>3</c:v>
                </c:pt>
                <c:pt idx="43">
                  <c:v>28</c:v>
                </c:pt>
                <c:pt idx="44">
                  <c:v>4</c:v>
                </c:pt>
                <c:pt idx="45">
                  <c:v>16</c:v>
                </c:pt>
                <c:pt idx="46">
                  <c:v>10</c:v>
                </c:pt>
                <c:pt idx="47">
                  <c:v>23</c:v>
                </c:pt>
                <c:pt idx="48">
                  <c:v>20</c:v>
                </c:pt>
                <c:pt idx="49">
                  <c:v>1</c:v>
                </c:pt>
                <c:pt idx="5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FD-4D45-B7A4-B5E5EA6B57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337094704"/>
        <c:axId val="373091040"/>
      </c:barChart>
      <c:catAx>
        <c:axId val="1337094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3091040"/>
        <c:crosses val="autoZero"/>
        <c:auto val="1"/>
        <c:lblAlgn val="ctr"/>
        <c:lblOffset val="100"/>
        <c:noMultiLvlLbl val="0"/>
      </c:catAx>
      <c:valAx>
        <c:axId val="373091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70947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Median</a:t>
            </a:r>
            <a:r>
              <a:rPr lang="en-US" baseline="0"/>
              <a:t> ABV by State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3333CC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 prst="hardEdge"/>
            </a:sp3d>
          </c:spPr>
          <c:invertIfNegative val="0"/>
          <c:cat>
            <c:strRef>
              <c:f>ABV_IBU_by_State!$B$2:$B$52</c:f>
              <c:strCache>
                <c:ptCount val="51"/>
                <c:pt idx="0">
                  <c:v>AK</c:v>
                </c:pt>
                <c:pt idx="1">
                  <c:v>AL</c:v>
                </c:pt>
                <c:pt idx="2">
                  <c:v>AR</c:v>
                </c:pt>
                <c:pt idx="3">
                  <c:v>AZ</c:v>
                </c:pt>
                <c:pt idx="4">
                  <c:v>CA</c:v>
                </c:pt>
                <c:pt idx="5">
                  <c:v>CO</c:v>
                </c:pt>
                <c:pt idx="6">
                  <c:v>CT</c:v>
                </c:pt>
                <c:pt idx="7">
                  <c:v>DC</c:v>
                </c:pt>
                <c:pt idx="8">
                  <c:v>DE</c:v>
                </c:pt>
                <c:pt idx="9">
                  <c:v>FL</c:v>
                </c:pt>
                <c:pt idx="10">
                  <c:v>GA</c:v>
                </c:pt>
                <c:pt idx="11">
                  <c:v>HI</c:v>
                </c:pt>
                <c:pt idx="12">
                  <c:v>IA</c:v>
                </c:pt>
                <c:pt idx="13">
                  <c:v>ID</c:v>
                </c:pt>
                <c:pt idx="14">
                  <c:v>IL</c:v>
                </c:pt>
                <c:pt idx="15">
                  <c:v>IN</c:v>
                </c:pt>
                <c:pt idx="16">
                  <c:v>KS</c:v>
                </c:pt>
                <c:pt idx="17">
                  <c:v>KY</c:v>
                </c:pt>
                <c:pt idx="18">
                  <c:v>LA</c:v>
                </c:pt>
                <c:pt idx="19">
                  <c:v>MA</c:v>
                </c:pt>
                <c:pt idx="20">
                  <c:v>MD</c:v>
                </c:pt>
                <c:pt idx="21">
                  <c:v>ME</c:v>
                </c:pt>
                <c:pt idx="22">
                  <c:v>MI</c:v>
                </c:pt>
                <c:pt idx="23">
                  <c:v>MN</c:v>
                </c:pt>
                <c:pt idx="24">
                  <c:v>MO</c:v>
                </c:pt>
                <c:pt idx="25">
                  <c:v>MS</c:v>
                </c:pt>
                <c:pt idx="26">
                  <c:v>MT</c:v>
                </c:pt>
                <c:pt idx="27">
                  <c:v>NC</c:v>
                </c:pt>
                <c:pt idx="28">
                  <c:v>ND</c:v>
                </c:pt>
                <c:pt idx="29">
                  <c:v>NE</c:v>
                </c:pt>
                <c:pt idx="30">
                  <c:v>NH</c:v>
                </c:pt>
                <c:pt idx="31">
                  <c:v>NJ</c:v>
                </c:pt>
                <c:pt idx="32">
                  <c:v>NM</c:v>
                </c:pt>
                <c:pt idx="33">
                  <c:v>NV</c:v>
                </c:pt>
                <c:pt idx="34">
                  <c:v>NY</c:v>
                </c:pt>
                <c:pt idx="35">
                  <c:v>OH</c:v>
                </c:pt>
                <c:pt idx="36">
                  <c:v>OK</c:v>
                </c:pt>
                <c:pt idx="37">
                  <c:v>OR</c:v>
                </c:pt>
                <c:pt idx="38">
                  <c:v>PA</c:v>
                </c:pt>
                <c:pt idx="39">
                  <c:v>RI</c:v>
                </c:pt>
                <c:pt idx="40">
                  <c:v>SC</c:v>
                </c:pt>
                <c:pt idx="41">
                  <c:v>SD</c:v>
                </c:pt>
                <c:pt idx="42">
                  <c:v>TN</c:v>
                </c:pt>
                <c:pt idx="43">
                  <c:v>TX</c:v>
                </c:pt>
                <c:pt idx="44">
                  <c:v>UT</c:v>
                </c:pt>
                <c:pt idx="45">
                  <c:v>VA</c:v>
                </c:pt>
                <c:pt idx="46">
                  <c:v>VT</c:v>
                </c:pt>
                <c:pt idx="47">
                  <c:v>WA</c:v>
                </c:pt>
                <c:pt idx="48">
                  <c:v>WI</c:v>
                </c:pt>
                <c:pt idx="49">
                  <c:v>WV</c:v>
                </c:pt>
                <c:pt idx="50">
                  <c:v>WY</c:v>
                </c:pt>
              </c:strCache>
            </c:strRef>
          </c:cat>
          <c:val>
            <c:numRef>
              <c:f>ABV_IBU_by_State!$C$2:$C$52</c:f>
              <c:numCache>
                <c:formatCode>0.00%</c:formatCode>
                <c:ptCount val="51"/>
                <c:pt idx="0">
                  <c:v>5.6000000000000001E-2</c:v>
                </c:pt>
                <c:pt idx="1">
                  <c:v>0.06</c:v>
                </c:pt>
                <c:pt idx="2">
                  <c:v>5.1999999999999998E-2</c:v>
                </c:pt>
                <c:pt idx="3">
                  <c:v>5.5E-2</c:v>
                </c:pt>
                <c:pt idx="4">
                  <c:v>5.8000000000000003E-2</c:v>
                </c:pt>
                <c:pt idx="5">
                  <c:v>6.0499999999999998E-2</c:v>
                </c:pt>
                <c:pt idx="6">
                  <c:v>0.06</c:v>
                </c:pt>
                <c:pt idx="7">
                  <c:v>6.25E-2</c:v>
                </c:pt>
                <c:pt idx="8">
                  <c:v>5.5E-2</c:v>
                </c:pt>
                <c:pt idx="9">
                  <c:v>5.7000000000000002E-2</c:v>
                </c:pt>
                <c:pt idx="10">
                  <c:v>5.5E-2</c:v>
                </c:pt>
                <c:pt idx="11">
                  <c:v>5.3999999999999999E-2</c:v>
                </c:pt>
                <c:pt idx="12">
                  <c:v>5.5500000000000001E-2</c:v>
                </c:pt>
                <c:pt idx="13">
                  <c:v>5.6500000000000002E-2</c:v>
                </c:pt>
                <c:pt idx="14">
                  <c:v>5.8000000000000003E-2</c:v>
                </c:pt>
                <c:pt idx="15">
                  <c:v>5.8000000000000003E-2</c:v>
                </c:pt>
                <c:pt idx="16">
                  <c:v>0.05</c:v>
                </c:pt>
                <c:pt idx="17">
                  <c:v>6.25E-2</c:v>
                </c:pt>
                <c:pt idx="18">
                  <c:v>5.1999999999999998E-2</c:v>
                </c:pt>
                <c:pt idx="19">
                  <c:v>5.3999999999999999E-2</c:v>
                </c:pt>
                <c:pt idx="20">
                  <c:v>5.8000000000000003E-2</c:v>
                </c:pt>
                <c:pt idx="21">
                  <c:v>5.0999999999999997E-2</c:v>
                </c:pt>
                <c:pt idx="22">
                  <c:v>6.2E-2</c:v>
                </c:pt>
                <c:pt idx="23">
                  <c:v>5.6000000000000001E-2</c:v>
                </c:pt>
                <c:pt idx="24">
                  <c:v>5.1999999999999998E-2</c:v>
                </c:pt>
                <c:pt idx="25">
                  <c:v>5.8000000000000003E-2</c:v>
                </c:pt>
                <c:pt idx="26">
                  <c:v>5.5E-2</c:v>
                </c:pt>
                <c:pt idx="27">
                  <c:v>5.7000000000000002E-2</c:v>
                </c:pt>
                <c:pt idx="28">
                  <c:v>0.05</c:v>
                </c:pt>
                <c:pt idx="29">
                  <c:v>5.6000000000000001E-2</c:v>
                </c:pt>
                <c:pt idx="30">
                  <c:v>5.5E-2</c:v>
                </c:pt>
                <c:pt idx="31">
                  <c:v>4.5999999999999999E-2</c:v>
                </c:pt>
                <c:pt idx="32">
                  <c:v>6.2E-2</c:v>
                </c:pt>
                <c:pt idx="33">
                  <c:v>0.06</c:v>
                </c:pt>
                <c:pt idx="34">
                  <c:v>5.5E-2</c:v>
                </c:pt>
                <c:pt idx="35">
                  <c:v>5.8000000000000003E-2</c:v>
                </c:pt>
                <c:pt idx="36">
                  <c:v>0.06</c:v>
                </c:pt>
                <c:pt idx="37">
                  <c:v>5.6000000000000001E-2</c:v>
                </c:pt>
                <c:pt idx="38">
                  <c:v>5.7000000000000002E-2</c:v>
                </c:pt>
                <c:pt idx="39">
                  <c:v>5.5E-2</c:v>
                </c:pt>
                <c:pt idx="40">
                  <c:v>5.5E-2</c:v>
                </c:pt>
                <c:pt idx="41">
                  <c:v>0.06</c:v>
                </c:pt>
                <c:pt idx="42">
                  <c:v>5.7000000000000002E-2</c:v>
                </c:pt>
                <c:pt idx="43">
                  <c:v>5.5E-2</c:v>
                </c:pt>
                <c:pt idx="44">
                  <c:v>0.04</c:v>
                </c:pt>
                <c:pt idx="45">
                  <c:v>5.6500000000000002E-2</c:v>
                </c:pt>
                <c:pt idx="46">
                  <c:v>5.5E-2</c:v>
                </c:pt>
                <c:pt idx="47">
                  <c:v>5.5500000000000001E-2</c:v>
                </c:pt>
                <c:pt idx="48">
                  <c:v>5.1999999999999998E-2</c:v>
                </c:pt>
                <c:pt idx="49">
                  <c:v>6.2E-2</c:v>
                </c:pt>
                <c:pt idx="50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F90-4BE4-BB8C-595F9A711C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303959568"/>
        <c:axId val="385785760"/>
      </c:barChart>
      <c:catAx>
        <c:axId val="303959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5785760"/>
        <c:crosses val="autoZero"/>
        <c:auto val="1"/>
        <c:lblAlgn val="ctr"/>
        <c:lblOffset val="100"/>
        <c:noMultiLvlLbl val="0"/>
      </c:catAx>
      <c:valAx>
        <c:axId val="3857857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39595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Median IBU by State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 prst="hardEdge"/>
            </a:sp3d>
          </c:spPr>
          <c:invertIfNegative val="0"/>
          <c:cat>
            <c:strRef>
              <c:f>ABV_IBU_by_State!$B$2:$B$52</c:f>
              <c:strCache>
                <c:ptCount val="51"/>
                <c:pt idx="0">
                  <c:v>AK</c:v>
                </c:pt>
                <c:pt idx="1">
                  <c:v>AL</c:v>
                </c:pt>
                <c:pt idx="2">
                  <c:v>AR</c:v>
                </c:pt>
                <c:pt idx="3">
                  <c:v>AZ</c:v>
                </c:pt>
                <c:pt idx="4">
                  <c:v>CA</c:v>
                </c:pt>
                <c:pt idx="5">
                  <c:v>CO</c:v>
                </c:pt>
                <c:pt idx="6">
                  <c:v>CT</c:v>
                </c:pt>
                <c:pt idx="7">
                  <c:v>DC</c:v>
                </c:pt>
                <c:pt idx="8">
                  <c:v>DE</c:v>
                </c:pt>
                <c:pt idx="9">
                  <c:v>FL</c:v>
                </c:pt>
                <c:pt idx="10">
                  <c:v>GA</c:v>
                </c:pt>
                <c:pt idx="11">
                  <c:v>HI</c:v>
                </c:pt>
                <c:pt idx="12">
                  <c:v>IA</c:v>
                </c:pt>
                <c:pt idx="13">
                  <c:v>ID</c:v>
                </c:pt>
                <c:pt idx="14">
                  <c:v>IL</c:v>
                </c:pt>
                <c:pt idx="15">
                  <c:v>IN</c:v>
                </c:pt>
                <c:pt idx="16">
                  <c:v>KS</c:v>
                </c:pt>
                <c:pt idx="17">
                  <c:v>KY</c:v>
                </c:pt>
                <c:pt idx="18">
                  <c:v>LA</c:v>
                </c:pt>
                <c:pt idx="19">
                  <c:v>MA</c:v>
                </c:pt>
                <c:pt idx="20">
                  <c:v>MD</c:v>
                </c:pt>
                <c:pt idx="21">
                  <c:v>ME</c:v>
                </c:pt>
                <c:pt idx="22">
                  <c:v>MI</c:v>
                </c:pt>
                <c:pt idx="23">
                  <c:v>MN</c:v>
                </c:pt>
                <c:pt idx="24">
                  <c:v>MO</c:v>
                </c:pt>
                <c:pt idx="25">
                  <c:v>MS</c:v>
                </c:pt>
                <c:pt idx="26">
                  <c:v>MT</c:v>
                </c:pt>
                <c:pt idx="27">
                  <c:v>NC</c:v>
                </c:pt>
                <c:pt idx="28">
                  <c:v>ND</c:v>
                </c:pt>
                <c:pt idx="29">
                  <c:v>NE</c:v>
                </c:pt>
                <c:pt idx="30">
                  <c:v>NH</c:v>
                </c:pt>
                <c:pt idx="31">
                  <c:v>NJ</c:v>
                </c:pt>
                <c:pt idx="32">
                  <c:v>NM</c:v>
                </c:pt>
                <c:pt idx="33">
                  <c:v>NV</c:v>
                </c:pt>
                <c:pt idx="34">
                  <c:v>NY</c:v>
                </c:pt>
                <c:pt idx="35">
                  <c:v>OH</c:v>
                </c:pt>
                <c:pt idx="36">
                  <c:v>OK</c:v>
                </c:pt>
                <c:pt idx="37">
                  <c:v>OR</c:v>
                </c:pt>
                <c:pt idx="38">
                  <c:v>PA</c:v>
                </c:pt>
                <c:pt idx="39">
                  <c:v>RI</c:v>
                </c:pt>
                <c:pt idx="40">
                  <c:v>SC</c:v>
                </c:pt>
                <c:pt idx="41">
                  <c:v>SD</c:v>
                </c:pt>
                <c:pt idx="42">
                  <c:v>TN</c:v>
                </c:pt>
                <c:pt idx="43">
                  <c:v>TX</c:v>
                </c:pt>
                <c:pt idx="44">
                  <c:v>UT</c:v>
                </c:pt>
                <c:pt idx="45">
                  <c:v>VA</c:v>
                </c:pt>
                <c:pt idx="46">
                  <c:v>VT</c:v>
                </c:pt>
                <c:pt idx="47">
                  <c:v>WA</c:v>
                </c:pt>
                <c:pt idx="48">
                  <c:v>WI</c:v>
                </c:pt>
                <c:pt idx="49">
                  <c:v>WV</c:v>
                </c:pt>
                <c:pt idx="50">
                  <c:v>WY</c:v>
                </c:pt>
              </c:strCache>
            </c:strRef>
          </c:cat>
          <c:val>
            <c:numRef>
              <c:f>ABV_IBU_by_State!$D$2:$D$52</c:f>
              <c:numCache>
                <c:formatCode>General</c:formatCode>
                <c:ptCount val="51"/>
                <c:pt idx="0">
                  <c:v>46</c:v>
                </c:pt>
                <c:pt idx="1">
                  <c:v>43</c:v>
                </c:pt>
                <c:pt idx="2">
                  <c:v>39</c:v>
                </c:pt>
                <c:pt idx="3">
                  <c:v>20.5</c:v>
                </c:pt>
                <c:pt idx="4">
                  <c:v>42</c:v>
                </c:pt>
                <c:pt idx="5">
                  <c:v>40</c:v>
                </c:pt>
                <c:pt idx="6">
                  <c:v>29</c:v>
                </c:pt>
                <c:pt idx="7">
                  <c:v>47.5</c:v>
                </c:pt>
                <c:pt idx="8">
                  <c:v>52</c:v>
                </c:pt>
                <c:pt idx="9">
                  <c:v>55</c:v>
                </c:pt>
                <c:pt idx="10">
                  <c:v>55</c:v>
                </c:pt>
                <c:pt idx="11">
                  <c:v>22.5</c:v>
                </c:pt>
                <c:pt idx="12">
                  <c:v>26</c:v>
                </c:pt>
                <c:pt idx="13">
                  <c:v>39</c:v>
                </c:pt>
                <c:pt idx="14">
                  <c:v>30</c:v>
                </c:pt>
                <c:pt idx="15">
                  <c:v>33</c:v>
                </c:pt>
                <c:pt idx="16">
                  <c:v>20</c:v>
                </c:pt>
                <c:pt idx="17">
                  <c:v>31.5</c:v>
                </c:pt>
                <c:pt idx="18">
                  <c:v>31.5</c:v>
                </c:pt>
                <c:pt idx="19">
                  <c:v>35</c:v>
                </c:pt>
                <c:pt idx="20">
                  <c:v>29</c:v>
                </c:pt>
                <c:pt idx="21">
                  <c:v>61</c:v>
                </c:pt>
                <c:pt idx="22">
                  <c:v>35</c:v>
                </c:pt>
                <c:pt idx="23">
                  <c:v>44.5</c:v>
                </c:pt>
                <c:pt idx="24">
                  <c:v>24</c:v>
                </c:pt>
                <c:pt idx="25">
                  <c:v>45</c:v>
                </c:pt>
                <c:pt idx="26">
                  <c:v>40</c:v>
                </c:pt>
                <c:pt idx="27">
                  <c:v>33.5</c:v>
                </c:pt>
                <c:pt idx="28">
                  <c:v>32</c:v>
                </c:pt>
                <c:pt idx="29">
                  <c:v>35</c:v>
                </c:pt>
                <c:pt idx="30">
                  <c:v>48.5</c:v>
                </c:pt>
                <c:pt idx="31">
                  <c:v>34.5</c:v>
                </c:pt>
                <c:pt idx="32">
                  <c:v>51</c:v>
                </c:pt>
                <c:pt idx="33">
                  <c:v>41</c:v>
                </c:pt>
                <c:pt idx="34">
                  <c:v>47</c:v>
                </c:pt>
                <c:pt idx="35">
                  <c:v>40</c:v>
                </c:pt>
                <c:pt idx="36">
                  <c:v>35</c:v>
                </c:pt>
                <c:pt idx="37">
                  <c:v>40</c:v>
                </c:pt>
                <c:pt idx="38">
                  <c:v>30</c:v>
                </c:pt>
                <c:pt idx="39">
                  <c:v>24</c:v>
                </c:pt>
                <c:pt idx="40">
                  <c:v>30</c:v>
                </c:pt>
                <c:pt idx="41">
                  <c:v>0</c:v>
                </c:pt>
                <c:pt idx="42">
                  <c:v>37</c:v>
                </c:pt>
                <c:pt idx="43">
                  <c:v>33</c:v>
                </c:pt>
                <c:pt idx="44">
                  <c:v>34</c:v>
                </c:pt>
                <c:pt idx="45">
                  <c:v>42</c:v>
                </c:pt>
                <c:pt idx="46">
                  <c:v>30</c:v>
                </c:pt>
                <c:pt idx="47">
                  <c:v>38</c:v>
                </c:pt>
                <c:pt idx="48">
                  <c:v>19</c:v>
                </c:pt>
                <c:pt idx="49">
                  <c:v>57.5</c:v>
                </c:pt>
                <c:pt idx="50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29-4BA2-A5EF-60C03B9C7D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427310688"/>
        <c:axId val="423482912"/>
      </c:barChart>
      <c:catAx>
        <c:axId val="4273106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3482912"/>
        <c:crosses val="autoZero"/>
        <c:auto val="1"/>
        <c:lblAlgn val="ctr"/>
        <c:lblOffset val="100"/>
        <c:noMultiLvlLbl val="0"/>
      </c:catAx>
      <c:valAx>
        <c:axId val="423482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73106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 dir="row">Sheet1!$B$7:$G$7</cx:f>
        <cx:lvl ptCount="6" formatCode="0.00%">
          <cx:pt idx="0">0.001</cx:pt>
          <cx:pt idx="1">0.050000000000000003</cx:pt>
          <cx:pt idx="2">0.056000000000000001</cx:pt>
          <cx:pt idx="3">0.059769999999999997</cx:pt>
          <cx:pt idx="4">0.067000000000000004</cx:pt>
          <cx:pt idx="5">0.128</cx:pt>
        </cx:lvl>
      </cx:numDim>
    </cx:data>
  </cx:chartData>
  <cx:chart>
    <cx:title pos="t" align="ctr" overlay="0">
      <cx:tx>
        <cx:txData>
          <cx:v>ABV Summary Statistics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600" b="1" i="0" u="none" strike="noStrike" spc="100" baseline="0">
              <a:solidFill>
                <a:sysClr val="window" lastClr="FFFFFF">
                  <a:lumMod val="95000"/>
                </a:sys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</a:rPr>
            <a:t>ABV Summary Statistics</a:t>
          </a:r>
        </a:p>
      </cx:txPr>
    </cx:title>
    <cx:plotArea>
      <cx:plotAreaRegion>
        <cx:series layoutId="boxWhisker" uniqueId="{9041655A-634F-40C7-A89C-443C9C03FCC5}">
          <cx:spPr>
            <a:solidFill>
              <a:schemeClr val="accent5">
                <a:lumMod val="75000"/>
              </a:schemeClr>
            </a:solidFill>
          </cx:spPr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1400" b="1"/>
                </a:pPr>
                <a:endParaRPr lang="en-US" sz="1400" b="1" i="0" u="none" strike="noStrike" baseline="0">
                  <a:solidFill>
                    <a:sysClr val="window" lastClr="FFFFFF">
                      <a:lumMod val="95000"/>
                    </a:sysClr>
                  </a:solidFill>
                  <a:latin typeface="Calibri" panose="020F0502020204030204"/>
                </a:endParaRPr>
              </a:p>
            </cx:txPr>
            <cx:dataLabelHidden idx="9"/>
          </cx:dataLabels>
          <cx:dataId val="0"/>
          <cx:layoutPr>
            <cx:visibility meanLine="1" meanMarker="1" nonoutliers="0" outliers="1"/>
            <cx:statistics quartileMethod="exclusive"/>
          </cx:layoutPr>
        </cx:series>
      </cx:plotAreaRegion>
      <cx:axis id="0" hidden="1">
        <cx:catScaling gapWidth="1.5"/>
        <cx:tickLabels/>
      </cx:axis>
      <cx:axis id="1">
        <cx:valScaling/>
        <cx:majorGridlines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409">
  <cs:axisTitle>
    <cs:lnRef idx="0"/>
    <cs:fillRef idx="0"/>
    <cs:effectRef idx="0"/>
    <cs:fontRef idx="minor">
      <a:schemeClr val="lt1">
        <a:lumMod val="95000"/>
      </a:schemeClr>
    </cs:fontRef>
    <cs:defRPr sz="900"/>
  </cs:axisTitle>
  <cs:categoryAxis>
    <cs:lnRef idx="0"/>
    <cs:fillRef idx="0"/>
    <cs:effectRef idx="0"/>
    <cs:fontRef idx="minor">
      <a:schemeClr val="lt1">
        <a:lumMod val="9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/>
  </cs:chartArea>
  <cs:dataLabel>
    <cs:lnRef idx="0"/>
    <cs:fillRef idx="0"/>
    <cs:effectRef idx="0"/>
    <cs:fontRef idx="minor">
      <a:schemeClr val="lt1">
        <a:lumMod val="9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lt1"/>
    </cs:fontRef>
    <cs:spPr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lt1"/>
    </cs:fontRef>
    <cs:spPr>
      <a:solidFill>
        <a:schemeClr val="phClr"/>
      </a:solidFill>
    </cs:spPr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lt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lt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9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10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95000"/>
      </a:schemeClr>
    </cs:fontRef>
    <cs:defRPr sz="9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9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lt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spc="10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95000"/>
      </a:schemeClr>
    </cs:fontRef>
    <cs:defRPr sz="9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95000"/>
      </a:schemeClr>
    </cs:fontRef>
    <cs:defRPr sz="900"/>
  </cs:valueAxis>
  <cs:wall>
    <cs:lnRef idx="0"/>
    <cs:fillRef idx="0"/>
    <cs:effectRef idx="0"/>
    <cs:fontRef idx="minor">
      <a:schemeClr val="lt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6600F90-9734-4A78-895C-C0C5FA86CE8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A9D099-BCB7-4AAE-AC86-49FD44144AB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69C520-1686-49C0-8B4B-E5082C57E0DE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D7836E-3F1C-4DD8-A5EA-3BB7FAD6B0B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355B29-A6FF-4AF6-AF3E-D7B3B5F24E3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1DE38A-2C32-4BB1-8848-E8F6A79D1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6505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A1128-5E2C-4243-BC59-8BD96BECC647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9FBCB1-512A-497F-BB7E-7D874FCF9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40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0D875-7972-4325-AB4A-752A787C8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764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0D875-7972-4325-AB4A-752A787C8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088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0D875-7972-4325-AB4A-752A787C8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281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0D875-7972-4325-AB4A-752A787C8FB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612616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0D875-7972-4325-AB4A-752A787C8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358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0D875-7972-4325-AB4A-752A787C8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1032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0D875-7972-4325-AB4A-752A787C8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1403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0D875-7972-4325-AB4A-752A787C8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44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0D875-7972-4325-AB4A-752A787C8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2034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5A87C21-15CD-48D8-B583-89B110156879}"/>
              </a:ext>
            </a:extLst>
          </p:cNvPr>
          <p:cNvSpPr/>
          <p:nvPr userDrawn="1"/>
        </p:nvSpPr>
        <p:spPr>
          <a:xfrm>
            <a:off x="7804351" y="0"/>
            <a:ext cx="4386221" cy="6677022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BF7CBC-CC93-4AB3-9D46-61075505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6993300" cy="54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16" name="Subtitle">
            <a:extLst>
              <a:ext uri="{FF2B5EF4-FFF2-40B4-BE49-F238E27FC236}">
                <a16:creationId xmlns:a16="http://schemas.microsoft.com/office/drawing/2014/main" id="{152317FE-88B5-4D1F-AECF-DA69D6779B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6992937" cy="360362"/>
          </a:xfrm>
        </p:spPr>
        <p:txBody>
          <a:bodyPr/>
          <a:lstStyle>
            <a:lvl1pPr marL="0" indent="0">
              <a:buNone/>
              <a:defRPr sz="2100"/>
            </a:lvl1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Left Col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620000"/>
            <a:ext cx="6992936" cy="4500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27752" y="4320000"/>
            <a:ext cx="1800000" cy="1800000"/>
          </a:xfr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your Image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263EBA-2C46-40FB-9D48-819ED0C8994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9230BC-20AB-4DD9-AF5C-47BA72E5698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5092E684-C621-4F92-A05A-A167EEF4627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0057037" y="4320000"/>
            <a:ext cx="1800000" cy="180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your Image</a:t>
            </a:r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6958D132-F2A9-41E1-BDD8-067D52CE5FE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127752" y="2395565"/>
            <a:ext cx="1800000" cy="1800000"/>
          </a:xfr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your Image</a:t>
            </a:r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B88FD4DB-5089-4686-B4F7-A26163146C9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057037" y="2395565"/>
            <a:ext cx="1800000" cy="1800000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your Image</a:t>
            </a:r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324023AF-AB97-4B60-86FA-5DC8DA1B5C49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127752" y="471129"/>
            <a:ext cx="1800000" cy="1800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your Image</a:t>
            </a:r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8210F231-568A-4348-B33F-9EBB4A5CF9EB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10057037" y="471129"/>
            <a:ext cx="1800000" cy="180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your Image</a:t>
            </a:r>
          </a:p>
        </p:txBody>
      </p:sp>
    </p:spTree>
    <p:extLst>
      <p:ext uri="{BB962C8B-B14F-4D97-AF65-F5344CB8AC3E}">
        <p14:creationId xmlns:p14="http://schemas.microsoft.com/office/powerpoint/2010/main" val="25932740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F7CBC-CC93-4AB3-9D46-61075505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6993300" cy="54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16" name="Subtitle">
            <a:extLst>
              <a:ext uri="{FF2B5EF4-FFF2-40B4-BE49-F238E27FC236}">
                <a16:creationId xmlns:a16="http://schemas.microsoft.com/office/drawing/2014/main" id="{152317FE-88B5-4D1F-AECF-DA69D6779B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6992937" cy="360362"/>
          </a:xfrm>
        </p:spPr>
        <p:txBody>
          <a:bodyPr/>
          <a:lstStyle>
            <a:lvl1pPr marL="0" indent="0">
              <a:buNone/>
              <a:defRPr sz="2100"/>
            </a:lvl1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Left Col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620000"/>
            <a:ext cx="6992936" cy="4500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804150" y="1"/>
            <a:ext cx="4387850" cy="667948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your Image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263EBA-2C46-40FB-9D48-819ED0C8994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9230BC-20AB-4DD9-AF5C-47BA72E5698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6042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0D875-7972-4325-AB4A-752A787C8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3967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F7CBC-CC93-4AB3-9D46-61075505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73200" cy="54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Left Col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980000"/>
            <a:ext cx="5580000" cy="4140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3" name="Left Header">
            <a:extLst>
              <a:ext uri="{FF2B5EF4-FFF2-40B4-BE49-F238E27FC236}">
                <a16:creationId xmlns:a16="http://schemas.microsoft.com/office/drawing/2014/main" id="{2241B0A0-0033-49FF-89B8-142165C8E93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000" y="1620000"/>
            <a:ext cx="5580000" cy="360000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Compare A</a:t>
            </a:r>
            <a:endParaRPr lang="en-ZA" dirty="0"/>
          </a:p>
        </p:txBody>
      </p:sp>
      <p:sp>
        <p:nvSpPr>
          <p:cNvPr id="4" name="Right Col">
            <a:extLst>
              <a:ext uri="{FF2B5EF4-FFF2-40B4-BE49-F238E27FC236}">
                <a16:creationId xmlns:a16="http://schemas.microsoft.com/office/drawing/2014/main" id="{0AAD114E-6BCC-4476-8E44-12E87D467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3200" y="1980000"/>
            <a:ext cx="5580000" cy="4140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5" name="Right Header">
            <a:extLst>
              <a:ext uri="{FF2B5EF4-FFF2-40B4-BE49-F238E27FC236}">
                <a16:creationId xmlns:a16="http://schemas.microsoft.com/office/drawing/2014/main" id="{069A9930-1B94-49BC-B4A6-B597F155D2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53200" y="1620000"/>
            <a:ext cx="5580000" cy="360000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Compare B</a:t>
            </a:r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AC535-CCE6-472A-BA3D-DDE92DFF0ED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2F890-EB29-4A5B-A499-BB0FC04447A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1975987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s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DDDF3-2E7E-4175-ACE9-B214DCE40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8" name="Subtitle">
            <a:extLst>
              <a:ext uri="{FF2B5EF4-FFF2-40B4-BE49-F238E27FC236}">
                <a16:creationId xmlns:a16="http://schemas.microsoft.com/office/drawing/2014/main" id="{5302A3D4-CF60-41AF-924C-B30D3FD9975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11471275" cy="360362"/>
          </a:xfrm>
        </p:spPr>
        <p:txBody>
          <a:bodyPr/>
          <a:lstStyle>
            <a:lvl1pPr marL="0" indent="0">
              <a:buNone/>
              <a:defRPr sz="2100"/>
            </a:lvl1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0E8FCF-8FC7-49D2-9516-7662294E35B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6208B4-CFD5-4FAE-9519-74EFAC0B036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623757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0D875-7972-4325-AB4A-752A787C8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026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0D875-7972-4325-AB4A-752A787C8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27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0D875-7972-4325-AB4A-752A787C8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83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0D875-7972-4325-AB4A-752A787C8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056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0D875-7972-4325-AB4A-752A787C8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944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0D875-7972-4325-AB4A-752A787C8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415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0D875-7972-4325-AB4A-752A787C8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219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480D875-7972-4325-AB4A-752A787C8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3093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20.png"/><Relationship Id="rId4" Type="http://schemas.microsoft.com/office/2014/relationships/chartEx" Target="../charts/chartEx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3DE7D-6C54-4E15-84A2-62996D8F40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6527" y="1769540"/>
            <a:ext cx="10370916" cy="1828801"/>
          </a:xfrm>
        </p:spPr>
        <p:txBody>
          <a:bodyPr/>
          <a:lstStyle/>
          <a:p>
            <a:r>
              <a:rPr lang="en-US" b="1" dirty="0"/>
              <a:t>MSDS 6306 Doing Data Science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30AB37-5F3D-4B50-9996-80A1696D7E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A" dirty="0"/>
              <a:t>Case Study Fall Midterm</a:t>
            </a:r>
          </a:p>
          <a:p>
            <a:r>
              <a:rPr lang="en-ZA" sz="1600" noProof="1"/>
              <a:t>(Satish, Tyler, Thotho)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103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A33D0-A2F5-49D6-833F-C67739054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Median IBU for each state.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DAC793B3-DF4C-4E92-B04B-662306FBB9E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4669441"/>
              </p:ext>
            </p:extLst>
          </p:nvPr>
        </p:nvGraphicFramePr>
        <p:xfrm>
          <a:off x="418871" y="2655592"/>
          <a:ext cx="11343610" cy="36258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47050D5-952F-4EC9-8821-428CD9690192}"/>
              </a:ext>
            </a:extLst>
          </p:cNvPr>
          <p:cNvSpPr txBox="1"/>
          <p:nvPr/>
        </p:nvSpPr>
        <p:spPr>
          <a:xfrm>
            <a:off x="544446" y="1580050"/>
            <a:ext cx="10973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Median International Bitterness Units helps Gosset Brew Crew to decide the bitterness taste choices by the users in the respective regions.</a:t>
            </a:r>
          </a:p>
        </p:txBody>
      </p:sp>
    </p:spTree>
    <p:extLst>
      <p:ext uri="{BB962C8B-B14F-4D97-AF65-F5344CB8AC3E}">
        <p14:creationId xmlns:p14="http://schemas.microsoft.com/office/powerpoint/2010/main" val="3735435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7794056-2867-4FDC-A111-ACDE9DECA6D5}"/>
              </a:ext>
            </a:extLst>
          </p:cNvPr>
          <p:cNvSpPr txBox="1"/>
          <p:nvPr/>
        </p:nvSpPr>
        <p:spPr>
          <a:xfrm>
            <a:off x="0" y="1527079"/>
            <a:ext cx="266628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Top 5 </a:t>
            </a:r>
          </a:p>
          <a:p>
            <a:pPr>
              <a:tabLst>
                <a:tab pos="1939925" algn="l"/>
              </a:tabLst>
            </a:pPr>
            <a:r>
              <a:rPr lang="en-US" dirty="0"/>
              <a:t>Maine 	61</a:t>
            </a:r>
          </a:p>
          <a:p>
            <a:pPr>
              <a:tabLst>
                <a:tab pos="1939925" algn="l"/>
              </a:tabLst>
            </a:pPr>
            <a:r>
              <a:rPr lang="en-US" dirty="0"/>
              <a:t>West Virginia 	57.5</a:t>
            </a:r>
          </a:p>
          <a:p>
            <a:pPr>
              <a:tabLst>
                <a:tab pos="1939925" algn="l"/>
              </a:tabLst>
            </a:pPr>
            <a:r>
              <a:rPr lang="en-US" dirty="0"/>
              <a:t>Florida 	55</a:t>
            </a:r>
          </a:p>
          <a:p>
            <a:pPr>
              <a:tabLst>
                <a:tab pos="1939925" algn="l"/>
              </a:tabLst>
            </a:pPr>
            <a:r>
              <a:rPr lang="en-US" dirty="0"/>
              <a:t>Georgia 	55</a:t>
            </a:r>
          </a:p>
          <a:p>
            <a:pPr>
              <a:tabLst>
                <a:tab pos="1939925" algn="l"/>
              </a:tabLst>
            </a:pPr>
            <a:r>
              <a:rPr lang="en-US" dirty="0"/>
              <a:t>Delaware 	52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B6F8F9-0B79-464F-AEB3-EBB394147586}"/>
              </a:ext>
            </a:extLst>
          </p:cNvPr>
          <p:cNvSpPr txBox="1"/>
          <p:nvPr/>
        </p:nvSpPr>
        <p:spPr>
          <a:xfrm>
            <a:off x="627355" y="76912"/>
            <a:ext cx="12916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IBU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DDFFFE-9BF3-440B-83AE-C809953AD336}"/>
              </a:ext>
            </a:extLst>
          </p:cNvPr>
          <p:cNvSpPr txBox="1"/>
          <p:nvPr/>
        </p:nvSpPr>
        <p:spPr>
          <a:xfrm>
            <a:off x="0" y="3927023"/>
            <a:ext cx="274101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Bottom 5 </a:t>
            </a:r>
          </a:p>
          <a:p>
            <a:pPr>
              <a:tabLst>
                <a:tab pos="1939925" algn="l"/>
              </a:tabLst>
            </a:pPr>
            <a:r>
              <a:rPr lang="en-US" dirty="0"/>
              <a:t>Hawaii 	22.5</a:t>
            </a:r>
          </a:p>
          <a:p>
            <a:pPr>
              <a:tabLst>
                <a:tab pos="1939925" algn="l"/>
              </a:tabLst>
            </a:pPr>
            <a:r>
              <a:rPr lang="en-US" dirty="0"/>
              <a:t>Wyoming 	21</a:t>
            </a:r>
          </a:p>
          <a:p>
            <a:pPr>
              <a:tabLst>
                <a:tab pos="1939925" algn="l"/>
              </a:tabLst>
            </a:pPr>
            <a:r>
              <a:rPr lang="en-US" dirty="0"/>
              <a:t>Arizona 	20.5</a:t>
            </a:r>
          </a:p>
          <a:p>
            <a:pPr>
              <a:tabLst>
                <a:tab pos="1939925" algn="l"/>
              </a:tabLst>
            </a:pPr>
            <a:r>
              <a:rPr lang="en-US" dirty="0"/>
              <a:t>Kansas 	20</a:t>
            </a:r>
          </a:p>
          <a:p>
            <a:pPr>
              <a:tabLst>
                <a:tab pos="1939925" algn="l"/>
              </a:tabLst>
            </a:pPr>
            <a:r>
              <a:rPr lang="en-US" dirty="0"/>
              <a:t>Wisconsin 	19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110FFB1-2821-4B06-A0D2-E52CFBBC1CAB}"/>
              </a:ext>
            </a:extLst>
          </p:cNvPr>
          <p:cNvGrpSpPr/>
          <p:nvPr/>
        </p:nvGrpSpPr>
        <p:grpSpPr>
          <a:xfrm>
            <a:off x="2741014" y="0"/>
            <a:ext cx="9450986" cy="6858000"/>
            <a:chOff x="2741014" y="0"/>
            <a:chExt cx="9450986" cy="68580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68DF568-7D66-4237-AD8E-93F287040C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41014" y="0"/>
              <a:ext cx="9450986" cy="6858000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FA0D4C6D-FA5C-4674-8163-513C3FB7A0A6}"/>
                </a:ext>
              </a:extLst>
            </p:cNvPr>
            <p:cNvSpPr txBox="1"/>
            <p:nvPr/>
          </p:nvSpPr>
          <p:spPr>
            <a:xfrm>
              <a:off x="5794745" y="45843"/>
              <a:ext cx="10262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Median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64284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A33D0-A2F5-49D6-833F-C67739054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Bitter and Alcoholic beers</a:t>
            </a:r>
            <a:endParaRPr lang="en-ZA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9398187-4ED4-4138-BC16-644DF40BE729}"/>
              </a:ext>
            </a:extLst>
          </p:cNvPr>
          <p:cNvGrpSpPr/>
          <p:nvPr/>
        </p:nvGrpSpPr>
        <p:grpSpPr>
          <a:xfrm>
            <a:off x="1064078" y="2402102"/>
            <a:ext cx="9889307" cy="3253556"/>
            <a:chOff x="1079705" y="2129257"/>
            <a:chExt cx="9889307" cy="3253556"/>
          </a:xfrm>
        </p:grpSpPr>
        <p:pic>
          <p:nvPicPr>
            <p:cNvPr id="1030" name="Picture 6" descr="Image result for oregon state image png">
              <a:extLst>
                <a:ext uri="{FF2B5EF4-FFF2-40B4-BE49-F238E27FC236}">
                  <a16:creationId xmlns:a16="http://schemas.microsoft.com/office/drawing/2014/main" id="{B04E883F-D9B5-4683-8DD8-BE3D3AC402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9705" y="2129257"/>
              <a:ext cx="4472161" cy="32535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Image result for colorado state image png">
              <a:extLst>
                <a:ext uri="{FF2B5EF4-FFF2-40B4-BE49-F238E27FC236}">
                  <a16:creationId xmlns:a16="http://schemas.microsoft.com/office/drawing/2014/main" id="{B9A6ED7B-D40A-4D9F-B421-153ADD7AD0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96851" y="2129257"/>
              <a:ext cx="4472161" cy="32535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312AF5E-AD38-4952-8C0D-8D885357FAEF}"/>
                </a:ext>
              </a:extLst>
            </p:cNvPr>
            <p:cNvSpPr txBox="1"/>
            <p:nvPr/>
          </p:nvSpPr>
          <p:spPr>
            <a:xfrm>
              <a:off x="7189839" y="3756035"/>
              <a:ext cx="19615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ABV = 12.8% (CO)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14FC2BC-9E44-437D-80CB-CBDCD7C70D15}"/>
                </a:ext>
              </a:extLst>
            </p:cNvPr>
            <p:cNvSpPr txBox="1"/>
            <p:nvPr/>
          </p:nvSpPr>
          <p:spPr>
            <a:xfrm>
              <a:off x="1168195" y="3025359"/>
              <a:ext cx="19615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IBU = 138 (OR)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7D24A0B7-4BB5-46BB-9F15-E689FE064E47}"/>
              </a:ext>
            </a:extLst>
          </p:cNvPr>
          <p:cNvSpPr txBox="1"/>
          <p:nvPr/>
        </p:nvSpPr>
        <p:spPr>
          <a:xfrm>
            <a:off x="621102" y="1276709"/>
            <a:ext cx="10973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Oregon has been identified with the most bitter beers with IBU unit of 138 but the most Alcoholic beers have been crafted in CO with ABV units of 0.128</a:t>
            </a:r>
          </a:p>
        </p:txBody>
      </p:sp>
    </p:spTree>
    <p:extLst>
      <p:ext uri="{BB962C8B-B14F-4D97-AF65-F5344CB8AC3E}">
        <p14:creationId xmlns:p14="http://schemas.microsoft.com/office/powerpoint/2010/main" val="3703044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A33D0-A2F5-49D6-833F-C67739054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ZA" dirty="0"/>
              <a:t>Summary of </a:t>
            </a:r>
            <a:r>
              <a:rPr lang="en-US" dirty="0"/>
              <a:t>Alcohol by Volume of the beer (ABV)</a:t>
            </a:r>
            <a:endParaRPr lang="en-ZA" dirty="0"/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6792C2BF-25F0-4E9C-A736-C15B6C80CEF1}"/>
              </a:ext>
            </a:extLst>
          </p:cNvPr>
          <p:cNvSpPr txBox="1"/>
          <p:nvPr/>
        </p:nvSpPr>
        <p:spPr>
          <a:xfrm>
            <a:off x="8254291" y="5830795"/>
            <a:ext cx="1788841" cy="417606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no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Average is 5.98%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C2D1361-F45F-4CF9-A013-D2EFAFB9B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482" y="1906450"/>
            <a:ext cx="4787051" cy="371828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AC9DB85-B07D-4314-B2E4-F94FEA61D5B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rgbClr val="0B6CD9">
                <a:shade val="45000"/>
                <a:satMod val="135000"/>
              </a:srgbClr>
              <a:prstClr val="white"/>
            </a:duotone>
          </a:blip>
          <a:stretch>
            <a:fillRect/>
          </a:stretch>
        </p:blipFill>
        <p:spPr>
          <a:xfrm>
            <a:off x="6388538" y="1734046"/>
            <a:ext cx="5093980" cy="4066968"/>
          </a:xfrm>
          <a:prstGeom prst="rect">
            <a:avLst/>
          </a:prstGeom>
        </p:spPr>
      </p:pic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5" name="Chart 4">
                <a:extLst>
                  <a:ext uri="{FF2B5EF4-FFF2-40B4-BE49-F238E27FC236}">
                    <a16:creationId xmlns:a16="http://schemas.microsoft.com/office/drawing/2014/main" id="{361A7240-4A9C-4194-882A-A83472A9F250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950925714"/>
                  </p:ext>
                </p:extLst>
              </p:nvPr>
            </p:nvGraphicFramePr>
            <p:xfrm>
              <a:off x="131871" y="1734047"/>
              <a:ext cx="6108618" cy="4066967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5" name="Chart 4">
                <a:extLst>
                  <a:ext uri="{FF2B5EF4-FFF2-40B4-BE49-F238E27FC236}">
                    <a16:creationId xmlns:a16="http://schemas.microsoft.com/office/drawing/2014/main" id="{361A7240-4A9C-4194-882A-A83472A9F25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1871" y="1734047"/>
                <a:ext cx="6108618" cy="4066967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3">
            <a:extLst>
              <a:ext uri="{FF2B5EF4-FFF2-40B4-BE49-F238E27FC236}">
                <a16:creationId xmlns:a16="http://schemas.microsoft.com/office/drawing/2014/main" id="{81B52712-40BF-44E3-B07D-D6A96B198ACD}"/>
              </a:ext>
            </a:extLst>
          </p:cNvPr>
          <p:cNvSpPr txBox="1"/>
          <p:nvPr/>
        </p:nvSpPr>
        <p:spPr>
          <a:xfrm>
            <a:off x="1233199" y="5797137"/>
            <a:ext cx="4570264" cy="417606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no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ABV range is from .10% to 12.80%</a:t>
            </a:r>
          </a:p>
          <a:p>
            <a:r>
              <a:rPr lang="en-US" sz="1600" dirty="0"/>
              <a:t>50% of beers fall within the range of 3.78%-8.23%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F2C02E-173D-4E28-A03E-797A0DE5E510}"/>
              </a:ext>
            </a:extLst>
          </p:cNvPr>
          <p:cNvSpPr/>
          <p:nvPr/>
        </p:nvSpPr>
        <p:spPr>
          <a:xfrm>
            <a:off x="2280213" y="3611301"/>
            <a:ext cx="2199190" cy="1111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F7BF760-D08B-4CD9-941E-5F1D85E9F176}"/>
              </a:ext>
            </a:extLst>
          </p:cNvPr>
          <p:cNvCxnSpPr>
            <a:stCxn id="3" idx="1"/>
            <a:endCxn id="3" idx="3"/>
          </p:cNvCxnSpPr>
          <p:nvPr/>
        </p:nvCxnSpPr>
        <p:spPr>
          <a:xfrm>
            <a:off x="2280213" y="4166886"/>
            <a:ext cx="219919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6004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A33D0-A2F5-49D6-833F-C67739054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-5077"/>
            <a:ext cx="10353762" cy="970450"/>
          </a:xfrm>
        </p:spPr>
        <p:txBody>
          <a:bodyPr/>
          <a:lstStyle/>
          <a:p>
            <a:r>
              <a:rPr lang="en-ZA" dirty="0"/>
              <a:t>Bitterness vs. Alcohol Content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C9D9243-CE67-4B04-B930-E4D7860E4D6A}"/>
                  </a:ext>
                </a:extLst>
              </p:cNvPr>
              <p:cNvSpPr txBox="1"/>
              <p:nvPr/>
            </p:nvSpPr>
            <p:spPr>
              <a:xfrm>
                <a:off x="360000" y="1259175"/>
                <a:ext cx="3924406" cy="34470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We could see that there is some linear relationship with between the IBU (bitterness value) and the ABV (Alcohol by volume) based on the scatter plot. An </a:t>
                </a:r>
                <a:r>
                  <a:rPr lang="en-US" i="1" dirty="0"/>
                  <a:t>approximation</a:t>
                </a:r>
                <a:r>
                  <a:rPr lang="en-US" dirty="0"/>
                  <a:t> was created with the a trendline: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𝐼𝐵𝑈</m:t>
                      </m:r>
                      <m:r>
                        <a:rPr lang="en-US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≈1282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𝐴𝐵𝑉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−34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Exact inference can be drawn only after a causal study on the beers’ values.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C9D9243-CE67-4B04-B930-E4D7860E4D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00" y="1259175"/>
                <a:ext cx="3924406" cy="3447098"/>
              </a:xfrm>
              <a:prstGeom prst="rect">
                <a:avLst/>
              </a:prstGeom>
              <a:blipFill>
                <a:blip r:embed="rId2"/>
                <a:stretch>
                  <a:fillRect l="-932" t="-1062" r="-2484" b="-1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699E6137-2098-4044-99B3-74845854BE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4406" y="965373"/>
            <a:ext cx="7762875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6178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A33D0-A2F5-49D6-833F-C677390546E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1472862" cy="539750"/>
          </a:xfrm>
        </p:spPr>
        <p:txBody>
          <a:bodyPr>
            <a:normAutofit fontScale="90000"/>
          </a:bodyPr>
          <a:lstStyle/>
          <a:p>
            <a:r>
              <a:rPr lang="en-ZA" dirty="0"/>
              <a:t>Conclusion</a:t>
            </a:r>
          </a:p>
        </p:txBody>
      </p:sp>
      <p:sp>
        <p:nvSpPr>
          <p:cNvPr id="4" name="AutoShape 2" descr="https://attachment.outlook.office.net/owa/lyncht@smu365.mail.onmicrosoft.com/service.svc/s/GetFileAttachment?id=AAMkAGQwM2FlZWYyLTVmYmEtNDY0ZS04NDFkLWNiMTFmZGE2ZTg0NgBGAAAAAADbFoxiQWGjSqiBWlMwfCPGBwA8Qdiq2NK6QqKElJWaFIZCAAAAAAEMAAA8Qdiq2NK6QqKElJWaFIZCAAA5nhBZAAABEgAQAIlerPKwfMhPrFZm6TMdWr0%3D&amp;X-OWA-CANARY=yWvSANRK9k2iLFNfls_dSWBSQwX3MdYYvlYc9Y8FV5kE6sw22kWTlpJNx0mrkpu6WvOV7Bbe5PI.&amp;token=null&amp;owa=outlook.office.com&amp;isImagePreview=True">
            <a:extLst>
              <a:ext uri="{FF2B5EF4-FFF2-40B4-BE49-F238E27FC236}">
                <a16:creationId xmlns:a16="http://schemas.microsoft.com/office/drawing/2014/main" id="{89B906B2-870E-4659-A290-2A960D9B223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2658979" cy="2658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DD8A84-CA03-4649-884C-325484E1464E}"/>
              </a:ext>
            </a:extLst>
          </p:cNvPr>
          <p:cNvSpPr txBox="1"/>
          <p:nvPr/>
        </p:nvSpPr>
        <p:spPr>
          <a:xfrm>
            <a:off x="719138" y="1311442"/>
            <a:ext cx="372051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Based on the current data, it may be advantageous to open a new brewery in one of the locations shown on the map.  A darker color represents a state with a lower number of current breweries as well as less nearby competition.</a:t>
            </a:r>
          </a:p>
          <a:p>
            <a:endParaRPr lang="en-US" dirty="0"/>
          </a:p>
          <a:p>
            <a:r>
              <a:rPr lang="en-US" dirty="0"/>
              <a:t>The target product should be in the higher ABV range of 7-10% due to current market saturation.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29CFEE-7F57-41C1-87CB-D547B312F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7597" y="1239837"/>
            <a:ext cx="7219950" cy="5257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47B7FEE-3DC2-4BC6-B643-6163CA18916B}"/>
              </a:ext>
            </a:extLst>
          </p:cNvPr>
          <p:cNvSpPr txBox="1"/>
          <p:nvPr/>
        </p:nvSpPr>
        <p:spPr>
          <a:xfrm>
            <a:off x="5943599" y="1311442"/>
            <a:ext cx="441928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Best Potential Locations for New Breweries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4160BA-6E37-427D-8C4D-3B83FFB89C03}"/>
              </a:ext>
            </a:extLst>
          </p:cNvPr>
          <p:cNvSpPr txBox="1"/>
          <p:nvPr/>
        </p:nvSpPr>
        <p:spPr>
          <a:xfrm>
            <a:off x="4697597" y="6189860"/>
            <a:ext cx="6103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Score = 100 – (current state qty of breweries + adjacent state qty of breweries)</a:t>
            </a:r>
          </a:p>
        </p:txBody>
      </p:sp>
    </p:spTree>
    <p:extLst>
      <p:ext uri="{BB962C8B-B14F-4D97-AF65-F5344CB8AC3E}">
        <p14:creationId xmlns:p14="http://schemas.microsoft.com/office/powerpoint/2010/main" val="40010723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6CA32BF-8EA2-4B6B-85F1-F75D66FFD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1" cy="68534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40A9E5-8B3D-4AB2-89E2-115B25A0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8" y="2471166"/>
            <a:ext cx="10353763" cy="1915668"/>
          </a:xfrm>
        </p:spPr>
        <p:txBody>
          <a:bodyPr>
            <a:noAutofit/>
          </a:bodyPr>
          <a:lstStyle/>
          <a:p>
            <a:r>
              <a:rPr lang="en-US" sz="179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Cheers!</a:t>
            </a:r>
          </a:p>
        </p:txBody>
      </p:sp>
    </p:spTree>
    <p:extLst>
      <p:ext uri="{BB962C8B-B14F-4D97-AF65-F5344CB8AC3E}">
        <p14:creationId xmlns:p14="http://schemas.microsoft.com/office/powerpoint/2010/main" val="3158736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ZA" dirty="0"/>
              <a:t>Executive 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A36BD-3D0C-42D5-A5D3-CE11F484185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ZA" b="1" dirty="0"/>
              <a:t>Purpose</a:t>
            </a:r>
            <a:endParaRPr lang="en-ZA" b="1" noProof="1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0977C3-BD7D-4617-8DF1-56211456D5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620000"/>
            <a:ext cx="6992936" cy="65112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ZA" sz="1600" dirty="0"/>
              <a:t>The purpose of this document is to provide a detailed view about the beers crafted in United States of America</a:t>
            </a:r>
            <a:r>
              <a:rPr lang="en-ZA" sz="1600" noProof="1"/>
              <a:t>.  After a thorough review of the data, a suggested location for opening a new brewery is to be provided.</a:t>
            </a:r>
            <a:endParaRPr lang="en-ZA" sz="1600" dirty="0"/>
          </a:p>
          <a:p>
            <a:endParaRPr lang="en-ZA" sz="1600" dirty="0"/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007B33D-2D8F-449B-829C-D2F6E5E9712F}"/>
              </a:ext>
            </a:extLst>
          </p:cNvPr>
          <p:cNvSpPr txBox="1">
            <a:spLocks/>
          </p:cNvSpPr>
          <p:nvPr/>
        </p:nvSpPr>
        <p:spPr>
          <a:xfrm>
            <a:off x="454909" y="4266394"/>
            <a:ext cx="3041684" cy="220602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3525" indent="-26352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536575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811213" indent="-2746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074738" indent="-2635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347788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ZA" sz="1400" dirty="0"/>
              <a:t>Beers</a:t>
            </a:r>
          </a:p>
          <a:p>
            <a:r>
              <a:rPr lang="en-ZA" sz="1400" dirty="0"/>
              <a:t>Identified 2305 unique Beer names out of 2410 beers records</a:t>
            </a:r>
          </a:p>
          <a:p>
            <a:r>
              <a:rPr lang="en-ZA" sz="1400" dirty="0"/>
              <a:t>2.57% missing information about </a:t>
            </a:r>
            <a:r>
              <a:rPr lang="en-US" sz="1400" dirty="0"/>
              <a:t>Alcohol by volume of the beer (ABV).</a:t>
            </a:r>
          </a:p>
          <a:p>
            <a:r>
              <a:rPr lang="en-US" sz="1400" dirty="0"/>
              <a:t>41.7% missing information on International Bitterness Units of the beer (IBU)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AFF02AF7-4E4E-431B-B38A-DF6DEAC89254}"/>
              </a:ext>
            </a:extLst>
          </p:cNvPr>
          <p:cNvSpPr txBox="1">
            <a:spLocks/>
          </p:cNvSpPr>
          <p:nvPr/>
        </p:nvSpPr>
        <p:spPr>
          <a:xfrm>
            <a:off x="3970507" y="4271740"/>
            <a:ext cx="3393949" cy="173526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3525" indent="-26352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536575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811213" indent="-2746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074738" indent="-2635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347788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ZA" sz="1400" dirty="0"/>
              <a:t>Breweries</a:t>
            </a:r>
          </a:p>
          <a:p>
            <a:r>
              <a:rPr lang="en-ZA" sz="1400" dirty="0"/>
              <a:t>Identified </a:t>
            </a:r>
            <a:r>
              <a:rPr lang="en-US" sz="1400" dirty="0"/>
              <a:t>551 unique Brewery names out of 558 Brewery records</a:t>
            </a:r>
          </a:p>
          <a:p>
            <a:r>
              <a:rPr lang="en-US" sz="1400" dirty="0"/>
              <a:t>All there breweries were distributed to 384 cities</a:t>
            </a:r>
          </a:p>
          <a:p>
            <a:endParaRPr lang="en-ZA" sz="1400" dirty="0"/>
          </a:p>
        </p:txBody>
      </p:sp>
      <p:pic>
        <p:nvPicPr>
          <p:cNvPr id="1026" name="Picture 2" descr="https://b-i.forbesimg.com/ups/files/2013/07/beer-mug.jpg">
            <a:extLst>
              <a:ext uri="{FF2B5EF4-FFF2-40B4-BE49-F238E27FC236}">
                <a16:creationId xmlns:a16="http://schemas.microsoft.com/office/drawing/2014/main" id="{954F6DC8-117C-4C07-B85C-659B848C60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2563" y="1511175"/>
            <a:ext cx="3846736" cy="383565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6EC7AD5-395E-4041-BC12-7ACB70A366A4}"/>
              </a:ext>
            </a:extLst>
          </p:cNvPr>
          <p:cNvSpPr txBox="1"/>
          <p:nvPr/>
        </p:nvSpPr>
        <p:spPr>
          <a:xfrm>
            <a:off x="8695408" y="5346825"/>
            <a:ext cx="248497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https://b-i.forbesimg.com/ups/files/2013/07/beer-mug.jpg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57699743-C1A9-46CA-A735-A4096B32FB7B}"/>
              </a:ext>
            </a:extLst>
          </p:cNvPr>
          <p:cNvSpPr txBox="1">
            <a:spLocks/>
          </p:cNvSpPr>
          <p:nvPr/>
        </p:nvSpPr>
        <p:spPr>
          <a:xfrm>
            <a:off x="360000" y="2590000"/>
            <a:ext cx="2290117" cy="2900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3525" indent="-26352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536575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811213" indent="-2746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074738" indent="-2635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347788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u="sng" dirty="0"/>
              <a:t>Client</a:t>
            </a:r>
            <a:r>
              <a:rPr lang="en-US" sz="1400" dirty="0"/>
              <a:t>: Gosset Brew Crew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E3A1B9C-CE56-41C4-BA7D-B1855548306D}"/>
              </a:ext>
            </a:extLst>
          </p:cNvPr>
          <p:cNvSpPr txBox="1">
            <a:spLocks/>
          </p:cNvSpPr>
          <p:nvPr/>
        </p:nvSpPr>
        <p:spPr>
          <a:xfrm>
            <a:off x="2984121" y="2583364"/>
            <a:ext cx="4368815" cy="50218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3525" indent="-26352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536575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811213" indent="-2746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074738" indent="-2635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347788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u="sng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</a:rPr>
              <a:t>Request</a:t>
            </a:r>
            <a:r>
              <a:rPr 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</a:rPr>
              <a:t>: Perform a analysis to help client decide where to start a new beer crafting factory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D7EF49EB-81D8-4FAD-88A5-D4CF96125E9A}"/>
              </a:ext>
            </a:extLst>
          </p:cNvPr>
          <p:cNvSpPr txBox="1">
            <a:spLocks/>
          </p:cNvSpPr>
          <p:nvPr/>
        </p:nvSpPr>
        <p:spPr>
          <a:xfrm>
            <a:off x="360000" y="3346109"/>
            <a:ext cx="6867988" cy="50218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3525" indent="-26352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536575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811213" indent="-2746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074738" indent="-2635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347788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u="sng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</a:rPr>
              <a:t>Strategic Impact</a:t>
            </a:r>
            <a:r>
              <a:rPr 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</a:rPr>
              <a:t>: Start a new Breweries to serve remote unreached locations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DF4889B0-98E7-4F65-BE27-7F51FDDB3F42}"/>
              </a:ext>
            </a:extLst>
          </p:cNvPr>
          <p:cNvSpPr txBox="1">
            <a:spLocks/>
          </p:cNvSpPr>
          <p:nvPr/>
        </p:nvSpPr>
        <p:spPr>
          <a:xfrm>
            <a:off x="3184150" y="3954159"/>
            <a:ext cx="1442604" cy="3799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3525" indent="-26352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536575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811213" indent="-2746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074738" indent="-2635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347788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</a:rPr>
              <a:t>Data Snapshot</a:t>
            </a:r>
            <a:endParaRPr lang="en-US" sz="16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+mn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519C47-2F04-4070-A9B9-D9B1A04F03E5}"/>
              </a:ext>
            </a:extLst>
          </p:cNvPr>
          <p:cNvSpPr/>
          <p:nvPr/>
        </p:nvSpPr>
        <p:spPr>
          <a:xfrm>
            <a:off x="317576" y="3848298"/>
            <a:ext cx="7353528" cy="2624117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574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25beersbig">
            <a:extLst>
              <a:ext uri="{FF2B5EF4-FFF2-40B4-BE49-F238E27FC236}">
                <a16:creationId xmlns:a16="http://schemas.microsoft.com/office/drawing/2014/main" id="{A3915959-ABC3-4C71-AB21-8958C3C82E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528711"/>
            <a:ext cx="12192000" cy="9644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9350" y="468000"/>
            <a:ext cx="6993300" cy="540000"/>
          </a:xfrm>
        </p:spPr>
        <p:txBody>
          <a:bodyPr>
            <a:noAutofit/>
          </a:bodyPr>
          <a:lstStyle/>
          <a:p>
            <a:r>
              <a:rPr lang="en-ZA" sz="4400" dirty="0"/>
              <a:t>Agenda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0977C3-BD7D-4617-8DF1-56211456D5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6571" y="1179000"/>
            <a:ext cx="6992936" cy="4500000"/>
          </a:xfrm>
        </p:spPr>
        <p:txBody>
          <a:bodyPr/>
          <a:lstStyle/>
          <a:p>
            <a:r>
              <a:rPr lang="en-US" b="1" dirty="0">
                <a:ln w="10160">
                  <a:solidFill>
                    <a:schemeClr val="bg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bg1"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Breweries are present in each state</a:t>
            </a:r>
          </a:p>
          <a:p>
            <a:r>
              <a:rPr lang="en-US" b="1" dirty="0">
                <a:ln w="10160">
                  <a:solidFill>
                    <a:schemeClr val="bg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bg1"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Provide top and bottom 6 records</a:t>
            </a:r>
          </a:p>
          <a:p>
            <a:r>
              <a:rPr lang="en-US" b="1" dirty="0">
                <a:ln w="10160">
                  <a:solidFill>
                    <a:schemeClr val="bg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bg1"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Missing Information from the records</a:t>
            </a:r>
          </a:p>
          <a:p>
            <a:r>
              <a:rPr lang="en-US" b="1" dirty="0">
                <a:ln w="10160">
                  <a:solidFill>
                    <a:schemeClr val="bg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bg1"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Median ABV for each state.</a:t>
            </a:r>
          </a:p>
          <a:p>
            <a:r>
              <a:rPr lang="en-ZA" b="1" dirty="0">
                <a:ln w="10160">
                  <a:solidFill>
                    <a:schemeClr val="bg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bg1"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Most Bitter and Alcoholic beers</a:t>
            </a:r>
          </a:p>
          <a:p>
            <a:r>
              <a:rPr lang="en-ZA" b="1" dirty="0">
                <a:ln w="10160">
                  <a:solidFill>
                    <a:schemeClr val="bg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bg1"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Overview statistics of ABV</a:t>
            </a:r>
          </a:p>
          <a:p>
            <a:r>
              <a:rPr lang="en-ZA" b="1" dirty="0">
                <a:ln w="10160">
                  <a:solidFill>
                    <a:schemeClr val="bg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bg1"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Bitterness Vs Alcohol </a:t>
            </a:r>
          </a:p>
          <a:p>
            <a:r>
              <a:rPr lang="en-ZA" b="1" dirty="0">
                <a:ln w="10160">
                  <a:solidFill>
                    <a:schemeClr val="bg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bg1"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Conclusion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B6DA24-CCA6-4FE8-BFE4-9A67040DAF12}"/>
              </a:ext>
            </a:extLst>
          </p:cNvPr>
          <p:cNvSpPr txBox="1"/>
          <p:nvPr/>
        </p:nvSpPr>
        <p:spPr>
          <a:xfrm>
            <a:off x="9086663" y="6985135"/>
            <a:ext cx="31053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https://draftmag.com/the-top-25-beers-of-2017/</a:t>
            </a:r>
          </a:p>
        </p:txBody>
      </p:sp>
    </p:spTree>
    <p:extLst>
      <p:ext uri="{BB962C8B-B14F-4D97-AF65-F5344CB8AC3E}">
        <p14:creationId xmlns:p14="http://schemas.microsoft.com/office/powerpoint/2010/main" val="851971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8D002-7B9D-4732-8379-4110403BA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73200" cy="540000"/>
          </a:xfrm>
        </p:spPr>
        <p:txBody>
          <a:bodyPr>
            <a:normAutofit fontScale="90000"/>
          </a:bodyPr>
          <a:lstStyle/>
          <a:p>
            <a:r>
              <a:rPr lang="en-ZA" dirty="0"/>
              <a:t>Breweries by State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190062-67D7-4744-A31D-D874F387D7A4}"/>
              </a:ext>
            </a:extLst>
          </p:cNvPr>
          <p:cNvSpPr txBox="1"/>
          <p:nvPr/>
        </p:nvSpPr>
        <p:spPr>
          <a:xfrm>
            <a:off x="609351" y="953543"/>
            <a:ext cx="10973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Breweries across 50 states and 1 Federal District (DC) are shown below, where the state of Colorado has the highest number of breweries (47)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6D60CCFA-49C2-4067-AC4C-3C2E1FBA242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8238262"/>
              </p:ext>
            </p:extLst>
          </p:nvPr>
        </p:nvGraphicFramePr>
        <p:xfrm>
          <a:off x="885825" y="1599874"/>
          <a:ext cx="10420350" cy="50672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58038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7794056-2867-4FDC-A111-ACDE9DECA6D5}"/>
              </a:ext>
            </a:extLst>
          </p:cNvPr>
          <p:cNvSpPr txBox="1"/>
          <p:nvPr/>
        </p:nvSpPr>
        <p:spPr>
          <a:xfrm>
            <a:off x="0" y="1527079"/>
            <a:ext cx="266628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Top 5 </a:t>
            </a:r>
          </a:p>
          <a:p>
            <a:pPr>
              <a:tabLst>
                <a:tab pos="2230438" algn="l"/>
              </a:tabLst>
            </a:pPr>
            <a:r>
              <a:rPr lang="it-IT" dirty="0"/>
              <a:t>Colorado 	47</a:t>
            </a:r>
          </a:p>
          <a:p>
            <a:pPr>
              <a:tabLst>
                <a:tab pos="2230438" algn="l"/>
              </a:tabLst>
            </a:pPr>
            <a:r>
              <a:rPr lang="it-IT" dirty="0"/>
              <a:t>California 	39</a:t>
            </a:r>
          </a:p>
          <a:p>
            <a:pPr>
              <a:tabLst>
                <a:tab pos="2230438" algn="l"/>
              </a:tabLst>
            </a:pPr>
            <a:r>
              <a:rPr lang="it-IT" dirty="0"/>
              <a:t>Michigan 	32</a:t>
            </a:r>
          </a:p>
          <a:p>
            <a:pPr>
              <a:tabLst>
                <a:tab pos="2230438" algn="l"/>
              </a:tabLst>
            </a:pPr>
            <a:r>
              <a:rPr lang="it-IT" dirty="0"/>
              <a:t>Oregon 	29</a:t>
            </a:r>
          </a:p>
          <a:p>
            <a:pPr>
              <a:tabLst>
                <a:tab pos="2230438" algn="l"/>
              </a:tabLst>
            </a:pPr>
            <a:r>
              <a:rPr lang="it-IT" dirty="0"/>
              <a:t>Texas 	28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B6F8F9-0B79-464F-AEB3-EBB394147586}"/>
              </a:ext>
            </a:extLst>
          </p:cNvPr>
          <p:cNvSpPr txBox="1"/>
          <p:nvPr/>
        </p:nvSpPr>
        <p:spPr>
          <a:xfrm>
            <a:off x="19628" y="0"/>
            <a:ext cx="27213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Breweries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DDFFFE-9BF3-440B-83AE-C809953AD336}"/>
              </a:ext>
            </a:extLst>
          </p:cNvPr>
          <p:cNvSpPr txBox="1"/>
          <p:nvPr/>
        </p:nvSpPr>
        <p:spPr>
          <a:xfrm>
            <a:off x="0" y="3927023"/>
            <a:ext cx="274101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Bottom 5 </a:t>
            </a:r>
          </a:p>
          <a:p>
            <a:pPr>
              <a:tabLst>
                <a:tab pos="2230438" algn="l"/>
              </a:tabLst>
            </a:pPr>
            <a:r>
              <a:rPr lang="en-US" dirty="0"/>
              <a:t>Nevada 	2</a:t>
            </a:r>
          </a:p>
          <a:p>
            <a:pPr>
              <a:tabLst>
                <a:tab pos="2230438" algn="l"/>
              </a:tabLst>
            </a:pPr>
            <a:r>
              <a:rPr lang="en-US" dirty="0"/>
              <a:t>District of Columbia 	1</a:t>
            </a:r>
          </a:p>
          <a:p>
            <a:pPr>
              <a:tabLst>
                <a:tab pos="2230438" algn="l"/>
              </a:tabLst>
            </a:pPr>
            <a:r>
              <a:rPr lang="en-US" dirty="0"/>
              <a:t>North Dakota 	1</a:t>
            </a:r>
          </a:p>
          <a:p>
            <a:pPr>
              <a:tabLst>
                <a:tab pos="2230438" algn="l"/>
              </a:tabLst>
            </a:pPr>
            <a:r>
              <a:rPr lang="en-US" dirty="0"/>
              <a:t>South Dakota 	1</a:t>
            </a:r>
          </a:p>
          <a:p>
            <a:pPr>
              <a:tabLst>
                <a:tab pos="2230438" algn="l"/>
              </a:tabLst>
            </a:pPr>
            <a:r>
              <a:rPr lang="en-US" dirty="0"/>
              <a:t>West Virginia 	1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E955EEA-D757-41BC-A7A3-3C5BFA6B2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1014" y="0"/>
            <a:ext cx="94509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989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8D002-7B9D-4732-8379-4110403BA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73200" cy="540000"/>
          </a:xfrm>
        </p:spPr>
        <p:txBody>
          <a:bodyPr>
            <a:normAutofit fontScale="90000"/>
          </a:bodyPr>
          <a:lstStyle/>
          <a:p>
            <a:r>
              <a:rPr lang="en-US" dirty="0"/>
              <a:t>Top and Bottom 6 records</a:t>
            </a:r>
            <a:endParaRPr lang="en-ZA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CC4A636-16A7-4960-A9CE-693D44F373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2748994"/>
              </p:ext>
            </p:extLst>
          </p:nvPr>
        </p:nvGraphicFramePr>
        <p:xfrm>
          <a:off x="124396" y="2320583"/>
          <a:ext cx="11966707" cy="1313501"/>
        </p:xfrm>
        <a:graphic>
          <a:graphicData uri="http://schemas.openxmlformats.org/drawingml/2006/table">
            <a:tbl>
              <a:tblPr firstRow="1" firstCol="1" bandRow="1">
                <a:tableStyleId>{8FD4443E-F989-4FC4-A0C8-D5A2AF1F390B}</a:tableStyleId>
              </a:tblPr>
              <a:tblGrid>
                <a:gridCol w="487016">
                  <a:extLst>
                    <a:ext uri="{9D8B030D-6E8A-4147-A177-3AD203B41FA5}">
                      <a16:colId xmlns:a16="http://schemas.microsoft.com/office/drawing/2014/main" val="3055918168"/>
                    </a:ext>
                  </a:extLst>
                </a:gridCol>
                <a:gridCol w="2348119">
                  <a:extLst>
                    <a:ext uri="{9D8B030D-6E8A-4147-A177-3AD203B41FA5}">
                      <a16:colId xmlns:a16="http://schemas.microsoft.com/office/drawing/2014/main" val="1097066450"/>
                    </a:ext>
                  </a:extLst>
                </a:gridCol>
                <a:gridCol w="695739">
                  <a:extLst>
                    <a:ext uri="{9D8B030D-6E8A-4147-A177-3AD203B41FA5}">
                      <a16:colId xmlns:a16="http://schemas.microsoft.com/office/drawing/2014/main" val="4033307101"/>
                    </a:ext>
                  </a:extLst>
                </a:gridCol>
                <a:gridCol w="556591">
                  <a:extLst>
                    <a:ext uri="{9D8B030D-6E8A-4147-A177-3AD203B41FA5}">
                      <a16:colId xmlns:a16="http://schemas.microsoft.com/office/drawing/2014/main" val="119249320"/>
                    </a:ext>
                  </a:extLst>
                </a:gridCol>
                <a:gridCol w="347869">
                  <a:extLst>
                    <a:ext uri="{9D8B030D-6E8A-4147-A177-3AD203B41FA5}">
                      <a16:colId xmlns:a16="http://schemas.microsoft.com/office/drawing/2014/main" val="2605286773"/>
                    </a:ext>
                  </a:extLst>
                </a:gridCol>
                <a:gridCol w="974034">
                  <a:extLst>
                    <a:ext uri="{9D8B030D-6E8A-4147-A177-3AD203B41FA5}">
                      <a16:colId xmlns:a16="http://schemas.microsoft.com/office/drawing/2014/main" val="2312631082"/>
                    </a:ext>
                  </a:extLst>
                </a:gridCol>
                <a:gridCol w="2522055">
                  <a:extLst>
                    <a:ext uri="{9D8B030D-6E8A-4147-A177-3AD203B41FA5}">
                      <a16:colId xmlns:a16="http://schemas.microsoft.com/office/drawing/2014/main" val="2358365285"/>
                    </a:ext>
                  </a:extLst>
                </a:gridCol>
                <a:gridCol w="660952">
                  <a:extLst>
                    <a:ext uri="{9D8B030D-6E8A-4147-A177-3AD203B41FA5}">
                      <a16:colId xmlns:a16="http://schemas.microsoft.com/office/drawing/2014/main" val="2635167859"/>
                    </a:ext>
                  </a:extLst>
                </a:gridCol>
                <a:gridCol w="2261152">
                  <a:extLst>
                    <a:ext uri="{9D8B030D-6E8A-4147-A177-3AD203B41FA5}">
                      <a16:colId xmlns:a16="http://schemas.microsoft.com/office/drawing/2014/main" val="829217527"/>
                    </a:ext>
                  </a:extLst>
                </a:gridCol>
                <a:gridCol w="626164">
                  <a:extLst>
                    <a:ext uri="{9D8B030D-6E8A-4147-A177-3AD203B41FA5}">
                      <a16:colId xmlns:a16="http://schemas.microsoft.com/office/drawing/2014/main" val="977024391"/>
                    </a:ext>
                  </a:extLst>
                </a:gridCol>
                <a:gridCol w="487016">
                  <a:extLst>
                    <a:ext uri="{9D8B030D-6E8A-4147-A177-3AD203B41FA5}">
                      <a16:colId xmlns:a16="http://schemas.microsoft.com/office/drawing/2014/main" val="376155200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Head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Beers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Beer_ID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ABV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IBU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Brewery_id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Style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Ounces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Breweries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City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State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58135175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Pub Beer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1436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NA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409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American Pale Lager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10 Barrel Brewing Company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Bend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OR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40547333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Devil's Cup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2265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0.066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NA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178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American Pale Ale (APA)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18th Street Brewery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Gary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IN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49155886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Rise of the Phoenix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2264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0.071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NA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178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American IPA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18th Street Brewery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Gary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IN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83189310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Sinister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2263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NA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178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American Double / Imperial IPA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18th Street Brewery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Gary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IN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42082635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Sex and Candy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2262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0.075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NA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178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American IPA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18th Street Brewery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Gary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IN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32446660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Black Exodus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2261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0.077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NA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178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Oatmeal Stout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18th Street Brewery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Gary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 IN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15665356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CD9C024-F00C-4D7B-9F9D-3AF3ABA050FE}"/>
              </a:ext>
            </a:extLst>
          </p:cNvPr>
          <p:cNvSpPr txBox="1"/>
          <p:nvPr/>
        </p:nvSpPr>
        <p:spPr>
          <a:xfrm>
            <a:off x="621102" y="1276709"/>
            <a:ext cx="10973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Beers and Breweries data have been de-normalized into one set for further investigation into the data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F461AD0-DF23-4EDC-9588-4FDD39485E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0878492"/>
              </p:ext>
            </p:extLst>
          </p:nvPr>
        </p:nvGraphicFramePr>
        <p:xfrm>
          <a:off x="124396" y="4580601"/>
          <a:ext cx="11966707" cy="1313501"/>
        </p:xfrm>
        <a:graphic>
          <a:graphicData uri="http://schemas.openxmlformats.org/drawingml/2006/table">
            <a:tbl>
              <a:tblPr firstRow="1" firstCol="1" bandRow="1">
                <a:tableStyleId>{8FD4443E-F989-4FC4-A0C8-D5A2AF1F390B}</a:tableStyleId>
              </a:tblPr>
              <a:tblGrid>
                <a:gridCol w="487018">
                  <a:extLst>
                    <a:ext uri="{9D8B030D-6E8A-4147-A177-3AD203B41FA5}">
                      <a16:colId xmlns:a16="http://schemas.microsoft.com/office/drawing/2014/main" val="3055918168"/>
                    </a:ext>
                  </a:extLst>
                </a:gridCol>
                <a:gridCol w="2348119">
                  <a:extLst>
                    <a:ext uri="{9D8B030D-6E8A-4147-A177-3AD203B41FA5}">
                      <a16:colId xmlns:a16="http://schemas.microsoft.com/office/drawing/2014/main" val="1097066450"/>
                    </a:ext>
                  </a:extLst>
                </a:gridCol>
                <a:gridCol w="695738">
                  <a:extLst>
                    <a:ext uri="{9D8B030D-6E8A-4147-A177-3AD203B41FA5}">
                      <a16:colId xmlns:a16="http://schemas.microsoft.com/office/drawing/2014/main" val="4033307101"/>
                    </a:ext>
                  </a:extLst>
                </a:gridCol>
                <a:gridCol w="556592">
                  <a:extLst>
                    <a:ext uri="{9D8B030D-6E8A-4147-A177-3AD203B41FA5}">
                      <a16:colId xmlns:a16="http://schemas.microsoft.com/office/drawing/2014/main" val="119249320"/>
                    </a:ext>
                  </a:extLst>
                </a:gridCol>
                <a:gridCol w="347869">
                  <a:extLst>
                    <a:ext uri="{9D8B030D-6E8A-4147-A177-3AD203B41FA5}">
                      <a16:colId xmlns:a16="http://schemas.microsoft.com/office/drawing/2014/main" val="2605286773"/>
                    </a:ext>
                  </a:extLst>
                </a:gridCol>
                <a:gridCol w="974034">
                  <a:extLst>
                    <a:ext uri="{9D8B030D-6E8A-4147-A177-3AD203B41FA5}">
                      <a16:colId xmlns:a16="http://schemas.microsoft.com/office/drawing/2014/main" val="2312631082"/>
                    </a:ext>
                  </a:extLst>
                </a:gridCol>
                <a:gridCol w="2522053">
                  <a:extLst>
                    <a:ext uri="{9D8B030D-6E8A-4147-A177-3AD203B41FA5}">
                      <a16:colId xmlns:a16="http://schemas.microsoft.com/office/drawing/2014/main" val="2358365285"/>
                    </a:ext>
                  </a:extLst>
                </a:gridCol>
                <a:gridCol w="660951">
                  <a:extLst>
                    <a:ext uri="{9D8B030D-6E8A-4147-A177-3AD203B41FA5}">
                      <a16:colId xmlns:a16="http://schemas.microsoft.com/office/drawing/2014/main" val="2635167859"/>
                    </a:ext>
                  </a:extLst>
                </a:gridCol>
                <a:gridCol w="2261151">
                  <a:extLst>
                    <a:ext uri="{9D8B030D-6E8A-4147-A177-3AD203B41FA5}">
                      <a16:colId xmlns:a16="http://schemas.microsoft.com/office/drawing/2014/main" val="829217527"/>
                    </a:ext>
                  </a:extLst>
                </a:gridCol>
                <a:gridCol w="626164">
                  <a:extLst>
                    <a:ext uri="{9D8B030D-6E8A-4147-A177-3AD203B41FA5}">
                      <a16:colId xmlns:a16="http://schemas.microsoft.com/office/drawing/2014/main" val="977024391"/>
                    </a:ext>
                  </a:extLst>
                </a:gridCol>
                <a:gridCol w="487018">
                  <a:extLst>
                    <a:ext uri="{9D8B030D-6E8A-4147-A177-3AD203B41FA5}">
                      <a16:colId xmlns:a16="http://schemas.microsoft.com/office/drawing/2014/main" val="376155200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Tail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Beers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err="1">
                          <a:effectLst/>
                        </a:rPr>
                        <a:t>Beer_ID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ABV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IBU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Brewery_id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Style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Ounces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Breweries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City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State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52471921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2405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Rocky Mountain Oyster Stout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1035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0.075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NA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425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American Stout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Wynkoop Brewing Company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Denver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CO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53686834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2406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Belgorado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928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0.067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425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Belgian IPA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Wynkoop Brewing Company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Denver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CO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50060734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2407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Rail Yard Ale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807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0.052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NA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425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American Amber / Red Ale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Wynkoop Brewing Company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Denver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CO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62458771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2408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B3K Black Lager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620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0.055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NA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425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Schwarzbier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Wynkoop Brewing Company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Denver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CO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2248008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2409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Silverback Pale Ale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145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0.055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425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American Pale Ale (APA)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Wynkoop Brewing Company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Denver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CO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11738362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2410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Rail Yard Ale (2009)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84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0.052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NA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425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American Amber / Red Ale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Wynkoop Brewing Company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Denver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 CO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37119498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AA7CE06-EFEF-403B-8E5E-DDCE082216BB}"/>
              </a:ext>
            </a:extLst>
          </p:cNvPr>
          <p:cNvSpPr txBox="1"/>
          <p:nvPr/>
        </p:nvSpPr>
        <p:spPr>
          <a:xfrm>
            <a:off x="124396" y="1923040"/>
            <a:ext cx="738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 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368865-7964-42C7-BFDD-F34CC150FCD1}"/>
              </a:ext>
            </a:extLst>
          </p:cNvPr>
          <p:cNvSpPr txBox="1"/>
          <p:nvPr/>
        </p:nvSpPr>
        <p:spPr>
          <a:xfrm>
            <a:off x="124396" y="4211269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Bottom 6</a:t>
            </a:r>
          </a:p>
        </p:txBody>
      </p:sp>
    </p:spTree>
    <p:extLst>
      <p:ext uri="{BB962C8B-B14F-4D97-AF65-F5344CB8AC3E}">
        <p14:creationId xmlns:p14="http://schemas.microsoft.com/office/powerpoint/2010/main" val="294620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A33D0-A2F5-49D6-833F-C67739054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Information from the records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3467897-4187-4832-B4EA-E12653DECE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5128805"/>
              </p:ext>
            </p:extLst>
          </p:nvPr>
        </p:nvGraphicFramePr>
        <p:xfrm>
          <a:off x="1468841" y="1993166"/>
          <a:ext cx="2913377" cy="2612713"/>
        </p:xfrm>
        <a:graphic>
          <a:graphicData uri="http://schemas.openxmlformats.org/drawingml/2006/table">
            <a:tbl>
              <a:tblPr firstRow="1">
                <a:tableStyleId>{8FD4443E-F989-4FC4-A0C8-D5A2AF1F390B}</a:tableStyleId>
              </a:tblPr>
              <a:tblGrid>
                <a:gridCol w="1726324">
                  <a:extLst>
                    <a:ext uri="{9D8B030D-6E8A-4147-A177-3AD203B41FA5}">
                      <a16:colId xmlns:a16="http://schemas.microsoft.com/office/drawing/2014/main" val="481348031"/>
                    </a:ext>
                  </a:extLst>
                </a:gridCol>
                <a:gridCol w="1187053">
                  <a:extLst>
                    <a:ext uri="{9D8B030D-6E8A-4147-A177-3AD203B41FA5}">
                      <a16:colId xmlns:a16="http://schemas.microsoft.com/office/drawing/2014/main" val="3423676792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Data Fields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Missing Information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3503289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Beers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09476776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</a:rPr>
                        <a:t>Beer_ID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00035996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ABV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62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85501942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IBU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1005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43523147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</a:rPr>
                        <a:t>Brewery_id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39577586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Style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417848444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Ounces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83230270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Breweries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51476414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City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88355252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State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632426514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A10172F1-0BD9-4963-9D0D-B6A57A492B83}"/>
              </a:ext>
            </a:extLst>
          </p:cNvPr>
          <p:cNvSpPr/>
          <p:nvPr/>
        </p:nvSpPr>
        <p:spPr>
          <a:xfrm>
            <a:off x="705024" y="4924961"/>
            <a:ext cx="422825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600" dirty="0"/>
              <a:t>2.57% missing information about </a:t>
            </a:r>
            <a:r>
              <a:rPr lang="en-US" sz="1600" dirty="0"/>
              <a:t>Alcohol by volume of the beer (ABV).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41.7% missing information on International Bitterness Units of the beer (IBU)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9EE70D-F502-4E33-A2C4-7A227D4CB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9637" y="1993166"/>
            <a:ext cx="6210339" cy="4037162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F84E7D2-CFBF-4739-9D98-E7AAE293042E}"/>
              </a:ext>
            </a:extLst>
          </p:cNvPr>
          <p:cNvSpPr/>
          <p:nvPr/>
        </p:nvSpPr>
        <p:spPr>
          <a:xfrm>
            <a:off x="5495026" y="1546219"/>
            <a:ext cx="550077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Missing information on the de-normalized data</a:t>
            </a:r>
          </a:p>
        </p:txBody>
      </p:sp>
    </p:spTree>
    <p:extLst>
      <p:ext uri="{BB962C8B-B14F-4D97-AF65-F5344CB8AC3E}">
        <p14:creationId xmlns:p14="http://schemas.microsoft.com/office/powerpoint/2010/main" val="1177584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A33D0-A2F5-49D6-833F-C67739054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Median ABV for each state.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C4606197-CB9F-4FE7-8EC7-B8AE0C811B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6520197"/>
              </p:ext>
            </p:extLst>
          </p:nvPr>
        </p:nvGraphicFramePr>
        <p:xfrm>
          <a:off x="276217" y="2584413"/>
          <a:ext cx="11628918" cy="3881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91F18DF-E2F4-479C-9E68-8ECA5CB3E298}"/>
              </a:ext>
            </a:extLst>
          </p:cNvPr>
          <p:cNvSpPr txBox="1"/>
          <p:nvPr/>
        </p:nvSpPr>
        <p:spPr>
          <a:xfrm>
            <a:off x="544446" y="1580050"/>
            <a:ext cx="10973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Median Alcohol by volume helps Gosset Brew Crew to decide what should the concentration of the alcohol in the beers for their new factory.</a:t>
            </a:r>
          </a:p>
        </p:txBody>
      </p:sp>
    </p:spTree>
    <p:extLst>
      <p:ext uri="{BB962C8B-B14F-4D97-AF65-F5344CB8AC3E}">
        <p14:creationId xmlns:p14="http://schemas.microsoft.com/office/powerpoint/2010/main" val="848277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7794056-2867-4FDC-A111-ACDE9DECA6D5}"/>
              </a:ext>
            </a:extLst>
          </p:cNvPr>
          <p:cNvSpPr txBox="1"/>
          <p:nvPr/>
        </p:nvSpPr>
        <p:spPr>
          <a:xfrm>
            <a:off x="0" y="1527079"/>
            <a:ext cx="266628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Top 5 </a:t>
            </a:r>
          </a:p>
          <a:p>
            <a:pPr>
              <a:tabLst>
                <a:tab pos="1939925" algn="l"/>
              </a:tabLst>
            </a:pPr>
            <a:r>
              <a:rPr lang="en-US" sz="1600" dirty="0"/>
              <a:t>Kentucky 	6.25%</a:t>
            </a:r>
          </a:p>
          <a:p>
            <a:pPr>
              <a:tabLst>
                <a:tab pos="1939925" algn="l"/>
              </a:tabLst>
            </a:pPr>
            <a:r>
              <a:rPr lang="en-US" sz="1600" dirty="0"/>
              <a:t>District of Columbia 	6.25%</a:t>
            </a:r>
          </a:p>
          <a:p>
            <a:pPr>
              <a:tabLst>
                <a:tab pos="1939925" algn="l"/>
              </a:tabLst>
            </a:pPr>
            <a:r>
              <a:rPr lang="en-US" sz="1600" dirty="0"/>
              <a:t>West Virginia 	6.20%</a:t>
            </a:r>
          </a:p>
          <a:p>
            <a:pPr>
              <a:tabLst>
                <a:tab pos="1939925" algn="l"/>
              </a:tabLst>
            </a:pPr>
            <a:r>
              <a:rPr lang="en-US" sz="1600" dirty="0"/>
              <a:t>New Mexico 	6.20%</a:t>
            </a:r>
          </a:p>
          <a:p>
            <a:pPr>
              <a:tabLst>
                <a:tab pos="1939925" algn="l"/>
              </a:tabLst>
            </a:pPr>
            <a:r>
              <a:rPr lang="en-US" sz="1600" dirty="0"/>
              <a:t>Michigan 	6.20%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B6F8F9-0B79-464F-AEB3-EBB394147586}"/>
              </a:ext>
            </a:extLst>
          </p:cNvPr>
          <p:cNvSpPr txBox="1"/>
          <p:nvPr/>
        </p:nvSpPr>
        <p:spPr>
          <a:xfrm>
            <a:off x="627355" y="76912"/>
            <a:ext cx="14863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ABV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DDFFFE-9BF3-440B-83AE-C809953AD336}"/>
              </a:ext>
            </a:extLst>
          </p:cNvPr>
          <p:cNvSpPr txBox="1"/>
          <p:nvPr/>
        </p:nvSpPr>
        <p:spPr>
          <a:xfrm>
            <a:off x="0" y="3927023"/>
            <a:ext cx="27410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Bottom 5 </a:t>
            </a:r>
          </a:p>
          <a:p>
            <a:pPr>
              <a:tabLst>
                <a:tab pos="1939925" algn="l"/>
              </a:tabLst>
            </a:pPr>
            <a:r>
              <a:rPr lang="en-US" dirty="0"/>
              <a:t>Wyoming	5.00%</a:t>
            </a:r>
          </a:p>
          <a:p>
            <a:pPr>
              <a:tabLst>
                <a:tab pos="1939925" algn="l"/>
              </a:tabLst>
            </a:pPr>
            <a:r>
              <a:rPr lang="en-US" dirty="0"/>
              <a:t>North Dakota 	5.00%</a:t>
            </a:r>
          </a:p>
          <a:p>
            <a:pPr>
              <a:tabLst>
                <a:tab pos="1939925" algn="l"/>
              </a:tabLst>
            </a:pPr>
            <a:r>
              <a:rPr lang="en-US" dirty="0"/>
              <a:t>Kansas 	5.00%</a:t>
            </a:r>
          </a:p>
          <a:p>
            <a:pPr>
              <a:tabLst>
                <a:tab pos="1939925" algn="l"/>
              </a:tabLst>
            </a:pPr>
            <a:r>
              <a:rPr lang="en-US" dirty="0"/>
              <a:t>New Jersey 	4.60%</a:t>
            </a:r>
          </a:p>
          <a:p>
            <a:pPr>
              <a:tabLst>
                <a:tab pos="1939925" algn="l"/>
              </a:tabLst>
            </a:pPr>
            <a:r>
              <a:rPr lang="en-US" dirty="0"/>
              <a:t>Utah 	4.00%</a:t>
            </a:r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2CF6F3A-7FEE-49C1-A947-07C440DF176B}"/>
              </a:ext>
            </a:extLst>
          </p:cNvPr>
          <p:cNvGrpSpPr/>
          <p:nvPr/>
        </p:nvGrpSpPr>
        <p:grpSpPr>
          <a:xfrm>
            <a:off x="2741014" y="0"/>
            <a:ext cx="9450986" cy="6858000"/>
            <a:chOff x="2741014" y="0"/>
            <a:chExt cx="9450986" cy="685800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CA900396-3EF3-40F2-BAC1-87A0F21477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41014" y="0"/>
              <a:ext cx="9450986" cy="68580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F48FB15-8DA7-48CB-89B0-F1338498B808}"/>
                </a:ext>
              </a:extLst>
            </p:cNvPr>
            <p:cNvSpPr txBox="1"/>
            <p:nvPr/>
          </p:nvSpPr>
          <p:spPr>
            <a:xfrm>
              <a:off x="5730950" y="56476"/>
              <a:ext cx="10262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Median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04000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211</TotalTime>
  <Words>929</Words>
  <Application>Microsoft Office PowerPoint</Application>
  <PresentationFormat>Widescreen</PresentationFormat>
  <Paragraphs>284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Calisto MT</vt:lpstr>
      <vt:lpstr>Cambria Math</vt:lpstr>
      <vt:lpstr>Times New Roman</vt:lpstr>
      <vt:lpstr>Trebuchet MS</vt:lpstr>
      <vt:lpstr>Wingdings 2</vt:lpstr>
      <vt:lpstr>Slate</vt:lpstr>
      <vt:lpstr>MSDS 6306 Doing Data Science</vt:lpstr>
      <vt:lpstr>Executive Summary</vt:lpstr>
      <vt:lpstr>Agenda</vt:lpstr>
      <vt:lpstr>Breweries by State</vt:lpstr>
      <vt:lpstr>PowerPoint Presentation</vt:lpstr>
      <vt:lpstr>Top and Bottom 6 records</vt:lpstr>
      <vt:lpstr>Missing Information from the records</vt:lpstr>
      <vt:lpstr>Median ABV for each state.</vt:lpstr>
      <vt:lpstr>PowerPoint Presentation</vt:lpstr>
      <vt:lpstr>Median IBU for each state.</vt:lpstr>
      <vt:lpstr>PowerPoint Presentation</vt:lpstr>
      <vt:lpstr>Most Bitter and Alcoholic beers</vt:lpstr>
      <vt:lpstr>Summary of Alcohol by Volume of the beer (ABV)</vt:lpstr>
      <vt:lpstr>Bitterness vs. Alcohol Content</vt:lpstr>
      <vt:lpstr>Conclusion</vt:lpstr>
      <vt:lpstr>Cheers!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Lynch, Tyler</dc:creator>
  <cp:keywords/>
  <cp:lastModifiedBy>Mylapore Saravana Bhava, Satish</cp:lastModifiedBy>
  <cp:revision>38</cp:revision>
  <dcterms:created xsi:type="dcterms:W3CDTF">2018-10-14T05:43:56Z</dcterms:created>
  <dcterms:modified xsi:type="dcterms:W3CDTF">2018-10-16T17:48:05Z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M SIP Document Sensitivity">
    <vt:lpwstr/>
  </property>
  <property fmtid="{D5CDD505-2E9C-101B-9397-08002B2CF9AE}" pid="3" name="Document Author">
    <vt:lpwstr>ACCT02\lyncht3</vt:lpwstr>
  </property>
  <property fmtid="{D5CDD505-2E9C-101B-9397-08002B2CF9AE}" pid="4" name="Document Sensitivity">
    <vt:lpwstr>1</vt:lpwstr>
  </property>
  <property fmtid="{D5CDD505-2E9C-101B-9397-08002B2CF9AE}" pid="5" name="ThirdParty">
    <vt:lpwstr/>
  </property>
  <property fmtid="{D5CDD505-2E9C-101B-9397-08002B2CF9AE}" pid="6" name="OCI Restriction">
    <vt:bool>false</vt:bool>
  </property>
  <property fmtid="{D5CDD505-2E9C-101B-9397-08002B2CF9AE}" pid="7" name="OCI Additional Info">
    <vt:lpwstr/>
  </property>
  <property fmtid="{D5CDD505-2E9C-101B-9397-08002B2CF9AE}" pid="8" name="Allow Header Overwrite">
    <vt:bool>false</vt:bool>
  </property>
  <property fmtid="{D5CDD505-2E9C-101B-9397-08002B2CF9AE}" pid="9" name="Allow Footer Overwrite">
    <vt:bool>false</vt:bool>
  </property>
  <property fmtid="{D5CDD505-2E9C-101B-9397-08002B2CF9AE}" pid="10" name="Multiple Selected">
    <vt:lpwstr>-1</vt:lpwstr>
  </property>
  <property fmtid="{D5CDD505-2E9C-101B-9397-08002B2CF9AE}" pid="11" name="SIPLongWording">
    <vt:lpwstr/>
  </property>
  <property fmtid="{D5CDD505-2E9C-101B-9397-08002B2CF9AE}" pid="12" name="ExpCountry">
    <vt:lpwstr/>
  </property>
</Properties>
</file>