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59" r:id="rId6"/>
    <p:sldId id="258" r:id="rId7"/>
    <p:sldId id="260" r:id="rId8"/>
    <p:sldId id="269" r:id="rId9"/>
    <p:sldId id="261" r:id="rId10"/>
    <p:sldId id="266" r:id="rId11"/>
    <p:sldId id="271" r:id="rId12"/>
    <p:sldId id="270" r:id="rId13"/>
    <p:sldId id="267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31" autoAdjust="0"/>
  </p:normalViewPr>
  <p:slideViewPr>
    <p:cSldViewPr snapToGrid="0">
      <p:cViewPr varScale="1">
        <p:scale>
          <a:sx n="65" d="100"/>
          <a:sy n="65" d="100"/>
        </p:scale>
        <p:origin x="63" y="609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2018/10/14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ZA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12" y="2481141"/>
            <a:ext cx="7274944" cy="1547813"/>
          </a:xfrm>
        </p:spPr>
        <p:txBody>
          <a:bodyPr/>
          <a:lstStyle/>
          <a:p>
            <a:r>
              <a:rPr lang="en-US" sz="4400" b="1" dirty="0"/>
              <a:t>MSDS 6306 Doing Data Science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200" noProof="1"/>
              <a:t>(Satish, Tyler, Thotho)</a:t>
            </a:r>
          </a:p>
        </p:txBody>
      </p:sp>
      <p:grpSp>
        <p:nvGrpSpPr>
          <p:cNvPr id="6" name="Group 5" descr="erupting volcano outline">
            <a:extLst>
              <a:ext uri="{FF2B5EF4-FFF2-40B4-BE49-F238E27FC236}">
                <a16:creationId xmlns:a16="http://schemas.microsoft.com/office/drawing/2014/main" id="{25C384BA-0032-4FE7-AC29-2F9F931970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cxnSp>
        <p:nvCxnSpPr>
          <p:cNvPr id="16" name="Straight Connector 15" descr="vertical line">
            <a:extLst>
              <a:ext uri="{FF2B5EF4-FFF2-40B4-BE49-F238E27FC236}">
                <a16:creationId xmlns:a16="http://schemas.microsoft.com/office/drawing/2014/main" id="{B029E30A-660C-4C6A-8C17-E7A3B2E1C4BD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</a:t>
            </a:fld>
            <a:endParaRPr lang="en-ZA" dirty="0"/>
          </a:p>
        </p:txBody>
      </p: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Bitterness Vs Alcohol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C8C929-2C08-45C7-AE7D-FA498B75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41" y="1221482"/>
            <a:ext cx="6384656" cy="465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D9243-CE67-4B04-B930-E4D7860E4D6A}"/>
              </a:ext>
            </a:extLst>
          </p:cNvPr>
          <p:cNvSpPr txBox="1"/>
          <p:nvPr/>
        </p:nvSpPr>
        <p:spPr>
          <a:xfrm>
            <a:off x="360000" y="1614948"/>
            <a:ext cx="3924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there is some linear relationship with between the IBU (bitterness value) and the ABV (Alcohol volume) based on the scatter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 inference can be drawn only after a causal study on the beers.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>
                  <a:latin typeface="+mj-lt"/>
                </a:rPr>
                <a:t>Data A</a:t>
              </a:r>
              <a:endParaRPr lang="en-ZA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>
                  <a:latin typeface="+mj-lt"/>
                </a:rPr>
                <a:t>Data B</a:t>
              </a:r>
              <a:endParaRPr lang="en-ZA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>
                  <a:latin typeface="+mj-lt"/>
                </a:rPr>
                <a:t>Data C</a:t>
              </a:r>
              <a:endParaRPr lang="en-ZA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descr="neutron icon">
            <a:extLst>
              <a:ext uri="{FF2B5EF4-FFF2-40B4-BE49-F238E27FC236}">
                <a16:creationId xmlns:a16="http://schemas.microsoft.com/office/drawing/2014/main" id="{F0F12597-AABE-455F-AE27-B788519B204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cxnSp>
        <p:nvCxnSpPr>
          <p:cNvPr id="14" name="Straight Connector 13" descr="vertical line">
            <a:extLst>
              <a:ext uri="{FF2B5EF4-FFF2-40B4-BE49-F238E27FC236}">
                <a16:creationId xmlns:a16="http://schemas.microsoft.com/office/drawing/2014/main" id="{61DCE69A-183E-4D92-928A-CEE76B9E5241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Beer Study</a:t>
            </a:r>
            <a:endParaRPr lang="en-ZA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The purpose of this document is to provide a detailed view about the beers crafted in United States of America</a:t>
            </a:r>
            <a:r>
              <a:rPr lang="en-ZA" noProof="1"/>
              <a:t>.</a:t>
            </a:r>
            <a:endParaRPr lang="en-ZA" dirty="0"/>
          </a:p>
          <a:p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</a:t>
            </a:fld>
            <a:endParaRPr lang="en-ZA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43388" y="2392196"/>
            <a:ext cx="3041684" cy="2845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Beers</a:t>
            </a:r>
          </a:p>
          <a:p>
            <a:r>
              <a:rPr lang="en-ZA" dirty="0"/>
              <a:t>Identified 2305 unique Beer names out of 2410 beers records</a:t>
            </a:r>
          </a:p>
          <a:p>
            <a:r>
              <a:rPr lang="en-ZA" dirty="0"/>
              <a:t>2.57% missing information about </a:t>
            </a:r>
            <a:r>
              <a:rPr lang="en-US" dirty="0"/>
              <a:t>Alcohol by volume of the beer (ABV).</a:t>
            </a:r>
          </a:p>
          <a:p>
            <a:r>
              <a:rPr lang="en-US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37085" y="2392196"/>
            <a:ext cx="3041684" cy="1927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Breweries</a:t>
            </a:r>
          </a:p>
          <a:p>
            <a:r>
              <a:rPr lang="en-ZA" dirty="0"/>
              <a:t>Identified </a:t>
            </a:r>
            <a:r>
              <a:rPr lang="en-US" dirty="0"/>
              <a:t>551 unique Brewery names out of 558 Brewery records</a:t>
            </a:r>
          </a:p>
          <a:p>
            <a:r>
              <a:rPr lang="en-US" dirty="0"/>
              <a:t>All there breweries were distributed to 384 cities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Breweries are present in each state</a:t>
            </a:r>
          </a:p>
          <a:p>
            <a:r>
              <a:rPr lang="en-US" dirty="0"/>
              <a:t>Provide top and bottom 6 records</a:t>
            </a:r>
          </a:p>
          <a:p>
            <a:r>
              <a:rPr lang="en-US" dirty="0"/>
              <a:t>Missing Information from the records</a:t>
            </a:r>
          </a:p>
          <a:p>
            <a:r>
              <a:rPr lang="en-US" dirty="0"/>
              <a:t>Median ABV for each state.</a:t>
            </a:r>
          </a:p>
          <a:p>
            <a:r>
              <a:rPr lang="en-ZA" dirty="0"/>
              <a:t>Most Bitter and Alcoholic beers</a:t>
            </a:r>
          </a:p>
          <a:p>
            <a:r>
              <a:rPr lang="en-ZA" dirty="0"/>
              <a:t>Overview statistics of ABV</a:t>
            </a:r>
          </a:p>
          <a:p>
            <a:r>
              <a:rPr lang="en-ZA" dirty="0"/>
              <a:t>Bitterness Vs Alcohol </a:t>
            </a:r>
          </a:p>
        </p:txBody>
      </p:sp>
      <p:cxnSp>
        <p:nvCxnSpPr>
          <p:cNvPr id="7" name="Straight Connector 6" descr="vertical line">
            <a:extLst>
              <a:ext uri="{FF2B5EF4-FFF2-40B4-BE49-F238E27FC236}">
                <a16:creationId xmlns:a16="http://schemas.microsoft.com/office/drawing/2014/main" id="{4B51536B-93ED-432A-BBEA-AF185E2233AE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10F03A-04A6-4E83-8127-F214F99B39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40770" y="-161025"/>
            <a:ext cx="4468482" cy="6679488"/>
          </a:xfrm>
        </p:spPr>
      </p:sp>
      <p:pic>
        <p:nvPicPr>
          <p:cNvPr id="10" name="Picture Placeholder 36" descr="close up of pages of construction drawings">
            <a:extLst>
              <a:ext uri="{FF2B5EF4-FFF2-40B4-BE49-F238E27FC236}">
                <a16:creationId xmlns:a16="http://schemas.microsoft.com/office/drawing/2014/main" id="{3A74C529-7AFD-4FA0-B137-87D88641F6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27752" y="2395565"/>
            <a:ext cx="1800000" cy="1800000"/>
          </a:xfrm>
          <a:prstGeom prst="rect">
            <a:avLst/>
          </a:prstGeom>
        </p:spPr>
      </p:pic>
      <p:pic>
        <p:nvPicPr>
          <p:cNvPr id="11" name="Picture Placeholder 40" descr="microscope">
            <a:extLst>
              <a:ext uri="{FF2B5EF4-FFF2-40B4-BE49-F238E27FC236}">
                <a16:creationId xmlns:a16="http://schemas.microsoft.com/office/drawing/2014/main" id="{C64A6BE7-ECE0-4E49-9D53-C355D8473A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  <a:prstGeom prst="rect">
            <a:avLst/>
          </a:prstGeom>
        </p:spPr>
      </p:pic>
      <p:pic>
        <p:nvPicPr>
          <p:cNvPr id="12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A978C31B-A7BB-469E-BB30-A2B3BA8182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  <a:prstGeom prst="rect">
            <a:avLst/>
          </a:prstGeom>
        </p:spPr>
      </p:pic>
      <p:pic>
        <p:nvPicPr>
          <p:cNvPr id="13" name="Picture Placeholder 32" descr="hand writing on chalkbaord">
            <a:extLst>
              <a:ext uri="{FF2B5EF4-FFF2-40B4-BE49-F238E27FC236}">
                <a16:creationId xmlns:a16="http://schemas.microsoft.com/office/drawing/2014/main" id="{D9819FC1-11F3-43A0-88A9-C2FCFB9C38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Placeholder 28" descr="books on a shelf with pages showing out">
            <a:extLst>
              <a:ext uri="{FF2B5EF4-FFF2-40B4-BE49-F238E27FC236}">
                <a16:creationId xmlns:a16="http://schemas.microsoft.com/office/drawing/2014/main" id="{5BBD94EA-1CFB-4CC1-B85C-D75FA7797E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057037" y="4320000"/>
            <a:ext cx="1800000" cy="1800000"/>
          </a:xfrm>
          <a:prstGeom prst="rect">
            <a:avLst/>
          </a:prstGeom>
        </p:spPr>
      </p:pic>
      <p:pic>
        <p:nvPicPr>
          <p:cNvPr id="15" name="Picture Placeholder 24" descr="man in spacesuite in space ship">
            <a:extLst>
              <a:ext uri="{FF2B5EF4-FFF2-40B4-BE49-F238E27FC236}">
                <a16:creationId xmlns:a16="http://schemas.microsoft.com/office/drawing/2014/main" id="{3DC5767F-C391-4109-80C3-E4029DFAF4E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057037" y="2395565"/>
            <a:ext cx="1800000" cy="180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20ED3-8D16-41FA-89F7-2E9C87262845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DB6315-EDF6-4593-8985-392D24D5455B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1E6F8-F293-47E9-886B-5BAF24DE78C9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9F77A-7531-4D8C-9D9E-61650BE3B1A6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9302D-47A3-456D-809D-66A52212F052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AB3CBB-49B1-4E7B-8E9A-512AB7DCB2DD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ZA" dirty="0"/>
              <a:t>Breweries by State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0265AF-35C1-4C0E-B0B0-644B0CEA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4" y="2124099"/>
            <a:ext cx="11076039" cy="42388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51 state are provided in the below visuals, where the state of Colorado has the highest number of breweries (47)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5</a:t>
            </a:fld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3344"/>
              </p:ext>
            </p:extLst>
          </p:nvPr>
        </p:nvGraphicFramePr>
        <p:xfrm>
          <a:off x="1820008" y="2048919"/>
          <a:ext cx="8737600" cy="253365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Breweries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 Beer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Lager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Barrel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Devil's Cup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Ale (APA)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Street Brewery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Rise of the Phoenix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Street Brewery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Sinister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Double / Imperial IPA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Street Brewery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and Candy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Street Brewery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Exodus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Oatmeal Stout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18th Street Brewery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Breweries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Rocky Mountain Oyster Stout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Stout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Belgorado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Belgian IPA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 Yard Ale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Amber / Red Ale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B3K Black Lager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Schwarzbier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Silverback Pale Ale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Ale (APA)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 Yard Ale (2009)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Amber / Red Ale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Wynkoop Brewing Company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 de-normalized into one set for further investigation into the data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02536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/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Fields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 Information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Breweries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1098429" y="4811129"/>
            <a:ext cx="42282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2.57% missing information about </a:t>
            </a:r>
            <a:r>
              <a:rPr lang="en-US" sz="14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6C5C-9AA5-477B-B7AC-B9E7D31D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6" y="1017342"/>
            <a:ext cx="11668664" cy="293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A8091-1B62-4360-A6A9-D7DB46D2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0" y="3947453"/>
            <a:ext cx="11370987" cy="25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ABV = 0.128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DFC5E-18FD-4B48-BF84-487084FE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6" y="1814287"/>
            <a:ext cx="4787051" cy="3718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9D222C-9DEA-4D0E-AB09-B96EF7CC28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1906450"/>
            <a:ext cx="5093980" cy="40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Science Fair_SB - v7" id="{5C21205C-519C-4A9F-B53E-B01BF1365972}" vid="{0D2DFD3F-4D9A-4CAC-9654-5EA9CB3B9F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3D4DFDF-91A1-4C00-9887-052702EB0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7723E8-CA11-4015-BC53-032B2FE2B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11956-AEAD-4A48-933E-56D654569E2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639</Words>
  <Application>Microsoft Office PowerPoint</Application>
  <PresentationFormat>Widescreen</PresentationFormat>
  <Paragraphs>238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MSDS 6306 Doing Data Science</vt:lpstr>
      <vt:lpstr>Executive Summary</vt:lpstr>
      <vt:lpstr>Agenda</vt:lpstr>
      <vt:lpstr>Breweries by State</vt:lpstr>
      <vt:lpstr>Top and Bottom 6 records</vt:lpstr>
      <vt:lpstr>Missing Information from the records</vt:lpstr>
      <vt:lpstr>Median ABV for each state.</vt:lpstr>
      <vt:lpstr>Most Bitter and Alcoholic beers</vt:lpstr>
      <vt:lpstr>Summary of Alcohol by volume of the beer (ABV)</vt:lpstr>
      <vt:lpstr>Bitterness Vs Alcohol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2018-10-13T23:04:55Z</dcterms:created>
  <dcterms:modified xsi:type="dcterms:W3CDTF">2018-10-14T14:57:18Z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