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59" r:id="rId6"/>
    <p:sldId id="269" r:id="rId7"/>
    <p:sldId id="270" r:id="rId8"/>
    <p:sldId id="266" r:id="rId9"/>
    <p:sldId id="257" r:id="rId10"/>
    <p:sldId id="275" r:id="rId11"/>
    <p:sldId id="258" r:id="rId12"/>
    <p:sldId id="271" r:id="rId13"/>
    <p:sldId id="272" r:id="rId14"/>
    <p:sldId id="267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48235"/>
    <a:srgbClr val="A6D86E"/>
    <a:srgbClr val="006600"/>
    <a:srgbClr val="21932C"/>
    <a:srgbClr val="28B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perUser\Documents\MSDS%206306\Homework\Case_Study_1\MSDS6306_Case_Study_1\st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Breweries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6D86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Pt>
            <c:idx val="5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E2FD-4D45-B7A4-B5E5EA6B57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state!$C$2:$C$52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47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12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25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16</c:v>
                </c:pt>
                <c:pt idx="46">
                  <c:v>10</c:v>
                </c:pt>
                <c:pt idx="47">
                  <c:v>23</c:v>
                </c:pt>
                <c:pt idx="48">
                  <c:v>20</c:v>
                </c:pt>
                <c:pt idx="49">
                  <c:v>1</c:v>
                </c:pt>
                <c:pt idx="5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D-4D45-B7A4-B5E5EA6B5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37094704"/>
        <c:axId val="373091040"/>
      </c:barChart>
      <c:catAx>
        <c:axId val="1337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1040"/>
        <c:crosses val="autoZero"/>
        <c:auto val="1"/>
        <c:lblAlgn val="ctr"/>
        <c:lblOffset val="100"/>
        <c:noMultiLvlLbl val="0"/>
      </c:catAx>
      <c:valAx>
        <c:axId val="37309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</a:t>
            </a:r>
            <a:r>
              <a:rPr lang="en-US" baseline="0"/>
              <a:t> ABV by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33CC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ABV_IBU_by_State!$C$2:$C$52</c:f>
              <c:numCache>
                <c:formatCode>0.00%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0-4BE4-BB8C-595F9A71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3959568"/>
        <c:axId val="385785760"/>
      </c:barChart>
      <c:catAx>
        <c:axId val="3039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785760"/>
        <c:crosses val="autoZero"/>
        <c:auto val="1"/>
        <c:lblAlgn val="ctr"/>
        <c:lblOffset val="100"/>
        <c:noMultiLvlLbl val="0"/>
      </c:catAx>
      <c:valAx>
        <c:axId val="3857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 IBU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ABV_IBU_by_State!$D$2:$D$52</c:f>
              <c:numCache>
                <c:formatCode>General</c:formatCode>
                <c:ptCount val="51"/>
                <c:pt idx="0">
                  <c:v>46</c:v>
                </c:pt>
                <c:pt idx="1">
                  <c:v>43</c:v>
                </c:pt>
                <c:pt idx="2">
                  <c:v>39</c:v>
                </c:pt>
                <c:pt idx="3">
                  <c:v>20.5</c:v>
                </c:pt>
                <c:pt idx="4">
                  <c:v>42</c:v>
                </c:pt>
                <c:pt idx="5">
                  <c:v>40</c:v>
                </c:pt>
                <c:pt idx="6">
                  <c:v>29</c:v>
                </c:pt>
                <c:pt idx="7">
                  <c:v>47.5</c:v>
                </c:pt>
                <c:pt idx="8">
                  <c:v>52</c:v>
                </c:pt>
                <c:pt idx="9">
                  <c:v>55</c:v>
                </c:pt>
                <c:pt idx="10">
                  <c:v>55</c:v>
                </c:pt>
                <c:pt idx="11">
                  <c:v>22.5</c:v>
                </c:pt>
                <c:pt idx="12">
                  <c:v>26</c:v>
                </c:pt>
                <c:pt idx="13">
                  <c:v>39</c:v>
                </c:pt>
                <c:pt idx="14">
                  <c:v>30</c:v>
                </c:pt>
                <c:pt idx="15">
                  <c:v>33</c:v>
                </c:pt>
                <c:pt idx="16">
                  <c:v>20</c:v>
                </c:pt>
                <c:pt idx="17">
                  <c:v>31.5</c:v>
                </c:pt>
                <c:pt idx="18">
                  <c:v>31.5</c:v>
                </c:pt>
                <c:pt idx="19">
                  <c:v>35</c:v>
                </c:pt>
                <c:pt idx="20">
                  <c:v>29</c:v>
                </c:pt>
                <c:pt idx="21">
                  <c:v>61</c:v>
                </c:pt>
                <c:pt idx="22">
                  <c:v>35</c:v>
                </c:pt>
                <c:pt idx="23">
                  <c:v>44.5</c:v>
                </c:pt>
                <c:pt idx="24">
                  <c:v>24</c:v>
                </c:pt>
                <c:pt idx="25">
                  <c:v>45</c:v>
                </c:pt>
                <c:pt idx="26">
                  <c:v>40</c:v>
                </c:pt>
                <c:pt idx="27">
                  <c:v>33.5</c:v>
                </c:pt>
                <c:pt idx="28">
                  <c:v>32</c:v>
                </c:pt>
                <c:pt idx="29">
                  <c:v>35</c:v>
                </c:pt>
                <c:pt idx="30">
                  <c:v>48.5</c:v>
                </c:pt>
                <c:pt idx="31">
                  <c:v>34.5</c:v>
                </c:pt>
                <c:pt idx="32">
                  <c:v>51</c:v>
                </c:pt>
                <c:pt idx="33">
                  <c:v>41</c:v>
                </c:pt>
                <c:pt idx="34">
                  <c:v>47</c:v>
                </c:pt>
                <c:pt idx="35">
                  <c:v>40</c:v>
                </c:pt>
                <c:pt idx="36">
                  <c:v>35</c:v>
                </c:pt>
                <c:pt idx="37">
                  <c:v>40</c:v>
                </c:pt>
                <c:pt idx="38">
                  <c:v>30</c:v>
                </c:pt>
                <c:pt idx="39">
                  <c:v>24</c:v>
                </c:pt>
                <c:pt idx="40">
                  <c:v>30</c:v>
                </c:pt>
                <c:pt idx="41">
                  <c:v>0</c:v>
                </c:pt>
                <c:pt idx="42">
                  <c:v>37</c:v>
                </c:pt>
                <c:pt idx="43">
                  <c:v>33</c:v>
                </c:pt>
                <c:pt idx="44">
                  <c:v>34</c:v>
                </c:pt>
                <c:pt idx="45">
                  <c:v>42</c:v>
                </c:pt>
                <c:pt idx="46">
                  <c:v>30</c:v>
                </c:pt>
                <c:pt idx="47">
                  <c:v>38</c:v>
                </c:pt>
                <c:pt idx="48">
                  <c:v>19</c:v>
                </c:pt>
                <c:pt idx="49">
                  <c:v>57.5</c:v>
                </c:pt>
                <c:pt idx="5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9-4BA2-A5EF-60C03B9C7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7310688"/>
        <c:axId val="423482912"/>
      </c:barChart>
      <c:catAx>
        <c:axId val="4273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2912"/>
        <c:crosses val="autoZero"/>
        <c:auto val="1"/>
        <c:lblAlgn val="ctr"/>
        <c:lblOffset val="100"/>
        <c:noMultiLvlLbl val="0"/>
      </c:catAx>
      <c:valAx>
        <c:axId val="42348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1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Sheet1!$B$7:$G$7</cx:f>
        <cx:lvl ptCount="6" formatCode="0.00%">
          <cx:pt idx="0">0.001</cx:pt>
          <cx:pt idx="1">0.050000000000000003</cx:pt>
          <cx:pt idx="2">0.056000000000000001</cx:pt>
          <cx:pt idx="3">0.059769999999999997</cx:pt>
          <cx:pt idx="4">0.067000000000000004</cx:pt>
          <cx:pt idx="5">0.128</cx:pt>
        </cx:lvl>
      </cx:numDim>
    </cx:data>
  </cx:chartData>
  <cx:chart>
    <cx:title pos="t" align="ctr" overlay="0">
      <cx:tx>
        <cx:txData>
          <cx:v>ABV Summary Statistics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ABV Summary Statistics</a:t>
          </a:r>
        </a:p>
      </cx:txPr>
    </cx:title>
    <cx:plotArea>
      <cx:plotAreaRegion>
        <cx:series layoutId="boxWhisker" uniqueId="{9041655A-634F-40C7-A89C-443C9C03FCC5}">
          <cx:spPr>
            <a:solidFill>
              <a:schemeClr val="accent5">
                <a:lumMod val="75000"/>
              </a:schemeClr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/>
                </a:pPr>
                <a:endParaRPr lang="en-US" sz="14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endParaRPr>
              </a:p>
            </cx:txPr>
            <cx:dataLabelHidden idx="9"/>
          </cx:dataLabels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9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600F90-9734-4A78-895C-C0C5FA86C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9D099-BCB7-4AAE-AC86-49FD44144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C520-1686-49C0-8B4B-E5082C57E0D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7836E-3F1C-4DD8-A5EA-3BB7FAD6B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5B29-A6FF-4AF6-AF3E-D7B3B5F24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DE38A-2C32-4BB1-8848-E8F6A79D1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1128-5E2C-4243-BC59-8BD96BECC647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FBCB1-512A-497F-BB7E-7D874FCF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6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3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59327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0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6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A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B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759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375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DE7D-6C54-4E15-84A2-62996D8F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527" y="1769540"/>
            <a:ext cx="10370916" cy="1828801"/>
          </a:xfrm>
        </p:spPr>
        <p:txBody>
          <a:bodyPr/>
          <a:lstStyle/>
          <a:p>
            <a:r>
              <a:rPr lang="en-US" b="1" dirty="0"/>
              <a:t>MSDS 6306 Doing Data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AB37-5F3D-4B50-9996-80A1696D7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Case Study Fall Midterm</a:t>
            </a:r>
          </a:p>
          <a:p>
            <a:r>
              <a:rPr lang="en-ZA" sz="1600" noProof="1"/>
              <a:t>(Satish, Tyler, Thotho)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C793B3-DF4C-4E92-B04B-662306FBB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580433"/>
              </p:ext>
            </p:extLst>
          </p:nvPr>
        </p:nvGraphicFramePr>
        <p:xfrm>
          <a:off x="418871" y="609600"/>
          <a:ext cx="11343610" cy="5671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4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Maine 	61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West Virginia 	57.5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Florida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Georgia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Delaware 	52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291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Hawaii 	22.5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 	21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Arizona 	20.5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20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Wisconsin 	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FFB1-2821-4B06-A0D2-E52CFBBC1CA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8DF568-7D66-4237-AD8E-93F28704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0D4C6D-FA5C-4674-8163-513C3FB7A0A6}"/>
                </a:ext>
              </a:extLst>
            </p:cNvPr>
            <p:cNvSpPr txBox="1"/>
            <p:nvPr/>
          </p:nvSpPr>
          <p:spPr>
            <a:xfrm>
              <a:off x="5794745" y="4584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8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Bitter and Alcoholic beers</a:t>
            </a:r>
            <a:endParaRPr lang="en-Z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98187-4ED4-4138-BC16-644DF40BE729}"/>
              </a:ext>
            </a:extLst>
          </p:cNvPr>
          <p:cNvGrpSpPr/>
          <p:nvPr/>
        </p:nvGrpSpPr>
        <p:grpSpPr>
          <a:xfrm>
            <a:off x="1064078" y="2402102"/>
            <a:ext cx="9889307" cy="3253556"/>
            <a:chOff x="1079705" y="2129257"/>
            <a:chExt cx="9889307" cy="3253556"/>
          </a:xfrm>
        </p:grpSpPr>
        <p:pic>
          <p:nvPicPr>
            <p:cNvPr id="1030" name="Picture 6" descr="Image result for oregon state image png">
              <a:extLst>
                <a:ext uri="{FF2B5EF4-FFF2-40B4-BE49-F238E27FC236}">
                  <a16:creationId xmlns:a16="http://schemas.microsoft.com/office/drawing/2014/main" id="{B04E883F-D9B5-4683-8DD8-BE3D3AC40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05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olorado state image png">
              <a:extLst>
                <a:ext uri="{FF2B5EF4-FFF2-40B4-BE49-F238E27FC236}">
                  <a16:creationId xmlns:a16="http://schemas.microsoft.com/office/drawing/2014/main" id="{B9A6ED7B-D40A-4D9F-B421-153ADD7AD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6851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2AF5E-AD38-4952-8C0D-8D885357FAEF}"/>
                </a:ext>
              </a:extLst>
            </p:cNvPr>
            <p:cNvSpPr txBox="1"/>
            <p:nvPr/>
          </p:nvSpPr>
          <p:spPr>
            <a:xfrm>
              <a:off x="7189839" y="3756035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ABV = 12.8% (CO)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4FC2BC-9E44-437D-80CB-CBDCD7C70D15}"/>
                </a:ext>
              </a:extLst>
            </p:cNvPr>
            <p:cNvSpPr txBox="1"/>
            <p:nvPr/>
          </p:nvSpPr>
          <p:spPr>
            <a:xfrm>
              <a:off x="1168195" y="3025359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IBU = 138 (OR)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24A0B7-4BB5-46BB-9F15-E689FE064E47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Oregon has been identified with the most bitter beers with IBU unit of 138 but the most Alcoholic beers have been crafted in CO with ABV units of 0.128</a:t>
            </a:r>
          </a:p>
        </p:txBody>
      </p:sp>
    </p:spTree>
    <p:extLst>
      <p:ext uri="{BB962C8B-B14F-4D97-AF65-F5344CB8AC3E}">
        <p14:creationId xmlns:p14="http://schemas.microsoft.com/office/powerpoint/2010/main" val="370304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Summary of </a:t>
            </a:r>
            <a:r>
              <a:rPr lang="en-US" dirty="0"/>
              <a:t>Alcohol by Volume of the beer (ABV)</a:t>
            </a:r>
            <a:endParaRPr lang="en-ZA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792C2BF-25F0-4E9C-A736-C15B6C80CEF1}"/>
              </a:ext>
            </a:extLst>
          </p:cNvPr>
          <p:cNvSpPr txBox="1"/>
          <p:nvPr/>
        </p:nvSpPr>
        <p:spPr>
          <a:xfrm>
            <a:off x="8254291" y="5830795"/>
            <a:ext cx="1788841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Average is 5.98%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2D1361-F45F-4CF9-A013-D2EFAFB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2" y="1906450"/>
            <a:ext cx="4787051" cy="3718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C9DB85-B07D-4314-B2E4-F94FEA61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B6CD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6388538" y="1734046"/>
            <a:ext cx="5093980" cy="406696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0925714"/>
                  </p:ext>
                </p:extLst>
              </p:nvPr>
            </p:nvGraphicFramePr>
            <p:xfrm>
              <a:off x="131871" y="1734047"/>
              <a:ext cx="6108618" cy="40669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71" y="1734047"/>
                <a:ext cx="6108618" cy="406696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3">
            <a:extLst>
              <a:ext uri="{FF2B5EF4-FFF2-40B4-BE49-F238E27FC236}">
                <a16:creationId xmlns:a16="http://schemas.microsoft.com/office/drawing/2014/main" id="{81B52712-40BF-44E3-B07D-D6A96B198ACD}"/>
              </a:ext>
            </a:extLst>
          </p:cNvPr>
          <p:cNvSpPr txBox="1"/>
          <p:nvPr/>
        </p:nvSpPr>
        <p:spPr>
          <a:xfrm>
            <a:off x="1233199" y="5797137"/>
            <a:ext cx="4570264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ABV range is from .10% to 12.80%</a:t>
            </a:r>
          </a:p>
          <a:p>
            <a:r>
              <a:rPr lang="en-US" sz="1600" dirty="0"/>
              <a:t>50% of beers fall within the range of 3.78%-8.23%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2C02E-173D-4E28-A03E-797A0DE5E510}"/>
              </a:ext>
            </a:extLst>
          </p:cNvPr>
          <p:cNvSpPr/>
          <p:nvPr/>
        </p:nvSpPr>
        <p:spPr>
          <a:xfrm>
            <a:off x="2280213" y="3611301"/>
            <a:ext cx="2199190" cy="111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BF760-D08B-4CD9-941E-5F1D85E9F17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280213" y="4166886"/>
            <a:ext cx="2199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0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077"/>
            <a:ext cx="10353762" cy="970450"/>
          </a:xfrm>
        </p:spPr>
        <p:txBody>
          <a:bodyPr/>
          <a:lstStyle/>
          <a:p>
            <a:r>
              <a:rPr lang="en-ZA" dirty="0"/>
              <a:t>Bitterness vs. Alcohol 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/>
              <p:nvPr/>
            </p:nvSpPr>
            <p:spPr>
              <a:xfrm>
                <a:off x="360000" y="1259175"/>
                <a:ext cx="392440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could see that there is some linear relationship with between the IBU (bitterness value) and the ABV (Alcohol by volume) based on the scatter plot. An </a:t>
                </a:r>
                <a:r>
                  <a:rPr lang="en-US" i="1" dirty="0"/>
                  <a:t>approximation</a:t>
                </a:r>
                <a:r>
                  <a:rPr lang="en-US" dirty="0"/>
                  <a:t> was created with the a trendline: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𝐼𝐵𝑈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≈1282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𝐴𝐵𝑉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Exact inference can be drawn only after a causal study on the beers.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259175"/>
                <a:ext cx="3924406" cy="3170099"/>
              </a:xfrm>
              <a:prstGeom prst="rect">
                <a:avLst/>
              </a:prstGeom>
              <a:blipFill>
                <a:blip r:embed="rId2"/>
                <a:stretch>
                  <a:fillRect l="-932" t="-1154" r="-2484" b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99E6137-2098-4044-99B3-74845854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06" y="965373"/>
            <a:ext cx="7762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1472862" cy="539750"/>
          </a:xfrm>
        </p:spPr>
        <p:txBody>
          <a:bodyPr>
            <a:normAutofit fontScale="90000"/>
          </a:bodyPr>
          <a:lstStyle/>
          <a:p>
            <a:r>
              <a:rPr lang="en-ZA" dirty="0"/>
              <a:t>Conclusion</a:t>
            </a:r>
          </a:p>
        </p:txBody>
      </p:sp>
      <p:sp>
        <p:nvSpPr>
          <p:cNvPr id="4" name="AutoShape 2" descr="https://attachment.outlook.office.net/owa/lyncht@smu365.mail.onmicrosoft.com/service.svc/s/GetFileAttachment?id=AAMkAGQwM2FlZWYyLTVmYmEtNDY0ZS04NDFkLWNiMTFmZGE2ZTg0NgBGAAAAAADbFoxiQWGjSqiBWlMwfCPGBwA8Qdiq2NK6QqKElJWaFIZCAAAAAAEMAAA8Qdiq2NK6QqKElJWaFIZCAAA5nhBZAAABEgAQAIlerPKwfMhPrFZm6TMdWr0%3D&amp;X-OWA-CANARY=yWvSANRK9k2iLFNfls_dSWBSQwX3MdYYvlYc9Y8FV5kE6sw22kWTlpJNx0mrkpu6WvOV7Bbe5PI.&amp;token=null&amp;owa=outlook.office.com&amp;isImagePreview=True">
            <a:extLst>
              <a:ext uri="{FF2B5EF4-FFF2-40B4-BE49-F238E27FC236}">
                <a16:creationId xmlns:a16="http://schemas.microsoft.com/office/drawing/2014/main" id="{89B906B2-870E-4659-A290-2A960D9B2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58979" cy="265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7622B-F8C6-42B0-92AA-E145D4CA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54" y="1064544"/>
            <a:ext cx="7181850" cy="5210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DD8A84-CA03-4649-884C-325484E1464E}"/>
              </a:ext>
            </a:extLst>
          </p:cNvPr>
          <p:cNvSpPr txBox="1"/>
          <p:nvPr/>
        </p:nvSpPr>
        <p:spPr>
          <a:xfrm>
            <a:off x="719138" y="1311442"/>
            <a:ext cx="372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current data, it may be advantageous to open a new brewery in one of the locations shown on the map.  A darker color represents a state with a lower number of current breweries as well as less nearby competition.</a:t>
            </a:r>
          </a:p>
          <a:p>
            <a:endParaRPr lang="en-US" dirty="0"/>
          </a:p>
          <a:p>
            <a:r>
              <a:rPr lang="en-US" dirty="0"/>
              <a:t>The target product should be in the higher ABV range of 7-10% due to current market saturation.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A32BF-8EA2-4B6B-85F1-F75D66FF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0A9E5-8B3D-4AB2-89E2-115B25A0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471166"/>
            <a:ext cx="10353763" cy="1915668"/>
          </a:xfrm>
        </p:spPr>
        <p:txBody>
          <a:bodyPr>
            <a:noAutofit/>
          </a:bodyPr>
          <a:lstStyle/>
          <a:p>
            <a:r>
              <a:rPr lang="en-US" sz="17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15873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Beer Study</a:t>
            </a:r>
            <a:endParaRPr lang="en-ZA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651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1800" dirty="0"/>
              <a:t>The purpose of this document is to provide a detailed view about the beers crafted in United States of America</a:t>
            </a:r>
            <a:r>
              <a:rPr lang="en-ZA" sz="1800" noProof="1"/>
              <a:t>.  After a thorough review of the data, a suggested location for opening a new brewery is to be provided.</a:t>
            </a:r>
            <a:endParaRPr lang="en-ZA" sz="1800" dirty="0"/>
          </a:p>
          <a:p>
            <a:endParaRPr lang="en-ZA" sz="18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007B33D-2D8F-449B-829C-D2F6E5E9712F}"/>
              </a:ext>
            </a:extLst>
          </p:cNvPr>
          <p:cNvSpPr txBox="1">
            <a:spLocks/>
          </p:cNvSpPr>
          <p:nvPr/>
        </p:nvSpPr>
        <p:spPr>
          <a:xfrm>
            <a:off x="443388" y="2897098"/>
            <a:ext cx="3041684" cy="2845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/>
              <a:t>Beers</a:t>
            </a:r>
          </a:p>
          <a:p>
            <a:r>
              <a:rPr lang="en-ZA" dirty="0"/>
              <a:t>Identified 2305 unique Beer names out of 2410 beers records</a:t>
            </a:r>
          </a:p>
          <a:p>
            <a:r>
              <a:rPr lang="en-ZA" dirty="0"/>
              <a:t>2.57% missing information about </a:t>
            </a:r>
            <a:r>
              <a:rPr lang="en-US" dirty="0"/>
              <a:t>Alcohol by volume of the beer (ABV).</a:t>
            </a:r>
          </a:p>
          <a:p>
            <a:r>
              <a:rPr lang="en-US" dirty="0"/>
              <a:t>41.7% missing information on International Bitterness Units of the beer (IBU)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FF02AF7-4E4E-431B-B38A-DF6DEAC89254}"/>
              </a:ext>
            </a:extLst>
          </p:cNvPr>
          <p:cNvSpPr txBox="1">
            <a:spLocks/>
          </p:cNvSpPr>
          <p:nvPr/>
        </p:nvSpPr>
        <p:spPr>
          <a:xfrm>
            <a:off x="3958987" y="2902444"/>
            <a:ext cx="3041684" cy="1927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/>
              <a:t>Breweries</a:t>
            </a:r>
          </a:p>
          <a:p>
            <a:r>
              <a:rPr lang="en-ZA" dirty="0"/>
              <a:t>Identified </a:t>
            </a:r>
            <a:r>
              <a:rPr lang="en-US" dirty="0"/>
              <a:t>551 unique Brewery names out of 558 Brewery records</a:t>
            </a:r>
          </a:p>
          <a:p>
            <a:r>
              <a:rPr lang="en-US" dirty="0"/>
              <a:t>All there breweries were distributed to 384 cities</a:t>
            </a:r>
          </a:p>
          <a:p>
            <a:endParaRPr lang="en-ZA" dirty="0"/>
          </a:p>
        </p:txBody>
      </p:sp>
      <p:pic>
        <p:nvPicPr>
          <p:cNvPr id="1026" name="Picture 2" descr="https://b-i.forbesimg.com/ups/files/2013/07/beer-mug.jpg">
            <a:extLst>
              <a:ext uri="{FF2B5EF4-FFF2-40B4-BE49-F238E27FC236}">
                <a16:creationId xmlns:a16="http://schemas.microsoft.com/office/drawing/2014/main" id="{954F6DC8-117C-4C07-B85C-659B848C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63" y="1511175"/>
            <a:ext cx="3846736" cy="383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EC7AD5-395E-4041-BC12-7ACB70A366A4}"/>
              </a:ext>
            </a:extLst>
          </p:cNvPr>
          <p:cNvSpPr txBox="1"/>
          <p:nvPr/>
        </p:nvSpPr>
        <p:spPr>
          <a:xfrm>
            <a:off x="8695408" y="5346825"/>
            <a:ext cx="24849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https://b-i.forbesimg.com/ups/files/2013/07/beer-mug.jpg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5beersbig">
            <a:extLst>
              <a:ext uri="{FF2B5EF4-FFF2-40B4-BE49-F238E27FC236}">
                <a16:creationId xmlns:a16="http://schemas.microsoft.com/office/drawing/2014/main" id="{A3915959-ABC3-4C71-AB21-8958C3C8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28711"/>
            <a:ext cx="12192000" cy="96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350" y="468000"/>
            <a:ext cx="6993300" cy="540000"/>
          </a:xfrm>
        </p:spPr>
        <p:txBody>
          <a:bodyPr>
            <a:noAutofit/>
          </a:bodyPr>
          <a:lstStyle/>
          <a:p>
            <a:r>
              <a:rPr lang="en-ZA" sz="4400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571" y="1179000"/>
            <a:ext cx="6992936" cy="4500000"/>
          </a:xfrm>
        </p:spPr>
        <p:txBody>
          <a:bodyPr/>
          <a:lstStyle/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Breweries are present in each state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Provide top and bottom 6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Missing Information from the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Median ABV for each state.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Most Bitter and Alcoholic beers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Overview statistics of ABV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Bitterness Vs Alcohol 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6DA24-CCA6-4FE8-BFE4-9A67040DAF12}"/>
              </a:ext>
            </a:extLst>
          </p:cNvPr>
          <p:cNvSpPr txBox="1"/>
          <p:nvPr/>
        </p:nvSpPr>
        <p:spPr>
          <a:xfrm>
            <a:off x="9086663" y="6985135"/>
            <a:ext cx="3105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https://draftmag.com/the-top-25-beers-of-2017/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ZA" dirty="0"/>
              <a:t>Breweries by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90062-67D7-4744-A31D-D874F387D7A4}"/>
              </a:ext>
            </a:extLst>
          </p:cNvPr>
          <p:cNvSpPr txBox="1"/>
          <p:nvPr/>
        </p:nvSpPr>
        <p:spPr>
          <a:xfrm>
            <a:off x="609351" y="953543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 across 50 states and 1 Federal District (DC) are shown below, where the state of Colorado has the highest number of breweries (47)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60CCFA-49C2-4067-AC4C-3C2E1FBA2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38262"/>
              </p:ext>
            </p:extLst>
          </p:nvPr>
        </p:nvGraphicFramePr>
        <p:xfrm>
          <a:off x="885825" y="1599874"/>
          <a:ext cx="10420350" cy="5067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Colorado 	47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California 	39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Michigan 	32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Oregon 	29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Texas 	28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19628" y="0"/>
            <a:ext cx="2721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Breweries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Nevada 	2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District of Columbia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North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South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West Virginia 	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55EEA-D757-41BC-A7A3-3C5BFA6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14" y="0"/>
            <a:ext cx="945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and Bottom 6 records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C4A636-16A7-4960-A9CE-693D44F3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48994"/>
              </p:ext>
            </p:extLst>
          </p:nvPr>
        </p:nvGraphicFramePr>
        <p:xfrm>
          <a:off x="124396" y="2320583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6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1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5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2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2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6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Head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Beer_ID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1351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Pub Beer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 Barrel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5473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Devil's Cup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91558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Rise of the Phoenix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318931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Sinister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Double / Imperial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08263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 and Candy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4466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Exodus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Oatmeal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6653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D9C024-F00C-4D7B-9F9D-3AF3ABA050FE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and Breweries data have be de-normalized into one set for further investigation into the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61AD0-DF23-4EDC-9588-4FDD3948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78492"/>
              </p:ext>
            </p:extLst>
          </p:nvPr>
        </p:nvGraphicFramePr>
        <p:xfrm>
          <a:off x="124396" y="4580601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8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8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3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1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1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Tail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Beer_ID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47192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Rocky Mountain Oyster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68683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Belgorado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Belgian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00607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4587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B3K Black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Schwarzbier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4800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Silverback Pale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7383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 (2009)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711949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7CE06-EFEF-403B-8E5E-DDCE082216BB}"/>
              </a:ext>
            </a:extLst>
          </p:cNvPr>
          <p:cNvSpPr txBox="1"/>
          <p:nvPr/>
        </p:nvSpPr>
        <p:spPr>
          <a:xfrm>
            <a:off x="124396" y="1923040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68865-7964-42C7-BFDD-F34CC150FCD1}"/>
              </a:ext>
            </a:extLst>
          </p:cNvPr>
          <p:cNvSpPr txBox="1"/>
          <p:nvPr/>
        </p:nvSpPr>
        <p:spPr>
          <a:xfrm>
            <a:off x="124396" y="421126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6</a:t>
            </a:r>
          </a:p>
        </p:txBody>
      </p:sp>
    </p:spTree>
    <p:extLst>
      <p:ext uri="{BB962C8B-B14F-4D97-AF65-F5344CB8AC3E}">
        <p14:creationId xmlns:p14="http://schemas.microsoft.com/office/powerpoint/2010/main" val="2946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Information from the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67897-4187-4832-B4EA-E12653DEC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28805"/>
              </p:ext>
            </p:extLst>
          </p:nvPr>
        </p:nvGraphicFramePr>
        <p:xfrm>
          <a:off x="1468841" y="1993166"/>
          <a:ext cx="2913377" cy="2612713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1726324">
                  <a:extLst>
                    <a:ext uri="{9D8B030D-6E8A-4147-A177-3AD203B41FA5}">
                      <a16:colId xmlns:a16="http://schemas.microsoft.com/office/drawing/2014/main" val="481348031"/>
                    </a:ext>
                  </a:extLst>
                </a:gridCol>
                <a:gridCol w="1187053">
                  <a:extLst>
                    <a:ext uri="{9D8B030D-6E8A-4147-A177-3AD203B41FA5}">
                      <a16:colId xmlns:a16="http://schemas.microsoft.com/office/drawing/2014/main" val="34236767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Data Fields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Missing Information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50328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Beers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47677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Beer_ID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35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ABV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5019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IBU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314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Brewery_id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5775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Style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78484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Ounces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323027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Breweries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4764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3552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324265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0172F1-0BD9-4963-9D0D-B6A57A492B83}"/>
              </a:ext>
            </a:extLst>
          </p:cNvPr>
          <p:cNvSpPr/>
          <p:nvPr/>
        </p:nvSpPr>
        <p:spPr>
          <a:xfrm>
            <a:off x="705024" y="4924961"/>
            <a:ext cx="4228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2.57% missing information about </a:t>
            </a:r>
            <a:r>
              <a:rPr lang="en-US" sz="1600" dirty="0"/>
              <a:t>Alcohol by volume of the beer (ABV).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41.7% missing information on International Bitterness Units of the beer (IBU)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EE70D-F502-4E33-A2C4-7A227D4C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37" y="1993166"/>
            <a:ext cx="6210339" cy="40371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84E7D2-CFBF-4739-9D98-E7AAE293042E}"/>
              </a:ext>
            </a:extLst>
          </p:cNvPr>
          <p:cNvSpPr/>
          <p:nvPr/>
        </p:nvSpPr>
        <p:spPr>
          <a:xfrm>
            <a:off x="5495026" y="1546219"/>
            <a:ext cx="5500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Missing information on the de-normalized data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606197-CB9F-4FE7-8EC7-B8AE0C811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58663"/>
              </p:ext>
            </p:extLst>
          </p:nvPr>
        </p:nvGraphicFramePr>
        <p:xfrm>
          <a:off x="276217" y="609600"/>
          <a:ext cx="11628918" cy="585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Kentucky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District of Columbia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West Virginia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New Mexico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Michigan 	6.20%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ABV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North Dakota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New Jersey 	4.60%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Utah 	4.00%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F6F3A-7FEE-49C1-A947-07C440DF176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A900396-3EF3-40F2-BAC1-87A0F214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8FB15-8DA7-48CB-89B0-F1338498B808}"/>
                </a:ext>
              </a:extLst>
            </p:cNvPr>
            <p:cNvSpPr txBox="1"/>
            <p:nvPr/>
          </p:nvSpPr>
          <p:spPr>
            <a:xfrm>
              <a:off x="5730950" y="56476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40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167</TotalTime>
  <Words>822</Words>
  <Application>Microsoft Office PowerPoint</Application>
  <PresentationFormat>Widescreen</PresentationFormat>
  <Paragraphs>276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Cambria Math</vt:lpstr>
      <vt:lpstr>Times New Roman</vt:lpstr>
      <vt:lpstr>Trebuchet MS</vt:lpstr>
      <vt:lpstr>Wingdings 2</vt:lpstr>
      <vt:lpstr>Slate</vt:lpstr>
      <vt:lpstr>MSDS 6306 Doing Data Science</vt:lpstr>
      <vt:lpstr>Executive Summary</vt:lpstr>
      <vt:lpstr>Agenda</vt:lpstr>
      <vt:lpstr>Breweries by State</vt:lpstr>
      <vt:lpstr>PowerPoint Presentation</vt:lpstr>
      <vt:lpstr>Top and Bottom 6 records</vt:lpstr>
      <vt:lpstr>Missing Information from the records</vt:lpstr>
      <vt:lpstr>Median ABV for each state.</vt:lpstr>
      <vt:lpstr>PowerPoint Presentation</vt:lpstr>
      <vt:lpstr>Median ABV for each state.</vt:lpstr>
      <vt:lpstr>PowerPoint Presentation</vt:lpstr>
      <vt:lpstr>Most Bitter and Alcoholic beers</vt:lpstr>
      <vt:lpstr>Summary of Alcohol by Volume of the beer (ABV)</vt:lpstr>
      <vt:lpstr>Bitterness vs. Alcohol Content</vt:lpstr>
      <vt:lpstr>Conclusion</vt:lpstr>
      <vt:lpstr>Cheers!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Lynch, Tyler</dc:creator>
  <cp:keywords/>
  <cp:lastModifiedBy>Mylapore Saravana Bhava, Satish</cp:lastModifiedBy>
  <cp:revision>19</cp:revision>
  <dcterms:created xsi:type="dcterms:W3CDTF">2018-10-14T05:43:56Z</dcterms:created>
  <dcterms:modified xsi:type="dcterms:W3CDTF">2018-10-14T20:47:06Z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ACCT02\lyncht3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false</vt:bool>
  </property>
  <property fmtid="{D5CDD505-2E9C-101B-9397-08002B2CF9AE}" pid="9" name="Allow Footer Overwrite">
    <vt:bool>false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