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59" r:id="rId4"/>
    <p:sldId id="257" r:id="rId5"/>
    <p:sldId id="267" r:id="rId6"/>
    <p:sldId id="268" r:id="rId7"/>
    <p:sldId id="269" r:id="rId8"/>
    <p:sldId id="270" r:id="rId9"/>
    <p:sldId id="271" r:id="rId10"/>
    <p:sldId id="273" r:id="rId11"/>
    <p:sldId id="27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8" d="100"/>
          <a:sy n="78" d="100"/>
        </p:scale>
        <p:origin x="1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72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23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01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57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79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37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25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1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63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873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43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02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09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17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059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55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160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231710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A9-D6B9-4D82-A172-F77F22C797F7}"/>
              </a:ext>
            </a:extLst>
          </p:cNvPr>
          <p:cNvSpPr>
            <a:spLocks noGrp="1"/>
          </p:cNvSpPr>
          <p:nvPr>
            <p:ph type="ctrTitle"/>
          </p:nvPr>
        </p:nvSpPr>
        <p:spPr/>
        <p:txBody>
          <a:bodyPr>
            <a:normAutofit/>
          </a:bodyPr>
          <a:lstStyle/>
          <a:p>
            <a:r>
              <a:rPr lang="en-US" sz="4400" dirty="0"/>
              <a:t>Talent management Analytics</a:t>
            </a:r>
          </a:p>
        </p:txBody>
      </p:sp>
      <p:sp>
        <p:nvSpPr>
          <p:cNvPr id="3" name="Subtitle 2">
            <a:extLst>
              <a:ext uri="{FF2B5EF4-FFF2-40B4-BE49-F238E27FC236}">
                <a16:creationId xmlns:a16="http://schemas.microsoft.com/office/drawing/2014/main" id="{E51F4311-517E-4BD4-8F4B-1F292DD865C3}"/>
              </a:ext>
            </a:extLst>
          </p:cNvPr>
          <p:cNvSpPr>
            <a:spLocks noGrp="1"/>
          </p:cNvSpPr>
          <p:nvPr>
            <p:ph type="subTitle" idx="1"/>
          </p:nvPr>
        </p:nvSpPr>
        <p:spPr/>
        <p:txBody>
          <a:bodyPr/>
          <a:lstStyle/>
          <a:p>
            <a:r>
              <a:rPr lang="en-US" dirty="0"/>
              <a:t>Client: DDS Analytics</a:t>
            </a:r>
          </a:p>
          <a:p>
            <a:r>
              <a:rPr lang="en-US" sz="1400" dirty="0"/>
              <a:t>Authors: Satish Mylapore, Tyler Lynch, Liang Huang, </a:t>
            </a:r>
            <a:r>
              <a:rPr lang="en-US" sz="1400" dirty="0" err="1"/>
              <a:t>james</a:t>
            </a:r>
            <a:r>
              <a:rPr lang="en-US" sz="1400" dirty="0"/>
              <a:t> clay</a:t>
            </a:r>
          </a:p>
        </p:txBody>
      </p:sp>
    </p:spTree>
    <p:extLst>
      <p:ext uri="{BB962C8B-B14F-4D97-AF65-F5344CB8AC3E}">
        <p14:creationId xmlns:p14="http://schemas.microsoft.com/office/powerpoint/2010/main" val="292974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Summary</a:t>
            </a:r>
          </a:p>
        </p:txBody>
      </p:sp>
      <p:sp>
        <p:nvSpPr>
          <p:cNvPr id="3" name="TextBox 2">
            <a:extLst>
              <a:ext uri="{FF2B5EF4-FFF2-40B4-BE49-F238E27FC236}">
                <a16:creationId xmlns:a16="http://schemas.microsoft.com/office/drawing/2014/main" id="{C3E55A39-F06C-4E21-8B0E-721FA7957C83}"/>
              </a:ext>
            </a:extLst>
          </p:cNvPr>
          <p:cNvSpPr txBox="1"/>
          <p:nvPr/>
        </p:nvSpPr>
        <p:spPr>
          <a:xfrm>
            <a:off x="761847" y="1259175"/>
            <a:ext cx="7457120" cy="4462760"/>
          </a:xfrm>
          <a:prstGeom prst="rect">
            <a:avLst/>
          </a:prstGeom>
          <a:noFill/>
        </p:spPr>
        <p:txBody>
          <a:bodyPr wrap="square" rtlCol="0">
            <a:spAutoFit/>
          </a:bodyPr>
          <a:lstStyle/>
          <a:p>
            <a:r>
              <a:rPr lang="en-US" sz="2400" dirty="0"/>
              <a:t>Key impact factors on attrition:</a:t>
            </a:r>
          </a:p>
          <a:p>
            <a:pPr marL="285750" indent="-285750">
              <a:buFont typeface="Arial" panose="020B0604020202020204" pitchFamily="34" charset="0"/>
              <a:buChar char="•"/>
            </a:pPr>
            <a:r>
              <a:rPr lang="en-US" sz="2000" dirty="0"/>
              <a:t>Overtime</a:t>
            </a:r>
          </a:p>
          <a:p>
            <a:pPr marL="285750" indent="-285750">
              <a:buFont typeface="Arial" panose="020B0604020202020204" pitchFamily="34" charset="0"/>
              <a:buChar char="•"/>
            </a:pPr>
            <a:r>
              <a:rPr lang="en-US" sz="2000" dirty="0"/>
              <a:t>Life Satisfaction</a:t>
            </a:r>
          </a:p>
          <a:p>
            <a:pPr marL="285750" indent="-285750">
              <a:buFont typeface="Arial" panose="020B0604020202020204" pitchFamily="34" charset="0"/>
              <a:buChar char="•"/>
            </a:pPr>
            <a:r>
              <a:rPr lang="en-US" sz="2000" dirty="0"/>
              <a:t>Business Travel Frequently</a:t>
            </a:r>
          </a:p>
          <a:p>
            <a:pPr marL="285750" indent="-285750">
              <a:buFont typeface="Arial" panose="020B0604020202020204" pitchFamily="34" charset="0"/>
              <a:buChar char="•"/>
            </a:pPr>
            <a:r>
              <a:rPr lang="en-US" sz="2000" dirty="0"/>
              <a:t>Distance From Home</a:t>
            </a:r>
          </a:p>
          <a:p>
            <a:pPr marL="285750" indent="-285750">
              <a:buFont typeface="Arial" panose="020B0604020202020204" pitchFamily="34" charset="0"/>
              <a:buChar char="•"/>
            </a:pPr>
            <a:endParaRPr lang="en-US" sz="2000" dirty="0"/>
          </a:p>
          <a:p>
            <a:r>
              <a:rPr lang="en-US" sz="2400" dirty="0"/>
              <a:t>Key Job Roles on Attrition:</a:t>
            </a:r>
          </a:p>
          <a:p>
            <a:pPr marL="285750" indent="-285750" fontAlgn="ctr">
              <a:buFont typeface="Arial" panose="020B0604020202020204" pitchFamily="34" charset="0"/>
              <a:buChar char="•"/>
            </a:pPr>
            <a:r>
              <a:rPr lang="en-US" sz="2000" dirty="0"/>
              <a:t>Sales Representative</a:t>
            </a:r>
          </a:p>
          <a:p>
            <a:pPr marL="285750" indent="-285750" fontAlgn="ctr">
              <a:buFont typeface="Arial" panose="020B0604020202020204" pitchFamily="34" charset="0"/>
              <a:buChar char="•"/>
            </a:pPr>
            <a:r>
              <a:rPr lang="en-US" sz="2000" dirty="0"/>
              <a:t>Laboratory Technician </a:t>
            </a:r>
          </a:p>
          <a:p>
            <a:pPr marL="285750" indent="-285750" fontAlgn="ctr">
              <a:buFont typeface="Arial" panose="020B0604020202020204" pitchFamily="34" charset="0"/>
              <a:buChar char="•"/>
            </a:pPr>
            <a:r>
              <a:rPr lang="en-US" sz="2000" dirty="0"/>
              <a:t>Human Resources</a:t>
            </a:r>
          </a:p>
          <a:p>
            <a:pPr marL="285750" indent="-285750" fontAlgn="ctr">
              <a:buFont typeface="Arial" panose="020B0604020202020204" pitchFamily="34" charset="0"/>
              <a:buChar char="•"/>
            </a:pPr>
            <a:r>
              <a:rPr lang="en-US" sz="2000" dirty="0"/>
              <a:t>Sales Executive</a:t>
            </a:r>
          </a:p>
          <a:p>
            <a:pPr marL="285750" indent="-285750" fontAlgn="ctr">
              <a:buFont typeface="Arial" panose="020B0604020202020204" pitchFamily="34" charset="0"/>
              <a:buChar char="•"/>
            </a:pPr>
            <a:r>
              <a:rPr lang="en-US" sz="2000" dirty="0"/>
              <a:t>Research Scientist</a:t>
            </a:r>
          </a:p>
          <a:p>
            <a:endParaRPr lang="en-US" dirty="0"/>
          </a:p>
          <a:p>
            <a:endParaRPr lang="en-US" dirty="0"/>
          </a:p>
        </p:txBody>
      </p:sp>
    </p:spTree>
    <p:extLst>
      <p:ext uri="{BB962C8B-B14F-4D97-AF65-F5344CB8AC3E}">
        <p14:creationId xmlns:p14="http://schemas.microsoft.com/office/powerpoint/2010/main" val="411611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Recommendations</a:t>
            </a:r>
          </a:p>
        </p:txBody>
      </p:sp>
      <p:sp>
        <p:nvSpPr>
          <p:cNvPr id="6" name="TextBox 5">
            <a:extLst>
              <a:ext uri="{FF2B5EF4-FFF2-40B4-BE49-F238E27FC236}">
                <a16:creationId xmlns:a16="http://schemas.microsoft.com/office/drawing/2014/main" id="{0353FAB7-F52B-4827-A2AB-E639E17182B3}"/>
              </a:ext>
            </a:extLst>
          </p:cNvPr>
          <p:cNvSpPr txBox="1"/>
          <p:nvPr/>
        </p:nvSpPr>
        <p:spPr>
          <a:xfrm>
            <a:off x="758952" y="1261872"/>
            <a:ext cx="9747657"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Reduce overtime by increasing workforces in key job roles</a:t>
            </a:r>
          </a:p>
          <a:p>
            <a:pPr marL="285750" indent="-285750">
              <a:buFont typeface="Arial" panose="020B0604020202020204" pitchFamily="34" charset="0"/>
              <a:buChar char="•"/>
            </a:pPr>
            <a:r>
              <a:rPr lang="en-US" sz="2000" dirty="0"/>
              <a:t>Increase life satisfaction in 5 ways:</a:t>
            </a:r>
          </a:p>
          <a:p>
            <a:pPr marL="800100" lvl="1" indent="-342900">
              <a:buFont typeface="Wingdings" panose="05000000000000000000" pitchFamily="2" charset="2"/>
              <a:buChar char="Ø"/>
            </a:pPr>
            <a:r>
              <a:rPr lang="en-US" sz="2000" i="1" dirty="0"/>
              <a:t>	</a:t>
            </a:r>
            <a:r>
              <a:rPr lang="en-US" sz="2000" dirty="0"/>
              <a:t>𝐸𝑛𝑣𝑖𝑟𝑜𝑛𝑒𝑚𝑛𝑡 𝑆𝑎𝑡𝑖𝑠𝑓𝑎𝑐𝑡𝑖𝑜𝑛</a:t>
            </a:r>
          </a:p>
          <a:p>
            <a:pPr marL="800100" lvl="1" indent="-342900">
              <a:buFont typeface="Wingdings" panose="05000000000000000000" pitchFamily="2" charset="2"/>
              <a:buChar char="Ø"/>
            </a:pPr>
            <a:r>
              <a:rPr lang="en-US" sz="2000" dirty="0"/>
              <a:t>	𝐽𝑜𝑏 𝑆𝑎𝑡𝑖𝑠𝑓𝑎𝑐𝑡𝑖𝑜𝑛 </a:t>
            </a:r>
          </a:p>
          <a:p>
            <a:pPr marL="800100" lvl="1" indent="-342900">
              <a:buFont typeface="Wingdings" panose="05000000000000000000" pitchFamily="2" charset="2"/>
              <a:buChar char="Ø"/>
            </a:pPr>
            <a:r>
              <a:rPr lang="en-US" sz="2000" dirty="0"/>
              <a:t>	Relationship 𝑆𝑎𝑡𝑖𝑠faction </a:t>
            </a:r>
          </a:p>
          <a:p>
            <a:pPr marL="800100" lvl="1" indent="-342900">
              <a:buFont typeface="Wingdings" panose="05000000000000000000" pitchFamily="2" charset="2"/>
              <a:buChar char="Ø"/>
            </a:pPr>
            <a:r>
              <a:rPr lang="en-US" sz="2000" dirty="0"/>
              <a:t>	Work life 𝐵𝑎𝑙𝑎𝑛𝑐𝑒</a:t>
            </a:r>
          </a:p>
          <a:p>
            <a:pPr marL="800100" lvl="1" indent="-342900">
              <a:buFont typeface="Wingdings" panose="05000000000000000000" pitchFamily="2" charset="2"/>
              <a:buChar char="Ø"/>
            </a:pPr>
            <a:r>
              <a:rPr lang="en-US" sz="2000" dirty="0"/>
              <a:t>	𝐽𝑜𝑏 Involvement</a:t>
            </a:r>
          </a:p>
          <a:p>
            <a:pPr marL="285750" indent="-285750">
              <a:buFont typeface="Arial" panose="020B0604020202020204" pitchFamily="34" charset="0"/>
              <a:buChar char="•"/>
            </a:pPr>
            <a:r>
              <a:rPr lang="en-US" sz="2000" dirty="0"/>
              <a:t>Reduce Business travel frequency by increasing workforce or utilizing telecommunication equipment and tools</a:t>
            </a:r>
          </a:p>
          <a:p>
            <a:pPr marL="285750" indent="-285750">
              <a:buFont typeface="Arial" panose="020B0604020202020204" pitchFamily="34" charset="0"/>
              <a:buChar char="•"/>
            </a:pPr>
            <a:r>
              <a:rPr lang="en-US" sz="2000" dirty="0"/>
              <a:t>Providing company transportation service such as shuttle bus and WFH allowances </a:t>
            </a:r>
          </a:p>
        </p:txBody>
      </p:sp>
    </p:spTree>
    <p:extLst>
      <p:ext uri="{BB962C8B-B14F-4D97-AF65-F5344CB8AC3E}">
        <p14:creationId xmlns:p14="http://schemas.microsoft.com/office/powerpoint/2010/main" val="176919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CDDA-5D0F-4EDB-956B-05EAFE521B13}"/>
              </a:ext>
            </a:extLst>
          </p:cNvPr>
          <p:cNvSpPr>
            <a:spLocks noGrp="1"/>
          </p:cNvSpPr>
          <p:nvPr>
            <p:ph type="title"/>
          </p:nvPr>
        </p:nvSpPr>
        <p:spPr>
          <a:xfrm>
            <a:off x="3192184" y="2713318"/>
            <a:ext cx="5807632" cy="1263215"/>
          </a:xfrm>
        </p:spPr>
        <p:txBody>
          <a:bodyPr/>
          <a:lstStyle/>
          <a:p>
            <a:pPr algn="ctr"/>
            <a:r>
              <a:rPr lang="en-US" dirty="0"/>
              <a:t>Thank you!</a:t>
            </a:r>
          </a:p>
        </p:txBody>
      </p:sp>
    </p:spTree>
    <p:extLst>
      <p:ext uri="{BB962C8B-B14F-4D97-AF65-F5344CB8AC3E}">
        <p14:creationId xmlns:p14="http://schemas.microsoft.com/office/powerpoint/2010/main" val="2552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773B7-97B9-4743-8D25-2C2B4B98BD38}"/>
              </a:ext>
            </a:extLst>
          </p:cNvPr>
          <p:cNvSpPr>
            <a:spLocks noGrp="1"/>
          </p:cNvSpPr>
          <p:nvPr>
            <p:ph type="title"/>
          </p:nvPr>
        </p:nvSpPr>
        <p:spPr>
          <a:xfrm>
            <a:off x="646111" y="452718"/>
            <a:ext cx="9404723" cy="737727"/>
          </a:xfrm>
        </p:spPr>
        <p:txBody>
          <a:bodyPr/>
          <a:lstStyle/>
          <a:p>
            <a:r>
              <a:rPr lang="en-US" dirty="0"/>
              <a:t>Agenda</a:t>
            </a:r>
          </a:p>
        </p:txBody>
      </p:sp>
      <p:sp>
        <p:nvSpPr>
          <p:cNvPr id="2" name="TextBox 1">
            <a:extLst>
              <a:ext uri="{FF2B5EF4-FFF2-40B4-BE49-F238E27FC236}">
                <a16:creationId xmlns:a16="http://schemas.microsoft.com/office/drawing/2014/main" id="{11D117A6-5BE2-412D-B4B6-52767AD1EB0E}"/>
              </a:ext>
            </a:extLst>
          </p:cNvPr>
          <p:cNvSpPr txBox="1"/>
          <p:nvPr/>
        </p:nvSpPr>
        <p:spPr>
          <a:xfrm>
            <a:off x="816634" y="1823049"/>
            <a:ext cx="7197813" cy="2238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Executive Summary</a:t>
            </a:r>
          </a:p>
          <a:p>
            <a:pPr marL="285750" indent="-285750">
              <a:lnSpc>
                <a:spcPct val="150000"/>
              </a:lnSpc>
              <a:buFont typeface="Arial" panose="020B0604020202020204" pitchFamily="34" charset="0"/>
              <a:buChar char="•"/>
            </a:pPr>
            <a:r>
              <a:rPr lang="en-US" sz="2400" dirty="0"/>
              <a:t>Workflow &amp; Methodology</a:t>
            </a:r>
          </a:p>
          <a:p>
            <a:pPr marL="285750" indent="-285750">
              <a:lnSpc>
                <a:spcPct val="150000"/>
              </a:lnSpc>
              <a:buFont typeface="Arial" panose="020B0604020202020204" pitchFamily="34" charset="0"/>
              <a:buChar char="•"/>
            </a:pPr>
            <a:r>
              <a:rPr lang="en-US" sz="2400" dirty="0"/>
              <a:t>DDS Analytics - Data Insight</a:t>
            </a:r>
          </a:p>
          <a:p>
            <a:pPr marL="285750" indent="-285750">
              <a:lnSpc>
                <a:spcPct val="150000"/>
              </a:lnSpc>
              <a:buFont typeface="Arial" panose="020B0604020202020204" pitchFamily="34" charset="0"/>
              <a:buChar char="•"/>
            </a:pPr>
            <a:r>
              <a:rPr lang="en-US" sz="2400" dirty="0"/>
              <a:t>Summary &amp; Recommendations</a:t>
            </a:r>
          </a:p>
        </p:txBody>
      </p:sp>
    </p:spTree>
    <p:extLst>
      <p:ext uri="{BB962C8B-B14F-4D97-AF65-F5344CB8AC3E}">
        <p14:creationId xmlns:p14="http://schemas.microsoft.com/office/powerpoint/2010/main" val="60773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773B7-97B9-4743-8D25-2C2B4B98BD38}"/>
              </a:ext>
            </a:extLst>
          </p:cNvPr>
          <p:cNvSpPr>
            <a:spLocks noGrp="1"/>
          </p:cNvSpPr>
          <p:nvPr>
            <p:ph type="title"/>
          </p:nvPr>
        </p:nvSpPr>
        <p:spPr>
          <a:xfrm>
            <a:off x="646111" y="452718"/>
            <a:ext cx="9404723" cy="737727"/>
          </a:xfrm>
        </p:spPr>
        <p:txBody>
          <a:bodyPr/>
          <a:lstStyle/>
          <a:p>
            <a:r>
              <a:rPr lang="en-US" dirty="0"/>
              <a:t>Executive Summary</a:t>
            </a:r>
          </a:p>
        </p:txBody>
      </p:sp>
      <p:sp>
        <p:nvSpPr>
          <p:cNvPr id="6" name="TextBox 5">
            <a:extLst>
              <a:ext uri="{FF2B5EF4-FFF2-40B4-BE49-F238E27FC236}">
                <a16:creationId xmlns:a16="http://schemas.microsoft.com/office/drawing/2014/main" id="{BA85AB81-B31C-414B-AC9A-7804A6888887}"/>
              </a:ext>
            </a:extLst>
          </p:cNvPr>
          <p:cNvSpPr txBox="1"/>
          <p:nvPr/>
        </p:nvSpPr>
        <p:spPr>
          <a:xfrm>
            <a:off x="701615" y="1362970"/>
            <a:ext cx="11099321" cy="738664"/>
          </a:xfrm>
          <a:prstGeom prst="rect">
            <a:avLst/>
          </a:prstGeom>
          <a:noFill/>
        </p:spPr>
        <p:txBody>
          <a:bodyPr wrap="square" rtlCol="0">
            <a:spAutoFit/>
          </a:bodyPr>
          <a:lstStyle/>
          <a:p>
            <a:r>
              <a:rPr lang="en-US" sz="1400" dirty="0"/>
              <a:t>Objective</a:t>
            </a:r>
          </a:p>
          <a:p>
            <a:r>
              <a:rPr lang="en-US" sz="1400" dirty="0"/>
              <a:t>DDS Analytics is an analytics company that specializes in talent management solutions for Fortune 1000 companies. The purpose of this document is to recommend next best actions by providing insight into employee turnover and trends.</a:t>
            </a:r>
          </a:p>
        </p:txBody>
      </p:sp>
      <p:graphicFrame>
        <p:nvGraphicFramePr>
          <p:cNvPr id="12" name="Table 11">
            <a:extLst>
              <a:ext uri="{FF2B5EF4-FFF2-40B4-BE49-F238E27FC236}">
                <a16:creationId xmlns:a16="http://schemas.microsoft.com/office/drawing/2014/main" id="{51B2406E-A86D-4AAB-83B9-8B61F4A3A1E1}"/>
              </a:ext>
            </a:extLst>
          </p:cNvPr>
          <p:cNvGraphicFramePr>
            <a:graphicFrameLocks noGrp="1"/>
          </p:cNvGraphicFramePr>
          <p:nvPr>
            <p:extLst>
              <p:ext uri="{D42A27DB-BD31-4B8C-83A1-F6EECF244321}">
                <p14:modId xmlns:p14="http://schemas.microsoft.com/office/powerpoint/2010/main" val="1919921758"/>
              </p:ext>
            </p:extLst>
          </p:nvPr>
        </p:nvGraphicFramePr>
        <p:xfrm>
          <a:off x="759394" y="2553310"/>
          <a:ext cx="3849986" cy="1437107"/>
        </p:xfrm>
        <a:graphic>
          <a:graphicData uri="http://schemas.openxmlformats.org/drawingml/2006/table">
            <a:tbl>
              <a:tblPr/>
              <a:tblGrid>
                <a:gridCol w="1648064">
                  <a:extLst>
                    <a:ext uri="{9D8B030D-6E8A-4147-A177-3AD203B41FA5}">
                      <a16:colId xmlns:a16="http://schemas.microsoft.com/office/drawing/2014/main" val="1648850108"/>
                    </a:ext>
                  </a:extLst>
                </a:gridCol>
                <a:gridCol w="1013154">
                  <a:extLst>
                    <a:ext uri="{9D8B030D-6E8A-4147-A177-3AD203B41FA5}">
                      <a16:colId xmlns:a16="http://schemas.microsoft.com/office/drawing/2014/main" val="1987286064"/>
                    </a:ext>
                  </a:extLst>
                </a:gridCol>
                <a:gridCol w="1188768">
                  <a:extLst>
                    <a:ext uri="{9D8B030D-6E8A-4147-A177-3AD203B41FA5}">
                      <a16:colId xmlns:a16="http://schemas.microsoft.com/office/drawing/2014/main" val="120327457"/>
                    </a:ext>
                  </a:extLst>
                </a:gridCol>
              </a:tblGrid>
              <a:tr h="205301">
                <a:tc>
                  <a:txBody>
                    <a:bodyPr/>
                    <a:lstStyle/>
                    <a:p>
                      <a:pPr algn="ctr" fontAlgn="ctr"/>
                      <a:r>
                        <a:rPr lang="en-US" sz="1100" b="0" i="0" u="none" strike="noStrike">
                          <a:solidFill>
                            <a:schemeClr val="tx1"/>
                          </a:solidFill>
                          <a:effectLst/>
                          <a:latin typeface="Calibri" panose="020F0502020204030204" pitchFamily="34" charset="0"/>
                        </a:rPr>
                        <a:t>JobRole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Average Income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Percent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99619"/>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Highest Paid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8541905"/>
                  </a:ext>
                </a:extLst>
              </a:tr>
              <a:tr h="205301">
                <a:tc>
                  <a:txBody>
                    <a:bodyPr/>
                    <a:lstStyle/>
                    <a:p>
                      <a:pPr algn="ctr" fontAlgn="ctr"/>
                      <a:r>
                        <a:rPr lang="en-US" sz="1100" b="0" i="0" u="none" strike="noStrike">
                          <a:solidFill>
                            <a:schemeClr val="tx1"/>
                          </a:solidFill>
                          <a:effectLst/>
                          <a:latin typeface="Calibri" panose="020F0502020204030204" pitchFamily="34" charset="0"/>
                        </a:rPr>
                        <a:t>Manager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17182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67448"/>
                  </a:ext>
                </a:extLst>
              </a:tr>
              <a:tr h="205301">
                <a:tc>
                  <a:txBody>
                    <a:bodyPr/>
                    <a:lstStyle/>
                    <a:p>
                      <a:pPr algn="ctr" fontAlgn="ctr"/>
                      <a:r>
                        <a:rPr lang="en-US" sz="1100" b="0" i="0" u="none" strike="noStrike">
                          <a:solidFill>
                            <a:schemeClr val="tx1"/>
                          </a:solidFill>
                          <a:effectLst/>
                          <a:latin typeface="Calibri" panose="020F0502020204030204" pitchFamily="34" charset="0"/>
                        </a:rPr>
                        <a:t>Research Director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16034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94393"/>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High percent of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0138624"/>
                  </a:ext>
                </a:extLst>
              </a:tr>
              <a:tr h="205301">
                <a:tc>
                  <a:txBody>
                    <a:bodyPr/>
                    <a:lstStyle/>
                    <a:p>
                      <a:pPr algn="ctr" fontAlgn="ctr"/>
                      <a:r>
                        <a:rPr lang="en-US" sz="1100" b="0" i="0" u="none" strike="noStrike" dirty="0">
                          <a:solidFill>
                            <a:schemeClr val="tx1"/>
                          </a:solidFill>
                          <a:effectLst/>
                          <a:latin typeface="Calibri" panose="020F0502020204030204" pitchFamily="34" charset="0"/>
                        </a:rPr>
                        <a:t>Sales Executive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6924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22%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47829"/>
                  </a:ext>
                </a:extLst>
              </a:tr>
              <a:tr h="205301">
                <a:tc>
                  <a:txBody>
                    <a:bodyPr/>
                    <a:lstStyle/>
                    <a:p>
                      <a:pPr algn="ctr" fontAlgn="ctr"/>
                      <a:r>
                        <a:rPr lang="en-US" sz="1100" b="0" i="0" u="none" strike="noStrike">
                          <a:solidFill>
                            <a:schemeClr val="tx1"/>
                          </a:solidFill>
                          <a:effectLst/>
                          <a:latin typeface="Calibri" panose="020F0502020204030204" pitchFamily="34" charset="0"/>
                        </a:rPr>
                        <a:t>Research Scientist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3240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096318"/>
                  </a:ext>
                </a:extLst>
              </a:tr>
            </a:tbl>
          </a:graphicData>
        </a:graphic>
      </p:graphicFrame>
      <p:sp>
        <p:nvSpPr>
          <p:cNvPr id="13" name="TextBox 12">
            <a:extLst>
              <a:ext uri="{FF2B5EF4-FFF2-40B4-BE49-F238E27FC236}">
                <a16:creationId xmlns:a16="http://schemas.microsoft.com/office/drawing/2014/main" id="{849FC9FD-BC86-4B3D-A41D-19924E745DAE}"/>
              </a:ext>
            </a:extLst>
          </p:cNvPr>
          <p:cNvSpPr txBox="1"/>
          <p:nvPr/>
        </p:nvSpPr>
        <p:spPr>
          <a:xfrm>
            <a:off x="1869058" y="2222155"/>
            <a:ext cx="2363638" cy="276999"/>
          </a:xfrm>
          <a:prstGeom prst="rect">
            <a:avLst/>
          </a:prstGeom>
          <a:noFill/>
        </p:spPr>
        <p:txBody>
          <a:bodyPr wrap="square" rtlCol="0">
            <a:spAutoFit/>
          </a:bodyPr>
          <a:lstStyle/>
          <a:p>
            <a:r>
              <a:rPr lang="en-US" sz="1200" dirty="0"/>
              <a:t>Monthly Salary Summary</a:t>
            </a:r>
          </a:p>
        </p:txBody>
      </p:sp>
      <p:graphicFrame>
        <p:nvGraphicFramePr>
          <p:cNvPr id="14" name="Table 13">
            <a:extLst>
              <a:ext uri="{FF2B5EF4-FFF2-40B4-BE49-F238E27FC236}">
                <a16:creationId xmlns:a16="http://schemas.microsoft.com/office/drawing/2014/main" id="{9DB78E40-3EF5-4012-9242-028CCA07EF3E}"/>
              </a:ext>
            </a:extLst>
          </p:cNvPr>
          <p:cNvGraphicFramePr>
            <a:graphicFrameLocks noGrp="1"/>
          </p:cNvGraphicFramePr>
          <p:nvPr>
            <p:extLst>
              <p:ext uri="{D42A27DB-BD31-4B8C-83A1-F6EECF244321}">
                <p14:modId xmlns:p14="http://schemas.microsoft.com/office/powerpoint/2010/main" val="2999389249"/>
              </p:ext>
            </p:extLst>
          </p:nvPr>
        </p:nvGraphicFramePr>
        <p:xfrm>
          <a:off x="4759175" y="2553310"/>
          <a:ext cx="3849986" cy="1437107"/>
        </p:xfrm>
        <a:graphic>
          <a:graphicData uri="http://schemas.openxmlformats.org/drawingml/2006/table">
            <a:tbl>
              <a:tblPr/>
              <a:tblGrid>
                <a:gridCol w="1648064">
                  <a:extLst>
                    <a:ext uri="{9D8B030D-6E8A-4147-A177-3AD203B41FA5}">
                      <a16:colId xmlns:a16="http://schemas.microsoft.com/office/drawing/2014/main" val="1648850108"/>
                    </a:ext>
                  </a:extLst>
                </a:gridCol>
                <a:gridCol w="1013154">
                  <a:extLst>
                    <a:ext uri="{9D8B030D-6E8A-4147-A177-3AD203B41FA5}">
                      <a16:colId xmlns:a16="http://schemas.microsoft.com/office/drawing/2014/main" val="1987286064"/>
                    </a:ext>
                  </a:extLst>
                </a:gridCol>
                <a:gridCol w="1188768">
                  <a:extLst>
                    <a:ext uri="{9D8B030D-6E8A-4147-A177-3AD203B41FA5}">
                      <a16:colId xmlns:a16="http://schemas.microsoft.com/office/drawing/2014/main" val="120327457"/>
                    </a:ext>
                  </a:extLst>
                </a:gridCol>
              </a:tblGrid>
              <a:tr h="205301">
                <a:tc>
                  <a:txBody>
                    <a:bodyPr/>
                    <a:lstStyle/>
                    <a:p>
                      <a:pPr algn="ctr" fontAlgn="ctr"/>
                      <a:r>
                        <a:rPr lang="en-US" sz="1100" b="0" i="0" u="none" strike="noStrike" dirty="0" err="1">
                          <a:solidFill>
                            <a:schemeClr val="tx1"/>
                          </a:solidFill>
                          <a:effectLst/>
                          <a:latin typeface="Calibri" panose="020F0502020204030204" pitchFamily="34" charset="0"/>
                        </a:rPr>
                        <a:t>JobRole</a:t>
                      </a:r>
                      <a:endParaRPr lang="en-US" sz="1100" b="0" i="0" u="none" strike="noStrike" dirty="0">
                        <a:solidFill>
                          <a:schemeClr val="tx1"/>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Attrition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Percent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99619"/>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Yes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8541905"/>
                  </a:ext>
                </a:extLst>
              </a:tr>
              <a:tr h="20530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Sales Representative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33</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39.8%</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67448"/>
                  </a:ext>
                </a:extLst>
              </a:tr>
              <a:tr h="205301">
                <a:tc>
                  <a:txBody>
                    <a:bodyPr/>
                    <a:lstStyle/>
                    <a:p>
                      <a:pPr algn="ctr" fontAlgn="ctr"/>
                      <a:r>
                        <a:rPr lang="en-US" sz="1100" b="0" i="0" u="none" strike="noStrike" dirty="0">
                          <a:solidFill>
                            <a:schemeClr val="tx1"/>
                          </a:solidFill>
                          <a:effectLst/>
                          <a:latin typeface="Calibri" panose="020F0502020204030204" pitchFamily="34" charset="0"/>
                        </a:rPr>
                        <a:t>Laboratory Technician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62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23.9%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94393"/>
                  </a:ext>
                </a:extLst>
              </a:tr>
              <a:tr h="205301">
                <a:tc>
                  <a:txBody>
                    <a:bodyPr/>
                    <a:lstStyle/>
                    <a:p>
                      <a:pPr algn="ctr" fontAlgn="ctr"/>
                      <a:r>
                        <a:rPr lang="en-US" sz="1100" b="0" i="0" u="none" strike="noStrike" dirty="0">
                          <a:solidFill>
                            <a:schemeClr val="tx1"/>
                          </a:solidFill>
                          <a:effectLst/>
                          <a:latin typeface="Calibri" panose="020F0502020204030204" pitchFamily="34" charset="0"/>
                        </a:rPr>
                        <a:t>Human Resources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23.1%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47829"/>
                  </a:ext>
                </a:extLst>
              </a:tr>
              <a:tr h="205301">
                <a:tc>
                  <a:txBody>
                    <a:bodyPr/>
                    <a:lstStyle/>
                    <a:p>
                      <a:pPr algn="ctr" fontAlgn="ctr"/>
                      <a:r>
                        <a:rPr lang="en-US" sz="1100" b="0" i="0" u="none" strike="noStrike" dirty="0">
                          <a:solidFill>
                            <a:schemeClr val="tx1"/>
                          </a:solidFill>
                          <a:effectLst/>
                          <a:latin typeface="Calibri" panose="020F0502020204030204" pitchFamily="34" charset="0"/>
                        </a:rPr>
                        <a:t>Sales Executive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57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17.5%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096318"/>
                  </a:ext>
                </a:extLst>
              </a:tr>
              <a:tr h="205301">
                <a:tc>
                  <a:txBody>
                    <a:bodyPr/>
                    <a:lstStyle/>
                    <a:p>
                      <a:pPr algn="ctr" fontAlgn="ctr"/>
                      <a:r>
                        <a:rPr lang="en-US" sz="1100" b="0" i="0" u="none" strike="noStrike" dirty="0">
                          <a:solidFill>
                            <a:schemeClr val="tx1"/>
                          </a:solidFill>
                          <a:effectLst/>
                          <a:latin typeface="Calibri" panose="020F0502020204030204" pitchFamily="34" charset="0"/>
                        </a:rPr>
                        <a:t>Research Scientist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47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16.1%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314231"/>
                  </a:ext>
                </a:extLst>
              </a:tr>
            </a:tbl>
          </a:graphicData>
        </a:graphic>
      </p:graphicFrame>
      <p:sp>
        <p:nvSpPr>
          <p:cNvPr id="15" name="TextBox 14">
            <a:extLst>
              <a:ext uri="{FF2B5EF4-FFF2-40B4-BE49-F238E27FC236}">
                <a16:creationId xmlns:a16="http://schemas.microsoft.com/office/drawing/2014/main" id="{1DF0C396-9E53-40D1-9C51-D10E58B2D77E}"/>
              </a:ext>
            </a:extLst>
          </p:cNvPr>
          <p:cNvSpPr txBox="1"/>
          <p:nvPr/>
        </p:nvSpPr>
        <p:spPr>
          <a:xfrm>
            <a:off x="5502349" y="2222154"/>
            <a:ext cx="2363638" cy="276999"/>
          </a:xfrm>
          <a:prstGeom prst="rect">
            <a:avLst/>
          </a:prstGeom>
          <a:noFill/>
        </p:spPr>
        <p:txBody>
          <a:bodyPr wrap="square" rtlCol="0">
            <a:spAutoFit/>
          </a:bodyPr>
          <a:lstStyle/>
          <a:p>
            <a:pPr algn="ctr"/>
            <a:r>
              <a:rPr lang="en-US" sz="1200" dirty="0"/>
              <a:t>Attrition Summary</a:t>
            </a:r>
          </a:p>
        </p:txBody>
      </p:sp>
      <p:sp>
        <p:nvSpPr>
          <p:cNvPr id="23" name="Rectangle 22">
            <a:extLst>
              <a:ext uri="{FF2B5EF4-FFF2-40B4-BE49-F238E27FC236}">
                <a16:creationId xmlns:a16="http://schemas.microsoft.com/office/drawing/2014/main" id="{86DC9C04-3CB9-4609-85AF-723F5220B5F6}"/>
              </a:ext>
            </a:extLst>
          </p:cNvPr>
          <p:cNvSpPr/>
          <p:nvPr/>
        </p:nvSpPr>
        <p:spPr>
          <a:xfrm>
            <a:off x="8819535" y="2553310"/>
            <a:ext cx="2890684" cy="1437107"/>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Over Time</a:t>
            </a:r>
          </a:p>
          <a:p>
            <a:pPr marL="171450" indent="-171450">
              <a:buFont typeface="Arial" panose="020B0604020202020204" pitchFamily="34" charset="0"/>
              <a:buChar char="•"/>
            </a:pPr>
            <a:r>
              <a:rPr lang="en-US" sz="1200" dirty="0"/>
              <a:t>Marital Status(Single)</a:t>
            </a:r>
          </a:p>
          <a:p>
            <a:pPr marL="171450" indent="-171450">
              <a:buFont typeface="Arial" panose="020B0604020202020204" pitchFamily="34" charset="0"/>
              <a:buChar char="•"/>
            </a:pPr>
            <a:r>
              <a:rPr lang="en-US" sz="1200" dirty="0"/>
              <a:t>Distance From Home</a:t>
            </a:r>
          </a:p>
          <a:p>
            <a:pPr marL="171450" indent="-171450">
              <a:buFont typeface="Arial" panose="020B0604020202020204" pitchFamily="34" charset="0"/>
              <a:buChar char="•"/>
            </a:pPr>
            <a:r>
              <a:rPr lang="en-US" sz="1200" dirty="0"/>
              <a:t>Business Travel (Travel Frequently)</a:t>
            </a:r>
          </a:p>
          <a:p>
            <a:pPr marL="171450" indent="-171450">
              <a:buFont typeface="Arial" panose="020B0604020202020204" pitchFamily="34" charset="0"/>
              <a:buChar char="•"/>
            </a:pPr>
            <a:r>
              <a:rPr lang="en-US" sz="1200" dirty="0"/>
              <a:t>Life Satisfaction </a:t>
            </a:r>
          </a:p>
        </p:txBody>
      </p:sp>
      <p:sp>
        <p:nvSpPr>
          <p:cNvPr id="24" name="Rectangle 23">
            <a:extLst>
              <a:ext uri="{FF2B5EF4-FFF2-40B4-BE49-F238E27FC236}">
                <a16:creationId xmlns:a16="http://schemas.microsoft.com/office/drawing/2014/main" id="{942E0936-FF4C-4C09-9038-9D7E61ECC4E0}"/>
              </a:ext>
            </a:extLst>
          </p:cNvPr>
          <p:cNvSpPr/>
          <p:nvPr/>
        </p:nvSpPr>
        <p:spPr>
          <a:xfrm>
            <a:off x="8955323" y="2229848"/>
            <a:ext cx="2425664" cy="261610"/>
          </a:xfrm>
          <a:prstGeom prst="rect">
            <a:avLst/>
          </a:prstGeom>
        </p:spPr>
        <p:txBody>
          <a:bodyPr wrap="none">
            <a:spAutoFit/>
          </a:bodyPr>
          <a:lstStyle/>
          <a:p>
            <a:pPr algn="ctr"/>
            <a:r>
              <a:rPr lang="en-US" sz="1100" dirty="0"/>
              <a:t>High Impact Features on Attrition</a:t>
            </a:r>
          </a:p>
        </p:txBody>
      </p:sp>
      <p:sp>
        <p:nvSpPr>
          <p:cNvPr id="25" name="TextBox 24">
            <a:extLst>
              <a:ext uri="{FF2B5EF4-FFF2-40B4-BE49-F238E27FC236}">
                <a16:creationId xmlns:a16="http://schemas.microsoft.com/office/drawing/2014/main" id="{A5C047AD-A270-414D-A451-D7C470A4BCC0}"/>
              </a:ext>
            </a:extLst>
          </p:cNvPr>
          <p:cNvSpPr txBox="1"/>
          <p:nvPr/>
        </p:nvSpPr>
        <p:spPr>
          <a:xfrm>
            <a:off x="646111" y="4265944"/>
            <a:ext cx="11099321" cy="738664"/>
          </a:xfrm>
          <a:prstGeom prst="rect">
            <a:avLst/>
          </a:prstGeom>
          <a:noFill/>
        </p:spPr>
        <p:txBody>
          <a:bodyPr wrap="square" rtlCol="0">
            <a:spAutoFit/>
          </a:bodyPr>
          <a:lstStyle/>
          <a:p>
            <a:r>
              <a:rPr lang="en-US" sz="1400" dirty="0"/>
              <a:t>Summary</a:t>
            </a:r>
          </a:p>
          <a:p>
            <a:r>
              <a:rPr lang="en-US" sz="1400" dirty="0"/>
              <a:t>It is evident from the information that main factor for the attrition are </a:t>
            </a:r>
            <a:r>
              <a:rPr lang="en-US" sz="1400" dirty="0">
                <a:solidFill>
                  <a:srgbClr val="00B0F0"/>
                </a:solidFill>
              </a:rPr>
              <a:t>Life Satisfaction, Salary and Working Overtime</a:t>
            </a:r>
            <a:r>
              <a:rPr lang="en-US" sz="1400" dirty="0"/>
              <a:t>, This highly impacts the employee roles </a:t>
            </a:r>
            <a:r>
              <a:rPr lang="en-US" sz="1400" dirty="0">
                <a:solidFill>
                  <a:srgbClr val="00B0F0"/>
                </a:solidFill>
              </a:rPr>
              <a:t>Sales Executive, Research Scientist</a:t>
            </a:r>
            <a:r>
              <a:rPr lang="en-US" sz="1400" dirty="0"/>
              <a:t> who has the highest ration of employees in DDS Analytics.</a:t>
            </a:r>
          </a:p>
        </p:txBody>
      </p:sp>
      <p:sp>
        <p:nvSpPr>
          <p:cNvPr id="26" name="TextBox 25">
            <a:extLst>
              <a:ext uri="{FF2B5EF4-FFF2-40B4-BE49-F238E27FC236}">
                <a16:creationId xmlns:a16="http://schemas.microsoft.com/office/drawing/2014/main" id="{FA1BBA72-C4D0-4C3D-A79D-503981891F08}"/>
              </a:ext>
            </a:extLst>
          </p:cNvPr>
          <p:cNvSpPr txBox="1"/>
          <p:nvPr/>
        </p:nvSpPr>
        <p:spPr>
          <a:xfrm>
            <a:off x="646110" y="5205320"/>
            <a:ext cx="11099321" cy="1169551"/>
          </a:xfrm>
          <a:prstGeom prst="rect">
            <a:avLst/>
          </a:prstGeom>
          <a:noFill/>
        </p:spPr>
        <p:txBody>
          <a:bodyPr wrap="square" rtlCol="0">
            <a:spAutoFit/>
          </a:bodyPr>
          <a:lstStyle/>
          <a:p>
            <a:r>
              <a:rPr lang="en-US" sz="1400" dirty="0"/>
              <a:t>Recommendations</a:t>
            </a:r>
          </a:p>
          <a:p>
            <a:pPr marL="285750" indent="-285750">
              <a:buFont typeface="Arial" panose="020B0604020202020204" pitchFamily="34" charset="0"/>
              <a:buChar char="•"/>
            </a:pPr>
            <a:r>
              <a:rPr lang="en-US" sz="1400" dirty="0"/>
              <a:t>Improve </a:t>
            </a:r>
            <a:r>
              <a:rPr lang="en-US" sz="1400" dirty="0">
                <a:solidFill>
                  <a:srgbClr val="00B0F0"/>
                </a:solidFill>
              </a:rPr>
              <a:t>work-life balance</a:t>
            </a:r>
            <a:r>
              <a:rPr lang="en-US" sz="1400" dirty="0"/>
              <a:t> of the employees who travels very frequently</a:t>
            </a:r>
          </a:p>
          <a:p>
            <a:pPr marL="285750" indent="-285750">
              <a:buFont typeface="Arial" panose="020B0604020202020204" pitchFamily="34" charset="0"/>
              <a:buChar char="•"/>
            </a:pPr>
            <a:r>
              <a:rPr lang="en-US" sz="1400" dirty="0"/>
              <a:t>Improve Salary packages for the </a:t>
            </a:r>
            <a:r>
              <a:rPr lang="en-US" sz="1400" dirty="0">
                <a:solidFill>
                  <a:srgbClr val="00B0F0"/>
                </a:solidFill>
              </a:rPr>
              <a:t>Sales representative</a:t>
            </a:r>
            <a:r>
              <a:rPr lang="en-US" sz="1400" dirty="0"/>
              <a:t> and </a:t>
            </a:r>
            <a:r>
              <a:rPr lang="en-US" sz="1400" dirty="0">
                <a:solidFill>
                  <a:srgbClr val="00B0F0"/>
                </a:solidFill>
              </a:rPr>
              <a:t>Research Scientist</a:t>
            </a:r>
          </a:p>
          <a:p>
            <a:pPr marL="285750" indent="-285750">
              <a:buFont typeface="Arial" panose="020B0604020202020204" pitchFamily="34" charset="0"/>
              <a:buChar char="•"/>
            </a:pPr>
            <a:r>
              <a:rPr lang="en-US" sz="1400" dirty="0"/>
              <a:t>Introduce programs/plans to address the needs of employees with challenging situations (</a:t>
            </a:r>
            <a:r>
              <a:rPr lang="en-US" sz="1400" dirty="0" err="1"/>
              <a:t>eg.</a:t>
            </a:r>
            <a:r>
              <a:rPr lang="en-US" sz="1400" dirty="0"/>
              <a:t>, Single Mom, Distance from Home)</a:t>
            </a:r>
          </a:p>
        </p:txBody>
      </p:sp>
    </p:spTree>
    <p:extLst>
      <p:ext uri="{BB962C8B-B14F-4D97-AF65-F5344CB8AC3E}">
        <p14:creationId xmlns:p14="http://schemas.microsoft.com/office/powerpoint/2010/main" val="52585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1478570"/>
          </a:xfrm>
        </p:spPr>
        <p:txBody>
          <a:bodyPr/>
          <a:lstStyle/>
          <a:p>
            <a:r>
              <a:rPr lang="en-US" dirty="0"/>
              <a:t>Methodology</a:t>
            </a:r>
          </a:p>
        </p:txBody>
      </p:sp>
      <p:sp>
        <p:nvSpPr>
          <p:cNvPr id="137" name="Rectangle 136">
            <a:extLst>
              <a:ext uri="{FF2B5EF4-FFF2-40B4-BE49-F238E27FC236}">
                <a16:creationId xmlns:a16="http://schemas.microsoft.com/office/drawing/2014/main" id="{229DECE0-4240-40FB-8459-812165C99000}"/>
              </a:ext>
            </a:extLst>
          </p:cNvPr>
          <p:cNvSpPr/>
          <p:nvPr/>
        </p:nvSpPr>
        <p:spPr>
          <a:xfrm>
            <a:off x="3275076" y="1930251"/>
            <a:ext cx="5308260" cy="4429205"/>
          </a:xfrm>
          <a:prstGeom prst="rect">
            <a:avLst/>
          </a:prstGeom>
          <a:noFill/>
          <a:ln w="19050" cap="flat" cmpd="sng" algn="ctr">
            <a:solidFill>
              <a:srgbClr val="E7E6E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57B46448-9065-41DD-9C8A-4C6F454AA3FF}"/>
              </a:ext>
            </a:extLst>
          </p:cNvPr>
          <p:cNvGrpSpPr/>
          <p:nvPr/>
        </p:nvGrpSpPr>
        <p:grpSpPr>
          <a:xfrm>
            <a:off x="3271434" y="6042030"/>
            <a:ext cx="5311902" cy="339427"/>
            <a:chOff x="3295339" y="5217277"/>
            <a:chExt cx="5311902" cy="339427"/>
          </a:xfrm>
        </p:grpSpPr>
        <p:sp>
          <p:nvSpPr>
            <p:cNvPr id="139" name="Rectangle 138">
              <a:extLst>
                <a:ext uri="{FF2B5EF4-FFF2-40B4-BE49-F238E27FC236}">
                  <a16:creationId xmlns:a16="http://schemas.microsoft.com/office/drawing/2014/main" id="{6E5496D9-CA1F-4430-A0D7-A2A3B4D90635}"/>
                </a:ext>
              </a:extLst>
            </p:cNvPr>
            <p:cNvSpPr/>
            <p:nvPr/>
          </p:nvSpPr>
          <p:spPr>
            <a:xfrm>
              <a:off x="3295339" y="5217277"/>
              <a:ext cx="5311902" cy="317429"/>
            </a:xfrm>
            <a:prstGeom prst="rect">
              <a:avLst/>
            </a:prstGeom>
            <a:solidFill>
              <a:schemeClr val="accent4">
                <a:lumMod val="50000"/>
              </a:schemeClr>
            </a:solidFill>
            <a:ln w="9525"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40" name="TextBox 139">
              <a:extLst>
                <a:ext uri="{FF2B5EF4-FFF2-40B4-BE49-F238E27FC236}">
                  <a16:creationId xmlns:a16="http://schemas.microsoft.com/office/drawing/2014/main" id="{2AE662A7-AB44-4E5A-9473-AB1458B139FD}"/>
                </a:ext>
              </a:extLst>
            </p:cNvPr>
            <p:cNvSpPr txBox="1"/>
            <p:nvPr/>
          </p:nvSpPr>
          <p:spPr>
            <a:xfrm>
              <a:off x="6408353" y="5218150"/>
              <a:ext cx="2130425" cy="338554"/>
            </a:xfrm>
            <a:prstGeom prst="rect">
              <a:avLst/>
            </a:prstGeom>
            <a:solidFill>
              <a:schemeClr val="accent4">
                <a:lumMod val="50000"/>
              </a:schemeClr>
            </a:solid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2x Processors ;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RAM – 16 GB; HDD – 1TB</a:t>
              </a:r>
            </a:p>
          </p:txBody>
        </p:sp>
        <p:sp>
          <p:nvSpPr>
            <p:cNvPr id="141" name="TextBox 140">
              <a:extLst>
                <a:ext uri="{FF2B5EF4-FFF2-40B4-BE49-F238E27FC236}">
                  <a16:creationId xmlns:a16="http://schemas.microsoft.com/office/drawing/2014/main" id="{150A2ABF-6841-414B-A3A9-4C839B8DC685}"/>
                </a:ext>
              </a:extLst>
            </p:cNvPr>
            <p:cNvSpPr txBox="1"/>
            <p:nvPr/>
          </p:nvSpPr>
          <p:spPr>
            <a:xfrm>
              <a:off x="3376455" y="5235917"/>
              <a:ext cx="2567227" cy="307777"/>
            </a:xfrm>
            <a:prstGeom prst="rect">
              <a:avLst/>
            </a:prstGeom>
            <a:solidFill>
              <a:schemeClr val="accent4">
                <a:lumMod val="50000"/>
              </a:scheme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Environment:</a:t>
              </a:r>
            </a:p>
          </p:txBody>
        </p:sp>
      </p:grpSp>
      <p:grpSp>
        <p:nvGrpSpPr>
          <p:cNvPr id="10" name="Group 9">
            <a:extLst>
              <a:ext uri="{FF2B5EF4-FFF2-40B4-BE49-F238E27FC236}">
                <a16:creationId xmlns:a16="http://schemas.microsoft.com/office/drawing/2014/main" id="{F876D24F-4930-441D-8C5D-5C9B5D2FE4C6}"/>
              </a:ext>
            </a:extLst>
          </p:cNvPr>
          <p:cNvGrpSpPr/>
          <p:nvPr/>
        </p:nvGrpSpPr>
        <p:grpSpPr>
          <a:xfrm>
            <a:off x="3399617" y="1949873"/>
            <a:ext cx="1674152" cy="3720893"/>
            <a:chOff x="3423522" y="1125120"/>
            <a:chExt cx="1674152" cy="3720893"/>
          </a:xfrm>
        </p:grpSpPr>
        <p:sp>
          <p:nvSpPr>
            <p:cNvPr id="143" name="Rectangle 142">
              <a:extLst>
                <a:ext uri="{FF2B5EF4-FFF2-40B4-BE49-F238E27FC236}">
                  <a16:creationId xmlns:a16="http://schemas.microsoft.com/office/drawing/2014/main" id="{7E5CC43F-6077-4723-9587-9F3C064A78B9}"/>
                </a:ext>
              </a:extLst>
            </p:cNvPr>
            <p:cNvSpPr/>
            <p:nvPr/>
          </p:nvSpPr>
          <p:spPr>
            <a:xfrm>
              <a:off x="3423530" y="1873898"/>
              <a:ext cx="1674144" cy="2972115"/>
            </a:xfrm>
            <a:prstGeom prst="rect">
              <a:avLst/>
            </a:prstGeom>
            <a:noFill/>
            <a:ln w="9525"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44" name="Rectangle 143">
              <a:extLst>
                <a:ext uri="{FF2B5EF4-FFF2-40B4-BE49-F238E27FC236}">
                  <a16:creationId xmlns:a16="http://schemas.microsoft.com/office/drawing/2014/main" id="{3BBB5522-8ECF-48AB-B5EB-871DAD8C3A0F}"/>
                </a:ext>
              </a:extLst>
            </p:cNvPr>
            <p:cNvSpPr/>
            <p:nvPr/>
          </p:nvSpPr>
          <p:spPr>
            <a:xfrm rot="5400000">
              <a:off x="3886208" y="662434"/>
              <a:ext cx="748779" cy="1674151"/>
            </a:xfrm>
            <a:prstGeom prst="rect">
              <a:avLst/>
            </a:prstGeom>
            <a:solidFill>
              <a:srgbClr val="025B3B"/>
            </a:solidFill>
            <a:ln w="9525"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Staging Area</a:t>
              </a:r>
            </a:p>
          </p:txBody>
        </p:sp>
      </p:grpSp>
      <p:graphicFrame>
        <p:nvGraphicFramePr>
          <p:cNvPr id="145" name="Table 144">
            <a:extLst>
              <a:ext uri="{FF2B5EF4-FFF2-40B4-BE49-F238E27FC236}">
                <a16:creationId xmlns:a16="http://schemas.microsoft.com/office/drawing/2014/main" id="{35383E07-388A-4AE2-BB9C-9F8EBDA46FDF}"/>
              </a:ext>
            </a:extLst>
          </p:cNvPr>
          <p:cNvGraphicFramePr>
            <a:graphicFrameLocks noGrp="1"/>
          </p:cNvGraphicFramePr>
          <p:nvPr>
            <p:extLst>
              <p:ext uri="{D42A27DB-BD31-4B8C-83A1-F6EECF244321}">
                <p14:modId xmlns:p14="http://schemas.microsoft.com/office/powerpoint/2010/main" val="3105654338"/>
              </p:ext>
            </p:extLst>
          </p:nvPr>
        </p:nvGraphicFramePr>
        <p:xfrm>
          <a:off x="3607441" y="2781602"/>
          <a:ext cx="1260058" cy="912255"/>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182451">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Data Cleaning</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Outlier</a:t>
                      </a:r>
                      <a:r>
                        <a:rPr lang="en-US" sz="900" baseline="0" dirty="0">
                          <a:solidFill>
                            <a:schemeClr val="tx1"/>
                          </a:solidFill>
                        </a:rPr>
                        <a:t> Detection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Missing Value </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Checks and Balances</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3"/>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Format Conversion</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146" name="Table 145">
            <a:extLst>
              <a:ext uri="{FF2B5EF4-FFF2-40B4-BE49-F238E27FC236}">
                <a16:creationId xmlns:a16="http://schemas.microsoft.com/office/drawing/2014/main" id="{9E9B959E-E5FC-469D-9D8E-DE60DC428DA8}"/>
              </a:ext>
            </a:extLst>
          </p:cNvPr>
          <p:cNvGraphicFramePr>
            <a:graphicFrameLocks noGrp="1"/>
          </p:cNvGraphicFramePr>
          <p:nvPr>
            <p:extLst>
              <p:ext uri="{D42A27DB-BD31-4B8C-83A1-F6EECF244321}">
                <p14:modId xmlns:p14="http://schemas.microsoft.com/office/powerpoint/2010/main" val="1416698829"/>
              </p:ext>
            </p:extLst>
          </p:nvPr>
        </p:nvGraphicFramePr>
        <p:xfrm>
          <a:off x="3607441" y="4040540"/>
          <a:ext cx="1260058" cy="573890"/>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157431">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Data</a:t>
                      </a:r>
                      <a:r>
                        <a:rPr lang="en-US" sz="1050" baseline="0" dirty="0">
                          <a:solidFill>
                            <a:schemeClr val="tx1"/>
                          </a:solidFill>
                        </a:rPr>
                        <a:t> Parsing </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280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Data quality</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19106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Exception Handling</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47" name="Table 146">
            <a:extLst>
              <a:ext uri="{FF2B5EF4-FFF2-40B4-BE49-F238E27FC236}">
                <a16:creationId xmlns:a16="http://schemas.microsoft.com/office/drawing/2014/main" id="{45035133-CB73-4D96-9AEE-8263FA7516CF}"/>
              </a:ext>
            </a:extLst>
          </p:cNvPr>
          <p:cNvGraphicFramePr>
            <a:graphicFrameLocks noGrp="1"/>
          </p:cNvGraphicFramePr>
          <p:nvPr>
            <p:extLst>
              <p:ext uri="{D42A27DB-BD31-4B8C-83A1-F6EECF244321}">
                <p14:modId xmlns:p14="http://schemas.microsoft.com/office/powerpoint/2010/main" val="3004437782"/>
              </p:ext>
            </p:extLst>
          </p:nvPr>
        </p:nvGraphicFramePr>
        <p:xfrm>
          <a:off x="3607441" y="4902092"/>
          <a:ext cx="1260058" cy="624935"/>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209186">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Feature Creation</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940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Variable Selection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22634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Variable</a:t>
                      </a:r>
                      <a:r>
                        <a:rPr lang="en-US" sz="900" kern="1200" baseline="0" dirty="0">
                          <a:solidFill>
                            <a:schemeClr val="tx1"/>
                          </a:solidFill>
                        </a:rPr>
                        <a:t> Creation</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9" name="Group 8">
            <a:extLst>
              <a:ext uri="{FF2B5EF4-FFF2-40B4-BE49-F238E27FC236}">
                <a16:creationId xmlns:a16="http://schemas.microsoft.com/office/drawing/2014/main" id="{851A46AD-C33F-41B9-A405-162A9C8E5C16}"/>
              </a:ext>
            </a:extLst>
          </p:cNvPr>
          <p:cNvGrpSpPr/>
          <p:nvPr/>
        </p:nvGrpSpPr>
        <p:grpSpPr>
          <a:xfrm>
            <a:off x="6841957" y="1937841"/>
            <a:ext cx="1674150" cy="3775212"/>
            <a:chOff x="6865862" y="1113088"/>
            <a:chExt cx="1674150" cy="3775212"/>
          </a:xfrm>
        </p:grpSpPr>
        <p:sp>
          <p:nvSpPr>
            <p:cNvPr id="150" name="Rectangle 149">
              <a:extLst>
                <a:ext uri="{FF2B5EF4-FFF2-40B4-BE49-F238E27FC236}">
                  <a16:creationId xmlns:a16="http://schemas.microsoft.com/office/drawing/2014/main" id="{EAFDC250-3608-482C-B3A7-62EA347ECDAD}"/>
                </a:ext>
              </a:extLst>
            </p:cNvPr>
            <p:cNvSpPr/>
            <p:nvPr/>
          </p:nvSpPr>
          <p:spPr>
            <a:xfrm>
              <a:off x="6865863" y="1861866"/>
              <a:ext cx="1674149" cy="3026434"/>
            </a:xfrm>
            <a:prstGeom prst="rect">
              <a:avLst/>
            </a:prstGeom>
            <a:noFill/>
            <a:ln w="9525"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1" name="Rectangle 150">
              <a:extLst>
                <a:ext uri="{FF2B5EF4-FFF2-40B4-BE49-F238E27FC236}">
                  <a16:creationId xmlns:a16="http://schemas.microsoft.com/office/drawing/2014/main" id="{730356B2-B228-4912-B332-EA5260CD7C68}"/>
                </a:ext>
              </a:extLst>
            </p:cNvPr>
            <p:cNvSpPr/>
            <p:nvPr/>
          </p:nvSpPr>
          <p:spPr>
            <a:xfrm rot="5400000">
              <a:off x="7328547" y="650403"/>
              <a:ext cx="748779" cy="1674149"/>
            </a:xfrm>
            <a:prstGeom prst="rect">
              <a:avLst/>
            </a:prstGeom>
            <a:solidFill>
              <a:srgbClr val="025B3B"/>
            </a:solidFill>
            <a:ln w="9525"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Model Development Environment</a:t>
              </a:r>
            </a:p>
          </p:txBody>
        </p:sp>
      </p:grpSp>
      <p:sp>
        <p:nvSpPr>
          <p:cNvPr id="152" name="Rectangle 151">
            <a:extLst>
              <a:ext uri="{FF2B5EF4-FFF2-40B4-BE49-F238E27FC236}">
                <a16:creationId xmlns:a16="http://schemas.microsoft.com/office/drawing/2014/main" id="{7C52E1AF-A41B-4C84-B6F0-6DB1215F7A68}"/>
              </a:ext>
            </a:extLst>
          </p:cNvPr>
          <p:cNvSpPr/>
          <p:nvPr/>
        </p:nvSpPr>
        <p:spPr>
          <a:xfrm>
            <a:off x="5434613" y="4208330"/>
            <a:ext cx="970327" cy="748080"/>
          </a:xfrm>
          <a:prstGeom prst="rect">
            <a:avLst/>
          </a:prstGeom>
          <a:solidFill>
            <a:schemeClr val="accent4">
              <a:lumMod val="50000"/>
            </a:schemeClr>
          </a:solidFill>
          <a:ln w="9525" cap="flat" cmpd="sng" algn="ctr">
            <a:noFill/>
            <a:prstDash val="solid"/>
          </a:ln>
          <a:effectLst/>
        </p:spPr>
        <p:txBody>
          <a:bodyPr rtlCol="0" anchor="ct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Data sets prepared for consumption in R.</a:t>
            </a:r>
          </a:p>
        </p:txBody>
      </p:sp>
      <p:sp>
        <p:nvSpPr>
          <p:cNvPr id="153" name="Rectangle 152">
            <a:extLst>
              <a:ext uri="{FF2B5EF4-FFF2-40B4-BE49-F238E27FC236}">
                <a16:creationId xmlns:a16="http://schemas.microsoft.com/office/drawing/2014/main" id="{CAF8A33F-2D58-486E-B2C5-E5E506489E56}"/>
              </a:ext>
            </a:extLst>
          </p:cNvPr>
          <p:cNvSpPr/>
          <p:nvPr/>
        </p:nvSpPr>
        <p:spPr>
          <a:xfrm>
            <a:off x="5440350" y="3028037"/>
            <a:ext cx="965890" cy="710205"/>
          </a:xfrm>
          <a:prstGeom prst="rect">
            <a:avLst/>
          </a:prstGeom>
          <a:solidFill>
            <a:schemeClr val="accent4">
              <a:lumMod val="50000"/>
            </a:schemeClr>
          </a:solidFill>
          <a:ln w="9525" cap="flat" cmpd="sng" algn="ctr">
            <a:noFill/>
            <a:prstDash val="solid"/>
          </a:ln>
          <a:effectLst/>
        </p:spPr>
        <p:txBody>
          <a:bodyPr rtlCol="0" anchor="ct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Data Enrichment</a:t>
            </a:r>
          </a:p>
        </p:txBody>
      </p:sp>
      <p:cxnSp>
        <p:nvCxnSpPr>
          <p:cNvPr id="154" name="Straight Arrow Connector 153">
            <a:extLst>
              <a:ext uri="{FF2B5EF4-FFF2-40B4-BE49-F238E27FC236}">
                <a16:creationId xmlns:a16="http://schemas.microsoft.com/office/drawing/2014/main" id="{F136E98B-2394-47C9-A40F-36FA239EC2F2}"/>
              </a:ext>
            </a:extLst>
          </p:cNvPr>
          <p:cNvCxnSpPr>
            <a:stCxn id="153" idx="2"/>
            <a:endCxn id="152" idx="0"/>
          </p:cNvCxnSpPr>
          <p:nvPr/>
        </p:nvCxnSpPr>
        <p:spPr>
          <a:xfrm flipH="1">
            <a:off x="5919777" y="3738242"/>
            <a:ext cx="3518" cy="470088"/>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55" name="TextBox 154">
            <a:extLst>
              <a:ext uri="{FF2B5EF4-FFF2-40B4-BE49-F238E27FC236}">
                <a16:creationId xmlns:a16="http://schemas.microsoft.com/office/drawing/2014/main" id="{68CAFC36-B02A-47DD-979B-1045ABF951FF}"/>
              </a:ext>
            </a:extLst>
          </p:cNvPr>
          <p:cNvSpPr txBox="1"/>
          <p:nvPr/>
        </p:nvSpPr>
        <p:spPr>
          <a:xfrm>
            <a:off x="6841957" y="3680134"/>
            <a:ext cx="1504855" cy="646331"/>
          </a:xfrm>
          <a:prstGeom prst="rect">
            <a:avLst/>
          </a:prstGeom>
          <a:noFill/>
          <a:ln>
            <a:solidFill>
              <a:srgbClr val="141414"/>
            </a:solidFill>
            <a:prstDash val="sysDot"/>
          </a:ln>
        </p:spPr>
        <p:txBody>
          <a:bodyPr wrap="square" rtlCol="0">
            <a:spAutoFit/>
          </a:bodyPr>
          <a:lstStyle/>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Random Forest</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Logistic Regression</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Kmeans</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Exploratory Analysis </a:t>
            </a:r>
          </a:p>
        </p:txBody>
      </p:sp>
      <p:sp>
        <p:nvSpPr>
          <p:cNvPr id="156" name="TextBox 155">
            <a:extLst>
              <a:ext uri="{FF2B5EF4-FFF2-40B4-BE49-F238E27FC236}">
                <a16:creationId xmlns:a16="http://schemas.microsoft.com/office/drawing/2014/main" id="{A599C4C5-8483-4159-BC2F-DE4C1C9E3EE7}"/>
              </a:ext>
            </a:extLst>
          </p:cNvPr>
          <p:cNvSpPr txBox="1"/>
          <p:nvPr/>
        </p:nvSpPr>
        <p:spPr>
          <a:xfrm>
            <a:off x="6906362" y="5103301"/>
            <a:ext cx="1502786" cy="646331"/>
          </a:xfrm>
          <a:prstGeom prst="rect">
            <a:avLst/>
          </a:prstGeom>
          <a:noFill/>
          <a:ln>
            <a:solidFill>
              <a:srgbClr val="141414"/>
            </a:solidFill>
            <a:prstDash val="sysDot"/>
          </a:ln>
        </p:spPr>
        <p:txBody>
          <a:bodyPr wrap="square" rtlCol="0">
            <a:spAutoFit/>
          </a:bodyPr>
          <a:lstStyle/>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Ground Truth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Training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Test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Out of sample data</a:t>
            </a:r>
          </a:p>
        </p:txBody>
      </p:sp>
      <p:cxnSp>
        <p:nvCxnSpPr>
          <p:cNvPr id="168" name="Straight Arrow Connector 167">
            <a:extLst>
              <a:ext uri="{FF2B5EF4-FFF2-40B4-BE49-F238E27FC236}">
                <a16:creationId xmlns:a16="http://schemas.microsoft.com/office/drawing/2014/main" id="{487A1222-E5E2-4342-9E36-299A14CDFC29}"/>
              </a:ext>
            </a:extLst>
          </p:cNvPr>
          <p:cNvCxnSpPr/>
          <p:nvPr/>
        </p:nvCxnSpPr>
        <p:spPr>
          <a:xfrm>
            <a:off x="5073772" y="3328822"/>
            <a:ext cx="360841"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cxnSp>
        <p:nvCxnSpPr>
          <p:cNvPr id="169" name="Straight Arrow Connector 168">
            <a:extLst>
              <a:ext uri="{FF2B5EF4-FFF2-40B4-BE49-F238E27FC236}">
                <a16:creationId xmlns:a16="http://schemas.microsoft.com/office/drawing/2014/main" id="{2CCE4F50-2D17-48D0-9A38-D6C56316AC6C}"/>
              </a:ext>
            </a:extLst>
          </p:cNvPr>
          <p:cNvCxnSpPr/>
          <p:nvPr/>
        </p:nvCxnSpPr>
        <p:spPr>
          <a:xfrm>
            <a:off x="6404940" y="4600646"/>
            <a:ext cx="437017"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pic>
        <p:nvPicPr>
          <p:cNvPr id="170" name="Picture 2" descr="Image result for data icon">
            <a:extLst>
              <a:ext uri="{FF2B5EF4-FFF2-40B4-BE49-F238E27FC236}">
                <a16:creationId xmlns:a16="http://schemas.microsoft.com/office/drawing/2014/main" id="{4CD5383E-C0D9-422E-B4A8-632BD0D5F8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3439" y="4674725"/>
            <a:ext cx="371105" cy="371105"/>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6" descr="Image result for analytical models icon">
            <a:extLst>
              <a:ext uri="{FF2B5EF4-FFF2-40B4-BE49-F238E27FC236}">
                <a16:creationId xmlns:a16="http://schemas.microsoft.com/office/drawing/2014/main" id="{3D9173D1-10A9-4E0C-B777-1FCB679247D4}"/>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324017" y="3148970"/>
            <a:ext cx="667475" cy="35042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7BFE2EF-BA77-497B-AD14-C7A2FB94A229}"/>
              </a:ext>
            </a:extLst>
          </p:cNvPr>
          <p:cNvGrpSpPr/>
          <p:nvPr/>
        </p:nvGrpSpPr>
        <p:grpSpPr>
          <a:xfrm>
            <a:off x="8584566" y="1930251"/>
            <a:ext cx="3438200" cy="4430971"/>
            <a:chOff x="8608471" y="1105498"/>
            <a:chExt cx="3438200" cy="4430971"/>
          </a:xfrm>
        </p:grpSpPr>
        <p:sp>
          <p:nvSpPr>
            <p:cNvPr id="136" name="Rectangle 135">
              <a:extLst>
                <a:ext uri="{FF2B5EF4-FFF2-40B4-BE49-F238E27FC236}">
                  <a16:creationId xmlns:a16="http://schemas.microsoft.com/office/drawing/2014/main" id="{8139B662-B422-48D2-BC47-6212F80622B5}"/>
                </a:ext>
              </a:extLst>
            </p:cNvPr>
            <p:cNvSpPr/>
            <p:nvPr/>
          </p:nvSpPr>
          <p:spPr>
            <a:xfrm>
              <a:off x="8872464" y="1105498"/>
              <a:ext cx="2062872" cy="3987346"/>
            </a:xfrm>
            <a:prstGeom prst="rect">
              <a:avLst/>
            </a:prstGeom>
            <a:solidFill>
              <a:sysClr val="window" lastClr="FFFFFF"/>
            </a:solidFill>
            <a:ln w="9525" cap="flat" cmpd="sng" algn="ctr">
              <a:solidFill>
                <a:sysClr val="window" lastClr="FFFFFF">
                  <a:lumMod val="50000"/>
                </a:sysClr>
              </a:solidFill>
              <a:prstDash val="solid"/>
            </a:ln>
            <a:effectLst/>
          </p:spPr>
          <p:txBody>
            <a:bodyPr rtlCol="0" anchor="ctr"/>
            <a:lstStyle/>
            <a:p>
              <a:pPr algn="ctr">
                <a:defRPr/>
              </a:pPr>
              <a:endParaRPr lang="en-US" sz="2400" kern="0" dirty="0">
                <a:latin typeface="Segoe UI" panose="020B0502040204020203" pitchFamily="34" charset="0"/>
                <a:ea typeface="Segoe UI" panose="020B0502040204020203" pitchFamily="34" charset="0"/>
                <a:cs typeface="Segoe UI" panose="020B0502040204020203" pitchFamily="34" charset="0"/>
              </a:endParaRPr>
            </a:p>
          </p:txBody>
        </p:sp>
        <p:sp>
          <p:nvSpPr>
            <p:cNvPr id="158" name="Rectangle 157">
              <a:extLst>
                <a:ext uri="{FF2B5EF4-FFF2-40B4-BE49-F238E27FC236}">
                  <a16:creationId xmlns:a16="http://schemas.microsoft.com/office/drawing/2014/main" id="{39BBB79F-6E0F-4537-8C2E-2A117AE2634F}"/>
                </a:ext>
              </a:extLst>
            </p:cNvPr>
            <p:cNvSpPr/>
            <p:nvPr/>
          </p:nvSpPr>
          <p:spPr>
            <a:xfrm>
              <a:off x="9011798" y="1272450"/>
              <a:ext cx="1828001" cy="1555728"/>
            </a:xfrm>
            <a:prstGeom prst="rect">
              <a:avLst/>
            </a:prstGeom>
            <a:solidFill>
              <a:srgbClr val="025B3B"/>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Model Output:</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Attrition Turnover</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Features Impacting Attrition</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Role Specific Trends</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Age Income Relationship</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Life Satisfaction</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Summary</a:t>
              </a:r>
            </a:p>
          </p:txBody>
        </p:sp>
        <p:grpSp>
          <p:nvGrpSpPr>
            <p:cNvPr id="6" name="Group 5">
              <a:extLst>
                <a:ext uri="{FF2B5EF4-FFF2-40B4-BE49-F238E27FC236}">
                  <a16:creationId xmlns:a16="http://schemas.microsoft.com/office/drawing/2014/main" id="{5AC013E4-4B83-4CFF-A251-2FF456E29258}"/>
                </a:ext>
              </a:extLst>
            </p:cNvPr>
            <p:cNvGrpSpPr/>
            <p:nvPr/>
          </p:nvGrpSpPr>
          <p:grpSpPr>
            <a:xfrm>
              <a:off x="9215369" y="4355160"/>
              <a:ext cx="1377927" cy="316937"/>
              <a:chOff x="9215369" y="4355160"/>
              <a:chExt cx="1377927" cy="316937"/>
            </a:xfrm>
          </p:grpSpPr>
          <p:sp>
            <p:nvSpPr>
              <p:cNvPr id="160" name="Rectangle 159">
                <a:extLst>
                  <a:ext uri="{FF2B5EF4-FFF2-40B4-BE49-F238E27FC236}">
                    <a16:creationId xmlns:a16="http://schemas.microsoft.com/office/drawing/2014/main" id="{BA028CBC-E6EF-4D14-A15E-1D8E22BC0DFD}"/>
                  </a:ext>
                </a:extLst>
              </p:cNvPr>
              <p:cNvSpPr/>
              <p:nvPr/>
            </p:nvSpPr>
            <p:spPr>
              <a:xfrm>
                <a:off x="9215369" y="4355160"/>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1" name="Rectangle 160">
                <a:extLst>
                  <a:ext uri="{FF2B5EF4-FFF2-40B4-BE49-F238E27FC236}">
                    <a16:creationId xmlns:a16="http://schemas.microsoft.com/office/drawing/2014/main" id="{0EF0F426-19DB-4DE0-89C0-86B6D2F46489}"/>
                  </a:ext>
                </a:extLst>
              </p:cNvPr>
              <p:cNvSpPr/>
              <p:nvPr/>
            </p:nvSpPr>
            <p:spPr>
              <a:xfrm>
                <a:off x="10289347" y="4368148"/>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2" name="Rectangle 161">
                <a:extLst>
                  <a:ext uri="{FF2B5EF4-FFF2-40B4-BE49-F238E27FC236}">
                    <a16:creationId xmlns:a16="http://schemas.microsoft.com/office/drawing/2014/main" id="{B60EB57F-B968-47CB-B7CD-51B1B39FE833}"/>
                  </a:ext>
                </a:extLst>
              </p:cNvPr>
              <p:cNvSpPr/>
              <p:nvPr/>
            </p:nvSpPr>
            <p:spPr>
              <a:xfrm>
                <a:off x="9752358" y="4355160"/>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grpSp>
        <p:sp>
          <p:nvSpPr>
            <p:cNvPr id="163" name="TextBox 162">
              <a:extLst>
                <a:ext uri="{FF2B5EF4-FFF2-40B4-BE49-F238E27FC236}">
                  <a16:creationId xmlns:a16="http://schemas.microsoft.com/office/drawing/2014/main" id="{992940FC-4B5A-453D-B2A3-B1905B1A1410}"/>
                </a:ext>
              </a:extLst>
            </p:cNvPr>
            <p:cNvSpPr txBox="1"/>
            <p:nvPr/>
          </p:nvSpPr>
          <p:spPr>
            <a:xfrm>
              <a:off x="9181094" y="4109816"/>
              <a:ext cx="1440358" cy="246221"/>
            </a:xfrm>
            <a:prstGeom prst="rect">
              <a:avLst/>
            </a:prstGeom>
            <a:noFill/>
          </p:spPr>
          <p:txBody>
            <a:bodyPr wrap="square" rtlCol="0">
              <a:spAutoFit/>
            </a:bodyP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Access Point</a:t>
              </a:r>
            </a:p>
          </p:txBody>
        </p:sp>
        <p:sp>
          <p:nvSpPr>
            <p:cNvPr id="164" name="Rectangle 163">
              <a:extLst>
                <a:ext uri="{FF2B5EF4-FFF2-40B4-BE49-F238E27FC236}">
                  <a16:creationId xmlns:a16="http://schemas.microsoft.com/office/drawing/2014/main" id="{56502DCB-8DCC-4B26-BC8F-3F492368DFEB}"/>
                </a:ext>
              </a:extLst>
            </p:cNvPr>
            <p:cNvSpPr/>
            <p:nvPr/>
          </p:nvSpPr>
          <p:spPr>
            <a:xfrm>
              <a:off x="8872465" y="5108696"/>
              <a:ext cx="2062872" cy="427773"/>
            </a:xfrm>
            <a:prstGeom prst="rect">
              <a:avLst/>
            </a:prstGeom>
            <a:solidFill>
              <a:srgbClr val="025B3B"/>
            </a:solidFill>
            <a:ln w="9525" cap="flat" cmpd="sng" algn="ctr">
              <a:solidFill>
                <a:sysClr val="window" lastClr="FFFFFF">
                  <a:lumMod val="50000"/>
                </a:sysClr>
              </a:solidFill>
              <a:prstDash val="solid"/>
            </a:ln>
            <a:effectLst/>
          </p:spPr>
          <p:txBody>
            <a:bodyPr rtlCol="0" anchor="ctr"/>
            <a:lstStyle/>
            <a:p>
              <a:pPr algn="ctr">
                <a:defRPr/>
              </a:pPr>
              <a:r>
                <a:rPr lang="en-US" sz="1400" b="1" kern="0" dirty="0">
                  <a:latin typeface="Segoe UI" panose="020B0502040204020203" pitchFamily="34" charset="0"/>
                  <a:ea typeface="Segoe UI" panose="020B0502040204020203" pitchFamily="34" charset="0"/>
                  <a:cs typeface="Segoe UI" panose="020B0502040204020203" pitchFamily="34" charset="0"/>
                </a:rPr>
                <a:t>Output</a:t>
              </a:r>
            </a:p>
          </p:txBody>
        </p:sp>
        <p:cxnSp>
          <p:nvCxnSpPr>
            <p:cNvPr id="165" name="Straight Arrow Connector 164">
              <a:extLst>
                <a:ext uri="{FF2B5EF4-FFF2-40B4-BE49-F238E27FC236}">
                  <a16:creationId xmlns:a16="http://schemas.microsoft.com/office/drawing/2014/main" id="{EB6FA104-B7EA-46C6-A274-5B5F00AD3D5E}"/>
                </a:ext>
              </a:extLst>
            </p:cNvPr>
            <p:cNvCxnSpPr/>
            <p:nvPr/>
          </p:nvCxnSpPr>
          <p:spPr>
            <a:xfrm>
              <a:off x="8608471" y="3063781"/>
              <a:ext cx="283885"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66" name="Rectangle 165">
              <a:extLst>
                <a:ext uri="{FF2B5EF4-FFF2-40B4-BE49-F238E27FC236}">
                  <a16:creationId xmlns:a16="http://schemas.microsoft.com/office/drawing/2014/main" id="{EAF5A812-37C7-470A-8347-BE2ADBB9DFCF}"/>
                </a:ext>
              </a:extLst>
            </p:cNvPr>
            <p:cNvSpPr/>
            <p:nvPr/>
          </p:nvSpPr>
          <p:spPr>
            <a:xfrm>
              <a:off x="10911007" y="5173171"/>
              <a:ext cx="1097280" cy="295352"/>
            </a:xfrm>
            <a:prstGeom prst="rect">
              <a:avLst/>
            </a:prstGeom>
            <a:noFill/>
            <a:ln w="9525" cap="flat" cmpd="sng" algn="ctr">
              <a:noFill/>
              <a:prstDash val="solid"/>
            </a:ln>
            <a:effectLst/>
          </p:spPr>
          <p:txBody>
            <a:bodyPr vert="horz" rtlCol="0" anchor="ctr"/>
            <a:lstStyle/>
            <a:p>
              <a:pPr algn="ctr">
                <a:defRPr/>
              </a:pPr>
              <a:r>
                <a:rPr lang="en-US" sz="1100" kern="0" dirty="0">
                  <a:latin typeface="Segoe UI" panose="020B0502040204020203" pitchFamily="34" charset="0"/>
                  <a:ea typeface="Segoe UI" panose="020B0502040204020203" pitchFamily="34" charset="0"/>
                  <a:cs typeface="Segoe UI" panose="020B0502040204020203" pitchFamily="34" charset="0"/>
                </a:rPr>
                <a:t>End Users</a:t>
              </a:r>
            </a:p>
          </p:txBody>
        </p:sp>
        <p:cxnSp>
          <p:nvCxnSpPr>
            <p:cNvPr id="167" name="Straight Arrow Connector 166">
              <a:extLst>
                <a:ext uri="{FF2B5EF4-FFF2-40B4-BE49-F238E27FC236}">
                  <a16:creationId xmlns:a16="http://schemas.microsoft.com/office/drawing/2014/main" id="{FEEB2AA2-A6E5-4CB3-B7B0-502AC014BF2C}"/>
                </a:ext>
              </a:extLst>
            </p:cNvPr>
            <p:cNvCxnSpPr/>
            <p:nvPr/>
          </p:nvCxnSpPr>
          <p:spPr>
            <a:xfrm flipH="1">
              <a:off x="10593296" y="4522262"/>
              <a:ext cx="749422"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72" name="Rectangle 171">
              <a:extLst>
                <a:ext uri="{FF2B5EF4-FFF2-40B4-BE49-F238E27FC236}">
                  <a16:creationId xmlns:a16="http://schemas.microsoft.com/office/drawing/2014/main" id="{300D4732-B18A-4120-AFC6-163282EAE3AA}"/>
                </a:ext>
              </a:extLst>
            </p:cNvPr>
            <p:cNvSpPr/>
            <p:nvPr/>
          </p:nvSpPr>
          <p:spPr>
            <a:xfrm>
              <a:off x="9011797" y="2906579"/>
              <a:ext cx="1828001" cy="1203236"/>
            </a:xfrm>
            <a:prstGeom prst="rect">
              <a:avLst/>
            </a:prstGeom>
            <a:solidFill>
              <a:srgbClr val="025B3B"/>
            </a:solidFill>
            <a:ln w="9525" cap="flat" cmpd="sng" algn="ctr">
              <a:solidFill>
                <a:sysClr val="window" lastClr="FFFFFF"/>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Application</a:t>
              </a:r>
            </a:p>
            <a:p>
              <a:pPr marL="0" marR="0" lvl="0" indent="0" defTabSz="914400" eaLnBrk="1" fontAlgn="auto" latinLnBrk="0" hangingPunct="1">
                <a:lnSpc>
                  <a:spcPct val="100000"/>
                </a:lnSpc>
                <a:spcBef>
                  <a:spcPts val="0"/>
                </a:spcBef>
                <a:spcAft>
                  <a:spcPts val="0"/>
                </a:spcAft>
                <a:buClrTx/>
                <a:buSzTx/>
                <a:buFontTx/>
                <a:buNone/>
                <a:tabLst/>
                <a:defRPr/>
              </a:pPr>
              <a:endParaRPr lang="en-US" sz="1000" kern="0" dirty="0">
                <a:latin typeface="Segoe UI" panose="020B0502040204020203" pitchFamily="34" charset="0"/>
                <a:ea typeface="Segoe UI" panose="020B0502040204020203" pitchFamily="34" charset="0"/>
                <a:cs typeface="Segoe UI" panose="020B0502040204020203"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Enable DDS Analytics to make matured decision on Talen Management Solutions</a:t>
              </a:r>
            </a:p>
          </p:txBody>
        </p:sp>
        <p:pic>
          <p:nvPicPr>
            <p:cNvPr id="173" name="Picture 10" descr="Image result for users icon">
              <a:extLst>
                <a:ext uri="{FF2B5EF4-FFF2-40B4-BE49-F238E27FC236}">
                  <a16:creationId xmlns:a16="http://schemas.microsoft.com/office/drawing/2014/main" id="{7BE3E148-93E1-4DD9-AB8C-912667B98B3D}"/>
                </a:ext>
              </a:extLst>
            </p:cNvPr>
            <p:cNvPicPr>
              <a:picLocks noChangeAspect="1" noChangeArrowheads="1"/>
            </p:cNvPicPr>
            <p:nvPr/>
          </p:nvPicPr>
          <p:blipFill>
            <a:blip r:embed="rId4"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135096" y="4546640"/>
              <a:ext cx="588141" cy="588141"/>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a:extLst>
                <a:ext uri="{FF2B5EF4-FFF2-40B4-BE49-F238E27FC236}">
                  <a16:creationId xmlns:a16="http://schemas.microsoft.com/office/drawing/2014/main" id="{0A7750BF-317E-4C00-9251-A5B3341BC28D}"/>
                </a:ext>
              </a:extLst>
            </p:cNvPr>
            <p:cNvSpPr/>
            <p:nvPr/>
          </p:nvSpPr>
          <p:spPr>
            <a:xfrm>
              <a:off x="10949391" y="1846442"/>
              <a:ext cx="1097280" cy="986527"/>
            </a:xfrm>
            <a:prstGeom prst="rect">
              <a:avLst/>
            </a:prstGeom>
            <a:noFill/>
            <a:ln w="9525" cap="flat" cmpd="sng" algn="ctr">
              <a:noFill/>
              <a:prstDash val="solid"/>
            </a:ln>
            <a:effectLst/>
          </p:spPr>
          <p:txBody>
            <a:bodyPr vert="horz" rtlCol="0" anchor="ctr"/>
            <a:lstStyle/>
            <a:p>
              <a:pPr>
                <a:defRPr/>
              </a:pPr>
              <a:r>
                <a:rPr lang="en-US" sz="1100" kern="0" dirty="0">
                  <a:latin typeface="Segoe UI" panose="020B0502040204020203" pitchFamily="34" charset="0"/>
                  <a:ea typeface="Segoe UI" panose="020B0502040204020203" pitchFamily="34" charset="0"/>
                  <a:cs typeface="Segoe UI" panose="020B0502040204020203" pitchFamily="34" charset="0"/>
                </a:rPr>
                <a:t>Model output staged for application consumption. </a:t>
              </a:r>
            </a:p>
          </p:txBody>
        </p:sp>
        <p:cxnSp>
          <p:nvCxnSpPr>
            <p:cNvPr id="186" name="Straight Arrow Connector 185">
              <a:extLst>
                <a:ext uri="{FF2B5EF4-FFF2-40B4-BE49-F238E27FC236}">
                  <a16:creationId xmlns:a16="http://schemas.microsoft.com/office/drawing/2014/main" id="{43FC6344-AE6E-4BAF-89BE-03FA8152CB1B}"/>
                </a:ext>
              </a:extLst>
            </p:cNvPr>
            <p:cNvCxnSpPr/>
            <p:nvPr/>
          </p:nvCxnSpPr>
          <p:spPr>
            <a:xfrm>
              <a:off x="10839798" y="1742655"/>
              <a:ext cx="502920"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grpSp>
      <p:sp>
        <p:nvSpPr>
          <p:cNvPr id="200" name="Rectangle 199">
            <a:extLst>
              <a:ext uri="{FF2B5EF4-FFF2-40B4-BE49-F238E27FC236}">
                <a16:creationId xmlns:a16="http://schemas.microsoft.com/office/drawing/2014/main" id="{36352A66-64E2-40CC-9991-54D6E0387DC9}"/>
              </a:ext>
            </a:extLst>
          </p:cNvPr>
          <p:cNvSpPr/>
          <p:nvPr/>
        </p:nvSpPr>
        <p:spPr>
          <a:xfrm>
            <a:off x="3278462" y="5753056"/>
            <a:ext cx="5311902" cy="262337"/>
          </a:xfrm>
          <a:prstGeom prst="rect">
            <a:avLst/>
          </a:prstGeom>
          <a:solidFill>
            <a:schemeClr val="accent4">
              <a:lumMod val="50000"/>
            </a:schemeClr>
          </a:solidFill>
          <a:ln w="9525" cap="flat" cmpd="sng" algn="ctr">
            <a:noFill/>
            <a:prstDash val="solid"/>
          </a:ln>
          <a:effectLst/>
        </p:spPr>
        <p:txBody>
          <a:bodyPr vert="horz" rtlCol="0" anchor="ctr"/>
          <a:lstStyle/>
          <a:p>
            <a:pPr algn="ctr">
              <a:defRPr/>
            </a:pPr>
            <a:r>
              <a:rPr lang="en-US" sz="1400" kern="0" dirty="0">
                <a:latin typeface="Segoe UI" panose="020B0502040204020203" pitchFamily="34" charset="0"/>
                <a:ea typeface="Segoe UI" panose="020B0502040204020203" pitchFamily="34" charset="0"/>
                <a:cs typeface="Segoe UI" panose="020B0502040204020203" pitchFamily="34" charset="0"/>
              </a:rPr>
              <a:t>Technology Stack (R, </a:t>
            </a:r>
            <a:r>
              <a:rPr lang="en-US" sz="1400" kern="0" dirty="0" err="1">
                <a:latin typeface="Segoe UI" panose="020B0502040204020203" pitchFamily="34" charset="0"/>
                <a:ea typeface="Segoe UI" panose="020B0502040204020203" pitchFamily="34" charset="0"/>
                <a:cs typeface="Segoe UI" panose="020B0502040204020203" pitchFamily="34" charset="0"/>
              </a:rPr>
              <a:t>Plyr</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Dplyr</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ggplot</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gridExtra</a:t>
            </a:r>
            <a:r>
              <a:rPr lang="en-US" sz="1400" kern="0" dirty="0">
                <a:latin typeface="Segoe UI" panose="020B0502040204020203" pitchFamily="34" charset="0"/>
                <a:ea typeface="Segoe UI" panose="020B0502040204020203" pitchFamily="34" charset="0"/>
                <a:cs typeface="Segoe UI" panose="020B0502040204020203" pitchFamily="34" charset="0"/>
              </a:rPr>
              <a:t>)</a:t>
            </a:r>
          </a:p>
        </p:txBody>
      </p:sp>
      <p:grpSp>
        <p:nvGrpSpPr>
          <p:cNvPr id="7" name="Group 6">
            <a:extLst>
              <a:ext uri="{FF2B5EF4-FFF2-40B4-BE49-F238E27FC236}">
                <a16:creationId xmlns:a16="http://schemas.microsoft.com/office/drawing/2014/main" id="{5E130BDC-90D4-47A0-B191-14C97CBDA4FC}"/>
              </a:ext>
            </a:extLst>
          </p:cNvPr>
          <p:cNvGrpSpPr/>
          <p:nvPr/>
        </p:nvGrpSpPr>
        <p:grpSpPr>
          <a:xfrm>
            <a:off x="436357" y="1917646"/>
            <a:ext cx="2815744" cy="4441809"/>
            <a:chOff x="460262" y="1092893"/>
            <a:chExt cx="2815744" cy="4441809"/>
          </a:xfrm>
        </p:grpSpPr>
        <p:sp>
          <p:nvSpPr>
            <p:cNvPr id="148" name="TextBox 147">
              <a:extLst>
                <a:ext uri="{FF2B5EF4-FFF2-40B4-BE49-F238E27FC236}">
                  <a16:creationId xmlns:a16="http://schemas.microsoft.com/office/drawing/2014/main" id="{06C162B3-6660-4A9A-A55A-23E6F013904C}"/>
                </a:ext>
              </a:extLst>
            </p:cNvPr>
            <p:cNvSpPr txBox="1"/>
            <p:nvPr/>
          </p:nvSpPr>
          <p:spPr>
            <a:xfrm>
              <a:off x="1742401" y="2537247"/>
              <a:ext cx="1059639" cy="369332"/>
            </a:xfrm>
            <a:prstGeom prst="rect">
              <a:avLst/>
            </a:prstGeom>
            <a:noFill/>
          </p:spPr>
          <p:txBody>
            <a:bodyPr wrap="square" rtlCol="0">
              <a:spAutoFit/>
            </a:bodyPr>
            <a:lstStyle/>
            <a:p>
              <a:pPr algn="ctr"/>
              <a:r>
                <a:rPr lang="en-US" sz="900" dirty="0">
                  <a:latin typeface="Segoe UI" panose="020B0502040204020203" pitchFamily="34" charset="0"/>
                  <a:ea typeface="Segoe UI" panose="020B0502040204020203" pitchFamily="34" charset="0"/>
                  <a:cs typeface="Segoe UI" panose="020B0502040204020203" pitchFamily="34" charset="0"/>
                </a:rPr>
                <a:t>Data passed as flat file.</a:t>
              </a:r>
            </a:p>
          </p:txBody>
        </p:sp>
        <p:pic>
          <p:nvPicPr>
            <p:cNvPr id="157" name="Picture 156">
              <a:extLst>
                <a:ext uri="{FF2B5EF4-FFF2-40B4-BE49-F238E27FC236}">
                  <a16:creationId xmlns:a16="http://schemas.microsoft.com/office/drawing/2014/main" id="{4F8A1459-255E-49DF-8D74-C7B122E217B4}"/>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1978653" y="3098914"/>
              <a:ext cx="536643" cy="536643"/>
            </a:xfrm>
            <a:prstGeom prst="rect">
              <a:avLst/>
            </a:prstGeom>
          </p:spPr>
        </p:pic>
        <p:pic>
          <p:nvPicPr>
            <p:cNvPr id="174" name="Picture 8" descr="http://www.iconsdb.com/icons/preview/gray/database-5-xxl.png">
              <a:extLst>
                <a:ext uri="{FF2B5EF4-FFF2-40B4-BE49-F238E27FC236}">
                  <a16:creationId xmlns:a16="http://schemas.microsoft.com/office/drawing/2014/main" id="{38EE7D4F-AC7F-463F-A6D3-B18AA70BA99C}"/>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15886" y="1983551"/>
              <a:ext cx="412426" cy="392195"/>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a:extLst>
                <a:ext uri="{FF2B5EF4-FFF2-40B4-BE49-F238E27FC236}">
                  <a16:creationId xmlns:a16="http://schemas.microsoft.com/office/drawing/2014/main" id="{40CA6F68-F6D1-49C3-B556-9819C18B6BDD}"/>
                </a:ext>
              </a:extLst>
            </p:cNvPr>
            <p:cNvSpPr txBox="1"/>
            <p:nvPr/>
          </p:nvSpPr>
          <p:spPr>
            <a:xfrm>
              <a:off x="557254" y="3735159"/>
              <a:ext cx="1169885" cy="5770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rPr>
                <a:t>Enterprise Data (SAP, Teradata</a:t>
              </a:r>
              <a:r>
                <a:rPr lang="en-US" sz="1050" kern="0" dirty="0">
                  <a:solidFill>
                    <a:schemeClr val="bg1"/>
                  </a:solidFill>
                  <a:latin typeface="Segoe UI" panose="020B0502040204020203" pitchFamily="34" charset="0"/>
                  <a:ea typeface="Segoe UI" panose="020B0502040204020203" pitchFamily="34" charset="0"/>
                  <a:cs typeface="Segoe UI" panose="020B0502040204020203" pitchFamily="34" charset="0"/>
                </a:rPr>
                <a:t>, etc.)</a:t>
              </a:r>
              <a:endParaRPr kumimoji="0" lang="en-US" sz="105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6" name="Rectangle 175">
              <a:extLst>
                <a:ext uri="{FF2B5EF4-FFF2-40B4-BE49-F238E27FC236}">
                  <a16:creationId xmlns:a16="http://schemas.microsoft.com/office/drawing/2014/main" id="{94C2719F-BE6E-4216-8B62-4844CC7E4F90}"/>
                </a:ext>
              </a:extLst>
            </p:cNvPr>
            <p:cNvSpPr/>
            <p:nvPr/>
          </p:nvSpPr>
          <p:spPr>
            <a:xfrm>
              <a:off x="460262" y="1932580"/>
              <a:ext cx="1320800" cy="2838122"/>
            </a:xfrm>
            <a:prstGeom prst="rect">
              <a:avLst/>
            </a:prstGeom>
            <a:solidFill>
              <a:schemeClr val="accent4">
                <a:lumMod val="50000"/>
              </a:schemeClr>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7" name="Rectangle 176">
              <a:extLst>
                <a:ext uri="{FF2B5EF4-FFF2-40B4-BE49-F238E27FC236}">
                  <a16:creationId xmlns:a16="http://schemas.microsoft.com/office/drawing/2014/main" id="{458B28D7-62E1-452D-B61E-2BB950142566}"/>
                </a:ext>
              </a:extLst>
            </p:cNvPr>
            <p:cNvSpPr/>
            <p:nvPr/>
          </p:nvSpPr>
          <p:spPr>
            <a:xfrm>
              <a:off x="460262" y="4342929"/>
              <a:ext cx="1320800" cy="427773"/>
            </a:xfrm>
            <a:prstGeom prst="rect">
              <a:avLst/>
            </a:prstGeom>
            <a:solidFill>
              <a:srgbClr val="025B3B"/>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DDS Analytics</a:t>
              </a:r>
            </a:p>
          </p:txBody>
        </p:sp>
        <p:pic>
          <p:nvPicPr>
            <p:cNvPr id="179" name="Picture 8" descr="http://www.iconsdb.com/icons/preview/gray/database-5-xxl.png">
              <a:extLst>
                <a:ext uri="{FF2B5EF4-FFF2-40B4-BE49-F238E27FC236}">
                  <a16:creationId xmlns:a16="http://schemas.microsoft.com/office/drawing/2014/main" id="{75DE3228-C548-4D58-9EEA-28A3F0878657}"/>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6565" y="2435643"/>
              <a:ext cx="412426" cy="39253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8" descr="http://www.iconsdb.com/icons/preview/gray/database-5-xxl.png">
              <a:extLst>
                <a:ext uri="{FF2B5EF4-FFF2-40B4-BE49-F238E27FC236}">
                  <a16:creationId xmlns:a16="http://schemas.microsoft.com/office/drawing/2014/main" id="{6D1784DB-9799-4419-8DF5-F4FF1B84D330}"/>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8406" y="3122524"/>
              <a:ext cx="412426" cy="392538"/>
            </a:xfrm>
            <a:prstGeom prst="rect">
              <a:avLst/>
            </a:prstGeom>
            <a:noFill/>
            <a:extLst>
              <a:ext uri="{909E8E84-426E-40DD-AFC4-6F175D3DCCD1}">
                <a14:hiddenFill xmlns:a14="http://schemas.microsoft.com/office/drawing/2010/main">
                  <a:solidFill>
                    <a:srgbClr val="FFFFFF"/>
                  </a:solidFill>
                </a14:hiddenFill>
              </a:ext>
            </a:extLst>
          </p:spPr>
        </p:pic>
        <p:cxnSp>
          <p:nvCxnSpPr>
            <p:cNvPr id="187" name="Straight Arrow Connector 186">
              <a:extLst>
                <a:ext uri="{FF2B5EF4-FFF2-40B4-BE49-F238E27FC236}">
                  <a16:creationId xmlns:a16="http://schemas.microsoft.com/office/drawing/2014/main" id="{371F4C42-D339-48B8-BD1B-7D34E763A47F}"/>
                </a:ext>
              </a:extLst>
            </p:cNvPr>
            <p:cNvCxnSpPr/>
            <p:nvPr/>
          </p:nvCxnSpPr>
          <p:spPr>
            <a:xfrm flipV="1">
              <a:off x="1789411" y="3811615"/>
              <a:ext cx="954918" cy="1276"/>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cxnSp>
          <p:nvCxnSpPr>
            <p:cNvPr id="196" name="Straight Arrow Connector 195">
              <a:extLst>
                <a:ext uri="{FF2B5EF4-FFF2-40B4-BE49-F238E27FC236}">
                  <a16:creationId xmlns:a16="http://schemas.microsoft.com/office/drawing/2014/main" id="{96623BBD-DC95-4522-A361-5F3D0E78A84F}"/>
                </a:ext>
              </a:extLst>
            </p:cNvPr>
            <p:cNvCxnSpPr/>
            <p:nvPr/>
          </p:nvCxnSpPr>
          <p:spPr>
            <a:xfrm flipV="1">
              <a:off x="1784525" y="2863224"/>
              <a:ext cx="954918" cy="1276"/>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97" name="Rectangle 196">
              <a:extLst>
                <a:ext uri="{FF2B5EF4-FFF2-40B4-BE49-F238E27FC236}">
                  <a16:creationId xmlns:a16="http://schemas.microsoft.com/office/drawing/2014/main" id="{4AD27238-A5C6-4BE2-AA1D-EADD92E1B21C}"/>
                </a:ext>
              </a:extLst>
            </p:cNvPr>
            <p:cNvSpPr/>
            <p:nvPr/>
          </p:nvSpPr>
          <p:spPr>
            <a:xfrm>
              <a:off x="2756806" y="1092893"/>
              <a:ext cx="519200" cy="4441809"/>
            </a:xfrm>
            <a:prstGeom prst="rect">
              <a:avLst/>
            </a:prstGeom>
            <a:solidFill>
              <a:sysClr val="window" lastClr="FFFFFF"/>
            </a:solidFill>
            <a:ln w="9525" cap="flat" cmpd="sng" algn="ctr">
              <a:solidFill>
                <a:sysClr val="window" lastClr="FFFFFF">
                  <a:lumMod val="50000"/>
                </a:sysClr>
              </a:solidFill>
              <a:prstDash val="solid"/>
            </a:ln>
            <a:effectLst/>
          </p:spPr>
          <p:txBody>
            <a:bodyPr vert="vert270" rtlCol="0" anchor="ctr"/>
            <a:lstStyle/>
            <a:p>
              <a:pPr lvl="0" algn="ctr">
                <a:defRPr/>
              </a:pPr>
              <a:r>
                <a:rPr lang="en-US" sz="1200" kern="0" dirty="0">
                  <a:solidFill>
                    <a:schemeClr val="bg1"/>
                  </a:solidFill>
                  <a:latin typeface="Segoe UI" panose="020B0502040204020203" pitchFamily="34" charset="0"/>
                  <a:ea typeface="Segoe UI" panose="020B0502040204020203" pitchFamily="34" charset="0"/>
                  <a:cs typeface="Segoe UI" panose="020B0502040204020203" pitchFamily="34" charset="0"/>
                </a:rPr>
                <a:t>Enterprise Integration / Secured Connection / Facade</a:t>
              </a:r>
              <a:endParaRPr kumimoji="0" lang="en-US" sz="120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203" name="Picture 8" descr="http://www.iconsdb.com/icons/preview/gray/database-5-xxl.png">
              <a:extLst>
                <a:ext uri="{FF2B5EF4-FFF2-40B4-BE49-F238E27FC236}">
                  <a16:creationId xmlns:a16="http://schemas.microsoft.com/office/drawing/2014/main" id="{48C6345E-AF88-42ED-95C8-136924913D34}"/>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6317" y="3758595"/>
              <a:ext cx="412426" cy="392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8A3E2889-17B7-4E59-972A-F1A6A2FAA8C7}"/>
              </a:ext>
            </a:extLst>
          </p:cNvPr>
          <p:cNvGrpSpPr/>
          <p:nvPr/>
        </p:nvGrpSpPr>
        <p:grpSpPr>
          <a:xfrm>
            <a:off x="503993" y="1208437"/>
            <a:ext cx="10381839" cy="521340"/>
            <a:chOff x="503993" y="867532"/>
            <a:chExt cx="10381839" cy="988746"/>
          </a:xfrm>
        </p:grpSpPr>
        <p:sp>
          <p:nvSpPr>
            <p:cNvPr id="14" name="Freeform: Shape 13">
              <a:extLst>
                <a:ext uri="{FF2B5EF4-FFF2-40B4-BE49-F238E27FC236}">
                  <a16:creationId xmlns:a16="http://schemas.microsoft.com/office/drawing/2014/main" id="{C2CCDDA9-52C9-4534-B669-1EB2D5D3FD1D}"/>
                </a:ext>
              </a:extLst>
            </p:cNvPr>
            <p:cNvSpPr/>
            <p:nvPr/>
          </p:nvSpPr>
          <p:spPr>
            <a:xfrm>
              <a:off x="503993"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0 w 2471866"/>
                <a:gd name="connsiteY5"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1866" h="988746">
                  <a:moveTo>
                    <a:pt x="0" y="0"/>
                  </a:moveTo>
                  <a:lnTo>
                    <a:pt x="1977493" y="0"/>
                  </a:lnTo>
                  <a:lnTo>
                    <a:pt x="2471866" y="494373"/>
                  </a:lnTo>
                  <a:lnTo>
                    <a:pt x="1977493" y="988746"/>
                  </a:lnTo>
                  <a:lnTo>
                    <a:pt x="0" y="988746"/>
                  </a:lnTo>
                  <a:lnTo>
                    <a:pt x="0" y="0"/>
                  </a:lnTo>
                  <a:close/>
                </a:path>
              </a:pathLst>
            </a:custGeom>
            <a:ln w="3175">
              <a:solidFill>
                <a:schemeClr val="bg1"/>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4008" tIns="32004" rIns="263188" bIns="32004" numCol="1" spcCol="1270" anchor="ctr" anchorCtr="0">
              <a:noAutofit/>
            </a:bodyPr>
            <a:lstStyle/>
            <a:p>
              <a:pPr marL="0" lvl="0" indent="0" algn="ctr" defTabSz="533400">
                <a:lnSpc>
                  <a:spcPct val="90000"/>
                </a:lnSpc>
                <a:spcBef>
                  <a:spcPct val="0"/>
                </a:spcBef>
                <a:spcAft>
                  <a:spcPct val="35000"/>
                </a:spcAft>
                <a:buNone/>
              </a:pPr>
              <a:r>
                <a:rPr lang="en-US" sz="1100" kern="1200" dirty="0"/>
                <a:t>Data Inception</a:t>
              </a:r>
            </a:p>
          </p:txBody>
        </p:sp>
        <p:sp>
          <p:nvSpPr>
            <p:cNvPr id="15" name="Freeform: Shape 14">
              <a:extLst>
                <a:ext uri="{FF2B5EF4-FFF2-40B4-BE49-F238E27FC236}">
                  <a16:creationId xmlns:a16="http://schemas.microsoft.com/office/drawing/2014/main" id="{5E56E84B-737F-4515-9FF1-CD812A1CF177}"/>
                </a:ext>
              </a:extLst>
            </p:cNvPr>
            <p:cNvSpPr/>
            <p:nvPr/>
          </p:nvSpPr>
          <p:spPr>
            <a:xfrm>
              <a:off x="2481486"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664690"/>
                <a:satOff val="240"/>
                <a:lumOff val="-1961"/>
                <a:alphaOff val="0"/>
              </a:schemeClr>
            </a:fillRef>
            <a:effectRef idx="0">
              <a:schemeClr val="accent4">
                <a:hueOff val="664690"/>
                <a:satOff val="240"/>
                <a:lumOff val="-1961"/>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Data Cleaning &amp; Preparation</a:t>
              </a:r>
            </a:p>
          </p:txBody>
        </p:sp>
        <p:sp>
          <p:nvSpPr>
            <p:cNvPr id="16" name="Freeform: Shape 15">
              <a:extLst>
                <a:ext uri="{FF2B5EF4-FFF2-40B4-BE49-F238E27FC236}">
                  <a16:creationId xmlns:a16="http://schemas.microsoft.com/office/drawing/2014/main" id="{1FA6E89C-C512-492E-881D-A767DAD96887}"/>
                </a:ext>
              </a:extLst>
            </p:cNvPr>
            <p:cNvSpPr/>
            <p:nvPr/>
          </p:nvSpPr>
          <p:spPr>
            <a:xfrm>
              <a:off x="4458980"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1329380"/>
                <a:satOff val="481"/>
                <a:lumOff val="-3921"/>
                <a:alphaOff val="0"/>
              </a:schemeClr>
            </a:fillRef>
            <a:effectRef idx="0">
              <a:schemeClr val="accent4">
                <a:hueOff val="1329380"/>
                <a:satOff val="481"/>
                <a:lumOff val="-3921"/>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Feature Engineering</a:t>
              </a:r>
            </a:p>
          </p:txBody>
        </p:sp>
        <p:sp>
          <p:nvSpPr>
            <p:cNvPr id="17" name="Freeform: Shape 16">
              <a:extLst>
                <a:ext uri="{FF2B5EF4-FFF2-40B4-BE49-F238E27FC236}">
                  <a16:creationId xmlns:a16="http://schemas.microsoft.com/office/drawing/2014/main" id="{42F43FB8-080F-43D3-BFB7-71CD1CEFE9A5}"/>
                </a:ext>
              </a:extLst>
            </p:cNvPr>
            <p:cNvSpPr/>
            <p:nvPr/>
          </p:nvSpPr>
          <p:spPr>
            <a:xfrm>
              <a:off x="6436473"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1994071"/>
                <a:satOff val="721"/>
                <a:lumOff val="-5882"/>
                <a:alphaOff val="0"/>
              </a:schemeClr>
            </a:fillRef>
            <a:effectRef idx="0">
              <a:schemeClr val="accent4">
                <a:hueOff val="1994071"/>
                <a:satOff val="721"/>
                <a:lumOff val="-5882"/>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Value Extraction</a:t>
              </a:r>
            </a:p>
          </p:txBody>
        </p:sp>
        <p:sp>
          <p:nvSpPr>
            <p:cNvPr id="18" name="Freeform: Shape 17">
              <a:extLst>
                <a:ext uri="{FF2B5EF4-FFF2-40B4-BE49-F238E27FC236}">
                  <a16:creationId xmlns:a16="http://schemas.microsoft.com/office/drawing/2014/main" id="{5E5F842F-6822-46FA-86B6-2B16DAE9E67E}"/>
                </a:ext>
              </a:extLst>
            </p:cNvPr>
            <p:cNvSpPr/>
            <p:nvPr/>
          </p:nvSpPr>
          <p:spPr>
            <a:xfrm>
              <a:off x="8413966"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2658761"/>
                <a:satOff val="962"/>
                <a:lumOff val="-7843"/>
                <a:alphaOff val="0"/>
              </a:schemeClr>
            </a:fillRef>
            <a:effectRef idx="0">
              <a:schemeClr val="accent4">
                <a:hueOff val="2658761"/>
                <a:satOff val="962"/>
                <a:lumOff val="-7843"/>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Recommendation</a:t>
              </a:r>
            </a:p>
          </p:txBody>
        </p:sp>
      </p:grpSp>
    </p:spTree>
    <p:extLst>
      <p:ext uri="{BB962C8B-B14F-4D97-AF65-F5344CB8AC3E}">
        <p14:creationId xmlns:p14="http://schemas.microsoft.com/office/powerpoint/2010/main" val="160816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graphicFrame>
        <p:nvGraphicFramePr>
          <p:cNvPr id="25" name="Table 24">
            <a:extLst>
              <a:ext uri="{FF2B5EF4-FFF2-40B4-BE49-F238E27FC236}">
                <a16:creationId xmlns:a16="http://schemas.microsoft.com/office/drawing/2014/main" id="{1B9A8524-0EA6-4863-A784-B54C2632E783}"/>
              </a:ext>
            </a:extLst>
          </p:cNvPr>
          <p:cNvGraphicFramePr>
            <a:graphicFrameLocks noGrp="1"/>
          </p:cNvGraphicFramePr>
          <p:nvPr>
            <p:extLst>
              <p:ext uri="{D42A27DB-BD31-4B8C-83A1-F6EECF244321}">
                <p14:modId xmlns:p14="http://schemas.microsoft.com/office/powerpoint/2010/main" val="392000782"/>
              </p:ext>
            </p:extLst>
          </p:nvPr>
        </p:nvGraphicFramePr>
        <p:xfrm>
          <a:off x="1557710" y="1789066"/>
          <a:ext cx="7586289" cy="2476504"/>
        </p:xfrm>
        <a:graphic>
          <a:graphicData uri="http://schemas.openxmlformats.org/drawingml/2006/table">
            <a:tbl>
              <a:tblPr/>
              <a:tblGrid>
                <a:gridCol w="3711863">
                  <a:extLst>
                    <a:ext uri="{9D8B030D-6E8A-4147-A177-3AD203B41FA5}">
                      <a16:colId xmlns:a16="http://schemas.microsoft.com/office/drawing/2014/main" val="2637636020"/>
                    </a:ext>
                  </a:extLst>
                </a:gridCol>
                <a:gridCol w="3874426">
                  <a:extLst>
                    <a:ext uri="{9D8B030D-6E8A-4147-A177-3AD203B41FA5}">
                      <a16:colId xmlns:a16="http://schemas.microsoft.com/office/drawing/2014/main" val="3675934607"/>
                    </a:ext>
                  </a:extLst>
                </a:gridCol>
              </a:tblGrid>
              <a:tr h="180975">
                <a:tc>
                  <a:txBody>
                    <a:bodyPr/>
                    <a:lstStyle/>
                    <a:p>
                      <a:pPr algn="ctr" fontAlgn="ctr"/>
                      <a:r>
                        <a:rPr lang="en-US" sz="2000" b="1" i="0" u="none" strike="noStrike" dirty="0">
                          <a:solidFill>
                            <a:schemeClr val="tx1"/>
                          </a:solidFill>
                          <a:effectLst/>
                          <a:latin typeface="Calibri" panose="020F0502020204030204" pitchFamily="34" charset="0"/>
                        </a:rPr>
                        <a:t>Impacting Features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chemeClr val="tx1"/>
                          </a:solidFill>
                          <a:effectLst/>
                          <a:latin typeface="Calibri" panose="020F0502020204030204" pitchFamily="34" charset="0"/>
                        </a:rPr>
                        <a:t>Impact Percentage on Attrition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976994"/>
                  </a:ext>
                </a:extLst>
              </a:tr>
              <a:tr h="180975">
                <a:tc>
                  <a:txBody>
                    <a:bodyPr/>
                    <a:lstStyle/>
                    <a:p>
                      <a:pPr algn="l" fontAlgn="ctr"/>
                      <a:r>
                        <a:rPr lang="en-US" sz="2000" b="0" i="0" u="none" strike="noStrike" dirty="0">
                          <a:solidFill>
                            <a:schemeClr val="tx1"/>
                          </a:solidFill>
                          <a:effectLst/>
                          <a:latin typeface="Calibri" panose="020F0502020204030204" pitchFamily="34" charset="0"/>
                        </a:rPr>
                        <a:t>Overtime (Yes)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1.56%</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232567"/>
                  </a:ext>
                </a:extLst>
              </a:tr>
              <a:tr h="180975">
                <a:tc>
                  <a:txBody>
                    <a:bodyPr/>
                    <a:lstStyle/>
                    <a:p>
                      <a:pPr algn="l" fontAlgn="ctr"/>
                      <a:r>
                        <a:rPr lang="en-US" sz="2000" b="0" i="0" u="none" strike="noStrike" dirty="0">
                          <a:solidFill>
                            <a:schemeClr val="tx1"/>
                          </a:solidFill>
                          <a:effectLst/>
                          <a:latin typeface="Calibri" panose="020F0502020204030204" pitchFamily="34" charset="0"/>
                        </a:rPr>
                        <a:t>Marital Status (Single)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1.29%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269598"/>
                  </a:ext>
                </a:extLst>
              </a:tr>
              <a:tr h="180975">
                <a:tc>
                  <a:txBody>
                    <a:bodyPr/>
                    <a:lstStyle/>
                    <a:p>
                      <a:pPr algn="l" fontAlgn="ctr"/>
                      <a:r>
                        <a:rPr lang="en-US" sz="2000" b="0" i="0" u="none" strike="noStrike" dirty="0">
                          <a:solidFill>
                            <a:schemeClr val="tx1"/>
                          </a:solidFill>
                          <a:effectLst/>
                          <a:latin typeface="Calibri" panose="020F0502020204030204" pitchFamily="34" charset="0"/>
                        </a:rPr>
                        <a:t>Job Satisfaction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0.34%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297884"/>
                  </a:ext>
                </a:extLst>
              </a:tr>
              <a:tr h="180975">
                <a:tc>
                  <a:txBody>
                    <a:bodyPr/>
                    <a:lstStyle/>
                    <a:p>
                      <a:pPr algn="l" fontAlgn="ctr"/>
                      <a:r>
                        <a:rPr lang="en-US" sz="2000" b="0" i="0" u="none" strike="noStrike" dirty="0">
                          <a:solidFill>
                            <a:schemeClr val="tx1"/>
                          </a:solidFill>
                          <a:effectLst/>
                          <a:latin typeface="Calibri" panose="020F0502020204030204" pitchFamily="34" charset="0"/>
                        </a:rPr>
                        <a:t>Job Involvement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0.57%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041821"/>
                  </a:ext>
                </a:extLst>
              </a:tr>
              <a:tr h="180975">
                <a:tc>
                  <a:txBody>
                    <a:bodyPr/>
                    <a:lstStyle/>
                    <a:p>
                      <a:pPr algn="l" fontAlgn="ctr"/>
                      <a:r>
                        <a:rPr lang="en-US" sz="2000" b="0" i="0" u="none" strike="noStrike" dirty="0">
                          <a:solidFill>
                            <a:schemeClr val="tx1"/>
                          </a:solidFill>
                          <a:effectLst/>
                          <a:latin typeface="Calibri" panose="020F0502020204030204" pitchFamily="34" charset="0"/>
                        </a:rPr>
                        <a:t>Environment Satisfaction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0.35%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979484"/>
                  </a:ext>
                </a:extLst>
              </a:tr>
              <a:tr h="180975">
                <a:tc>
                  <a:txBody>
                    <a:bodyPr/>
                    <a:lstStyle/>
                    <a:p>
                      <a:pPr algn="l" fontAlgn="ctr"/>
                      <a:r>
                        <a:rPr lang="en-US" sz="2000" b="0" i="0" u="none" strike="noStrike" dirty="0">
                          <a:solidFill>
                            <a:schemeClr val="tx1"/>
                          </a:solidFill>
                          <a:effectLst/>
                          <a:latin typeface="Calibri" panose="020F0502020204030204" pitchFamily="34" charset="0"/>
                        </a:rPr>
                        <a:t>Distance From Home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0.30%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547710"/>
                  </a:ext>
                </a:extLst>
              </a:tr>
              <a:tr h="180975">
                <a:tc>
                  <a:txBody>
                    <a:bodyPr/>
                    <a:lstStyle/>
                    <a:p>
                      <a:pPr algn="l" fontAlgn="ctr"/>
                      <a:r>
                        <a:rPr lang="en-US" sz="2000" b="0" i="0" u="none" strike="noStrike" dirty="0">
                          <a:solidFill>
                            <a:schemeClr val="tx1"/>
                          </a:solidFill>
                          <a:effectLst/>
                          <a:latin typeface="Calibri" panose="020F0502020204030204" pitchFamily="34" charset="0"/>
                        </a:rPr>
                        <a:t>Business Travel (Travel Frequently)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1.59%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475657"/>
                  </a:ext>
                </a:extLst>
              </a:tr>
            </a:tbl>
          </a:graphicData>
        </a:graphic>
      </p:graphicFrame>
      <p:sp>
        <p:nvSpPr>
          <p:cNvPr id="26" name="TextBox 25">
            <a:extLst>
              <a:ext uri="{FF2B5EF4-FFF2-40B4-BE49-F238E27FC236}">
                <a16:creationId xmlns:a16="http://schemas.microsoft.com/office/drawing/2014/main" id="{D71CE9D4-CDAF-468A-AD6B-F8672F7E2AF0}"/>
              </a:ext>
            </a:extLst>
          </p:cNvPr>
          <p:cNvSpPr txBox="1"/>
          <p:nvPr/>
        </p:nvSpPr>
        <p:spPr>
          <a:xfrm>
            <a:off x="1243106" y="4781178"/>
            <a:ext cx="8701741" cy="646331"/>
          </a:xfrm>
          <a:prstGeom prst="rect">
            <a:avLst/>
          </a:prstGeom>
          <a:noFill/>
        </p:spPr>
        <p:txBody>
          <a:bodyPr wrap="square" rtlCol="0">
            <a:spAutoFit/>
          </a:bodyPr>
          <a:lstStyle/>
          <a:p>
            <a:r>
              <a:rPr lang="en-US" dirty="0"/>
              <a:t>DDS Analytics has 16.12% of Attrition. Addressing the above top 7 features will help the client to immediately address 6% of total attrition rate.</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7" y="1222185"/>
            <a:ext cx="8701741" cy="369332"/>
          </a:xfrm>
          <a:prstGeom prst="rect">
            <a:avLst/>
          </a:prstGeom>
          <a:noFill/>
        </p:spPr>
        <p:txBody>
          <a:bodyPr wrap="square" rtlCol="0">
            <a:spAutoFit/>
          </a:bodyPr>
          <a:lstStyle/>
          <a:p>
            <a:r>
              <a:rPr lang="en-US" dirty="0"/>
              <a:t>Top 7 Features highly influencing attrition</a:t>
            </a:r>
          </a:p>
        </p:txBody>
      </p:sp>
    </p:spTree>
    <p:extLst>
      <p:ext uri="{BB962C8B-B14F-4D97-AF65-F5344CB8AC3E}">
        <p14:creationId xmlns:p14="http://schemas.microsoft.com/office/powerpoint/2010/main" val="60580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558653" y="1222185"/>
            <a:ext cx="10981918" cy="369332"/>
          </a:xfrm>
          <a:prstGeom prst="rect">
            <a:avLst/>
          </a:prstGeom>
          <a:noFill/>
        </p:spPr>
        <p:txBody>
          <a:bodyPr wrap="square" rtlCol="0">
            <a:spAutoFit/>
          </a:bodyPr>
          <a:lstStyle/>
          <a:p>
            <a:r>
              <a:rPr lang="en-US" dirty="0"/>
              <a:t>Team size w.r.t. Gender, Occupation, Education and Management Positions</a:t>
            </a:r>
          </a:p>
        </p:txBody>
      </p:sp>
      <p:grpSp>
        <p:nvGrpSpPr>
          <p:cNvPr id="8" name="Group 7">
            <a:extLst>
              <a:ext uri="{FF2B5EF4-FFF2-40B4-BE49-F238E27FC236}">
                <a16:creationId xmlns:a16="http://schemas.microsoft.com/office/drawing/2014/main" id="{7949C8A2-4ED8-4EFF-8A68-D61E76AE5201}"/>
              </a:ext>
            </a:extLst>
          </p:cNvPr>
          <p:cNvGrpSpPr/>
          <p:nvPr/>
        </p:nvGrpSpPr>
        <p:grpSpPr>
          <a:xfrm>
            <a:off x="520751" y="1591517"/>
            <a:ext cx="11438167" cy="4719636"/>
            <a:chOff x="520751" y="1591517"/>
            <a:chExt cx="11375393" cy="4480577"/>
          </a:xfrm>
        </p:grpSpPr>
        <p:pic>
          <p:nvPicPr>
            <p:cNvPr id="2" name="Picture 1">
              <a:extLst>
                <a:ext uri="{FF2B5EF4-FFF2-40B4-BE49-F238E27FC236}">
                  <a16:creationId xmlns:a16="http://schemas.microsoft.com/office/drawing/2014/main" id="{1AC2E491-05D4-4DB3-82C4-70C5E1323673}"/>
                </a:ext>
              </a:extLst>
            </p:cNvPr>
            <p:cNvPicPr>
              <a:picLocks noChangeAspect="1"/>
            </p:cNvPicPr>
            <p:nvPr/>
          </p:nvPicPr>
          <p:blipFill>
            <a:blip r:embed="rId2">
              <a:duotone>
                <a:schemeClr val="bg2">
                  <a:shade val="45000"/>
                  <a:satMod val="135000"/>
                </a:schemeClr>
                <a:prstClr val="white"/>
              </a:duotone>
            </a:blip>
            <a:stretch>
              <a:fillRect/>
            </a:stretch>
          </p:blipFill>
          <p:spPr>
            <a:xfrm>
              <a:off x="5442192" y="1592207"/>
              <a:ext cx="2528133" cy="2247469"/>
            </a:xfrm>
            <a:prstGeom prst="rect">
              <a:avLst/>
            </a:prstGeom>
          </p:spPr>
        </p:pic>
        <p:pic>
          <p:nvPicPr>
            <p:cNvPr id="3" name="Picture 2">
              <a:extLst>
                <a:ext uri="{FF2B5EF4-FFF2-40B4-BE49-F238E27FC236}">
                  <a16:creationId xmlns:a16="http://schemas.microsoft.com/office/drawing/2014/main" id="{2872CDD9-9181-450D-8C6A-23D1A70F57DD}"/>
                </a:ext>
              </a:extLst>
            </p:cNvPr>
            <p:cNvPicPr>
              <a:picLocks noChangeAspect="1"/>
            </p:cNvPicPr>
            <p:nvPr/>
          </p:nvPicPr>
          <p:blipFill>
            <a:blip r:embed="rId3">
              <a:duotone>
                <a:schemeClr val="bg2">
                  <a:shade val="45000"/>
                  <a:satMod val="135000"/>
                </a:schemeClr>
                <a:prstClr val="white"/>
              </a:duotone>
            </a:blip>
            <a:stretch>
              <a:fillRect/>
            </a:stretch>
          </p:blipFill>
          <p:spPr>
            <a:xfrm>
              <a:off x="5444479" y="3824626"/>
              <a:ext cx="2528134" cy="2247467"/>
            </a:xfrm>
            <a:prstGeom prst="rect">
              <a:avLst/>
            </a:prstGeom>
          </p:spPr>
        </p:pic>
        <p:pic>
          <p:nvPicPr>
            <p:cNvPr id="5" name="Picture 4">
              <a:extLst>
                <a:ext uri="{FF2B5EF4-FFF2-40B4-BE49-F238E27FC236}">
                  <a16:creationId xmlns:a16="http://schemas.microsoft.com/office/drawing/2014/main" id="{A75A9F54-4137-43A7-A6CC-E4BE335CBF4A}"/>
                </a:ext>
              </a:extLst>
            </p:cNvPr>
            <p:cNvPicPr>
              <a:picLocks noChangeAspect="1"/>
            </p:cNvPicPr>
            <p:nvPr/>
          </p:nvPicPr>
          <p:blipFill>
            <a:blip r:embed="rId4">
              <a:duotone>
                <a:schemeClr val="bg2">
                  <a:shade val="45000"/>
                  <a:satMod val="135000"/>
                </a:schemeClr>
                <a:prstClr val="white"/>
              </a:duotone>
            </a:blip>
            <a:stretch>
              <a:fillRect/>
            </a:stretch>
          </p:blipFill>
          <p:spPr>
            <a:xfrm>
              <a:off x="520751" y="1591517"/>
              <a:ext cx="4924489" cy="4480577"/>
            </a:xfrm>
            <a:prstGeom prst="rect">
              <a:avLst/>
            </a:prstGeom>
          </p:spPr>
        </p:pic>
        <p:sp>
          <p:nvSpPr>
            <p:cNvPr id="9" name="TextBox 8">
              <a:extLst>
                <a:ext uri="{FF2B5EF4-FFF2-40B4-BE49-F238E27FC236}">
                  <a16:creationId xmlns:a16="http://schemas.microsoft.com/office/drawing/2014/main" id="{245E7A73-C781-4AA6-8E04-CFBC6C0F6480}"/>
                </a:ext>
              </a:extLst>
            </p:cNvPr>
            <p:cNvSpPr txBox="1"/>
            <p:nvPr/>
          </p:nvSpPr>
          <p:spPr>
            <a:xfrm>
              <a:off x="3438036" y="1765946"/>
              <a:ext cx="1130106" cy="261643"/>
            </a:xfrm>
            <a:prstGeom prst="rect">
              <a:avLst/>
            </a:prstGeom>
            <a:noFill/>
          </p:spPr>
          <p:txBody>
            <a:bodyPr wrap="square" rtlCol="0">
              <a:spAutoFit/>
            </a:bodyPr>
            <a:lstStyle/>
            <a:p>
              <a:r>
                <a:rPr lang="en-US" sz="1200" dirty="0">
                  <a:solidFill>
                    <a:schemeClr val="bg1"/>
                  </a:solidFill>
                </a:rPr>
                <a:t>Occupation</a:t>
              </a:r>
            </a:p>
          </p:txBody>
        </p:sp>
        <p:sp>
          <p:nvSpPr>
            <p:cNvPr id="10" name="TextBox 9">
              <a:extLst>
                <a:ext uri="{FF2B5EF4-FFF2-40B4-BE49-F238E27FC236}">
                  <a16:creationId xmlns:a16="http://schemas.microsoft.com/office/drawing/2014/main" id="{AF299298-6994-4C82-BC82-43DD2563B4DF}"/>
                </a:ext>
              </a:extLst>
            </p:cNvPr>
            <p:cNvSpPr txBox="1"/>
            <p:nvPr/>
          </p:nvSpPr>
          <p:spPr>
            <a:xfrm>
              <a:off x="6759584" y="1810243"/>
              <a:ext cx="1130106" cy="261643"/>
            </a:xfrm>
            <a:prstGeom prst="rect">
              <a:avLst/>
            </a:prstGeom>
            <a:noFill/>
          </p:spPr>
          <p:txBody>
            <a:bodyPr wrap="square" rtlCol="0">
              <a:spAutoFit/>
            </a:bodyPr>
            <a:lstStyle/>
            <a:p>
              <a:r>
                <a:rPr lang="en-US" sz="1200" dirty="0">
                  <a:solidFill>
                    <a:schemeClr val="bg1"/>
                  </a:solidFill>
                </a:rPr>
                <a:t>Gender</a:t>
              </a:r>
            </a:p>
          </p:txBody>
        </p:sp>
        <p:sp>
          <p:nvSpPr>
            <p:cNvPr id="11" name="TextBox 10">
              <a:extLst>
                <a:ext uri="{FF2B5EF4-FFF2-40B4-BE49-F238E27FC236}">
                  <a16:creationId xmlns:a16="http://schemas.microsoft.com/office/drawing/2014/main" id="{4C4076A6-3B5E-4D42-ABFF-AA639ED3AD59}"/>
                </a:ext>
              </a:extLst>
            </p:cNvPr>
            <p:cNvSpPr txBox="1"/>
            <p:nvPr/>
          </p:nvSpPr>
          <p:spPr>
            <a:xfrm>
              <a:off x="6759583" y="3988733"/>
              <a:ext cx="1130106" cy="261643"/>
            </a:xfrm>
            <a:prstGeom prst="rect">
              <a:avLst/>
            </a:prstGeom>
            <a:noFill/>
          </p:spPr>
          <p:txBody>
            <a:bodyPr wrap="square" rtlCol="0">
              <a:spAutoFit/>
            </a:bodyPr>
            <a:lstStyle/>
            <a:p>
              <a:r>
                <a:rPr lang="en-US" sz="1200" dirty="0">
                  <a:solidFill>
                    <a:schemeClr val="bg1"/>
                  </a:solidFill>
                </a:rPr>
                <a:t>Education</a:t>
              </a:r>
            </a:p>
          </p:txBody>
        </p:sp>
        <p:pic>
          <p:nvPicPr>
            <p:cNvPr id="7" name="Picture 6">
              <a:extLst>
                <a:ext uri="{FF2B5EF4-FFF2-40B4-BE49-F238E27FC236}">
                  <a16:creationId xmlns:a16="http://schemas.microsoft.com/office/drawing/2014/main" id="{143B9976-0EDB-48AE-A204-6C422F061E35}"/>
                </a:ext>
              </a:extLst>
            </p:cNvPr>
            <p:cNvPicPr>
              <a:picLocks noChangeAspect="1"/>
            </p:cNvPicPr>
            <p:nvPr/>
          </p:nvPicPr>
          <p:blipFill>
            <a:blip r:embed="rId5">
              <a:duotone>
                <a:schemeClr val="bg2">
                  <a:shade val="45000"/>
                  <a:satMod val="135000"/>
                </a:schemeClr>
                <a:prstClr val="white"/>
              </a:duotone>
            </a:blip>
            <a:stretch>
              <a:fillRect/>
            </a:stretch>
          </p:blipFill>
          <p:spPr>
            <a:xfrm>
              <a:off x="7967736" y="1591517"/>
              <a:ext cx="3928408" cy="4480576"/>
            </a:xfrm>
            <a:prstGeom prst="rect">
              <a:avLst/>
            </a:prstGeom>
          </p:spPr>
        </p:pic>
        <p:sp>
          <p:nvSpPr>
            <p:cNvPr id="21" name="TextBox 20">
              <a:extLst>
                <a:ext uri="{FF2B5EF4-FFF2-40B4-BE49-F238E27FC236}">
                  <a16:creationId xmlns:a16="http://schemas.microsoft.com/office/drawing/2014/main" id="{3208DDA7-AA86-4E98-ABFF-358590D56F7F}"/>
                </a:ext>
              </a:extLst>
            </p:cNvPr>
            <p:cNvSpPr txBox="1"/>
            <p:nvPr/>
          </p:nvSpPr>
          <p:spPr>
            <a:xfrm>
              <a:off x="9626671" y="1765946"/>
              <a:ext cx="1895964" cy="276999"/>
            </a:xfrm>
            <a:prstGeom prst="rect">
              <a:avLst/>
            </a:prstGeom>
            <a:noFill/>
          </p:spPr>
          <p:txBody>
            <a:bodyPr wrap="square" rtlCol="0">
              <a:spAutoFit/>
            </a:bodyPr>
            <a:lstStyle/>
            <a:p>
              <a:r>
                <a:rPr lang="en-US" sz="1200" dirty="0">
                  <a:solidFill>
                    <a:schemeClr val="bg1"/>
                  </a:solidFill>
                </a:rPr>
                <a:t>Management Position</a:t>
              </a:r>
            </a:p>
          </p:txBody>
        </p:sp>
      </p:grpSp>
    </p:spTree>
    <p:extLst>
      <p:ext uri="{BB962C8B-B14F-4D97-AF65-F5344CB8AC3E}">
        <p14:creationId xmlns:p14="http://schemas.microsoft.com/office/powerpoint/2010/main" val="24428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646331"/>
          </a:xfrm>
          <a:prstGeom prst="rect">
            <a:avLst/>
          </a:prstGeom>
          <a:noFill/>
        </p:spPr>
        <p:txBody>
          <a:bodyPr wrap="square" rtlCol="0">
            <a:spAutoFit/>
          </a:bodyPr>
          <a:lstStyle/>
          <a:p>
            <a:r>
              <a:rPr lang="en-US" dirty="0">
                <a:latin typeface="+mj-lt"/>
              </a:rPr>
              <a:t>𝐿𝑖𝑓𝑒 𝑆𝑎𝑡𝑖𝑠𝑓𝑎𝑐𝑡𝑖𝑜𝑛 𝑖𝑠 𝑎𝑣𝑒𝑟𝑎𝑔𝑒 𝑜𝑓 𝐸𝑛𝑣𝑖𝑟𝑜𝑛𝑒𝑚𝑛𝑡 𝑆𝑎𝑡𝑖𝑠𝑓𝑎𝑐𝑡𝑖𝑜𝑛,𝐽𝑜𝑏 𝑆𝑎𝑡𝑖𝑠𝑓𝑎𝑐𝑡𝑖𝑜𝑛, Relationship 𝑆𝑎𝑡𝑖𝑠faction, Work life 𝐵𝑎𝑙𝑎𝑛𝑐𝑒,𝐽𝑜𝑏 𝐼𝑛𝑣𝑜𝑙𝑣𝑒𝑚𝑡)</a:t>
            </a:r>
          </a:p>
        </p:txBody>
      </p:sp>
      <p:grpSp>
        <p:nvGrpSpPr>
          <p:cNvPr id="16" name="Group 15">
            <a:extLst>
              <a:ext uri="{FF2B5EF4-FFF2-40B4-BE49-F238E27FC236}">
                <a16:creationId xmlns:a16="http://schemas.microsoft.com/office/drawing/2014/main" id="{1375FB14-5A4D-48FB-8390-03B72DE4DDF9}"/>
              </a:ext>
            </a:extLst>
          </p:cNvPr>
          <p:cNvGrpSpPr/>
          <p:nvPr/>
        </p:nvGrpSpPr>
        <p:grpSpPr>
          <a:xfrm>
            <a:off x="766983" y="1822152"/>
            <a:ext cx="10600264" cy="4616268"/>
            <a:chOff x="766983" y="1822152"/>
            <a:chExt cx="9232345" cy="4616268"/>
          </a:xfrm>
        </p:grpSpPr>
        <p:pic>
          <p:nvPicPr>
            <p:cNvPr id="7" name="Picture 6">
              <a:extLst>
                <a:ext uri="{FF2B5EF4-FFF2-40B4-BE49-F238E27FC236}">
                  <a16:creationId xmlns:a16="http://schemas.microsoft.com/office/drawing/2014/main" id="{D9C391A7-F2C8-46AC-9CF9-7889B313EDF2}"/>
                </a:ext>
              </a:extLst>
            </p:cNvPr>
            <p:cNvPicPr>
              <a:picLocks noChangeAspect="1"/>
            </p:cNvPicPr>
            <p:nvPr/>
          </p:nvPicPr>
          <p:blipFill>
            <a:blip r:embed="rId2">
              <a:duotone>
                <a:schemeClr val="bg2">
                  <a:shade val="45000"/>
                  <a:satMod val="135000"/>
                </a:schemeClr>
                <a:prstClr val="white"/>
              </a:duotone>
            </a:blip>
            <a:stretch>
              <a:fillRect/>
            </a:stretch>
          </p:blipFill>
          <p:spPr>
            <a:xfrm>
              <a:off x="6325939" y="4130286"/>
              <a:ext cx="3673389" cy="2308134"/>
            </a:xfrm>
            <a:prstGeom prst="rect">
              <a:avLst/>
            </a:prstGeom>
          </p:spPr>
        </p:pic>
        <p:pic>
          <p:nvPicPr>
            <p:cNvPr id="8" name="Picture 7">
              <a:extLst>
                <a:ext uri="{FF2B5EF4-FFF2-40B4-BE49-F238E27FC236}">
                  <a16:creationId xmlns:a16="http://schemas.microsoft.com/office/drawing/2014/main" id="{3232777C-AAD5-49D3-B77F-9F21EFBB168D}"/>
                </a:ext>
              </a:extLst>
            </p:cNvPr>
            <p:cNvPicPr>
              <a:picLocks noChangeAspect="1"/>
            </p:cNvPicPr>
            <p:nvPr/>
          </p:nvPicPr>
          <p:blipFill>
            <a:blip r:embed="rId3">
              <a:duotone>
                <a:schemeClr val="bg2">
                  <a:shade val="45000"/>
                  <a:satMod val="135000"/>
                </a:schemeClr>
                <a:prstClr val="white"/>
              </a:duotone>
            </a:blip>
            <a:stretch>
              <a:fillRect/>
            </a:stretch>
          </p:blipFill>
          <p:spPr>
            <a:xfrm>
              <a:off x="6325939" y="1822152"/>
              <a:ext cx="3673389" cy="2308134"/>
            </a:xfrm>
            <a:prstGeom prst="rect">
              <a:avLst/>
            </a:prstGeom>
          </p:spPr>
        </p:pic>
        <p:pic>
          <p:nvPicPr>
            <p:cNvPr id="13" name="Picture 12">
              <a:extLst>
                <a:ext uri="{FF2B5EF4-FFF2-40B4-BE49-F238E27FC236}">
                  <a16:creationId xmlns:a16="http://schemas.microsoft.com/office/drawing/2014/main" id="{8B8B7E05-2421-42DA-94A2-30B5041FEFF8}"/>
                </a:ext>
              </a:extLst>
            </p:cNvPr>
            <p:cNvPicPr>
              <a:picLocks noChangeAspect="1"/>
            </p:cNvPicPr>
            <p:nvPr/>
          </p:nvPicPr>
          <p:blipFill>
            <a:blip r:embed="rId4">
              <a:duotone>
                <a:schemeClr val="bg2">
                  <a:shade val="45000"/>
                  <a:satMod val="135000"/>
                </a:schemeClr>
                <a:prstClr val="white"/>
              </a:duotone>
            </a:blip>
            <a:stretch>
              <a:fillRect/>
            </a:stretch>
          </p:blipFill>
          <p:spPr>
            <a:xfrm>
              <a:off x="766983" y="1822152"/>
              <a:ext cx="5556335" cy="4616268"/>
            </a:xfrm>
            <a:prstGeom prst="rect">
              <a:avLst/>
            </a:prstGeom>
          </p:spPr>
        </p:pic>
      </p:grpSp>
    </p:spTree>
    <p:extLst>
      <p:ext uri="{BB962C8B-B14F-4D97-AF65-F5344CB8AC3E}">
        <p14:creationId xmlns:p14="http://schemas.microsoft.com/office/powerpoint/2010/main" val="149890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369332"/>
          </a:xfrm>
          <a:prstGeom prst="rect">
            <a:avLst/>
          </a:prstGeom>
          <a:noFill/>
        </p:spPr>
        <p:txBody>
          <a:bodyPr wrap="square" rtlCol="0">
            <a:spAutoFit/>
          </a:bodyPr>
          <a:lstStyle/>
          <a:p>
            <a:r>
              <a:rPr lang="en-US" dirty="0">
                <a:latin typeface="+mj-lt"/>
              </a:rPr>
              <a:t>Relationship between Age and Monthly Income</a:t>
            </a:r>
          </a:p>
        </p:txBody>
      </p:sp>
      <p:pic>
        <p:nvPicPr>
          <p:cNvPr id="2" name="Picture 1">
            <a:extLst>
              <a:ext uri="{FF2B5EF4-FFF2-40B4-BE49-F238E27FC236}">
                <a16:creationId xmlns:a16="http://schemas.microsoft.com/office/drawing/2014/main" id="{C222CDB8-FDE7-4792-96D0-5E05B5873A1A}"/>
              </a:ext>
            </a:extLst>
          </p:cNvPr>
          <p:cNvPicPr>
            <a:picLocks noChangeAspect="1"/>
          </p:cNvPicPr>
          <p:nvPr/>
        </p:nvPicPr>
        <p:blipFill>
          <a:blip r:embed="rId2"/>
          <a:stretch>
            <a:fillRect/>
          </a:stretch>
        </p:blipFill>
        <p:spPr>
          <a:xfrm>
            <a:off x="842341" y="1632005"/>
            <a:ext cx="7323202" cy="4601454"/>
          </a:xfrm>
          <a:prstGeom prst="rect">
            <a:avLst/>
          </a:prstGeom>
        </p:spPr>
      </p:pic>
      <p:sp>
        <p:nvSpPr>
          <p:cNvPr id="3" name="TextBox 2">
            <a:extLst>
              <a:ext uri="{FF2B5EF4-FFF2-40B4-BE49-F238E27FC236}">
                <a16:creationId xmlns:a16="http://schemas.microsoft.com/office/drawing/2014/main" id="{11BAC5A7-87B3-4BDD-82AD-48C56CF46A5B}"/>
              </a:ext>
            </a:extLst>
          </p:cNvPr>
          <p:cNvSpPr txBox="1"/>
          <p:nvPr/>
        </p:nvSpPr>
        <p:spPr>
          <a:xfrm>
            <a:off x="8408893" y="1632005"/>
            <a:ext cx="336475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DDS Analytics has 40% of Female Employees and 60% Male employees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Mean salary of both Male ($ 6381)and Female($ 6687) similar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visually 2 salary groups between age 25-40 with average of $5K and between 45-50 with average of $14K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580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369332"/>
          </a:xfrm>
          <a:prstGeom prst="rect">
            <a:avLst/>
          </a:prstGeom>
          <a:noFill/>
        </p:spPr>
        <p:txBody>
          <a:bodyPr wrap="square" rtlCol="0">
            <a:spAutoFit/>
          </a:bodyPr>
          <a:lstStyle/>
          <a:p>
            <a:r>
              <a:rPr lang="en-US" dirty="0">
                <a:latin typeface="+mj-lt"/>
              </a:rPr>
              <a:t>Relationship between Age and Life Satisfaction</a:t>
            </a:r>
          </a:p>
        </p:txBody>
      </p:sp>
      <p:pic>
        <p:nvPicPr>
          <p:cNvPr id="5" name="Picture 4">
            <a:extLst>
              <a:ext uri="{FF2B5EF4-FFF2-40B4-BE49-F238E27FC236}">
                <a16:creationId xmlns:a16="http://schemas.microsoft.com/office/drawing/2014/main" id="{49132426-BAA0-4E38-AEC9-B10ED2100A91}"/>
              </a:ext>
            </a:extLst>
          </p:cNvPr>
          <p:cNvPicPr>
            <a:picLocks noChangeAspect="1"/>
          </p:cNvPicPr>
          <p:nvPr/>
        </p:nvPicPr>
        <p:blipFill>
          <a:blip r:embed="rId2"/>
          <a:stretch>
            <a:fillRect/>
          </a:stretch>
        </p:blipFill>
        <p:spPr>
          <a:xfrm>
            <a:off x="884175" y="1644688"/>
            <a:ext cx="7357377" cy="4622927"/>
          </a:xfrm>
          <a:prstGeom prst="rect">
            <a:avLst/>
          </a:prstGeom>
        </p:spPr>
      </p:pic>
      <p:sp>
        <p:nvSpPr>
          <p:cNvPr id="7" name="TextBox 6">
            <a:extLst>
              <a:ext uri="{FF2B5EF4-FFF2-40B4-BE49-F238E27FC236}">
                <a16:creationId xmlns:a16="http://schemas.microsoft.com/office/drawing/2014/main" id="{2958E17E-B0F6-4522-A806-6F2B3F60F291}"/>
              </a:ext>
            </a:extLst>
          </p:cNvPr>
          <p:cNvSpPr txBox="1"/>
          <p:nvPr/>
        </p:nvSpPr>
        <p:spPr>
          <a:xfrm>
            <a:off x="8474634" y="3078988"/>
            <a:ext cx="336475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Overall life satisfaction of the employees are between good to better satisfaction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78062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3177</TotalTime>
  <Words>681</Words>
  <Application>Microsoft Office PowerPoint</Application>
  <PresentationFormat>Widescreen</PresentationFormat>
  <Paragraphs>173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Segoe UI</vt:lpstr>
      <vt:lpstr>Wingdings</vt:lpstr>
      <vt:lpstr>Wingdings 3</vt:lpstr>
      <vt:lpstr>Ion</vt:lpstr>
      <vt:lpstr>Talent management Analytics</vt:lpstr>
      <vt:lpstr>Agenda</vt:lpstr>
      <vt:lpstr>Executive Summary</vt:lpstr>
      <vt:lpstr>Methodology</vt:lpstr>
      <vt:lpstr>DDS Analytics – Data Insight</vt:lpstr>
      <vt:lpstr>DDS Analytics – Data Insight</vt:lpstr>
      <vt:lpstr>DDS Analytics – Data Insight</vt:lpstr>
      <vt:lpstr>DDS Analytics – Data Insight</vt:lpstr>
      <vt:lpstr>DDS Analytics – Data Insight</vt:lpstr>
      <vt:lpstr>Summary</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management solutions</dc:title>
  <dc:creator>Mylapore, Satish</dc:creator>
  <cp:lastModifiedBy>Lynch, Tyler</cp:lastModifiedBy>
  <cp:revision>98</cp:revision>
  <dcterms:created xsi:type="dcterms:W3CDTF">2018-11-24T01:19:38Z</dcterms:created>
  <dcterms:modified xsi:type="dcterms:W3CDTF">2018-12-02T15:37:44Z</dcterms:modified>
</cp:coreProperties>
</file>