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1" r:id="rId2"/>
    <p:sldId id="261" r:id="rId3"/>
    <p:sldId id="267" r:id="rId4"/>
    <p:sldId id="271" r:id="rId5"/>
    <p:sldId id="264" r:id="rId6"/>
    <p:sldId id="265" r:id="rId7"/>
    <p:sldId id="279" r:id="rId8"/>
    <p:sldId id="266" r:id="rId9"/>
    <p:sldId id="268" r:id="rId10"/>
    <p:sldId id="269" r:id="rId11"/>
    <p:sldId id="270" r:id="rId12"/>
    <p:sldId id="272" r:id="rId13"/>
    <p:sldId id="273" r:id="rId14"/>
    <p:sldId id="280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833" autoAdjust="0"/>
  </p:normalViewPr>
  <p:slideViewPr>
    <p:cSldViewPr>
      <p:cViewPr varScale="1">
        <p:scale>
          <a:sx n="64" d="100"/>
          <a:sy n="64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7CC0-C969-4078-84CC-D227F515786C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B4853-248C-4A24-961A-DBF3A5494B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826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009ED-243B-4732-A04B-EA63ADAAB116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796C7-401F-4611-A568-13E86FF0759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27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Crucial </a:t>
            </a:r>
            <a:r>
              <a:rPr lang="en-GB" dirty="0" smtClean="0"/>
              <a:t>for putting work into context</a:t>
            </a:r>
            <a:r>
              <a:rPr lang="en-GB" dirty="0" smtClean="0"/>
              <a:t>. Include sufficient background so that </a:t>
            </a:r>
            <a:r>
              <a:rPr lang="en-GB" dirty="0" smtClean="0"/>
              <a:t>someone unfamiliar with the field</a:t>
            </a:r>
            <a:r>
              <a:rPr lang="en-GB" baseline="0" dirty="0" smtClean="0"/>
              <a:t> can understand the relevance </a:t>
            </a:r>
            <a:r>
              <a:rPr lang="en-GB" baseline="0" dirty="0" smtClean="0"/>
              <a:t>of the work and place it into the context </a:t>
            </a:r>
            <a:r>
              <a:rPr lang="en-GB" baseline="0" dirty="0" smtClean="0"/>
              <a:t>of what has gone before. Detailed background </a:t>
            </a:r>
            <a:r>
              <a:rPr lang="en-GB" baseline="0" dirty="0" smtClean="0"/>
              <a:t>can go </a:t>
            </a:r>
            <a:r>
              <a:rPr lang="en-GB" baseline="0" dirty="0" smtClean="0"/>
              <a:t>into a separate section</a:t>
            </a:r>
            <a:r>
              <a:rPr lang="en-GB" baseline="0" dirty="0" smtClean="0"/>
              <a:t>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Must match results section – </a:t>
            </a:r>
            <a:r>
              <a:rPr lang="en-GB" dirty="0" err="1" smtClean="0"/>
              <a:t>ie</a:t>
            </a:r>
            <a:r>
              <a:rPr lang="en-GB" dirty="0" smtClean="0"/>
              <a:t>.</a:t>
            </a:r>
            <a:r>
              <a:rPr lang="en-GB" baseline="0" dirty="0" smtClean="0"/>
              <a:t> if showing results, </a:t>
            </a:r>
            <a:r>
              <a:rPr lang="en-GB" baseline="0" dirty="0" smtClean="0"/>
              <a:t>you must </a:t>
            </a:r>
            <a:r>
              <a:rPr lang="en-GB" baseline="0" dirty="0" smtClean="0"/>
              <a:t>have explained how </a:t>
            </a:r>
            <a:r>
              <a:rPr lang="en-GB" baseline="0" dirty="0" smtClean="0"/>
              <a:t>they are measured first!</a:t>
            </a:r>
            <a:endParaRPr lang="en-GB" baseline="0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Ease of interpretation – determine the best way of presenting large volumes of 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 good figure should save you words,</a:t>
            </a:r>
            <a:r>
              <a:rPr lang="en-GB" baseline="0" dirty="0" smtClean="0"/>
              <a:t> so long as it adds something to justify the time </a:t>
            </a:r>
            <a:r>
              <a:rPr lang="en-GB" baseline="0" dirty="0" smtClean="0"/>
              <a:t>consumed in creating it.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Figures should be “stand alone” </a:t>
            </a:r>
            <a:r>
              <a:rPr lang="en-GB" dirty="0" smtClean="0"/>
              <a:t>– </a:t>
            </a:r>
            <a:r>
              <a:rPr lang="en-GB" dirty="0" err="1" smtClean="0"/>
              <a:t>ie</a:t>
            </a:r>
            <a:r>
              <a:rPr lang="en-GB" dirty="0" smtClean="0"/>
              <a:t>. they are accompanied by an </a:t>
            </a:r>
            <a:r>
              <a:rPr lang="en-GB" dirty="0" smtClean="0"/>
              <a:t>informative caption with a figure number below the </a:t>
            </a:r>
            <a:r>
              <a:rPr lang="en-GB" dirty="0" smtClean="0"/>
              <a:t>figure</a:t>
            </a:r>
            <a:r>
              <a:rPr lang="en-GB" baseline="0" dirty="0" smtClean="0"/>
              <a:t> and referred to in the text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Only use </a:t>
            </a:r>
            <a:r>
              <a:rPr lang="en-GB" dirty="0" smtClean="0"/>
              <a:t>tables </a:t>
            </a:r>
            <a:r>
              <a:rPr lang="en-GB" dirty="0" smtClean="0"/>
              <a:t>if </a:t>
            </a:r>
            <a:r>
              <a:rPr lang="en-GB" dirty="0" smtClean="0"/>
              <a:t>the exact information is </a:t>
            </a:r>
            <a:r>
              <a:rPr lang="en-GB" dirty="0" smtClean="0"/>
              <a:t>needed as well or </a:t>
            </a:r>
            <a:r>
              <a:rPr lang="en-GB" dirty="0" smtClean="0"/>
              <a:t>it provides </a:t>
            </a:r>
            <a:r>
              <a:rPr lang="en-GB" dirty="0" smtClean="0"/>
              <a:t>new </a:t>
            </a:r>
            <a:r>
              <a:rPr lang="en-GB" dirty="0" smtClean="0"/>
              <a:t>information</a:t>
            </a:r>
            <a:r>
              <a:rPr lang="en-GB" baseline="0" dirty="0" smtClean="0"/>
              <a:t> </a:t>
            </a:r>
            <a:r>
              <a:rPr lang="en-GB" baseline="0" dirty="0" smtClean="0"/>
              <a:t>or aids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Results = data, discussion = explanation</a:t>
            </a:r>
          </a:p>
          <a:p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dirty="0" smtClean="0"/>
              <a:t>results </a:t>
            </a:r>
            <a:r>
              <a:rPr lang="en-GB" dirty="0" smtClean="0"/>
              <a:t>contain the data you obtained from measurable </a:t>
            </a:r>
            <a:r>
              <a:rPr lang="en-GB" dirty="0" smtClean="0"/>
              <a:t>parameters.</a:t>
            </a:r>
            <a:r>
              <a:rPr lang="en-GB" baseline="0" dirty="0" smtClean="0"/>
              <a:t> Y</a:t>
            </a:r>
            <a:r>
              <a:rPr lang="en-GB" dirty="0" smtClean="0"/>
              <a:t>our discussion </a:t>
            </a:r>
            <a:r>
              <a:rPr lang="en-GB" dirty="0" smtClean="0"/>
              <a:t>section explains </a:t>
            </a:r>
            <a:r>
              <a:rPr lang="en-GB" dirty="0" smtClean="0"/>
              <a:t>the relationships </a:t>
            </a:r>
            <a:r>
              <a:rPr lang="en-GB" dirty="0" smtClean="0"/>
              <a:t>observed in these data and any patterns.</a:t>
            </a:r>
          </a:p>
          <a:p>
            <a:endParaRPr lang="en-GB" dirty="0" smtClean="0"/>
          </a:p>
          <a:p>
            <a:r>
              <a:rPr lang="en-GB" dirty="0" smtClean="0"/>
              <a:t>Answer Q’s</a:t>
            </a:r>
            <a:r>
              <a:rPr lang="en-GB" baseline="0" dirty="0" smtClean="0"/>
              <a:t> posed in intro..</a:t>
            </a:r>
          </a:p>
          <a:p>
            <a:r>
              <a:rPr lang="en-GB" baseline="0" dirty="0" smtClean="0"/>
              <a:t>You may have answered some questions posed in intro, but work may have led to new questions. Pose them here.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Proof reading</a:t>
            </a:r>
            <a:r>
              <a:rPr lang="en-GB" baseline="0" dirty="0" smtClean="0"/>
              <a:t> for typographical errors, not content. Ask a friend to proof read and spot errors in its readability.</a:t>
            </a:r>
            <a:endParaRPr lang="en-GB" dirty="0" smtClean="0"/>
          </a:p>
          <a:p>
            <a:r>
              <a:rPr lang="en-GB" dirty="0" smtClean="0"/>
              <a:t>Spell check </a:t>
            </a:r>
            <a:r>
              <a:rPr lang="en-GB" dirty="0" smtClean="0"/>
              <a:t>is of </a:t>
            </a:r>
            <a:r>
              <a:rPr lang="en-GB" dirty="0" smtClean="0"/>
              <a:t>limited use if </a:t>
            </a:r>
            <a:r>
              <a:rPr lang="en-GB" dirty="0" smtClean="0"/>
              <a:t>your dissertation contains </a:t>
            </a:r>
            <a:r>
              <a:rPr lang="en-GB" dirty="0" smtClean="0"/>
              <a:t>numerous scientific/technical terms. Grammar, syntax, minor scientific errors not highlighted.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Purpose of sections is different for design based report to research based.</a:t>
            </a:r>
          </a:p>
          <a:p>
            <a:endParaRPr lang="en-GB" dirty="0" smtClean="0"/>
          </a:p>
          <a:p>
            <a:r>
              <a:rPr lang="en-GB" dirty="0" smtClean="0"/>
              <a:t>Design: </a:t>
            </a:r>
          </a:p>
          <a:p>
            <a:r>
              <a:rPr lang="en-GB" dirty="0" smtClean="0"/>
              <a:t>Why </a:t>
            </a:r>
            <a:r>
              <a:rPr lang="en-GB" dirty="0" smtClean="0"/>
              <a:t>was each choice made as </a:t>
            </a:r>
            <a:r>
              <a:rPr lang="en-GB" smtClean="0"/>
              <a:t>it </a:t>
            </a:r>
            <a:r>
              <a:rPr lang="en-GB" smtClean="0"/>
              <a:t>was?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Performance critically assessed using specification as benchmark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Research: 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Interpret </a:t>
            </a:r>
            <a:r>
              <a:rPr lang="en-GB" dirty="0" smtClean="0"/>
              <a:t>results in context of existing knowledge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Compare critically with theoretical</a:t>
            </a:r>
            <a:r>
              <a:rPr lang="en-GB" baseline="0" dirty="0" smtClean="0"/>
              <a:t> expectations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you write a report keep in</a:t>
            </a:r>
            <a:r>
              <a:rPr lang="en-GB" baseline="0" dirty="0" smtClean="0"/>
              <a:t> mind the p</a:t>
            </a:r>
            <a:r>
              <a:rPr lang="en-GB" dirty="0" smtClean="0"/>
              <a:t>urpose of any technical article</a:t>
            </a:r>
            <a:r>
              <a:rPr lang="en-GB" baseline="0" dirty="0" smtClean="0"/>
              <a:t> – to disseminate your research and to provide others with specific information about your </a:t>
            </a:r>
            <a:r>
              <a:rPr lang="en-GB" baseline="0" dirty="0" smtClean="0"/>
              <a:t>work.</a:t>
            </a:r>
            <a:endParaRPr lang="en-GB" baseline="0" dirty="0" smtClean="0"/>
          </a:p>
          <a:p>
            <a:endParaRPr lang="en-GB" dirty="0" smtClean="0"/>
          </a:p>
          <a:p>
            <a:r>
              <a:rPr lang="en-GB" dirty="0" smtClean="0"/>
              <a:t>Your report </a:t>
            </a:r>
            <a:r>
              <a:rPr lang="en-GB" dirty="0" smtClean="0"/>
              <a:t>should be clear and concise – a major difficulty for many, who cannot express hypothesis and conclusions clearly and simply. Part of being a good engineer or scientist is being able to present your work to others</a:t>
            </a:r>
            <a:r>
              <a:rPr lang="en-GB" baseline="0" dirty="0" smtClean="0"/>
              <a:t> in a clear and simple language.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1) The report should be accessible to a broad audience </a:t>
            </a:r>
            <a:r>
              <a:rPr lang="en-GB" dirty="0" smtClean="0"/>
              <a:t>– 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dirty="0" smtClean="0"/>
              <a:t>your course mates</a:t>
            </a:r>
            <a:r>
              <a:rPr lang="en-GB" dirty="0" smtClean="0"/>
              <a:t>. Assume the reader </a:t>
            </a:r>
            <a:r>
              <a:rPr lang="en-GB" dirty="0" smtClean="0"/>
              <a:t>knows general field but not the specifics (3</a:t>
            </a:r>
            <a:r>
              <a:rPr lang="en-GB" baseline="30000" dirty="0" smtClean="0"/>
              <a:t>rd</a:t>
            </a:r>
            <a:r>
              <a:rPr lang="en-GB" dirty="0" smtClean="0"/>
              <a:t> yr graduate course). Imagine writing</a:t>
            </a:r>
            <a:r>
              <a:rPr lang="en-GB" baseline="0" dirty="0" smtClean="0"/>
              <a:t> for you before you started work on your project. What did you wish you knew then?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smtClean="0"/>
              <a:t>short sentences. A sentence should contain one unit of information. If you can split a long sentence in 2 without losing the meaning then do it. </a:t>
            </a:r>
          </a:p>
          <a:p>
            <a:r>
              <a:rPr lang="en-GB" baseline="0" dirty="0" smtClean="0"/>
              <a:t>Use </a:t>
            </a:r>
            <a:r>
              <a:rPr lang="en-GB" baseline="0" dirty="0" smtClean="0"/>
              <a:t>bullets – readers get confused if faced by a long list embedded in text. Algorithms, recipes, directions best as a list. If </a:t>
            </a:r>
            <a:r>
              <a:rPr lang="en-GB" baseline="0" dirty="0" smtClean="0"/>
              <a:t>you notice </a:t>
            </a:r>
            <a:r>
              <a:rPr lang="en-GB" baseline="0" dirty="0" smtClean="0"/>
              <a:t>you’re effectively writing a list, then use </a:t>
            </a:r>
            <a:r>
              <a:rPr lang="en-GB" baseline="0" dirty="0" smtClean="0"/>
              <a:t>a numbered </a:t>
            </a:r>
            <a:r>
              <a:rPr lang="en-GB" baseline="0" dirty="0" smtClean="0"/>
              <a:t>list or bullets.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simple words – try not to overuse the thesaurus to sound clever – just difficult to read. Avoid legal writing (aforementioned, forthwith)</a:t>
            </a:r>
          </a:p>
          <a:p>
            <a:r>
              <a:rPr lang="en-GB" baseline="0" dirty="0" smtClean="0"/>
              <a:t>Avoid jargon – or define it first time and/or use a glossary.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was previously believed that personal writing was bad. However, a thesis describes your work, so </a:t>
            </a:r>
            <a:r>
              <a:rPr lang="en-GB" baseline="0" dirty="0" smtClean="0"/>
              <a:t>“I show…” </a:t>
            </a:r>
            <a:r>
              <a:rPr lang="en-GB" baseline="0" dirty="0" smtClean="0"/>
              <a:t>is fine. </a:t>
            </a:r>
            <a:r>
              <a:rPr lang="en-GB" baseline="0" dirty="0" smtClean="0"/>
              <a:t>“We </a:t>
            </a:r>
            <a:r>
              <a:rPr lang="en-GB" baseline="0" dirty="0" smtClean="0"/>
              <a:t>see that </a:t>
            </a:r>
            <a:r>
              <a:rPr lang="en-GB" baseline="0" dirty="0" smtClean="0"/>
              <a:t>…” </a:t>
            </a:r>
            <a:r>
              <a:rPr lang="en-GB" baseline="0" dirty="0" smtClean="0"/>
              <a:t>is better than </a:t>
            </a:r>
            <a:r>
              <a:rPr lang="en-GB" baseline="0" dirty="0" smtClean="0"/>
              <a:t>“it </a:t>
            </a:r>
            <a:r>
              <a:rPr lang="en-GB" baseline="0" dirty="0" smtClean="0"/>
              <a:t>can be seen that…</a:t>
            </a:r>
            <a:r>
              <a:rPr lang="en-GB" baseline="0" dirty="0" smtClean="0"/>
              <a:t>.”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sub-sections and sub-sub-sections,</a:t>
            </a:r>
            <a:r>
              <a:rPr lang="en-GB" baseline="0" dirty="0" smtClean="0"/>
              <a:t> but not sub-sub-sub sections.</a:t>
            </a:r>
          </a:p>
          <a:p>
            <a:r>
              <a:rPr lang="en-GB" baseline="0" dirty="0" smtClean="0"/>
              <a:t>Also, if a section has sub-sections, then the text before the 1</a:t>
            </a:r>
            <a:r>
              <a:rPr lang="en-GB" baseline="30000" dirty="0" smtClean="0"/>
              <a:t>st</a:t>
            </a:r>
            <a:r>
              <a:rPr lang="en-GB" baseline="0" dirty="0" smtClean="0"/>
              <a:t> sub-section should introduce that section. Same for sub-sub-sections.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Only ask supervisor for feedback on well-reviewed and spell-checked sections. Best to do this section by section as you’re writing up if possible.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Abstract -one paragraph of ~ 200 words,</a:t>
            </a:r>
            <a:r>
              <a:rPr lang="en-GB" baseline="0" dirty="0" smtClean="0"/>
              <a:t> complete for reader to understand research and results without reading whole report.</a:t>
            </a:r>
          </a:p>
          <a:p>
            <a:r>
              <a:rPr lang="en-GB" baseline="0" dirty="0" smtClean="0"/>
              <a:t>Conclusions in abstract need to be informative (</a:t>
            </a:r>
            <a:r>
              <a:rPr lang="en-GB" baseline="0" dirty="0" err="1" smtClean="0"/>
              <a:t>ie</a:t>
            </a:r>
            <a:r>
              <a:rPr lang="en-GB" baseline="0" dirty="0" smtClean="0"/>
              <a:t>. results), not just descriptive.</a:t>
            </a:r>
          </a:p>
          <a:p>
            <a:r>
              <a:rPr lang="en-GB" baseline="0" dirty="0" smtClean="0"/>
              <a:t>Should be high quality – </a:t>
            </a:r>
            <a:r>
              <a:rPr lang="en-GB" baseline="0" dirty="0" smtClean="0"/>
              <a:t>it is </a:t>
            </a:r>
            <a:r>
              <a:rPr lang="en-GB" baseline="0" dirty="0" smtClean="0"/>
              <a:t>the first thing </a:t>
            </a:r>
            <a:r>
              <a:rPr lang="en-GB" baseline="0" dirty="0" smtClean="0"/>
              <a:t>that the markers </a:t>
            </a:r>
            <a:r>
              <a:rPr lang="en-GB" baseline="0" dirty="0" smtClean="0"/>
              <a:t>will read</a:t>
            </a:r>
            <a:r>
              <a:rPr lang="en-GB" baseline="0" dirty="0" smtClean="0"/>
              <a:t>. Don’t </a:t>
            </a:r>
            <a:r>
              <a:rPr lang="en-GB" baseline="0" dirty="0" smtClean="0"/>
              <a:t>describe all </a:t>
            </a:r>
            <a:r>
              <a:rPr lang="en-GB" baseline="0" dirty="0" smtClean="0"/>
              <a:t>results here </a:t>
            </a:r>
            <a:r>
              <a:rPr lang="en-GB" baseline="0" dirty="0" smtClean="0"/>
              <a:t>– if </a:t>
            </a:r>
            <a:r>
              <a:rPr lang="en-GB" baseline="0" dirty="0" smtClean="0"/>
              <a:t>the density </a:t>
            </a:r>
            <a:r>
              <a:rPr lang="en-GB" baseline="0" dirty="0" smtClean="0"/>
              <a:t>is too high people will stop reading </a:t>
            </a:r>
            <a:r>
              <a:rPr lang="en-GB" baseline="0" dirty="0" smtClean="0"/>
              <a:t>it!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EEE MSc Project Guidance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4/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2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Dissertation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Title</a:t>
            </a:r>
            <a:r>
              <a:rPr lang="en-GB" dirty="0" smtClean="0"/>
              <a:t> for maximum impact</a:t>
            </a:r>
          </a:p>
          <a:p>
            <a:r>
              <a:rPr lang="en-GB" b="1" dirty="0" smtClean="0"/>
              <a:t>Abstract </a:t>
            </a:r>
            <a:r>
              <a:rPr lang="en-GB" dirty="0" smtClean="0"/>
              <a:t>– one paragraph self-contained summary of work  (it is not an introduction)</a:t>
            </a:r>
          </a:p>
          <a:p>
            <a:pPr lvl="1"/>
            <a:r>
              <a:rPr lang="en-GB" sz="3000" dirty="0" smtClean="0"/>
              <a:t>Purpose of study, statement of methods, results, conclusions</a:t>
            </a:r>
          </a:p>
          <a:p>
            <a:pPr lvl="1"/>
            <a:r>
              <a:rPr lang="en-GB" sz="3000" dirty="0" smtClean="0"/>
              <a:t>High quality</a:t>
            </a:r>
          </a:p>
          <a:p>
            <a:pPr lvl="1"/>
            <a:r>
              <a:rPr lang="en-GB" sz="3000" dirty="0" smtClean="0"/>
              <a:t>Write it last</a:t>
            </a:r>
          </a:p>
          <a:p>
            <a:pPr lvl="1"/>
            <a:r>
              <a:rPr lang="en-GB" sz="3000" dirty="0" smtClean="0"/>
              <a:t>Don’t describe all results.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GB" b="1" dirty="0" smtClean="0"/>
              <a:t>Introduction -</a:t>
            </a:r>
          </a:p>
          <a:p>
            <a:r>
              <a:rPr lang="en-GB" dirty="0" smtClean="0"/>
              <a:t>Put work into context, include background, describe broader perspective/relevance</a:t>
            </a:r>
          </a:p>
          <a:p>
            <a:r>
              <a:rPr lang="en-GB" dirty="0" smtClean="0"/>
              <a:t>Explain why and which questions you’re answering</a:t>
            </a:r>
          </a:p>
          <a:p>
            <a:r>
              <a:rPr lang="en-GB" dirty="0" smtClean="0"/>
              <a:t>Previous related research in field</a:t>
            </a:r>
          </a:p>
          <a:p>
            <a:r>
              <a:rPr lang="en-GB" dirty="0" smtClean="0"/>
              <a:t>Aims and objectives</a:t>
            </a:r>
          </a:p>
          <a:p>
            <a:r>
              <a:rPr lang="en-GB" dirty="0" smtClean="0"/>
              <a:t>Overview of report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496944" cy="5577483"/>
          </a:xfrm>
        </p:spPr>
        <p:txBody>
          <a:bodyPr>
            <a:noAutofit/>
          </a:bodyPr>
          <a:lstStyle/>
          <a:p>
            <a:r>
              <a:rPr lang="en-GB" b="1" dirty="0" smtClean="0"/>
              <a:t>Research methods – </a:t>
            </a:r>
          </a:p>
          <a:p>
            <a:r>
              <a:rPr lang="en-GB" sz="2800" dirty="0" smtClean="0"/>
              <a:t>Detailed description of what did and how</a:t>
            </a:r>
          </a:p>
          <a:p>
            <a:r>
              <a:rPr lang="en-GB" sz="2800" dirty="0" smtClean="0"/>
              <a:t>Be accurate with details</a:t>
            </a:r>
          </a:p>
          <a:p>
            <a:r>
              <a:rPr lang="en-GB" sz="2800" dirty="0" smtClean="0"/>
              <a:t>Experimental set-up, brand, calibration</a:t>
            </a:r>
          </a:p>
          <a:p>
            <a:r>
              <a:rPr lang="en-GB" sz="2800" dirty="0" smtClean="0"/>
              <a:t>Sufficient to allow others to duplicate</a:t>
            </a:r>
          </a:p>
          <a:p>
            <a:r>
              <a:rPr lang="en-GB" sz="2800" dirty="0" smtClean="0"/>
              <a:t>Use passive voice (e.g. “the sample was”, not “I did”)</a:t>
            </a:r>
          </a:p>
          <a:p>
            <a:r>
              <a:rPr lang="en-GB" sz="2800" dirty="0" smtClean="0"/>
              <a:t>Must match results section</a:t>
            </a:r>
          </a:p>
          <a:p>
            <a:endParaRPr lang="en-GB" sz="2800" dirty="0" smtClean="0"/>
          </a:p>
          <a:p>
            <a:r>
              <a:rPr lang="en-GB" b="1" dirty="0" smtClean="0"/>
              <a:t>Results – </a:t>
            </a:r>
          </a:p>
          <a:p>
            <a:r>
              <a:rPr lang="en-GB" sz="2800" dirty="0" smtClean="0"/>
              <a:t>Analyzed data (not raw results)</a:t>
            </a:r>
          </a:p>
          <a:p>
            <a:r>
              <a:rPr lang="en-GB" sz="2800" dirty="0" smtClean="0"/>
              <a:t>Graphical or tabulated (ease of interpretation)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248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000" dirty="0" smtClean="0"/>
              <a:t>Figures:</a:t>
            </a:r>
            <a:r>
              <a:rPr lang="en-GB" sz="3000" b="1" dirty="0" smtClean="0"/>
              <a:t>  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Save words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Stand alone 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Refer to figure in text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Number by section in thesis</a:t>
            </a:r>
          </a:p>
          <a:p>
            <a:pPr>
              <a:spcBef>
                <a:spcPts val="0"/>
              </a:spcBef>
            </a:pPr>
            <a:endParaRPr lang="en-GB" sz="3000" dirty="0" smtClean="0"/>
          </a:p>
          <a:p>
            <a:pPr>
              <a:spcBef>
                <a:spcPts val="0"/>
              </a:spcBef>
            </a:pPr>
            <a:r>
              <a:rPr lang="en-GB" sz="3000" dirty="0" smtClean="0"/>
              <a:t>Tables: 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Don’t need table </a:t>
            </a:r>
            <a:r>
              <a:rPr lang="en-GB" sz="3000" i="1" dirty="0" smtClean="0"/>
              <a:t>and</a:t>
            </a:r>
            <a:r>
              <a:rPr lang="en-GB" sz="3000" dirty="0" smtClean="0"/>
              <a:t> graph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Number and caption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4464496" cy="583264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GB" sz="3000" dirty="0" smtClean="0"/>
              <a:t>Graphs: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Independent variable on x-axis, dependent on y-axis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Label both axes and provide units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Suitable scale, starting value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Same scale/range for comparisons (side-by side)</a:t>
            </a:r>
          </a:p>
          <a:p>
            <a:pPr lvl="1">
              <a:spcBef>
                <a:spcPts val="0"/>
              </a:spcBef>
            </a:pPr>
            <a:r>
              <a:rPr lang="en-GB" sz="3000" dirty="0" smtClean="0"/>
              <a:t>Be careful with lines (not dot-to-dot)</a:t>
            </a:r>
          </a:p>
          <a:p>
            <a:endParaRPr lang="en-GB" sz="30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4572000" y="1268760"/>
            <a:ext cx="4680520" cy="3816424"/>
            <a:chOff x="4572000" y="1268760"/>
            <a:chExt cx="4680520" cy="381642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724128" y="1268760"/>
              <a:ext cx="0" cy="28611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24128" y="4129916"/>
              <a:ext cx="3384376" cy="191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444208" y="4561964"/>
              <a:ext cx="2808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Variable (units)</a:t>
              </a:r>
              <a:endParaRPr lang="en-GB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429454" y="2411306"/>
              <a:ext cx="2808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Dependent (units)</a:t>
              </a:r>
              <a:endParaRPr lang="en-GB" sz="28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084168" y="4149080"/>
              <a:ext cx="0" cy="14401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44208" y="4149080"/>
              <a:ext cx="0" cy="14401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04248" y="4149080"/>
              <a:ext cx="0" cy="14401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64288" y="4149080"/>
              <a:ext cx="0" cy="14401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524328" y="4149080"/>
              <a:ext cx="0" cy="14401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884368" y="4149080"/>
              <a:ext cx="0" cy="14401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604448" y="4149080"/>
              <a:ext cx="0" cy="14401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244408" y="4149080"/>
              <a:ext cx="0" cy="14401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580112" y="3861048"/>
              <a:ext cx="1440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580112" y="3501008"/>
              <a:ext cx="1440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580112" y="3140968"/>
              <a:ext cx="1440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580112" y="2780928"/>
              <a:ext cx="1440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580112" y="2780928"/>
              <a:ext cx="1440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580112" y="2420888"/>
              <a:ext cx="1440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580112" y="2060848"/>
              <a:ext cx="1440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580112" y="1700808"/>
              <a:ext cx="1440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68144" y="420192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1</a:t>
              </a:r>
              <a:endParaRPr lang="en-GB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00192" y="420192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60232" y="420192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3</a:t>
              </a:r>
              <a:endParaRPr lang="en-GB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20272" y="420192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4</a:t>
              </a:r>
              <a:endParaRPr lang="en-GB" sz="2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312" y="420192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5</a:t>
              </a:r>
              <a:endParaRPr lang="en-GB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68344" y="420192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6</a:t>
              </a:r>
              <a:endParaRPr lang="en-GB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28384" y="420192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7</a:t>
              </a:r>
              <a:endParaRPr lang="en-GB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60432" y="420192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8</a:t>
              </a:r>
              <a:endParaRPr lang="en-GB" sz="2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04048" y="3212976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0.1</a:t>
              </a:r>
              <a:endParaRPr lang="en-GB" sz="2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04048" y="2492896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0.2</a:t>
              </a:r>
              <a:endParaRPr lang="en-GB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4048" y="1844824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0.3</a:t>
              </a:r>
              <a:endParaRPr lang="en-GB" sz="28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730240" y="1752600"/>
              <a:ext cx="2834640" cy="2407920"/>
            </a:xfrm>
            <a:custGeom>
              <a:avLst/>
              <a:gdLst>
                <a:gd name="connsiteX0" fmla="*/ 0 w 2834640"/>
                <a:gd name="connsiteY0" fmla="*/ 2407920 h 2407920"/>
                <a:gd name="connsiteX1" fmla="*/ 1310640 w 2834640"/>
                <a:gd name="connsiteY1" fmla="*/ 548640 h 2407920"/>
                <a:gd name="connsiteX2" fmla="*/ 2834640 w 2834640"/>
                <a:gd name="connsiteY2" fmla="*/ 0 h 240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4640" h="2407920">
                  <a:moveTo>
                    <a:pt x="0" y="2407920"/>
                  </a:moveTo>
                  <a:cubicBezTo>
                    <a:pt x="419100" y="1678940"/>
                    <a:pt x="838200" y="949960"/>
                    <a:pt x="1310640" y="548640"/>
                  </a:cubicBezTo>
                  <a:cubicBezTo>
                    <a:pt x="1783080" y="147320"/>
                    <a:pt x="2308860" y="73660"/>
                    <a:pt x="2834640" y="0"/>
                  </a:cubicBezTo>
                </a:path>
              </a:pathLst>
            </a:cu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80112" y="3861048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68144" y="355385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40152" y="321297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12160" y="29249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28184" y="263691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88224" y="2545740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32240" y="2060848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48264" y="177281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08304" y="1628800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96336" y="177281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6376" y="148478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388424" y="148478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X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363272" cy="5577483"/>
          </a:xfrm>
        </p:spPr>
        <p:txBody>
          <a:bodyPr/>
          <a:lstStyle/>
          <a:p>
            <a:r>
              <a:rPr lang="en-GB" dirty="0" smtClean="0"/>
              <a:t>Maths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italics</a:t>
            </a:r>
            <a:r>
              <a:rPr lang="en-GB" dirty="0" smtClean="0"/>
              <a:t> for maths (esp. in text)</a:t>
            </a:r>
          </a:p>
          <a:p>
            <a:pPr lvl="1"/>
            <a:r>
              <a:rPr lang="en-GB" dirty="0" smtClean="0"/>
              <a:t>If longer than </a:t>
            </a:r>
            <a:r>
              <a:rPr lang="en-GB" i="1" dirty="0" smtClean="0"/>
              <a:t>x</a:t>
            </a:r>
            <a:r>
              <a:rPr lang="en-GB" dirty="0" smtClean="0"/>
              <a:t> + </a:t>
            </a:r>
            <a:r>
              <a:rPr lang="en-GB" i="1" dirty="0" smtClean="0"/>
              <a:t>y</a:t>
            </a:r>
            <a:r>
              <a:rPr lang="en-GB" dirty="0" smtClean="0"/>
              <a:t> = </a:t>
            </a:r>
            <a:r>
              <a:rPr lang="en-GB" i="1" dirty="0" smtClean="0"/>
              <a:t>z</a:t>
            </a:r>
            <a:r>
              <a:rPr lang="en-GB" dirty="0" smtClean="0"/>
              <a:t> put on separate line</a:t>
            </a:r>
          </a:p>
          <a:p>
            <a:pPr lvl="1"/>
            <a:r>
              <a:rPr lang="en-GB" dirty="0" smtClean="0"/>
              <a:t>Number every equation referred to in text</a:t>
            </a:r>
          </a:p>
          <a:p>
            <a:pPr lvl="1"/>
            <a:r>
              <a:rPr lang="en-GB" dirty="0" smtClean="0"/>
              <a:t>Punctuate. Write as you would read it</a:t>
            </a:r>
            <a:endParaRPr lang="en-GB" dirty="0" smtClean="0"/>
          </a:p>
          <a:p>
            <a:pPr lvl="1"/>
            <a:r>
              <a:rPr lang="en-GB" dirty="0" smtClean="0"/>
              <a:t>Use maths objects (e.g. MS Equation, or </a:t>
            </a:r>
            <a:r>
              <a:rPr lang="en-GB" dirty="0" err="1" smtClean="0"/>
              <a:t>LaTeX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9011344" cy="5904656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Discussion –</a:t>
            </a:r>
          </a:p>
          <a:p>
            <a:pPr>
              <a:spcBef>
                <a:spcPts val="200"/>
              </a:spcBef>
            </a:pPr>
            <a:r>
              <a:rPr lang="en-GB" sz="2800" dirty="0" smtClean="0"/>
              <a:t>Explains meaning of results</a:t>
            </a:r>
          </a:p>
          <a:p>
            <a:pPr>
              <a:spcBef>
                <a:spcPts val="200"/>
              </a:spcBef>
            </a:pPr>
            <a:r>
              <a:rPr lang="en-GB" sz="2800" dirty="0" smtClean="0"/>
              <a:t>Back up analysis with solid evidence</a:t>
            </a:r>
          </a:p>
          <a:p>
            <a:pPr>
              <a:spcBef>
                <a:spcPts val="200"/>
              </a:spcBef>
            </a:pPr>
            <a:r>
              <a:rPr lang="en-GB" sz="2800" dirty="0" smtClean="0"/>
              <a:t>Don’t include data not included in results</a:t>
            </a:r>
          </a:p>
          <a:p>
            <a:pPr>
              <a:spcBef>
                <a:spcPts val="200"/>
              </a:spcBef>
            </a:pPr>
            <a:r>
              <a:rPr lang="en-GB" sz="2800" dirty="0" smtClean="0"/>
              <a:t>Results = data, discussion = explanation</a:t>
            </a:r>
          </a:p>
          <a:p>
            <a:pPr>
              <a:spcBef>
                <a:spcPts val="200"/>
              </a:spcBef>
            </a:pPr>
            <a:r>
              <a:rPr lang="en-GB" sz="2800" dirty="0" smtClean="0"/>
              <a:t>Answer questions posed in intro. </a:t>
            </a:r>
          </a:p>
          <a:p>
            <a:pPr lvl="1">
              <a:spcBef>
                <a:spcPts val="200"/>
              </a:spcBef>
            </a:pPr>
            <a:r>
              <a:rPr lang="en-GB" dirty="0" smtClean="0"/>
              <a:t>did you discover what you thought you would? </a:t>
            </a:r>
          </a:p>
          <a:p>
            <a:pPr lvl="1">
              <a:spcBef>
                <a:spcPts val="200"/>
              </a:spcBef>
            </a:pPr>
            <a:r>
              <a:rPr lang="en-GB" dirty="0" smtClean="0"/>
              <a:t>Did experiments prove or disprove hypothesis? </a:t>
            </a:r>
          </a:p>
          <a:p>
            <a:pPr lvl="1">
              <a:spcBef>
                <a:spcPts val="200"/>
              </a:spcBef>
            </a:pPr>
            <a:r>
              <a:rPr lang="en-GB" dirty="0" smtClean="0"/>
              <a:t>Were results different from expected? </a:t>
            </a:r>
          </a:p>
          <a:p>
            <a:pPr lvl="1">
              <a:spcBef>
                <a:spcPts val="200"/>
              </a:spcBef>
            </a:pPr>
            <a:r>
              <a:rPr lang="en-GB" dirty="0" smtClean="0"/>
              <a:t>What have you learnt from your analysis? </a:t>
            </a:r>
          </a:p>
          <a:p>
            <a:pPr lvl="1">
              <a:spcBef>
                <a:spcPts val="200"/>
              </a:spcBef>
            </a:pPr>
            <a:r>
              <a:rPr lang="en-GB" dirty="0" smtClean="0"/>
              <a:t>How does your work relate to other work in the field? </a:t>
            </a:r>
          </a:p>
          <a:p>
            <a:pPr lvl="1">
              <a:spcBef>
                <a:spcPts val="200"/>
              </a:spcBef>
            </a:pPr>
            <a:r>
              <a:rPr lang="en-GB" dirty="0" smtClean="0"/>
              <a:t>What kinds of conclusions can you draw from results?</a:t>
            </a:r>
          </a:p>
          <a:p>
            <a:pPr lvl="1">
              <a:spcBef>
                <a:spcPts val="200"/>
              </a:spcBef>
            </a:pPr>
            <a:r>
              <a:rPr lang="en-GB" dirty="0" smtClean="0"/>
              <a:t>Suggest ideas for future work (or have a separate section)</a:t>
            </a:r>
          </a:p>
          <a:p>
            <a:pPr lvl="1">
              <a:buNone/>
            </a:pPr>
            <a:endParaRPr lang="en-GB" dirty="0" smtClean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GB" b="1" dirty="0" smtClean="0"/>
              <a:t>Conclusions – </a:t>
            </a:r>
          </a:p>
          <a:p>
            <a:r>
              <a:rPr lang="en-GB" dirty="0" smtClean="0"/>
              <a:t>Overall conclusions, reflect on progress against each objective, demonstrate what learnt, future avenues for research.</a:t>
            </a:r>
          </a:p>
          <a:p>
            <a:endParaRPr lang="en-GB" dirty="0" smtClean="0"/>
          </a:p>
          <a:p>
            <a:r>
              <a:rPr lang="en-GB" b="1" dirty="0" smtClean="0"/>
              <a:t>References – </a:t>
            </a:r>
          </a:p>
          <a:p>
            <a:r>
              <a:rPr lang="en-GB" dirty="0" smtClean="0"/>
              <a:t>in the usual style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After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Writer to editor (read, re-read, spell-check)</a:t>
            </a:r>
          </a:p>
          <a:p>
            <a:r>
              <a:rPr lang="en-GB" dirty="0" smtClean="0"/>
              <a:t>Only submit thoroughly reviewed work.</a:t>
            </a:r>
          </a:p>
          <a:p>
            <a:r>
              <a:rPr lang="en-GB" dirty="0" smtClean="0"/>
              <a:t>Let supervisor check (suggestions, not corrections)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 smtClean="0"/>
              <a:t>Design and research based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800" b="1" dirty="0" smtClean="0"/>
              <a:t>Design: </a:t>
            </a:r>
          </a:p>
          <a:p>
            <a:r>
              <a:rPr lang="en-GB" sz="2800" dirty="0" smtClean="0"/>
              <a:t>Justification of design choices crucial</a:t>
            </a:r>
          </a:p>
          <a:p>
            <a:r>
              <a:rPr lang="en-GB" sz="2800" dirty="0" smtClean="0"/>
              <a:t>Critically assess performance against specification</a:t>
            </a:r>
          </a:p>
          <a:p>
            <a:endParaRPr lang="en-GB" sz="2800" dirty="0" smtClean="0"/>
          </a:p>
          <a:p>
            <a:pPr>
              <a:buNone/>
            </a:pPr>
            <a:r>
              <a:rPr lang="en-GB" sz="2800" b="1" dirty="0" smtClean="0"/>
              <a:t>Research:</a:t>
            </a:r>
          </a:p>
          <a:p>
            <a:r>
              <a:rPr lang="en-GB" sz="2800" dirty="0" smtClean="0"/>
              <a:t>Describe, justify, assess experimental methods</a:t>
            </a:r>
          </a:p>
          <a:p>
            <a:r>
              <a:rPr lang="en-GB" sz="2800" dirty="0" smtClean="0"/>
              <a:t>Interpret results </a:t>
            </a:r>
          </a:p>
          <a:p>
            <a:r>
              <a:rPr lang="en-GB" sz="2800" dirty="0" smtClean="0"/>
              <a:t>Compare with theory</a:t>
            </a:r>
          </a:p>
          <a:p>
            <a:endParaRPr lang="en-GB" sz="2800" dirty="0" smtClean="0"/>
          </a:p>
          <a:p>
            <a:r>
              <a:rPr lang="en-GB" sz="2800" dirty="0" smtClean="0"/>
              <a:t>Nb. Mark sheets will include features to reflect different emphases of design and research</a:t>
            </a:r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Technical writing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Structure of dissertation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Scientific articles/reports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Which questions asked?</a:t>
            </a:r>
          </a:p>
          <a:p>
            <a:r>
              <a:rPr lang="en-GB" dirty="0" smtClean="0"/>
              <a:t>Which experiments performed?</a:t>
            </a:r>
          </a:p>
          <a:p>
            <a:r>
              <a:rPr lang="en-GB" dirty="0" smtClean="0"/>
              <a:t>Which data collected and how?</a:t>
            </a:r>
          </a:p>
          <a:p>
            <a:r>
              <a:rPr lang="en-GB" dirty="0" smtClean="0"/>
              <a:t>What conclusions drawn?</a:t>
            </a:r>
          </a:p>
          <a:p>
            <a:r>
              <a:rPr lang="en-GB" dirty="0" smtClean="0"/>
              <a:t>Any suggestions for further research?</a:t>
            </a:r>
          </a:p>
          <a:p>
            <a:endParaRPr lang="en-GB" dirty="0" smtClean="0"/>
          </a:p>
          <a:p>
            <a:r>
              <a:rPr lang="en-GB" dirty="0" smtClean="0"/>
              <a:t>Research demands accuracy and precision – as does writing!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Thesis/dissertation is: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Formal piece of substantial stand alone writing, presenting original data in support of a particular supposition</a:t>
            </a:r>
          </a:p>
          <a:p>
            <a:r>
              <a:rPr lang="en-GB" sz="2800" dirty="0" smtClean="0"/>
              <a:t>Thorough analysis and interpretation of results</a:t>
            </a:r>
          </a:p>
          <a:p>
            <a:r>
              <a:rPr lang="en-GB" sz="2800" dirty="0" smtClean="0"/>
              <a:t>Every statement is supported by citing the literature or your own original work</a:t>
            </a:r>
          </a:p>
          <a:p>
            <a:r>
              <a:rPr lang="en-GB" sz="2800" dirty="0" smtClean="0"/>
              <a:t>Every statement correct and defensible in logical/scientific sense</a:t>
            </a:r>
          </a:p>
          <a:p>
            <a:r>
              <a:rPr lang="en-GB" sz="2800" dirty="0" smtClean="0"/>
              <a:t>Designed for the reader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53103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Thesis/dissertation is not: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6203229"/>
            <a:ext cx="8640960" cy="61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diary of your days in lab.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technical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IS</a:t>
            </a:r>
          </a:p>
          <a:p>
            <a:r>
              <a:rPr lang="en-GB" dirty="0" smtClean="0"/>
              <a:t>Efficient communication of ideas</a:t>
            </a:r>
          </a:p>
          <a:p>
            <a:r>
              <a:rPr lang="en-GB" dirty="0" smtClean="0"/>
              <a:t>Clear and simple</a:t>
            </a:r>
          </a:p>
          <a:p>
            <a:r>
              <a:rPr lang="en-GB" dirty="0" smtClean="0"/>
              <a:t>Interesting and engaging</a:t>
            </a:r>
          </a:p>
          <a:p>
            <a:endParaRPr lang="en-GB" dirty="0" smtClean="0"/>
          </a:p>
          <a:p>
            <a:pPr>
              <a:buNone/>
            </a:pPr>
            <a:r>
              <a:rPr lang="en-GB" b="1" dirty="0" smtClean="0"/>
              <a:t>IS NOT</a:t>
            </a:r>
          </a:p>
          <a:p>
            <a:r>
              <a:rPr lang="en-GB" dirty="0" smtClean="0"/>
              <a:t>Ambiguous/flowery</a:t>
            </a:r>
          </a:p>
          <a:p>
            <a:r>
              <a:rPr lang="en-GB" dirty="0" smtClean="0"/>
              <a:t>Filled with jargon</a:t>
            </a:r>
          </a:p>
          <a:p>
            <a:r>
              <a:rPr lang="en-GB" dirty="0" smtClean="0"/>
              <a:t>Boring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Good technical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43528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for the benefit of the reader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Use plain English </a:t>
            </a:r>
          </a:p>
          <a:p>
            <a:pPr marL="514350" indent="-514350">
              <a:buFontTx/>
              <a:buChar char="-"/>
            </a:pPr>
            <a:r>
              <a:rPr lang="en-GB" sz="3000" dirty="0" smtClean="0"/>
              <a:t>Use short sentences, not too many commas or conjunctions (and, but, yet)</a:t>
            </a:r>
          </a:p>
          <a:p>
            <a:pPr marL="514350" indent="-514350">
              <a:buFontTx/>
              <a:buChar char="-"/>
            </a:pPr>
            <a:r>
              <a:rPr lang="en-GB" sz="3000" dirty="0" smtClean="0"/>
              <a:t>Use bullet points where possible</a:t>
            </a:r>
          </a:p>
          <a:p>
            <a:pPr marL="514350" indent="-514350">
              <a:buFontTx/>
              <a:buChar char="-"/>
            </a:pPr>
            <a:r>
              <a:rPr lang="en-GB" sz="3000" dirty="0" smtClean="0"/>
              <a:t>Use simplest words possible, avoid jargon</a:t>
            </a:r>
          </a:p>
          <a:p>
            <a:pPr marL="514350" indent="-514350">
              <a:buFontTx/>
              <a:buChar char="-"/>
            </a:pPr>
            <a:r>
              <a:rPr lang="en-GB" sz="3000" dirty="0" smtClean="0"/>
              <a:t>Avoid unnecessary words (e.g. “after specification we </a:t>
            </a:r>
            <a:r>
              <a:rPr lang="en-GB" sz="3000" i="1" dirty="0" smtClean="0"/>
              <a:t>were in a position to </a:t>
            </a:r>
            <a:r>
              <a:rPr lang="en-GB" sz="3000" dirty="0" smtClean="0"/>
              <a:t>begin a detailed design”)</a:t>
            </a:r>
          </a:p>
          <a:p>
            <a:pPr marL="514350" indent="-514350">
              <a:buFontTx/>
              <a:buChar char="-"/>
            </a:pPr>
            <a:endParaRPr lang="en-GB" sz="3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55365"/>
            <a:ext cx="8435280" cy="4525963"/>
          </a:xfrm>
        </p:spPr>
        <p:txBody>
          <a:bodyPr>
            <a:normAutofit/>
          </a:bodyPr>
          <a:lstStyle/>
          <a:p>
            <a:pPr marL="514350" indent="-514350">
              <a:buFontTx/>
              <a:buChar char="-"/>
            </a:pPr>
            <a:r>
              <a:rPr lang="en-GB" sz="3000" dirty="0" smtClean="0"/>
              <a:t>Don’t convert verbs into nouns </a:t>
            </a:r>
          </a:p>
          <a:p>
            <a:pPr marL="514350" indent="-514350">
              <a:buNone/>
            </a:pPr>
            <a:r>
              <a:rPr lang="en-GB" sz="3000" dirty="0" smtClean="0"/>
              <a:t>	(e.g. “ESD accounts for the destruction of components” → “electrical overstress destroys components”</a:t>
            </a:r>
          </a:p>
          <a:p>
            <a:pPr marL="514350" indent="-514350">
              <a:buFontTx/>
              <a:buChar char="-"/>
            </a:pPr>
            <a:r>
              <a:rPr lang="en-GB" sz="3000" dirty="0" smtClean="0"/>
              <a:t>Personal is OK sometimes </a:t>
            </a:r>
          </a:p>
          <a:p>
            <a:pPr marL="514350" indent="-514350">
              <a:buNone/>
            </a:pPr>
            <a:r>
              <a:rPr lang="en-GB" sz="3000" dirty="0" smtClean="0"/>
              <a:t>	(e.g. I show…, we (you and the reader) see that…</a:t>
            </a:r>
          </a:p>
          <a:p>
            <a:pPr marL="514350" indent="-514350">
              <a:buFontTx/>
              <a:buChar char="-"/>
            </a:pPr>
            <a:r>
              <a:rPr lang="en-GB" sz="3000" dirty="0" smtClean="0"/>
              <a:t>Avoid grammatical errors</a:t>
            </a:r>
          </a:p>
          <a:p>
            <a:endParaRPr lang="en-GB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Good technical writing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technical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Use appropriate structure (see later)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Use appropriate formatting</a:t>
            </a:r>
          </a:p>
          <a:p>
            <a:pPr marL="914400" lvl="1" indent="-514350"/>
            <a:r>
              <a:rPr lang="en-GB" sz="3200" dirty="0" smtClean="0"/>
              <a:t>Section numbering (sections at same level should be approx. equal length). Use sub-sections and sub-sub-sections.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Get feedback – on structure, peer review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Dissertation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920" y="1567333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Abstract</a:t>
            </a:r>
          </a:p>
          <a:p>
            <a:r>
              <a:rPr lang="en-GB" sz="2800" dirty="0" smtClean="0"/>
              <a:t>Acknowledgements</a:t>
            </a:r>
          </a:p>
          <a:p>
            <a:r>
              <a:rPr lang="en-GB" sz="2800" dirty="0" smtClean="0"/>
              <a:t>Contents</a:t>
            </a:r>
          </a:p>
          <a:p>
            <a:r>
              <a:rPr lang="en-GB" sz="2800" dirty="0" smtClean="0"/>
              <a:t>Introduction</a:t>
            </a:r>
          </a:p>
          <a:p>
            <a:r>
              <a:rPr lang="en-GB" sz="2800" dirty="0" smtClean="0"/>
              <a:t>Background</a:t>
            </a:r>
          </a:p>
          <a:p>
            <a:r>
              <a:rPr lang="en-GB" sz="2800" dirty="0" smtClean="0"/>
              <a:t>Research methods (materials/methods)</a:t>
            </a:r>
          </a:p>
          <a:p>
            <a:r>
              <a:rPr lang="en-GB" sz="2800" dirty="0" smtClean="0"/>
              <a:t>Results</a:t>
            </a:r>
          </a:p>
          <a:p>
            <a:r>
              <a:rPr lang="en-GB" sz="2800" dirty="0" smtClean="0"/>
              <a:t>Discussion</a:t>
            </a:r>
          </a:p>
          <a:p>
            <a:r>
              <a:rPr lang="en-GB" sz="2800" dirty="0" smtClean="0"/>
              <a:t>Conclusions</a:t>
            </a:r>
          </a:p>
          <a:p>
            <a:r>
              <a:rPr lang="en-GB" sz="2800" dirty="0" smtClean="0"/>
              <a:t>References</a:t>
            </a:r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276176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Plagiarism declaration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 flipV="1">
            <a:off x="2771800" y="3023374"/>
            <a:ext cx="2232248" cy="455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4048" y="148478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Front sheet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71800" y="1628801"/>
            <a:ext cx="2232248" cy="1175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1560</Words>
  <Application>Microsoft Macintosh PowerPoint</Application>
  <PresentationFormat>On-screen Show (4:3)</PresentationFormat>
  <Paragraphs>230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EEE MSc Project Guidance notes</vt:lpstr>
      <vt:lpstr>Contents</vt:lpstr>
      <vt:lpstr>Scientific articles/reports</vt:lpstr>
      <vt:lpstr>Thesis/dissertation is:</vt:lpstr>
      <vt:lpstr>Good technical writing</vt:lpstr>
      <vt:lpstr>Good technical writing</vt:lpstr>
      <vt:lpstr>Good technical writing</vt:lpstr>
      <vt:lpstr>Good technical writing</vt:lpstr>
      <vt:lpstr>Dissertation structure</vt:lpstr>
      <vt:lpstr>Dissertation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writing</vt:lpstr>
      <vt:lpstr>Design and research based projects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report mark scheme</dc:title>
  <dc:creator>Kris Groom</dc:creator>
  <cp:lastModifiedBy>Kristian Groom</cp:lastModifiedBy>
  <cp:revision>93</cp:revision>
  <dcterms:created xsi:type="dcterms:W3CDTF">2011-01-31T12:30:20Z</dcterms:created>
  <dcterms:modified xsi:type="dcterms:W3CDTF">2014-10-07T13:51:16Z</dcterms:modified>
</cp:coreProperties>
</file>