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5" r:id="rId2"/>
    <p:sldId id="273" r:id="rId3"/>
    <p:sldId id="289" r:id="rId4"/>
    <p:sldId id="279" r:id="rId5"/>
    <p:sldId id="260" r:id="rId6"/>
    <p:sldId id="268" r:id="rId7"/>
    <p:sldId id="290" r:id="rId8"/>
    <p:sldId id="277" r:id="rId9"/>
    <p:sldId id="264" r:id="rId10"/>
    <p:sldId id="294" r:id="rId11"/>
    <p:sldId id="282" r:id="rId12"/>
    <p:sldId id="281" r:id="rId13"/>
    <p:sldId id="291" r:id="rId14"/>
    <p:sldId id="292" r:id="rId15"/>
    <p:sldId id="293" r:id="rId16"/>
    <p:sldId id="286" r:id="rId17"/>
    <p:sldId id="265" r:id="rId18"/>
    <p:sldId id="271" r:id="rId19"/>
    <p:sldId id="270" r:id="rId20"/>
    <p:sldId id="287" r:id="rId21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UOS Stephenso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UOS Stephenso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UOS Stephenso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UOS Stephenso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UOS Stephenso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UOS Stephenso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UOS Stephenso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UOS Stephenso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UOS Stephenso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1503"/>
    <a:srgbClr val="FF99FF"/>
    <a:srgbClr val="00FFFF"/>
    <a:srgbClr val="0099CC"/>
    <a:srgbClr val="0099FF"/>
    <a:srgbClr val="336699"/>
    <a:srgbClr val="2A196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9" autoAdjust="0"/>
    <p:restoredTop sz="89773" autoAdjust="0"/>
  </p:normalViewPr>
  <p:slideViewPr>
    <p:cSldViewPr>
      <p:cViewPr varScale="1">
        <p:scale>
          <a:sx n="116" d="100"/>
          <a:sy n="116" d="100"/>
        </p:scale>
        <p:origin x="151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A763F77-2E2D-4A7A-87DE-B4C85782460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007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8AA697E-1F23-4F31-9F49-DDEB7498B16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5820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OS Stephenso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OS Stephenso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OS Stephenso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OS Stephenso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OS Stephenso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164C4E-6808-4E47-BF14-C207D2A056BC}" type="slidenum">
              <a:rPr lang="en-GB" smtClean="0"/>
              <a:pPr/>
              <a:t>2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927827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651ADA-93B1-4973-9DCB-488E5EE87975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5338"/>
            <a:ext cx="4271962" cy="32035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defTabSz="762000"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3511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289F43-BAF3-46F4-84D9-32DF7F852646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5338"/>
            <a:ext cx="4271962" cy="3203575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defTabSz="762000"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05041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95F3D4-0C7F-4599-9201-717B783DF7F3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5338"/>
            <a:ext cx="4271962" cy="3203575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defTabSz="762000"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29703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31188E-4FAC-4E0D-AE12-1D40EEBC370B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5338"/>
            <a:ext cx="4271962" cy="3203575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defTabSz="762000"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60291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6C43B9-6DF8-40C9-AC62-8A5EE31EBDBA}" type="slidenum">
              <a:rPr lang="en-GB" smtClean="0"/>
              <a:pPr/>
              <a:t>17</a:t>
            </a:fld>
            <a:endParaRPr lang="en-GB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5338"/>
            <a:ext cx="4271962" cy="3203575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defTabSz="762000"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99029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27A9DB-5017-47C2-92F1-2AE123410A9D}" type="slidenum">
              <a:rPr lang="en-GB" smtClean="0"/>
              <a:pPr/>
              <a:t>18</a:t>
            </a:fld>
            <a:endParaRPr lang="en-GB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5338"/>
            <a:ext cx="4271962" cy="3203575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defTabSz="762000"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7169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11D57-EE36-46F8-A416-01EDFB3D7671}" type="slidenum">
              <a:rPr lang="en-GB" smtClean="0"/>
              <a:pPr/>
              <a:t>19</a:t>
            </a:fld>
            <a:endParaRPr lang="en-GB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5338"/>
            <a:ext cx="4271962" cy="3203575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defTabSz="762000"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538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"/>
            <a:ext cx="2419350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209800"/>
            <a:ext cx="8229600" cy="1828800"/>
          </a:xfrm>
        </p:spPr>
        <p:txBody>
          <a:bodyPr anchor="ctr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876800"/>
            <a:ext cx="8229600" cy="1066800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010400" y="152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0F844B9-04B9-4944-8465-62D260726C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30887-1ECE-466F-8CEF-FDA346F130BD}" type="datetime1">
              <a:rPr lang="en-GB"/>
              <a:pPr>
                <a:defRPr/>
              </a:pPr>
              <a:t>28/09/2016</a:t>
            </a:fld>
            <a:endParaRPr lang="en-GB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The University of Sheffield / Department of Marketing and Communications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E0C45-AB7D-4C1F-8CF4-643D5EF9F93D}" type="datetime1">
              <a:rPr lang="en-GB"/>
              <a:pPr>
                <a:defRPr/>
              </a:pPr>
              <a:t>28/09/2016</a:t>
            </a:fld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The University of Sheffield / Department of Marketing and Communications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371600"/>
            <a:ext cx="2057400" cy="472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371600"/>
            <a:ext cx="6019800" cy="472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F50B2-BD1F-404A-B4D4-ACD69E1F4567}" type="datetime1">
              <a:rPr lang="en-GB"/>
              <a:pPr>
                <a:defRPr/>
              </a:pPr>
              <a:t>28/09/2016</a:t>
            </a:fld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The University of Sheffield / Department of Marketing and Communications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8FF40-36E9-4ABE-9DE9-BA7D2A454C24}" type="datetime1">
              <a:rPr lang="en-GB"/>
              <a:pPr>
                <a:defRPr/>
              </a:pPr>
              <a:t>28/09/2016</a:t>
            </a:fld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The University of Sheffield / Department of Marketing and Communications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B4312-87F5-47A5-B45A-F60DF07AF164}" type="datetime1">
              <a:rPr lang="en-GB"/>
              <a:pPr>
                <a:defRPr/>
              </a:pPr>
              <a:t>28/09/2016</a:t>
            </a:fld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The University of Sheffield / Department of Marketing and Communications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362200"/>
            <a:ext cx="40386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362200"/>
            <a:ext cx="40386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395F0-4B11-48EB-A4BA-9380F409CAEA}" type="datetime1">
              <a:rPr lang="en-GB"/>
              <a:pPr>
                <a:defRPr/>
              </a:pPr>
              <a:t>28/09/2016</a:t>
            </a:fld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The University of Sheffield / Department of Marketing and Communications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DAA5B-FBC7-422D-BEEC-89F6B4150C41}" type="datetime1">
              <a:rPr lang="en-GB"/>
              <a:pPr>
                <a:defRPr/>
              </a:pPr>
              <a:t>28/09/2016</a:t>
            </a:fld>
            <a:endParaRPr lang="en-GB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The University of Sheffield / Department of Marketing and Communications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E768E-ACF4-4889-ADF0-425828C7E15B}" type="datetime1">
              <a:rPr lang="en-GB"/>
              <a:pPr>
                <a:defRPr/>
              </a:pPr>
              <a:t>28/09/2016</a:t>
            </a:fld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The University of Sheffield / Department of Marketing and Communications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B4D17-BF34-496F-A177-F3E8F98E3DA7}" type="datetime1">
              <a:rPr lang="en-GB"/>
              <a:pPr>
                <a:defRPr/>
              </a:pPr>
              <a:t>28/09/2016</a:t>
            </a:fld>
            <a:endParaRPr lang="en-GB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The University of Sheffield / Department of Marketing and Communications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A1D5E-908A-494D-AF4D-5B3C2A320670}" type="datetime1">
              <a:rPr lang="en-GB"/>
              <a:pPr>
                <a:defRPr/>
              </a:pPr>
              <a:t>28/09/2016</a:t>
            </a:fld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The University of Sheffield / Department of Marketing and Communications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751B4-536A-4407-AF69-AAF55B1AE3EA}" type="datetime1">
              <a:rPr lang="en-GB"/>
              <a:pPr>
                <a:defRPr/>
              </a:pPr>
              <a:t>28/09/2016</a:t>
            </a:fld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The University of Sheffield / Department of Marketing and Communications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3716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362200"/>
            <a:ext cx="8229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5532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4F529502-8F96-4ED7-AC1C-66D505BE8E7B}" type="datetime1">
              <a:rPr lang="en-GB"/>
              <a:pPr>
                <a:defRPr/>
              </a:pPr>
              <a:t>28/09/2016</a:t>
            </a:fld>
            <a:endParaRPr lang="en-GB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71600" y="6553200"/>
            <a:ext cx="518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© The University of Sheffield / Department of Marketing and Communications</a:t>
            </a:r>
          </a:p>
        </p:txBody>
      </p:sp>
      <p:pic>
        <p:nvPicPr>
          <p:cNvPr id="1030" name="Picture 3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52400"/>
            <a:ext cx="2419350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/>
  <p:txStyles>
    <p:titleStyle>
      <a:lvl1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UOS Stephenson" pitchFamily="18" charset="0"/>
        </a:defRPr>
      </a:lvl2pPr>
      <a:lvl3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UOS Stephenson" pitchFamily="18" charset="0"/>
        </a:defRPr>
      </a:lvl3pPr>
      <a:lvl4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UOS Stephenson" pitchFamily="18" charset="0"/>
        </a:defRPr>
      </a:lvl4pPr>
      <a:lvl5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UOS Stephenson" pitchFamily="18" charset="0"/>
        </a:defRPr>
      </a:lvl5pPr>
      <a:lvl6pPr marL="457200" algn="l" rtl="0" fontAlgn="base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UOS Stephenson" pitchFamily="18" charset="0"/>
        </a:defRPr>
      </a:lvl6pPr>
      <a:lvl7pPr marL="914400" algn="l" rtl="0" fontAlgn="base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UOS Stephenson" pitchFamily="18" charset="0"/>
        </a:defRPr>
      </a:lvl7pPr>
      <a:lvl8pPr marL="1371600" algn="l" rtl="0" fontAlgn="base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UOS Stephenson" pitchFamily="18" charset="0"/>
        </a:defRPr>
      </a:lvl8pPr>
      <a:lvl9pPr marL="1828800" algn="l" rtl="0" fontAlgn="base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UOS Stephenson" pitchFamily="18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har char="•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0000"/>
        </a:spcBef>
        <a:spcAft>
          <a:spcPct val="0"/>
        </a:spcAft>
        <a:buFont typeface="TUOS Stephenson" pitchFamily="18" charset="0"/>
        <a:buChar char="•"/>
        <a:defRPr sz="28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TUOS Stephenson" pitchFamily="18" charset="0"/>
        <a:defRPr sz="14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Font typeface="TUOS Stephenson" pitchFamily="18" charset="0"/>
        <a:buChar char="•"/>
        <a:defRPr sz="900">
          <a:solidFill>
            <a:schemeClr val="bg2"/>
          </a:solidFill>
          <a:latin typeface="+mn-lt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Font typeface="TUOS Stephenson" pitchFamily="18" charset="0"/>
        <a:buChar char="•"/>
        <a:defRPr sz="900">
          <a:solidFill>
            <a:schemeClr val="bg2"/>
          </a:solidFill>
          <a:latin typeface="+mn-lt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Font typeface="TUOS Stephenson" pitchFamily="18" charset="0"/>
        <a:buChar char="•"/>
        <a:defRPr sz="900">
          <a:solidFill>
            <a:schemeClr val="bg2"/>
          </a:solidFill>
          <a:latin typeface="+mn-lt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Font typeface="TUOS Stephenson" pitchFamily="18" charset="0"/>
        <a:buChar char="•"/>
        <a:defRPr sz="900">
          <a:solidFill>
            <a:schemeClr val="bg2"/>
          </a:solidFill>
          <a:latin typeface="+mn-lt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Font typeface="TUOS Stephenson" pitchFamily="18" charset="0"/>
        <a:buChar char="•"/>
        <a:defRPr sz="9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52736"/>
            <a:ext cx="8229600" cy="5400600"/>
          </a:xfrm>
        </p:spPr>
        <p:txBody>
          <a:bodyPr/>
          <a:lstStyle/>
          <a:p>
            <a:pPr marL="0" indent="0" algn="ctr"/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Welcome </a:t>
            </a:r>
            <a:r>
              <a:rPr lang="en-GB" sz="2800" dirty="0"/>
              <a:t>to the University of </a:t>
            </a:r>
            <a:r>
              <a:rPr lang="en-GB" sz="2800" dirty="0" smtClean="0"/>
              <a:t>Sheffield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/>
              <a:t/>
            </a:r>
            <a:br>
              <a:rPr lang="en-GB" sz="2800" dirty="0"/>
            </a:br>
            <a:r>
              <a:rPr lang="en-GB" dirty="0"/>
              <a:t>Department of Electronic &amp; Electrical Engineering</a:t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sz="2000" dirty="0"/>
              <a:t/>
            </a:r>
            <a:br>
              <a:rPr lang="en-GB" sz="2000" dirty="0"/>
            </a:br>
            <a:r>
              <a:rPr lang="en-GB" sz="3600" dirty="0"/>
              <a:t>Health &amp; Safety Induction 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>September 2016</a:t>
            </a:r>
            <a:r>
              <a:rPr lang="en-GB" sz="3600" dirty="0"/>
              <a:t/>
            </a:r>
            <a:br>
              <a:rPr lang="en-GB" sz="3600" dirty="0"/>
            </a:b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A2CCF7-DE6F-4A02-8FCD-C71897A04D8B}" type="datetime1">
              <a:rPr lang="en-GB" smtClean="0"/>
              <a:pPr>
                <a:defRPr/>
              </a:pPr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The University of Sheffield / Department of Marketing and Communications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6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GENERIC ASSESSMENT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u="sng" dirty="0" smtClean="0">
                <a:solidFill>
                  <a:srgbClr val="FFFF00"/>
                </a:solidFill>
                <a:latin typeface="+mj-lt"/>
              </a:rPr>
              <a:t>RACIE ID 2495 </a:t>
            </a:r>
          </a:p>
          <a:p>
            <a:r>
              <a:rPr lang="en-GB" sz="2400" dirty="0" smtClean="0">
                <a:latin typeface="+mj-lt"/>
              </a:rPr>
              <a:t>This assessment has been written to cover the most common hazards you may encounter in your project.</a:t>
            </a:r>
            <a:br>
              <a:rPr lang="en-GB" sz="2400" dirty="0" smtClean="0">
                <a:latin typeface="+mj-lt"/>
              </a:rPr>
            </a:br>
            <a:endParaRPr lang="en-GB" sz="2400" dirty="0" smtClean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It is not an exhaustive list!</a:t>
            </a:r>
            <a:br>
              <a:rPr lang="en-GB" sz="2400" dirty="0" smtClean="0">
                <a:latin typeface="+mj-lt"/>
              </a:rPr>
            </a:br>
            <a:endParaRPr lang="en-GB" sz="2400" dirty="0" smtClean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Most projects will contain the following categories as </a:t>
            </a:r>
            <a:r>
              <a:rPr lang="en-GB" sz="2400" dirty="0">
                <a:latin typeface="+mj-lt"/>
              </a:rPr>
              <a:t>a minimum</a:t>
            </a:r>
            <a:r>
              <a:rPr lang="en-GB" sz="2400" dirty="0" smtClean="0">
                <a:latin typeface="+mj-lt"/>
              </a:rPr>
              <a:t> – Fire, Slips and Trips, DSE and Electrical hazards.</a:t>
            </a:r>
            <a:endParaRPr lang="en-GB" sz="24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F8FF40-36E9-4ABE-9DE9-BA7D2A454C24}" type="datetime1">
              <a:rPr lang="en-GB" smtClean="0"/>
              <a:pPr>
                <a:defRPr/>
              </a:pPr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The University of Sheffield / Department of Marketing and Communications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413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980728"/>
            <a:ext cx="8229600" cy="762000"/>
          </a:xfrm>
        </p:spPr>
        <p:txBody>
          <a:bodyPr/>
          <a:lstStyle/>
          <a:p>
            <a:r>
              <a:rPr lang="en-GB" b="1" dirty="0"/>
              <a:t>Risk Assessment - A Guide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28800"/>
            <a:ext cx="8229600" cy="4968552"/>
          </a:xfrm>
        </p:spPr>
        <p:txBody>
          <a:bodyPr/>
          <a:lstStyle/>
          <a:p>
            <a:pPr marL="0" indent="0">
              <a:buNone/>
            </a:pPr>
            <a:r>
              <a:rPr lang="en-GB" sz="1400" b="1" dirty="0" smtClean="0">
                <a:latin typeface="+mj-lt"/>
              </a:rPr>
              <a:t>What </a:t>
            </a:r>
            <a:r>
              <a:rPr lang="en-GB" sz="1400" b="1" dirty="0">
                <a:latin typeface="+mj-lt"/>
              </a:rPr>
              <a:t>is a risk assessment</a:t>
            </a:r>
            <a:r>
              <a:rPr lang="en-GB" sz="1400" b="1" dirty="0" smtClean="0">
                <a:latin typeface="+mj-lt"/>
              </a:rPr>
              <a:t>?</a:t>
            </a:r>
            <a:r>
              <a:rPr lang="en-GB" sz="1400" b="1" dirty="0" smtClean="0"/>
              <a:t/>
            </a:r>
            <a:br>
              <a:rPr lang="en-GB" sz="1400" b="1" dirty="0" smtClean="0"/>
            </a:br>
            <a:r>
              <a:rPr lang="en-GB" sz="400" b="1" dirty="0" smtClean="0"/>
              <a:t> </a:t>
            </a:r>
            <a:r>
              <a:rPr lang="en-GB" sz="1400" b="1" dirty="0" smtClean="0"/>
              <a:t/>
            </a:r>
            <a:br>
              <a:rPr lang="en-GB" sz="1400" b="1" dirty="0" smtClean="0"/>
            </a:br>
            <a:r>
              <a:rPr lang="en-GB" sz="1400" b="1" dirty="0" smtClean="0"/>
              <a:t/>
            </a:r>
            <a:br>
              <a:rPr lang="en-GB" sz="1400" b="1" dirty="0" smtClean="0"/>
            </a:br>
            <a:r>
              <a:rPr lang="en-GB" sz="1400" dirty="0" smtClean="0">
                <a:latin typeface="+mj-lt"/>
              </a:rPr>
              <a:t>A </a:t>
            </a:r>
            <a:r>
              <a:rPr lang="en-GB" sz="1400" dirty="0">
                <a:latin typeface="+mj-lt"/>
              </a:rPr>
              <a:t>risk assessment is a careful examination of what could cause harm to people, so that you can assess what precautions you should take to prevent harm</a:t>
            </a:r>
            <a:r>
              <a:rPr lang="en-GB" sz="1400" dirty="0" smtClean="0">
                <a:latin typeface="+mj-lt"/>
              </a:rPr>
              <a:t>.</a:t>
            </a:r>
            <a:br>
              <a:rPr lang="en-GB" sz="1400" dirty="0" smtClean="0">
                <a:latin typeface="+mj-lt"/>
              </a:rPr>
            </a:br>
            <a:r>
              <a:rPr lang="en-GB" sz="1400" dirty="0" smtClean="0">
                <a:latin typeface="+mj-lt"/>
              </a:rPr>
              <a:t>A </a:t>
            </a:r>
            <a:r>
              <a:rPr lang="en-GB" sz="1400" dirty="0">
                <a:latin typeface="+mj-lt"/>
              </a:rPr>
              <a:t>good risk assessment prevents anyone doing </a:t>
            </a:r>
            <a:r>
              <a:rPr lang="en-GB" sz="1400" dirty="0" smtClean="0">
                <a:latin typeface="+mj-lt"/>
              </a:rPr>
              <a:t>an experiment or activity that puts themselves or others </a:t>
            </a:r>
            <a:r>
              <a:rPr lang="en-GB" sz="1400" dirty="0">
                <a:latin typeface="+mj-lt"/>
              </a:rPr>
              <a:t>in </a:t>
            </a:r>
            <a:r>
              <a:rPr lang="en-GB" sz="1400" dirty="0" smtClean="0">
                <a:latin typeface="+mj-lt"/>
              </a:rPr>
              <a:t>danger.</a:t>
            </a:r>
            <a:endParaRPr lang="en-GB" sz="1400" dirty="0">
              <a:latin typeface="+mj-lt"/>
            </a:endParaRPr>
          </a:p>
          <a:p>
            <a:pPr marL="0" indent="0">
              <a:buNone/>
            </a:pPr>
            <a:r>
              <a:rPr lang="en-GB" sz="1400" b="1" dirty="0" smtClean="0">
                <a:solidFill>
                  <a:schemeClr val="accent4">
                    <a:lumMod val="10000"/>
                  </a:schemeClr>
                </a:solidFill>
                <a:latin typeface="+mj-lt"/>
              </a:rPr>
              <a:t>You </a:t>
            </a:r>
            <a:r>
              <a:rPr lang="en-GB" sz="1400" b="1" dirty="0">
                <a:solidFill>
                  <a:schemeClr val="accent4">
                    <a:lumMod val="10000"/>
                  </a:schemeClr>
                </a:solidFill>
                <a:latin typeface="+mj-lt"/>
              </a:rPr>
              <a:t>don’t need to be a health and safety expert to conduct a Risk Assessment!!</a:t>
            </a:r>
            <a:endParaRPr lang="en-GB" sz="1400" dirty="0">
              <a:solidFill>
                <a:schemeClr val="accent4">
                  <a:lumMod val="1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GB" sz="400" dirty="0" smtClean="0">
                <a:latin typeface="+mj-lt"/>
              </a:rPr>
              <a:t/>
            </a:r>
            <a:br>
              <a:rPr lang="en-GB" sz="400" dirty="0" smtClean="0">
                <a:latin typeface="+mj-lt"/>
              </a:rPr>
            </a:br>
            <a:r>
              <a:rPr lang="en-GB" sz="400" dirty="0" smtClean="0">
                <a:latin typeface="+mj-lt"/>
              </a:rPr>
              <a:t/>
            </a:r>
            <a:br>
              <a:rPr lang="en-GB" sz="400" dirty="0" smtClean="0">
                <a:latin typeface="+mj-lt"/>
              </a:rPr>
            </a:br>
            <a:r>
              <a:rPr lang="en-GB" sz="1400" dirty="0" smtClean="0">
                <a:latin typeface="+mj-lt"/>
              </a:rPr>
              <a:t>When </a:t>
            </a:r>
            <a:r>
              <a:rPr lang="en-GB" sz="1400" dirty="0">
                <a:latin typeface="+mj-lt"/>
              </a:rPr>
              <a:t>doing a risk assessment you need to follow </a:t>
            </a:r>
            <a:r>
              <a:rPr lang="en-GB" sz="1400" dirty="0" smtClean="0">
                <a:latin typeface="+mj-lt"/>
              </a:rPr>
              <a:t>five </a:t>
            </a:r>
            <a:r>
              <a:rPr lang="en-GB" sz="1400" dirty="0">
                <a:latin typeface="+mj-lt"/>
              </a:rPr>
              <a:t>steps</a:t>
            </a:r>
            <a:r>
              <a:rPr lang="en-GB" sz="1400" dirty="0" smtClean="0">
                <a:latin typeface="+mj-lt"/>
              </a:rPr>
              <a:t>:</a:t>
            </a:r>
            <a:br>
              <a:rPr lang="en-GB" sz="1400" dirty="0" smtClean="0">
                <a:latin typeface="+mj-lt"/>
              </a:rPr>
            </a:br>
            <a:r>
              <a:rPr lang="en-GB" sz="400" dirty="0">
                <a:latin typeface="+mj-lt"/>
              </a:rPr>
              <a:t> </a:t>
            </a:r>
          </a:p>
          <a:p>
            <a:r>
              <a:rPr lang="en-GB" sz="1400" b="1" dirty="0">
                <a:latin typeface="+mj-lt"/>
              </a:rPr>
              <a:t>Step 1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 smtClean="0">
                <a:solidFill>
                  <a:srgbClr val="FFFF00"/>
                </a:solidFill>
                <a:latin typeface="+mj-lt"/>
              </a:rPr>
              <a:t>Identify </a:t>
            </a:r>
            <a:r>
              <a:rPr lang="en-GB" sz="1400" b="1" dirty="0">
                <a:solidFill>
                  <a:srgbClr val="FFFF00"/>
                </a:solidFill>
                <a:latin typeface="+mj-lt"/>
              </a:rPr>
              <a:t>the hazards </a:t>
            </a:r>
            <a:r>
              <a:rPr lang="en-GB" sz="1400" dirty="0">
                <a:latin typeface="+mj-lt"/>
              </a:rPr>
              <a:t>(</a:t>
            </a:r>
            <a:r>
              <a:rPr lang="en-GB" sz="1400" dirty="0" smtClean="0">
                <a:latin typeface="+mj-lt"/>
              </a:rPr>
              <a:t>chemicals</a:t>
            </a:r>
            <a:r>
              <a:rPr lang="en-GB" sz="1400" dirty="0">
                <a:latin typeface="+mj-lt"/>
              </a:rPr>
              <a:t>, electricity, soldering iron, computer work </a:t>
            </a:r>
            <a:r>
              <a:rPr lang="en-GB" sz="1400" dirty="0" err="1" smtClean="0">
                <a:latin typeface="+mj-lt"/>
              </a:rPr>
              <a:t>etc</a:t>
            </a:r>
            <a:r>
              <a:rPr lang="en-GB" sz="1400" dirty="0" smtClean="0">
                <a:latin typeface="+mj-lt"/>
              </a:rPr>
              <a:t>)</a:t>
            </a:r>
            <a:endParaRPr lang="en-GB" sz="1400" dirty="0">
              <a:solidFill>
                <a:srgbClr val="C00000"/>
              </a:solidFill>
              <a:latin typeface="+mj-lt"/>
            </a:endParaRPr>
          </a:p>
          <a:p>
            <a:r>
              <a:rPr lang="en-GB" sz="1400" b="1" dirty="0">
                <a:latin typeface="+mj-lt"/>
              </a:rPr>
              <a:t>Step 2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 smtClean="0">
                <a:solidFill>
                  <a:srgbClr val="FFFF00"/>
                </a:solidFill>
                <a:latin typeface="+mj-lt"/>
              </a:rPr>
              <a:t>Decide who might be harmed and how they might be harmed</a:t>
            </a:r>
            <a:r>
              <a:rPr lang="en-GB" sz="1400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GB" sz="1400" dirty="0" smtClean="0">
                <a:latin typeface="+mj-lt"/>
              </a:rPr>
              <a:t>(what could </a:t>
            </a:r>
            <a:r>
              <a:rPr lang="en-GB" sz="1400" dirty="0">
                <a:latin typeface="+mj-lt"/>
              </a:rPr>
              <a:t>go wrong</a:t>
            </a:r>
            <a:r>
              <a:rPr lang="en-GB" sz="1400" dirty="0" smtClean="0">
                <a:latin typeface="+mj-lt"/>
              </a:rPr>
              <a:t>?)</a:t>
            </a:r>
          </a:p>
          <a:p>
            <a:r>
              <a:rPr lang="en-GB" sz="1400" b="1" dirty="0" smtClean="0">
                <a:latin typeface="+mj-lt"/>
              </a:rPr>
              <a:t>Step </a:t>
            </a:r>
            <a:r>
              <a:rPr lang="en-GB" sz="1400" b="1" dirty="0">
                <a:latin typeface="+mj-lt"/>
              </a:rPr>
              <a:t>3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 smtClean="0">
                <a:solidFill>
                  <a:srgbClr val="FFFF00"/>
                </a:solidFill>
                <a:latin typeface="+mj-lt"/>
              </a:rPr>
              <a:t>Evaluate the risks </a:t>
            </a:r>
            <a:r>
              <a:rPr lang="en-GB" sz="1400" dirty="0" smtClean="0">
                <a:latin typeface="+mj-lt"/>
              </a:rPr>
              <a:t>(the </a:t>
            </a:r>
            <a:r>
              <a:rPr lang="en-GB" sz="1400" dirty="0">
                <a:latin typeface="+mj-lt"/>
              </a:rPr>
              <a:t>chance, high or low, that somebody could be </a:t>
            </a:r>
            <a:r>
              <a:rPr lang="en-GB" sz="1400" dirty="0" smtClean="0">
                <a:latin typeface="+mj-lt"/>
              </a:rPr>
              <a:t>harmed)</a:t>
            </a:r>
            <a:r>
              <a:rPr lang="en-GB" sz="14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GB" sz="1400" b="1" dirty="0" smtClean="0">
                <a:solidFill>
                  <a:srgbClr val="FFFF00"/>
                </a:solidFill>
                <a:latin typeface="+mj-lt"/>
              </a:rPr>
              <a:t>then  decide </a:t>
            </a:r>
            <a:r>
              <a:rPr lang="en-GB" sz="1400" b="1" dirty="0">
                <a:solidFill>
                  <a:srgbClr val="FFFF00"/>
                </a:solidFill>
                <a:latin typeface="+mj-lt"/>
              </a:rPr>
              <a:t>on the precautions (control measures) you need to take</a:t>
            </a:r>
          </a:p>
          <a:p>
            <a:r>
              <a:rPr lang="en-GB" sz="1400" b="1" dirty="0" smtClean="0">
                <a:latin typeface="+mj-lt"/>
              </a:rPr>
              <a:t>Step 4</a:t>
            </a:r>
            <a:r>
              <a:rPr lang="en-GB" sz="1400" dirty="0">
                <a:latin typeface="+mj-lt"/>
              </a:rPr>
              <a:t> </a:t>
            </a:r>
            <a:r>
              <a:rPr lang="en-GB" sz="1400" b="1" dirty="0" smtClean="0">
                <a:solidFill>
                  <a:srgbClr val="FFFF00"/>
                </a:solidFill>
                <a:latin typeface="+mj-lt"/>
              </a:rPr>
              <a:t>Record your findings</a:t>
            </a:r>
          </a:p>
          <a:p>
            <a:r>
              <a:rPr lang="en-GB" sz="1400" b="1" dirty="0" smtClean="0">
                <a:latin typeface="+mj-lt"/>
              </a:rPr>
              <a:t>Step 5 </a:t>
            </a:r>
            <a:r>
              <a:rPr lang="en-GB" sz="1400" b="1" dirty="0" smtClean="0">
                <a:solidFill>
                  <a:srgbClr val="FFFF00"/>
                </a:solidFill>
                <a:latin typeface="+mj-lt"/>
              </a:rPr>
              <a:t>Review your risk assessment and update if necessary</a:t>
            </a:r>
          </a:p>
          <a:p>
            <a:pPr marL="0" indent="0">
              <a:buNone/>
            </a:pPr>
            <a:endParaRPr lang="en-GB" sz="400" dirty="0" smtClean="0">
              <a:solidFill>
                <a:srgbClr val="C0000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GB" sz="1400" b="1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**Once your Risk Assessment has been approved by your supervisor, please print it out and display it in your work area**</a:t>
            </a:r>
            <a:endParaRPr lang="en-GB" sz="1400" b="1" dirty="0">
              <a:solidFill>
                <a:schemeClr val="bg2">
                  <a:lumMod val="10000"/>
                </a:schemeClr>
              </a:solidFill>
              <a:latin typeface="+mj-lt"/>
            </a:endParaRPr>
          </a:p>
          <a:p>
            <a:endParaRPr lang="en-GB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F8FF40-36E9-4ABE-9DE9-BA7D2A454C24}" type="datetime1">
              <a:rPr lang="en-GB" smtClean="0"/>
              <a:pPr>
                <a:defRPr/>
              </a:pPr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The University of Sheffield / Department of Marketing and Communications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05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Risk Assessment Exercise -</a:t>
            </a:r>
            <a:br>
              <a:rPr lang="en-GB" dirty="0" smtClean="0"/>
            </a:br>
            <a:r>
              <a:rPr lang="en-GB" dirty="0" smtClean="0"/>
              <a:t>Crossing the road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564904"/>
            <a:ext cx="8229600" cy="3733800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>
                <a:latin typeface="+mj-lt"/>
              </a:rPr>
              <a:t>We </a:t>
            </a:r>
            <a:r>
              <a:rPr lang="en-GB" sz="1800" dirty="0">
                <a:latin typeface="+mj-lt"/>
              </a:rPr>
              <a:t>all carry out risk assessments every day, for </a:t>
            </a:r>
            <a:r>
              <a:rPr lang="en-GB" sz="1800" dirty="0" smtClean="0">
                <a:latin typeface="+mj-lt"/>
              </a:rPr>
              <a:t>example, </a:t>
            </a:r>
            <a:r>
              <a:rPr lang="en-GB" sz="1800" dirty="0">
                <a:latin typeface="+mj-lt"/>
              </a:rPr>
              <a:t>we all cross the </a:t>
            </a:r>
            <a:r>
              <a:rPr lang="en-GB" sz="1800" dirty="0" smtClean="0">
                <a:latin typeface="+mj-lt"/>
              </a:rPr>
              <a:t>road!</a:t>
            </a:r>
            <a:br>
              <a:rPr lang="en-GB" sz="1800" dirty="0" smtClean="0">
                <a:latin typeface="+mj-lt"/>
              </a:rPr>
            </a:br>
            <a:r>
              <a:rPr lang="en-GB" sz="1800" dirty="0" smtClean="0">
                <a:latin typeface="+mj-lt"/>
              </a:rPr>
              <a:t/>
            </a:r>
            <a:br>
              <a:rPr lang="en-GB" sz="1800" dirty="0" smtClean="0">
                <a:latin typeface="+mj-lt"/>
              </a:rPr>
            </a:br>
            <a:r>
              <a:rPr lang="en-GB" sz="1800" dirty="0" smtClean="0">
                <a:latin typeface="+mj-lt"/>
              </a:rPr>
              <a:t>What </a:t>
            </a:r>
            <a:r>
              <a:rPr lang="en-GB" sz="1800" dirty="0">
                <a:latin typeface="+mj-lt"/>
              </a:rPr>
              <a:t>is </a:t>
            </a:r>
            <a:r>
              <a:rPr lang="en-GB" sz="1800" dirty="0" smtClean="0">
                <a:latin typeface="+mj-lt"/>
              </a:rPr>
              <a:t>the </a:t>
            </a:r>
            <a:r>
              <a:rPr lang="en-GB" sz="1800" dirty="0">
                <a:latin typeface="+mj-lt"/>
              </a:rPr>
              <a:t>Hazard</a:t>
            </a:r>
            <a:r>
              <a:rPr lang="en-GB" sz="1800" dirty="0" smtClean="0">
                <a:latin typeface="+mj-lt"/>
              </a:rPr>
              <a:t>?</a:t>
            </a:r>
            <a:endParaRPr lang="en-GB" sz="1800" dirty="0">
              <a:latin typeface="+mj-lt"/>
            </a:endParaRPr>
          </a:p>
          <a:p>
            <a:pPr marL="0" indent="0">
              <a:buNone/>
            </a:pPr>
            <a:r>
              <a:rPr lang="en-GB" sz="1800" dirty="0" smtClean="0">
                <a:latin typeface="+mj-lt"/>
              </a:rPr>
              <a:t>The hazard is being hit by a vehicle</a:t>
            </a:r>
            <a:br>
              <a:rPr lang="en-GB" sz="1800" dirty="0" smtClean="0">
                <a:latin typeface="+mj-lt"/>
              </a:rPr>
            </a:br>
            <a:r>
              <a:rPr lang="en-GB" sz="1800" dirty="0">
                <a:latin typeface="+mj-lt"/>
              </a:rPr>
              <a:t/>
            </a:r>
            <a:br>
              <a:rPr lang="en-GB" sz="1800" dirty="0">
                <a:latin typeface="+mj-lt"/>
              </a:rPr>
            </a:br>
            <a:r>
              <a:rPr lang="en-GB" sz="1800" dirty="0" smtClean="0">
                <a:latin typeface="+mj-lt"/>
              </a:rPr>
              <a:t>What </a:t>
            </a:r>
            <a:r>
              <a:rPr lang="en-GB" sz="1800" dirty="0">
                <a:latin typeface="+mj-lt"/>
              </a:rPr>
              <a:t>is </a:t>
            </a:r>
            <a:r>
              <a:rPr lang="en-GB" sz="1800" dirty="0" smtClean="0">
                <a:latin typeface="+mj-lt"/>
              </a:rPr>
              <a:t>the </a:t>
            </a:r>
            <a:r>
              <a:rPr lang="en-GB" sz="1800" dirty="0">
                <a:latin typeface="+mj-lt"/>
              </a:rPr>
              <a:t>Risk</a:t>
            </a:r>
            <a:r>
              <a:rPr lang="en-GB" sz="1800" dirty="0" smtClean="0">
                <a:latin typeface="+mj-lt"/>
              </a:rPr>
              <a:t>?</a:t>
            </a:r>
            <a:endParaRPr lang="en-GB" sz="1800" dirty="0">
              <a:latin typeface="+mj-lt"/>
            </a:endParaRPr>
          </a:p>
          <a:p>
            <a:r>
              <a:rPr lang="en-GB" sz="1800" dirty="0">
                <a:latin typeface="+mj-lt"/>
              </a:rPr>
              <a:t>The likelihood/chance of </a:t>
            </a:r>
            <a:r>
              <a:rPr lang="en-GB" sz="1800" dirty="0" smtClean="0">
                <a:latin typeface="+mj-lt"/>
              </a:rPr>
              <a:t>that happening</a:t>
            </a:r>
            <a:endParaRPr lang="en-GB" sz="1800" dirty="0">
              <a:latin typeface="+mj-lt"/>
            </a:endParaRPr>
          </a:p>
          <a:p>
            <a:pPr marL="0" indent="0">
              <a:buNone/>
            </a:pPr>
            <a:r>
              <a:rPr lang="en-GB" sz="1800" dirty="0" smtClean="0">
                <a:latin typeface="+mj-lt"/>
              </a:rPr>
              <a:t/>
            </a:r>
            <a:br>
              <a:rPr lang="en-GB" sz="1800" dirty="0" smtClean="0">
                <a:latin typeface="+mj-lt"/>
              </a:rPr>
            </a:br>
            <a:r>
              <a:rPr lang="en-GB" sz="1800" dirty="0" smtClean="0">
                <a:latin typeface="+mj-lt"/>
              </a:rPr>
              <a:t>What precautions (control measures) do you apply?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F8FF40-36E9-4ABE-9DE9-BA7D2A454C24}" type="datetime1">
              <a:rPr lang="en-GB" smtClean="0"/>
              <a:pPr>
                <a:defRPr/>
              </a:pPr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The University of Sheffield / Department of Marketing and Communications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3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0808"/>
            <a:ext cx="8229600" cy="348809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F8FF40-36E9-4ABE-9DE9-BA7D2A454C24}" type="datetime1">
              <a:rPr lang="en-GB" smtClean="0"/>
              <a:pPr>
                <a:defRPr/>
              </a:pPr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The University of Sheffield / Department of Marketing and Communications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364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492896"/>
            <a:ext cx="4819325" cy="195937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F8FF40-36E9-4ABE-9DE9-BA7D2A454C24}" type="datetime1">
              <a:rPr lang="en-GB" smtClean="0"/>
              <a:pPr>
                <a:defRPr/>
              </a:pPr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The University of Sheffield / Department of Marketing and Communications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917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24744"/>
            <a:ext cx="7742443" cy="423785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F8FF40-36E9-4ABE-9DE9-BA7D2A454C24}" type="datetime1">
              <a:rPr lang="en-GB" smtClean="0"/>
              <a:pPr>
                <a:defRPr/>
              </a:pPr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The University of Sheffield / Department of Marketing and Communications</a:t>
            </a:r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56013" y="5445224"/>
            <a:ext cx="8229600" cy="762000"/>
          </a:xfrm>
        </p:spPr>
        <p:txBody>
          <a:bodyPr/>
          <a:lstStyle/>
          <a:p>
            <a:pPr algn="ctr"/>
            <a:r>
              <a:rPr lang="en-GB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RACIE ID 2495</a:t>
            </a:r>
            <a:endParaRPr lang="en-GB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521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980728"/>
            <a:ext cx="8299648" cy="5115272"/>
          </a:xfrm>
        </p:spPr>
        <p:txBody>
          <a:bodyPr/>
          <a:lstStyle/>
          <a:p>
            <a:pPr marL="0" indent="0" algn="ctr">
              <a:buNone/>
            </a:pPr>
            <a:r>
              <a:rPr lang="en-GB" sz="5400" dirty="0" smtClean="0">
                <a:solidFill>
                  <a:schemeClr val="tx2"/>
                </a:solidFill>
                <a:latin typeface="+mj-lt"/>
              </a:rPr>
              <a:t>This may sound like ‘common sense’, but most accidents happen because people fail to use tools/materials in a </a:t>
            </a:r>
            <a:r>
              <a:rPr lang="en-GB" sz="5400" smtClean="0">
                <a:solidFill>
                  <a:schemeClr val="tx2"/>
                </a:solidFill>
                <a:latin typeface="+mj-lt"/>
              </a:rPr>
              <a:t>safe way!</a:t>
            </a:r>
            <a:endParaRPr lang="en-GB" sz="5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F8FF40-36E9-4ABE-9DE9-BA7D2A454C24}" type="datetime1">
              <a:rPr lang="en-GB" smtClean="0"/>
              <a:pPr>
                <a:defRPr/>
              </a:pPr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The University of Sheffield / Department of Marketing and Communications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05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7E3DC90-D46C-4A1C-BE7B-CD5A3C949F71}" type="datetime1">
              <a:rPr lang="en-GB"/>
              <a:pPr>
                <a:defRPr/>
              </a:pPr>
              <a:t>28/09/2016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The University of Sheffield / Department of Marketing and Communications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  <a:noFill/>
        </p:spPr>
        <p:txBody>
          <a:bodyPr lIns="90488" tIns="44450" rIns="90488" bIns="44450"/>
          <a:lstStyle/>
          <a:p>
            <a:pPr defTabSz="762000" eaLnBrk="1" hangingPunct="1">
              <a:buFontTx/>
              <a:buNone/>
            </a:pPr>
            <a:r>
              <a:rPr lang="en-US" smtClean="0"/>
              <a:t>	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228600" y="152400"/>
            <a:ext cx="86106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762000"/>
            <a:endParaRPr lang="en-US" sz="3200" b="1">
              <a:latin typeface="Times New Roman" pitchFamily="18" charset="0"/>
            </a:endParaRPr>
          </a:p>
        </p:txBody>
      </p:sp>
      <p:grpSp>
        <p:nvGrpSpPr>
          <p:cNvPr id="8198" name="Group 5"/>
          <p:cNvGrpSpPr>
            <a:grpSpLocks/>
          </p:cNvGrpSpPr>
          <p:nvPr/>
        </p:nvGrpSpPr>
        <p:grpSpPr bwMode="auto">
          <a:xfrm>
            <a:off x="250825" y="836613"/>
            <a:ext cx="8534400" cy="5791200"/>
            <a:chOff x="0" y="0"/>
            <a:chExt cx="3009" cy="10178"/>
          </a:xfrm>
        </p:grpSpPr>
        <p:sp>
          <p:nvSpPr>
            <p:cNvPr id="8199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2891" cy="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200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3009" cy="101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762000"/>
              <a:endParaRPr lang="en-US" sz="2000" b="1" dirty="0" smtClean="0">
                <a:latin typeface="+mj-lt"/>
              </a:endParaRPr>
            </a:p>
            <a:p>
              <a:pPr defTabSz="762000"/>
              <a:r>
                <a:rPr lang="en-US" sz="2000" b="1" dirty="0" smtClean="0">
                  <a:latin typeface="+mj-lt"/>
                </a:rPr>
                <a:t>Undergraduate </a:t>
              </a:r>
              <a:r>
                <a:rPr lang="en-US" sz="2000" b="1" dirty="0">
                  <a:latin typeface="+mj-lt"/>
                </a:rPr>
                <a:t>Students shall ensure that they conduct their work in a safe </a:t>
              </a:r>
              <a:r>
                <a:rPr lang="en-US" sz="2000" b="1" dirty="0" smtClean="0">
                  <a:latin typeface="+mj-lt"/>
                </a:rPr>
                <a:t>manner.   </a:t>
              </a:r>
              <a:br>
                <a:rPr lang="en-US" sz="2000" b="1" dirty="0" smtClean="0">
                  <a:latin typeface="+mj-lt"/>
                </a:rPr>
              </a:br>
              <a:r>
                <a:rPr lang="en-US" sz="2000" b="1" dirty="0" smtClean="0">
                  <a:latin typeface="+mj-lt"/>
                </a:rPr>
                <a:t/>
              </a:r>
              <a:br>
                <a:rPr lang="en-US" sz="2000" b="1" dirty="0" smtClean="0">
                  <a:latin typeface="+mj-lt"/>
                </a:rPr>
              </a:br>
              <a:r>
                <a:rPr lang="en-US" sz="2000" b="1" dirty="0" smtClean="0">
                  <a:latin typeface="+mj-lt"/>
                </a:rPr>
                <a:t>In </a:t>
              </a:r>
              <a:r>
                <a:rPr lang="en-US" sz="2000" b="1" dirty="0">
                  <a:latin typeface="+mj-lt"/>
                </a:rPr>
                <a:t>addition all undergraduate students shall</a:t>
              </a:r>
              <a:r>
                <a:rPr lang="en-US" sz="2000" b="1" dirty="0" smtClean="0">
                  <a:latin typeface="+mj-lt"/>
                </a:rPr>
                <a:t>:</a:t>
              </a:r>
              <a:br>
                <a:rPr lang="en-US" sz="2000" b="1" dirty="0" smtClean="0">
                  <a:latin typeface="+mj-lt"/>
                </a:rPr>
              </a:br>
              <a:endParaRPr lang="en-US" sz="800" b="1" dirty="0">
                <a:latin typeface="+mj-lt"/>
              </a:endParaRPr>
            </a:p>
            <a:p>
              <a:pPr marL="571500" lvl="1" defTabSz="762000">
                <a:buFontTx/>
                <a:buChar char="•"/>
              </a:pPr>
              <a:r>
                <a:rPr lang="en-US" sz="2000" b="1" dirty="0" smtClean="0">
                  <a:solidFill>
                    <a:schemeClr val="tx2"/>
                  </a:solidFill>
                  <a:latin typeface="+mj-lt"/>
                </a:rPr>
                <a:t> Comply </a:t>
              </a:r>
              <a:r>
                <a:rPr lang="en-US" sz="2000" b="1" dirty="0">
                  <a:solidFill>
                    <a:schemeClr val="tx2"/>
                  </a:solidFill>
                  <a:latin typeface="+mj-lt"/>
                </a:rPr>
                <a:t>with all safety instructions, oral and written, given to them; </a:t>
              </a:r>
            </a:p>
            <a:p>
              <a:pPr marL="571500" lvl="1" defTabSz="762000">
                <a:buFontTx/>
                <a:buChar char="•"/>
              </a:pPr>
              <a:r>
                <a:rPr lang="en-US" sz="2000" b="1" dirty="0" smtClean="0">
                  <a:latin typeface="+mj-lt"/>
                </a:rPr>
                <a:t> Never </a:t>
              </a:r>
              <a:r>
                <a:rPr lang="en-US" sz="2000" b="1" dirty="0">
                  <a:latin typeface="+mj-lt"/>
                </a:rPr>
                <a:t>enter a laboratory, workshop or storeroom unless </a:t>
              </a:r>
              <a:r>
                <a:rPr lang="en-US" sz="2000" b="1" dirty="0" err="1">
                  <a:latin typeface="+mj-lt"/>
                </a:rPr>
                <a:t>authorised</a:t>
              </a:r>
              <a:r>
                <a:rPr lang="en-US" sz="2000" b="1" dirty="0">
                  <a:latin typeface="+mj-lt"/>
                </a:rPr>
                <a:t> to do so; </a:t>
              </a:r>
            </a:p>
            <a:p>
              <a:pPr marL="571500" lvl="1" defTabSz="762000">
                <a:buFontTx/>
                <a:buChar char="•"/>
              </a:pPr>
              <a:r>
                <a:rPr lang="en-US" sz="2000" b="1" dirty="0" smtClean="0">
                  <a:solidFill>
                    <a:schemeClr val="tx2"/>
                  </a:solidFill>
                  <a:latin typeface="+mj-lt"/>
                </a:rPr>
                <a:t> Never </a:t>
              </a:r>
              <a:r>
                <a:rPr lang="en-US" sz="2000" b="1" dirty="0">
                  <a:solidFill>
                    <a:schemeClr val="tx2"/>
                  </a:solidFill>
                  <a:latin typeface="+mj-lt"/>
                </a:rPr>
                <a:t>use any material, equipment or facility without having first been given specific instructions on the operations to be performed and the precautions to be adopted by the tutor or supervisor, </a:t>
              </a:r>
              <a:r>
                <a:rPr lang="en-US" sz="2000" b="1" dirty="0">
                  <a:latin typeface="+mj-lt"/>
                </a:rPr>
                <a:t>and </a:t>
              </a:r>
            </a:p>
            <a:p>
              <a:pPr marL="571500" lvl="1" defTabSz="762000">
                <a:buFontTx/>
                <a:buChar char="•"/>
              </a:pPr>
              <a:r>
                <a:rPr lang="en-US" sz="2000" b="1" dirty="0" smtClean="0">
                  <a:latin typeface="+mj-lt"/>
                </a:rPr>
                <a:t> Never </a:t>
              </a:r>
              <a:r>
                <a:rPr lang="en-US" sz="2000" b="1" dirty="0">
                  <a:latin typeface="+mj-lt"/>
                </a:rPr>
                <a:t>attempt to repair or modify any apparatus belonging to the </a:t>
              </a:r>
              <a:r>
                <a:rPr lang="en-US" sz="2000" b="1" dirty="0" smtClean="0">
                  <a:latin typeface="+mj-lt"/>
                </a:rPr>
                <a:t>department. Faulty </a:t>
              </a:r>
              <a:r>
                <a:rPr lang="en-US" sz="2000" b="1" dirty="0">
                  <a:latin typeface="+mj-lt"/>
                </a:rPr>
                <a:t>or damaged equipment  </a:t>
              </a:r>
              <a:r>
                <a:rPr lang="en-US" sz="2000" b="1" dirty="0" smtClean="0">
                  <a:latin typeface="+mj-lt"/>
                </a:rPr>
                <a:t>must  </a:t>
              </a:r>
              <a:r>
                <a:rPr lang="en-US" sz="2000" b="1" dirty="0">
                  <a:latin typeface="+mj-lt"/>
                </a:rPr>
                <a:t>not be used and should be brought to the attention of a member of the academic staff or senior technical staff. </a:t>
              </a:r>
            </a:p>
            <a:p>
              <a:pPr defTabSz="762000"/>
              <a:endParaRPr lang="en-US" sz="2000" dirty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BCB8B71-74D2-4A5F-910C-4C6161D24BB5}" type="datetime1">
              <a:rPr lang="en-GB"/>
              <a:pPr>
                <a:defRPr/>
              </a:pPr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The University of Sheffield / Department of Marketing and Communications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  <a:noFill/>
        </p:spPr>
        <p:txBody>
          <a:bodyPr lIns="90488" tIns="44450" rIns="90488" bIns="44450"/>
          <a:lstStyle/>
          <a:p>
            <a:pPr defTabSz="762000" eaLnBrk="1" hangingPunct="1">
              <a:buFontTx/>
              <a:buNone/>
            </a:pPr>
            <a:r>
              <a:rPr lang="en-US" smtClean="0"/>
              <a:t>	</a:t>
            </a:r>
          </a:p>
        </p:txBody>
      </p:sp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179388" y="908050"/>
            <a:ext cx="8610600" cy="4561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762000"/>
            <a:r>
              <a:rPr lang="en-GB" sz="4000" b="1" u="sng" dirty="0"/>
              <a:t>Laboratory </a:t>
            </a:r>
            <a:r>
              <a:rPr lang="en-GB" sz="4000" b="1" u="sng" dirty="0" smtClean="0"/>
              <a:t>Environment</a:t>
            </a:r>
            <a:endParaRPr lang="en-GB" dirty="0"/>
          </a:p>
          <a:p>
            <a:pPr defTabSz="762000"/>
            <a:endParaRPr lang="en-GB" dirty="0"/>
          </a:p>
          <a:p>
            <a:pPr defTabSz="762000"/>
            <a:r>
              <a:rPr lang="en-GB" sz="3200" b="1" dirty="0"/>
              <a:t>Key points:</a:t>
            </a:r>
          </a:p>
          <a:p>
            <a:pPr defTabSz="762000"/>
            <a:endParaRPr lang="en-GB" sz="1800" b="1" dirty="0">
              <a:solidFill>
                <a:schemeClr val="bg2"/>
              </a:solidFill>
            </a:endParaRPr>
          </a:p>
          <a:p>
            <a:pPr defTabSz="762000">
              <a:lnSpc>
                <a:spcPct val="90000"/>
              </a:lnSpc>
              <a:buFontTx/>
              <a:buChar char="•"/>
            </a:pPr>
            <a:r>
              <a:rPr lang="en-GB" sz="2800" b="1" dirty="0" smtClean="0">
                <a:solidFill>
                  <a:schemeClr val="bg2"/>
                </a:solidFill>
              </a:rPr>
              <a:t> Obey </a:t>
            </a:r>
            <a:r>
              <a:rPr lang="en-GB" sz="2800" b="1" dirty="0">
                <a:solidFill>
                  <a:schemeClr val="bg2"/>
                </a:solidFill>
              </a:rPr>
              <a:t>the (local) laboratory rules </a:t>
            </a:r>
            <a:r>
              <a:rPr lang="en-GB" sz="2800" b="1" dirty="0" smtClean="0"/>
              <a:t/>
            </a:r>
            <a:br>
              <a:rPr lang="en-GB" sz="2800" b="1" dirty="0" smtClean="0"/>
            </a:br>
            <a:endParaRPr lang="en-GB" sz="2800" b="1" dirty="0"/>
          </a:p>
          <a:p>
            <a:pPr defTabSz="762000">
              <a:lnSpc>
                <a:spcPct val="90000"/>
              </a:lnSpc>
              <a:buFontTx/>
              <a:buChar char="•"/>
            </a:pPr>
            <a:r>
              <a:rPr lang="en-GB" sz="2800" b="1" dirty="0" smtClean="0"/>
              <a:t> Do </a:t>
            </a:r>
            <a:r>
              <a:rPr lang="en-GB" sz="2800" b="1" dirty="0"/>
              <a:t>not work alone in a laboratory at any </a:t>
            </a:r>
            <a:r>
              <a:rPr lang="en-GB" sz="2800" b="1" dirty="0" smtClean="0"/>
              <a:t>time</a:t>
            </a:r>
            <a:br>
              <a:rPr lang="en-GB" sz="2800" b="1" dirty="0" smtClean="0"/>
            </a:br>
            <a:endParaRPr lang="en-GB" sz="2800" b="1" dirty="0"/>
          </a:p>
          <a:p>
            <a:pPr defTabSz="762000">
              <a:lnSpc>
                <a:spcPct val="90000"/>
              </a:lnSpc>
              <a:buFontTx/>
              <a:buChar char="•"/>
            </a:pPr>
            <a:r>
              <a:rPr lang="en-GB" sz="2800" b="1" dirty="0" smtClean="0"/>
              <a:t> Report </a:t>
            </a:r>
            <a:r>
              <a:rPr lang="en-GB" sz="2800" b="1" dirty="0"/>
              <a:t>faulty equipment </a:t>
            </a:r>
            <a:r>
              <a:rPr lang="en-GB" sz="2800" b="1" dirty="0" smtClean="0"/>
              <a:t>to staff</a:t>
            </a:r>
            <a:br>
              <a:rPr lang="en-GB" sz="2800" b="1" dirty="0" smtClean="0"/>
            </a:br>
            <a:endParaRPr lang="en-GB" sz="2800" b="1" dirty="0" smtClean="0"/>
          </a:p>
          <a:p>
            <a:pPr defTabSz="762000">
              <a:lnSpc>
                <a:spcPct val="90000"/>
              </a:lnSpc>
              <a:buFontTx/>
              <a:buChar char="•"/>
            </a:pPr>
            <a:r>
              <a:rPr lang="en-GB" sz="2800" b="1" dirty="0" smtClean="0"/>
              <a:t> No eating or drinking is allowed </a:t>
            </a:r>
            <a:endParaRPr lang="en-GB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8BC2F6-34ED-46E8-B8CD-58ABC64972A2}" type="datetime1">
              <a:rPr lang="en-GB"/>
              <a:pPr>
                <a:defRPr/>
              </a:pPr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The University of Sheffield / Department of Marketing and Communications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  <a:noFill/>
        </p:spPr>
        <p:txBody>
          <a:bodyPr lIns="90488" tIns="44450" rIns="90488" bIns="44450"/>
          <a:lstStyle/>
          <a:p>
            <a:pPr defTabSz="762000" eaLnBrk="1" hangingPunct="1">
              <a:buFontTx/>
              <a:buNone/>
            </a:pPr>
            <a:r>
              <a:rPr lang="en-US" smtClean="0"/>
              <a:t>	</a:t>
            </a:r>
          </a:p>
        </p:txBody>
      </p:sp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468313" y="1052513"/>
            <a:ext cx="8305800" cy="41549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762000"/>
            <a:r>
              <a:rPr lang="en-GB" sz="3600" b="1" u="sng" dirty="0"/>
              <a:t>EEE Safety Committee</a:t>
            </a:r>
            <a:endParaRPr lang="en-GB" sz="3600" dirty="0"/>
          </a:p>
          <a:p>
            <a:pPr defTabSz="762000"/>
            <a:endParaRPr lang="en-GB" dirty="0"/>
          </a:p>
          <a:p>
            <a:pPr defTabSz="762000"/>
            <a:endParaRPr lang="en-GB" dirty="0"/>
          </a:p>
          <a:p>
            <a:pPr defTabSz="762000">
              <a:lnSpc>
                <a:spcPct val="90000"/>
              </a:lnSpc>
              <a:buFontTx/>
              <a:buChar char="•"/>
            </a:pPr>
            <a:r>
              <a:rPr lang="en-GB" sz="3200" b="1" dirty="0" smtClean="0"/>
              <a:t> </a:t>
            </a:r>
            <a:r>
              <a:rPr lang="en-GB" b="1" dirty="0" smtClean="0"/>
              <a:t>EEE </a:t>
            </a:r>
            <a:r>
              <a:rPr lang="en-GB" b="1" dirty="0"/>
              <a:t>- Type 1 </a:t>
            </a:r>
            <a:r>
              <a:rPr lang="en-GB" b="1" dirty="0" smtClean="0"/>
              <a:t>Department (</a:t>
            </a:r>
            <a:r>
              <a:rPr lang="en-GB" b="1" dirty="0"/>
              <a:t>research laboratories) </a:t>
            </a:r>
          </a:p>
          <a:p>
            <a:pPr defTabSz="762000">
              <a:lnSpc>
                <a:spcPct val="90000"/>
              </a:lnSpc>
            </a:pPr>
            <a:endParaRPr lang="en-GB" b="1" dirty="0"/>
          </a:p>
          <a:p>
            <a:pPr defTabSz="762000">
              <a:lnSpc>
                <a:spcPct val="90000"/>
              </a:lnSpc>
              <a:buFontTx/>
              <a:buChar char="•"/>
            </a:pPr>
            <a:r>
              <a:rPr lang="en-GB" b="1" dirty="0" smtClean="0"/>
              <a:t> Departmental Safety Committee with Student representatives</a:t>
            </a:r>
          </a:p>
          <a:p>
            <a:pPr defTabSz="762000">
              <a:lnSpc>
                <a:spcPct val="90000"/>
              </a:lnSpc>
              <a:buFontTx/>
              <a:buChar char="•"/>
            </a:pPr>
            <a:endParaRPr lang="en-GB" b="1" dirty="0"/>
          </a:p>
          <a:p>
            <a:pPr defTabSz="762000">
              <a:lnSpc>
                <a:spcPct val="90000"/>
              </a:lnSpc>
              <a:buFontTx/>
              <a:buChar char="•"/>
            </a:pPr>
            <a:r>
              <a:rPr lang="en-GB" b="1" dirty="0" smtClean="0"/>
              <a:t> Staff/Student committee</a:t>
            </a:r>
            <a:endParaRPr lang="en-GB" b="1" dirty="0"/>
          </a:p>
          <a:p>
            <a:pPr defTabSz="762000">
              <a:lnSpc>
                <a:spcPct val="90000"/>
              </a:lnSpc>
            </a:pPr>
            <a:endParaRPr lang="en-GB" b="1" dirty="0"/>
          </a:p>
          <a:p>
            <a:pPr algn="ctr" defTabSz="762000">
              <a:lnSpc>
                <a:spcPct val="90000"/>
              </a:lnSpc>
            </a:pPr>
            <a:r>
              <a:rPr lang="en-GB" b="1" dirty="0">
                <a:solidFill>
                  <a:srgbClr val="FFFF00"/>
                </a:solidFill>
              </a:rPr>
              <a:t>http://</a:t>
            </a:r>
            <a:r>
              <a:rPr lang="en-GB" b="1" dirty="0" smtClean="0">
                <a:solidFill>
                  <a:srgbClr val="FFFF00"/>
                </a:solidFill>
              </a:rPr>
              <a:t>www.shef.ac.uk/eee/safety</a:t>
            </a:r>
            <a:endParaRPr lang="en-GB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644760" y="1892496"/>
            <a:ext cx="7704138" cy="32932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762000"/>
            <a:endParaRPr lang="en-GB" sz="2800" b="1" dirty="0">
              <a:latin typeface="+mj-lt"/>
            </a:endParaRPr>
          </a:p>
          <a:p>
            <a:pPr defTabSz="762000"/>
            <a:r>
              <a:rPr lang="en-GB" sz="3600" b="1" dirty="0" smtClean="0">
                <a:latin typeface="+mj-lt"/>
              </a:rPr>
              <a:t>Dianne </a:t>
            </a:r>
            <a:r>
              <a:rPr lang="en-GB" sz="3600" b="1" dirty="0">
                <a:latin typeface="+mj-lt"/>
              </a:rPr>
              <a:t>Webster</a:t>
            </a:r>
            <a:endParaRPr lang="en-GB" sz="3600" dirty="0">
              <a:latin typeface="+mj-lt"/>
            </a:endParaRPr>
          </a:p>
          <a:p>
            <a:pPr defTabSz="762000"/>
            <a:r>
              <a:rPr lang="en-GB" sz="3600" b="1" dirty="0" smtClean="0">
                <a:latin typeface="+mj-lt"/>
              </a:rPr>
              <a:t>Departmental Safety Officer</a:t>
            </a:r>
          </a:p>
          <a:p>
            <a:pPr defTabSz="762000"/>
            <a:r>
              <a:rPr lang="en-GB" sz="3600" dirty="0" smtClean="0">
                <a:latin typeface="+mj-lt"/>
              </a:rPr>
              <a:t>Room: F27 George Porter </a:t>
            </a:r>
            <a:r>
              <a:rPr lang="en-GB" sz="3600" dirty="0">
                <a:latin typeface="+mj-lt"/>
              </a:rPr>
              <a:t>B</a:t>
            </a:r>
            <a:r>
              <a:rPr lang="en-GB" sz="3600" dirty="0" smtClean="0">
                <a:latin typeface="+mj-lt"/>
              </a:rPr>
              <a:t>uilding</a:t>
            </a:r>
          </a:p>
          <a:p>
            <a:pPr defTabSz="762000"/>
            <a:r>
              <a:rPr lang="en-GB" sz="3600" dirty="0" smtClean="0">
                <a:latin typeface="+mj-lt"/>
              </a:rPr>
              <a:t>Tel:      25859/07920781765</a:t>
            </a:r>
          </a:p>
          <a:p>
            <a:pPr defTabSz="762000"/>
            <a:r>
              <a:rPr lang="en-GB" sz="3600" dirty="0" smtClean="0">
                <a:latin typeface="+mj-lt"/>
              </a:rPr>
              <a:t>Email: d.webster@sheffield.ac.uk</a:t>
            </a:r>
            <a:endParaRPr lang="en-GB" sz="3600" dirty="0">
              <a:latin typeface="+mj-lt"/>
            </a:endParaRPr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2700339" y="836613"/>
            <a:ext cx="5543550" cy="57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eaLnBrk="1" hangingPunct="1">
              <a:lnSpc>
                <a:spcPct val="83000"/>
              </a:lnSpc>
            </a:pPr>
            <a:r>
              <a:rPr lang="en-GB" sz="3600" b="1" u="sng" dirty="0">
                <a:solidFill>
                  <a:srgbClr val="000099"/>
                </a:solidFill>
              </a:rPr>
              <a:t/>
            </a:r>
            <a:br>
              <a:rPr lang="en-GB" sz="3600" b="1" u="sng" dirty="0">
                <a:solidFill>
                  <a:srgbClr val="000099"/>
                </a:solidFill>
              </a:rPr>
            </a:br>
            <a:endParaRPr lang="en-GB" sz="3600" b="1" u="sng" dirty="0"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725144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F8FF40-36E9-4ABE-9DE9-BA7D2A454C24}" type="datetime1">
              <a:rPr lang="en-GB" smtClean="0"/>
              <a:pPr>
                <a:defRPr/>
              </a:pPr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The University of Sheffield / Department of Marketing and Communications</a:t>
            </a:r>
            <a:endParaRPr lang="en-GB"/>
          </a:p>
        </p:txBody>
      </p:sp>
      <p:pic>
        <p:nvPicPr>
          <p:cNvPr id="1027" name="Picture 3" descr="C:\Users\Dianne\Desktop\Cap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362413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09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763B4E4-21BA-4CC2-AFDE-B23B4E286F24}" type="datetime1">
              <a:rPr lang="en-GB"/>
              <a:pPr>
                <a:defRPr/>
              </a:pPr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The University of Sheffield / Department of Marketing and Communications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  <a:noFill/>
        </p:spPr>
        <p:txBody>
          <a:bodyPr lIns="90488" tIns="44450" rIns="90488" bIns="44450"/>
          <a:lstStyle/>
          <a:p>
            <a:pPr defTabSz="762000" eaLnBrk="1" hangingPunct="1">
              <a:buFontTx/>
              <a:buNone/>
            </a:pPr>
            <a:r>
              <a:rPr lang="en-US" smtClean="0"/>
              <a:t>	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539750" y="1125538"/>
            <a:ext cx="8305800" cy="49182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762000"/>
            <a:r>
              <a:rPr lang="en-GB" sz="3200" b="1" u="sng" dirty="0"/>
              <a:t>Fire and </a:t>
            </a:r>
            <a:r>
              <a:rPr lang="en-GB" sz="3200" b="1" u="sng" dirty="0" smtClean="0"/>
              <a:t>Emergency </a:t>
            </a:r>
            <a:r>
              <a:rPr lang="en-GB" sz="3200" b="1" u="sng" dirty="0"/>
              <a:t>E</a:t>
            </a:r>
            <a:r>
              <a:rPr lang="en-GB" sz="3200" b="1" u="sng" dirty="0" smtClean="0"/>
              <a:t>vacuation</a:t>
            </a:r>
            <a:r>
              <a:rPr lang="en-GB" sz="2800" b="1" dirty="0" smtClean="0"/>
              <a:t> </a:t>
            </a:r>
            <a:endParaRPr lang="en-GB" sz="2800" b="1" dirty="0"/>
          </a:p>
          <a:p>
            <a:pPr algn="ctr" defTabSz="762000"/>
            <a:r>
              <a:rPr lang="en-GB" b="1" dirty="0" smtClean="0">
                <a:solidFill>
                  <a:srgbClr val="FFFF00"/>
                </a:solidFill>
              </a:rPr>
              <a:t>Familiarise yourself with the evacuation procedure!!</a:t>
            </a:r>
          </a:p>
          <a:p>
            <a:pPr defTabSz="762000">
              <a:lnSpc>
                <a:spcPct val="140000"/>
              </a:lnSpc>
            </a:pPr>
            <a:r>
              <a:rPr lang="en-GB" b="1" dirty="0">
                <a:solidFill>
                  <a:srgbClr val="FFC000"/>
                </a:solidFill>
              </a:rPr>
              <a:t> </a:t>
            </a:r>
            <a:r>
              <a:rPr lang="en-GB" b="1" dirty="0" smtClean="0">
                <a:solidFill>
                  <a:srgbClr val="FFC000"/>
                </a:solidFill>
              </a:rPr>
              <a:t> </a:t>
            </a:r>
            <a:r>
              <a:rPr lang="en-GB" sz="2000" b="1" dirty="0" smtClean="0"/>
              <a:t>Continuously </a:t>
            </a:r>
            <a:r>
              <a:rPr lang="en-GB" sz="2000" b="1" dirty="0"/>
              <a:t>sounding alarm</a:t>
            </a:r>
          </a:p>
          <a:p>
            <a:pPr defTabSz="762000">
              <a:lnSpc>
                <a:spcPct val="140000"/>
              </a:lnSpc>
              <a:buFontTx/>
              <a:buChar char="•"/>
            </a:pPr>
            <a:r>
              <a:rPr lang="en-GB" sz="2000" b="1" dirty="0" smtClean="0"/>
              <a:t> Nearest </a:t>
            </a:r>
            <a:r>
              <a:rPr lang="en-GB" sz="2000" b="1" dirty="0"/>
              <a:t>available </a:t>
            </a:r>
            <a:r>
              <a:rPr lang="en-GB" sz="2000" b="1" dirty="0" smtClean="0"/>
              <a:t>exit(s)</a:t>
            </a:r>
            <a:endParaRPr lang="en-GB" sz="2000" b="1" dirty="0"/>
          </a:p>
          <a:p>
            <a:pPr defTabSz="762000">
              <a:lnSpc>
                <a:spcPct val="140000"/>
              </a:lnSpc>
              <a:buFontTx/>
              <a:buChar char="•"/>
            </a:pPr>
            <a:r>
              <a:rPr lang="en-GB" sz="2000" b="1" dirty="0" smtClean="0"/>
              <a:t> Assembly points – </a:t>
            </a:r>
            <a:br>
              <a:rPr lang="en-GB" sz="2000" b="1" dirty="0" smtClean="0"/>
            </a:br>
            <a:r>
              <a:rPr lang="en-GB" sz="2000" b="1" dirty="0" smtClean="0"/>
              <a:t>      </a:t>
            </a:r>
            <a:r>
              <a:rPr lang="en-GB" sz="2000" b="1" dirty="0" smtClean="0"/>
              <a:t>Portobello, Diamond </a:t>
            </a:r>
            <a:r>
              <a:rPr lang="en-GB" sz="2000" b="1" dirty="0" smtClean="0"/>
              <a:t>&amp; PLB - St </a:t>
            </a:r>
            <a:r>
              <a:rPr lang="en-GB" sz="2000" b="1" dirty="0"/>
              <a:t>Georges Church </a:t>
            </a:r>
            <a:r>
              <a:rPr lang="en-GB" sz="2000" b="1" dirty="0" smtClean="0"/>
              <a:t>green</a:t>
            </a:r>
          </a:p>
          <a:p>
            <a:pPr defTabSz="762000">
              <a:lnSpc>
                <a:spcPct val="140000"/>
              </a:lnSpc>
            </a:pPr>
            <a:r>
              <a:rPr lang="en-GB" sz="2000" b="1" dirty="0" smtClean="0"/>
              <a:t>      North Campus – Carpark beyond the Gatehouse</a:t>
            </a:r>
          </a:p>
          <a:p>
            <a:pPr defTabSz="762000">
              <a:lnSpc>
                <a:spcPct val="140000"/>
              </a:lnSpc>
            </a:pPr>
            <a:r>
              <a:rPr lang="en-GB" sz="2000" b="1" smtClean="0"/>
              <a:t>      Velocity </a:t>
            </a:r>
            <a:r>
              <a:rPr lang="en-GB" sz="2000" b="1" dirty="0" smtClean="0"/>
              <a:t>– Bakers Lane</a:t>
            </a:r>
          </a:p>
          <a:p>
            <a:pPr defTabSz="762000">
              <a:lnSpc>
                <a:spcPct val="140000"/>
              </a:lnSpc>
              <a:buFontTx/>
              <a:buChar char="•"/>
            </a:pPr>
            <a:r>
              <a:rPr lang="en-GB" sz="2000" b="1" dirty="0" smtClean="0"/>
              <a:t> Pedestrian </a:t>
            </a:r>
            <a:r>
              <a:rPr lang="en-GB" sz="2000" b="1" dirty="0"/>
              <a:t>safety – do not stand in the road!</a:t>
            </a:r>
          </a:p>
          <a:p>
            <a:pPr defTabSz="762000">
              <a:lnSpc>
                <a:spcPct val="140000"/>
              </a:lnSpc>
              <a:buFontTx/>
              <a:buChar char="•"/>
            </a:pPr>
            <a:r>
              <a:rPr lang="en-GB" sz="2000" b="1" dirty="0" smtClean="0"/>
              <a:t> Evacuation </a:t>
            </a:r>
            <a:r>
              <a:rPr lang="en-GB" sz="2000" b="1" dirty="0"/>
              <a:t>drill - October</a:t>
            </a:r>
          </a:p>
          <a:p>
            <a:pPr defTabSz="762000">
              <a:lnSpc>
                <a:spcPct val="140000"/>
              </a:lnSpc>
              <a:buFontTx/>
              <a:buChar char="•"/>
            </a:pPr>
            <a:r>
              <a:rPr lang="en-GB" sz="2000" b="1" dirty="0" smtClean="0"/>
              <a:t> Fire Alarm Testing – carried out weekly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5570476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0A6D20-92F0-4A44-A8DE-B7B6518636C8}" type="datetime1">
              <a:rPr lang="en-GB" smtClean="0"/>
              <a:pPr>
                <a:defRPr/>
              </a:pPr>
              <a:t>28/09/2016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The University of Sheffield / Department of Marketing and Communications</a:t>
            </a: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599152" y="1052736"/>
            <a:ext cx="7560840" cy="614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1" defTabSz="762000">
              <a:lnSpc>
                <a:spcPct val="80000"/>
              </a:lnSpc>
            </a:pPr>
            <a:endParaRPr lang="en-GB" sz="3200" b="1" dirty="0" smtClean="0"/>
          </a:p>
          <a:p>
            <a:pPr marL="571500" lvl="1" defTabSz="762000">
              <a:lnSpc>
                <a:spcPct val="80000"/>
              </a:lnSpc>
            </a:pPr>
            <a:r>
              <a:rPr lang="en-GB" sz="3200" b="1" dirty="0" smtClean="0"/>
              <a:t>In an Emergency:</a:t>
            </a:r>
            <a:br>
              <a:rPr lang="en-GB" sz="3200" b="1" dirty="0" smtClean="0"/>
            </a:br>
            <a:r>
              <a:rPr lang="en-GB" sz="3200" b="1" dirty="0" smtClean="0"/>
              <a:t/>
            </a:r>
            <a:br>
              <a:rPr lang="en-GB" sz="3200" b="1" dirty="0" smtClean="0"/>
            </a:br>
            <a:r>
              <a:rPr lang="en-GB" sz="3200" b="1" dirty="0" smtClean="0"/>
              <a:t>The University Control Centre can be contacted 24/7 by dialling </a:t>
            </a:r>
          </a:p>
          <a:p>
            <a:pPr marL="571500" lvl="1" defTabSz="762000">
              <a:lnSpc>
                <a:spcPct val="80000"/>
              </a:lnSpc>
            </a:pPr>
            <a:endParaRPr lang="en-GB" sz="3200" b="1" dirty="0"/>
          </a:p>
          <a:p>
            <a:pPr marL="571500" lvl="1" defTabSz="762000">
              <a:lnSpc>
                <a:spcPct val="80000"/>
              </a:lnSpc>
            </a:pPr>
            <a:r>
              <a:rPr lang="en-GB" sz="3200" b="1" dirty="0" smtClean="0">
                <a:solidFill>
                  <a:srgbClr val="FFFF00"/>
                </a:solidFill>
              </a:rPr>
              <a:t>4444</a:t>
            </a:r>
            <a:r>
              <a:rPr lang="en-GB" sz="3200" b="1" dirty="0" smtClean="0">
                <a:solidFill>
                  <a:srgbClr val="FF0000"/>
                </a:solidFill>
              </a:rPr>
              <a:t> </a:t>
            </a:r>
            <a:r>
              <a:rPr lang="en-GB" sz="3200" b="1" dirty="0" smtClean="0"/>
              <a:t>from an internal telephone</a:t>
            </a:r>
          </a:p>
          <a:p>
            <a:pPr marL="571500" lvl="1" defTabSz="762000">
              <a:lnSpc>
                <a:spcPct val="80000"/>
              </a:lnSpc>
            </a:pPr>
            <a:endParaRPr lang="en-GB" sz="3200" b="1" dirty="0" smtClean="0"/>
          </a:p>
          <a:p>
            <a:pPr marL="571500" lvl="1" defTabSz="762000">
              <a:lnSpc>
                <a:spcPct val="80000"/>
              </a:lnSpc>
            </a:pPr>
            <a:r>
              <a:rPr lang="en-GB" sz="3200" b="1" dirty="0" smtClean="0"/>
              <a:t>or from your mobile on </a:t>
            </a:r>
            <a:br>
              <a:rPr lang="en-GB" sz="3200" b="1" dirty="0" smtClean="0"/>
            </a:br>
            <a:endParaRPr lang="en-GB" sz="3200" b="1" dirty="0" smtClean="0"/>
          </a:p>
          <a:p>
            <a:pPr marL="571500" lvl="1" defTabSz="762000">
              <a:lnSpc>
                <a:spcPct val="80000"/>
              </a:lnSpc>
            </a:pPr>
            <a:r>
              <a:rPr lang="en-GB" sz="3200" b="1" dirty="0" smtClean="0">
                <a:solidFill>
                  <a:srgbClr val="FFFF00"/>
                </a:solidFill>
              </a:rPr>
              <a:t>0114 222 4444</a:t>
            </a:r>
            <a:r>
              <a:rPr lang="en-GB" sz="1400" b="1" i="1" dirty="0" smtClean="0">
                <a:solidFill>
                  <a:srgbClr val="FF0000"/>
                </a:solidFill>
              </a:rPr>
              <a:t/>
            </a:r>
            <a:br>
              <a:rPr lang="en-GB" sz="1400" b="1" i="1" dirty="0" smtClean="0">
                <a:solidFill>
                  <a:srgbClr val="FF0000"/>
                </a:solidFill>
              </a:rPr>
            </a:br>
            <a:r>
              <a:rPr lang="en-GB" sz="1400" b="1" i="1" dirty="0" smtClean="0"/>
              <a:t/>
            </a:r>
            <a:br>
              <a:rPr lang="en-GB" sz="1400" b="1" i="1" dirty="0" smtClean="0"/>
            </a:br>
            <a:endParaRPr lang="en-GB" sz="1400" b="1" i="1" dirty="0" smtClean="0"/>
          </a:p>
          <a:p>
            <a:pPr marL="571500" lvl="1" defTabSz="762000">
              <a:lnSpc>
                <a:spcPct val="80000"/>
              </a:lnSpc>
            </a:pPr>
            <a:endParaRPr lang="en-GB" sz="1400" b="1" i="1" dirty="0"/>
          </a:p>
          <a:p>
            <a:pPr marL="571500" lvl="1" defTabSz="762000">
              <a:lnSpc>
                <a:spcPct val="80000"/>
              </a:lnSpc>
            </a:pPr>
            <a:r>
              <a:rPr lang="en-GB" sz="1400" b="1" i="1" dirty="0" smtClean="0"/>
              <a:t/>
            </a:r>
            <a:br>
              <a:rPr lang="en-GB" sz="1400" b="1" i="1" dirty="0" smtClean="0"/>
            </a:br>
            <a:r>
              <a:rPr lang="en-GB" sz="1400" b="1" i="1" dirty="0" smtClean="0"/>
              <a:t/>
            </a:r>
            <a:br>
              <a:rPr lang="en-GB" sz="1400" b="1" i="1" dirty="0" smtClean="0"/>
            </a:br>
            <a:r>
              <a:rPr lang="en-GB" sz="1400" b="1" i="1" dirty="0" smtClean="0"/>
              <a:t/>
            </a:r>
            <a:br>
              <a:rPr lang="en-GB" sz="1400" b="1" i="1" dirty="0" smtClean="0"/>
            </a:br>
            <a:r>
              <a:rPr lang="en-GB" sz="1400" b="1" i="1" dirty="0" smtClean="0"/>
              <a:t/>
            </a:r>
            <a:br>
              <a:rPr lang="en-GB" sz="1400" b="1" i="1" dirty="0" smtClean="0"/>
            </a:br>
            <a:r>
              <a:rPr lang="en-GB" sz="1400" b="1" i="1" dirty="0" smtClean="0"/>
              <a:t/>
            </a:r>
            <a:br>
              <a:rPr lang="en-GB" sz="1400" b="1" i="1" dirty="0" smtClean="0"/>
            </a:br>
            <a:r>
              <a:rPr lang="en-GB" sz="1400" b="1" i="1" dirty="0" smtClean="0"/>
              <a:t/>
            </a:r>
            <a:br>
              <a:rPr lang="en-GB" sz="1400" b="1" i="1" dirty="0" smtClean="0"/>
            </a:br>
            <a:endParaRPr lang="en-GB" sz="1400" b="1" i="1" dirty="0"/>
          </a:p>
        </p:txBody>
      </p:sp>
    </p:spTree>
    <p:extLst>
      <p:ext uri="{BB962C8B-B14F-4D97-AF65-F5344CB8AC3E}">
        <p14:creationId xmlns:p14="http://schemas.microsoft.com/office/powerpoint/2010/main" val="355491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635A7DC-5B74-4FBF-BE73-97C9D77B465D}" type="datetime1">
              <a:rPr lang="en-GB"/>
              <a:pPr>
                <a:defRPr/>
              </a:pPr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The University of Sheffield / Department of Marketing and Communications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1918" y="1772816"/>
            <a:ext cx="7772400" cy="4343400"/>
          </a:xfrm>
          <a:noFill/>
        </p:spPr>
        <p:txBody>
          <a:bodyPr lIns="90488" tIns="44450" rIns="90488" bIns="44450"/>
          <a:lstStyle/>
          <a:p>
            <a:pPr defTabSz="762000" eaLnBrk="1" hangingPunct="1">
              <a:buFontTx/>
              <a:buNone/>
            </a:pPr>
            <a:r>
              <a:rPr lang="en-US" smtClean="0"/>
              <a:t>	</a:t>
            </a: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539750" y="1341438"/>
            <a:ext cx="7924800" cy="44012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762000">
              <a:defRPr/>
            </a:pPr>
            <a:r>
              <a:rPr lang="en-GB" sz="3600" b="1" u="sng" dirty="0"/>
              <a:t>Accident or serious illness</a:t>
            </a:r>
            <a:endParaRPr lang="en-GB" sz="3600" b="1" u="sng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defTabSz="762000">
              <a:defRPr/>
            </a:pPr>
            <a:endParaRPr lang="en-GB" dirty="0"/>
          </a:p>
          <a:p>
            <a:pPr defTabSz="762000">
              <a:defRPr/>
            </a:pPr>
            <a:r>
              <a:rPr lang="en-GB" sz="3200" b="1" dirty="0"/>
              <a:t>Key points</a:t>
            </a:r>
            <a:r>
              <a:rPr lang="en-GB" sz="3200" b="1" dirty="0" smtClean="0"/>
              <a:t>:</a:t>
            </a:r>
            <a:br>
              <a:rPr lang="en-GB" sz="3200" b="1" dirty="0" smtClean="0"/>
            </a:br>
            <a:endParaRPr lang="en-GB" sz="1200" b="1" dirty="0"/>
          </a:p>
          <a:p>
            <a:pPr marL="571500" lvl="1" defTabSz="762000">
              <a:buFontTx/>
              <a:buChar char="•"/>
              <a:defRPr/>
            </a:pPr>
            <a:r>
              <a:rPr lang="en-GB" sz="3200" b="1" dirty="0" smtClean="0"/>
              <a:t> </a:t>
            </a:r>
            <a:r>
              <a:rPr lang="en-GB" sz="3200" b="1" dirty="0" smtClean="0">
                <a:solidFill>
                  <a:srgbClr val="FFFF00"/>
                </a:solidFill>
              </a:rPr>
              <a:t>4444</a:t>
            </a:r>
            <a:r>
              <a:rPr lang="en-GB" sz="3200" b="1" dirty="0" smtClean="0"/>
              <a:t> </a:t>
            </a:r>
            <a:r>
              <a:rPr lang="en-GB" sz="3200" b="1" dirty="0"/>
              <a:t>- University Control Centre</a:t>
            </a:r>
          </a:p>
          <a:p>
            <a:pPr defTabSz="762000">
              <a:defRPr/>
            </a:pPr>
            <a:r>
              <a:rPr lang="en-GB" b="1" i="1" dirty="0"/>
              <a:t>	</a:t>
            </a:r>
            <a:r>
              <a:rPr lang="en-GB" b="1" i="1" dirty="0">
                <a:solidFill>
                  <a:srgbClr val="FFFF00"/>
                </a:solidFill>
              </a:rPr>
              <a:t>(0114 222 4444)</a:t>
            </a:r>
          </a:p>
          <a:p>
            <a:pPr defTabSz="762000">
              <a:defRPr/>
            </a:pPr>
            <a:endParaRPr lang="en-GB" b="1" i="1" dirty="0"/>
          </a:p>
          <a:p>
            <a:pPr marL="571500" lvl="1" defTabSz="762000">
              <a:buFontTx/>
              <a:buChar char="•"/>
              <a:defRPr/>
            </a:pPr>
            <a:r>
              <a:rPr lang="en-GB" sz="3200" b="1" dirty="0" smtClean="0"/>
              <a:t> 1st </a:t>
            </a:r>
            <a:r>
              <a:rPr lang="en-GB" sz="3200" b="1" dirty="0"/>
              <a:t>Aid boxes -  EEE 1st Aiders</a:t>
            </a:r>
          </a:p>
          <a:p>
            <a:pPr defTabSz="762000">
              <a:defRPr/>
            </a:pPr>
            <a:endParaRPr lang="en-GB" sz="3200" b="1" dirty="0"/>
          </a:p>
          <a:p>
            <a:pPr marL="571500" lvl="1" defTabSz="762000">
              <a:buFontTx/>
              <a:buChar char="•"/>
              <a:defRPr/>
            </a:pPr>
            <a:r>
              <a:rPr lang="en-GB" sz="3200" b="1" dirty="0" smtClean="0"/>
              <a:t> Report </a:t>
            </a:r>
            <a:r>
              <a:rPr lang="en-GB" sz="3200" b="1" dirty="0"/>
              <a:t>any incident to DSO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F119A7C-1FAD-4886-B2ED-8792ECE9B0F0}" type="datetime1">
              <a:rPr lang="en-GB"/>
              <a:pPr>
                <a:defRPr/>
              </a:pPr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The University of Sheffield / Department of Marketing and Communications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  <a:noFill/>
        </p:spPr>
        <p:txBody>
          <a:bodyPr lIns="90488" tIns="44450" rIns="90488" bIns="44450"/>
          <a:lstStyle/>
          <a:p>
            <a:pPr defTabSz="762000" eaLnBrk="1" hangingPunct="1">
              <a:buFontTx/>
              <a:buNone/>
            </a:pPr>
            <a:r>
              <a:rPr lang="en-US" smtClean="0"/>
              <a:t>	</a:t>
            </a:r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539750" y="981074"/>
            <a:ext cx="8229600" cy="52752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762000"/>
            <a:r>
              <a:rPr lang="en-GB" sz="3600" b="1" u="sng" dirty="0"/>
              <a:t>EEE Safety </a:t>
            </a:r>
            <a:r>
              <a:rPr lang="en-GB" sz="3600" b="1" u="sng" dirty="0" smtClean="0"/>
              <a:t>Web Pages</a:t>
            </a:r>
            <a:r>
              <a:rPr lang="en-GB" sz="3600" b="1" dirty="0" smtClean="0"/>
              <a:t> </a:t>
            </a:r>
          </a:p>
          <a:p>
            <a:pPr algn="ctr" defTabSz="762000"/>
            <a:endParaRPr lang="en-GB" sz="2000" b="1" u="sng" dirty="0" smtClean="0">
              <a:solidFill>
                <a:schemeClr val="tx2"/>
              </a:solidFill>
            </a:endParaRPr>
          </a:p>
          <a:p>
            <a:pPr algn="ctr" defTabSz="762000"/>
            <a:r>
              <a:rPr lang="en-GB" sz="4000" b="1" u="sng" dirty="0" smtClean="0">
                <a:solidFill>
                  <a:schemeClr val="tx2"/>
                </a:solidFill>
              </a:rPr>
              <a:t>www.shef.ac.uk/eee/safety</a:t>
            </a:r>
          </a:p>
          <a:p>
            <a:pPr algn="ctr" defTabSz="762000"/>
            <a:endParaRPr lang="en-GB" sz="2800" b="1" dirty="0">
              <a:solidFill>
                <a:srgbClr val="FF0000"/>
              </a:solidFill>
            </a:endParaRPr>
          </a:p>
          <a:p>
            <a:r>
              <a:rPr lang="en-GB" dirty="0"/>
              <a:t>The</a:t>
            </a:r>
            <a:r>
              <a:rPr lang="en-GB" b="1" dirty="0"/>
              <a:t> EEE Safety </a:t>
            </a:r>
            <a:r>
              <a:rPr lang="en-GB" b="1" dirty="0" smtClean="0"/>
              <a:t>web pages</a:t>
            </a:r>
            <a:r>
              <a:rPr lang="en-GB" dirty="0" smtClean="0"/>
              <a:t> </a:t>
            </a:r>
            <a:r>
              <a:rPr lang="en-GB" dirty="0"/>
              <a:t>set out the Departmental Safety Policy and highlight</a:t>
            </a:r>
            <a:r>
              <a:rPr lang="en-GB" dirty="0" smtClean="0"/>
              <a:t>:</a:t>
            </a:r>
          </a:p>
          <a:p>
            <a:endParaRPr lang="en-GB" sz="800" dirty="0"/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  your </a:t>
            </a:r>
            <a:r>
              <a:rPr lang="en-GB" dirty="0"/>
              <a:t>responsibilities regarding </a:t>
            </a:r>
            <a:r>
              <a:rPr lang="en-GB" dirty="0" smtClean="0"/>
              <a:t>health &amp; safety</a:t>
            </a:r>
          </a:p>
          <a:p>
            <a:pPr lvl="1">
              <a:buFont typeface="Arial" pitchFamily="34" charset="0"/>
              <a:buChar char="•"/>
            </a:pPr>
            <a:endParaRPr lang="en-GB" sz="800" dirty="0" smtClean="0"/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  the safety procedures to be followed to comply with legal    requirements</a:t>
            </a:r>
          </a:p>
          <a:p>
            <a:pPr lvl="1">
              <a:buFont typeface="Arial" pitchFamily="34" charset="0"/>
              <a:buChar char="•"/>
            </a:pPr>
            <a:endParaRPr lang="en-GB" sz="800" dirty="0" smtClean="0"/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  where further information can be found </a:t>
            </a:r>
            <a:endParaRPr lang="en-GB" sz="3200" b="1" dirty="0"/>
          </a:p>
          <a:p>
            <a:pPr defTabSz="762000">
              <a:lnSpc>
                <a:spcPct val="80000"/>
              </a:lnSpc>
            </a:pPr>
            <a:endParaRPr lang="en-GB" sz="3200" b="1" dirty="0">
              <a:latin typeface="TUOS Blake" pitchFamily="34" charset="0"/>
            </a:endParaRPr>
          </a:p>
          <a:p>
            <a:pPr algn="r" defTabSz="762000">
              <a:lnSpc>
                <a:spcPct val="80000"/>
              </a:lnSpc>
            </a:pPr>
            <a:endParaRPr lang="en-GB" b="1" i="1" dirty="0">
              <a:latin typeface="TUOS Blake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F8FF40-36E9-4ABE-9DE9-BA7D2A454C24}" type="datetime1">
              <a:rPr lang="en-GB" smtClean="0"/>
              <a:pPr>
                <a:defRPr/>
              </a:pPr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The University of Sheffield / Department of Marketing and Communications</a:t>
            </a:r>
            <a:endParaRPr lang="en-GB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52736"/>
            <a:ext cx="8047758" cy="5400600"/>
          </a:xfrm>
        </p:spPr>
      </p:pic>
    </p:spTree>
    <p:extLst>
      <p:ext uri="{BB962C8B-B14F-4D97-AF65-F5344CB8AC3E}">
        <p14:creationId xmlns:p14="http://schemas.microsoft.com/office/powerpoint/2010/main" val="351187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F8FF40-36E9-4ABE-9DE9-BA7D2A454C24}" type="datetime1">
              <a:rPr lang="en-GB" smtClean="0"/>
              <a:pPr>
                <a:defRPr/>
              </a:pPr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The University of Sheffield / Department of Marketing and Communications</a:t>
            </a:r>
            <a:endParaRPr lang="en-GB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7218599" cy="4899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95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998B743-34C3-4CD3-ACD6-ADB30048811B}" type="datetime1">
              <a:rPr lang="en-GB"/>
              <a:pPr>
                <a:defRPr/>
              </a:pPr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The University of Sheffield / Department of Marketing and Communications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  <a:noFill/>
        </p:spPr>
        <p:txBody>
          <a:bodyPr lIns="90488" tIns="44450" rIns="90488" bIns="44450"/>
          <a:lstStyle/>
          <a:p>
            <a:pPr defTabSz="762000" eaLnBrk="1" hangingPunct="1">
              <a:buFontTx/>
              <a:buNone/>
            </a:pPr>
            <a:r>
              <a:rPr lang="en-US" smtClean="0"/>
              <a:t>	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23850" y="836613"/>
            <a:ext cx="8610600" cy="55276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762000"/>
            <a:endParaRPr lang="en-GB" sz="3600" b="1" dirty="0" smtClean="0"/>
          </a:p>
          <a:p>
            <a:pPr algn="ctr" defTabSz="762000"/>
            <a:r>
              <a:rPr lang="en-GB" sz="3600" b="1" dirty="0" smtClean="0"/>
              <a:t>Project </a:t>
            </a:r>
            <a:r>
              <a:rPr lang="en-GB" sz="3600" b="1" dirty="0"/>
              <a:t>Risk Assessment</a:t>
            </a:r>
          </a:p>
          <a:p>
            <a:pPr lvl="1" algn="ctr" defTabSz="762000"/>
            <a:endParaRPr lang="en-GB" sz="1600" b="1" dirty="0"/>
          </a:p>
          <a:p>
            <a:pPr lvl="1"/>
            <a:r>
              <a:rPr lang="en-GB" sz="2000" b="1" dirty="0" smtClean="0"/>
              <a:t>The </a:t>
            </a:r>
            <a:r>
              <a:rPr lang="en-GB" sz="2000" b="1" dirty="0"/>
              <a:t>supervisor and student should conduct a risk assessment at the start of the project to ensure that any hazards are identified. </a:t>
            </a:r>
          </a:p>
          <a:p>
            <a:pPr lvl="1"/>
            <a:r>
              <a:rPr lang="en-GB" sz="2000" b="1" dirty="0" smtClean="0"/>
              <a:t/>
            </a:r>
            <a:br>
              <a:rPr lang="en-GB" sz="2000" b="1" dirty="0" smtClean="0"/>
            </a:br>
            <a:r>
              <a:rPr lang="en-GB" sz="2000" b="1" dirty="0" smtClean="0"/>
              <a:t>Project </a:t>
            </a:r>
            <a:r>
              <a:rPr lang="en-GB" sz="2000" b="1" dirty="0"/>
              <a:t>r</a:t>
            </a:r>
            <a:r>
              <a:rPr lang="en-GB" sz="2000" b="1" dirty="0" smtClean="0"/>
              <a:t>isk assessment is completed using the on-line tool, RACIE.  The link can be found at </a:t>
            </a:r>
          </a:p>
          <a:p>
            <a:pPr lvl="1"/>
            <a:endParaRPr lang="en-GB" sz="2000" b="1" dirty="0"/>
          </a:p>
          <a:p>
            <a:pPr lvl="1"/>
            <a:r>
              <a:rPr lang="en-GB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www.shef.ac.uk/eee/safety</a:t>
            </a:r>
            <a:r>
              <a:rPr lang="en-GB" sz="2000" b="1" dirty="0" smtClean="0"/>
              <a:t> </a:t>
            </a:r>
            <a:endParaRPr lang="en-GB" sz="2000" b="1" dirty="0"/>
          </a:p>
          <a:p>
            <a:pPr lvl="1"/>
            <a:r>
              <a:rPr lang="en-GB" sz="2000" b="1" dirty="0" smtClean="0">
                <a:solidFill>
                  <a:srgbClr val="FFFF00"/>
                </a:solidFill>
              </a:rPr>
              <a:t/>
            </a:r>
            <a:br>
              <a:rPr lang="en-GB" sz="2000" b="1" dirty="0" smtClean="0">
                <a:solidFill>
                  <a:srgbClr val="FFFF00"/>
                </a:solidFill>
              </a:rPr>
            </a:br>
            <a:r>
              <a:rPr lang="en-GB" sz="2000" b="1" dirty="0" smtClean="0"/>
              <a:t>Project </a:t>
            </a:r>
            <a:r>
              <a:rPr lang="en-GB" sz="2000" b="1" dirty="0"/>
              <a:t>students are </a:t>
            </a:r>
            <a:r>
              <a:rPr lang="en-GB" sz="2000" b="1" dirty="0" smtClean="0"/>
              <a:t>required </a:t>
            </a:r>
            <a:r>
              <a:rPr lang="en-GB" sz="2000" b="1" dirty="0"/>
              <a:t>to submit a completed risk assessment form as part of their Interim Project Report even if this shows no risk has been identified.</a:t>
            </a:r>
          </a:p>
          <a:p>
            <a:pPr defTabSz="762000">
              <a:lnSpc>
                <a:spcPct val="90000"/>
              </a:lnSpc>
            </a:pPr>
            <a:endParaRPr lang="en-GB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FCFBE3"/>
      </a:dk1>
      <a:lt1>
        <a:srgbClr val="FFFFFF"/>
      </a:lt1>
      <a:dk2>
        <a:srgbClr val="336699"/>
      </a:dk2>
      <a:lt2>
        <a:srgbClr val="FFFF33"/>
      </a:lt2>
      <a:accent1>
        <a:srgbClr val="FFFF00"/>
      </a:accent1>
      <a:accent2>
        <a:srgbClr val="B5B5B5"/>
      </a:accent2>
      <a:accent3>
        <a:srgbClr val="ADB8CA"/>
      </a:accent3>
      <a:accent4>
        <a:srgbClr val="DADADA"/>
      </a:accent4>
      <a:accent5>
        <a:srgbClr val="FFFFAA"/>
      </a:accent5>
      <a:accent6>
        <a:srgbClr val="A4A4A4"/>
      </a:accent6>
      <a:hlink>
        <a:srgbClr val="00B4F0"/>
      </a:hlink>
      <a:folHlink>
        <a:srgbClr val="FF00AE"/>
      </a:folHlink>
    </a:clrScheme>
    <a:fontScheme name="Default Design">
      <a:majorFont>
        <a:latin typeface="TUOS Stephenson"/>
        <a:ea typeface=""/>
        <a:cs typeface=""/>
      </a:majorFont>
      <a:minorFont>
        <a:latin typeface="TUOS Bla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UOS Stephenso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UOS Stephenson" pitchFamily="18" charset="0"/>
          </a:defRPr>
        </a:defPPr>
      </a:lstStyle>
    </a:lnDef>
  </a:objectDefaults>
  <a:extraClrSchemeLst>
    <a:extraClrScheme>
      <a:clrScheme name="Default Design 1">
        <a:dk1>
          <a:srgbClr val="2A196F"/>
        </a:dk1>
        <a:lt1>
          <a:srgbClr val="F9FFA2"/>
        </a:lt1>
        <a:dk2>
          <a:srgbClr val="00B3EF"/>
        </a:dk2>
        <a:lt2>
          <a:srgbClr val="FCFBE3"/>
        </a:lt2>
        <a:accent1>
          <a:srgbClr val="FFFF00"/>
        </a:accent1>
        <a:accent2>
          <a:srgbClr val="B5B5B5"/>
        </a:accent2>
        <a:accent3>
          <a:srgbClr val="FBFFCE"/>
        </a:accent3>
        <a:accent4>
          <a:srgbClr val="22145E"/>
        </a:accent4>
        <a:accent5>
          <a:srgbClr val="FFFFAA"/>
        </a:accent5>
        <a:accent6>
          <a:srgbClr val="A4A4A4"/>
        </a:accent6>
        <a:hlink>
          <a:srgbClr val="00B4F0"/>
        </a:hlink>
        <a:folHlink>
          <a:srgbClr val="FF00A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9105</TotalTime>
  <Words>476</Words>
  <Application>Microsoft Office PowerPoint</Application>
  <PresentationFormat>On-screen Show (4:3)</PresentationFormat>
  <Paragraphs>155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Times New Roman</vt:lpstr>
      <vt:lpstr>TUOS Blake</vt:lpstr>
      <vt:lpstr>TUOS Stephenson</vt:lpstr>
      <vt:lpstr>Default Design</vt:lpstr>
      <vt:lpstr> Welcome to the University of Sheffield   Department of Electronic &amp; Electrical Engineering   Health &amp; Safety Induction  September 2016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GENERIC ASSESSMENT</vt:lpstr>
      <vt:lpstr>Risk Assessment - A Guide </vt:lpstr>
      <vt:lpstr>Risk Assessment Exercise - Crossing the road </vt:lpstr>
      <vt:lpstr>PowerPoint Presentation</vt:lpstr>
      <vt:lpstr>PowerPoint Presentation</vt:lpstr>
      <vt:lpstr>RACIE ID 2495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Design team</Manager>
  <Company>The University of Sheffield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University of Sheffield: PowerPoint template</dc:title>
  <dc:subject>PowerPoint template</dc:subject>
  <dc:creator>Department of Marketing and Communications</dc:creator>
  <cp:keywords>tuos, sheffield, university, powerpoint, ppt, template, i-d, 2005, colour, dmc</cp:keywords>
  <dc:description>Please use this template for all your screen presentation requirements - adapting as necessary to the audience and facility in which it might be seen._x000d_
_x000d_
© 2005  The Univeristy of Sheffield</dc:description>
  <cp:lastModifiedBy>Dianne Webster</cp:lastModifiedBy>
  <cp:revision>97</cp:revision>
  <cp:lastPrinted>2005-02-24T11:31:10Z</cp:lastPrinted>
  <dcterms:created xsi:type="dcterms:W3CDTF">2005-07-28T11:20:43Z</dcterms:created>
  <dcterms:modified xsi:type="dcterms:W3CDTF">2016-09-28T12:41:59Z</dcterms:modified>
  <cp:category>templates, identity</cp:category>
</cp:coreProperties>
</file>