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61" r:id="rId3"/>
    <p:sldId id="268" r:id="rId4"/>
    <p:sldId id="272" r:id="rId5"/>
    <p:sldId id="279" r:id="rId6"/>
    <p:sldId id="281" r:id="rId7"/>
    <p:sldId id="276" r:id="rId8"/>
    <p:sldId id="275" r:id="rId9"/>
    <p:sldId id="277" r:id="rId10"/>
    <p:sldId id="278" r:id="rId11"/>
    <p:sldId id="257" r:id="rId12"/>
    <p:sldId id="273" r:id="rId13"/>
    <p:sldId id="265" r:id="rId14"/>
    <p:sldId id="264" r:id="rId15"/>
    <p:sldId id="269" r:id="rId16"/>
    <p:sldId id="266" r:id="rId17"/>
    <p:sldId id="274" r:id="rId18"/>
    <p:sldId id="267" r:id="rId19"/>
    <p:sldId id="270" r:id="rId20"/>
    <p:sldId id="271" r:id="rId21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7990" autoAdjust="0"/>
  </p:normalViewPr>
  <p:slideViewPr>
    <p:cSldViewPr>
      <p:cViewPr varScale="1">
        <p:scale>
          <a:sx n="55" d="100"/>
          <a:sy n="55" d="100"/>
        </p:scale>
        <p:origin x="-1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7CC0-C969-4078-84CC-D227F515786C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4853-248C-4A24-961A-DBF3A5494B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8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09ED-243B-4732-A04B-EA63ADAAB116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96C7-401F-4611-A568-13E86FF075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0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A662-61FF-46E2-A13E-B5CE764341E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to include – we will</a:t>
            </a:r>
            <a:r>
              <a:rPr lang="en-GB" baseline="0" dirty="0" smtClean="0"/>
              <a:t> see that there is a standard template to follow for all technical reports.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A662-61FF-46E2-A13E-B5CE764341E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Similar to start of any project,</a:t>
            </a:r>
            <a:r>
              <a:rPr lang="en-GB" baseline="0" dirty="0" smtClean="0"/>
              <a:t> </a:t>
            </a:r>
            <a:r>
              <a:rPr lang="en-GB" baseline="0" dirty="0" smtClean="0"/>
              <a:t>whether that is PhD</a:t>
            </a:r>
            <a:r>
              <a:rPr lang="en-GB" baseline="0" dirty="0" smtClean="0"/>
              <a:t>, MSc</a:t>
            </a:r>
            <a:r>
              <a:rPr lang="en-GB" baseline="0" dirty="0" smtClean="0"/>
              <a:t>, or even in the </a:t>
            </a:r>
            <a:r>
              <a:rPr lang="en-GB" baseline="0" dirty="0" smtClean="0"/>
              <a:t>outside world.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5) Supposed to show independent working including problem solving (some projects will essentially be a problem that needs to be solved). But if struggling don’t be afraid to seek guidance from supervisor, RA, PhD student – especially if involves expensive equipment.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Supervision doesn’t always depend on the supervisor, or number of meetings with supervisor,</a:t>
            </a:r>
            <a:r>
              <a:rPr lang="en-GB" baseline="0" dirty="0" smtClean="0"/>
              <a:t> but on the team in general. Each student/supervisor interaction level will be different with advantages/disadvantages of each pairing. So don’t worry about comparing with each other. RAs/PhDs </a:t>
            </a:r>
            <a:r>
              <a:rPr lang="en-GB" baseline="0" dirty="0" smtClean="0"/>
              <a:t>may be </a:t>
            </a:r>
            <a:r>
              <a:rPr lang="en-GB" baseline="0" dirty="0" smtClean="0"/>
              <a:t>the easiest day-to-day option in many </a:t>
            </a:r>
            <a:r>
              <a:rPr lang="en-GB" baseline="0" smtClean="0"/>
              <a:t>cases</a:t>
            </a:r>
            <a:r>
              <a:rPr lang="en-GB" baseline="0" smtClean="0"/>
              <a:t>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 x 1.5 hour sessions for those non-native speakers who really struggle to write in </a:t>
            </a:r>
            <a:r>
              <a:rPr lang="en-GB" dirty="0" smtClean="0"/>
              <a:t>English, </a:t>
            </a:r>
            <a:r>
              <a:rPr lang="en-GB" dirty="0" smtClean="0"/>
              <a:t>not for those that are pretty much OK with writing in English.</a:t>
            </a:r>
          </a:p>
          <a:p>
            <a:endParaRPr lang="en-GB" sz="1200" dirty="0" smtClean="0"/>
          </a:p>
          <a:p>
            <a:r>
              <a:rPr lang="en-GB" sz="1200" dirty="0" smtClean="0"/>
              <a:t>1 to 1 sessions where </a:t>
            </a:r>
            <a:r>
              <a:rPr lang="en-GB" sz="1200" dirty="0" smtClean="0"/>
              <a:t>you can </a:t>
            </a:r>
            <a:r>
              <a:rPr lang="en-GB" sz="1200" dirty="0" smtClean="0"/>
              <a:t>take a </a:t>
            </a:r>
            <a:r>
              <a:rPr lang="en-GB" sz="1200" dirty="0" smtClean="0"/>
              <a:t>section of your report </a:t>
            </a:r>
            <a:r>
              <a:rPr lang="en-GB" sz="1200" dirty="0" smtClean="0"/>
              <a:t>along for advice on grammar etc.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to date: 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student demonstrated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motivation, self-reliance and initiative? Any progress made towards the project objectives?</a:t>
            </a:r>
          </a:p>
          <a:p>
            <a:r>
              <a:rPr lang="en-GB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Theory/methodology: 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student understood the required theoretical foundation and methodologies?</a:t>
            </a:r>
          </a:p>
          <a:p>
            <a:endParaRPr lang="en-GB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Assessed</a:t>
            </a:r>
            <a:r>
              <a:rPr lang="en-GB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supervisor</a:t>
            </a:r>
            <a:endParaRPr lang="en-GB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6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4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</a:t>
            </a:r>
            <a:r>
              <a:rPr lang="en-GB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able to access </a:t>
            </a:r>
            <a:r>
              <a:rPr lang="en-GB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on both elements of the interim assessment from your supervisor in early July</a:t>
            </a:r>
            <a:r>
              <a:rPr lang="en-GB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</a:t>
            </a:r>
            <a:r>
              <a:rPr lang="en-GB" baseline="0" dirty="0" smtClean="0"/>
              <a:t> </a:t>
            </a:r>
            <a:r>
              <a:rPr lang="en-GB" baseline="0" dirty="0" smtClean="0"/>
              <a:t>case of illness or other such special circumstance, please discuss with supervisor ASAP.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A662-61FF-46E2-A13E-B5CE764341EA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7328-E917-45D8-B8CA-2A3FBF833F73}" type="datetimeFigureOut">
              <a:rPr lang="en-GB" smtClean="0"/>
              <a:pPr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8ECD-E3C1-49F3-B993-6F45C248399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ef.ac.uk/eltc/languagesupport/els" TargetMode="External"/><Relationship Id="rId3" Type="http://schemas.openxmlformats.org/officeDocument/2006/relationships/hyperlink" Target="http://shef.ac.uk/eltc/languagesupport/writingadviso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 MSc Project Guidance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4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ability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08764"/>
              </p:ext>
            </p:extLst>
          </p:nvPr>
        </p:nvGraphicFramePr>
        <p:xfrm>
          <a:off x="323528" y="1572501"/>
          <a:ext cx="8651056" cy="480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9093200" imgH="5054600" progId="Word.Document.12">
                  <p:embed/>
                </p:oleObj>
              </mc:Choice>
              <mc:Fallback>
                <p:oleObj name="Document" r:id="rId3" imgW="9093200" imgH="505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572501"/>
                        <a:ext cx="8651056" cy="4808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67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Interim </a:t>
            </a:r>
            <a:r>
              <a:rPr lang="en-GB" dirty="0" smtClean="0"/>
              <a:t>stage mark scheme (10 marks)</a:t>
            </a:r>
            <a:br>
              <a:rPr lang="en-GB" dirty="0" smtClean="0"/>
            </a:br>
            <a:r>
              <a:rPr lang="en-GB" dirty="0" smtClean="0"/>
              <a:t>EEE only, not DCS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2200" dirty="0" smtClean="0"/>
          </a:p>
          <a:p>
            <a:r>
              <a:rPr lang="en-GB" sz="2800" b="1" dirty="0" smtClean="0"/>
              <a:t>Supervisors interim report mark sheet: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(</a:t>
            </a:r>
            <a:r>
              <a:rPr lang="en-GB" b="1" dirty="0" smtClean="0"/>
              <a:t>70% </a:t>
            </a:r>
            <a:r>
              <a:rPr lang="en-GB" dirty="0" smtClean="0"/>
              <a:t>of </a:t>
            </a:r>
            <a:r>
              <a:rPr lang="en-GB" dirty="0" smtClean="0"/>
              <a:t>interim marks) </a:t>
            </a:r>
            <a:endParaRPr lang="en-GB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/>
              <a:t>A1) Literature review 40% 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/>
              <a:t>A2) Project plan 40%		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/>
              <a:t>A3) Overall presentation/structure 20%</a:t>
            </a:r>
            <a:r>
              <a:rPr lang="en-GB" sz="2000" dirty="0" smtClean="0"/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2400" dirty="0"/>
          </a:p>
          <a:p>
            <a:pPr>
              <a:spcBef>
                <a:spcPts val="0"/>
              </a:spcBef>
            </a:pPr>
            <a:r>
              <a:rPr lang="en-GB" sz="2800" b="1" dirty="0" smtClean="0"/>
              <a:t>2</a:t>
            </a:r>
            <a:r>
              <a:rPr lang="en-GB" sz="2800" b="1" baseline="30000" dirty="0" smtClean="0"/>
              <a:t>nd</a:t>
            </a:r>
            <a:r>
              <a:rPr lang="en-GB" sz="2800" b="1" dirty="0" smtClean="0"/>
              <a:t> markers mark sheet: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b="1" dirty="0" smtClean="0"/>
              <a:t>      </a:t>
            </a:r>
            <a:r>
              <a:rPr lang="en-GB" sz="2800" dirty="0" smtClean="0"/>
              <a:t>(</a:t>
            </a:r>
            <a:r>
              <a:rPr lang="en-GB" sz="2800" b="1" dirty="0" smtClean="0"/>
              <a:t>30% </a:t>
            </a:r>
            <a:r>
              <a:rPr lang="en-GB" sz="2800" dirty="0" smtClean="0"/>
              <a:t>of interim marks)</a:t>
            </a:r>
            <a:endParaRPr lang="en-GB" sz="28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/>
              <a:t>C1) Oral presentation of project objectives/theory/context/progress (50%)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/>
              <a:t>C2) Ability to answer questions posed (50%)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88" y="6381328"/>
            <a:ext cx="56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online marking, feedback via supervisor</a:t>
            </a:r>
            <a:endParaRPr lang="en-GB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Suggested marking guidelines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31900"/>
            <a:ext cx="89408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 smtClean="0"/>
              <a:t>Submission process – interim and final report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1349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GB" u="sng" dirty="0" smtClean="0"/>
              <a:t>1 hard copy </a:t>
            </a:r>
            <a:r>
              <a:rPr lang="en-GB" dirty="0" smtClean="0"/>
              <a:t>of interim report and </a:t>
            </a:r>
            <a:r>
              <a:rPr lang="en-GB" u="sng" dirty="0" smtClean="0"/>
              <a:t>2 hard copies </a:t>
            </a:r>
            <a:r>
              <a:rPr lang="en-GB" dirty="0" smtClean="0"/>
              <a:t>of final thesis to be submitted to EEE office.</a:t>
            </a:r>
          </a:p>
          <a:p>
            <a:r>
              <a:rPr lang="en-GB" dirty="0" smtClean="0"/>
              <a:t>Late submission results in 5 marks being deducted per day!</a:t>
            </a:r>
          </a:p>
          <a:p>
            <a:r>
              <a:rPr lang="en-US" u="sng" dirty="0" smtClean="0">
                <a:cs typeface="Times New Roman" pitchFamily="18" charset="0"/>
              </a:rPr>
              <a:t>Electronic copies</a:t>
            </a:r>
            <a:r>
              <a:rPr lang="en-US" dirty="0" smtClean="0">
                <a:cs typeface="Times New Roman" pitchFamily="18" charset="0"/>
              </a:rPr>
              <a:t> of the interim report and the final dissertation should also be submitted to the </a:t>
            </a:r>
            <a:r>
              <a:rPr lang="en-US" u="sng" dirty="0" smtClean="0">
                <a:cs typeface="Times New Roman" pitchFamily="18" charset="0"/>
              </a:rPr>
              <a:t>EEE </a:t>
            </a:r>
            <a:r>
              <a:rPr lang="en-US" u="sng" dirty="0" err="1" smtClean="0">
                <a:cs typeface="Times New Roman" pitchFamily="18" charset="0"/>
              </a:rPr>
              <a:t>TurnItIn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u="sng" dirty="0" smtClean="0">
                <a:cs typeface="Times New Roman" pitchFamily="18" charset="0"/>
              </a:rPr>
              <a:t>online marking system </a:t>
            </a:r>
            <a:r>
              <a:rPr lang="en-US" dirty="0" smtClean="0">
                <a:cs typeface="Times New Roman" pitchFamily="18" charset="0"/>
              </a:rPr>
              <a:t>before the deadline.</a:t>
            </a:r>
          </a:p>
          <a:p>
            <a:r>
              <a:rPr lang="en-US" b="1" dirty="0" smtClean="0">
                <a:cs typeface="Times New Roman" pitchFamily="18" charset="0"/>
              </a:rPr>
              <a:t>Failure to submit electronically </a:t>
            </a:r>
            <a:r>
              <a:rPr lang="en-US" b="1" dirty="0" smtClean="0">
                <a:cs typeface="Times New Roman"/>
              </a:rPr>
              <a:t>→ zero → no MSc!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35496" y="836712"/>
            <a:ext cx="9036496" cy="43924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Thoughts on interim report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96" y="1556792"/>
            <a:ext cx="7499176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Comprehensive literature review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Understand objectives of project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Background theory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Realistic time plan (Gantt chart)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Report to be marked by supervisor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12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If a student fails to submit their interim report they cannot proceed to the project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35496" y="836712"/>
            <a:ext cx="9036496" cy="51845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Thoughts on final report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84784"/>
            <a:ext cx="7221488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formal piece of substantial stand alone writing, presenting original data in support of a particular supposition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Structure (what to include?)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Scientific writing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Results/figures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Plagiarism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525963"/>
          </a:xfrm>
        </p:spPr>
        <p:txBody>
          <a:bodyPr>
            <a:noAutofit/>
          </a:bodyPr>
          <a:lstStyle/>
          <a:p>
            <a:r>
              <a:rPr lang="en-GB" sz="2400" dirty="0" err="1" smtClean="0"/>
              <a:t>TurnItIn</a:t>
            </a:r>
            <a:r>
              <a:rPr lang="en-GB" sz="2400" dirty="0" smtClean="0"/>
              <a:t> - </a:t>
            </a:r>
            <a:r>
              <a:rPr lang="en-GB" sz="2400" dirty="0"/>
              <a:t>pattern </a:t>
            </a:r>
            <a:r>
              <a:rPr lang="en-GB" sz="2400" dirty="0" smtClean="0"/>
              <a:t>matching routine. Human interpretation required. </a:t>
            </a:r>
            <a:r>
              <a:rPr lang="en-GB" sz="2400" dirty="0"/>
              <a:t>Matched text </a:t>
            </a:r>
            <a:r>
              <a:rPr lang="en-GB" sz="2400" dirty="0" smtClean="0"/>
              <a:t>highlighted, </a:t>
            </a:r>
            <a:r>
              <a:rPr lang="en-GB" sz="2400" dirty="0"/>
              <a:t>referenced </a:t>
            </a:r>
            <a:r>
              <a:rPr lang="en-GB" sz="2400" dirty="0" smtClean="0"/>
              <a:t>to </a:t>
            </a:r>
            <a:r>
              <a:rPr lang="en-GB" sz="2400" dirty="0"/>
              <a:t>the source text. Click on the coloured section in the report to see the source in context, or click on a source to see that in full.</a:t>
            </a:r>
          </a:p>
          <a:p>
            <a:r>
              <a:rPr lang="en-GB" sz="2400" dirty="0"/>
              <a:t> </a:t>
            </a:r>
            <a:r>
              <a:rPr lang="en-GB" sz="2400" dirty="0" smtClean="0"/>
              <a:t>a </a:t>
            </a:r>
            <a:r>
              <a:rPr lang="en-GB" sz="2400" dirty="0"/>
              <a:t>number of matches to common English phrases like, “It can be seen from the graph that” </a:t>
            </a:r>
            <a:r>
              <a:rPr lang="en-GB" sz="2400" dirty="0" smtClean="0"/>
              <a:t>are ignored. </a:t>
            </a:r>
          </a:p>
          <a:p>
            <a:r>
              <a:rPr lang="en-GB" sz="2400" dirty="0" smtClean="0"/>
              <a:t>What </a:t>
            </a:r>
            <a:r>
              <a:rPr lang="en-GB" sz="2400" dirty="0"/>
              <a:t>is the probability of </a:t>
            </a:r>
            <a:r>
              <a:rPr lang="en-GB" sz="2400" dirty="0" smtClean="0"/>
              <a:t>a student coming up </a:t>
            </a:r>
            <a:r>
              <a:rPr lang="en-GB" sz="2400" dirty="0"/>
              <a:t>with </a:t>
            </a:r>
            <a:r>
              <a:rPr lang="en-GB" sz="2400" i="1" dirty="0"/>
              <a:t>exactly</a:t>
            </a:r>
            <a:r>
              <a:rPr lang="en-GB" sz="2400" dirty="0"/>
              <a:t> the same form of words by pure chance? If </a:t>
            </a:r>
            <a:r>
              <a:rPr lang="en-GB" sz="2400" dirty="0" smtClean="0"/>
              <a:t>probability is very small </a:t>
            </a:r>
            <a:r>
              <a:rPr lang="en-GB" sz="2400" dirty="0"/>
              <a:t>then </a:t>
            </a:r>
            <a:r>
              <a:rPr lang="en-GB" sz="2400" dirty="0" smtClean="0"/>
              <a:t>student </a:t>
            </a:r>
            <a:r>
              <a:rPr lang="en-GB" sz="2400" dirty="0"/>
              <a:t>has probably copied. </a:t>
            </a:r>
            <a:endParaRPr lang="en-GB" sz="2400" dirty="0" smtClean="0"/>
          </a:p>
          <a:p>
            <a:r>
              <a:rPr lang="en-GB" sz="2400" dirty="0" smtClean="0"/>
              <a:t>Length </a:t>
            </a:r>
            <a:r>
              <a:rPr lang="en-GB" sz="2400" dirty="0"/>
              <a:t>of </a:t>
            </a:r>
            <a:r>
              <a:rPr lang="en-GB" sz="2400" dirty="0" smtClean="0"/>
              <a:t>matching </a:t>
            </a:r>
            <a:r>
              <a:rPr lang="en-GB" sz="2400" dirty="0"/>
              <a:t>passage </a:t>
            </a:r>
            <a:r>
              <a:rPr lang="en-GB" sz="2400" dirty="0" smtClean="0"/>
              <a:t>a </a:t>
            </a:r>
            <a:r>
              <a:rPr lang="en-GB" sz="2400" dirty="0"/>
              <a:t>factor </a:t>
            </a:r>
            <a:r>
              <a:rPr lang="en-GB" sz="2400" dirty="0" smtClean="0"/>
              <a:t>–using </a:t>
            </a:r>
            <a:r>
              <a:rPr lang="en-GB" sz="2400" dirty="0"/>
              <a:t>‘technical’ terms is </a:t>
            </a:r>
            <a:r>
              <a:rPr lang="en-GB" sz="2400" dirty="0" smtClean="0"/>
              <a:t>not </a:t>
            </a:r>
            <a:r>
              <a:rPr lang="en-GB" sz="2400" dirty="0"/>
              <a:t>a </a:t>
            </a:r>
            <a:r>
              <a:rPr lang="en-GB" sz="2400" dirty="0" smtClean="0"/>
              <a:t>problem, but </a:t>
            </a:r>
            <a:r>
              <a:rPr lang="en-GB" sz="2400" dirty="0"/>
              <a:t>cutting-and-pasting sections </a:t>
            </a:r>
            <a:r>
              <a:rPr lang="en-GB" sz="2400" dirty="0" smtClean="0"/>
              <a:t>is.</a:t>
            </a:r>
            <a:endParaRPr lang="en-GB" sz="2400" dirty="0"/>
          </a:p>
          <a:p>
            <a:r>
              <a:rPr lang="en-GB" sz="2400" dirty="0" smtClean="0"/>
              <a:t>Copied </a:t>
            </a:r>
            <a:r>
              <a:rPr lang="en-GB" sz="2400" dirty="0"/>
              <a:t>passages which have been laundered – a few words </a:t>
            </a:r>
            <a:r>
              <a:rPr lang="en-GB" sz="2400" dirty="0" smtClean="0"/>
              <a:t>changed to </a:t>
            </a:r>
            <a:r>
              <a:rPr lang="en-GB" sz="2400" dirty="0"/>
              <a:t>try to camouflage the origin of the passage. </a:t>
            </a:r>
          </a:p>
          <a:p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9053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http://hercules.shef.ac.uk/eee/teach/resources/info/departmental_policy_on_referencing-student.pdf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dirty="0" smtClean="0"/>
              <a:t>More on plagiarism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78497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EEE homepage </a:t>
            </a:r>
            <a:r>
              <a:rPr lang="en-GB" sz="2400" dirty="0" smtClean="0">
                <a:latin typeface="Calibri"/>
              </a:rPr>
              <a:t>→ </a:t>
            </a:r>
            <a:r>
              <a:rPr lang="en-GB" sz="2400" dirty="0" smtClean="0"/>
              <a:t>Information for staff/students </a:t>
            </a:r>
            <a:r>
              <a:rPr lang="en-GB" sz="2400" dirty="0" smtClean="0">
                <a:latin typeface="Calibri"/>
              </a:rPr>
              <a:t>→ </a:t>
            </a:r>
            <a:r>
              <a:rPr lang="en-GB" sz="2400" dirty="0" smtClean="0"/>
              <a:t>EEE teaching resources </a:t>
            </a:r>
            <a:r>
              <a:rPr lang="en-GB" sz="2400" dirty="0" smtClean="0">
                <a:latin typeface="Calibri"/>
              </a:rPr>
              <a:t>→</a:t>
            </a:r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379" t="14760" r="22338" b="14366"/>
          <a:stretch>
            <a:fillRect/>
          </a:stretch>
        </p:blipFill>
        <p:spPr bwMode="auto">
          <a:xfrm>
            <a:off x="755576" y="1941641"/>
            <a:ext cx="7729819" cy="487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19672" y="3212976"/>
            <a:ext cx="5040560" cy="648072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GB" dirty="0" smtClean="0"/>
              <a:t>Exercise: Writing a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9301"/>
            <a:ext cx="8435280" cy="4525963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GB" sz="2400" dirty="0" smtClean="0"/>
              <a:t>Read </a:t>
            </a:r>
            <a:r>
              <a:rPr lang="en-GB" sz="2400" dirty="0"/>
              <a:t>the articles all the way through without making any notes.  </a:t>
            </a:r>
            <a:r>
              <a:rPr lang="en-GB" sz="2400" dirty="0" smtClean="0"/>
              <a:t>Gives an </a:t>
            </a:r>
            <a:r>
              <a:rPr lang="en-GB" sz="2400" dirty="0"/>
              <a:t>overview of </a:t>
            </a:r>
            <a:r>
              <a:rPr lang="en-GB" sz="2400" dirty="0" smtClean="0"/>
              <a:t>the article’s </a:t>
            </a:r>
            <a:r>
              <a:rPr lang="en-GB" sz="2400" dirty="0"/>
              <a:t>content and structure.</a:t>
            </a:r>
          </a:p>
          <a:p>
            <a:pPr lvl="0">
              <a:spcBef>
                <a:spcPts val="1200"/>
              </a:spcBef>
            </a:pPr>
            <a:r>
              <a:rPr lang="en-GB" sz="2400" dirty="0"/>
              <a:t>Write one or two sentences outlining what the article is about.</a:t>
            </a:r>
          </a:p>
          <a:p>
            <a:pPr lvl="0">
              <a:spcBef>
                <a:spcPts val="1200"/>
              </a:spcBef>
            </a:pPr>
            <a:r>
              <a:rPr lang="en-GB" sz="2400" dirty="0"/>
              <a:t>Re-read the articles, noting down the main points in each one, in your own words, as you come to them.  These points will often be supported by facts or arguments - note these as well.</a:t>
            </a:r>
          </a:p>
          <a:p>
            <a:pPr lvl="0">
              <a:spcBef>
                <a:spcPts val="1200"/>
              </a:spcBef>
            </a:pPr>
            <a:r>
              <a:rPr lang="en-GB" sz="2400" dirty="0"/>
              <a:t>Prioritise the points you have noted</a:t>
            </a:r>
          </a:p>
          <a:p>
            <a:pPr lvl="0">
              <a:spcBef>
                <a:spcPts val="1200"/>
              </a:spcBef>
            </a:pPr>
            <a:r>
              <a:rPr lang="en-GB" sz="2400" dirty="0"/>
              <a:t>Write </a:t>
            </a:r>
            <a:r>
              <a:rPr lang="en-GB" sz="2400" dirty="0" smtClean="0"/>
              <a:t>summary </a:t>
            </a:r>
            <a:r>
              <a:rPr lang="en-GB" sz="2400" b="1" i="1" u="sng" dirty="0"/>
              <a:t>in your own words</a:t>
            </a:r>
            <a:r>
              <a:rPr lang="en-GB" sz="2400" dirty="0"/>
              <a:t>.  </a:t>
            </a:r>
            <a:endParaRPr lang="en-GB" sz="2400" dirty="0" smtClean="0"/>
          </a:p>
          <a:p>
            <a:pPr lvl="1">
              <a:spcBef>
                <a:spcPts val="1200"/>
              </a:spcBef>
            </a:pPr>
            <a:r>
              <a:rPr lang="en-GB" sz="2400" dirty="0" smtClean="0"/>
              <a:t>It </a:t>
            </a:r>
            <a:r>
              <a:rPr lang="en-GB" sz="2400" dirty="0"/>
              <a:t>should have an introductory paragraph to tell the reader what the article is about. </a:t>
            </a:r>
            <a:endParaRPr lang="en-GB" sz="2400" dirty="0" smtClean="0"/>
          </a:p>
          <a:p>
            <a:pPr lvl="1">
              <a:spcBef>
                <a:spcPts val="1200"/>
              </a:spcBef>
            </a:pPr>
            <a:r>
              <a:rPr lang="en-GB" sz="2400" dirty="0" smtClean="0"/>
              <a:t>Order </a:t>
            </a:r>
            <a:r>
              <a:rPr lang="en-GB" sz="2400" dirty="0"/>
              <a:t>the points and supporting </a:t>
            </a:r>
            <a:r>
              <a:rPr lang="en-GB" sz="2400" dirty="0" smtClean="0"/>
              <a:t>arguments. </a:t>
            </a:r>
          </a:p>
          <a:p>
            <a:pPr lvl="1">
              <a:spcBef>
                <a:spcPts val="1200"/>
              </a:spcBef>
            </a:pPr>
            <a:r>
              <a:rPr lang="en-GB" sz="2400" dirty="0" smtClean="0"/>
              <a:t>Draw ideas </a:t>
            </a:r>
            <a:r>
              <a:rPr lang="en-GB" sz="2400" dirty="0"/>
              <a:t>together with a brief </a:t>
            </a:r>
            <a:r>
              <a:rPr lang="en-GB" sz="2400" dirty="0" smtClean="0"/>
              <a:t>conclusion</a:t>
            </a: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Project: 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Familiarise yourself </a:t>
            </a:r>
            <a:r>
              <a:rPr lang="en-GB" sz="2800" dirty="0" smtClean="0"/>
              <a:t>– labs, stores, key people (RAs, technicians), lab safety/evacuation procedures.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Maintain a proper lab book</a:t>
            </a:r>
            <a:r>
              <a:rPr lang="en-GB" sz="2800" dirty="0" smtClean="0"/>
              <a:t> – keep good records of experiment/simulation. Write everything down (worked or not). Write all parameters used. Include thoughts/discussions.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Establish good reference keeping practices </a:t>
            </a:r>
            <a:r>
              <a:rPr lang="en-GB" sz="2800" dirty="0" smtClean="0"/>
              <a:t>– keep a working bibliography (referencing).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Plot results/compile record of progress </a:t>
            </a:r>
            <a:r>
              <a:rPr lang="en-GB" sz="2800" dirty="0" smtClean="0"/>
              <a:t>– helps supervision.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Deal with problems </a:t>
            </a:r>
            <a:r>
              <a:rPr lang="en-GB" sz="2800" dirty="0" smtClean="0"/>
              <a:t>– Show initiative but seek guidance where appropriate (especially if expensive!) 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Introduction, timeline, submission process, assessment, unfair means, getting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Project/time management – Gantt chart, risk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Interim report – structure, 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Final dissertation, scientific writing,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Oral and poster presentation skills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Experimental uncertainty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 smtClean="0"/>
              <a:t>Supervision will be very different!</a:t>
            </a:r>
          </a:p>
          <a:p>
            <a:pPr>
              <a:buNone/>
            </a:pPr>
            <a:endParaRPr lang="en-GB" sz="2700" dirty="0" smtClean="0"/>
          </a:p>
          <a:p>
            <a:pPr>
              <a:buNone/>
            </a:pPr>
            <a:r>
              <a:rPr lang="en-GB" sz="2600" dirty="0" smtClean="0"/>
              <a:t>Amount/type of supervision depends on research group size:</a:t>
            </a:r>
          </a:p>
          <a:p>
            <a:r>
              <a:rPr lang="en-GB" sz="2600" b="1" dirty="0" smtClean="0"/>
              <a:t>Start up: </a:t>
            </a:r>
            <a:r>
              <a:rPr lang="en-GB" sz="2600" dirty="0" smtClean="0"/>
              <a:t>young supervisor/new group – frequent intensive supervision. Over ambitious, simplify later. Ground breaking, but could be long set-up times.</a:t>
            </a:r>
          </a:p>
          <a:p>
            <a:r>
              <a:rPr lang="en-GB" sz="2600" b="1" dirty="0" smtClean="0"/>
              <a:t>Up and running: </a:t>
            </a:r>
            <a:r>
              <a:rPr lang="en-GB" sz="2600" dirty="0" smtClean="0"/>
              <a:t>money to spare but supervisor has less time available. RAs/PhDs. Previous results. Impact.</a:t>
            </a:r>
          </a:p>
          <a:p>
            <a:r>
              <a:rPr lang="en-GB" sz="2600" b="1" dirty="0" smtClean="0"/>
              <a:t>Empire: </a:t>
            </a:r>
            <a:r>
              <a:rPr lang="en-GB" sz="2600" dirty="0" smtClean="0"/>
              <a:t>very large group, several RAs/PhDs. May not see supervisor often. But lots of equipment, many fall back options. 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Recommended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dirty="0" smtClean="0"/>
              <a:t>	</a:t>
            </a:r>
          </a:p>
          <a:p>
            <a:r>
              <a:rPr lang="en-GB" dirty="0" err="1" smtClean="0"/>
              <a:t>Barrass</a:t>
            </a:r>
            <a:r>
              <a:rPr lang="en-GB" dirty="0" smtClean="0"/>
              <a:t> , “</a:t>
            </a:r>
            <a:r>
              <a:rPr lang="en-GB" i="1" dirty="0" smtClean="0"/>
              <a:t>Scientists Must Write”,	Chapman and Hall	</a:t>
            </a:r>
          </a:p>
          <a:p>
            <a:r>
              <a:rPr lang="en-GB" dirty="0" smtClean="0"/>
              <a:t>Sides, “</a:t>
            </a:r>
            <a:r>
              <a:rPr lang="en-GB" i="1" dirty="0" smtClean="0"/>
              <a:t>How to Write and Present Technical Information”, CUP 	</a:t>
            </a:r>
          </a:p>
          <a:p>
            <a:r>
              <a:rPr lang="en-GB" dirty="0" smtClean="0"/>
              <a:t>Cain, “</a:t>
            </a:r>
            <a:r>
              <a:rPr lang="en-GB" i="1" dirty="0" smtClean="0"/>
              <a:t>The Basics of Technical Communicating”, American Chemical Society </a:t>
            </a:r>
          </a:p>
          <a:p>
            <a:r>
              <a:rPr lang="en-GB" dirty="0" smtClean="0"/>
              <a:t>Cooper, “</a:t>
            </a:r>
            <a:r>
              <a:rPr lang="en-GB" i="1" dirty="0" smtClean="0"/>
              <a:t>Writing Technical Reports” , Penguin 	</a:t>
            </a:r>
          </a:p>
          <a:p>
            <a:r>
              <a:rPr lang="en-GB" dirty="0" smtClean="0"/>
              <a:t>van Emden, “</a:t>
            </a:r>
            <a:r>
              <a:rPr lang="en-GB" i="1" dirty="0" smtClean="0"/>
              <a:t>A Handbook of Writing for Engineers”, Macmillan 	</a:t>
            </a:r>
          </a:p>
          <a:p>
            <a:r>
              <a:rPr lang="en-GB" dirty="0" smtClean="0"/>
              <a:t>Turk , “</a:t>
            </a:r>
            <a:r>
              <a:rPr lang="en-GB" i="1" dirty="0" smtClean="0"/>
              <a:t>Effective Speaking”, Chapman and Hall	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English language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 smtClean="0"/>
              <a:t>The following sessions taught by our English Language Teaching staff member specifically for our MSc students with poor English:</a:t>
            </a:r>
          </a:p>
          <a:p>
            <a:r>
              <a:rPr lang="en-GB" sz="2800" dirty="0" smtClean="0"/>
              <a:t>3 × 1.5 hour sessions on "Preparation for project Interim </a:t>
            </a:r>
            <a:r>
              <a:rPr lang="en-GB" sz="2800" dirty="0" smtClean="0"/>
              <a:t>Report” </a:t>
            </a:r>
          </a:p>
          <a:p>
            <a:r>
              <a:rPr lang="en-GB" sz="2800" dirty="0" smtClean="0"/>
              <a:t>There </a:t>
            </a:r>
            <a:r>
              <a:rPr lang="en-GB" sz="2800" dirty="0" smtClean="0"/>
              <a:t>will also be some Writing Advisory Sessions (1:1 appointment based sessions</a:t>
            </a:r>
            <a:r>
              <a:rPr lang="en-GB" sz="2800" dirty="0" smtClean="0"/>
              <a:t>). Peter </a:t>
            </a:r>
            <a:r>
              <a:rPr lang="en-GB" sz="2800" dirty="0" smtClean="0"/>
              <a:t>Judd will announce these in detail nearer the </a:t>
            </a:r>
            <a:r>
              <a:rPr lang="en-GB" sz="2800" dirty="0" smtClean="0"/>
              <a:t>time.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More general English writing or speaking classes :</a:t>
            </a:r>
            <a:br>
              <a:rPr lang="en-GB" dirty="0"/>
            </a:br>
            <a:r>
              <a:rPr lang="en-GB" dirty="0">
                <a:hlinkClick r:id="rId2"/>
              </a:rPr>
              <a:t>http://shef.ac.uk/eltc/languagesupport/els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English Language Teaching Centre's Writing Advisory Service</a:t>
            </a:r>
            <a:br>
              <a:rPr lang="en-US" dirty="0"/>
            </a:br>
            <a:r>
              <a:rPr lang="en-US" dirty="0"/>
              <a:t>(one-to-one help with written work by appointment) is available: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http://shef.ac.uk/eltc/languagesupport/writingadvisory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2" y="836712"/>
            <a:ext cx="8964488" cy="4525963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endParaRPr lang="en-GB" sz="2400" dirty="0"/>
          </a:p>
          <a:p>
            <a:pPr>
              <a:spcBef>
                <a:spcPts val="0"/>
              </a:spcBef>
            </a:pPr>
            <a:r>
              <a:rPr lang="en-GB" sz="2800" b="1" dirty="0" smtClean="0"/>
              <a:t>Dissertation </a:t>
            </a:r>
            <a:r>
              <a:rPr lang="en-GB" sz="2800" b="1" dirty="0" smtClean="0"/>
              <a:t>(50 marks</a:t>
            </a:r>
            <a:r>
              <a:rPr lang="en-GB" sz="2800" b="1" dirty="0" smtClean="0"/>
              <a:t>):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Products </a:t>
            </a:r>
            <a:r>
              <a:rPr lang="en-GB" dirty="0" smtClean="0"/>
              <a:t>(10 </a:t>
            </a:r>
            <a:r>
              <a:rPr lang="en-GB" dirty="0" smtClean="0"/>
              <a:t>marks)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Processes </a:t>
            </a:r>
            <a:r>
              <a:rPr lang="en-GB" dirty="0" smtClean="0"/>
              <a:t>(10 </a:t>
            </a:r>
            <a:r>
              <a:rPr lang="en-GB" dirty="0" smtClean="0"/>
              <a:t>marks)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Evaluation </a:t>
            </a:r>
            <a:r>
              <a:rPr lang="en-GB" dirty="0" smtClean="0"/>
              <a:t>(10 </a:t>
            </a:r>
            <a:r>
              <a:rPr lang="en-GB" dirty="0" smtClean="0"/>
              <a:t>marks)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Use of sources and resources </a:t>
            </a:r>
            <a:r>
              <a:rPr lang="en-GB" dirty="0" smtClean="0"/>
              <a:t>(10 </a:t>
            </a:r>
            <a:r>
              <a:rPr lang="en-GB" dirty="0" smtClean="0"/>
              <a:t>marks)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Presentation </a:t>
            </a:r>
            <a:r>
              <a:rPr lang="en-GB" dirty="0" smtClean="0"/>
              <a:t>(10 </a:t>
            </a:r>
            <a:r>
              <a:rPr lang="en-GB" dirty="0" smtClean="0"/>
              <a:t>marks)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GB" sz="1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2800" b="1" dirty="0" smtClean="0"/>
              <a:t>+ General ability </a:t>
            </a:r>
            <a:r>
              <a:rPr lang="en-GB" sz="2800" b="1" dirty="0" smtClean="0"/>
              <a:t>(20 </a:t>
            </a:r>
            <a:r>
              <a:rPr lang="en-GB" sz="2800" b="1" dirty="0" smtClean="0"/>
              <a:t>marks)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800" b="1" dirty="0" smtClean="0"/>
              <a:t>+ </a:t>
            </a:r>
            <a:r>
              <a:rPr lang="en-GB" sz="2800" b="1" dirty="0" smtClean="0"/>
              <a:t>Interim report &amp; presentation (10 marks)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b="1" dirty="0" smtClean="0"/>
              <a:t>+ </a:t>
            </a:r>
            <a:r>
              <a:rPr lang="en-GB" sz="2800" b="1" dirty="0" smtClean="0"/>
              <a:t>Continuous </a:t>
            </a:r>
            <a:r>
              <a:rPr lang="en-GB" sz="2800" b="1" dirty="0" smtClean="0"/>
              <a:t>assessment (10 marks)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b="1" dirty="0" smtClean="0"/>
              <a:t>+ Poster presentation (10 marks)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  <a:buNone/>
            </a:pPr>
            <a:r>
              <a:rPr lang="en-GB" sz="2800" dirty="0" err="1" smtClean="0"/>
              <a:t>Nb</a:t>
            </a:r>
            <a:r>
              <a:rPr lang="en-GB" sz="2800" dirty="0" smtClean="0"/>
              <a:t>: COM6915 marked slightly differently, but still 60 credits</a:t>
            </a:r>
          </a:p>
          <a:p>
            <a:pPr lvl="1">
              <a:spcBef>
                <a:spcPts val="0"/>
              </a:spcBef>
            </a:pPr>
            <a:endParaRPr lang="en-GB" sz="2200" dirty="0" smtClean="0"/>
          </a:p>
          <a:p>
            <a:pPr lvl="1">
              <a:spcBef>
                <a:spcPts val="0"/>
              </a:spcBef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3539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marking guidelines – dissertation &amp; poster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99745"/>
            <a:ext cx="9036496" cy="56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1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continuous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146876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3000" b="1" dirty="0" smtClean="0"/>
              <a:t>2) 10 mark </a:t>
            </a:r>
            <a:r>
              <a:rPr lang="en-GB" sz="3000" b="1" dirty="0"/>
              <a:t>contribution to project </a:t>
            </a:r>
            <a:r>
              <a:rPr lang="en-GB" sz="3000" b="1" dirty="0" smtClean="0"/>
              <a:t>module (supervisor only):</a:t>
            </a:r>
            <a:endParaRPr lang="en-GB" sz="3000" b="1" dirty="0"/>
          </a:p>
          <a:p>
            <a:pPr lvl="1">
              <a:spcBef>
                <a:spcPts val="0"/>
              </a:spcBef>
            </a:pPr>
            <a:r>
              <a:rPr lang="en-GB" sz="3000" dirty="0"/>
              <a:t>performance </a:t>
            </a:r>
            <a:r>
              <a:rPr lang="en-GB" sz="3000" dirty="0" smtClean="0"/>
              <a:t>5 marks </a:t>
            </a:r>
            <a:r>
              <a:rPr lang="en-GB" sz="3000" dirty="0"/>
              <a:t>			</a:t>
            </a:r>
            <a:endParaRPr lang="en-GB" sz="3000" dirty="0" smtClean="0"/>
          </a:p>
          <a:p>
            <a:pPr lvl="1">
              <a:spcBef>
                <a:spcPts val="0"/>
              </a:spcBef>
            </a:pPr>
            <a:r>
              <a:rPr lang="en-GB" sz="3000" dirty="0" smtClean="0"/>
              <a:t>theory</a:t>
            </a:r>
            <a:r>
              <a:rPr lang="en-GB" sz="3000" dirty="0"/>
              <a:t>/methodology </a:t>
            </a:r>
            <a:r>
              <a:rPr lang="en-GB" sz="3000" dirty="0" smtClean="0"/>
              <a:t>5 marks</a:t>
            </a:r>
            <a:r>
              <a:rPr lang="en-GB" sz="3000" dirty="0"/>
              <a:t>	</a:t>
            </a:r>
            <a:r>
              <a:rPr lang="en-GB" sz="2000" dirty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212976"/>
            <a:ext cx="865209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Supervisor’s assessment of </a:t>
            </a:r>
            <a:r>
              <a:rPr lang="en-US" dirty="0" smtClean="0"/>
              <a:t>ability (scaled to 20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Understanding: </a:t>
            </a:r>
            <a:r>
              <a:rPr lang="en-US" sz="2800" dirty="0" smtClean="0"/>
              <a:t>10 marks</a:t>
            </a:r>
          </a:p>
          <a:p>
            <a:pPr marL="400050" lvl="1" indent="0">
              <a:buNone/>
            </a:pPr>
            <a:r>
              <a:rPr lang="en-US" dirty="0" smtClean="0"/>
              <a:t>Understanding the problem and it’s requirements, grasp of the topic, theoretical approach</a:t>
            </a:r>
          </a:p>
          <a:p>
            <a:r>
              <a:rPr lang="en-US" sz="2800" b="1" dirty="0" smtClean="0"/>
              <a:t>Practical skills: </a:t>
            </a:r>
            <a:r>
              <a:rPr lang="en-US" sz="2800" dirty="0" smtClean="0"/>
              <a:t>10 marks</a:t>
            </a:r>
          </a:p>
          <a:p>
            <a:pPr marL="400050" lvl="1" indent="0">
              <a:buNone/>
            </a:pPr>
            <a:r>
              <a:rPr lang="en-US" dirty="0" smtClean="0"/>
              <a:t>Approach to work, use of design tools, experimental verification, technical competence, application of engineering principles, elegance of solutions</a:t>
            </a:r>
          </a:p>
          <a:p>
            <a:r>
              <a:rPr lang="en-US" sz="2800" b="1" dirty="0" smtClean="0"/>
              <a:t>Self-reliance &amp; initiative: </a:t>
            </a:r>
            <a:r>
              <a:rPr lang="en-US" sz="2800" dirty="0" smtClean="0"/>
              <a:t>10 marks</a:t>
            </a:r>
          </a:p>
          <a:p>
            <a:pPr marL="400050" lvl="1" indent="0">
              <a:buNone/>
            </a:pPr>
            <a:r>
              <a:rPr lang="en-US" dirty="0" smtClean="0"/>
              <a:t>Diligence, time management, development of new ideas, application of novel engineering 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2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1205</Words>
  <Application>Microsoft Macintosh PowerPoint</Application>
  <PresentationFormat>On-screen Show (4:3)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Document</vt:lpstr>
      <vt:lpstr>EEE MSc Project Guidance notes</vt:lpstr>
      <vt:lpstr>Contents:</vt:lpstr>
      <vt:lpstr>Recommended Books</vt:lpstr>
      <vt:lpstr>English language skills</vt:lpstr>
      <vt:lpstr>PowerPoint Presentation</vt:lpstr>
      <vt:lpstr>Assessment</vt:lpstr>
      <vt:lpstr>Suggested marking guidelines – dissertation &amp; poster</vt:lpstr>
      <vt:lpstr>Project continuous assessment</vt:lpstr>
      <vt:lpstr>Supervisor’s assessment of ability (scaled to 20 marks)</vt:lpstr>
      <vt:lpstr>General ability</vt:lpstr>
      <vt:lpstr>Interim stage mark scheme (10 marks) EEE only, not DCS</vt:lpstr>
      <vt:lpstr>Suggested marking guidelines</vt:lpstr>
      <vt:lpstr>Submission process – interim and final report</vt:lpstr>
      <vt:lpstr>Thoughts on interim report</vt:lpstr>
      <vt:lpstr>Thoughts on final report</vt:lpstr>
      <vt:lpstr>Plagiarism</vt:lpstr>
      <vt:lpstr>More on plagiarism</vt:lpstr>
      <vt:lpstr>Exercise: Writing a summary</vt:lpstr>
      <vt:lpstr>Project: Getting started</vt:lpstr>
      <vt:lpstr>Supervision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mark scheme</dc:title>
  <dc:creator>Kris Groom</dc:creator>
  <cp:lastModifiedBy>Kristian Groom</cp:lastModifiedBy>
  <cp:revision>67</cp:revision>
  <cp:lastPrinted>2013-02-05T16:40:37Z</cp:lastPrinted>
  <dcterms:created xsi:type="dcterms:W3CDTF">2011-01-31T12:30:20Z</dcterms:created>
  <dcterms:modified xsi:type="dcterms:W3CDTF">2014-10-07T10:41:05Z</dcterms:modified>
</cp:coreProperties>
</file>