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66" r:id="rId4"/>
    <p:sldId id="277" r:id="rId5"/>
    <p:sldId id="270" r:id="rId6"/>
    <p:sldId id="267" r:id="rId7"/>
    <p:sldId id="269" r:id="rId8"/>
    <p:sldId id="278" r:id="rId9"/>
    <p:sldId id="279" r:id="rId10"/>
    <p:sldId id="259" r:id="rId11"/>
    <p:sldId id="262" r:id="rId12"/>
    <p:sldId id="282" r:id="rId13"/>
    <p:sldId id="268" r:id="rId14"/>
    <p:sldId id="272" r:id="rId15"/>
    <p:sldId id="273" r:id="rId16"/>
    <p:sldId id="274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27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BCF56-2B5E-402B-AE73-73E958185161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487F9-310E-4F32-BDB8-125AE63D2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DIAMOND!!!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87F9-310E-4F32-BDB8-125AE63D2B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6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846010C-9546-4E94-9044-A87405CACB38}" type="slidenum">
              <a:rPr lang="en-GB" altLang="en-US">
                <a:latin typeface="Arial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</a:rPr>
              <a:t>The IET offer four professional qualifications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</a:rPr>
              <a:t>Chartered Engineer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</a:rPr>
              <a:t>Incorporated Engineer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</a:rPr>
              <a:t>Engineering Technicain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</a:rPr>
              <a:t>ICT Technician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</a:rPr>
              <a:t>These build on your academic qualification and demonstrate you have put this into practice and further developed your skills as a working professional.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CCC0AB3-3F49-4CC2-9FE5-ADEC7444B594}" type="slidenum">
              <a:rPr lang="en-GB" altLang="en-US">
                <a:latin typeface="Arial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</a:rPr>
              <a:t>In becoming a registered engineer you have clearly demonstrated you abilities to provide solutions to the issues which faces the modern world. You will be recognised as a professional in your field. In achieving this you will gain more opportunity to progress you career, this will in turn improve your salary prospects.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mtClean="0">
                <a:latin typeface="Arial" pitchFamily="34" charset="0"/>
              </a:rPr>
              <a:t>It is true that you do not need to be a professional engineer to practice, however recent salary survey’s suggested that engineers with professionally registered status earn on average £6k per year more than there colleague who do not have the level of recognition for doing exactly the same job.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3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2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3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24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2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6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011B-1E09-4B14-A487-9A522DC5EDD3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DBF1-B46C-45A4-897D-34E5E2A4B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na.murdoch@shef.ac.u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c.org.uk/u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shef.ac.uk/eltc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5085185"/>
            <a:ext cx="8640960" cy="1512167"/>
          </a:xfrm>
        </p:spPr>
        <p:txBody>
          <a:bodyPr>
            <a:normAutofit/>
          </a:bodyPr>
          <a:lstStyle/>
          <a:p>
            <a:r>
              <a:rPr lang="en-GB" sz="4000" dirty="0" smtClean="0"/>
              <a:t>EEE 3</a:t>
            </a:r>
            <a:r>
              <a:rPr lang="en-GB" sz="4000" baseline="30000" dirty="0" smtClean="0"/>
              <a:t>rd</a:t>
            </a:r>
            <a:r>
              <a:rPr lang="en-GB" sz="4000" dirty="0" smtClean="0"/>
              <a:t> Year </a:t>
            </a:r>
            <a:r>
              <a:rPr lang="en-GB" sz="4000" dirty="0" err="1" smtClean="0"/>
              <a:t>Beng</a:t>
            </a:r>
            <a:r>
              <a:rPr lang="en-GB" sz="4000" dirty="0" smtClean="0"/>
              <a:t>/</a:t>
            </a:r>
            <a:r>
              <a:rPr lang="en-GB" sz="4000" dirty="0" err="1" smtClean="0"/>
              <a:t>Meng</a:t>
            </a:r>
            <a:r>
              <a:rPr lang="en-GB" sz="4000" dirty="0" smtClean="0"/>
              <a:t> Welcome</a:t>
            </a:r>
            <a:br>
              <a:rPr lang="en-GB" sz="4000" dirty="0" smtClean="0"/>
            </a:br>
            <a:r>
              <a:rPr lang="en-GB" sz="4000" dirty="0" smtClean="0">
                <a:solidFill>
                  <a:srgbClr val="0070C0"/>
                </a:solidFill>
              </a:rPr>
              <a:t>Academic Year: 2016-2017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03" y="1328142"/>
            <a:ext cx="4762500" cy="38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772"/>
            <a:ext cx="2627784" cy="11667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2240" y="-250884"/>
            <a:ext cx="234391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EEE</a:t>
            </a:r>
            <a:endParaRPr lang="en-US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0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277" y="544904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>
                <a:solidFill>
                  <a:srgbClr val="7030A0"/>
                </a:solidFill>
              </a:rPr>
              <a:t>Rules of Engagement?</a:t>
            </a:r>
            <a:endParaRPr lang="en-GB" sz="6000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72816"/>
            <a:ext cx="4320000" cy="46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Projects &amp; Safety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190625"/>
            <a:ext cx="64960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5" idx="2"/>
          </p:cNvCxnSpPr>
          <p:nvPr/>
        </p:nvCxnSpPr>
        <p:spPr>
          <a:xfrm>
            <a:off x="1619672" y="2008004"/>
            <a:ext cx="792088" cy="11329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87824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KROTO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13001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VELOCITY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1540" y="1484784"/>
            <a:ext cx="23762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F-floor  -  F13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5589240"/>
            <a:ext cx="23762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>
                <a:solidFill>
                  <a:srgbClr val="FF0000"/>
                </a:solidFill>
              </a:rPr>
              <a:t>Closes at 5pm</a:t>
            </a:r>
            <a:endParaRPr lang="en-GB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Dianne Webster - Safety talk </a:t>
            </a:r>
          </a:p>
          <a:p>
            <a:endParaRPr lang="en-GB" dirty="0"/>
          </a:p>
          <a:p>
            <a:r>
              <a:rPr lang="en-GB" dirty="0" smtClean="0"/>
              <a:t>Jon </a:t>
            </a:r>
            <a:r>
              <a:rPr lang="en-GB" dirty="0" err="1" smtClean="0"/>
              <a:t>Rigelsford</a:t>
            </a:r>
            <a:r>
              <a:rPr lang="en-GB" dirty="0" smtClean="0"/>
              <a:t> – Project allocation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Projects &amp; Safety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7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Year Rep’s and Information Packs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1309"/>
            <a:ext cx="9144000" cy="4525963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We require a Student Representative for both </a:t>
            </a:r>
            <a:r>
              <a:rPr lang="en-GB" dirty="0" err="1" smtClean="0"/>
              <a:t>Beng</a:t>
            </a:r>
            <a:r>
              <a:rPr lang="en-GB" dirty="0" smtClean="0"/>
              <a:t> and </a:t>
            </a:r>
            <a:r>
              <a:rPr lang="en-GB" dirty="0" err="1" smtClean="0"/>
              <a:t>Meng</a:t>
            </a:r>
            <a:r>
              <a:rPr lang="en-GB" dirty="0" smtClean="0"/>
              <a:t> degrees</a:t>
            </a:r>
            <a:endParaRPr lang="en-GB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</a:rPr>
              <a:t> Take an active part in the way the degree is run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</a:rPr>
              <a:t> Looks good on CV!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</a:rPr>
              <a:t> 2</a:t>
            </a:r>
            <a:r>
              <a:rPr lang="en-GB" baseline="30000" dirty="0" smtClean="0">
                <a:solidFill>
                  <a:srgbClr val="00B050"/>
                </a:solidFill>
              </a:rPr>
              <a:t>nd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err="1" smtClean="0">
                <a:solidFill>
                  <a:srgbClr val="00B050"/>
                </a:solidFill>
              </a:rPr>
              <a:t>Yr</a:t>
            </a:r>
            <a:r>
              <a:rPr lang="en-GB" dirty="0" smtClean="0">
                <a:solidFill>
                  <a:srgbClr val="00B050"/>
                </a:solidFill>
              </a:rPr>
              <a:t> Reps can continue</a:t>
            </a:r>
            <a:endParaRPr lang="en-GB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No Information packs given out this year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Third Year Handbook is now </a:t>
            </a:r>
            <a:r>
              <a:rPr lang="en-GB" dirty="0" smtClean="0">
                <a:solidFill>
                  <a:srgbClr val="FF0000"/>
                </a:solidFill>
              </a:rPr>
              <a:t>online</a:t>
            </a:r>
            <a:r>
              <a:rPr lang="en-GB" dirty="0" smtClean="0"/>
              <a:t> (Teaching Resources)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Risk Assessment Form now </a:t>
            </a:r>
            <a:r>
              <a:rPr lang="en-GB" dirty="0" smtClean="0">
                <a:solidFill>
                  <a:srgbClr val="FF0000"/>
                </a:solidFill>
              </a:rPr>
              <a:t>online</a:t>
            </a:r>
            <a:r>
              <a:rPr lang="en-GB" dirty="0" smtClean="0"/>
              <a:t> (RACIE)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You will need to collect a logbook to keep a </a:t>
            </a:r>
            <a:r>
              <a:rPr lang="en-GB" b="1" u="sng" dirty="0" smtClean="0">
                <a:solidFill>
                  <a:srgbClr val="FF0000"/>
                </a:solidFill>
              </a:rPr>
              <a:t>COMPLETE</a:t>
            </a:r>
            <a:r>
              <a:rPr lang="en-GB" dirty="0" smtClean="0"/>
              <a:t> record of your project work (</a:t>
            </a:r>
            <a:r>
              <a:rPr lang="en-GB" dirty="0" smtClean="0">
                <a:solidFill>
                  <a:srgbClr val="FF0000"/>
                </a:solidFill>
              </a:rPr>
              <a:t>marked</a:t>
            </a:r>
            <a:r>
              <a:rPr lang="en-GB" dirty="0" smtClean="0"/>
              <a:t>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7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Plagiarism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8892480" cy="504056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GB" dirty="0" smtClean="0"/>
              <a:t>ALL WORK </a:t>
            </a:r>
            <a:r>
              <a:rPr lang="en-GB" u="sng" dirty="0" smtClean="0">
                <a:solidFill>
                  <a:srgbClr val="FF0000"/>
                </a:solidFill>
              </a:rPr>
              <a:t>MUST</a:t>
            </a:r>
            <a:r>
              <a:rPr lang="en-GB" dirty="0" smtClean="0"/>
              <a:t> BE YOUR OWN!</a:t>
            </a:r>
          </a:p>
          <a:p>
            <a:pPr marL="457200" lvl="1" indent="0" algn="just">
              <a:buNone/>
            </a:pPr>
            <a:r>
              <a:rPr lang="en-GB" dirty="0" smtClean="0"/>
              <a:t>Make sure that you have read and understood what is meant by unfair means (Online Handbook - Academic Information)</a:t>
            </a:r>
          </a:p>
          <a:p>
            <a:pPr marL="457200" lvl="1" indent="0" algn="just">
              <a:buNone/>
            </a:pPr>
            <a:r>
              <a:rPr lang="en-GB" dirty="0" smtClean="0"/>
              <a:t>Interim Report and Final Thesis </a:t>
            </a:r>
            <a:r>
              <a:rPr lang="en-GB" u="sng" dirty="0" smtClean="0">
                <a:solidFill>
                  <a:srgbClr val="FF0000"/>
                </a:solidFill>
              </a:rPr>
              <a:t>MUST</a:t>
            </a:r>
            <a:r>
              <a:rPr lang="en-GB" dirty="0" smtClean="0"/>
              <a:t> be submitted electronically to plagiarism detection software</a:t>
            </a:r>
          </a:p>
          <a:p>
            <a:pPr marL="457200" lvl="1" indent="0" algn="just">
              <a:buNone/>
            </a:pPr>
            <a:r>
              <a:rPr lang="en-GB" dirty="0" smtClean="0"/>
              <a:t>You </a:t>
            </a:r>
            <a:r>
              <a:rPr lang="en-GB" u="sng" dirty="0" smtClean="0">
                <a:solidFill>
                  <a:srgbClr val="FF0000"/>
                </a:solidFill>
              </a:rPr>
              <a:t>MUST NOT </a:t>
            </a:r>
            <a:r>
              <a:rPr lang="en-GB" dirty="0" smtClean="0"/>
              <a:t>use quoted text in your reports unless previously agreed with your supervisor and signed off by your supervisor in your logbook</a:t>
            </a:r>
          </a:p>
          <a:p>
            <a:pPr marL="457200" lvl="1" indent="0" algn="just">
              <a:buNone/>
            </a:pPr>
            <a:r>
              <a:rPr lang="en-GB" dirty="0" smtClean="0"/>
              <a:t>You </a:t>
            </a:r>
            <a:r>
              <a:rPr lang="en-GB" u="sng" dirty="0" smtClean="0">
                <a:solidFill>
                  <a:srgbClr val="FF0000"/>
                </a:solidFill>
              </a:rPr>
              <a:t>MUST NOT </a:t>
            </a:r>
            <a:r>
              <a:rPr lang="en-GB" dirty="0" smtClean="0"/>
              <a:t>use scanned diagrams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3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3</a:t>
            </a:r>
            <a:r>
              <a:rPr lang="en-GB" baseline="30000" dirty="0" smtClean="0">
                <a:solidFill>
                  <a:srgbClr val="0070C0"/>
                </a:solidFill>
              </a:rPr>
              <a:t>rd</a:t>
            </a:r>
            <a:r>
              <a:rPr lang="en-GB" dirty="0" smtClean="0">
                <a:solidFill>
                  <a:srgbClr val="0070C0"/>
                </a:solidFill>
              </a:rPr>
              <a:t> Year Exams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040560"/>
          </a:xfrm>
        </p:spPr>
        <p:txBody>
          <a:bodyPr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Graduating with a Bachelors </a:t>
            </a:r>
            <a:r>
              <a:rPr lang="en-GB" dirty="0" smtClean="0">
                <a:solidFill>
                  <a:srgbClr val="FF0000"/>
                </a:solidFill>
              </a:rPr>
              <a:t>Degree: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You </a:t>
            </a:r>
            <a:r>
              <a:rPr lang="en-GB" dirty="0">
                <a:solidFill>
                  <a:srgbClr val="FF0000"/>
                </a:solidFill>
              </a:rPr>
              <a:t>must accumulate at least 200 credits from years 2 and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</a:rPr>
              <a:t> You </a:t>
            </a:r>
            <a:r>
              <a:rPr lang="en-GB" dirty="0">
                <a:solidFill>
                  <a:srgbClr val="FF0000"/>
                </a:solidFill>
              </a:rPr>
              <a:t>must have </a:t>
            </a:r>
            <a:r>
              <a:rPr lang="en-GB" dirty="0" smtClean="0">
                <a:solidFill>
                  <a:srgbClr val="FF0000"/>
                </a:solidFill>
              </a:rPr>
              <a:t>greater than a </a:t>
            </a:r>
            <a:r>
              <a:rPr lang="en-GB" dirty="0">
                <a:solidFill>
                  <a:srgbClr val="FF0000"/>
                </a:solidFill>
              </a:rPr>
              <a:t>final weighted average of 45 for an Honours degree or 40 for a Pass </a:t>
            </a:r>
            <a:r>
              <a:rPr lang="en-GB" dirty="0" smtClean="0">
                <a:solidFill>
                  <a:srgbClr val="FF0000"/>
                </a:solidFill>
              </a:rPr>
              <a:t>degree.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Progression </a:t>
            </a:r>
            <a:r>
              <a:rPr lang="en-GB" dirty="0">
                <a:solidFill>
                  <a:srgbClr val="0070C0"/>
                </a:solidFill>
              </a:rPr>
              <a:t>to </a:t>
            </a:r>
            <a:r>
              <a:rPr lang="en-GB" dirty="0" smtClean="0">
                <a:solidFill>
                  <a:srgbClr val="0070C0"/>
                </a:solidFill>
              </a:rPr>
              <a:t>Masters: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You must achieve </a:t>
            </a:r>
            <a:r>
              <a:rPr lang="en-GB" dirty="0">
                <a:solidFill>
                  <a:srgbClr val="0070C0"/>
                </a:solidFill>
              </a:rPr>
              <a:t>an average 3rd year mark of 50% or more and 120 level 3 credits (with discretion down to 100 level 3 credits). You need to accumulate at least 320 credits from years 2, 3 and 4 in </a:t>
            </a:r>
            <a:r>
              <a:rPr lang="en-GB" dirty="0" smtClean="0">
                <a:solidFill>
                  <a:srgbClr val="0070C0"/>
                </a:solidFill>
              </a:rPr>
              <a:t>order </a:t>
            </a:r>
            <a:r>
              <a:rPr lang="en-GB" dirty="0">
                <a:solidFill>
                  <a:srgbClr val="0070C0"/>
                </a:solidFill>
              </a:rPr>
              <a:t>to satisfy the credit hurdle that must be cleared for graduation</a:t>
            </a:r>
            <a:endParaRPr lang="en-GB" dirty="0" smtClean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Degree </a:t>
            </a:r>
            <a:r>
              <a:rPr lang="en-GB" dirty="0" smtClean="0"/>
              <a:t>Weightings: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 For a BEng, the second and third year marks are combined with a weighting 1:2 </a:t>
            </a:r>
            <a:r>
              <a:rPr lang="en-GB" dirty="0" smtClean="0"/>
              <a:t>respectively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/>
              <a:t> For </a:t>
            </a:r>
            <a:r>
              <a:rPr lang="en-GB" dirty="0"/>
              <a:t>the MEng, the second, third and fourth year marks are </a:t>
            </a:r>
            <a:r>
              <a:rPr lang="en-GB" dirty="0" smtClean="0"/>
              <a:t>combined </a:t>
            </a:r>
            <a:r>
              <a:rPr lang="en-GB" dirty="0"/>
              <a:t>with a 1:2:2 weighting respectively. The exception to this is MEng with a modern language (or other “year elsewhere” programmes) where the weighting for second third and fourth years is 1:1:2 respectively.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5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H.E.A.R.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040560"/>
          </a:xfrm>
        </p:spPr>
        <p:txBody>
          <a:bodyPr>
            <a:normAutofit fontScale="85000" lnSpcReduction="10000"/>
          </a:bodyPr>
          <a:lstStyle/>
          <a:p>
            <a:pPr marL="457200" lvl="1" indent="0" algn="ctr">
              <a:buNone/>
            </a:pPr>
            <a:r>
              <a:rPr lang="en-GB" dirty="0" smtClean="0"/>
              <a:t>(Higher Education Achievement Report)</a:t>
            </a:r>
          </a:p>
          <a:p>
            <a:pPr marL="457200" lvl="1" indent="0" algn="ctr">
              <a:buNone/>
            </a:pPr>
            <a:r>
              <a:rPr lang="en-GB" dirty="0" smtClean="0">
                <a:solidFill>
                  <a:schemeClr val="tx2"/>
                </a:solidFill>
              </a:rPr>
              <a:t>EEE contact – Christina Murdoch (</a:t>
            </a:r>
            <a:r>
              <a:rPr lang="en-GB" dirty="0" smtClean="0">
                <a:solidFill>
                  <a:schemeClr val="tx2"/>
                </a:solidFill>
                <a:hlinkClick r:id="rId2"/>
              </a:rPr>
              <a:t>christina.murdoch@shef.ac.uk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</a:p>
          <a:p>
            <a:pPr marL="457200" lvl="1" indent="0" algn="ctr">
              <a:buNone/>
            </a:pPr>
            <a:endParaRPr lang="en-GB" dirty="0"/>
          </a:p>
          <a:p>
            <a:pPr marL="457200" lvl="1" indent="0" algn="just">
              <a:buNone/>
            </a:pPr>
            <a:r>
              <a:rPr lang="en-GB" dirty="0" smtClean="0"/>
              <a:t>The HEAR is a nationally recognised degree transcript that the University is now giving to all undergraduates, to provide students with a comprehensive record of their </a:t>
            </a:r>
            <a:r>
              <a:rPr lang="en-GB" dirty="0"/>
              <a:t>u</a:t>
            </a:r>
            <a:r>
              <a:rPr lang="en-GB" dirty="0" smtClean="0"/>
              <a:t>niversity learning and experience – both academic and extra-curricular.</a:t>
            </a:r>
          </a:p>
          <a:p>
            <a:pPr marL="457200" lvl="1" indent="0" algn="just">
              <a:buNone/>
            </a:pPr>
            <a:r>
              <a:rPr lang="en-GB" dirty="0" smtClean="0"/>
              <a:t>You can view your HEAR electronically via My Services in MUSE from Day 1 of your studies</a:t>
            </a:r>
          </a:p>
          <a:p>
            <a:pPr marL="457200" lvl="1" indent="0" algn="just">
              <a:buNone/>
            </a:pPr>
            <a:r>
              <a:rPr lang="en-GB" dirty="0" smtClean="0"/>
              <a:t>You will be able to use our </a:t>
            </a:r>
            <a:r>
              <a:rPr lang="en-GB" dirty="0" err="1" smtClean="0"/>
              <a:t>ShaRe</a:t>
            </a:r>
            <a:r>
              <a:rPr lang="en-GB" dirty="0" smtClean="0"/>
              <a:t> (Sheffield Authorised Records) system to give employers and others access to your HEAR, to provide evidence of your university achievements.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" y="1484784"/>
            <a:ext cx="9144000" cy="6536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8064" y="299021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1F497D"/>
                </a:solidFill>
                <a:latin typeface="TUOS Stephenson" panose="02070503080000020004" pitchFamily="18" charset="0"/>
              </a:rPr>
              <a:t>Department Of</a:t>
            </a:r>
          </a:p>
          <a:p>
            <a:r>
              <a:rPr lang="en-GB" dirty="0" smtClean="0">
                <a:solidFill>
                  <a:srgbClr val="1F497D"/>
                </a:solidFill>
                <a:latin typeface="TUOS Stephenson" panose="02070503080000020004" pitchFamily="18" charset="0"/>
              </a:rPr>
              <a:t>Electronic &amp;</a:t>
            </a:r>
          </a:p>
          <a:p>
            <a:r>
              <a:rPr lang="en-GB" dirty="0" smtClean="0">
                <a:solidFill>
                  <a:srgbClr val="1F497D"/>
                </a:solidFill>
                <a:latin typeface="TUOS Stephenson" panose="02070503080000020004" pitchFamily="18" charset="0"/>
              </a:rPr>
              <a:t>Electrical Engineering.</a:t>
            </a:r>
            <a:endParaRPr lang="en-GB" dirty="0">
              <a:solidFill>
                <a:srgbClr val="1F497D"/>
              </a:solidFill>
              <a:latin typeface="TUOS Stephenson" panose="020705030800000200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86"/>
            <a:ext cx="2466975" cy="990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52179" y="1371861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00B0F0"/>
                </a:solidFill>
                <a:latin typeface="TUOS Blake" panose="020B0503040000020004" pitchFamily="34" charset="0"/>
              </a:rPr>
              <a:t>Careers Day</a:t>
            </a:r>
            <a:endParaRPr lang="en-GB" sz="6600" b="1" dirty="0">
              <a:solidFill>
                <a:srgbClr val="00B0F0"/>
              </a:solidFill>
              <a:latin typeface="TUOS Blake" panose="020B0503040000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5" y="2592780"/>
            <a:ext cx="4572362" cy="4565352"/>
          </a:xfrm>
          <a:prstGeom prst="rect">
            <a:avLst/>
          </a:prstGeom>
          <a:solidFill>
            <a:srgbClr val="00B0F0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b="1" baseline="30000" dirty="0" smtClean="0">
              <a:solidFill>
                <a:prstClr val="white"/>
              </a:solidFill>
            </a:endParaRPr>
          </a:p>
          <a:p>
            <a:pPr algn="ctr"/>
            <a:r>
              <a:rPr lang="en-GB" sz="2800" b="1" baseline="300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Wednesday 12 </a:t>
            </a:r>
            <a:r>
              <a:rPr lang="en-GB" sz="2800" b="1" baseline="30000" dirty="0">
                <a:solidFill>
                  <a:prstClr val="white"/>
                </a:solidFill>
                <a:latin typeface="TUOS Blake" panose="020B0503040000020004" pitchFamily="34" charset="0"/>
              </a:rPr>
              <a:t>October</a:t>
            </a:r>
            <a:endParaRPr lang="en-GB" sz="2800" baseline="30000" dirty="0">
              <a:solidFill>
                <a:prstClr val="white"/>
              </a:solidFill>
              <a:latin typeface="TUOS Blake" panose="020B0503040000020004" pitchFamily="34" charset="0"/>
            </a:endParaRPr>
          </a:p>
          <a:p>
            <a:pPr algn="ctr"/>
            <a:r>
              <a:rPr lang="en-GB" sz="2800" baseline="300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10:00-16:00</a:t>
            </a:r>
          </a:p>
          <a:p>
            <a:pPr algn="ctr"/>
            <a:r>
              <a:rPr lang="en-GB" sz="2800" b="1" baseline="300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Pam Liversidge Building, D05</a:t>
            </a:r>
          </a:p>
          <a:p>
            <a:pPr algn="ctr"/>
            <a:endParaRPr lang="en-GB" sz="2400" baseline="30000" dirty="0">
              <a:solidFill>
                <a:prstClr val="white"/>
              </a:solidFill>
              <a:latin typeface="TUOS Blake" panose="020B0503040000020004" pitchFamily="34" charset="0"/>
            </a:endParaRPr>
          </a:p>
          <a:p>
            <a:pPr algn="ctr"/>
            <a:r>
              <a:rPr lang="en-GB" sz="2400" b="1" baseline="30000" dirty="0">
                <a:solidFill>
                  <a:prstClr val="white"/>
                </a:solidFill>
                <a:latin typeface="TUOS Blake" panose="020B0503040000020004" pitchFamily="34" charset="0"/>
              </a:rPr>
              <a:t>Morning Session </a:t>
            </a:r>
            <a:r>
              <a:rPr lang="en-GB" sz="2400" b="1" baseline="300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10:00-12:00</a:t>
            </a:r>
            <a:r>
              <a:rPr lang="en-GB" sz="2400" b="1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 </a:t>
            </a:r>
          </a:p>
          <a:p>
            <a:pPr algn="ctr"/>
            <a:r>
              <a:rPr lang="en-GB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Workshop sessions led by GE Aviation, Arup, NXP Semiconductors, Thales</a:t>
            </a:r>
            <a:endParaRPr lang="en-GB" baseline="30000" dirty="0" smtClean="0">
              <a:solidFill>
                <a:prstClr val="white"/>
              </a:solidFill>
              <a:latin typeface="TUOS Blake" panose="020B0503040000020004" pitchFamily="34" charset="0"/>
            </a:endParaRPr>
          </a:p>
          <a:p>
            <a:pPr algn="ctr"/>
            <a:endParaRPr lang="en-GB" sz="2800" u="sng" baseline="30000" dirty="0">
              <a:solidFill>
                <a:prstClr val="white"/>
              </a:solidFill>
              <a:latin typeface="TUOS Blake" panose="020B0503040000020004" pitchFamily="34" charset="0"/>
            </a:endParaRPr>
          </a:p>
          <a:p>
            <a:pPr algn="ctr"/>
            <a:r>
              <a:rPr lang="en-GB" sz="2800" b="1" u="sng" baseline="30000" dirty="0">
                <a:solidFill>
                  <a:prstClr val="white"/>
                </a:solidFill>
                <a:latin typeface="TUOS Blake" panose="020B0503040000020004" pitchFamily="34" charset="0"/>
              </a:rPr>
              <a:t>Lunchtime Employer Exhibition </a:t>
            </a:r>
          </a:p>
          <a:p>
            <a:pPr algn="ctr"/>
            <a:r>
              <a:rPr lang="en-GB" sz="2800" u="sng" baseline="300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Ideas </a:t>
            </a:r>
            <a:r>
              <a:rPr lang="en-GB" sz="2800" u="sng" baseline="30000" dirty="0">
                <a:solidFill>
                  <a:prstClr val="white"/>
                </a:solidFill>
                <a:latin typeface="TUOS Blake" panose="020B0503040000020004" pitchFamily="34" charset="0"/>
              </a:rPr>
              <a:t>Space, Robert Hadfield Building</a:t>
            </a:r>
          </a:p>
          <a:p>
            <a:pPr algn="ctr"/>
            <a:endParaRPr lang="en-GB" sz="2400" b="1" baseline="30000" dirty="0">
              <a:solidFill>
                <a:prstClr val="white"/>
              </a:solidFill>
              <a:latin typeface="TUOS Blake" panose="020B0503040000020004" pitchFamily="34" charset="0"/>
            </a:endParaRPr>
          </a:p>
          <a:p>
            <a:pPr algn="ctr"/>
            <a:r>
              <a:rPr lang="en-GB" sz="2400" b="1" baseline="30000" dirty="0">
                <a:solidFill>
                  <a:prstClr val="white"/>
                </a:solidFill>
                <a:latin typeface="TUOS Blake" panose="020B0503040000020004" pitchFamily="34" charset="0"/>
              </a:rPr>
              <a:t>Afternoon Session </a:t>
            </a:r>
            <a:r>
              <a:rPr lang="en-GB" sz="2400" b="1" baseline="300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13:45-16:00</a:t>
            </a:r>
            <a:r>
              <a:rPr lang="en-GB" sz="2400" baseline="300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 </a:t>
            </a:r>
          </a:p>
          <a:p>
            <a:pPr algn="ctr"/>
            <a:endParaRPr lang="en-GB" sz="2400" baseline="30000" dirty="0">
              <a:solidFill>
                <a:prstClr val="white"/>
              </a:solidFill>
              <a:latin typeface="TUOS Blake" panose="020B0503040000020004" pitchFamily="34" charset="0"/>
            </a:endParaRPr>
          </a:p>
          <a:p>
            <a:pPr algn="ctr"/>
            <a:r>
              <a:rPr lang="en-GB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Workshop sessions led by Rolls Royce, Dyson</a:t>
            </a:r>
            <a:r>
              <a:rPr lang="en-GB" baseline="300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  </a:t>
            </a:r>
            <a:endParaRPr lang="en-GB" baseline="30000" dirty="0">
              <a:solidFill>
                <a:prstClr val="white"/>
              </a:solidFill>
              <a:latin typeface="TUOS Blake" panose="020B050304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66" y="731743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prstClr val="white"/>
                </a:solidFill>
                <a:latin typeface="TUOS Blake" panose="020B0503040000020004" pitchFamily="34" charset="0"/>
              </a:rPr>
              <a:t>It’s your future…</a:t>
            </a:r>
            <a:endParaRPr lang="en-GB" sz="3200" dirty="0">
              <a:solidFill>
                <a:prstClr val="white"/>
              </a:solidFill>
              <a:latin typeface="TUOS Blake" panose="020B0503040000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780928"/>
            <a:ext cx="112395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74" y="3184252"/>
            <a:ext cx="941395" cy="941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00" y="5517232"/>
            <a:ext cx="2044402" cy="4380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03" y="5365665"/>
            <a:ext cx="950303" cy="9503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24" y="6241386"/>
            <a:ext cx="1252314" cy="8486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26" y="2458657"/>
            <a:ext cx="1481510" cy="6772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02" y="4372060"/>
            <a:ext cx="1428750" cy="514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06" y="6525344"/>
            <a:ext cx="2106166" cy="4907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63" y="4602423"/>
            <a:ext cx="2272062" cy="3013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9" y="3654949"/>
            <a:ext cx="606185" cy="6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700213"/>
            <a:ext cx="4175125" cy="2619375"/>
          </a:xfrm>
        </p:spPr>
        <p:txBody>
          <a:bodyPr/>
          <a:lstStyle/>
          <a:p>
            <a:pPr algn="l" eaLnBrk="1" hangingPunct="1"/>
            <a:r>
              <a:rPr lang="en-GB" altLang="en-US" sz="4800" smtClean="0"/>
              <a:t>Personal </a:t>
            </a:r>
            <a:br>
              <a:rPr lang="en-GB" altLang="en-US" sz="4800" smtClean="0"/>
            </a:br>
            <a:r>
              <a:rPr lang="en-GB" altLang="en-US" sz="4800" smtClean="0"/>
              <a:t>Development </a:t>
            </a:r>
            <a:br>
              <a:rPr lang="en-GB" altLang="en-US" sz="4800" smtClean="0"/>
            </a:br>
            <a:r>
              <a:rPr lang="en-GB" altLang="en-US" sz="4800" smtClean="0"/>
              <a:t>Planning</a:t>
            </a:r>
            <a:endParaRPr lang="en-US" altLang="en-US" sz="480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797425"/>
            <a:ext cx="7416800" cy="1343025"/>
          </a:xfrm>
        </p:spPr>
        <p:txBody>
          <a:bodyPr/>
          <a:lstStyle/>
          <a:p>
            <a:pPr eaLnBrk="1" hangingPunct="1"/>
            <a:r>
              <a:rPr lang="en-GB" altLang="en-US" smtClean="0"/>
              <a:t>“Working towards a better future by reflecting on and learning from the past”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36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708400" y="2565400"/>
            <a:ext cx="922338" cy="544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Plan</a:t>
            </a:r>
            <a:endParaRPr lang="en-US" altLang="en-US" sz="280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476375" y="4005263"/>
            <a:ext cx="1992313" cy="5445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Experience</a:t>
            </a:r>
            <a:endParaRPr lang="en-US" altLang="en-US" sz="280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787900" y="5445125"/>
            <a:ext cx="1317625" cy="544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Reflect</a:t>
            </a:r>
            <a:endParaRPr lang="en-US" altLang="en-US" sz="280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011863" y="3573463"/>
            <a:ext cx="1597025" cy="5445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Theorize</a:t>
            </a:r>
            <a:endParaRPr lang="en-US" altLang="en-US" sz="2800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52438" y="1500188"/>
            <a:ext cx="8691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/>
              <a:t>How we learn best - </a:t>
            </a:r>
            <a:r>
              <a:rPr lang="en-GB" altLang="en-US" sz="2800"/>
              <a:t>Kolb’s Learning Cycle:</a:t>
            </a:r>
            <a:endParaRPr lang="en-US" altLang="en-US" sz="3600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 rot="2131201">
            <a:off x="2771775" y="508476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 rot="-3424131">
            <a:off x="6487319" y="4826794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708400" y="2565400"/>
            <a:ext cx="922338" cy="5445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Plan</a:t>
            </a:r>
            <a:endParaRPr lang="en-US" altLang="en-US" sz="2800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rot="-9828427">
            <a:off x="5364163" y="27813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 rot="7912764">
            <a:off x="2239169" y="302656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 rot="16902154" flipH="1">
            <a:off x="3829051" y="3451225"/>
            <a:ext cx="1149350" cy="12477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26" y="11540"/>
                </a:moveTo>
                <a:cubicBezTo>
                  <a:pt x="17254" y="11294"/>
                  <a:pt x="17269" y="11047"/>
                  <a:pt x="17269" y="10800"/>
                </a:cubicBezTo>
                <a:cubicBezTo>
                  <a:pt x="17269" y="7227"/>
                  <a:pt x="14372" y="4331"/>
                  <a:pt x="10800" y="4331"/>
                </a:cubicBezTo>
                <a:cubicBezTo>
                  <a:pt x="7227" y="4331"/>
                  <a:pt x="4331" y="7227"/>
                  <a:pt x="4331" y="10800"/>
                </a:cubicBezTo>
                <a:cubicBezTo>
                  <a:pt x="4330" y="13269"/>
                  <a:pt x="5736" y="15523"/>
                  <a:pt x="7954" y="16609"/>
                </a:cubicBezTo>
                <a:lnTo>
                  <a:pt x="6048" y="20498"/>
                </a:lnTo>
                <a:cubicBezTo>
                  <a:pt x="2346" y="18685"/>
                  <a:pt x="0" y="1492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213"/>
                  <a:pt x="21576" y="11626"/>
                  <a:pt x="21528" y="12036"/>
                </a:cubicBezTo>
                <a:lnTo>
                  <a:pt x="24211" y="12346"/>
                </a:lnTo>
                <a:lnTo>
                  <a:pt x="18820" y="16623"/>
                </a:lnTo>
                <a:lnTo>
                  <a:pt x="14544" y="11231"/>
                </a:lnTo>
                <a:lnTo>
                  <a:pt x="17226" y="1154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  <p:bldP spid="3081" grpId="0" animBg="1"/>
      <p:bldP spid="3082" grpId="0" animBg="1"/>
      <p:bldP spid="3084" grpId="0"/>
      <p:bldP spid="3085" grpId="0" animBg="1"/>
      <p:bldP spid="3086" grpId="0" animBg="1"/>
      <p:bldP spid="3087" grpId="0" animBg="1"/>
      <p:bldP spid="3088" grpId="0" animBg="1"/>
      <p:bldP spid="3089" grpId="0" animBg="1"/>
      <p:bldP spid="30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Overview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General Introduction and Structure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00B050"/>
                </a:solidFill>
              </a:rPr>
              <a:t>Chris Gould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Library Facilities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rgbClr val="00B050"/>
                </a:solidFill>
              </a:rPr>
              <a:t>Emily Stock</a:t>
            </a:r>
            <a:endParaRPr lang="en-GB" sz="2800" dirty="0">
              <a:solidFill>
                <a:srgbClr val="00B050"/>
              </a:solidFill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Departmental Safety Policy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00B050"/>
                </a:solidFill>
              </a:rPr>
              <a:t>Dianne Webster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Beng</a:t>
            </a:r>
            <a:r>
              <a:rPr lang="en-GB" dirty="0"/>
              <a:t> Design Projects/</a:t>
            </a:r>
            <a:r>
              <a:rPr lang="en-GB" dirty="0" err="1"/>
              <a:t>Meng</a:t>
            </a:r>
            <a:r>
              <a:rPr lang="en-GB" dirty="0"/>
              <a:t> Research Projects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00B050"/>
                </a:solidFill>
              </a:rPr>
              <a:t>Jon </a:t>
            </a:r>
            <a:r>
              <a:rPr lang="en-GB" sz="2800" dirty="0" err="1">
                <a:solidFill>
                  <a:srgbClr val="00B050"/>
                </a:solidFill>
              </a:rPr>
              <a:t>Rigelsford</a:t>
            </a:r>
            <a:endParaRPr lang="en-GB" sz="2800" dirty="0">
              <a:solidFill>
                <a:srgbClr val="00B050"/>
              </a:solidFill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/>
              <a:t>Plagiarism/PDP/IET and AOB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00B050"/>
                </a:solidFill>
              </a:rPr>
              <a:t>Chris Gould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68313" y="3716338"/>
            <a:ext cx="2630487" cy="847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What was I trying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to achieve?</a:t>
            </a:r>
            <a:endParaRPr lang="en-US" altLang="en-US" sz="24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24300" y="5567363"/>
            <a:ext cx="2481263" cy="847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Have I achieved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my objectives?</a:t>
            </a:r>
            <a:endParaRPr lang="en-US" altLang="en-US" sz="240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08625" y="3573463"/>
            <a:ext cx="3260725" cy="847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How could I do better?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Or what to do next?</a:t>
            </a:r>
            <a:endParaRPr lang="en-US" altLang="en-US" sz="240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484438" y="1341438"/>
            <a:ext cx="450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/>
              <a:t>The Reflective Cycle:</a:t>
            </a:r>
            <a:endParaRPr lang="en-US" altLang="en-US" sz="3600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 rot="2131201">
            <a:off x="2771775" y="508476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 rot="-3424131">
            <a:off x="6990556" y="4826794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132138" y="2205038"/>
            <a:ext cx="2768600" cy="48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What have I done?</a:t>
            </a:r>
            <a:endParaRPr lang="en-US" altLang="en-US" sz="2400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 rot="-9828427">
            <a:off x="6516688" y="27813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 rot="7912764">
            <a:off x="2239169" y="302656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 rot="16902154" flipH="1">
            <a:off x="3829051" y="3451225"/>
            <a:ext cx="1149350" cy="12477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26" y="11540"/>
                </a:moveTo>
                <a:cubicBezTo>
                  <a:pt x="17254" y="11294"/>
                  <a:pt x="17269" y="11047"/>
                  <a:pt x="17269" y="10800"/>
                </a:cubicBezTo>
                <a:cubicBezTo>
                  <a:pt x="17269" y="7227"/>
                  <a:pt x="14372" y="4331"/>
                  <a:pt x="10800" y="4331"/>
                </a:cubicBezTo>
                <a:cubicBezTo>
                  <a:pt x="7227" y="4331"/>
                  <a:pt x="4331" y="7227"/>
                  <a:pt x="4331" y="10800"/>
                </a:cubicBezTo>
                <a:cubicBezTo>
                  <a:pt x="4330" y="13269"/>
                  <a:pt x="5736" y="15523"/>
                  <a:pt x="7954" y="16609"/>
                </a:cubicBezTo>
                <a:lnTo>
                  <a:pt x="6048" y="20498"/>
                </a:lnTo>
                <a:cubicBezTo>
                  <a:pt x="2346" y="18685"/>
                  <a:pt x="0" y="1492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213"/>
                  <a:pt x="21576" y="11626"/>
                  <a:pt x="21528" y="12036"/>
                </a:cubicBezTo>
                <a:lnTo>
                  <a:pt x="24211" y="12346"/>
                </a:lnTo>
                <a:lnTo>
                  <a:pt x="18820" y="16623"/>
                </a:lnTo>
                <a:lnTo>
                  <a:pt x="14544" y="11231"/>
                </a:lnTo>
                <a:lnTo>
                  <a:pt x="17226" y="1154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4" grpId="0" animBg="1"/>
      <p:bldP spid="5125" grpId="0" animBg="1"/>
      <p:bldP spid="5126" grpId="0"/>
      <p:bldP spid="5127" grpId="0" animBg="1"/>
      <p:bldP spid="5128" grpId="0" animBg="1"/>
      <p:bldP spid="5129" grpId="0" animBg="1"/>
      <p:bldP spid="5130" grpId="0" animBg="1"/>
      <p:bldP spid="5131" grpId="0" animBg="1"/>
      <p:bldP spid="51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PDP?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</a:t>
            </a:r>
            <a:r>
              <a:rPr lang="en-GB" altLang="en-US" sz="2800" smtClean="0"/>
              <a:t>tructured process integral to higher-level learning</a:t>
            </a:r>
          </a:p>
          <a:p>
            <a:pPr eaLnBrk="1" hangingPunct="1">
              <a:buFontTx/>
              <a:buNone/>
            </a:pPr>
            <a:endParaRPr lang="en-GB" altLang="en-US" sz="2800" smtClean="0"/>
          </a:p>
          <a:p>
            <a:pPr eaLnBrk="1" hangingPunct="1"/>
            <a:r>
              <a:rPr lang="en-US" altLang="en-US" sz="2800" smtClean="0"/>
              <a:t>About both academic and non-academic learning</a:t>
            </a:r>
            <a:endParaRPr lang="en-GB" altLang="en-US" sz="2800" smtClean="0"/>
          </a:p>
          <a:p>
            <a:pPr eaLnBrk="1" hangingPunct="1">
              <a:buFontTx/>
              <a:buNone/>
            </a:pPr>
            <a:endParaRPr lang="en-GB" altLang="en-US" sz="2800" smtClean="0"/>
          </a:p>
          <a:p>
            <a:pPr eaLnBrk="1" hangingPunct="1"/>
            <a:r>
              <a:rPr lang="en-US" altLang="en-US" sz="2800" smtClean="0"/>
              <a:t>Undertaken with guidance and support until it becomes self-sustaining</a:t>
            </a:r>
            <a:endParaRPr lang="en-GB" altLang="en-US" sz="2800" smtClean="0"/>
          </a:p>
          <a:p>
            <a:pPr eaLnBrk="1" hangingPunct="1"/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0956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Specifically…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/>
              <a:t>Personal records comprising:</a:t>
            </a:r>
          </a:p>
          <a:p>
            <a:pPr algn="just" eaLnBrk="1" hangingPunct="1"/>
            <a:endParaRPr lang="en-US" altLang="en-US" sz="1400" smtClean="0"/>
          </a:p>
          <a:p>
            <a:pPr lvl="1" algn="just" eaLnBrk="1" hangingPunct="1"/>
            <a:r>
              <a:rPr lang="en-US" altLang="en-US" smtClean="0"/>
              <a:t>self-</a:t>
            </a:r>
            <a:r>
              <a:rPr lang="en-GB" altLang="en-US" smtClean="0"/>
              <a:t>reflection</a:t>
            </a:r>
            <a:endParaRPr lang="en-US" altLang="en-US" smtClean="0"/>
          </a:p>
          <a:p>
            <a:pPr lvl="1" algn="just" eaLnBrk="1" hangingPunct="1"/>
            <a:endParaRPr lang="en-US" altLang="en-US" sz="800" smtClean="0"/>
          </a:p>
          <a:p>
            <a:pPr lvl="1" algn="just" eaLnBrk="1" hangingPunct="1"/>
            <a:r>
              <a:rPr lang="en-US" altLang="en-US" smtClean="0"/>
              <a:t>target-setting</a:t>
            </a:r>
          </a:p>
          <a:p>
            <a:pPr lvl="1" algn="just" eaLnBrk="1" hangingPunct="1"/>
            <a:endParaRPr lang="en-US" altLang="en-US" sz="800" smtClean="0"/>
          </a:p>
          <a:p>
            <a:pPr lvl="1" algn="just" eaLnBrk="1" hangingPunct="1"/>
            <a:r>
              <a:rPr lang="en-US" altLang="en-US" smtClean="0"/>
              <a:t>action planning</a:t>
            </a:r>
          </a:p>
          <a:p>
            <a:pPr lvl="1" algn="just" eaLnBrk="1" hangingPunct="1"/>
            <a:endParaRPr lang="en-US" altLang="en-US" sz="800" smtClean="0"/>
          </a:p>
          <a:p>
            <a:pPr lvl="1" algn="just" eaLnBrk="1" hangingPunct="1"/>
            <a:r>
              <a:rPr lang="en-US" altLang="en-US" smtClean="0"/>
              <a:t>progress monitoring</a:t>
            </a:r>
          </a:p>
          <a:p>
            <a:pPr lvl="1" algn="just" eaLnBrk="1" hangingPunct="1"/>
            <a:r>
              <a:rPr lang="en-GB" altLang="en-US" smtClean="0"/>
              <a:t>Personal Statements, CV etc.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14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Why bother?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Help you stay focused - direction</a:t>
            </a:r>
          </a:p>
          <a:p>
            <a:pPr eaLnBrk="1" hangingPunct="1"/>
            <a:r>
              <a:rPr lang="en-GB" altLang="en-US" smtClean="0"/>
              <a:t>Identify areas of weakness and plan how to address them – get better</a:t>
            </a:r>
          </a:p>
          <a:p>
            <a:pPr eaLnBrk="1" hangingPunct="1"/>
            <a:r>
              <a:rPr lang="en-GB" altLang="en-US" smtClean="0"/>
              <a:t>Recognise skills gained – CV!</a:t>
            </a:r>
          </a:p>
          <a:p>
            <a:pPr eaLnBrk="1" hangingPunct="1"/>
            <a:r>
              <a:rPr lang="en-GB" altLang="en-US" smtClean="0"/>
              <a:t>Make you more employable</a:t>
            </a:r>
          </a:p>
          <a:p>
            <a:pPr eaLnBrk="1" hangingPunct="1"/>
            <a:r>
              <a:rPr lang="en-GB" altLang="en-US" smtClean="0"/>
              <a:t>Prepare you for Continuing Professional Development (CPD)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57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How?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392612"/>
          </a:xfrm>
        </p:spPr>
        <p:txBody>
          <a:bodyPr/>
          <a:lstStyle/>
          <a:p>
            <a:pPr eaLnBrk="1" hangingPunct="1"/>
            <a:r>
              <a:rPr lang="en-GB" altLang="en-US" smtClean="0"/>
              <a:t>Build your own personal record:</a:t>
            </a:r>
          </a:p>
          <a:p>
            <a:pPr lvl="1" eaLnBrk="1" hangingPunct="1"/>
            <a:r>
              <a:rPr lang="en-GB" altLang="en-US" smtClean="0"/>
              <a:t>Self Reviews</a:t>
            </a:r>
          </a:p>
          <a:p>
            <a:pPr lvl="1" eaLnBrk="1" hangingPunct="1"/>
            <a:r>
              <a:rPr lang="en-GB" altLang="en-US" smtClean="0"/>
              <a:t>Skills Audits</a:t>
            </a:r>
          </a:p>
          <a:p>
            <a:pPr lvl="1" eaLnBrk="1" hangingPunct="1"/>
            <a:r>
              <a:rPr lang="en-GB" altLang="en-US" smtClean="0"/>
              <a:t>Development plans</a:t>
            </a:r>
          </a:p>
          <a:p>
            <a:pPr lvl="1" eaLnBrk="1" hangingPunct="1"/>
            <a:r>
              <a:rPr lang="en-GB" altLang="en-US" smtClean="0"/>
              <a:t>CV etc.</a:t>
            </a:r>
          </a:p>
          <a:p>
            <a:pPr lvl="1" eaLnBrk="1" hangingPunct="1"/>
            <a:r>
              <a:rPr lang="en-GB" altLang="en-US" smtClean="0"/>
              <a:t>Evidence/Examples</a:t>
            </a:r>
          </a:p>
          <a:p>
            <a:pPr eaLnBrk="1" hangingPunct="1"/>
            <a:r>
              <a:rPr lang="en-GB" altLang="en-US" smtClean="0"/>
              <a:t>Personal Tutorial System – support</a:t>
            </a:r>
          </a:p>
          <a:p>
            <a:pPr eaLnBrk="1" hangingPunct="1"/>
            <a:r>
              <a:rPr lang="en-GB" altLang="en-US" smtClean="0"/>
              <a:t>MUSE portal</a:t>
            </a:r>
          </a:p>
        </p:txBody>
      </p:sp>
    </p:spTree>
    <p:extLst>
      <p:ext uri="{BB962C8B-B14F-4D97-AF65-F5344CB8AC3E}">
        <p14:creationId xmlns:p14="http://schemas.microsoft.com/office/powerpoint/2010/main" val="8423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229600" cy="4679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Now:-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400" dirty="0" smtClean="0"/>
              <a:t>Think, what lessons can I learn from last year’s experiences?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400" dirty="0" smtClean="0"/>
              <a:t>So what plans and objectives should I set for myself for this new academic term? – Action Plan!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dirty="0" smtClean="0"/>
              <a:t>Think: </a:t>
            </a:r>
            <a:r>
              <a:rPr lang="en-GB" altLang="en-US" sz="2400" dirty="0" smtClean="0"/>
              <a:t>Opportunity, Possibility, Determination, Focus</a:t>
            </a:r>
          </a:p>
          <a:p>
            <a:pPr eaLnBrk="1" hangingPunct="1">
              <a:lnSpc>
                <a:spcPct val="8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At end of week 13:-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400" dirty="0" smtClean="0"/>
              <a:t>As part of interim project assessment – you’ll be asked to write statements on: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2400" dirty="0" smtClean="0"/>
              <a:t>What new skills have I learnt (transferable skills)? 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2400" dirty="0" smtClean="0"/>
              <a:t>What do I need to develop &amp; focus on in the future?”</a:t>
            </a:r>
          </a:p>
        </p:txBody>
      </p: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3707904" y="603804"/>
            <a:ext cx="15254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00B050"/>
                </a:solidFill>
              </a:rPr>
              <a:t>3rd Year</a:t>
            </a:r>
          </a:p>
        </p:txBody>
      </p:sp>
    </p:spTree>
    <p:extLst>
      <p:ext uri="{BB962C8B-B14F-4D97-AF65-F5344CB8AC3E}">
        <p14:creationId xmlns:p14="http://schemas.microsoft.com/office/powerpoint/2010/main" val="39664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SWOT analysis</a:t>
            </a:r>
            <a:endParaRPr lang="en-US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5038"/>
          <a:ext cx="8229600" cy="43592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286334">
                <a:tc>
                  <a:txBody>
                    <a:bodyPr/>
                    <a:lstStyle/>
                    <a:p>
                      <a:r>
                        <a:rPr lang="en-GB" sz="2000" b="1" u="sng" dirty="0" smtClean="0">
                          <a:solidFill>
                            <a:srgbClr val="00B050"/>
                          </a:solidFill>
                        </a:rPr>
                        <a:t>Strengths</a:t>
                      </a:r>
                    </a:p>
                    <a:p>
                      <a:endParaRPr lang="en-GB" sz="2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 smtClean="0"/>
                        <a:t> Good at Machines and EM fields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u="sng" dirty="0" smtClean="0">
                          <a:solidFill>
                            <a:srgbClr val="0070C0"/>
                          </a:solidFill>
                        </a:rPr>
                        <a:t>Opportunities</a:t>
                      </a:r>
                    </a:p>
                    <a:p>
                      <a:endParaRPr lang="en-GB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 smtClean="0"/>
                        <a:t>Recruitment</a:t>
                      </a:r>
                      <a:r>
                        <a:rPr lang="en-GB" sz="1800" baseline="0" dirty="0" smtClean="0"/>
                        <a:t> event coming up for Motors company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GB" sz="18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IET skills event on giving presentations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 marT="45721" marB="45721"/>
                </a:tc>
              </a:tr>
              <a:tr h="2072941">
                <a:tc>
                  <a:txBody>
                    <a:bodyPr/>
                    <a:lstStyle/>
                    <a:p>
                      <a:r>
                        <a:rPr lang="en-GB" sz="2000" b="1" u="sng" dirty="0" smtClean="0">
                          <a:solidFill>
                            <a:srgbClr val="FF0000"/>
                          </a:solidFill>
                        </a:rPr>
                        <a:t>Weaknesses</a:t>
                      </a:r>
                    </a:p>
                    <a:p>
                      <a:endParaRPr lang="en-GB" sz="2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 smtClean="0"/>
                        <a:t> Poor at stand-up</a:t>
                      </a:r>
                      <a:r>
                        <a:rPr lang="en-GB" sz="1800" baseline="0" dirty="0" smtClean="0"/>
                        <a:t> talks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GB" sz="18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Bit lazy, go out when should study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baseline="0" dirty="0" smtClean="0"/>
                        <a:t>Didn’t start design exercise early enough</a:t>
                      </a:r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u="sng" dirty="0" smtClean="0">
                          <a:solidFill>
                            <a:srgbClr val="7030A0"/>
                          </a:solidFill>
                        </a:rPr>
                        <a:t>Threats</a:t>
                      </a:r>
                    </a:p>
                    <a:p>
                      <a:endParaRPr lang="en-GB" sz="1800" dirty="0" smtClean="0">
                        <a:solidFill>
                          <a:srgbClr val="7030A0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 mess up project presentation lose marks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GB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800" baseline="0" dirty="0" smtClean="0">
                          <a:solidFill>
                            <a:schemeClr val="tx1"/>
                          </a:solidFill>
                        </a:rPr>
                        <a:t>If don’t work hard enough might not get 2.1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1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GB" altLang="en-US" smtClean="0"/>
              <a:t>Development Plan</a:t>
            </a:r>
            <a:endParaRPr lang="en-US" altLang="en-US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68484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7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2612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3276600" y="836613"/>
            <a:ext cx="3527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University of Sheffield Enterprise</a:t>
            </a:r>
            <a:endParaRPr lang="en-US" altLang="en-US" sz="180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643438" y="1557338"/>
            <a:ext cx="290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70C0"/>
                </a:solidFill>
              </a:rPr>
              <a:t>http://enterprise.shef.ac.uk</a:t>
            </a:r>
            <a:endParaRPr lang="en-US" altLang="en-US" sz="1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572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339975" y="1341438"/>
            <a:ext cx="4926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Useful IET resources: www.theiet.org/student/ 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091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3</a:t>
            </a:r>
            <a:r>
              <a:rPr lang="en-GB" baseline="30000" dirty="0" smtClean="0">
                <a:solidFill>
                  <a:srgbClr val="0070C0"/>
                </a:solidFill>
              </a:rPr>
              <a:t>rd</a:t>
            </a:r>
            <a:r>
              <a:rPr lang="en-GB" dirty="0" smtClean="0">
                <a:solidFill>
                  <a:srgbClr val="0070C0"/>
                </a:solidFill>
              </a:rPr>
              <a:t> Year Staff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04056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baseline="30000" dirty="0" smtClean="0">
                <a:solidFill>
                  <a:srgbClr val="FF0000"/>
                </a:solidFill>
              </a:rPr>
              <a:t>rd</a:t>
            </a:r>
            <a:r>
              <a:rPr lang="en-GB" dirty="0" smtClean="0">
                <a:solidFill>
                  <a:srgbClr val="FF0000"/>
                </a:solidFill>
              </a:rPr>
              <a:t> Year Tutor: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Pastoral: </a:t>
            </a:r>
            <a:r>
              <a:rPr lang="en-GB" dirty="0" err="1" smtClean="0">
                <a:solidFill>
                  <a:srgbClr val="FF0000"/>
                </a:solidFill>
              </a:rPr>
              <a:t>Dr.</a:t>
            </a:r>
            <a:r>
              <a:rPr lang="en-GB" dirty="0" smtClean="0">
                <a:solidFill>
                  <a:srgbClr val="FF0000"/>
                </a:solidFill>
              </a:rPr>
              <a:t> Chris Gould (c.gould@shef.ac.uk)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3</a:t>
            </a:r>
            <a:r>
              <a:rPr lang="en-GB" baseline="30000" dirty="0" smtClean="0">
                <a:solidFill>
                  <a:srgbClr val="0070C0"/>
                </a:solidFill>
              </a:rPr>
              <a:t>rd</a:t>
            </a:r>
            <a:r>
              <a:rPr lang="en-GB" dirty="0" smtClean="0">
                <a:solidFill>
                  <a:srgbClr val="0070C0"/>
                </a:solidFill>
              </a:rPr>
              <a:t> Year Project Coordinators: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70C0"/>
                </a:solidFill>
              </a:rPr>
              <a:t> Students: </a:t>
            </a:r>
            <a:r>
              <a:rPr lang="en-GB" dirty="0" err="1" smtClean="0">
                <a:solidFill>
                  <a:srgbClr val="0070C0"/>
                </a:solidFill>
              </a:rPr>
              <a:t>Dr.</a:t>
            </a:r>
            <a:r>
              <a:rPr lang="en-GB" dirty="0" smtClean="0">
                <a:solidFill>
                  <a:srgbClr val="0070C0"/>
                </a:solidFill>
              </a:rPr>
              <a:t> Jonathan </a:t>
            </a:r>
            <a:r>
              <a:rPr lang="en-GB" dirty="0" err="1" smtClean="0">
                <a:solidFill>
                  <a:srgbClr val="0070C0"/>
                </a:solidFill>
              </a:rPr>
              <a:t>Rigelsford</a:t>
            </a:r>
            <a:r>
              <a:rPr lang="en-GB" dirty="0" smtClean="0">
                <a:solidFill>
                  <a:srgbClr val="0070C0"/>
                </a:solidFill>
              </a:rPr>
              <a:t> (j.m.rigelsford@shef.ac.uk)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Staff: Mr. Andy Race (a.m.race@shef.ac.uk)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3</a:t>
            </a:r>
            <a:r>
              <a:rPr lang="en-GB" baseline="30000" dirty="0" smtClean="0">
                <a:solidFill>
                  <a:srgbClr val="7030A0"/>
                </a:solidFill>
              </a:rPr>
              <a:t>rd</a:t>
            </a:r>
            <a:r>
              <a:rPr lang="en-GB" dirty="0" smtClean="0">
                <a:solidFill>
                  <a:srgbClr val="7030A0"/>
                </a:solidFill>
              </a:rPr>
              <a:t> Year Project Supervisors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</a:rPr>
              <a:t> Allocated member of staff – expert in field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Year Administration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/>
              <a:t> Sarah Kennedy (s.j.kennedy@shef.ac.uk)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7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4463"/>
            <a:ext cx="8135938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3779838" y="908050"/>
            <a:ext cx="3052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IET student study resources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841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736"/>
            <a:ext cx="6246812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2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81075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altLang="en-US" smtClean="0"/>
              <a:t>Professional Registration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362950" cy="45259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your academic qualifications </a:t>
            </a:r>
          </a:p>
          <a:p>
            <a:pPr marL="0" indent="0" eaLnBrk="1" hangingPunct="1">
              <a:buNone/>
            </a:pPr>
            <a:r>
              <a:rPr lang="en-GB" altLang="en-US" dirty="0" smtClean="0"/>
              <a:t>demonstrate you can learn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your professional registration </a:t>
            </a:r>
          </a:p>
          <a:p>
            <a:pPr marL="0" indent="0" eaLnBrk="1" hangingPunct="1">
              <a:buNone/>
            </a:pPr>
            <a:r>
              <a:rPr lang="en-GB" altLang="en-US" dirty="0" smtClean="0"/>
              <a:t>demonstrates that you have </a:t>
            </a:r>
          </a:p>
          <a:p>
            <a:pPr marL="0" indent="0" eaLnBrk="1" hangingPunct="1">
              <a:buNone/>
            </a:pPr>
            <a:r>
              <a:rPr lang="en-GB" altLang="en-US" dirty="0" smtClean="0"/>
              <a:t>become a professional in </a:t>
            </a:r>
          </a:p>
          <a:p>
            <a:pPr marL="0" indent="0" eaLnBrk="1" hangingPunct="1">
              <a:buNone/>
            </a:pPr>
            <a:r>
              <a:rPr lang="en-GB" altLang="en-US" dirty="0" smtClean="0"/>
              <a:t>your field</a:t>
            </a:r>
          </a:p>
        </p:txBody>
      </p:sp>
      <p:pic>
        <p:nvPicPr>
          <p:cNvPr id="20484" name="Picture 9" descr="774450416@10122007-08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3608388"/>
            <a:ext cx="9779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0" descr="ie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933825"/>
            <a:ext cx="10048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1" descr="engte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329113"/>
            <a:ext cx="9429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6767513" y="1376363"/>
            <a:ext cx="1439862" cy="1979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0488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412875"/>
            <a:ext cx="13779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4616450"/>
            <a:ext cx="1036637" cy="13827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0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664"/>
            <a:ext cx="8686800" cy="1143000"/>
          </a:xfrm>
        </p:spPr>
        <p:txBody>
          <a:bodyPr/>
          <a:lstStyle/>
          <a:p>
            <a:pPr algn="l" eaLnBrk="1" hangingPunct="1"/>
            <a:r>
              <a:rPr lang="en-GB" altLang="en-US" dirty="0" smtClean="0"/>
              <a:t>Being A Registered Engineer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recognition as a professional </a:t>
            </a:r>
          </a:p>
          <a:p>
            <a:pPr eaLnBrk="1" hangingPunct="1"/>
            <a:r>
              <a:rPr lang="en-GB" altLang="en-US" smtClean="0"/>
              <a:t>self motivation</a:t>
            </a:r>
          </a:p>
          <a:p>
            <a:pPr eaLnBrk="1" hangingPunct="1"/>
            <a:r>
              <a:rPr lang="en-GB" altLang="en-US" smtClean="0"/>
              <a:t>career opportunities</a:t>
            </a:r>
          </a:p>
          <a:p>
            <a:pPr eaLnBrk="1" hangingPunct="1"/>
            <a:r>
              <a:rPr lang="en-GB" altLang="en-US" smtClean="0"/>
              <a:t>salary prospects</a:t>
            </a:r>
          </a:p>
          <a:p>
            <a:pPr eaLnBrk="1" hangingPunct="1"/>
            <a:r>
              <a:rPr lang="en-GB" altLang="en-US" smtClean="0"/>
              <a:t>employability 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  <p:pic>
        <p:nvPicPr>
          <p:cNvPr id="3737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/>
          <a:stretch>
            <a:fillRect/>
          </a:stretch>
        </p:blipFill>
        <p:spPr bwMode="auto">
          <a:xfrm>
            <a:off x="4572000" y="3716338"/>
            <a:ext cx="3900488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55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539750" y="2060575"/>
            <a:ext cx="8189913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smtClean="0"/>
              <a:t>Educational Requirement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/>
              <a:t>An accredited M.Eng Degree (</a:t>
            </a:r>
            <a:r>
              <a:rPr lang="en-US" altLang="en-US" sz="2000" smtClean="0">
                <a:sym typeface="Symbol" pitchFamily="18" charset="2"/>
              </a:rPr>
              <a:t>)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000" smtClean="0">
                <a:sym typeface="Symbol" pitchFamily="18" charset="2"/>
              </a:rPr>
              <a:t>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>
                <a:sym typeface="Symbol" pitchFamily="18" charset="2"/>
              </a:rPr>
              <a:t>An accredited B.Eng Degree () + a further year of study (An approved MSc?  A range of activities?)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smtClean="0">
                <a:sym typeface="Symbol" pitchFamily="18" charset="2"/>
              </a:rPr>
              <a:t>Then…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>
                <a:sym typeface="Symbol" pitchFamily="18" charset="2"/>
              </a:rPr>
              <a:t>Minimum of 4 years of learning and experience in Industry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smtClean="0">
                <a:sym typeface="Symbol" pitchFamily="18" charset="2"/>
              </a:rPr>
              <a:t>A completed Professional Development Record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GB" altLang="en-US" sz="2400" smtClean="0">
                <a:hlinkClick r:id="rId2"/>
              </a:rPr>
              <a:t>http://www.theiet.org/careers/profreg/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smtClean="0">
                <a:hlinkClick r:id="rId2"/>
              </a:rPr>
              <a:t>http://www.engc.org.uk/ukspec</a:t>
            </a:r>
          </a:p>
          <a:p>
            <a:pPr eaLnBrk="1" hangingPunct="1"/>
            <a:endParaRPr lang="en-GB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539750" y="1341438"/>
            <a:ext cx="8280400" cy="706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Route to Chartered Engineer Status</a:t>
            </a:r>
            <a:endParaRPr lang="en-GB" sz="40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71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mtClean="0"/>
              <a:t>Is </a:t>
            </a:r>
            <a:r>
              <a:rPr lang="en-GB" altLang="en-US" b="1" smtClean="0"/>
              <a:t>CEng</a:t>
            </a:r>
            <a:r>
              <a:rPr lang="en-GB" altLang="en-US" smtClean="0"/>
              <a:t> relevant to overseas students?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smtClean="0"/>
              <a:t>Engineers work in a world market.</a:t>
            </a:r>
          </a:p>
          <a:p>
            <a:r>
              <a:rPr lang="en-GB" altLang="en-US" sz="2800" smtClean="0"/>
              <a:t>Many big Engineering companies operate worldwide.</a:t>
            </a:r>
          </a:p>
          <a:p>
            <a:r>
              <a:rPr lang="en-GB" altLang="en-US" sz="2800" smtClean="0"/>
              <a:t>To offer engineering services to UK overseas companies with engineers holding CEng demonstrate competence and capability that some UK customers demand.</a:t>
            </a:r>
          </a:p>
          <a:p>
            <a:r>
              <a:rPr lang="en-GB" altLang="en-US" sz="2800" smtClean="0"/>
              <a:t>IET has significant presence in China, India etc.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9763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hlinkClick r:id="rId2"/>
              </a:rPr>
              <a:t>http://www.shef.ac.uk/eltc</a:t>
            </a:r>
            <a:endParaRPr lang="en-US" altLang="en-US" smtClean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0" y="2205038"/>
            <a:ext cx="6286500" cy="3921125"/>
          </a:xfrm>
          <a:noFill/>
        </p:spPr>
      </p:pic>
    </p:spTree>
    <p:extLst>
      <p:ext uri="{BB962C8B-B14F-4D97-AF65-F5344CB8AC3E}">
        <p14:creationId xmlns:p14="http://schemas.microsoft.com/office/powerpoint/2010/main" val="30387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Aim high &amp; don’t give up!</a:t>
            </a:r>
          </a:p>
        </p:txBody>
      </p:sp>
      <p:pic>
        <p:nvPicPr>
          <p:cNvPr id="25603" name="Picture 2" descr="https://www.thebmc.co.uk/Handlers/ArticleImageHandler.ashx?id=5587&amp;index=0&amp;w=605&amp;h=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573463"/>
            <a:ext cx="4427537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42576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684213" y="5876925"/>
            <a:ext cx="29511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100"/>
              <a:t>Top image “borrowed” from the BBC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100"/>
              <a:t>Bottom image “borrowed” from The BMC</a:t>
            </a:r>
          </a:p>
        </p:txBody>
      </p:sp>
    </p:spTree>
    <p:extLst>
      <p:ext uri="{BB962C8B-B14F-4D97-AF65-F5344CB8AC3E}">
        <p14:creationId xmlns:p14="http://schemas.microsoft.com/office/powerpoint/2010/main" val="21262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Personal Development Planning is worth it…</a:t>
            </a:r>
            <a:endParaRPr lang="en-US" altLang="en-US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…it’s about helping you get more out of your time here: to build a better future!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16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Questions?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0405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Reps?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Logbooks!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1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Course Structure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2 Semester </a:t>
            </a:r>
            <a:r>
              <a:rPr lang="en-GB" dirty="0" smtClean="0"/>
              <a:t>Structure (12 weeks each)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120 Credits </a:t>
            </a:r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dirty="0" smtClean="0">
                <a:solidFill>
                  <a:srgbClr val="FF0000"/>
                </a:solidFill>
              </a:rPr>
              <a:t>otal - 30 </a:t>
            </a:r>
            <a:r>
              <a:rPr lang="en-GB" dirty="0">
                <a:solidFill>
                  <a:srgbClr val="FF0000"/>
                </a:solidFill>
              </a:rPr>
              <a:t>Credit Individual </a:t>
            </a:r>
            <a:r>
              <a:rPr lang="en-GB" dirty="0" smtClean="0">
                <a:solidFill>
                  <a:srgbClr val="FF0000"/>
                </a:solidFill>
              </a:rPr>
              <a:t>Project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20 Credit Module: ~24 weeks, final 3hr exam (5/8)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10 Credit </a:t>
            </a:r>
            <a:r>
              <a:rPr lang="en-GB" dirty="0">
                <a:solidFill>
                  <a:srgbClr val="7030A0"/>
                </a:solidFill>
              </a:rPr>
              <a:t>Module: </a:t>
            </a:r>
            <a:r>
              <a:rPr lang="en-GB" dirty="0" smtClean="0">
                <a:solidFill>
                  <a:srgbClr val="7030A0"/>
                </a:solidFill>
              </a:rPr>
              <a:t>~12 </a:t>
            </a:r>
            <a:r>
              <a:rPr lang="en-GB" dirty="0">
                <a:solidFill>
                  <a:srgbClr val="7030A0"/>
                </a:solidFill>
              </a:rPr>
              <a:t>weeks, final </a:t>
            </a:r>
            <a:r>
              <a:rPr lang="en-GB" dirty="0" smtClean="0">
                <a:solidFill>
                  <a:srgbClr val="7030A0"/>
                </a:solidFill>
              </a:rPr>
              <a:t>2hr </a:t>
            </a:r>
            <a:r>
              <a:rPr lang="en-GB" dirty="0">
                <a:solidFill>
                  <a:srgbClr val="7030A0"/>
                </a:solidFill>
              </a:rPr>
              <a:t>exam </a:t>
            </a:r>
            <a:r>
              <a:rPr lang="en-GB" dirty="0" smtClean="0">
                <a:solidFill>
                  <a:srgbClr val="7030A0"/>
                </a:solidFill>
              </a:rPr>
              <a:t>(3/4)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rgbClr val="7030A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u="sng" dirty="0" smtClean="0">
                <a:solidFill>
                  <a:srgbClr val="FF0000"/>
                </a:solidFill>
              </a:rPr>
              <a:t>Remember – 5hrs per module per week self-study</a:t>
            </a:r>
            <a:endParaRPr lang="en-GB" u="sng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7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Available Degrees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1309"/>
            <a:ext cx="9144000" cy="4525963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Electrical </a:t>
            </a:r>
            <a:r>
              <a:rPr lang="en-GB" dirty="0"/>
              <a:t>Engineering (BEng/MEng)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Electronic </a:t>
            </a:r>
            <a:r>
              <a:rPr lang="en-GB" dirty="0"/>
              <a:t>Engineering (BEng/MEng)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Electronic </a:t>
            </a:r>
            <a:r>
              <a:rPr lang="en-GB" dirty="0"/>
              <a:t>&amp; Communications </a:t>
            </a:r>
            <a:r>
              <a:rPr lang="en-GB" dirty="0" smtClean="0"/>
              <a:t>Engineering (BEng/MEng</a:t>
            </a:r>
            <a:r>
              <a:rPr lang="en-GB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Electrical </a:t>
            </a:r>
            <a:r>
              <a:rPr lang="en-GB" dirty="0"/>
              <a:t>&amp; Electronic Engineering (BEng/MEng)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Digital </a:t>
            </a:r>
            <a:r>
              <a:rPr lang="en-GB" dirty="0"/>
              <a:t>Electronics (MEng only)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Microelectronics </a:t>
            </a:r>
            <a:r>
              <a:rPr lang="en-GB" dirty="0"/>
              <a:t>(MEng only)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Electronic </a:t>
            </a:r>
            <a:r>
              <a:rPr lang="en-GB" dirty="0"/>
              <a:t>&amp; Electrical Engineering with a Modern Language (MEng only</a:t>
            </a:r>
            <a:r>
              <a:rPr lang="en-GB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FF0000"/>
                </a:solidFill>
              </a:rPr>
              <a:t>Change </a:t>
            </a:r>
            <a:r>
              <a:rPr lang="en-GB" sz="2000" dirty="0">
                <a:solidFill>
                  <a:srgbClr val="FF0000"/>
                </a:solidFill>
              </a:rPr>
              <a:t>of degree programme is still possible in some cases up to week three of semester two of your third year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9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Degree Modules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 smtClean="0"/>
              <a:t>Beng</a:t>
            </a:r>
            <a:r>
              <a:rPr lang="en-GB" dirty="0" smtClean="0"/>
              <a:t> common </a:t>
            </a:r>
            <a:r>
              <a:rPr lang="en-GB" dirty="0"/>
              <a:t>m</a:t>
            </a:r>
            <a:r>
              <a:rPr lang="en-GB" dirty="0" smtClean="0"/>
              <a:t>odules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</a:rPr>
              <a:t>ACS342 (10), </a:t>
            </a:r>
            <a:r>
              <a:rPr lang="en-GB" dirty="0" smtClean="0">
                <a:solidFill>
                  <a:srgbClr val="FF0000"/>
                </a:solidFill>
              </a:rPr>
              <a:t>EEE360 (30),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7030A0"/>
                </a:solidFill>
              </a:rPr>
              <a:t>MGT388 (10)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 smtClean="0"/>
              <a:t>Meng</a:t>
            </a:r>
            <a:r>
              <a:rPr lang="en-GB" dirty="0" smtClean="0"/>
              <a:t> common </a:t>
            </a:r>
            <a:r>
              <a:rPr lang="en-GB" dirty="0"/>
              <a:t>m</a:t>
            </a:r>
            <a:r>
              <a:rPr lang="en-GB" dirty="0" smtClean="0"/>
              <a:t>odules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</a:rPr>
              <a:t>ACS342 (10), </a:t>
            </a:r>
            <a:r>
              <a:rPr lang="en-GB" dirty="0" smtClean="0">
                <a:solidFill>
                  <a:srgbClr val="FF0000"/>
                </a:solidFill>
              </a:rPr>
              <a:t>EEE371 (30),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7030A0"/>
                </a:solidFill>
              </a:rPr>
              <a:t>MGT388 (10),</a:t>
            </a:r>
            <a:r>
              <a:rPr lang="en-GB" dirty="0" smtClean="0">
                <a:solidFill>
                  <a:srgbClr val="00B050"/>
                </a:solidFill>
              </a:rPr>
              <a:t> MAS381 (10)</a:t>
            </a:r>
            <a:endParaRPr lang="en-GB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3 </a:t>
            </a:r>
            <a:r>
              <a:rPr lang="en-GB" dirty="0"/>
              <a:t>c</a:t>
            </a:r>
            <a:r>
              <a:rPr lang="en-GB" dirty="0" smtClean="0"/>
              <a:t>ore modules per degree (50)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 smtClean="0"/>
              <a:t>Beng</a:t>
            </a:r>
            <a:r>
              <a:rPr lang="en-GB" dirty="0" smtClean="0"/>
              <a:t> - 20 credits from optional modules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 smtClean="0"/>
              <a:t>Meng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dirty="0" smtClean="0"/>
              <a:t>10 </a:t>
            </a:r>
            <a:r>
              <a:rPr lang="en-GB" dirty="0"/>
              <a:t>credits from optional </a:t>
            </a:r>
            <a:r>
              <a:rPr lang="en-GB" dirty="0" smtClean="0"/>
              <a:t>modules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838200"/>
          </a:xfrm>
          <a:ln>
            <a:noFill/>
          </a:ln>
        </p:spPr>
        <p:txBody>
          <a:bodyPr/>
          <a:lstStyle/>
          <a:p>
            <a:r>
              <a:rPr lang="en-GB" sz="4800" dirty="0" smtClean="0">
                <a:solidFill>
                  <a:schemeClr val="accent1"/>
                </a:solidFill>
              </a:rPr>
              <a:t>EEE360/EEE371</a:t>
            </a:r>
            <a:endParaRPr lang="en-GB" sz="4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24000"/>
            <a:ext cx="8534400" cy="3429000"/>
          </a:xfrm>
        </p:spPr>
        <p:txBody>
          <a:bodyPr/>
          <a:lstStyle/>
          <a:p>
            <a:r>
              <a:rPr lang="en-GB" dirty="0" smtClean="0"/>
              <a:t>Third Year Project (30 credits – 25% of year).</a:t>
            </a:r>
          </a:p>
          <a:p>
            <a:r>
              <a:rPr lang="en-GB" dirty="0" smtClean="0"/>
              <a:t>Must pass with 40% for </a:t>
            </a:r>
            <a:r>
              <a:rPr lang="en-GB" dirty="0" err="1" smtClean="0"/>
              <a:t>Beng</a:t>
            </a:r>
            <a:r>
              <a:rPr lang="en-GB" dirty="0" smtClean="0"/>
              <a:t> honours degree or </a:t>
            </a:r>
            <a:r>
              <a:rPr lang="en-GB" dirty="0" err="1" smtClean="0"/>
              <a:t>Meng</a:t>
            </a:r>
            <a:r>
              <a:rPr lang="en-GB" dirty="0" smtClean="0"/>
              <a:t> continuation.</a:t>
            </a:r>
          </a:p>
          <a:p>
            <a:r>
              <a:rPr lang="en-GB" dirty="0" smtClean="0"/>
              <a:t>Information about the allocation of marks can be found on the department’s teaching web pages.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EEE360/371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DBBB-FD84-4CFA-A3AB-788CEAEFF1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00600"/>
            <a:ext cx="769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http://www.shef.ac.uk/eee/info</a:t>
            </a:r>
          </a:p>
          <a:p>
            <a:endParaRPr lang="en-GB" sz="1000" dirty="0"/>
          </a:p>
          <a:p>
            <a:r>
              <a:rPr lang="en-GB" sz="2400" dirty="0" smtClean="0">
                <a:solidFill>
                  <a:srgbClr val="C00000"/>
                </a:solidFill>
              </a:rPr>
              <a:t>EE Teaching Resources &gt; Third Year &gt; EEE360 or EEE 371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EEE360/371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DBBB-FD84-4CFA-A3AB-788CEAEFF15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9922"/>
              </p:ext>
            </p:extLst>
          </p:nvPr>
        </p:nvGraphicFramePr>
        <p:xfrm>
          <a:off x="1054354" y="71120"/>
          <a:ext cx="7099046" cy="65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/>
                <a:gridCol w="1213803"/>
                <a:gridCol w="1218692"/>
                <a:gridCol w="2313241"/>
                <a:gridCol w="5829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Timescale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Assessment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%</a:t>
                      </a:r>
                      <a:endParaRPr lang="en-GB" sz="1400" dirty="0"/>
                    </a:p>
                  </a:txBody>
                  <a:tcPr/>
                </a:tc>
              </a:tr>
              <a:tr h="1186840"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Progress </a:t>
                      </a:r>
                    </a:p>
                    <a:p>
                      <a:pPr algn="ctr"/>
                      <a:r>
                        <a:rPr lang="en-GB" sz="1400" dirty="0" smtClean="0"/>
                        <a:t>Reporting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Oct ‘16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Week 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b="1" dirty="0" smtClean="0"/>
                        <a:t>Report 1 (PS)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/>
                        <a:t>Initial Plan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/>
                        <a:t>Literature Review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/>
                        <a:t>Specification 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Risk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10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Communication</a:t>
                      </a:r>
                      <a:r>
                        <a:rPr lang="en-GB" sz="1400" baseline="0" dirty="0" smtClean="0"/>
                        <a:t> 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Skills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Nov ’16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Week 7/8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2</a:t>
                      </a:r>
                      <a:r>
                        <a:rPr lang="en-GB" sz="1400" b="1" baseline="30000" dirty="0" smtClean="0"/>
                        <a:t>nd</a:t>
                      </a:r>
                      <a:r>
                        <a:rPr lang="en-GB" sz="1400" b="1" dirty="0" smtClean="0"/>
                        <a:t> Marker Meeting (SM)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Progress </a:t>
                      </a:r>
                    </a:p>
                    <a:p>
                      <a:pPr algn="ctr"/>
                      <a:r>
                        <a:rPr lang="en-GB" sz="1400" dirty="0" smtClean="0"/>
                        <a:t>Reporting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Feb ’17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Week 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b="1" dirty="0" smtClean="0"/>
                        <a:t>Report 2 (PS &amp; SM)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Technical Content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Presentational Quality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Self-Reliance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15</a:t>
                      </a:r>
                      <a:endParaRPr lang="en-GB" sz="14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1</a:t>
                      </a:r>
                      <a:r>
                        <a:rPr lang="en-GB" sz="1400" b="1" baseline="30000" dirty="0" smtClean="0"/>
                        <a:t>st</a:t>
                      </a:r>
                      <a:r>
                        <a:rPr lang="en-GB" sz="1400" b="1" dirty="0" smtClean="0"/>
                        <a:t> Semester Total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30</a:t>
                      </a:r>
                      <a:endParaRPr lang="en-GB" sz="1400" b="1" dirty="0"/>
                    </a:p>
                  </a:txBody>
                  <a:tcPr/>
                </a:tc>
              </a:tr>
              <a:tr h="4670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Communication</a:t>
                      </a:r>
                      <a:r>
                        <a:rPr lang="en-GB" sz="1400" baseline="0" dirty="0" smtClean="0"/>
                        <a:t> 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Skills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March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Week 18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2</a:t>
                      </a:r>
                      <a:r>
                        <a:rPr lang="en-GB" sz="1400" b="1" baseline="30000" dirty="0" smtClean="0"/>
                        <a:t>nd</a:t>
                      </a:r>
                      <a:r>
                        <a:rPr lang="en-GB" sz="1400" b="1" dirty="0" smtClean="0"/>
                        <a:t> Marker Viva (SM)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Progress </a:t>
                      </a:r>
                    </a:p>
                    <a:p>
                      <a:pPr algn="ctr"/>
                      <a:r>
                        <a:rPr lang="en-GB" sz="1400" dirty="0" smtClean="0"/>
                        <a:t>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March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Week</a:t>
                      </a:r>
                      <a:r>
                        <a:rPr lang="en-GB" sz="1400" baseline="0" dirty="0" smtClean="0"/>
                        <a:t> 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Supervisor Assessment (PS)</a:t>
                      </a:r>
                      <a:endParaRPr lang="en-GB" sz="1400" b="0" dirty="0" smtClean="0"/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dirty="0" smtClean="0"/>
                        <a:t>Self-Reliance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Communication</a:t>
                      </a:r>
                      <a:r>
                        <a:rPr lang="en-GB" sz="1400" baseline="0" dirty="0" smtClean="0"/>
                        <a:t> 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Skills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Week</a:t>
                      </a:r>
                      <a:r>
                        <a:rPr lang="en-GB" sz="1400" baseline="0" dirty="0" smtClean="0"/>
                        <a:t> 21/22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Symposia (Panel)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Public Engagement (Panel)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</a:p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2</a:t>
                      </a:r>
                      <a:r>
                        <a:rPr lang="en-GB" sz="1400" b="1" baseline="30000" dirty="0" smtClean="0"/>
                        <a:t>nd</a:t>
                      </a:r>
                      <a:r>
                        <a:rPr lang="en-GB" sz="1400" b="1" dirty="0" smtClean="0"/>
                        <a:t> Semester Total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35</a:t>
                      </a:r>
                      <a:endParaRPr lang="en-GB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Final </a:t>
                      </a:r>
                    </a:p>
                    <a:p>
                      <a:pPr algn="ctr"/>
                      <a:r>
                        <a:rPr lang="en-GB" sz="1400" dirty="0" smtClean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Week 23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b="1" dirty="0" smtClean="0"/>
                        <a:t>IEEE-style letter (PS &amp; 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35</a:t>
                      </a:r>
                      <a:endParaRPr lang="en-GB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Final total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100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1683</Words>
  <Application>Microsoft Office PowerPoint</Application>
  <PresentationFormat>On-screen Show (4:3)</PresentationFormat>
  <Paragraphs>348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EEE 3rd Year Beng/Meng Welcome Academic Year: 2016-2017</vt:lpstr>
      <vt:lpstr>Overview</vt:lpstr>
      <vt:lpstr>3rd Year Staff</vt:lpstr>
      <vt:lpstr>Library</vt:lpstr>
      <vt:lpstr>Course Structure</vt:lpstr>
      <vt:lpstr>Available Degrees</vt:lpstr>
      <vt:lpstr>Degree Modules</vt:lpstr>
      <vt:lpstr>EEE360/EEE371</vt:lpstr>
      <vt:lpstr>PowerPoint Presentation</vt:lpstr>
      <vt:lpstr>PowerPoint Presentation</vt:lpstr>
      <vt:lpstr>Projects &amp; Safety</vt:lpstr>
      <vt:lpstr>PowerPoint Presentation</vt:lpstr>
      <vt:lpstr>Year Rep’s and Information Packs</vt:lpstr>
      <vt:lpstr>Plagiarism</vt:lpstr>
      <vt:lpstr>3rd Year Exams</vt:lpstr>
      <vt:lpstr>H.E.A.R.</vt:lpstr>
      <vt:lpstr>PowerPoint Presentation</vt:lpstr>
      <vt:lpstr>Personal  Development  Planning</vt:lpstr>
      <vt:lpstr>PowerPoint Presentation</vt:lpstr>
      <vt:lpstr>PowerPoint Presentation</vt:lpstr>
      <vt:lpstr>What is PDP?</vt:lpstr>
      <vt:lpstr>Specifically…</vt:lpstr>
      <vt:lpstr>Why bother?</vt:lpstr>
      <vt:lpstr>How?</vt:lpstr>
      <vt:lpstr>PowerPoint Presentation</vt:lpstr>
      <vt:lpstr>SWOT analysis</vt:lpstr>
      <vt:lpstr>Development Plan</vt:lpstr>
      <vt:lpstr>PowerPoint Presentation</vt:lpstr>
      <vt:lpstr>PowerPoint Presentation</vt:lpstr>
      <vt:lpstr>PowerPoint Presentation</vt:lpstr>
      <vt:lpstr>PowerPoint Presentation</vt:lpstr>
      <vt:lpstr>Professional Registration</vt:lpstr>
      <vt:lpstr>Being A Registered Engineer</vt:lpstr>
      <vt:lpstr>PowerPoint Presentation</vt:lpstr>
      <vt:lpstr>Is CEng relevant to overseas students?</vt:lpstr>
      <vt:lpstr>http://www.shef.ac.uk/eltc</vt:lpstr>
      <vt:lpstr>Aim high &amp; don’t give up!</vt:lpstr>
      <vt:lpstr>Personal Development Planning is worth it…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EEE117: Electrical Circuits &amp; Networks</dc:title>
  <dc:creator>Chris Gould</dc:creator>
  <cp:lastModifiedBy>Chris Gould</cp:lastModifiedBy>
  <cp:revision>32</cp:revision>
  <dcterms:created xsi:type="dcterms:W3CDTF">2015-09-28T08:28:05Z</dcterms:created>
  <dcterms:modified xsi:type="dcterms:W3CDTF">2016-09-30T10:54:58Z</dcterms:modified>
</cp:coreProperties>
</file>