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5" r:id="rId2"/>
    <p:sldId id="261" r:id="rId3"/>
    <p:sldId id="264" r:id="rId4"/>
    <p:sldId id="265" r:id="rId5"/>
    <p:sldId id="266" r:id="rId6"/>
    <p:sldId id="269" r:id="rId7"/>
    <p:sldId id="267" r:id="rId8"/>
    <p:sldId id="284" r:id="rId9"/>
    <p:sldId id="268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74" r:id="rId23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6115" autoAdjust="0"/>
  </p:normalViewPr>
  <p:slideViewPr>
    <p:cSldViewPr>
      <p:cViewPr varScale="1">
        <p:scale>
          <a:sx n="49" d="100"/>
          <a:sy n="49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7CC0-C969-4078-84CC-D227F515786C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4853-248C-4A24-961A-DBF3A5494B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57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09ED-243B-4732-A04B-EA63ADAAB116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796C7-401F-4611-A568-13E86FF0759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21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Initiation: Determine scope of the project and general aims and goals or requirements.</a:t>
            </a:r>
          </a:p>
          <a:p>
            <a:endParaRPr lang="en-GB" dirty="0" smtClean="0"/>
          </a:p>
          <a:p>
            <a:r>
              <a:rPr lang="en-GB" dirty="0" smtClean="0"/>
              <a:t>WBS –</a:t>
            </a:r>
            <a:r>
              <a:rPr lang="en-GB" baseline="0" dirty="0" smtClean="0"/>
              <a:t> start with end objective and subdivide into manageable components in size and duration including all necessary steps to achieve objective.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Monitor/control</a:t>
            </a:r>
            <a:r>
              <a:rPr lang="en-GB" baseline="0" dirty="0" smtClean="0"/>
              <a:t> usually occurs during s</a:t>
            </a:r>
            <a:r>
              <a:rPr lang="en-GB" dirty="0" smtClean="0"/>
              <a:t>upervisor </a:t>
            </a:r>
            <a:r>
              <a:rPr lang="en-GB" dirty="0" smtClean="0"/>
              <a:t>sessions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Gantt chart is the typical tool for communicating project schedule status.</a:t>
            </a:r>
          </a:p>
          <a:p>
            <a:r>
              <a:rPr lang="en-GB" dirty="0" smtClean="0"/>
              <a:t>Deliverables</a:t>
            </a:r>
            <a:r>
              <a:rPr lang="en-GB" baseline="0" dirty="0" smtClean="0"/>
              <a:t> </a:t>
            </a:r>
            <a:r>
              <a:rPr lang="en-GB" baseline="0" dirty="0" smtClean="0"/>
              <a:t>usually milestones but milestones not always deliverables.</a:t>
            </a:r>
          </a:p>
          <a:p>
            <a:r>
              <a:rPr lang="en-GB" baseline="0" dirty="0" smtClean="0"/>
              <a:t>Need a balance of milestones and deliverables. Don’t make every deliverable a milestone. Milestones must be adhered </a:t>
            </a:r>
            <a:r>
              <a:rPr lang="en-GB" baseline="0" dirty="0" smtClean="0"/>
              <a:t>to – these are major reflection points </a:t>
            </a:r>
            <a:r>
              <a:rPr lang="en-GB" baseline="0" dirty="0" smtClean="0"/>
              <a:t>in the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Easy to understand visual representation of project.</a:t>
            </a:r>
          </a:p>
          <a:p>
            <a:r>
              <a:rPr lang="en-GB" dirty="0" smtClean="0"/>
              <a:t>Add actual and revised time estimates to the Gantt chart gives a quick overview of project status when reporting…..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Either activity is complete and</a:t>
            </a:r>
            <a:r>
              <a:rPr lang="en-GB" sz="1200" baseline="0" dirty="0" smtClean="0"/>
              <a:t> actual is known, or new information suggests the estimate of time be revised and reflected in status report.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Note in this example that </a:t>
            </a:r>
            <a:r>
              <a:rPr lang="en-GB" sz="1200" dirty="0" smtClean="0"/>
              <a:t>at 6 week meeting task 3 completed early, so started task 4 and 5 early. However, task 4 has met with delays. Result is that write up only attributed 1 week now,</a:t>
            </a:r>
            <a:r>
              <a:rPr lang="en-GB" sz="1200" baseline="0" dirty="0" smtClean="0"/>
              <a:t> and given more slack for task 5 as task 4 the problem.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Identify</a:t>
            </a:r>
            <a:r>
              <a:rPr lang="en-GB" baseline="0" dirty="0" smtClean="0"/>
              <a:t> as many risk events as possible to minimise their impact. Manage responses to these events. </a:t>
            </a:r>
          </a:p>
          <a:p>
            <a:r>
              <a:rPr lang="en-GB" dirty="0" smtClean="0"/>
              <a:t>Risk </a:t>
            </a:r>
            <a:r>
              <a:rPr lang="en-GB" dirty="0" smtClean="0"/>
              <a:t>events in</a:t>
            </a:r>
            <a:r>
              <a:rPr lang="en-GB" baseline="0" dirty="0" smtClean="0"/>
              <a:t> latter stages of project more difficult to respond to than in early stages when you can work around risk.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Detection 1 = </a:t>
            </a:r>
            <a:r>
              <a:rPr lang="en-GB" dirty="0" smtClean="0"/>
              <a:t>a chimpanzee could detect it, </a:t>
            </a:r>
            <a:r>
              <a:rPr lang="en-GB" dirty="0" smtClean="0"/>
              <a:t>5 = very hard to detect is failure is coming.</a:t>
            </a:r>
          </a:p>
          <a:p>
            <a:r>
              <a:rPr lang="en-GB" dirty="0" smtClean="0"/>
              <a:t>Don’t </a:t>
            </a:r>
            <a:r>
              <a:rPr lang="en-GB" dirty="0" smtClean="0"/>
              <a:t>live by this</a:t>
            </a:r>
            <a:r>
              <a:rPr lang="en-GB" baseline="0" dirty="0" smtClean="0"/>
              <a:t> method though as impact 1 but detection 5 gives same risk as impact 5 detection 1. Need a thoughtful 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Goals/plans encourage achievement </a:t>
            </a:r>
            <a:r>
              <a:rPr lang="en-GB" dirty="0" smtClean="0"/>
              <a:t>within a set timeframe, </a:t>
            </a:r>
            <a:r>
              <a:rPr lang="en-GB" dirty="0" smtClean="0"/>
              <a:t>whilst allowing for fact that research can be vague and unpredictable.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24 hours a day, up to you how best to use them!</a:t>
            </a:r>
          </a:p>
          <a:p>
            <a:r>
              <a:rPr lang="en-GB" dirty="0" smtClean="0"/>
              <a:t>Fine </a:t>
            </a:r>
            <a:r>
              <a:rPr lang="en-GB" dirty="0" smtClean="0"/>
              <a:t>tune our working practices and daily schedule</a:t>
            </a:r>
            <a:r>
              <a:rPr lang="en-GB" baseline="0" dirty="0" smtClean="0"/>
              <a:t> to maximise chance of </a:t>
            </a:r>
            <a:r>
              <a:rPr lang="en-GB" baseline="0" dirty="0" smtClean="0"/>
              <a:t>project success</a:t>
            </a:r>
            <a:r>
              <a:rPr lang="en-GB" baseline="0" dirty="0" smtClean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To</a:t>
            </a:r>
            <a:r>
              <a:rPr lang="en-GB" baseline="0" dirty="0" smtClean="0"/>
              <a:t>-do </a:t>
            </a:r>
            <a:r>
              <a:rPr lang="en-GB" baseline="0" dirty="0" smtClean="0"/>
              <a:t>lists are essential </a:t>
            </a:r>
            <a:r>
              <a:rPr lang="en-GB" baseline="0" dirty="0" smtClean="0"/>
              <a:t>if </a:t>
            </a:r>
            <a:r>
              <a:rPr lang="en-GB" baseline="0" dirty="0" smtClean="0"/>
              <a:t>you have a </a:t>
            </a:r>
            <a:r>
              <a:rPr lang="en-GB" baseline="0" dirty="0" smtClean="0"/>
              <a:t>number of different tasks to </a:t>
            </a:r>
            <a:r>
              <a:rPr lang="en-GB" baseline="0" dirty="0" smtClean="0"/>
              <a:t>do, </a:t>
            </a:r>
            <a:r>
              <a:rPr lang="en-GB" baseline="0" dirty="0" smtClean="0"/>
              <a:t>different sorts of tasks or </a:t>
            </a:r>
            <a:r>
              <a:rPr lang="en-GB" baseline="0" dirty="0" smtClean="0"/>
              <a:t>a </a:t>
            </a:r>
            <a:r>
              <a:rPr lang="en-GB" baseline="0" dirty="0" smtClean="0"/>
              <a:t>number of commitments to take care of simultaneously. Difficult to juggle in your head. </a:t>
            </a:r>
            <a:r>
              <a:rPr lang="en-GB" dirty="0" smtClean="0"/>
              <a:t>Crossing off accomplished tasks relieves stress of demands on your time that</a:t>
            </a:r>
            <a:r>
              <a:rPr lang="en-GB" baseline="0" dirty="0" smtClean="0"/>
              <a:t> make you feel out of control/overburdened</a:t>
            </a:r>
            <a:r>
              <a:rPr lang="en-GB" baseline="0" dirty="0" smtClean="0"/>
              <a:t>. If </a:t>
            </a:r>
            <a:r>
              <a:rPr lang="en-GB" baseline="0" dirty="0" smtClean="0"/>
              <a:t>you don’t write it down you might forget it, or remember it at the wrong time (</a:t>
            </a:r>
            <a:r>
              <a:rPr lang="en-GB" baseline="0" dirty="0" err="1" smtClean="0"/>
              <a:t>ie</a:t>
            </a:r>
            <a:r>
              <a:rPr lang="en-GB" baseline="0" dirty="0" smtClean="0"/>
              <a:t>. after the event)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Pareto analysis – relation between input and output of work not proportional. </a:t>
            </a:r>
          </a:p>
          <a:p>
            <a:r>
              <a:rPr lang="en-GB" baseline="0" dirty="0" smtClean="0"/>
              <a:t>Therefore higher priority for first 80%</a:t>
            </a:r>
            <a:r>
              <a:rPr lang="en-GB" baseline="0" dirty="0" smtClean="0"/>
              <a:t>.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Such analysis provides</a:t>
            </a:r>
            <a:r>
              <a:rPr lang="en-GB" sz="1200" baseline="0" dirty="0" smtClean="0"/>
              <a:t> increased awareness of the way you work and time you spend on a variety of activities – helps you learn to focus on what is essential and helps reduce time spent on unproductive tasks.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Clarify aims – this is your </a:t>
            </a:r>
            <a:r>
              <a:rPr lang="en-GB" dirty="0" smtClean="0">
                <a:solidFill>
                  <a:srgbClr val="FF0000"/>
                </a:solidFill>
              </a:rPr>
              <a:t>statement of intent. What do you want to achieve? What is</a:t>
            </a:r>
            <a:r>
              <a:rPr lang="en-GB" baseline="0" dirty="0" smtClean="0">
                <a:solidFill>
                  <a:srgbClr val="FF0000"/>
                </a:solidFill>
              </a:rPr>
              <a:t> your goal?</a:t>
            </a:r>
          </a:p>
          <a:p>
            <a:r>
              <a:rPr lang="en-GB" baseline="0" dirty="0" smtClean="0">
                <a:solidFill>
                  <a:srgbClr val="FF0000"/>
                </a:solidFill>
              </a:rPr>
              <a:t>Clarify </a:t>
            </a:r>
            <a:r>
              <a:rPr lang="en-GB" baseline="0" dirty="0" smtClean="0">
                <a:solidFill>
                  <a:srgbClr val="FF0000"/>
                </a:solidFill>
              </a:rPr>
              <a:t>objectives – </a:t>
            </a:r>
            <a:r>
              <a:rPr lang="en-GB" baseline="0" dirty="0" smtClean="0">
                <a:solidFill>
                  <a:srgbClr val="FF0000"/>
                </a:solidFill>
              </a:rPr>
              <a:t>these are more </a:t>
            </a:r>
            <a:r>
              <a:rPr lang="en-GB" baseline="0" dirty="0" smtClean="0">
                <a:solidFill>
                  <a:srgbClr val="FF0000"/>
                </a:solidFill>
              </a:rPr>
              <a:t>specific outcomes that will help in achieving your aims.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Organise </a:t>
            </a:r>
            <a:r>
              <a:rPr lang="en-GB" dirty="0" smtClean="0"/>
              <a:t>actions into a plan (actions in a time frame) – can you do the actions you’ve set up for yourself in the timeframe you have allocated</a:t>
            </a:r>
            <a:r>
              <a:rPr lang="en-GB" dirty="0" smtClean="0"/>
              <a:t>? How </a:t>
            </a:r>
            <a:r>
              <a:rPr lang="en-GB" dirty="0" smtClean="0"/>
              <a:t>will you monitor and measure your progress against these actions,</a:t>
            </a:r>
            <a:r>
              <a:rPr lang="en-GB" baseline="0" dirty="0" smtClean="0"/>
              <a:t> and make any necessary adjustments to the </a:t>
            </a:r>
            <a:r>
              <a:rPr lang="en-GB" baseline="0" dirty="0" smtClean="0"/>
              <a:t>plan…..&gt; SMART objectives!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Objectives need to be SMART</a:t>
            </a:r>
            <a:r>
              <a:rPr lang="en-GB" baseline="0" dirty="0" smtClean="0"/>
              <a:t> – i.e. no point setting a goal that you cannot measure, attain, or isn’t realistic. e.g. if not physically fit, running a marathon next week is specific and measurable, but isn’t attainable or realistic in the timeframe you’ve allowed yourself.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Your plan (and project management) is then about how you will achieve your objectives.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Over-complication adds time in management.</a:t>
            </a:r>
          </a:p>
          <a:p>
            <a:endParaRPr lang="en-GB" dirty="0" smtClean="0"/>
          </a:p>
          <a:p>
            <a:r>
              <a:rPr lang="en-GB" dirty="0" smtClean="0"/>
              <a:t>Even a small problem can blow up bigger if no time is allowed for correction.</a:t>
            </a:r>
          </a:p>
          <a:p>
            <a:endParaRPr lang="en-GB" dirty="0" smtClean="0"/>
          </a:p>
          <a:p>
            <a:r>
              <a:rPr lang="en-GB" dirty="0" smtClean="0"/>
              <a:t>Update/edit plan – make sure time </a:t>
            </a:r>
            <a:r>
              <a:rPr lang="en-GB" dirty="0" smtClean="0"/>
              <a:t>slots are </a:t>
            </a:r>
            <a:r>
              <a:rPr lang="en-GB" dirty="0" smtClean="0"/>
              <a:t>still </a:t>
            </a:r>
            <a:r>
              <a:rPr lang="en-GB" dirty="0" smtClean="0"/>
              <a:t>feasible.</a:t>
            </a:r>
            <a:r>
              <a:rPr lang="en-GB" baseline="0" dirty="0" smtClean="0"/>
              <a:t> You</a:t>
            </a:r>
            <a:r>
              <a:rPr lang="en-GB" dirty="0" smtClean="0"/>
              <a:t> </a:t>
            </a:r>
            <a:r>
              <a:rPr lang="en-GB" dirty="0" smtClean="0"/>
              <a:t>might have to cut tasks accordingly. Weeds out inefficiency, problematic tasks, and </a:t>
            </a:r>
            <a:r>
              <a:rPr lang="en-GB" dirty="0" smtClean="0"/>
              <a:t>ensures you are </a:t>
            </a:r>
            <a:r>
              <a:rPr lang="en-GB" dirty="0" smtClean="0"/>
              <a:t>heading on track.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EEE MSc Project Guidance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Planning, organisation, managing resources to achieve successful completion of project objectives within project constraints (scope, time, budget)</a:t>
            </a:r>
          </a:p>
          <a:p>
            <a:r>
              <a:rPr lang="en-GB" dirty="0" smtClean="0"/>
              <a:t>Use Gantt chart – bar chart illustrating project schedule (start, finish, interdependencies of tasks).</a:t>
            </a:r>
          </a:p>
          <a:p>
            <a:r>
              <a:rPr lang="en-GB" dirty="0" smtClean="0"/>
              <a:t>Used in all research projects (requirement for grant proposals)</a:t>
            </a:r>
          </a:p>
          <a:p>
            <a:r>
              <a:rPr lang="en-GB" dirty="0" smtClean="0"/>
              <a:t>Project management software (e.g. MS Project) or Excel OK here.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Project cycle: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Identify deliverables (outputs) and create work breakdown structure (WBS)</a:t>
            </a:r>
          </a:p>
          <a:p>
            <a:r>
              <a:rPr lang="en-GB" sz="2800" dirty="0" smtClean="0"/>
              <a:t>Identify activities needed to complete these deliverables (resource requirements, time, cost)</a:t>
            </a:r>
          </a:p>
          <a:p>
            <a:r>
              <a:rPr lang="en-GB" sz="2800" dirty="0" smtClean="0"/>
              <a:t>Develop schedule (+budget)</a:t>
            </a:r>
          </a:p>
          <a:p>
            <a:r>
              <a:rPr lang="en-GB" sz="2800" dirty="0" smtClean="0"/>
              <a:t>Risk planning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Initiation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1844824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Planning/design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068960"/>
            <a:ext cx="201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3068960"/>
            <a:ext cx="23042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Monitor/control</a:t>
            </a:r>
            <a:endParaRPr lang="en-GB" sz="2400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843808" y="2075657"/>
            <a:ext cx="576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239852" y="2456892"/>
            <a:ext cx="648072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788027" y="2420888"/>
            <a:ext cx="648071" cy="504057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67944" y="3284984"/>
            <a:ext cx="864096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Project cycle: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Measure ongoing project activities</a:t>
            </a:r>
          </a:p>
          <a:p>
            <a:r>
              <a:rPr lang="en-GB" sz="2800" dirty="0" smtClean="0"/>
              <a:t>Where we are (</a:t>
            </a:r>
            <a:r>
              <a:rPr lang="en-GB" sz="2800" i="1" dirty="0" smtClean="0"/>
              <a:t>measurement</a:t>
            </a:r>
            <a:r>
              <a:rPr lang="en-GB" sz="2800" dirty="0" smtClean="0"/>
              <a:t>),</a:t>
            </a:r>
          </a:p>
          <a:p>
            <a:r>
              <a:rPr lang="en-GB" sz="2800" dirty="0" smtClean="0"/>
              <a:t>Where we should be (</a:t>
            </a:r>
            <a:r>
              <a:rPr lang="en-GB" sz="2800" i="1" dirty="0" smtClean="0"/>
              <a:t>evaluation</a:t>
            </a:r>
            <a:r>
              <a:rPr lang="en-GB" sz="2800" dirty="0" smtClean="0"/>
              <a:t>), </a:t>
            </a:r>
          </a:p>
          <a:p>
            <a:r>
              <a:rPr lang="en-GB" sz="2800" dirty="0" smtClean="0"/>
              <a:t>How to get back on track (</a:t>
            </a:r>
            <a:r>
              <a:rPr lang="en-GB" sz="2800" i="1" dirty="0" smtClean="0"/>
              <a:t>correction</a:t>
            </a:r>
            <a:r>
              <a:rPr lang="en-GB" sz="2800" dirty="0" smtClean="0"/>
              <a:t>)?</a:t>
            </a:r>
          </a:p>
          <a:p>
            <a:pPr>
              <a:buNone/>
            </a:pP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844824"/>
            <a:ext cx="18722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Initiation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9872" y="1844824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Planning/design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3068960"/>
            <a:ext cx="20162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Execution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3068960"/>
            <a:ext cx="2304256" cy="46166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Monitor/control</a:t>
            </a:r>
            <a:endParaRPr lang="en-GB" sz="2400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843808" y="2075657"/>
            <a:ext cx="57606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239852" y="2456892"/>
            <a:ext cx="648072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788027" y="2420888"/>
            <a:ext cx="648071" cy="504057"/>
          </a:xfrm>
          <a:prstGeom prst="straightConnector1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67944" y="3284984"/>
            <a:ext cx="864096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 and deliverables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686800" cy="4525963"/>
          </a:xfrm>
        </p:spPr>
        <p:txBody>
          <a:bodyPr>
            <a:noAutofit/>
          </a:bodyPr>
          <a:lstStyle/>
          <a:p>
            <a:r>
              <a:rPr lang="en-GB" sz="2600" dirty="0" smtClean="0"/>
              <a:t>Achievable short term goals focus effort and structure work</a:t>
            </a:r>
          </a:p>
          <a:p>
            <a:r>
              <a:rPr lang="en-GB" sz="2600" dirty="0" smtClean="0"/>
              <a:t>Displayed within Gantt chart</a:t>
            </a:r>
          </a:p>
          <a:p>
            <a:r>
              <a:rPr lang="en-GB" sz="2600" b="1" dirty="0" smtClean="0"/>
              <a:t>Deliverable</a:t>
            </a:r>
            <a:r>
              <a:rPr lang="en-GB" sz="2600" dirty="0" smtClean="0"/>
              <a:t>: </a:t>
            </a:r>
          </a:p>
          <a:p>
            <a:pPr lvl="1"/>
            <a:r>
              <a:rPr lang="en-GB" sz="2600" dirty="0" smtClean="0"/>
              <a:t>Project result delivered to customer at the end of a project task (e.g. prototype, feasibility study, subset of experiments/simulations)</a:t>
            </a:r>
          </a:p>
          <a:p>
            <a:pPr lvl="1"/>
            <a:r>
              <a:rPr lang="en-GB" sz="2600" dirty="0" smtClean="0"/>
              <a:t>Tangible and verifiable</a:t>
            </a:r>
          </a:p>
          <a:p>
            <a:r>
              <a:rPr lang="en-GB" sz="2600" b="1" dirty="0" smtClean="0"/>
              <a:t>Milestone</a:t>
            </a:r>
            <a:r>
              <a:rPr lang="en-GB" sz="2600" dirty="0" smtClean="0"/>
              <a:t>:</a:t>
            </a:r>
          </a:p>
          <a:p>
            <a:pPr lvl="1"/>
            <a:r>
              <a:rPr lang="en-GB" sz="2600" dirty="0" smtClean="0"/>
              <a:t>Significant end point of a distinct stage</a:t>
            </a:r>
          </a:p>
          <a:p>
            <a:pPr lvl="1"/>
            <a:r>
              <a:rPr lang="en-GB" sz="2600" dirty="0" smtClean="0"/>
              <a:t>Not tangible, perhaps a decision point or short report</a:t>
            </a:r>
          </a:p>
          <a:p>
            <a:pPr lvl="1"/>
            <a:r>
              <a:rPr lang="en-GB" sz="2600" dirty="0" smtClean="0"/>
              <a:t>Internal project result used to check progress</a:t>
            </a:r>
          </a:p>
          <a:p>
            <a:pPr lvl="1">
              <a:buNone/>
            </a:pPr>
            <a:r>
              <a:rPr lang="en-GB" sz="2600" dirty="0" smtClean="0"/>
              <a:t>Some deliverables will be key events → milestone</a:t>
            </a:r>
            <a:endParaRPr lang="en-GB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ypical </a:t>
            </a:r>
            <a:r>
              <a:rPr lang="en-GB" dirty="0" smtClean="0"/>
              <a:t>MSc project Gantt chart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16" y="1484784"/>
          <a:ext cx="8496948" cy="2627878"/>
        </p:xfrm>
        <a:graphic>
          <a:graphicData uri="http://schemas.openxmlformats.org/drawingml/2006/table">
            <a:tbl>
              <a:tblPr/>
              <a:tblGrid>
                <a:gridCol w="1213848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</a:tblGrid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name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Task 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Write-up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3" cstate="print"/>
          <a:srcRect t="-1" r="8971" b="10968"/>
          <a:stretch>
            <a:fillRect/>
          </a:stretch>
        </p:blipFill>
        <p:spPr bwMode="auto">
          <a:xfrm>
            <a:off x="6372200" y="2924944"/>
            <a:ext cx="64807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2693690" y="2010172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GB" sz="1400" b="1" i="0" u="none" strike="noStrike" baseline="0" dirty="0">
                <a:solidFill>
                  <a:srgbClr val="FF0000"/>
                </a:solidFill>
                <a:latin typeface="Times New Roman"/>
                <a:cs typeface="Times New Roman"/>
              </a:rPr>
              <a:t>D1</a:t>
            </a:r>
          </a:p>
          <a:p>
            <a:pPr algn="l" rtl="0">
              <a:defRPr sz="1000"/>
            </a:pPr>
            <a:endParaRPr lang="en-GB" sz="1400" b="1" i="0" u="none" strike="noStrike" baseline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3923928" y="2060848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GB" sz="1400" b="1" i="0" u="none" strike="noStrike" baseline="0" dirty="0">
                <a:solidFill>
                  <a:srgbClr val="FF0000"/>
                </a:solidFill>
                <a:latin typeface="Times New Roman"/>
                <a:cs typeface="Times New Roman"/>
              </a:rPr>
              <a:t>D2</a:t>
            </a:r>
          </a:p>
          <a:p>
            <a:pPr algn="l" rtl="0">
              <a:defRPr sz="1000"/>
            </a:pPr>
            <a:endParaRPr lang="en-GB" sz="1400" b="1" i="0" u="none" strike="noStrike" baseline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5141962" y="2636912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GB" sz="1400" b="1" i="0" u="none" strike="noStrike" baseline="0" dirty="0">
                <a:solidFill>
                  <a:srgbClr val="FF0000"/>
                </a:solidFill>
                <a:latin typeface="Times New Roman"/>
                <a:cs typeface="Times New Roman"/>
              </a:rPr>
              <a:t>D3</a:t>
            </a:r>
          </a:p>
          <a:p>
            <a:pPr algn="l" rtl="0">
              <a:defRPr sz="1000"/>
            </a:pPr>
            <a:endParaRPr lang="en-GB" sz="1400" b="1" i="0" u="none" strike="noStrike" baseline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4997494"/>
            <a:ext cx="9145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There may be interdependencies from one task to another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Deliverable could be something that needs to be completed before moving to next stage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 Requires explanation (200 word in Interim report)</a:t>
            </a:r>
            <a:endParaRPr lang="en-GB" sz="2800" dirty="0"/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rot="10800000" flipH="1" flipV="1">
            <a:off x="2693690" y="2143522"/>
            <a:ext cx="6102" cy="370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H="1" flipV="1">
            <a:off x="2699793" y="2410221"/>
            <a:ext cx="6102" cy="370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44915" y="2813883"/>
            <a:ext cx="648068" cy="61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3851920" y="2492895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172905" y="3101912"/>
            <a:ext cx="648072" cy="61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H="1" flipV="1">
            <a:off x="6294090" y="3058294"/>
            <a:ext cx="6102" cy="370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H="1" flipV="1">
            <a:off x="7518226" y="3634358"/>
            <a:ext cx="6102" cy="370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667550" y="3356992"/>
            <a:ext cx="794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6300192" y="3356992"/>
            <a:ext cx="1368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3528" y="4365104"/>
            <a:ext cx="64807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43608" y="42930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Baseline duration</a:t>
            </a:r>
            <a:endParaRPr lang="en-GB" sz="2400" dirty="0"/>
          </a:p>
        </p:txBody>
      </p:sp>
      <p:sp>
        <p:nvSpPr>
          <p:cNvPr id="32" name="Rectangle 31"/>
          <p:cNvSpPr/>
          <p:nvPr/>
        </p:nvSpPr>
        <p:spPr>
          <a:xfrm>
            <a:off x="4499992" y="4365104"/>
            <a:ext cx="648072" cy="28803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148064" y="429309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Slack</a:t>
            </a:r>
            <a:endParaRPr lang="en-GB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51516" y="188640"/>
          <a:ext cx="8496948" cy="5904656"/>
        </p:xfrm>
        <a:graphic>
          <a:graphicData uri="http://schemas.openxmlformats.org/drawingml/2006/table">
            <a:tbl>
              <a:tblPr/>
              <a:tblGrid>
                <a:gridCol w="1213848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  <a:gridCol w="606925"/>
              </a:tblGrid>
              <a:tr h="2970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name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wk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446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32">
                <a:tc gridSpan="13"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34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00">
                <a:tc gridSpan="13"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34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660">
                <a:tc gridSpan="13"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34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28">
                <a:tc gridSpan="13"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34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988">
                <a:tc gridSpan="13"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Task 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34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48">
                <a:tc gridSpan="13">
                  <a:txBody>
                    <a:bodyPr/>
                    <a:lstStyle/>
                    <a:p>
                      <a:pPr algn="ct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0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Write-up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92742">
                <a:tc vMerge="1"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20" name="Picture 19"/>
          <p:cNvPicPr/>
          <p:nvPr/>
        </p:nvPicPr>
        <p:blipFill>
          <a:blip r:embed="rId3" cstate="print"/>
          <a:srcRect t="-1" r="8971" b="10968"/>
          <a:stretch>
            <a:fillRect/>
          </a:stretch>
        </p:blipFill>
        <p:spPr bwMode="auto">
          <a:xfrm>
            <a:off x="6372200" y="3141549"/>
            <a:ext cx="648072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"/>
          <p:cNvSpPr txBox="1">
            <a:spLocks noChangeArrowheads="1"/>
          </p:cNvSpPr>
          <p:nvPr/>
        </p:nvSpPr>
        <p:spPr bwMode="auto">
          <a:xfrm>
            <a:off x="2693690" y="786036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GB" sz="1400" b="1" i="0" u="none" strike="noStrike" baseline="0" dirty="0">
                <a:solidFill>
                  <a:srgbClr val="FF0000"/>
                </a:solidFill>
                <a:latin typeface="Times New Roman"/>
                <a:cs typeface="Times New Roman"/>
              </a:rPr>
              <a:t>D1</a:t>
            </a:r>
          </a:p>
          <a:p>
            <a:pPr algn="l" rtl="0">
              <a:defRPr sz="1000"/>
            </a:pPr>
            <a:endParaRPr lang="en-GB" sz="1400" b="1" i="0" u="none" strike="noStrike" baseline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3923928" y="1578124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GB" sz="1400" b="1" i="0" u="none" strike="noStrike" baseline="0" dirty="0">
                <a:solidFill>
                  <a:srgbClr val="FF0000"/>
                </a:solidFill>
                <a:latin typeface="Times New Roman"/>
                <a:cs typeface="Times New Roman"/>
              </a:rPr>
              <a:t>D2</a:t>
            </a:r>
          </a:p>
          <a:p>
            <a:pPr algn="l" rtl="0">
              <a:defRPr sz="1000"/>
            </a:pPr>
            <a:endParaRPr lang="en-GB" sz="1400" b="1" i="0" u="none" strike="noStrike" baseline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 Box 1"/>
          <p:cNvSpPr txBox="1">
            <a:spLocks noChangeArrowheads="1"/>
          </p:cNvSpPr>
          <p:nvPr/>
        </p:nvSpPr>
        <p:spPr bwMode="auto">
          <a:xfrm>
            <a:off x="5213970" y="2348880"/>
            <a:ext cx="4381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GB" sz="1400" b="1" i="0" u="none" strike="noStrike" baseline="0" dirty="0">
                <a:solidFill>
                  <a:srgbClr val="FF0000"/>
                </a:solidFill>
                <a:latin typeface="Times New Roman"/>
                <a:cs typeface="Times New Roman"/>
              </a:rPr>
              <a:t>D3</a:t>
            </a:r>
          </a:p>
          <a:p>
            <a:pPr algn="l" rtl="0">
              <a:defRPr sz="1000"/>
            </a:pPr>
            <a:endParaRPr lang="en-GB" sz="1000" b="1" i="0" u="none" strike="noStrike" baseline="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9792" y="1412776"/>
            <a:ext cx="794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99792" y="981522"/>
            <a:ext cx="0" cy="16553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995936" y="1844822"/>
            <a:ext cx="1" cy="15841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3851920" y="1844824"/>
            <a:ext cx="14401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23928" y="2709714"/>
            <a:ext cx="794" cy="15113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6189129" y="4254041"/>
            <a:ext cx="1512170" cy="61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7812363" y="5445225"/>
            <a:ext cx="720079" cy="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724128" y="5947692"/>
            <a:ext cx="244827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195736" y="3140968"/>
            <a:ext cx="5904656" cy="0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23528" y="6309320"/>
            <a:ext cx="648072" cy="2880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6660232" y="6309320"/>
            <a:ext cx="64807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427984" y="6309320"/>
            <a:ext cx="648072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1043608" y="6165304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Baseline duration</a:t>
            </a:r>
            <a:endParaRPr lang="en-GB" sz="2000" dirty="0"/>
          </a:p>
        </p:txBody>
      </p:sp>
      <p:sp>
        <p:nvSpPr>
          <p:cNvPr id="56" name="Rectangle 55"/>
          <p:cNvSpPr/>
          <p:nvPr/>
        </p:nvSpPr>
        <p:spPr>
          <a:xfrm>
            <a:off x="2483768" y="6309320"/>
            <a:ext cx="648072" cy="28803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3131840" y="626925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slack</a:t>
            </a:r>
            <a:endParaRPr lang="en-GB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5148064" y="616530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Actual completed</a:t>
            </a:r>
            <a:endParaRPr lang="en-GB" sz="2000" dirty="0"/>
          </a:p>
        </p:txBody>
      </p:sp>
      <p:sp>
        <p:nvSpPr>
          <p:cNvPr id="59" name="TextBox 58"/>
          <p:cNvSpPr txBox="1"/>
          <p:nvPr/>
        </p:nvSpPr>
        <p:spPr>
          <a:xfrm>
            <a:off x="7452320" y="6165304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Remaining duration</a:t>
            </a:r>
            <a:endParaRPr lang="en-GB" sz="2000" dirty="0"/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4896830" y="5120394"/>
            <a:ext cx="165618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Impact on cost, schedule, quality</a:t>
            </a:r>
          </a:p>
          <a:p>
            <a:r>
              <a:rPr lang="en-GB" dirty="0" smtClean="0"/>
              <a:t>Malfunction, change in technical requirements</a:t>
            </a:r>
          </a:p>
          <a:p>
            <a:r>
              <a:rPr lang="en-GB" dirty="0" smtClean="0"/>
              <a:t>Can be </a:t>
            </a:r>
          </a:p>
          <a:p>
            <a:pPr lvl="1"/>
            <a:r>
              <a:rPr lang="en-GB" sz="3200" dirty="0" smtClean="0"/>
              <a:t>anticipated (e.g. slippage)</a:t>
            </a:r>
          </a:p>
          <a:p>
            <a:pPr lvl="1"/>
            <a:r>
              <a:rPr lang="en-GB" sz="3200" dirty="0" smtClean="0"/>
              <a:t>beyond anticipation (breakage)</a:t>
            </a:r>
          </a:p>
          <a:p>
            <a:r>
              <a:rPr lang="en-GB" dirty="0" smtClean="0"/>
              <a:t>Recognise and manage potential and unforeseen trouble spots.</a:t>
            </a:r>
          </a:p>
          <a:p>
            <a:r>
              <a:rPr lang="en-GB" dirty="0" smtClean="0"/>
              <a:t>List risks, chances of events occurring, when they may occur, contingency plans for each risk event.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event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36512" y="3831431"/>
            <a:ext cx="3312368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19672" y="5487615"/>
            <a:ext cx="504056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661914" y="2657004"/>
            <a:ext cx="4286250" cy="2771775"/>
          </a:xfrm>
          <a:custGeom>
            <a:avLst/>
            <a:gdLst>
              <a:gd name="connsiteX0" fmla="*/ 0 w 4286250"/>
              <a:gd name="connsiteY0" fmla="*/ 2771775 h 2771775"/>
              <a:gd name="connsiteX1" fmla="*/ 1757363 w 4286250"/>
              <a:gd name="connsiteY1" fmla="*/ 2071687 h 2771775"/>
              <a:gd name="connsiteX2" fmla="*/ 3014663 w 4286250"/>
              <a:gd name="connsiteY2" fmla="*/ 657225 h 2771775"/>
              <a:gd name="connsiteX3" fmla="*/ 4286250 w 4286250"/>
              <a:gd name="connsiteY3" fmla="*/ 0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0" h="2771775">
                <a:moveTo>
                  <a:pt x="0" y="2771775"/>
                </a:moveTo>
                <a:cubicBezTo>
                  <a:pt x="627459" y="2597943"/>
                  <a:pt x="1254919" y="2424112"/>
                  <a:pt x="1757363" y="2071687"/>
                </a:cubicBezTo>
                <a:cubicBezTo>
                  <a:pt x="2259807" y="1719262"/>
                  <a:pt x="2593182" y="1002506"/>
                  <a:pt x="3014663" y="657225"/>
                </a:cubicBezTo>
                <a:cubicBezTo>
                  <a:pt x="3436144" y="311944"/>
                  <a:pt x="3861197" y="155972"/>
                  <a:pt x="4286250" y="0"/>
                </a:cubicBezTo>
              </a:path>
            </a:pathLst>
          </a:cu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 flipH="1">
            <a:off x="1814314" y="2607295"/>
            <a:ext cx="4286250" cy="2771775"/>
          </a:xfrm>
          <a:custGeom>
            <a:avLst/>
            <a:gdLst>
              <a:gd name="connsiteX0" fmla="*/ 0 w 4286250"/>
              <a:gd name="connsiteY0" fmla="*/ 2771775 h 2771775"/>
              <a:gd name="connsiteX1" fmla="*/ 1757363 w 4286250"/>
              <a:gd name="connsiteY1" fmla="*/ 2071687 h 2771775"/>
              <a:gd name="connsiteX2" fmla="*/ 3014663 w 4286250"/>
              <a:gd name="connsiteY2" fmla="*/ 657225 h 2771775"/>
              <a:gd name="connsiteX3" fmla="*/ 4286250 w 4286250"/>
              <a:gd name="connsiteY3" fmla="*/ 0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0" h="2771775">
                <a:moveTo>
                  <a:pt x="0" y="2771775"/>
                </a:moveTo>
                <a:cubicBezTo>
                  <a:pt x="627459" y="2597943"/>
                  <a:pt x="1254919" y="2424112"/>
                  <a:pt x="1757363" y="2071687"/>
                </a:cubicBezTo>
                <a:cubicBezTo>
                  <a:pt x="2259807" y="1719262"/>
                  <a:pt x="2593182" y="1002506"/>
                  <a:pt x="3014663" y="657225"/>
                </a:cubicBezTo>
                <a:cubicBezTo>
                  <a:pt x="3436144" y="311944"/>
                  <a:pt x="3861197" y="155972"/>
                  <a:pt x="428625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075262" y="3830637"/>
            <a:ext cx="3312368" cy="1588"/>
          </a:xfrm>
          <a:prstGeom prst="straightConnector1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8" y="203123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Cost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5559623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Time</a:t>
            </a:r>
            <a:endParaRPr lang="en-GB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67119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Risk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339752" y="2463279"/>
            <a:ext cx="648072" cy="12241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691680" y="3255367"/>
            <a:ext cx="648072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88024" y="2607295"/>
            <a:ext cx="648072" cy="1224136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>
            <a:stCxn id="17" idx="6"/>
          </p:cNvCxnSpPr>
          <p:nvPr/>
        </p:nvCxnSpPr>
        <p:spPr>
          <a:xfrm>
            <a:off x="5436096" y="3219363"/>
            <a:ext cx="1152128" cy="360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Management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1412776"/>
            <a:ext cx="5760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Risk ID </a:t>
            </a:r>
            <a:r>
              <a:rPr lang="en-GB" sz="2800" dirty="0" smtClean="0"/>
              <a:t>– identify sources of risk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2420888"/>
            <a:ext cx="57606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Risk assessment </a:t>
            </a:r>
            <a:r>
              <a:rPr lang="en-GB" sz="2800" dirty="0" smtClean="0"/>
              <a:t>– severity, likelihood, controllability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3789040"/>
            <a:ext cx="58326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Risk response </a:t>
            </a:r>
            <a:r>
              <a:rPr lang="en-GB" sz="2800" dirty="0" smtClean="0"/>
              <a:t>– how to reduce possible damage, contingency plans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5157192"/>
            <a:ext cx="58326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Risk response control </a:t>
            </a:r>
            <a:r>
              <a:rPr lang="en-GB" sz="2800" dirty="0" smtClean="0"/>
              <a:t>– implement risk strategy, monitor/adjust plan</a:t>
            </a:r>
            <a:endParaRPr lang="en-GB" sz="28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54388" y="1988842"/>
            <a:ext cx="1588" cy="43283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54388" y="3356992"/>
            <a:ext cx="1588" cy="43284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55976" y="4725144"/>
            <a:ext cx="0" cy="43204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– does design depend on unrealistic or optimistic assumptions?</a:t>
            </a:r>
          </a:p>
          <a:p>
            <a:r>
              <a:rPr lang="en-GB" dirty="0" smtClean="0"/>
              <a:t>Testing – will testing equipment be available when needed?</a:t>
            </a:r>
          </a:p>
          <a:p>
            <a:r>
              <a:rPr lang="en-GB" dirty="0" smtClean="0"/>
              <a:t>Schedule – is schedule dependent on completion of other tasks?</a:t>
            </a:r>
          </a:p>
          <a:p>
            <a:r>
              <a:rPr lang="en-GB" dirty="0" smtClean="0"/>
              <a:t>Development – is development process supported by a set of procedures, methods, tools?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Need for project and time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Time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Setting aims and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Project management cycle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Milestones and deliverables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Gantt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Final thoughts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Scenario analysis - evaluate (tabulate) for each task on a scale of 1 to 5. </a:t>
            </a:r>
          </a:p>
          <a:p>
            <a:endParaRPr lang="en-GB" sz="2800" dirty="0" smtClean="0"/>
          </a:p>
          <a:p>
            <a:pPr lvl="1"/>
            <a:r>
              <a:rPr lang="en-GB" dirty="0" smtClean="0"/>
              <a:t> Probability of event</a:t>
            </a:r>
          </a:p>
          <a:p>
            <a:pPr lvl="1"/>
            <a:r>
              <a:rPr lang="en-GB" dirty="0" smtClean="0"/>
              <a:t> Impact of event</a:t>
            </a:r>
          </a:p>
          <a:p>
            <a:pPr lvl="1"/>
            <a:r>
              <a:rPr lang="en-GB" dirty="0" smtClean="0"/>
              <a:t>Detection</a:t>
            </a:r>
          </a:p>
          <a:p>
            <a:pPr lvl="1"/>
            <a:r>
              <a:rPr lang="en-GB" dirty="0" smtClean="0"/>
              <a:t>When?</a:t>
            </a:r>
          </a:p>
          <a:p>
            <a:pPr lvl="1"/>
            <a:endParaRPr lang="en-GB" dirty="0" smtClean="0"/>
          </a:p>
          <a:p>
            <a:pPr lvl="1">
              <a:buNone/>
            </a:pPr>
            <a:r>
              <a:rPr lang="en-GB" dirty="0" smtClean="0"/>
              <a:t>FMEA – Failure mode and effects analysis</a:t>
            </a:r>
          </a:p>
          <a:p>
            <a:pPr lvl="1">
              <a:buNone/>
            </a:pPr>
            <a:r>
              <a:rPr lang="en-GB" dirty="0" smtClean="0"/>
              <a:t>Impact x probability x detection = Risk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mitigation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 smtClean="0"/>
              <a:t>Reduce </a:t>
            </a:r>
            <a:r>
              <a:rPr lang="en-GB" dirty="0" smtClean="0"/>
              <a:t>likelihood that event will occur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This is preventative (e.g. multiple methods, multiple suppliers/sources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etc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2) Reduce impact that event would have on project</a:t>
            </a:r>
            <a:r>
              <a:rPr lang="en-GB" dirty="0" smtClean="0"/>
              <a:t>. </a:t>
            </a:r>
          </a:p>
          <a:p>
            <a:pPr>
              <a:buNone/>
            </a:pPr>
            <a:r>
              <a:rPr lang="en-GB" dirty="0" smtClean="0">
                <a:solidFill>
                  <a:srgbClr val="7F7F7F"/>
                </a:solidFill>
              </a:rPr>
              <a:t>This is limiting damage or finding a new route to objectives once risk event occurs.</a:t>
            </a:r>
            <a:endParaRPr lang="en-GB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 smtClean="0"/>
              <a:t>Supervisor </a:t>
            </a:r>
          </a:p>
          <a:p>
            <a:pPr lvl="1"/>
            <a:r>
              <a:rPr lang="en-GB" sz="2600" dirty="0" smtClean="0"/>
              <a:t>will give scientific/technical guidance, advice on planning, read/comment on work</a:t>
            </a:r>
          </a:p>
          <a:p>
            <a:pPr lvl="1"/>
            <a:r>
              <a:rPr lang="en-GB" sz="2600" dirty="0" smtClean="0"/>
              <a:t>will not tell you exactly what to do, exactly what to read, micro-manage your project</a:t>
            </a:r>
          </a:p>
          <a:p>
            <a:pPr lvl="1"/>
            <a:endParaRPr lang="en-GB" sz="2600" dirty="0" smtClean="0"/>
          </a:p>
          <a:p>
            <a:r>
              <a:rPr lang="en-GB" sz="2600" dirty="0" smtClean="0"/>
              <a:t>Include write-up time in Gantt chart </a:t>
            </a:r>
          </a:p>
          <a:p>
            <a:pPr lvl="1"/>
            <a:r>
              <a:rPr lang="en-GB" sz="2600" dirty="0" smtClean="0"/>
              <a:t>but how long?</a:t>
            </a:r>
          </a:p>
          <a:p>
            <a:pPr lvl="1"/>
            <a:r>
              <a:rPr lang="en-GB" sz="2600" dirty="0" smtClean="0"/>
              <a:t>base it on how long it takes interim report write up and scale accordingly</a:t>
            </a:r>
          </a:p>
          <a:p>
            <a:pPr lvl="1"/>
            <a:r>
              <a:rPr lang="en-GB" sz="2600" dirty="0" smtClean="0"/>
              <a:t>Good scientific writing / good figures take a long time</a:t>
            </a:r>
          </a:p>
          <a:p>
            <a:pPr lvl="1"/>
            <a:r>
              <a:rPr lang="en-GB" sz="2600" dirty="0" smtClean="0"/>
              <a:t>Useful to factor in feedback</a:t>
            </a:r>
          </a:p>
          <a:p>
            <a:endParaRPr lang="en-GB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need – 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Science/eng. is difficult to predict (e.g. “A significant discovery will be made in 15 months and 5 days time”)</a:t>
            </a:r>
          </a:p>
          <a:p>
            <a:r>
              <a:rPr lang="en-GB" sz="2800" dirty="0" smtClean="0"/>
              <a:t>Good planning gives framework from which to work and monitor progress</a:t>
            </a:r>
          </a:p>
          <a:p>
            <a:r>
              <a:rPr lang="en-GB" sz="2800" dirty="0" smtClean="0"/>
              <a:t>Goals/plans encourage achievement in set time</a:t>
            </a:r>
          </a:p>
          <a:p>
            <a:r>
              <a:rPr lang="en-GB" sz="2800" dirty="0" smtClean="0"/>
              <a:t>Usually an obvious </a:t>
            </a:r>
            <a:r>
              <a:rPr lang="en-GB" sz="2800" dirty="0" smtClean="0"/>
              <a:t>aim (test hypothesis, build prototype </a:t>
            </a:r>
            <a:r>
              <a:rPr lang="en-GB" sz="2800" dirty="0" err="1" smtClean="0"/>
              <a:t>etc</a:t>
            </a:r>
            <a:r>
              <a:rPr lang="en-GB" sz="2800" dirty="0" smtClean="0"/>
              <a:t>). </a:t>
            </a:r>
            <a:endParaRPr lang="en-GB" sz="2800" dirty="0" smtClean="0"/>
          </a:p>
          <a:p>
            <a:r>
              <a:rPr lang="en-GB" sz="2800" dirty="0" smtClean="0"/>
              <a:t>Estimate what/when needs to be done. </a:t>
            </a:r>
          </a:p>
          <a:p>
            <a:r>
              <a:rPr lang="en-GB" sz="2800" dirty="0" smtClean="0"/>
              <a:t>Unexpected </a:t>
            </a:r>
            <a:r>
              <a:rPr lang="en-GB" sz="2800" dirty="0" smtClean="0"/>
              <a:t>breakthroughs </a:t>
            </a:r>
            <a:r>
              <a:rPr lang="en-GB" sz="2800" dirty="0" smtClean="0"/>
              <a:t>– alter timeline/emphasis accordingly.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need – time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39341"/>
            <a:ext cx="8568952" cy="452596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Poor time management (not lack of time) → unfulfilled objectives</a:t>
            </a:r>
          </a:p>
          <a:p>
            <a:r>
              <a:rPr lang="en-GB" sz="2800" dirty="0" smtClean="0"/>
              <a:t>Log all activities (daily, weekly), analyze time commitment and where </a:t>
            </a:r>
            <a:r>
              <a:rPr lang="en-GB" sz="2800" dirty="0" smtClean="0"/>
              <a:t>time wasted on low priority activities</a:t>
            </a:r>
            <a:endParaRPr lang="en-GB" sz="2800" dirty="0" smtClean="0"/>
          </a:p>
          <a:p>
            <a:r>
              <a:rPr lang="en-GB" sz="2800" dirty="0" smtClean="0"/>
              <a:t>Note productivity rhythm - peaks and dips in energy (morning person or night owl?) – know when to take a break/change task.</a:t>
            </a:r>
          </a:p>
          <a:p>
            <a:pPr lvl="1">
              <a:buNone/>
            </a:pPr>
            <a:r>
              <a:rPr lang="en-GB" dirty="0" smtClean="0"/>
              <a:t>e.g. morning person – lab work am, routine work (literature searching/writing notes) pm</a:t>
            </a:r>
          </a:p>
          <a:p>
            <a:r>
              <a:rPr lang="en-GB" sz="2800" dirty="0" smtClean="0"/>
              <a:t>Write to-do lists</a:t>
            </a:r>
          </a:p>
          <a:p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Get organised!</a:t>
            </a:r>
          </a:p>
          <a:p>
            <a:r>
              <a:rPr lang="en-GB" sz="2800" dirty="0" smtClean="0"/>
              <a:t>Write a to-do list (breakdown large tasks into components)</a:t>
            </a:r>
          </a:p>
          <a:p>
            <a:pPr lvl="1"/>
            <a:r>
              <a:rPr lang="en-GB" dirty="0" smtClean="0"/>
              <a:t>essential if large no. of tasks or commitments, different sorts of tasks) </a:t>
            </a:r>
          </a:p>
          <a:p>
            <a:pPr lvl="1"/>
            <a:r>
              <a:rPr lang="en-GB" dirty="0" smtClean="0"/>
              <a:t>Cross off accomplished tasks as achieved</a:t>
            </a:r>
          </a:p>
          <a:p>
            <a:r>
              <a:rPr lang="en-GB" sz="2800" dirty="0" smtClean="0"/>
              <a:t>Prioritise (A, B, C) and work through tiered task list in priority order (daily, weekly tasks)</a:t>
            </a:r>
          </a:p>
          <a:p>
            <a:endParaRPr lang="en-GB" sz="2800" dirty="0" smtClean="0"/>
          </a:p>
          <a:p>
            <a:pPr>
              <a:spcBef>
                <a:spcPts val="0"/>
              </a:spcBef>
            </a:pPr>
            <a:r>
              <a:rPr lang="en-GB" sz="2800" dirty="0" smtClean="0"/>
              <a:t>Multi-tasking? 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Less efficient at any one task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Increase stress levels/reduce productivity</a:t>
            </a:r>
          </a:p>
          <a:p>
            <a:endParaRPr lang="en-GB" sz="2800" dirty="0" smtClean="0"/>
          </a:p>
          <a:p>
            <a:endParaRPr lang="en-GB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008112"/>
            <a:ext cx="8229600" cy="6597352"/>
          </a:xfrm>
        </p:spPr>
        <p:txBody>
          <a:bodyPr>
            <a:noAutofit/>
          </a:bodyPr>
          <a:lstStyle/>
          <a:p>
            <a:pPr lvl="1">
              <a:spcBef>
                <a:spcPts val="0"/>
              </a:spcBef>
            </a:pPr>
            <a:endParaRPr lang="en-GB" sz="1200" dirty="0" smtClean="0"/>
          </a:p>
          <a:p>
            <a:pPr>
              <a:spcBef>
                <a:spcPts val="0"/>
              </a:spcBef>
            </a:pPr>
            <a:r>
              <a:rPr lang="en-GB" sz="2600" dirty="0" smtClean="0"/>
              <a:t>Pareto principle: </a:t>
            </a:r>
          </a:p>
          <a:p>
            <a:pPr lvl="1">
              <a:spcBef>
                <a:spcPts val="0"/>
              </a:spcBef>
            </a:pPr>
            <a:r>
              <a:rPr lang="en-GB" sz="2600" dirty="0" smtClean="0"/>
              <a:t>80% of tasks completed in 20% of time. </a:t>
            </a:r>
          </a:p>
          <a:p>
            <a:pPr lvl="1">
              <a:spcBef>
                <a:spcPts val="0"/>
              </a:spcBef>
            </a:pPr>
            <a:r>
              <a:rPr lang="en-GB" sz="2600" dirty="0" smtClean="0"/>
              <a:t>Remaining 20% takes 80% of time.</a:t>
            </a:r>
          </a:p>
          <a:p>
            <a:pPr lvl="1">
              <a:spcBef>
                <a:spcPts val="0"/>
              </a:spcBef>
            </a:pPr>
            <a:r>
              <a:rPr lang="en-GB" sz="2600" dirty="0" smtClean="0"/>
              <a:t>Identify the 20% that → 80% of results key to effective use of time.</a:t>
            </a:r>
          </a:p>
          <a:p>
            <a:pPr lvl="1">
              <a:spcBef>
                <a:spcPts val="0"/>
              </a:spcBef>
            </a:pPr>
            <a:endParaRPr lang="en-GB" sz="2600" dirty="0" smtClean="0"/>
          </a:p>
          <a:p>
            <a:pPr lvl="1">
              <a:spcBef>
                <a:spcPts val="0"/>
              </a:spcBef>
            </a:pPr>
            <a:endParaRPr lang="en-GB" sz="600" dirty="0" smtClean="0"/>
          </a:p>
          <a:p>
            <a:pPr>
              <a:spcBef>
                <a:spcPts val="0"/>
              </a:spcBef>
            </a:pPr>
            <a:r>
              <a:rPr lang="en-GB" sz="2600" dirty="0" smtClean="0"/>
              <a:t>Spending time unsuccessfully</a:t>
            </a:r>
          </a:p>
          <a:p>
            <a:pPr>
              <a:spcBef>
                <a:spcPts val="0"/>
              </a:spcBef>
            </a:pPr>
            <a:r>
              <a:rPr lang="en-GB" sz="2600" dirty="0" smtClean="0"/>
              <a:t>Activities taking longer than expected</a:t>
            </a:r>
          </a:p>
          <a:p>
            <a:pPr>
              <a:spcBef>
                <a:spcPts val="0"/>
              </a:spcBef>
            </a:pPr>
            <a:r>
              <a:rPr lang="en-GB" sz="2600" dirty="0" smtClean="0"/>
              <a:t>Little output compared to effort made</a:t>
            </a:r>
          </a:p>
          <a:p>
            <a:pPr>
              <a:spcBef>
                <a:spcPts val="0"/>
              </a:spcBef>
            </a:pPr>
            <a:endParaRPr lang="en-GB" sz="1200" dirty="0" smtClean="0"/>
          </a:p>
          <a:p>
            <a:pPr>
              <a:spcBef>
                <a:spcPts val="0"/>
              </a:spcBef>
            </a:pPr>
            <a:endParaRPr lang="en-GB" sz="600" dirty="0" smtClean="0"/>
          </a:p>
          <a:p>
            <a:pPr>
              <a:spcBef>
                <a:spcPts val="0"/>
              </a:spcBef>
            </a:pPr>
            <a:r>
              <a:rPr lang="en-GB" sz="2600" dirty="0" smtClean="0"/>
              <a:t>Working on activities advancing overall goals</a:t>
            </a:r>
          </a:p>
          <a:p>
            <a:pPr>
              <a:spcBef>
                <a:spcPts val="0"/>
              </a:spcBef>
            </a:pPr>
            <a:r>
              <a:rPr lang="en-GB" sz="2600" dirty="0" smtClean="0"/>
              <a:t>Seeking help where necessary</a:t>
            </a:r>
          </a:p>
          <a:p>
            <a:pPr>
              <a:spcBef>
                <a:spcPts val="0"/>
              </a:spcBef>
            </a:pPr>
            <a:r>
              <a:rPr lang="en-GB" sz="2600" dirty="0" smtClean="0"/>
              <a:t>Feel sense of achievement</a:t>
            </a:r>
          </a:p>
          <a:p>
            <a:pPr>
              <a:spcBef>
                <a:spcPts val="0"/>
              </a:spcBef>
            </a:pPr>
            <a:r>
              <a:rPr lang="en-GB" sz="2600" dirty="0" smtClean="0"/>
              <a:t>May not like task but see bigger picture</a:t>
            </a:r>
          </a:p>
          <a:p>
            <a:endParaRPr lang="en-GB" sz="2600" dirty="0" smtClean="0"/>
          </a:p>
          <a:p>
            <a:pPr lvl="1"/>
            <a:endParaRPr lang="en-GB" sz="2600" dirty="0"/>
          </a:p>
        </p:txBody>
      </p:sp>
      <p:sp>
        <p:nvSpPr>
          <p:cNvPr id="4" name="Right Brace 3"/>
          <p:cNvSpPr/>
          <p:nvPr/>
        </p:nvSpPr>
        <p:spPr>
          <a:xfrm>
            <a:off x="6588224" y="3645024"/>
            <a:ext cx="432048" cy="115212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/>
          <p:cNvSpPr/>
          <p:nvPr/>
        </p:nvSpPr>
        <p:spPr>
          <a:xfrm>
            <a:off x="6948264" y="5157192"/>
            <a:ext cx="432048" cy="151216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416824" y="5301208"/>
            <a:ext cx="1691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Effective 20%</a:t>
            </a:r>
            <a:endParaRPr lang="en-GB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7092280" y="3789040"/>
            <a:ext cx="2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 smtClean="0"/>
              <a:t>Unproductive 80%</a:t>
            </a:r>
            <a:endParaRPr lang="en-GB" sz="26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GB" dirty="0" smtClean="0"/>
              <a:t>Time management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Setting project aims 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1207293"/>
            <a:ext cx="9144000" cy="452596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Create an action plan: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Clarify aims and objectives - </a:t>
            </a:r>
          </a:p>
          <a:p>
            <a:pPr marL="1314450" lvl="2" indent="-457200">
              <a:spcBef>
                <a:spcPts val="300"/>
              </a:spcBef>
            </a:pPr>
            <a:r>
              <a:rPr lang="en-GB" sz="2800" dirty="0" smtClean="0"/>
              <a:t>Write down long term project goals/objectives</a:t>
            </a:r>
          </a:p>
          <a:p>
            <a:pPr marL="1314450" lvl="2" indent="-457200">
              <a:spcBef>
                <a:spcPts val="300"/>
              </a:spcBef>
            </a:pPr>
            <a:r>
              <a:rPr lang="en-GB" sz="2800" dirty="0" smtClean="0"/>
              <a:t>Break down project into manageable steps – reasonable and realistic goals (month, week)</a:t>
            </a:r>
          </a:p>
          <a:p>
            <a:pPr marL="1314450" lvl="2" indent="-457200">
              <a:spcBef>
                <a:spcPts val="300"/>
              </a:spcBef>
            </a:pPr>
            <a:r>
              <a:rPr lang="en-GB" sz="2800" dirty="0" smtClean="0"/>
              <a:t>How will you know when you’ve achieved your goal?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List of actions - what to do to achieve goals. Any limitations/constraints?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Prioritise list so most efficient first (help achieve goals).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Organise actions into a plan (actions in a time frame)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Monitor and measure progress (make adjustments)</a:t>
            </a:r>
          </a:p>
          <a:p>
            <a:endParaRPr lang="en-GB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484784"/>
            <a:ext cx="2880320" cy="3672409"/>
          </a:xfrm>
        </p:spPr>
        <p:txBody>
          <a:bodyPr>
            <a:noAutofit/>
          </a:bodyPr>
          <a:lstStyle/>
          <a:p>
            <a:pPr>
              <a:buNone/>
            </a:pPr>
            <a:endParaRPr lang="en-GB" sz="3600" b="1" dirty="0" smtClean="0"/>
          </a:p>
          <a:p>
            <a:pPr>
              <a:buNone/>
            </a:pPr>
            <a:r>
              <a:rPr lang="en-GB" sz="3600" b="1" dirty="0" smtClean="0"/>
              <a:t>S</a:t>
            </a:r>
            <a:r>
              <a:rPr lang="en-GB" sz="3600" dirty="0" smtClean="0"/>
              <a:t>pecific</a:t>
            </a:r>
          </a:p>
          <a:p>
            <a:pPr>
              <a:buNone/>
            </a:pPr>
            <a:r>
              <a:rPr lang="en-GB" sz="3600" b="1" dirty="0" smtClean="0"/>
              <a:t>M</a:t>
            </a:r>
            <a:r>
              <a:rPr lang="en-GB" sz="3600" dirty="0" smtClean="0"/>
              <a:t>easurable</a:t>
            </a:r>
          </a:p>
          <a:p>
            <a:pPr>
              <a:buNone/>
            </a:pPr>
            <a:r>
              <a:rPr lang="en-GB" sz="3600" b="1" dirty="0" smtClean="0"/>
              <a:t>A</a:t>
            </a:r>
            <a:r>
              <a:rPr lang="en-GB" sz="3600" dirty="0" smtClean="0"/>
              <a:t>ttainable </a:t>
            </a:r>
          </a:p>
          <a:p>
            <a:pPr>
              <a:buNone/>
            </a:pPr>
            <a:r>
              <a:rPr lang="en-GB" sz="3600" b="1" dirty="0" smtClean="0"/>
              <a:t>R</a:t>
            </a:r>
            <a:r>
              <a:rPr lang="en-GB" sz="3600" dirty="0" smtClean="0"/>
              <a:t>ealistic</a:t>
            </a:r>
          </a:p>
          <a:p>
            <a:pPr>
              <a:buNone/>
            </a:pPr>
            <a:r>
              <a:rPr lang="en-GB" sz="3600" b="1" dirty="0" smtClean="0"/>
              <a:t>T</a:t>
            </a:r>
            <a:r>
              <a:rPr lang="en-GB" sz="3600" dirty="0" smtClean="0"/>
              <a:t>ime-related</a:t>
            </a:r>
          </a:p>
          <a:p>
            <a:endParaRPr lang="en-GB" sz="3600" dirty="0"/>
          </a:p>
        </p:txBody>
      </p:sp>
      <p:sp>
        <p:nvSpPr>
          <p:cNvPr id="4" name="Rectangle 3"/>
          <p:cNvSpPr/>
          <p:nvPr/>
        </p:nvSpPr>
        <p:spPr>
          <a:xfrm>
            <a:off x="683568" y="593011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dirty="0" smtClean="0">
                <a:latin typeface="Calibri"/>
              </a:rPr>
              <a:t>→ </a:t>
            </a:r>
            <a:r>
              <a:rPr lang="en-GB" sz="2800" dirty="0" smtClean="0"/>
              <a:t>Plan = how you will achieve your SMART objectives.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4525963"/>
          </a:xfrm>
        </p:spPr>
        <p:txBody>
          <a:bodyPr/>
          <a:lstStyle/>
          <a:p>
            <a:r>
              <a:rPr lang="en-GB" dirty="0" smtClean="0"/>
              <a:t>Don’t overly complicate task list and interdependencies</a:t>
            </a:r>
          </a:p>
          <a:p>
            <a:r>
              <a:rPr lang="en-GB" dirty="0" smtClean="0"/>
              <a:t>Need a cushion in case of disaster (snow, component failure, delivery time)</a:t>
            </a:r>
          </a:p>
          <a:p>
            <a:r>
              <a:rPr lang="en-GB" dirty="0" smtClean="0"/>
              <a:t>Include regular planning and evaluation sessions (supervisor) - Update/edit plan.</a:t>
            </a:r>
          </a:p>
          <a:p>
            <a:r>
              <a:rPr lang="en-GB" dirty="0" smtClean="0"/>
              <a:t>Keep eye on long term goals (even if following short term pattern), remain flexible. e.g.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3608" y="5661248"/>
            <a:ext cx="51125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" name="Rectangle 4"/>
          <p:cNvSpPr/>
          <p:nvPr/>
        </p:nvSpPr>
        <p:spPr>
          <a:xfrm>
            <a:off x="1259632" y="623731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9" name="TextBox 8"/>
          <p:cNvSpPr txBox="1"/>
          <p:nvPr/>
        </p:nvSpPr>
        <p:spPr>
          <a:xfrm>
            <a:off x="2195736" y="56420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Literature review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61653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Task h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637203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Start literature review</a:t>
            </a:r>
            <a:endParaRPr lang="en-GB" sz="2800" dirty="0"/>
          </a:p>
        </p:txBody>
      </p:sp>
      <p:sp>
        <p:nvSpPr>
          <p:cNvPr id="17" name="Rectangle 16"/>
          <p:cNvSpPr/>
          <p:nvPr/>
        </p:nvSpPr>
        <p:spPr>
          <a:xfrm>
            <a:off x="2411760" y="623731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8" name="TextBox 17"/>
          <p:cNvSpPr txBox="1"/>
          <p:nvPr/>
        </p:nvSpPr>
        <p:spPr>
          <a:xfrm>
            <a:off x="2339752" y="61653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Task </a:t>
            </a:r>
            <a:r>
              <a:rPr lang="en-GB" sz="2800" dirty="0" err="1" smtClean="0">
                <a:solidFill>
                  <a:schemeClr val="bg1"/>
                </a:solidFill>
              </a:rPr>
              <a:t>i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63888" y="623731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TextBox 19"/>
          <p:cNvSpPr txBox="1"/>
          <p:nvPr/>
        </p:nvSpPr>
        <p:spPr>
          <a:xfrm>
            <a:off x="3491880" y="61653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Task j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6016" y="623731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2" name="TextBox 21"/>
          <p:cNvSpPr txBox="1"/>
          <p:nvPr/>
        </p:nvSpPr>
        <p:spPr>
          <a:xfrm>
            <a:off x="4644008" y="616530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Task k</a:t>
            </a:r>
            <a:endParaRPr lang="en-GB" sz="28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16" idx="1"/>
          </p:cNvCxnSpPr>
          <p:nvPr/>
        </p:nvCxnSpPr>
        <p:spPr>
          <a:xfrm flipV="1">
            <a:off x="5868144" y="6165304"/>
            <a:ext cx="0" cy="468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1998</Words>
  <Application>Microsoft Macintosh PowerPoint</Application>
  <PresentationFormat>On-screen Show (4:3)</PresentationFormat>
  <Paragraphs>320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EEE MSc Project Guidance notes</vt:lpstr>
      <vt:lpstr>Content</vt:lpstr>
      <vt:lpstr>The need – project management</vt:lpstr>
      <vt:lpstr>The need – time management</vt:lpstr>
      <vt:lpstr>Time management</vt:lpstr>
      <vt:lpstr>Time management</vt:lpstr>
      <vt:lpstr>Setting project aims and objectives</vt:lpstr>
      <vt:lpstr>SMART objectives</vt:lpstr>
      <vt:lpstr>Project management</vt:lpstr>
      <vt:lpstr>Project management</vt:lpstr>
      <vt:lpstr>Project management</vt:lpstr>
      <vt:lpstr>Project management</vt:lpstr>
      <vt:lpstr>Milestones and deliverables</vt:lpstr>
      <vt:lpstr>Typical MSc project Gantt chart</vt:lpstr>
      <vt:lpstr>PowerPoint Presentation</vt:lpstr>
      <vt:lpstr>Risk</vt:lpstr>
      <vt:lpstr>Risk event</vt:lpstr>
      <vt:lpstr>Risk Management</vt:lpstr>
      <vt:lpstr>Risk ID</vt:lpstr>
      <vt:lpstr>Risk assessment</vt:lpstr>
      <vt:lpstr>Risk mitigation</vt:lpstr>
      <vt:lpstr>Final thoughts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 mark scheme</dc:title>
  <dc:creator>Kris Groom</dc:creator>
  <cp:lastModifiedBy>Kristian Groom</cp:lastModifiedBy>
  <cp:revision>76</cp:revision>
  <dcterms:created xsi:type="dcterms:W3CDTF">2011-01-31T12:30:20Z</dcterms:created>
  <dcterms:modified xsi:type="dcterms:W3CDTF">2014-10-07T10:53:19Z</dcterms:modified>
</cp:coreProperties>
</file>