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95" r:id="rId2"/>
    <p:sldId id="261" r:id="rId3"/>
    <p:sldId id="269" r:id="rId4"/>
    <p:sldId id="287" r:id="rId5"/>
    <p:sldId id="273" r:id="rId6"/>
    <p:sldId id="270" r:id="rId7"/>
    <p:sldId id="288" r:id="rId8"/>
    <p:sldId id="271" r:id="rId9"/>
    <p:sldId id="272" r:id="rId10"/>
    <p:sldId id="274" r:id="rId11"/>
    <p:sldId id="275" r:id="rId12"/>
    <p:sldId id="289" r:id="rId13"/>
    <p:sldId id="276" r:id="rId14"/>
    <p:sldId id="277" r:id="rId15"/>
    <p:sldId id="290" r:id="rId16"/>
    <p:sldId id="278" r:id="rId17"/>
    <p:sldId id="291" r:id="rId18"/>
    <p:sldId id="279" r:id="rId19"/>
    <p:sldId id="268" r:id="rId20"/>
    <p:sldId id="292" r:id="rId21"/>
    <p:sldId id="266" r:id="rId22"/>
    <p:sldId id="264" r:id="rId23"/>
    <p:sldId id="265" r:id="rId24"/>
    <p:sldId id="267" r:id="rId25"/>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3206" autoAdjust="0"/>
  </p:normalViewPr>
  <p:slideViewPr>
    <p:cSldViewPr>
      <p:cViewPr varScale="1">
        <p:scale>
          <a:sx n="66" d="100"/>
          <a:sy n="66" d="100"/>
        </p:scale>
        <p:origin x="-19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C117CC0-C969-4078-84CC-D227F515786C}" type="datetimeFigureOut">
              <a:rPr lang="en-GB" smtClean="0"/>
              <a:pPr/>
              <a:t>07/10/2014</a:t>
            </a:fld>
            <a:endParaRPr lang="en-GB"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611B4853-248C-4A24-961A-DBF3A5494BA3}" type="slidenum">
              <a:rPr lang="en-GB" smtClean="0"/>
              <a:pPr/>
              <a:t>‹#›</a:t>
            </a:fld>
            <a:endParaRPr lang="en-GB" dirty="0"/>
          </a:p>
        </p:txBody>
      </p:sp>
    </p:spTree>
    <p:extLst>
      <p:ext uri="{BB962C8B-B14F-4D97-AF65-F5344CB8AC3E}">
        <p14:creationId xmlns:p14="http://schemas.microsoft.com/office/powerpoint/2010/main" val="2608323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4EE009ED-243B-4732-A04B-EA63ADAAB116}" type="datetimeFigureOut">
              <a:rPr lang="en-GB" smtClean="0"/>
              <a:pPr/>
              <a:t>07/10/2014</a:t>
            </a:fld>
            <a:endParaRPr lang="en-GB" dirty="0"/>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95B796C7-401F-4611-A568-13E86FF07598}" type="slidenum">
              <a:rPr lang="en-GB" smtClean="0"/>
              <a:pPr/>
              <a:t>‹#›</a:t>
            </a:fld>
            <a:endParaRPr lang="en-GB" dirty="0"/>
          </a:p>
        </p:txBody>
      </p:sp>
    </p:spTree>
    <p:extLst>
      <p:ext uri="{BB962C8B-B14F-4D97-AF65-F5344CB8AC3E}">
        <p14:creationId xmlns:p14="http://schemas.microsoft.com/office/powerpoint/2010/main" val="399503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2</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12</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13</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Extract the signal from the noise</a:t>
            </a:r>
          </a:p>
          <a:p>
            <a:r>
              <a:rPr lang="en-GB" dirty="0" smtClean="0"/>
              <a:t>Don’t read whole paper start to finish unless of central importance to project</a:t>
            </a:r>
            <a:r>
              <a:rPr lang="en-GB" baseline="0" dirty="0" smtClean="0"/>
              <a:t> (or a short letter).</a:t>
            </a:r>
          </a:p>
          <a:p>
            <a:r>
              <a:rPr lang="en-GB" baseline="0" dirty="0" smtClean="0"/>
              <a:t>Some papers very brief (1-3 pages) some much longer &gt;10pages.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14</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Review articles not always available – depends on how long research going </a:t>
            </a:r>
            <a:r>
              <a:rPr lang="en-GB" baseline="0" dirty="0" smtClean="0"/>
              <a:t>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Crucial to understand the chronology of the topic to see how current knowledge of your field developed</a:t>
            </a:r>
          </a:p>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15</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16</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17</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18</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19</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20</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3</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21</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22</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23</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24</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4</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5B796C7-401F-4611-A568-13E86FF07598}" type="slidenum">
              <a:rPr lang="en-GB" smtClean="0"/>
              <a:pPr/>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p:txBody>
      </p:sp>
      <p:sp>
        <p:nvSpPr>
          <p:cNvPr id="4" name="Slide Number Placeholder 3"/>
          <p:cNvSpPr>
            <a:spLocks noGrp="1"/>
          </p:cNvSpPr>
          <p:nvPr>
            <p:ph type="sldNum" sz="quarter" idx="10"/>
          </p:nvPr>
        </p:nvSpPr>
        <p:spPr/>
        <p:txBody>
          <a:bodyPr/>
          <a:lstStyle/>
          <a:p>
            <a:fld id="{95B796C7-401F-4611-A568-13E86FF07598}" type="slidenum">
              <a:rPr lang="en-GB" smtClean="0"/>
              <a:pPr/>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Even if</a:t>
            </a:r>
            <a:r>
              <a:rPr lang="en-GB" baseline="0" dirty="0" smtClean="0"/>
              <a:t> you have some background in the field you must do this. Generally speaking, in any project, time in the library will save time in the lab. Don’t want to do the same work and same mistakes somebody else has. </a:t>
            </a:r>
            <a:r>
              <a:rPr lang="en-GB" dirty="0" smtClean="0"/>
              <a:t>Science </a:t>
            </a:r>
            <a:r>
              <a:rPr lang="en-GB" dirty="0" smtClean="0"/>
              <a:t>is not conducted in a vacuum</a:t>
            </a:r>
            <a:r>
              <a:rPr lang="en-GB" baseline="0" dirty="0" smtClean="0"/>
              <a:t> – read and benefit from research findings of 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is impossible </a:t>
            </a:r>
            <a:r>
              <a:rPr lang="en-GB" baseline="0" dirty="0" smtClean="0"/>
              <a:t>to read all relevant papers in your field, and you can quickly become overwhelmed - Be selective! </a:t>
            </a:r>
            <a:endParaRPr lang="en-GB" dirty="0" smtClean="0"/>
          </a:p>
        </p:txBody>
      </p:sp>
      <p:sp>
        <p:nvSpPr>
          <p:cNvPr id="4" name="Slide Number Placeholder 3"/>
          <p:cNvSpPr>
            <a:spLocks noGrp="1"/>
          </p:cNvSpPr>
          <p:nvPr>
            <p:ph type="sldNum" sz="quarter" idx="10"/>
          </p:nvPr>
        </p:nvSpPr>
        <p:spPr/>
        <p:txBody>
          <a:bodyPr/>
          <a:lstStyle/>
          <a:p>
            <a:fld id="{95B796C7-401F-4611-A568-13E86FF07598}" type="slidenum">
              <a:rPr lang="en-GB" smtClean="0"/>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Academic literature reviews typically</a:t>
            </a:r>
            <a:r>
              <a:rPr lang="en-GB" baseline="0" dirty="0" smtClean="0"/>
              <a:t> focus on 1, but 2+3 useful for locating references.</a:t>
            </a:r>
            <a:endParaRPr lang="en-GB" dirty="0"/>
          </a:p>
        </p:txBody>
      </p:sp>
      <p:sp>
        <p:nvSpPr>
          <p:cNvPr id="4" name="Slide Number Placeholder 3"/>
          <p:cNvSpPr>
            <a:spLocks noGrp="1"/>
          </p:cNvSpPr>
          <p:nvPr>
            <p:ph type="sldNum" sz="quarter" idx="10"/>
          </p:nvPr>
        </p:nvSpPr>
        <p:spPr/>
        <p:txBody>
          <a:bodyPr/>
          <a:lstStyle/>
          <a:p>
            <a:fld id="{95B796C7-401F-4611-A568-13E86FF07598}" type="slidenum">
              <a:rPr lang="en-GB" smtClean="0"/>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7328-E917-45D8-B8CA-2A3FBF833F73}" type="datetimeFigureOut">
              <a:rPr lang="en-GB" smtClean="0"/>
              <a:pPr/>
              <a:t>07/10/2014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5C8ECD-E3C1-49F3-B993-6F45C2483992}"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37328-E917-45D8-B8CA-2A3FBF833F73}" type="datetimeFigureOut">
              <a:rPr lang="en-GB" smtClean="0"/>
              <a:pPr/>
              <a:t>07/10/2014</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C8ECD-E3C1-49F3-B993-6F45C248399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EEE MSc Project Guidance notes</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3/</a:t>
            </a:r>
            <a:r>
              <a:rPr lang="en-US" dirty="0" smtClean="0"/>
              <a:t>6</a:t>
            </a:r>
            <a:endParaRPr lang="en-US" dirty="0"/>
          </a:p>
        </p:txBody>
      </p:sp>
    </p:spTree>
    <p:extLst>
      <p:ext uri="{BB962C8B-B14F-4D97-AF65-F5344CB8AC3E}">
        <p14:creationId xmlns:p14="http://schemas.microsoft.com/office/powerpoint/2010/main" val="407772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search</a:t>
            </a:r>
            <a:endParaRPr lang="en-GB" dirty="0"/>
          </a:p>
        </p:txBody>
      </p:sp>
      <p:sp>
        <p:nvSpPr>
          <p:cNvPr id="3" name="Content Placeholder 2"/>
          <p:cNvSpPr>
            <a:spLocks noGrp="1"/>
          </p:cNvSpPr>
          <p:nvPr>
            <p:ph idx="1"/>
          </p:nvPr>
        </p:nvSpPr>
        <p:spPr>
          <a:xfrm>
            <a:off x="323528" y="1484784"/>
            <a:ext cx="8568952" cy="4525963"/>
          </a:xfrm>
        </p:spPr>
        <p:txBody>
          <a:bodyPr>
            <a:noAutofit/>
          </a:bodyPr>
          <a:lstStyle/>
          <a:p>
            <a:r>
              <a:rPr lang="en-GB" sz="2800" dirty="0" smtClean="0"/>
              <a:t>Which sources to use?</a:t>
            </a:r>
          </a:p>
          <a:p>
            <a:pPr marL="514350" indent="-514350">
              <a:buFont typeface="+mj-lt"/>
              <a:buAutoNum type="arabicPeriod"/>
            </a:pPr>
            <a:r>
              <a:rPr lang="en-GB" sz="2800" b="1" dirty="0" smtClean="0"/>
              <a:t>Formally peer-reviewed sources: </a:t>
            </a:r>
            <a:r>
              <a:rPr lang="en-GB" sz="2800" dirty="0" smtClean="0"/>
              <a:t>books, academic journals, most conference articles, review articles.</a:t>
            </a:r>
          </a:p>
          <a:p>
            <a:pPr marL="514350" indent="-514350">
              <a:buFont typeface="+mj-lt"/>
              <a:buAutoNum type="arabicPeriod"/>
            </a:pPr>
            <a:r>
              <a:rPr lang="en-GB" sz="2800" b="1" dirty="0" smtClean="0"/>
              <a:t>Non-peer-reviewed sources</a:t>
            </a:r>
            <a:r>
              <a:rPr lang="en-GB" sz="2800" dirty="0" smtClean="0"/>
              <a:t>: Technical reports, white papers, talks, tutorials, newspaper/magazine articles</a:t>
            </a:r>
          </a:p>
          <a:p>
            <a:pPr marL="514350" indent="-514350">
              <a:buFont typeface="+mj-lt"/>
              <a:buAutoNum type="arabicPeriod"/>
            </a:pPr>
            <a:r>
              <a:rPr lang="en-GB" sz="2800" dirty="0" smtClean="0"/>
              <a:t>Beware of the internet</a:t>
            </a:r>
          </a:p>
          <a:p>
            <a:pPr marL="514350" indent="-514350">
              <a:buFont typeface="+mj-lt"/>
              <a:buAutoNum type="arabicPeriod"/>
            </a:pPr>
            <a:endParaRPr lang="en-GB" sz="2800" dirty="0" smtClean="0"/>
          </a:p>
          <a:p>
            <a:pPr marL="514350" indent="-514350">
              <a:buNone/>
            </a:pPr>
            <a:r>
              <a:rPr lang="en-GB" sz="2800" dirty="0" smtClean="0"/>
              <a:t>Peer review – editor selects 2-3 independent reviewers to assess correctness, novelty, importance</a:t>
            </a:r>
          </a:p>
          <a:p>
            <a:pPr marL="514350" indent="-514350">
              <a:buNone/>
            </a:pPr>
            <a:r>
              <a:rPr lang="en-GB" sz="2800" dirty="0" smtClean="0"/>
              <a:t>Conference papers given shorter review (novelty, importance)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568952" cy="6264696"/>
          </a:xfrm>
        </p:spPr>
        <p:txBody>
          <a:bodyPr>
            <a:noAutofit/>
          </a:bodyPr>
          <a:lstStyle/>
          <a:p>
            <a:r>
              <a:rPr lang="en-GB" sz="2800" dirty="0" smtClean="0"/>
              <a:t>Peer review is not foolproof – </a:t>
            </a:r>
          </a:p>
          <a:p>
            <a:pPr lvl="1"/>
            <a:r>
              <a:rPr lang="en-GB" dirty="0" smtClean="0"/>
              <a:t>Reviewer not always expert in field (only 2-3)</a:t>
            </a:r>
          </a:p>
          <a:p>
            <a:pPr lvl="1"/>
            <a:r>
              <a:rPr lang="en-GB" dirty="0" smtClean="0"/>
              <a:t>Quality of conference proceeding varies greatly </a:t>
            </a:r>
          </a:p>
          <a:p>
            <a:pPr lvl="1"/>
            <a:r>
              <a:rPr lang="en-GB" dirty="0" smtClean="0"/>
              <a:t>Vested interest, incompetence, media can influence review</a:t>
            </a:r>
          </a:p>
          <a:p>
            <a:pPr lvl="1"/>
            <a:r>
              <a:rPr lang="en-GB" dirty="0" smtClean="0"/>
              <a:t>Publication doesn’t imply reproducibility, support of community</a:t>
            </a:r>
          </a:p>
          <a:p>
            <a:pPr lvl="1"/>
            <a:r>
              <a:rPr lang="en-GB" dirty="0" smtClean="0"/>
              <a:t>Compare evidence for established and new hypotheses</a:t>
            </a:r>
          </a:p>
          <a:p>
            <a:pPr lvl="1"/>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686800" cy="5217443"/>
          </a:xfrm>
        </p:spPr>
        <p:txBody>
          <a:bodyPr>
            <a:noAutofit/>
          </a:bodyPr>
          <a:lstStyle/>
          <a:p>
            <a:r>
              <a:rPr lang="en-GB" sz="2800" dirty="0" smtClean="0"/>
              <a:t>Determine quality of an article –</a:t>
            </a:r>
          </a:p>
          <a:p>
            <a:pPr lvl="1"/>
            <a:r>
              <a:rPr lang="en-GB" dirty="0" smtClean="0"/>
              <a:t>Quality of publication (impact factor, conf. ranking, authors standing in field)</a:t>
            </a:r>
          </a:p>
          <a:p>
            <a:pPr lvl="1"/>
            <a:r>
              <a:rPr lang="en-GB" dirty="0" smtClean="0"/>
              <a:t>How cited? </a:t>
            </a:r>
            <a:r>
              <a:rPr lang="en-GB" dirty="0" smtClean="0"/>
              <a:t>(reproduce results or think it incorrect)</a:t>
            </a:r>
            <a:endParaRPr lang="en-GB" dirty="0" smtClean="0"/>
          </a:p>
          <a:p>
            <a:pPr lvl="1"/>
            <a:endParaRPr lang="en-GB" dirty="0" smtClean="0"/>
          </a:p>
          <a:p>
            <a:pPr>
              <a:buNone/>
            </a:pPr>
            <a:r>
              <a:rPr lang="en-GB" sz="2800" dirty="0" smtClean="0"/>
              <a:t>Impact factor – average number of citations per article per year</a:t>
            </a:r>
          </a:p>
          <a:p>
            <a:pPr lvl="1"/>
            <a:r>
              <a:rPr lang="en-GB" dirty="0" smtClean="0"/>
              <a:t>Subject specific (compare within disciplines)</a:t>
            </a:r>
          </a:p>
          <a:p>
            <a:pPr lvl="1"/>
            <a:r>
              <a:rPr lang="en-GB" dirty="0" smtClean="0"/>
              <a:t>View in ISI </a:t>
            </a:r>
            <a:r>
              <a:rPr lang="en-GB" dirty="0" err="1" smtClean="0"/>
              <a:t>WoK</a:t>
            </a:r>
            <a:r>
              <a:rPr lang="en-GB" dirty="0" smtClean="0"/>
              <a:t> impact over last 5 years.</a:t>
            </a:r>
          </a:p>
          <a:p>
            <a:pPr lvl="1"/>
            <a:r>
              <a:rPr lang="en-GB" dirty="0" smtClean="0"/>
              <a:t>Conference proceedings don’t usually have impact factor</a:t>
            </a:r>
          </a:p>
          <a:p>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a:t>
            </a:r>
            <a:endParaRPr lang="en-GB" dirty="0"/>
          </a:p>
        </p:txBody>
      </p:sp>
      <p:sp>
        <p:nvSpPr>
          <p:cNvPr id="3" name="Content Placeholder 2"/>
          <p:cNvSpPr>
            <a:spLocks noGrp="1"/>
          </p:cNvSpPr>
          <p:nvPr>
            <p:ph idx="1"/>
          </p:nvPr>
        </p:nvSpPr>
        <p:spPr/>
        <p:txBody>
          <a:bodyPr/>
          <a:lstStyle/>
          <a:p>
            <a:r>
              <a:rPr lang="en-GB" dirty="0" smtClean="0"/>
              <a:t>University resources (later)</a:t>
            </a:r>
          </a:p>
          <a:p>
            <a:r>
              <a:rPr lang="en-GB" dirty="0" smtClean="0"/>
              <a:t>Google scholar (mixes peer-reviewed and non-peer reviewed. Difficult to find relevant articles)</a:t>
            </a:r>
          </a:p>
          <a:p>
            <a:r>
              <a:rPr lang="en-GB" dirty="0" smtClean="0"/>
              <a:t>Search engine – useful for finding articles or reviews with references</a:t>
            </a:r>
          </a:p>
          <a:p>
            <a:r>
              <a:rPr lang="en-GB" dirty="0" smtClean="0"/>
              <a:t>Researcher </a:t>
            </a:r>
            <a:r>
              <a:rPr lang="en-GB" dirty="0" err="1" smtClean="0"/>
              <a:t>webpages</a:t>
            </a:r>
            <a:r>
              <a:rPr lang="en-GB" dirty="0" smtClean="0"/>
              <a:t> (usually archive pubs, presentations, posters, articles)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Process</a:t>
            </a:r>
            <a:endParaRPr lang="en-GB" dirty="0"/>
          </a:p>
        </p:txBody>
      </p:sp>
      <p:sp>
        <p:nvSpPr>
          <p:cNvPr id="3" name="Content Placeholder 2"/>
          <p:cNvSpPr>
            <a:spLocks noGrp="1"/>
          </p:cNvSpPr>
          <p:nvPr>
            <p:ph idx="1"/>
          </p:nvPr>
        </p:nvSpPr>
        <p:spPr>
          <a:xfrm>
            <a:off x="251520" y="1495325"/>
            <a:ext cx="8892480" cy="4525963"/>
          </a:xfrm>
        </p:spPr>
        <p:txBody>
          <a:bodyPr>
            <a:noAutofit/>
          </a:bodyPr>
          <a:lstStyle/>
          <a:p>
            <a:r>
              <a:rPr lang="en-GB" sz="2800" dirty="0" smtClean="0"/>
              <a:t>Don’t read complete paper unless you have to</a:t>
            </a:r>
          </a:p>
          <a:p>
            <a:pPr lvl="2"/>
            <a:r>
              <a:rPr lang="en-GB" sz="2800" dirty="0" smtClean="0"/>
              <a:t>Abstract ~ 1min</a:t>
            </a:r>
          </a:p>
          <a:p>
            <a:pPr lvl="2"/>
            <a:r>
              <a:rPr lang="en-GB" sz="2800" dirty="0" smtClean="0"/>
              <a:t>Intro ~ 5mins</a:t>
            </a:r>
          </a:p>
          <a:p>
            <a:pPr lvl="2"/>
            <a:r>
              <a:rPr lang="en-GB" sz="2800" dirty="0" smtClean="0"/>
              <a:t>Conclusion/discussion ~10mins</a:t>
            </a:r>
          </a:p>
          <a:p>
            <a:pPr lvl="2"/>
            <a:r>
              <a:rPr lang="en-GB" sz="2800" dirty="0" smtClean="0"/>
              <a:t>Figures/captions ~10mins</a:t>
            </a:r>
          </a:p>
          <a:p>
            <a:pPr lvl="2"/>
            <a:r>
              <a:rPr lang="en-GB" sz="2800" dirty="0" smtClean="0"/>
              <a:t>Whole paper ~ hours</a:t>
            </a:r>
          </a:p>
          <a:p>
            <a:pPr lvl="1"/>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Find recent review articles (hard work done for you!)</a:t>
            </a:r>
          </a:p>
          <a:p>
            <a:r>
              <a:rPr lang="en-GB" dirty="0" smtClean="0"/>
              <a:t>Understand chronology of the topic</a:t>
            </a:r>
          </a:p>
          <a:p>
            <a:r>
              <a:rPr lang="en-GB" dirty="0" smtClean="0"/>
              <a:t>Check researcher’s </a:t>
            </a:r>
            <a:r>
              <a:rPr lang="en-GB" dirty="0" err="1" smtClean="0"/>
              <a:t>webpages</a:t>
            </a:r>
            <a:r>
              <a:rPr lang="en-GB" dirty="0" smtClean="0"/>
              <a:t> for unpublished works, papers, talks with most recent literature reviewed</a:t>
            </a:r>
          </a:p>
          <a:p>
            <a:r>
              <a:rPr lang="en-GB" dirty="0" smtClean="0"/>
              <a:t>Identify most recent articles</a:t>
            </a:r>
          </a:p>
          <a:p>
            <a:r>
              <a:rPr lang="en-GB" dirty="0" smtClean="0"/>
              <a:t>Skim each and prepare brief summary. Assess for strengths/weaknesses, exp setup, method, procedures, data and analysis.</a:t>
            </a:r>
          </a:p>
          <a:p>
            <a:endParaRPr lang="en-GB"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Organising references</a:t>
            </a:r>
            <a:endParaRPr lang="en-GB" dirty="0"/>
          </a:p>
        </p:txBody>
      </p:sp>
      <p:sp>
        <p:nvSpPr>
          <p:cNvPr id="3" name="Content Placeholder 2"/>
          <p:cNvSpPr>
            <a:spLocks noGrp="1"/>
          </p:cNvSpPr>
          <p:nvPr>
            <p:ph idx="1"/>
          </p:nvPr>
        </p:nvSpPr>
        <p:spPr>
          <a:xfrm>
            <a:off x="323528" y="1196752"/>
            <a:ext cx="8640960" cy="4525963"/>
          </a:xfrm>
        </p:spPr>
        <p:txBody>
          <a:bodyPr>
            <a:noAutofit/>
          </a:bodyPr>
          <a:lstStyle/>
          <a:p>
            <a:r>
              <a:rPr lang="en-GB" sz="2800" dirty="0" smtClean="0"/>
              <a:t>e.g. endnote in MS Word – allows to rearrange text and auto order refs, cross reference</a:t>
            </a:r>
          </a:p>
          <a:p>
            <a:r>
              <a:rPr lang="en-GB" sz="2800" dirty="0" smtClean="0"/>
              <a:t>Summary sheet – authors, title, journal, year</a:t>
            </a:r>
          </a:p>
          <a:p>
            <a:pPr lvl="1">
              <a:spcBef>
                <a:spcPts val="0"/>
              </a:spcBef>
            </a:pPr>
            <a:r>
              <a:rPr lang="en-GB" dirty="0" smtClean="0"/>
              <a:t>Statement of problem</a:t>
            </a:r>
          </a:p>
          <a:p>
            <a:pPr lvl="1">
              <a:spcBef>
                <a:spcPts val="0"/>
              </a:spcBef>
            </a:pPr>
            <a:r>
              <a:rPr lang="en-GB" dirty="0" smtClean="0"/>
              <a:t>Hypothesis</a:t>
            </a:r>
          </a:p>
          <a:p>
            <a:pPr lvl="1">
              <a:spcBef>
                <a:spcPts val="0"/>
              </a:spcBef>
            </a:pPr>
            <a:r>
              <a:rPr lang="en-GB" dirty="0" smtClean="0"/>
              <a:t>Theories/assumptions</a:t>
            </a:r>
          </a:p>
          <a:p>
            <a:pPr lvl="1">
              <a:spcBef>
                <a:spcPts val="0"/>
              </a:spcBef>
            </a:pPr>
            <a:r>
              <a:rPr lang="en-GB" dirty="0" smtClean="0"/>
              <a:t>Research methods</a:t>
            </a:r>
          </a:p>
          <a:p>
            <a:pPr lvl="1">
              <a:spcBef>
                <a:spcPts val="0"/>
              </a:spcBef>
            </a:pPr>
            <a:r>
              <a:rPr lang="en-GB" dirty="0" smtClean="0"/>
              <a:t>Tools/procedures</a:t>
            </a:r>
          </a:p>
          <a:p>
            <a:pPr lvl="1">
              <a:spcBef>
                <a:spcPts val="0"/>
              </a:spcBef>
            </a:pPr>
            <a:r>
              <a:rPr lang="en-GB" dirty="0" smtClean="0"/>
              <a:t>Research design</a:t>
            </a:r>
          </a:p>
          <a:p>
            <a:pPr lvl="1">
              <a:spcBef>
                <a:spcPts val="0"/>
              </a:spcBef>
            </a:pPr>
            <a:r>
              <a:rPr lang="en-GB" dirty="0" smtClean="0"/>
              <a:t>Methods</a:t>
            </a:r>
          </a:p>
          <a:p>
            <a:pPr lvl="1">
              <a:spcBef>
                <a:spcPts val="0"/>
              </a:spcBef>
            </a:pPr>
            <a:r>
              <a:rPr lang="en-GB" dirty="0" smtClean="0"/>
              <a:t>Interpretation (did data support hypothesis?)</a:t>
            </a:r>
            <a:endParaRPr lang="en-GB" dirty="0" smtClean="0"/>
          </a:p>
          <a:p>
            <a:pPr lvl="1">
              <a:spcBef>
                <a:spcPts val="0"/>
              </a:spcBef>
            </a:pPr>
            <a:r>
              <a:rPr lang="en-GB" dirty="0" smtClean="0"/>
              <a:t>Conclusions</a:t>
            </a:r>
          </a:p>
          <a:p>
            <a:pPr lvl="1"/>
            <a:endParaRPr lang="en-GB"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251520" y="1639341"/>
            <a:ext cx="8784976" cy="4525963"/>
          </a:xfrm>
        </p:spPr>
        <p:txBody>
          <a:bodyPr>
            <a:noAutofit/>
          </a:bodyPr>
          <a:lstStyle/>
          <a:p>
            <a:r>
              <a:rPr lang="en-GB" dirty="0" smtClean="0"/>
              <a:t>References are cited to give due credit to originator and to guide the reader to detailed information. </a:t>
            </a:r>
          </a:p>
          <a:p>
            <a:r>
              <a:rPr lang="en-GB" dirty="0" smtClean="0"/>
              <a:t>Provide references wherever required. Properly referenced material is a sign of a good report.</a:t>
            </a:r>
          </a:p>
          <a:p>
            <a:pPr marL="0" indent="0">
              <a:buNone/>
            </a:pPr>
            <a:endParaRPr lang="en-GB" dirty="0" smtClean="0"/>
          </a:p>
          <a:p>
            <a:pPr marL="0" indent="0">
              <a:buNone/>
            </a:pPr>
            <a:r>
              <a:rPr lang="en-GB" dirty="0" smtClean="0"/>
              <a:t>(use IEEE or Harvard referencing)</a:t>
            </a:r>
          </a:p>
          <a:p>
            <a:pPr marL="0" indent="0">
              <a:buNone/>
            </a:pPr>
            <a:r>
              <a:rPr lang="en-GB" sz="2800" dirty="0"/>
              <a:t>http://</a:t>
            </a:r>
            <a:r>
              <a:rPr lang="en-GB" sz="2800" dirty="0" err="1"/>
              <a:t>hercules.shef.ac.uk</a:t>
            </a:r>
            <a:r>
              <a:rPr lang="en-GB" sz="2800" dirty="0"/>
              <a:t>/</a:t>
            </a:r>
            <a:r>
              <a:rPr lang="en-GB" sz="2800" dirty="0" err="1"/>
              <a:t>eee</a:t>
            </a:r>
            <a:r>
              <a:rPr lang="en-GB" sz="2800" dirty="0"/>
              <a:t>/teach/resources/</a:t>
            </a:r>
            <a:r>
              <a:rPr lang="en-GB" sz="2800" dirty="0" err="1"/>
              <a:t>index.html</a:t>
            </a:r>
            <a:endParaRPr lang="en-GB" sz="2800" dirty="0" smtClean="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Referencing</a:t>
            </a:r>
            <a:endParaRPr lang="en-GB" dirty="0"/>
          </a:p>
        </p:txBody>
      </p:sp>
      <p:sp>
        <p:nvSpPr>
          <p:cNvPr id="3" name="Content Placeholder 2"/>
          <p:cNvSpPr>
            <a:spLocks noGrp="1"/>
          </p:cNvSpPr>
          <p:nvPr>
            <p:ph idx="1"/>
          </p:nvPr>
        </p:nvSpPr>
        <p:spPr>
          <a:xfrm>
            <a:off x="108520" y="1135285"/>
            <a:ext cx="9144000" cy="4525963"/>
          </a:xfrm>
        </p:spPr>
        <p:txBody>
          <a:bodyPr>
            <a:noAutofit/>
          </a:bodyPr>
          <a:lstStyle/>
          <a:p>
            <a:pPr>
              <a:spcBef>
                <a:spcPts val="300"/>
              </a:spcBef>
            </a:pPr>
            <a:r>
              <a:rPr lang="en-GB" sz="2800" b="1" dirty="0" smtClean="0"/>
              <a:t>Journal paper – </a:t>
            </a:r>
          </a:p>
          <a:p>
            <a:pPr>
              <a:spcBef>
                <a:spcPts val="300"/>
              </a:spcBef>
              <a:buNone/>
            </a:pPr>
            <a:r>
              <a:rPr lang="en-GB" sz="2800" dirty="0" smtClean="0"/>
              <a:t>Author(s), title, name of journal, volume, pages or article number, year</a:t>
            </a:r>
          </a:p>
          <a:p>
            <a:pPr>
              <a:spcBef>
                <a:spcPts val="300"/>
              </a:spcBef>
              <a:buNone/>
            </a:pPr>
            <a:endParaRPr lang="en-GB" sz="1400" dirty="0" smtClean="0"/>
          </a:p>
          <a:p>
            <a:pPr>
              <a:spcBef>
                <a:spcPts val="300"/>
              </a:spcBef>
            </a:pPr>
            <a:r>
              <a:rPr lang="en-GB" sz="2800" b="1" dirty="0" smtClean="0"/>
              <a:t>Book – </a:t>
            </a:r>
          </a:p>
          <a:p>
            <a:pPr>
              <a:spcBef>
                <a:spcPts val="300"/>
              </a:spcBef>
              <a:buNone/>
            </a:pPr>
            <a:r>
              <a:rPr lang="en-GB" sz="2800" dirty="0" smtClean="0"/>
              <a:t>Author(s), title, edition, publisher and year of publication. Number of chapter or page.</a:t>
            </a:r>
          </a:p>
          <a:p>
            <a:pPr>
              <a:spcBef>
                <a:spcPts val="300"/>
              </a:spcBef>
              <a:buNone/>
            </a:pPr>
            <a:endParaRPr lang="en-GB" sz="1400" dirty="0" smtClean="0"/>
          </a:p>
          <a:p>
            <a:pPr>
              <a:spcBef>
                <a:spcPts val="300"/>
              </a:spcBef>
            </a:pPr>
            <a:r>
              <a:rPr lang="en-GB" sz="2800" b="1" dirty="0" smtClean="0"/>
              <a:t>Data sheet, application notes, technical reports – </a:t>
            </a:r>
          </a:p>
          <a:p>
            <a:pPr>
              <a:spcBef>
                <a:spcPts val="300"/>
              </a:spcBef>
              <a:buNone/>
            </a:pPr>
            <a:r>
              <a:rPr lang="en-GB" sz="2800" dirty="0" smtClean="0"/>
              <a:t>Company, title, edition, date. </a:t>
            </a:r>
          </a:p>
          <a:p>
            <a:pPr>
              <a:spcBef>
                <a:spcPts val="300"/>
              </a:spcBef>
              <a:buNone/>
            </a:pPr>
            <a:endParaRPr lang="en-GB" sz="1400" dirty="0" smtClean="0"/>
          </a:p>
          <a:p>
            <a:pPr>
              <a:spcBef>
                <a:spcPts val="300"/>
              </a:spcBef>
            </a:pPr>
            <a:r>
              <a:rPr lang="en-GB" sz="2800" b="1" dirty="0" smtClean="0"/>
              <a:t>Web page – </a:t>
            </a:r>
          </a:p>
          <a:p>
            <a:pPr>
              <a:buNone/>
            </a:pPr>
            <a:r>
              <a:rPr lang="en-GB" sz="2800" dirty="0" smtClean="0"/>
              <a:t>Authors(s) or organisation, title, full URL and date of viewing</a:t>
            </a:r>
            <a:endParaRPr lang="en-GB"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Journal search</a:t>
            </a:r>
            <a:endParaRPr lang="en-GB" dirty="0"/>
          </a:p>
        </p:txBody>
      </p:sp>
      <p:sp>
        <p:nvSpPr>
          <p:cNvPr id="4" name="TextBox 3"/>
          <p:cNvSpPr txBox="1"/>
          <p:nvPr/>
        </p:nvSpPr>
        <p:spPr>
          <a:xfrm>
            <a:off x="2339751" y="1268760"/>
            <a:ext cx="4292477" cy="492443"/>
          </a:xfrm>
          <a:prstGeom prst="rect">
            <a:avLst/>
          </a:prstGeom>
          <a:noFill/>
          <a:ln>
            <a:solidFill>
              <a:schemeClr val="tx1"/>
            </a:solidFill>
          </a:ln>
        </p:spPr>
        <p:txBody>
          <a:bodyPr wrap="square" rtlCol="0">
            <a:spAutoFit/>
          </a:bodyPr>
          <a:lstStyle/>
          <a:p>
            <a:pPr algn="ctr"/>
            <a:r>
              <a:rPr lang="en-GB" sz="2600" dirty="0" smtClean="0"/>
              <a:t>Log in to muse</a:t>
            </a:r>
            <a:endParaRPr lang="en-GB" sz="2600" dirty="0"/>
          </a:p>
        </p:txBody>
      </p:sp>
      <p:sp>
        <p:nvSpPr>
          <p:cNvPr id="5" name="TextBox 4"/>
          <p:cNvSpPr txBox="1"/>
          <p:nvPr/>
        </p:nvSpPr>
        <p:spPr>
          <a:xfrm>
            <a:off x="2339751" y="2132856"/>
            <a:ext cx="4292477" cy="492443"/>
          </a:xfrm>
          <a:prstGeom prst="rect">
            <a:avLst/>
          </a:prstGeom>
          <a:noFill/>
          <a:ln>
            <a:solidFill>
              <a:schemeClr val="tx1"/>
            </a:solidFill>
          </a:ln>
        </p:spPr>
        <p:txBody>
          <a:bodyPr wrap="square" rtlCol="0">
            <a:spAutoFit/>
          </a:bodyPr>
          <a:lstStyle/>
          <a:p>
            <a:pPr algn="ctr"/>
            <a:r>
              <a:rPr lang="en-GB" sz="2600" dirty="0" smtClean="0"/>
              <a:t>Select library</a:t>
            </a:r>
            <a:endParaRPr lang="en-GB" sz="2600" dirty="0"/>
          </a:p>
        </p:txBody>
      </p:sp>
      <p:sp>
        <p:nvSpPr>
          <p:cNvPr id="6" name="TextBox 5"/>
          <p:cNvSpPr txBox="1"/>
          <p:nvPr/>
        </p:nvSpPr>
        <p:spPr>
          <a:xfrm>
            <a:off x="107504" y="3140968"/>
            <a:ext cx="2664296" cy="492443"/>
          </a:xfrm>
          <a:prstGeom prst="rect">
            <a:avLst/>
          </a:prstGeom>
          <a:noFill/>
          <a:ln>
            <a:solidFill>
              <a:schemeClr val="tx1"/>
            </a:solidFill>
          </a:ln>
        </p:spPr>
        <p:txBody>
          <a:bodyPr wrap="square" rtlCol="0">
            <a:spAutoFit/>
          </a:bodyPr>
          <a:lstStyle/>
          <a:p>
            <a:pPr algn="ctr"/>
            <a:r>
              <a:rPr lang="en-GB" sz="2600" dirty="0" smtClean="0"/>
              <a:t>Subject databases</a:t>
            </a:r>
            <a:endParaRPr lang="en-GB" sz="2600" dirty="0"/>
          </a:p>
        </p:txBody>
      </p:sp>
      <p:sp>
        <p:nvSpPr>
          <p:cNvPr id="7" name="TextBox 6"/>
          <p:cNvSpPr txBox="1"/>
          <p:nvPr/>
        </p:nvSpPr>
        <p:spPr>
          <a:xfrm>
            <a:off x="3131840" y="3410996"/>
            <a:ext cx="2664296" cy="492443"/>
          </a:xfrm>
          <a:prstGeom prst="rect">
            <a:avLst/>
          </a:prstGeom>
          <a:noFill/>
          <a:ln>
            <a:solidFill>
              <a:schemeClr val="tx1"/>
            </a:solidFill>
          </a:ln>
        </p:spPr>
        <p:txBody>
          <a:bodyPr wrap="square" rtlCol="0">
            <a:spAutoFit/>
          </a:bodyPr>
          <a:lstStyle/>
          <a:p>
            <a:pPr algn="ctr"/>
            <a:r>
              <a:rPr lang="en-GB" sz="2600" dirty="0" smtClean="0"/>
              <a:t>Library’s </a:t>
            </a:r>
            <a:r>
              <a:rPr lang="en-GB" sz="2600" dirty="0" err="1" smtClean="0"/>
              <a:t>ejournals</a:t>
            </a:r>
            <a:endParaRPr lang="en-GB" sz="2600" dirty="0"/>
          </a:p>
        </p:txBody>
      </p:sp>
      <p:sp>
        <p:nvSpPr>
          <p:cNvPr id="8" name="TextBox 7"/>
          <p:cNvSpPr txBox="1"/>
          <p:nvPr/>
        </p:nvSpPr>
        <p:spPr>
          <a:xfrm>
            <a:off x="107504" y="3831431"/>
            <a:ext cx="2664296" cy="492443"/>
          </a:xfrm>
          <a:prstGeom prst="rect">
            <a:avLst/>
          </a:prstGeom>
          <a:noFill/>
          <a:ln>
            <a:solidFill>
              <a:schemeClr val="tx1"/>
            </a:solidFill>
          </a:ln>
        </p:spPr>
        <p:txBody>
          <a:bodyPr wrap="square" rtlCol="0">
            <a:spAutoFit/>
          </a:bodyPr>
          <a:lstStyle/>
          <a:p>
            <a:pPr algn="ctr"/>
            <a:r>
              <a:rPr lang="en-GB" sz="2600" dirty="0" smtClean="0"/>
              <a:t>Alphabetical table</a:t>
            </a:r>
            <a:endParaRPr lang="en-GB" sz="2600" dirty="0"/>
          </a:p>
        </p:txBody>
      </p:sp>
      <p:sp>
        <p:nvSpPr>
          <p:cNvPr id="9" name="TextBox 8"/>
          <p:cNvSpPr txBox="1"/>
          <p:nvPr/>
        </p:nvSpPr>
        <p:spPr>
          <a:xfrm>
            <a:off x="107504" y="4509120"/>
            <a:ext cx="2808312" cy="492443"/>
          </a:xfrm>
          <a:prstGeom prst="rect">
            <a:avLst/>
          </a:prstGeom>
          <a:noFill/>
          <a:ln>
            <a:solidFill>
              <a:schemeClr val="tx1"/>
            </a:solidFill>
          </a:ln>
        </p:spPr>
        <p:txBody>
          <a:bodyPr wrap="square" rtlCol="0">
            <a:spAutoFit/>
          </a:bodyPr>
          <a:lstStyle/>
          <a:p>
            <a:pPr algn="ctr"/>
            <a:r>
              <a:rPr lang="en-GB" sz="2600" dirty="0" smtClean="0"/>
              <a:t>Web of Knowledge</a:t>
            </a:r>
            <a:endParaRPr lang="en-GB" sz="2600" dirty="0"/>
          </a:p>
        </p:txBody>
      </p:sp>
      <p:sp>
        <p:nvSpPr>
          <p:cNvPr id="10" name="TextBox 9"/>
          <p:cNvSpPr txBox="1"/>
          <p:nvPr/>
        </p:nvSpPr>
        <p:spPr>
          <a:xfrm>
            <a:off x="107504" y="5229200"/>
            <a:ext cx="2808312" cy="892552"/>
          </a:xfrm>
          <a:prstGeom prst="rect">
            <a:avLst/>
          </a:prstGeom>
          <a:noFill/>
          <a:ln>
            <a:solidFill>
              <a:schemeClr val="tx1"/>
            </a:solidFill>
          </a:ln>
        </p:spPr>
        <p:txBody>
          <a:bodyPr wrap="square" rtlCol="0">
            <a:spAutoFit/>
          </a:bodyPr>
          <a:lstStyle/>
          <a:p>
            <a:pPr algn="ctr"/>
            <a:r>
              <a:rPr lang="en-GB" sz="2600" dirty="0" smtClean="0"/>
              <a:t>Search by topic, author, publication</a:t>
            </a:r>
            <a:endParaRPr lang="en-GB" sz="2600" dirty="0"/>
          </a:p>
        </p:txBody>
      </p:sp>
      <p:sp>
        <p:nvSpPr>
          <p:cNvPr id="11" name="TextBox 10"/>
          <p:cNvSpPr txBox="1"/>
          <p:nvPr/>
        </p:nvSpPr>
        <p:spPr>
          <a:xfrm>
            <a:off x="3131840" y="4232701"/>
            <a:ext cx="2664296" cy="492443"/>
          </a:xfrm>
          <a:prstGeom prst="rect">
            <a:avLst/>
          </a:prstGeom>
          <a:noFill/>
          <a:ln>
            <a:solidFill>
              <a:schemeClr val="tx1"/>
            </a:solidFill>
          </a:ln>
        </p:spPr>
        <p:txBody>
          <a:bodyPr wrap="square" rtlCol="0">
            <a:spAutoFit/>
          </a:bodyPr>
          <a:lstStyle/>
          <a:p>
            <a:pPr algn="ctr"/>
            <a:r>
              <a:rPr lang="en-GB" sz="2600" dirty="0" err="1" smtClean="0"/>
              <a:t>Findit@sheffield</a:t>
            </a:r>
            <a:endParaRPr lang="en-GB" sz="2600" dirty="0"/>
          </a:p>
        </p:txBody>
      </p:sp>
      <p:sp>
        <p:nvSpPr>
          <p:cNvPr id="12" name="TextBox 11"/>
          <p:cNvSpPr txBox="1"/>
          <p:nvPr/>
        </p:nvSpPr>
        <p:spPr>
          <a:xfrm>
            <a:off x="6156176" y="3140968"/>
            <a:ext cx="2736304" cy="892552"/>
          </a:xfrm>
          <a:prstGeom prst="rect">
            <a:avLst/>
          </a:prstGeom>
          <a:noFill/>
          <a:ln>
            <a:solidFill>
              <a:schemeClr val="tx1"/>
            </a:solidFill>
          </a:ln>
        </p:spPr>
        <p:txBody>
          <a:bodyPr wrap="square" rtlCol="0">
            <a:spAutoFit/>
          </a:bodyPr>
          <a:lstStyle/>
          <a:p>
            <a:pPr algn="ctr"/>
            <a:r>
              <a:rPr lang="en-GB" sz="2600" dirty="0" smtClean="0"/>
              <a:t>Star – search in title box</a:t>
            </a:r>
          </a:p>
        </p:txBody>
      </p:sp>
      <p:sp>
        <p:nvSpPr>
          <p:cNvPr id="13" name="TextBox 12"/>
          <p:cNvSpPr txBox="1"/>
          <p:nvPr/>
        </p:nvSpPr>
        <p:spPr>
          <a:xfrm>
            <a:off x="6156176" y="4480664"/>
            <a:ext cx="2736304" cy="892552"/>
          </a:xfrm>
          <a:prstGeom prst="rect">
            <a:avLst/>
          </a:prstGeom>
          <a:noFill/>
          <a:ln>
            <a:solidFill>
              <a:schemeClr val="tx1"/>
            </a:solidFill>
          </a:ln>
        </p:spPr>
        <p:txBody>
          <a:bodyPr wrap="square" rtlCol="0">
            <a:spAutoFit/>
          </a:bodyPr>
          <a:lstStyle/>
          <a:p>
            <a:pPr algn="ctr"/>
            <a:r>
              <a:rPr lang="en-GB" sz="2600" dirty="0" smtClean="0"/>
              <a:t>Show holdings, </a:t>
            </a:r>
            <a:r>
              <a:rPr lang="en-GB" sz="2600" dirty="0" err="1" smtClean="0"/>
              <a:t>Findit</a:t>
            </a:r>
            <a:endParaRPr lang="en-GB" sz="2600" dirty="0"/>
          </a:p>
        </p:txBody>
      </p:sp>
      <p:sp>
        <p:nvSpPr>
          <p:cNvPr id="14" name="TextBox 13"/>
          <p:cNvSpPr txBox="1"/>
          <p:nvPr/>
        </p:nvSpPr>
        <p:spPr>
          <a:xfrm>
            <a:off x="107504" y="6309320"/>
            <a:ext cx="2664296" cy="492443"/>
          </a:xfrm>
          <a:prstGeom prst="rect">
            <a:avLst/>
          </a:prstGeom>
          <a:noFill/>
          <a:ln>
            <a:solidFill>
              <a:schemeClr val="tx1"/>
            </a:solidFill>
          </a:ln>
        </p:spPr>
        <p:txBody>
          <a:bodyPr wrap="square" rtlCol="0">
            <a:spAutoFit/>
          </a:bodyPr>
          <a:lstStyle/>
          <a:p>
            <a:pPr algn="ctr"/>
            <a:r>
              <a:rPr lang="en-GB" sz="2600" dirty="0" err="1" smtClean="0"/>
              <a:t>Findit</a:t>
            </a:r>
            <a:endParaRPr lang="en-GB" sz="2600" dirty="0"/>
          </a:p>
        </p:txBody>
      </p:sp>
      <p:cxnSp>
        <p:nvCxnSpPr>
          <p:cNvPr id="16" name="Straight Arrow Connector 15"/>
          <p:cNvCxnSpPr/>
          <p:nvPr/>
        </p:nvCxnSpPr>
        <p:spPr>
          <a:xfrm>
            <a:off x="4427984" y="1761203"/>
            <a:ext cx="0" cy="37165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835696" y="2636912"/>
            <a:ext cx="1008112" cy="5040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427984" y="2636912"/>
            <a:ext cx="44" cy="77106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8" idx="0"/>
          </p:cNvCxnSpPr>
          <p:nvPr/>
        </p:nvCxnSpPr>
        <p:spPr>
          <a:xfrm>
            <a:off x="1439652" y="3633411"/>
            <a:ext cx="0" cy="19802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11" idx="0"/>
          </p:cNvCxnSpPr>
          <p:nvPr/>
        </p:nvCxnSpPr>
        <p:spPr>
          <a:xfrm>
            <a:off x="4463988" y="3903439"/>
            <a:ext cx="0" cy="32926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p:cNvCxnSpPr>
          <p:nvPr/>
        </p:nvCxnSpPr>
        <p:spPr>
          <a:xfrm>
            <a:off x="7524328" y="4033520"/>
            <a:ext cx="1632" cy="45029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403648" y="4280322"/>
            <a:ext cx="1588" cy="22879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403648" y="5000402"/>
            <a:ext cx="1588" cy="22879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940152" y="2636912"/>
            <a:ext cx="1224136" cy="5040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1403648" y="6080522"/>
            <a:ext cx="1588" cy="22879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a:t>
            </a:r>
            <a:endParaRPr lang="en-GB" dirty="0"/>
          </a:p>
        </p:txBody>
      </p:sp>
      <p:sp>
        <p:nvSpPr>
          <p:cNvPr id="3" name="Content Placeholder 2"/>
          <p:cNvSpPr>
            <a:spLocks noGrp="1"/>
          </p:cNvSpPr>
          <p:nvPr>
            <p:ph idx="1"/>
          </p:nvPr>
        </p:nvSpPr>
        <p:spPr>
          <a:xfrm>
            <a:off x="179512" y="1556792"/>
            <a:ext cx="8939336" cy="5112567"/>
          </a:xfrm>
        </p:spPr>
        <p:txBody>
          <a:bodyPr>
            <a:normAutofit/>
          </a:bodyPr>
          <a:lstStyle/>
          <a:p>
            <a:pPr marL="514350" indent="-514350">
              <a:buFont typeface="+mj-lt"/>
              <a:buAutoNum type="arabicPeriod"/>
            </a:pPr>
            <a:r>
              <a:rPr lang="en-GB" sz="3900" dirty="0" smtClean="0"/>
              <a:t>Structure </a:t>
            </a:r>
            <a:r>
              <a:rPr lang="en-GB" sz="3900" dirty="0" smtClean="0"/>
              <a:t>of interim report</a:t>
            </a:r>
          </a:p>
          <a:p>
            <a:pPr marL="514350" indent="-514350">
              <a:buFont typeface="+mj-lt"/>
              <a:buAutoNum type="arabicPeriod"/>
            </a:pPr>
            <a:r>
              <a:rPr lang="en-GB" sz="3900" dirty="0" smtClean="0"/>
              <a:t>The literature review</a:t>
            </a:r>
          </a:p>
          <a:p>
            <a:pPr marL="514350" indent="-514350">
              <a:buFont typeface="+mj-lt"/>
              <a:buAutoNum type="arabicPeriod"/>
            </a:pPr>
            <a:r>
              <a:rPr lang="en-GB" sz="3900" dirty="0" smtClean="0"/>
              <a:t>ISI </a:t>
            </a:r>
            <a:r>
              <a:rPr lang="en-GB" sz="3900" dirty="0" smtClean="0"/>
              <a:t>Web of Knowledge and University Library holdings</a:t>
            </a:r>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Final thoughts</a:t>
            </a:r>
            <a:endParaRPr lang="en-GB" dirty="0"/>
          </a:p>
        </p:txBody>
      </p:sp>
      <p:sp>
        <p:nvSpPr>
          <p:cNvPr id="3" name="Content Placeholder 2"/>
          <p:cNvSpPr>
            <a:spLocks noGrp="1"/>
          </p:cNvSpPr>
          <p:nvPr>
            <p:ph idx="1"/>
          </p:nvPr>
        </p:nvSpPr>
        <p:spPr>
          <a:xfrm>
            <a:off x="107504" y="919261"/>
            <a:ext cx="9001000" cy="4525963"/>
          </a:xfrm>
        </p:spPr>
        <p:txBody>
          <a:bodyPr>
            <a:noAutofit/>
          </a:bodyPr>
          <a:lstStyle/>
          <a:p>
            <a:r>
              <a:rPr lang="en-GB" sz="2800" dirty="0" smtClean="0"/>
              <a:t>Supervisor </a:t>
            </a:r>
          </a:p>
          <a:p>
            <a:pPr lvl="1"/>
            <a:r>
              <a:rPr lang="en-GB" dirty="0" smtClean="0"/>
              <a:t>will give scientific/technical guidance, advice on planning, read/comment on work</a:t>
            </a:r>
          </a:p>
          <a:p>
            <a:pPr lvl="1"/>
            <a:r>
              <a:rPr lang="en-GB" dirty="0" smtClean="0"/>
              <a:t>will not tell you exactly what to do, exactly what to read, micro-manage your project</a:t>
            </a:r>
          </a:p>
          <a:p>
            <a:pPr lvl="1"/>
            <a:endParaRPr lang="en-GB" dirty="0" smtClean="0"/>
          </a:p>
          <a:p>
            <a:r>
              <a:rPr lang="en-GB" sz="2800" dirty="0" smtClean="0"/>
              <a:t>Include write-up time in Gantt chart </a:t>
            </a:r>
          </a:p>
          <a:p>
            <a:pPr lvl="1"/>
            <a:r>
              <a:rPr lang="en-GB" dirty="0" smtClean="0"/>
              <a:t>but how long?</a:t>
            </a:r>
          </a:p>
          <a:p>
            <a:pPr lvl="1"/>
            <a:r>
              <a:rPr lang="en-GB" dirty="0" smtClean="0"/>
              <a:t>base it on how long it takes interim report write up and scale accordingly</a:t>
            </a:r>
          </a:p>
          <a:p>
            <a:pPr lvl="1"/>
            <a:r>
              <a:rPr lang="en-GB" dirty="0" smtClean="0"/>
              <a:t>Good scientific writing / good figures take a long time</a:t>
            </a:r>
          </a:p>
          <a:p>
            <a:pPr lvl="1"/>
            <a:r>
              <a:rPr lang="en-GB" dirty="0" smtClean="0"/>
              <a:t>Useful to factor in feedback</a:t>
            </a:r>
          </a:p>
          <a:p>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t="13860" b="5501"/>
          <a:stretch>
            <a:fillRect/>
          </a:stretch>
        </p:blipFill>
        <p:spPr bwMode="auto">
          <a:xfrm>
            <a:off x="0" y="1484784"/>
            <a:ext cx="9144000" cy="4608512"/>
          </a:xfrm>
          <a:prstGeom prst="rect">
            <a:avLst/>
          </a:prstGeom>
          <a:noFill/>
          <a:ln w="9525">
            <a:noFill/>
            <a:miter lim="800000"/>
            <a:headEnd/>
            <a:tailEnd/>
          </a:ln>
        </p:spPr>
      </p:pic>
      <p:sp>
        <p:nvSpPr>
          <p:cNvPr id="3" name="TextBox 2"/>
          <p:cNvSpPr txBox="1"/>
          <p:nvPr/>
        </p:nvSpPr>
        <p:spPr>
          <a:xfrm>
            <a:off x="1835696" y="314653"/>
            <a:ext cx="5976664" cy="954107"/>
          </a:xfrm>
          <a:prstGeom prst="rect">
            <a:avLst/>
          </a:prstGeom>
          <a:noFill/>
        </p:spPr>
        <p:txBody>
          <a:bodyPr wrap="square" rtlCol="0">
            <a:spAutoFit/>
          </a:bodyPr>
          <a:lstStyle/>
          <a:p>
            <a:r>
              <a:rPr lang="en-GB" sz="2800" dirty="0" smtClean="0"/>
              <a:t>Examples of University library resources – demonstration given in seminar</a:t>
            </a:r>
            <a:endParaRPr lang="en-GB"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t="20160" b="5501"/>
          <a:stretch>
            <a:fillRect/>
          </a:stretch>
        </p:blipFill>
        <p:spPr bwMode="auto">
          <a:xfrm>
            <a:off x="0" y="1268760"/>
            <a:ext cx="9144000" cy="424847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t="20341" b="5320"/>
          <a:stretch>
            <a:fillRect/>
          </a:stretch>
        </p:blipFill>
        <p:spPr bwMode="auto">
          <a:xfrm>
            <a:off x="0" y="1412776"/>
            <a:ext cx="9144000" cy="424847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t="13860" b="4241"/>
          <a:stretch>
            <a:fillRect/>
          </a:stretch>
        </p:blipFill>
        <p:spPr bwMode="auto">
          <a:xfrm>
            <a:off x="0" y="1556792"/>
            <a:ext cx="9144000" cy="468052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Structure of interim report</a:t>
            </a:r>
            <a:endParaRPr lang="en-GB" dirty="0"/>
          </a:p>
        </p:txBody>
      </p:sp>
      <p:sp>
        <p:nvSpPr>
          <p:cNvPr id="3" name="Content Placeholder 2"/>
          <p:cNvSpPr>
            <a:spLocks noGrp="1"/>
          </p:cNvSpPr>
          <p:nvPr>
            <p:ph idx="1"/>
          </p:nvPr>
        </p:nvSpPr>
        <p:spPr>
          <a:xfrm>
            <a:off x="323528" y="3511549"/>
            <a:ext cx="8640960" cy="3157811"/>
          </a:xfrm>
        </p:spPr>
        <p:txBody>
          <a:bodyPr>
            <a:noAutofit/>
          </a:bodyPr>
          <a:lstStyle/>
          <a:p>
            <a:pPr marL="457200" indent="-457200">
              <a:buFont typeface="+mj-lt"/>
              <a:buAutoNum type="arabicPeriod"/>
            </a:pPr>
            <a:r>
              <a:rPr lang="en-GB" sz="2800" b="1" dirty="0" smtClean="0"/>
              <a:t>Abstract</a:t>
            </a:r>
            <a:r>
              <a:rPr lang="en-GB" sz="2800" dirty="0" smtClean="0"/>
              <a:t> </a:t>
            </a:r>
            <a:r>
              <a:rPr lang="en-GB" sz="2800" b="1" dirty="0" smtClean="0"/>
              <a:t>–</a:t>
            </a:r>
            <a:r>
              <a:rPr lang="en-GB" sz="2800" dirty="0" smtClean="0"/>
              <a:t> 2 to 3 paragraphs. Summary of aims &amp; obj., approaches taken, achievements so far</a:t>
            </a:r>
          </a:p>
          <a:p>
            <a:pPr marL="457200" indent="-457200">
              <a:buFont typeface="+mj-lt"/>
              <a:buAutoNum type="arabicPeriod"/>
            </a:pPr>
            <a:endParaRPr lang="en-GB" sz="2800" dirty="0" smtClean="0"/>
          </a:p>
          <a:p>
            <a:pPr marL="457200" indent="-457200">
              <a:buFont typeface="+mj-lt"/>
              <a:buAutoNum type="arabicPeriod"/>
            </a:pPr>
            <a:r>
              <a:rPr lang="en-GB" sz="2800" b="1" dirty="0" smtClean="0"/>
              <a:t>Intro</a:t>
            </a:r>
            <a:r>
              <a:rPr lang="en-GB" sz="2800" dirty="0" smtClean="0"/>
              <a:t> </a:t>
            </a:r>
            <a:r>
              <a:rPr lang="en-GB" sz="2800" b="1" dirty="0" smtClean="0"/>
              <a:t>–</a:t>
            </a:r>
            <a:r>
              <a:rPr lang="en-GB" sz="2800" dirty="0" smtClean="0"/>
              <a:t> Scope. Outline topic area, aims &amp; obj. in detail, purpose, brief description of remaining sections, findings.</a:t>
            </a:r>
          </a:p>
        </p:txBody>
      </p:sp>
      <p:sp>
        <p:nvSpPr>
          <p:cNvPr id="4" name="TextBox 3"/>
          <p:cNvSpPr txBox="1"/>
          <p:nvPr/>
        </p:nvSpPr>
        <p:spPr>
          <a:xfrm>
            <a:off x="395536" y="1196752"/>
            <a:ext cx="8496944" cy="2246769"/>
          </a:xfrm>
          <a:prstGeom prst="rect">
            <a:avLst/>
          </a:prstGeom>
          <a:noFill/>
        </p:spPr>
        <p:txBody>
          <a:bodyPr wrap="square" rtlCol="0">
            <a:spAutoFit/>
          </a:bodyPr>
          <a:lstStyle/>
          <a:p>
            <a:pPr marL="514350" indent="-514350">
              <a:buNone/>
            </a:pPr>
            <a:r>
              <a:rPr lang="en-GB" sz="2800" dirty="0" smtClean="0"/>
              <a:t>NB. Assume the reader is a well educated graduate engineer, but not an expert on the subject of the project</a:t>
            </a:r>
          </a:p>
          <a:p>
            <a:pPr marL="514350" indent="-514350">
              <a:buNone/>
            </a:pPr>
            <a:r>
              <a:rPr lang="en-GB" sz="2800" dirty="0" smtClean="0"/>
              <a:t>	Maximum 20 pages long</a:t>
            </a:r>
          </a:p>
          <a:p>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5616624"/>
          </a:xfrm>
        </p:spPr>
        <p:txBody>
          <a:bodyPr>
            <a:noAutofit/>
          </a:bodyPr>
          <a:lstStyle/>
          <a:p>
            <a:pPr marL="457200" indent="-457200">
              <a:buFont typeface="+mj-lt"/>
              <a:buAutoNum type="arabicPeriod"/>
            </a:pPr>
            <a:r>
              <a:rPr lang="en-GB" sz="2800" b="1" dirty="0" smtClean="0"/>
              <a:t>Background</a:t>
            </a:r>
            <a:r>
              <a:rPr lang="en-GB" sz="2800" dirty="0" smtClean="0"/>
              <a:t> </a:t>
            </a:r>
            <a:r>
              <a:rPr lang="en-GB" sz="2800" b="1" dirty="0" smtClean="0"/>
              <a:t>(literature review) –</a:t>
            </a:r>
            <a:r>
              <a:rPr lang="en-GB" sz="2800" dirty="0" smtClean="0"/>
              <a:t> Review general field, set scene, technique, set-ups, approaches, set / understand the wider context. Why is the work needed? What are it’s applications?</a:t>
            </a:r>
          </a:p>
          <a:p>
            <a:pPr lvl="1">
              <a:spcBef>
                <a:spcPts val="700"/>
              </a:spcBef>
            </a:pPr>
            <a:r>
              <a:rPr lang="en-GB" dirty="0" smtClean="0"/>
              <a:t>Outline structure of literature review</a:t>
            </a:r>
          </a:p>
          <a:p>
            <a:pPr lvl="1">
              <a:spcBef>
                <a:spcPts val="700"/>
              </a:spcBef>
            </a:pPr>
            <a:r>
              <a:rPr lang="en-GB" dirty="0" smtClean="0"/>
              <a:t>Be focused, concise </a:t>
            </a:r>
          </a:p>
          <a:p>
            <a:pPr lvl="1">
              <a:spcBef>
                <a:spcPts val="700"/>
              </a:spcBef>
            </a:pPr>
            <a:r>
              <a:rPr lang="en-GB" dirty="0" smtClean="0"/>
              <a:t>Demonstrate good understanding of background theory</a:t>
            </a:r>
          </a:p>
          <a:p>
            <a:pPr lvl="1">
              <a:spcBef>
                <a:spcPts val="700"/>
              </a:spcBef>
            </a:pPr>
            <a:r>
              <a:rPr lang="en-GB" dirty="0" smtClean="0"/>
              <a:t>Organise in a useful way (not random collection of refs.)</a:t>
            </a:r>
          </a:p>
          <a:p>
            <a:pPr lvl="1">
              <a:spcBef>
                <a:spcPts val="700"/>
              </a:spcBef>
            </a:pPr>
            <a:r>
              <a:rPr lang="en-GB" dirty="0" smtClean="0"/>
              <a:t>Use up to date literature</a:t>
            </a:r>
          </a:p>
          <a:p>
            <a:pPr lvl="1">
              <a:spcBef>
                <a:spcPts val="700"/>
              </a:spcBef>
            </a:pPr>
            <a:r>
              <a:rPr lang="en-GB" dirty="0" smtClean="0"/>
              <a:t>Describe and criticise (justify)</a:t>
            </a:r>
          </a:p>
          <a:p>
            <a:pPr lvl="1">
              <a:spcBef>
                <a:spcPts val="700"/>
              </a:spcBef>
            </a:pPr>
            <a:r>
              <a:rPr lang="en-GB" dirty="0" smtClean="0"/>
              <a:t>Design based projects: explore existing design options (pros and cons)</a:t>
            </a:r>
          </a:p>
          <a:p>
            <a:pPr>
              <a:spcBef>
                <a:spcPts val="900"/>
              </a:spcBef>
            </a:pPr>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review</a:t>
            </a:r>
            <a:endParaRPr lang="en-GB" dirty="0"/>
          </a:p>
        </p:txBody>
      </p:sp>
      <p:sp>
        <p:nvSpPr>
          <p:cNvPr id="3" name="Content Placeholder 2"/>
          <p:cNvSpPr>
            <a:spLocks noGrp="1"/>
          </p:cNvSpPr>
          <p:nvPr>
            <p:ph idx="1"/>
          </p:nvPr>
        </p:nvSpPr>
        <p:spPr/>
        <p:txBody>
          <a:bodyPr>
            <a:noAutofit/>
          </a:bodyPr>
          <a:lstStyle/>
          <a:p>
            <a:pPr>
              <a:buNone/>
            </a:pPr>
            <a:r>
              <a:rPr lang="en-GB" sz="2800" b="1" dirty="0" smtClean="0"/>
              <a:t>Research based – </a:t>
            </a:r>
          </a:p>
          <a:p>
            <a:pPr lvl="1"/>
            <a:r>
              <a:rPr lang="en-GB" dirty="0" smtClean="0"/>
              <a:t>Why is the work being done?</a:t>
            </a:r>
          </a:p>
          <a:p>
            <a:pPr lvl="1"/>
            <a:r>
              <a:rPr lang="en-GB" dirty="0" smtClean="0"/>
              <a:t>Critical review of state of the art</a:t>
            </a:r>
          </a:p>
          <a:p>
            <a:pPr lvl="1"/>
            <a:r>
              <a:rPr lang="en-GB" dirty="0" smtClean="0"/>
              <a:t>How did ideas evolve to where they are now?</a:t>
            </a:r>
          </a:p>
          <a:p>
            <a:pPr lvl="1"/>
            <a:r>
              <a:rPr lang="en-GB" dirty="0" smtClean="0"/>
              <a:t>Key players and their opinions</a:t>
            </a:r>
          </a:p>
          <a:p>
            <a:pPr lvl="1"/>
            <a:endParaRPr lang="en-GB" dirty="0" smtClean="0"/>
          </a:p>
          <a:p>
            <a:pPr>
              <a:buNone/>
            </a:pPr>
            <a:r>
              <a:rPr lang="en-GB" sz="2800" b="1" dirty="0" smtClean="0"/>
              <a:t>Design based – </a:t>
            </a:r>
          </a:p>
          <a:p>
            <a:pPr lvl="1"/>
            <a:r>
              <a:rPr lang="en-GB" dirty="0" smtClean="0"/>
              <a:t>Why is design necessary?</a:t>
            </a:r>
          </a:p>
          <a:p>
            <a:pPr lvl="1"/>
            <a:r>
              <a:rPr lang="en-GB" dirty="0" smtClean="0"/>
              <a:t>Critical review of existing design approaches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Structure of interim report</a:t>
            </a:r>
            <a:endParaRPr lang="en-GB" dirty="0"/>
          </a:p>
        </p:txBody>
      </p:sp>
      <p:sp>
        <p:nvSpPr>
          <p:cNvPr id="3" name="Content Placeholder 2"/>
          <p:cNvSpPr>
            <a:spLocks noGrp="1"/>
          </p:cNvSpPr>
          <p:nvPr>
            <p:ph idx="1"/>
          </p:nvPr>
        </p:nvSpPr>
        <p:spPr>
          <a:xfrm>
            <a:off x="457200" y="1351309"/>
            <a:ext cx="8229600" cy="4525963"/>
          </a:xfrm>
        </p:spPr>
        <p:txBody>
          <a:bodyPr>
            <a:noAutofit/>
          </a:bodyPr>
          <a:lstStyle/>
          <a:p>
            <a:pPr marL="514350" indent="-514350">
              <a:buFont typeface="+mj-lt"/>
              <a:buAutoNum type="arabicPeriod" startAt="4"/>
            </a:pPr>
            <a:r>
              <a:rPr lang="en-GB" sz="2800" b="1" dirty="0" smtClean="0"/>
              <a:t>Research methods – </a:t>
            </a:r>
          </a:p>
          <a:p>
            <a:r>
              <a:rPr lang="en-GB" sz="2800" dirty="0" smtClean="0"/>
              <a:t>What the project involves</a:t>
            </a:r>
          </a:p>
          <a:p>
            <a:r>
              <a:rPr lang="en-GB" sz="2800" dirty="0" smtClean="0"/>
              <a:t>Project plan (&amp; discussion) and evaluation plan.</a:t>
            </a:r>
          </a:p>
          <a:p>
            <a:pPr lvl="1"/>
            <a:r>
              <a:rPr lang="en-GB" i="1" dirty="0" smtClean="0"/>
              <a:t>Is the plan realistic? Is scope reasonable or is too much being attempted? Is sufficient time included for write-up?</a:t>
            </a:r>
          </a:p>
          <a:p>
            <a:r>
              <a:rPr lang="en-GB" sz="2800" dirty="0" smtClean="0"/>
              <a:t>May need to apply new methodology (technique, experiment, design methodology, programming)</a:t>
            </a:r>
          </a:p>
          <a:p>
            <a:r>
              <a:rPr lang="en-GB" sz="2800" dirty="0" smtClean="0"/>
              <a:t>Agree with supervisor what needs to be investigated</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interim report</a:t>
            </a:r>
            <a:endParaRPr lang="en-GB" dirty="0"/>
          </a:p>
        </p:txBody>
      </p:sp>
      <p:sp>
        <p:nvSpPr>
          <p:cNvPr id="3" name="Content Placeholder 2"/>
          <p:cNvSpPr>
            <a:spLocks noGrp="1"/>
          </p:cNvSpPr>
          <p:nvPr>
            <p:ph idx="1"/>
          </p:nvPr>
        </p:nvSpPr>
        <p:spPr/>
        <p:txBody>
          <a:bodyPr>
            <a:normAutofit lnSpcReduction="10000"/>
          </a:bodyPr>
          <a:lstStyle/>
          <a:p>
            <a:r>
              <a:rPr lang="en-GB" sz="2800" dirty="0" smtClean="0"/>
              <a:t>Project planning (last week)</a:t>
            </a:r>
          </a:p>
          <a:p>
            <a:pPr lvl="1"/>
            <a:r>
              <a:rPr lang="en-GB" dirty="0" smtClean="0"/>
              <a:t>Aims &amp; objectives – how going to achieve?</a:t>
            </a:r>
          </a:p>
          <a:p>
            <a:pPr lvl="1"/>
            <a:r>
              <a:rPr lang="en-GB" dirty="0" smtClean="0"/>
              <a:t>What are your deliverables? How will you evaluate these?</a:t>
            </a:r>
          </a:p>
          <a:p>
            <a:pPr lvl="1"/>
            <a:r>
              <a:rPr lang="en-GB" dirty="0" smtClean="0"/>
              <a:t>Gantt chart</a:t>
            </a:r>
          </a:p>
          <a:p>
            <a:pPr lvl="1"/>
            <a:r>
              <a:rPr lang="en-GB" dirty="0" smtClean="0"/>
              <a:t>Risks and possible remedies (risk register)</a:t>
            </a:r>
          </a:p>
          <a:p>
            <a:pPr lvl="1"/>
            <a:endParaRPr lang="en-GB" dirty="0" smtClean="0"/>
          </a:p>
          <a:p>
            <a:pPr marL="514350" indent="-514350">
              <a:buFont typeface="+mj-lt"/>
              <a:buAutoNum type="arabicPeriod" startAt="5"/>
            </a:pPr>
            <a:r>
              <a:rPr lang="en-GB" sz="2800" b="1" dirty="0" smtClean="0"/>
              <a:t>Conclusions     </a:t>
            </a:r>
          </a:p>
          <a:p>
            <a:pPr marL="514350" indent="-514350">
              <a:buFont typeface="+mj-lt"/>
              <a:buAutoNum type="arabicPeriod" startAt="5"/>
            </a:pPr>
            <a:r>
              <a:rPr lang="en-GB" sz="2800" b="1" dirty="0" smtClean="0"/>
              <a:t>References</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16" y="476672"/>
            <a:ext cx="4139952" cy="4525963"/>
          </a:xfrm>
        </p:spPr>
        <p:txBody>
          <a:bodyPr>
            <a:noAutofit/>
          </a:bodyPr>
          <a:lstStyle/>
          <a:p>
            <a:pPr>
              <a:buNone/>
            </a:pPr>
            <a:r>
              <a:rPr lang="en-GB" sz="2800" b="1" dirty="0" smtClean="0"/>
              <a:t>4a. Research based – </a:t>
            </a:r>
          </a:p>
          <a:p>
            <a:pPr lvl="1"/>
            <a:r>
              <a:rPr lang="en-GB" dirty="0" smtClean="0"/>
              <a:t>	theory (but don’t repeat from textbooks), measurements, methods – sufficient to enable continuation or comparison</a:t>
            </a:r>
          </a:p>
        </p:txBody>
      </p:sp>
      <p:sp>
        <p:nvSpPr>
          <p:cNvPr id="4" name="Content Placeholder 2"/>
          <p:cNvSpPr txBox="1">
            <a:spLocks/>
          </p:cNvSpPr>
          <p:nvPr/>
        </p:nvSpPr>
        <p:spPr>
          <a:xfrm>
            <a:off x="4499992" y="476672"/>
            <a:ext cx="4644008"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4b. Design based</a:t>
            </a:r>
            <a:r>
              <a:rPr kumimoji="0" lang="en-GB" sz="2800" b="1" i="0" u="none" strike="noStrike" kern="1200" cap="none" spc="0" normalizeH="0" noProof="0" dirty="0" smtClean="0">
                <a:ln>
                  <a:noFill/>
                </a:ln>
                <a:solidFill>
                  <a:schemeClr val="tx1"/>
                </a:solidFill>
                <a:effectLst/>
                <a:uLnTx/>
                <a:uFillTx/>
                <a:latin typeface="+mn-lt"/>
                <a:ea typeface="+mn-ea"/>
                <a:cs typeface="+mn-cs"/>
              </a:rPr>
              <a:t> </a:t>
            </a:r>
            <a:r>
              <a:rPr kumimoji="0" lang="en-GB" sz="2800" b="1"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creation of specification</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creative thinking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options available in terms of cost, complexity tradeoffs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risks and alternative strategies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design choices and justification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use of simulation or prototypes </a:t>
            </a:r>
          </a:p>
          <a:p>
            <a:pPr marL="742950" marR="0" lvl="1" indent="-285750" algn="l" defTabSz="914400" rtl="0" eaLnBrk="1" fontAlgn="auto" latinLnBrk="0" hangingPunct="1">
              <a:lnSpc>
                <a:spcPct val="100000"/>
              </a:lnSpc>
              <a:spcBef>
                <a:spcPts val="3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evaluation of performance</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Straight Connector 6"/>
          <p:cNvCxnSpPr/>
          <p:nvPr/>
        </p:nvCxnSpPr>
        <p:spPr>
          <a:xfrm>
            <a:off x="4427984" y="404664"/>
            <a:ext cx="0" cy="61926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search</a:t>
            </a:r>
            <a:endParaRPr lang="en-GB" dirty="0"/>
          </a:p>
        </p:txBody>
      </p:sp>
      <p:sp>
        <p:nvSpPr>
          <p:cNvPr id="3" name="Content Placeholder 2"/>
          <p:cNvSpPr>
            <a:spLocks noGrp="1"/>
          </p:cNvSpPr>
          <p:nvPr>
            <p:ph idx="1"/>
          </p:nvPr>
        </p:nvSpPr>
        <p:spPr/>
        <p:txBody>
          <a:bodyPr>
            <a:normAutofit/>
          </a:bodyPr>
          <a:lstStyle/>
          <a:p>
            <a:r>
              <a:rPr lang="en-GB" sz="3000" dirty="0" smtClean="0"/>
              <a:t>Science is not conducted in a vacuum</a:t>
            </a:r>
          </a:p>
          <a:p>
            <a:r>
              <a:rPr lang="en-GB" sz="3000" dirty="0" smtClean="0"/>
              <a:t>Impossible to read everything – be selective</a:t>
            </a:r>
          </a:p>
          <a:p>
            <a:r>
              <a:rPr lang="en-GB" sz="3000" dirty="0" smtClean="0"/>
              <a:t>Aim of lit. search:</a:t>
            </a:r>
          </a:p>
          <a:p>
            <a:pPr lvl="1"/>
            <a:r>
              <a:rPr lang="en-GB" sz="3000" dirty="0" smtClean="0"/>
              <a:t>Increase knowledge of a topic</a:t>
            </a:r>
          </a:p>
          <a:p>
            <a:pPr lvl="1"/>
            <a:r>
              <a:rPr lang="en-GB" sz="3000" dirty="0" smtClean="0"/>
              <a:t>Identify useful articles/books</a:t>
            </a:r>
          </a:p>
          <a:p>
            <a:pPr lvl="1"/>
            <a:r>
              <a:rPr lang="en-GB" sz="3000" dirty="0" smtClean="0"/>
              <a:t>Critical appraisal – identify valid studies, dominant consensus</a:t>
            </a:r>
          </a:p>
          <a:p>
            <a:r>
              <a:rPr lang="en-GB" sz="3000" dirty="0" smtClean="0"/>
              <a:t>Summarise and discuss literature</a:t>
            </a:r>
            <a:endParaRPr lang="en-GB" sz="3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1277</Words>
  <Application>Microsoft Macintosh PowerPoint</Application>
  <PresentationFormat>On-screen Show (4:3)</PresentationFormat>
  <Paragraphs>191</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EEE MSc Project Guidance notes</vt:lpstr>
      <vt:lpstr>Content</vt:lpstr>
      <vt:lpstr>Structure of interim report</vt:lpstr>
      <vt:lpstr>PowerPoint Presentation</vt:lpstr>
      <vt:lpstr>Literature review</vt:lpstr>
      <vt:lpstr>Structure of interim report</vt:lpstr>
      <vt:lpstr>Structure of interim report</vt:lpstr>
      <vt:lpstr>PowerPoint Presentation</vt:lpstr>
      <vt:lpstr>Literature search</vt:lpstr>
      <vt:lpstr>Literature search</vt:lpstr>
      <vt:lpstr>PowerPoint Presentation</vt:lpstr>
      <vt:lpstr>PowerPoint Presentation</vt:lpstr>
      <vt:lpstr>Process</vt:lpstr>
      <vt:lpstr>Process</vt:lpstr>
      <vt:lpstr>Process</vt:lpstr>
      <vt:lpstr>Organising references</vt:lpstr>
      <vt:lpstr>References</vt:lpstr>
      <vt:lpstr>Referencing</vt:lpstr>
      <vt:lpstr>Journal search</vt:lpstr>
      <vt:lpstr>Final thoughts</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report mark scheme</dc:title>
  <dc:creator>Kris Groom</dc:creator>
  <cp:lastModifiedBy>Kristian Groom</cp:lastModifiedBy>
  <cp:revision>86</cp:revision>
  <dcterms:created xsi:type="dcterms:W3CDTF">2011-01-31T12:30:20Z</dcterms:created>
  <dcterms:modified xsi:type="dcterms:W3CDTF">2014-10-07T13:41:23Z</dcterms:modified>
</cp:coreProperties>
</file>