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0" r:id="rId2"/>
    <p:sldId id="274" r:id="rId3"/>
    <p:sldId id="264" r:id="rId4"/>
    <p:sldId id="265" r:id="rId5"/>
    <p:sldId id="266" r:id="rId6"/>
    <p:sldId id="268" r:id="rId7"/>
    <p:sldId id="267" r:id="rId8"/>
    <p:sldId id="269" r:id="rId9"/>
    <p:sldId id="270" r:id="rId10"/>
    <p:sldId id="287" r:id="rId11"/>
    <p:sldId id="271" r:id="rId12"/>
    <p:sldId id="272" r:id="rId13"/>
    <p:sldId id="288" r:id="rId14"/>
    <p:sldId id="273" r:id="rId15"/>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78167" autoAdjust="0"/>
  </p:normalViewPr>
  <p:slideViewPr>
    <p:cSldViewPr>
      <p:cViewPr varScale="1">
        <p:scale>
          <a:sx n="46" d="100"/>
          <a:sy n="46" d="100"/>
        </p:scale>
        <p:origin x="-21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AC117CC0-C969-4078-84CC-D227F515786C}" type="datetimeFigureOut">
              <a:rPr lang="en-GB" smtClean="0"/>
              <a:pPr/>
              <a:t>07/10/2014</a:t>
            </a:fld>
            <a:endParaRPr lang="en-GB"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611B4853-248C-4A24-961A-DBF3A5494BA3}" type="slidenum">
              <a:rPr lang="en-GB" smtClean="0"/>
              <a:pPr/>
              <a:t>‹#›</a:t>
            </a:fld>
            <a:endParaRPr lang="en-GB" dirty="0"/>
          </a:p>
        </p:txBody>
      </p:sp>
    </p:spTree>
    <p:extLst>
      <p:ext uri="{BB962C8B-B14F-4D97-AF65-F5344CB8AC3E}">
        <p14:creationId xmlns:p14="http://schemas.microsoft.com/office/powerpoint/2010/main" val="3972077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4EE009ED-243B-4732-A04B-EA63ADAAB116}" type="datetimeFigureOut">
              <a:rPr lang="en-GB" smtClean="0"/>
              <a:pPr/>
              <a:t>07/10/2014</a:t>
            </a:fld>
            <a:endParaRPr lang="en-GB" dirty="0"/>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95B796C7-401F-4611-A568-13E86FF07598}" type="slidenum">
              <a:rPr lang="en-GB" smtClean="0"/>
              <a:pPr/>
              <a:t>‹#›</a:t>
            </a:fld>
            <a:endParaRPr lang="en-GB" dirty="0"/>
          </a:p>
        </p:txBody>
      </p:sp>
    </p:spTree>
    <p:extLst>
      <p:ext uri="{BB962C8B-B14F-4D97-AF65-F5344CB8AC3E}">
        <p14:creationId xmlns:p14="http://schemas.microsoft.com/office/powerpoint/2010/main" val="174859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2</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Relaxed </a:t>
            </a:r>
            <a:r>
              <a:rPr lang="en-GB" dirty="0" smtClean="0"/>
              <a:t>delivery. If you know your material </a:t>
            </a:r>
            <a:r>
              <a:rPr lang="en-GB" dirty="0" smtClean="0"/>
              <a:t>well </a:t>
            </a:r>
            <a:r>
              <a:rPr lang="en-GB" dirty="0" smtClean="0"/>
              <a:t>enough you shouldn’t </a:t>
            </a:r>
            <a:r>
              <a:rPr lang="en-GB" dirty="0" smtClean="0"/>
              <a:t>need prompts. Practise to yourself then to colleagues,</a:t>
            </a:r>
            <a:r>
              <a:rPr lang="en-GB" baseline="0" dirty="0" smtClean="0"/>
              <a:t> rehearsing pacing and use of visual aids, getting productive criticism from colleagues.</a:t>
            </a:r>
          </a:p>
          <a:p>
            <a:endParaRPr lang="en-GB" baseline="0" dirty="0" smtClean="0"/>
          </a:p>
          <a:p>
            <a:r>
              <a:rPr lang="en-GB" baseline="0" dirty="0" smtClean="0"/>
              <a:t>Keep </a:t>
            </a:r>
            <a:r>
              <a:rPr lang="en-GB" baseline="0" dirty="0" smtClean="0"/>
              <a:t>objectives and core messages in </a:t>
            </a:r>
            <a:r>
              <a:rPr lang="en-GB" baseline="0" dirty="0" smtClean="0"/>
              <a:t>mind. </a:t>
            </a:r>
            <a:r>
              <a:rPr lang="en-GB" baseline="0" dirty="0" smtClean="0"/>
              <a:t>What do you want them to remember after they’ve left the </a:t>
            </a:r>
            <a:r>
              <a:rPr lang="en-GB" baseline="0" dirty="0" smtClean="0"/>
              <a:t>room?</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11</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Use voice – how you say is as</a:t>
            </a:r>
            <a:r>
              <a:rPr lang="en-GB" baseline="0" dirty="0" smtClean="0"/>
              <a:t> </a:t>
            </a:r>
            <a:r>
              <a:rPr lang="en-GB" dirty="0" smtClean="0"/>
              <a:t>important as what you say.</a:t>
            </a:r>
          </a:p>
          <a:p>
            <a:r>
              <a:rPr lang="en-GB" dirty="0" smtClean="0"/>
              <a:t>Don’t </a:t>
            </a:r>
            <a:r>
              <a:rPr lang="en-GB" dirty="0" smtClean="0"/>
              <a:t>rush – natural pace, but not conversational. Monotonous will put people to sleep.</a:t>
            </a:r>
          </a:p>
          <a:p>
            <a:r>
              <a:rPr lang="en-GB" dirty="0" smtClean="0"/>
              <a:t>Look </a:t>
            </a:r>
            <a:r>
              <a:rPr lang="en-GB" dirty="0" smtClean="0"/>
              <a:t>at audience to create rapport, but don’t fix </a:t>
            </a:r>
            <a:r>
              <a:rPr lang="en-GB" dirty="0" smtClean="0"/>
              <a:t>gaze</a:t>
            </a:r>
            <a:r>
              <a:rPr lang="en-GB" baseline="0" dirty="0" smtClean="0"/>
              <a:t>. </a:t>
            </a:r>
            <a:r>
              <a:rPr lang="en-GB" baseline="0" dirty="0" smtClean="0"/>
              <a:t>Don’t look bored.</a:t>
            </a:r>
          </a:p>
          <a:p>
            <a:r>
              <a:rPr lang="en-GB" baseline="0" dirty="0" smtClean="0"/>
              <a:t>Look </a:t>
            </a:r>
            <a:r>
              <a:rPr lang="en-GB" baseline="0" dirty="0" smtClean="0"/>
              <a:t>at audience’s body language – i.e. know when to stop or move on if they’re losing concentration.</a:t>
            </a:r>
            <a:endParaRPr lang="en-GB" dirty="0" smtClean="0"/>
          </a:p>
        </p:txBody>
      </p:sp>
      <p:sp>
        <p:nvSpPr>
          <p:cNvPr id="4" name="Slide Number Placeholder 3"/>
          <p:cNvSpPr>
            <a:spLocks noGrp="1"/>
          </p:cNvSpPr>
          <p:nvPr>
            <p:ph type="sldNum" sz="quarter" idx="10"/>
          </p:nvPr>
        </p:nvSpPr>
        <p:spPr/>
        <p:txBody>
          <a:bodyPr/>
          <a:lstStyle/>
          <a:p>
            <a:fld id="{95B796C7-401F-4611-A568-13E86FF07598}" type="slidenum">
              <a:rPr lang="en-GB" smtClean="0"/>
              <a:pPr/>
              <a:t>12</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13</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Make </a:t>
            </a:r>
            <a:r>
              <a:rPr lang="en-GB" sz="1200" dirty="0" smtClean="0"/>
              <a:t>sure the slide has the minimum info to get point across.</a:t>
            </a:r>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14</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2975" y="746125"/>
            <a:ext cx="4972050" cy="3729038"/>
          </a:xfrm>
        </p:spPr>
      </p:sp>
      <p:sp>
        <p:nvSpPr>
          <p:cNvPr id="3" name="Notes Placeholder 2"/>
          <p:cNvSpPr>
            <a:spLocks noGrp="1"/>
          </p:cNvSpPr>
          <p:nvPr>
            <p:ph type="body" idx="1"/>
          </p:nvPr>
        </p:nvSpPr>
        <p:spPr/>
        <p:txBody>
          <a:bodyPr>
            <a:normAutofit/>
          </a:bodyPr>
          <a:lstStyle/>
          <a:p>
            <a:pPr>
              <a:buNone/>
            </a:pPr>
            <a:r>
              <a:rPr lang="en-GB" sz="1200" dirty="0" smtClean="0"/>
              <a:t>Good communication is not transmission of </a:t>
            </a:r>
            <a:r>
              <a:rPr lang="en-GB" sz="1200" dirty="0" smtClean="0"/>
              <a:t>information, </a:t>
            </a:r>
            <a:r>
              <a:rPr lang="en-GB" sz="1200" dirty="0" smtClean="0"/>
              <a:t>but reception of it </a:t>
            </a:r>
          </a:p>
          <a:p>
            <a:pPr>
              <a:buNone/>
            </a:pPr>
            <a:r>
              <a:rPr lang="en-GB" sz="1200" dirty="0" smtClean="0"/>
              <a:t>→ prepare presentation/content for </a:t>
            </a:r>
            <a:r>
              <a:rPr lang="en-GB" sz="1200" dirty="0" smtClean="0"/>
              <a:t>the needs </a:t>
            </a:r>
            <a:r>
              <a:rPr lang="en-GB" sz="1200" dirty="0" smtClean="0"/>
              <a:t>of audience </a:t>
            </a:r>
          </a:p>
          <a:p>
            <a:endParaRPr lang="en-GB" dirty="0" smtClean="0"/>
          </a:p>
          <a:p>
            <a:r>
              <a:rPr lang="en-GB" dirty="0" smtClean="0"/>
              <a:t>Sketch out on paper the basic</a:t>
            </a:r>
            <a:r>
              <a:rPr lang="en-GB" baseline="0" dirty="0" smtClean="0"/>
              <a:t> structure and appropriate framework for information to be presented.</a:t>
            </a:r>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3</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2975" y="746125"/>
            <a:ext cx="4972050" cy="3729038"/>
          </a:xfrm>
        </p:spPr>
      </p:sp>
      <p:sp>
        <p:nvSpPr>
          <p:cNvPr id="3" name="Notes Placeholder 2"/>
          <p:cNvSpPr>
            <a:spLocks noGrp="1"/>
          </p:cNvSpPr>
          <p:nvPr>
            <p:ph type="body" idx="1"/>
          </p:nvPr>
        </p:nvSpPr>
        <p:spPr/>
        <p:txBody>
          <a:bodyPr>
            <a:normAutofit/>
          </a:bodyPr>
          <a:lstStyle/>
          <a:p>
            <a:r>
              <a:rPr lang="en-GB" dirty="0" smtClean="0"/>
              <a:t>Many</a:t>
            </a:r>
            <a:r>
              <a:rPr lang="en-GB" baseline="0" dirty="0" smtClean="0"/>
              <a:t> students feel the need to tell everything they have done – you will confuse people if you overwhelm them with too much information at once. Don’t try to prove how clever you are or how much work you’ve done or the main messages will get lost.</a:t>
            </a:r>
          </a:p>
          <a:p>
            <a:endParaRPr lang="en-GB" baseline="0" dirty="0" smtClean="0"/>
          </a:p>
          <a:p>
            <a:r>
              <a:rPr lang="en-GB" baseline="0" dirty="0" smtClean="0"/>
              <a:t>Perhaps write a script of your oral presentation to practise with, to make sure you discuss all points and become familiar with it.</a:t>
            </a:r>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4</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2975" y="746125"/>
            <a:ext cx="4972050" cy="3729038"/>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Posters are </a:t>
            </a:r>
            <a:r>
              <a:rPr lang="en-GB" dirty="0" smtClean="0"/>
              <a:t>used to communicate research – they do the talking.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Space determines content</a:t>
            </a:r>
            <a:r>
              <a:rPr lang="en-GB" baseline="0" dirty="0" smtClean="0"/>
              <a:t> – keep text/figs legible, be concise (no waffle). Make full use of space but don’t cramp page.</a:t>
            </a:r>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5</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2975" y="746125"/>
            <a:ext cx="4972050" cy="372903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6</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2975" y="746125"/>
            <a:ext cx="4972050" cy="3729038"/>
          </a:xfrm>
        </p:spPr>
      </p:sp>
      <p:sp>
        <p:nvSpPr>
          <p:cNvPr id="3" name="Notes Placeholder 2"/>
          <p:cNvSpPr>
            <a:spLocks noGrp="1"/>
          </p:cNvSpPr>
          <p:nvPr>
            <p:ph type="body" idx="1"/>
          </p:nvPr>
        </p:nvSpPr>
        <p:spPr/>
        <p:txBody>
          <a:bodyPr>
            <a:normAutofit/>
          </a:bodyPr>
          <a:lstStyle/>
          <a:p>
            <a:r>
              <a:rPr lang="en-GB" dirty="0" smtClean="0"/>
              <a:t>Title, name at top. Use rest of space as see fit, but try to follow the guidelines </a:t>
            </a:r>
            <a:r>
              <a:rPr lang="en-GB" dirty="0" smtClean="0"/>
              <a:t>in the slide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7</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SELECTIVE </a:t>
            </a:r>
            <a:r>
              <a:rPr lang="en-GB" dirty="0" smtClean="0"/>
              <a:t>RESULTS: Only show results that</a:t>
            </a:r>
            <a:r>
              <a:rPr lang="en-GB" baseline="0" dirty="0" smtClean="0"/>
              <a:t> illustrate the main findings</a:t>
            </a:r>
            <a:r>
              <a:rPr lang="en-GB" baseline="0" dirty="0" smtClean="0"/>
              <a:t>.</a:t>
            </a:r>
            <a:endParaRPr lang="en-GB" baseline="0" dirty="0" smtClean="0"/>
          </a:p>
        </p:txBody>
      </p:sp>
      <p:sp>
        <p:nvSpPr>
          <p:cNvPr id="4" name="Slide Number Placeholder 3"/>
          <p:cNvSpPr>
            <a:spLocks noGrp="1"/>
          </p:cNvSpPr>
          <p:nvPr>
            <p:ph type="sldNum" sz="quarter" idx="10"/>
          </p:nvPr>
        </p:nvSpPr>
        <p:spPr/>
        <p:txBody>
          <a:bodyPr/>
          <a:lstStyle/>
          <a:p>
            <a:fld id="{95B796C7-401F-4611-A568-13E86FF07598}" type="slidenum">
              <a:rPr lang="en-GB" smtClean="0"/>
              <a:pPr/>
              <a:t>8</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95B796C7-401F-4611-A568-13E86FF07598}" type="slidenum">
              <a:rPr lang="en-GB" smtClean="0"/>
              <a:pPr/>
              <a:t>9</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10</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C8ECD-E3C1-49F3-B993-6F45C2483992}"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EEE MSc Project Guidance notes</a:t>
            </a:r>
            <a:endParaRPr lang="en-US" dirty="0"/>
          </a:p>
        </p:txBody>
      </p:sp>
      <p:sp>
        <p:nvSpPr>
          <p:cNvPr id="3" name="Subtitle 2"/>
          <p:cNvSpPr>
            <a:spLocks noGrp="1"/>
          </p:cNvSpPr>
          <p:nvPr>
            <p:ph type="subTitle" idx="1"/>
          </p:nvPr>
        </p:nvSpPr>
        <p:spPr/>
        <p:txBody>
          <a:bodyPr/>
          <a:lstStyle/>
          <a:p>
            <a:r>
              <a:rPr lang="en-US" dirty="0" smtClean="0"/>
              <a:t>Part </a:t>
            </a:r>
            <a:r>
              <a:rPr lang="en-US" smtClean="0"/>
              <a:t>5/</a:t>
            </a:r>
            <a:r>
              <a:rPr lang="en-US" dirty="0" smtClean="0"/>
              <a:t>6</a:t>
            </a:r>
            <a:endParaRPr lang="en-US" dirty="0"/>
          </a:p>
        </p:txBody>
      </p:sp>
    </p:spTree>
    <p:extLst>
      <p:ext uri="{BB962C8B-B14F-4D97-AF65-F5344CB8AC3E}">
        <p14:creationId xmlns:p14="http://schemas.microsoft.com/office/powerpoint/2010/main" val="407772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7213"/>
            <a:ext cx="8229600" cy="4525963"/>
          </a:xfrm>
        </p:spPr>
        <p:txBody>
          <a:bodyPr>
            <a:noAutofit/>
          </a:bodyPr>
          <a:lstStyle/>
          <a:p>
            <a:r>
              <a:rPr lang="en-GB" dirty="0" smtClean="0"/>
              <a:t>Arrangement to follow storyline</a:t>
            </a:r>
          </a:p>
          <a:p>
            <a:r>
              <a:rPr lang="en-GB" dirty="0" smtClean="0"/>
              <a:t>Use relevant pictures to illustrate</a:t>
            </a:r>
          </a:p>
          <a:p>
            <a:r>
              <a:rPr lang="en-GB" dirty="0" smtClean="0"/>
              <a:t>Graphs: </a:t>
            </a:r>
          </a:p>
          <a:p>
            <a:pPr lvl="1"/>
            <a:r>
              <a:rPr lang="en-GB" sz="3200" dirty="0" smtClean="0"/>
              <a:t>to be seen ~2m away (e.g. thick lines, legible annotations)</a:t>
            </a:r>
          </a:p>
          <a:p>
            <a:pPr lvl="1"/>
            <a:r>
              <a:rPr lang="en-GB" sz="3200" dirty="0" smtClean="0"/>
              <a:t>Don’t include too many data lines</a:t>
            </a:r>
          </a:p>
          <a:p>
            <a:pPr lvl="1"/>
            <a:r>
              <a:rPr lang="en-GB" sz="3200" dirty="0" smtClean="0"/>
              <a:t>Use same size/scale if comparing</a:t>
            </a:r>
          </a:p>
          <a:p>
            <a:r>
              <a:rPr lang="en-GB" dirty="0" smtClean="0"/>
              <a:t>Relevant diagrams:</a:t>
            </a:r>
          </a:p>
          <a:p>
            <a:pPr lvl="1"/>
            <a:r>
              <a:rPr lang="en-GB" sz="3200" dirty="0" smtClean="0"/>
              <a:t>Label clearly</a:t>
            </a:r>
          </a:p>
          <a:p>
            <a:r>
              <a:rPr lang="en-GB" dirty="0" smtClean="0"/>
              <a:t>Make drafts and review for style, mistakes, legibility</a:t>
            </a:r>
          </a:p>
          <a:p>
            <a:endParaRPr lang="en-GB" dirty="0" smtClean="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Oral presentation</a:t>
            </a:r>
            <a:endParaRPr lang="en-GB" dirty="0"/>
          </a:p>
        </p:txBody>
      </p:sp>
      <p:sp>
        <p:nvSpPr>
          <p:cNvPr id="3" name="Content Placeholder 2"/>
          <p:cNvSpPr>
            <a:spLocks noGrp="1"/>
          </p:cNvSpPr>
          <p:nvPr>
            <p:ph idx="1"/>
          </p:nvPr>
        </p:nvSpPr>
        <p:spPr>
          <a:xfrm>
            <a:off x="457200" y="1600201"/>
            <a:ext cx="8435280" cy="4525963"/>
          </a:xfrm>
        </p:spPr>
        <p:txBody>
          <a:bodyPr>
            <a:normAutofit/>
          </a:bodyPr>
          <a:lstStyle/>
          <a:p>
            <a:r>
              <a:rPr lang="en-GB" dirty="0" smtClean="0"/>
              <a:t>Rehearse out aloud – relaxed delivery</a:t>
            </a:r>
          </a:p>
          <a:p>
            <a:r>
              <a:rPr lang="en-GB" dirty="0" smtClean="0"/>
              <a:t>Standard formula – </a:t>
            </a:r>
          </a:p>
          <a:p>
            <a:r>
              <a:rPr lang="en-GB" dirty="0" smtClean="0"/>
              <a:t>Introduce yourself</a:t>
            </a:r>
          </a:p>
          <a:p>
            <a:pPr marL="971550" lvl="1" indent="-514350">
              <a:buFont typeface="+mj-lt"/>
              <a:buAutoNum type="arabicPeriod"/>
            </a:pPr>
            <a:r>
              <a:rPr lang="en-GB" sz="3200" dirty="0" smtClean="0"/>
              <a:t>Tell audience what you’re going to tell them</a:t>
            </a:r>
          </a:p>
          <a:p>
            <a:pPr marL="971550" lvl="1" indent="-514350">
              <a:buFont typeface="+mj-lt"/>
              <a:buAutoNum type="arabicPeriod"/>
            </a:pPr>
            <a:r>
              <a:rPr lang="en-GB" sz="3200" dirty="0" smtClean="0"/>
              <a:t>Tell them</a:t>
            </a:r>
          </a:p>
          <a:p>
            <a:pPr marL="971550" lvl="1" indent="-514350">
              <a:buFont typeface="+mj-lt"/>
              <a:buAutoNum type="arabicPeriod"/>
            </a:pPr>
            <a:r>
              <a:rPr lang="en-GB" sz="3200" dirty="0" smtClean="0"/>
              <a:t>Tell them what you have told them</a:t>
            </a:r>
          </a:p>
          <a:p>
            <a:pPr marL="571500" indent="-514350"/>
            <a:endParaRPr lang="en-GB" dirty="0" smtClean="0"/>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Oral presentation tips</a:t>
            </a:r>
            <a:endParaRPr lang="en-GB" dirty="0"/>
          </a:p>
        </p:txBody>
      </p:sp>
      <p:sp>
        <p:nvSpPr>
          <p:cNvPr id="3" name="Content Placeholder 2"/>
          <p:cNvSpPr>
            <a:spLocks noGrp="1"/>
          </p:cNvSpPr>
          <p:nvPr>
            <p:ph idx="1"/>
          </p:nvPr>
        </p:nvSpPr>
        <p:spPr/>
        <p:txBody>
          <a:bodyPr>
            <a:noAutofit/>
          </a:bodyPr>
          <a:lstStyle/>
          <a:p>
            <a:r>
              <a:rPr lang="en-GB" sz="2800" dirty="0" smtClean="0"/>
              <a:t>Don’t go over length (~2mins per slide)</a:t>
            </a:r>
          </a:p>
          <a:p>
            <a:r>
              <a:rPr lang="en-GB" sz="2800" dirty="0" smtClean="0"/>
              <a:t>Less is more (e.g. next slide)</a:t>
            </a:r>
          </a:p>
          <a:p>
            <a:r>
              <a:rPr lang="en-GB" sz="2800" dirty="0" smtClean="0"/>
              <a:t>Don’t go off at a tangent</a:t>
            </a:r>
          </a:p>
          <a:p>
            <a:r>
              <a:rPr lang="en-GB" sz="2800" dirty="0" smtClean="0"/>
              <a:t>Use voice, facial expressions, body language</a:t>
            </a:r>
          </a:p>
          <a:p>
            <a:pPr lvl="1"/>
            <a:r>
              <a:rPr lang="en-GB" dirty="0" smtClean="0"/>
              <a:t>Speak clearly, project voice to back of room, don’t rush, vary pitch/speed of voice</a:t>
            </a:r>
          </a:p>
          <a:p>
            <a:pPr lvl="1"/>
            <a:r>
              <a:rPr lang="en-GB" dirty="0" smtClean="0"/>
              <a:t>Pause at key moments</a:t>
            </a:r>
          </a:p>
          <a:p>
            <a:pPr lvl="1"/>
            <a:r>
              <a:rPr lang="en-GB" dirty="0" smtClean="0"/>
              <a:t>Look at audience not at screen behind you!</a:t>
            </a:r>
          </a:p>
          <a:p>
            <a:pPr lvl="1"/>
            <a:r>
              <a:rPr lang="en-GB" dirty="0" smtClean="0"/>
              <a:t>Know when to move on/stop</a:t>
            </a:r>
          </a:p>
          <a:p>
            <a:pPr lvl="1"/>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 a title here</a:t>
            </a:r>
            <a:endParaRPr lang="en-GB" dirty="0"/>
          </a:p>
        </p:txBody>
      </p:sp>
      <p:sp>
        <p:nvSpPr>
          <p:cNvPr id="3" name="Content Placeholder 2"/>
          <p:cNvSpPr>
            <a:spLocks noGrp="1"/>
          </p:cNvSpPr>
          <p:nvPr>
            <p:ph idx="1"/>
          </p:nvPr>
        </p:nvSpPr>
        <p:spPr>
          <a:xfrm>
            <a:off x="5580112" y="2143397"/>
            <a:ext cx="3744416" cy="4525963"/>
          </a:xfrm>
        </p:spPr>
        <p:txBody>
          <a:bodyPr/>
          <a:lstStyle/>
          <a:p>
            <a:r>
              <a:rPr lang="en-GB" dirty="0" smtClean="0"/>
              <a:t>A few bullets of text</a:t>
            </a:r>
          </a:p>
          <a:p>
            <a:r>
              <a:rPr lang="en-GB" dirty="0" smtClean="0"/>
              <a:t>Outline main points only</a:t>
            </a:r>
          </a:p>
          <a:p>
            <a:r>
              <a:rPr lang="en-GB" dirty="0" smtClean="0"/>
              <a:t>Keep font size &gt;28pt</a:t>
            </a:r>
          </a:p>
          <a:p>
            <a:r>
              <a:rPr lang="en-GB" dirty="0" smtClean="0"/>
              <a:t>Don’t overcrowd</a:t>
            </a:r>
            <a:endParaRPr lang="en-GB" dirty="0"/>
          </a:p>
        </p:txBody>
      </p:sp>
      <p:sp>
        <p:nvSpPr>
          <p:cNvPr id="4" name="Rectangle 3"/>
          <p:cNvSpPr/>
          <p:nvPr/>
        </p:nvSpPr>
        <p:spPr>
          <a:xfrm>
            <a:off x="395536" y="1700808"/>
            <a:ext cx="4752528" cy="453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043608" y="2951073"/>
            <a:ext cx="3600400" cy="2062103"/>
          </a:xfrm>
          <a:prstGeom prst="rect">
            <a:avLst/>
          </a:prstGeom>
          <a:noFill/>
        </p:spPr>
        <p:txBody>
          <a:bodyPr wrap="square" rtlCol="0">
            <a:spAutoFit/>
          </a:bodyPr>
          <a:lstStyle/>
          <a:p>
            <a:r>
              <a:rPr lang="en-GB" sz="3200" dirty="0" smtClean="0"/>
              <a:t>Add a useful picture or graph here (remember font size on any axes)</a:t>
            </a:r>
            <a:endParaRPr lang="en-GB"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Oral presentation tips</a:t>
            </a:r>
            <a:endParaRPr lang="en-GB" dirty="0"/>
          </a:p>
        </p:txBody>
      </p:sp>
      <p:sp>
        <p:nvSpPr>
          <p:cNvPr id="3" name="Content Placeholder 2"/>
          <p:cNvSpPr>
            <a:spLocks noGrp="1"/>
          </p:cNvSpPr>
          <p:nvPr>
            <p:ph idx="1"/>
          </p:nvPr>
        </p:nvSpPr>
        <p:spPr>
          <a:xfrm>
            <a:off x="457200" y="1351309"/>
            <a:ext cx="8229600" cy="4525963"/>
          </a:xfrm>
        </p:spPr>
        <p:txBody>
          <a:bodyPr>
            <a:noAutofit/>
          </a:bodyPr>
          <a:lstStyle/>
          <a:p>
            <a:r>
              <a:rPr lang="en-GB" sz="2800" dirty="0" smtClean="0"/>
              <a:t>Avoid</a:t>
            </a:r>
          </a:p>
          <a:p>
            <a:pPr lvl="1"/>
            <a:r>
              <a:rPr lang="en-GB" dirty="0" smtClean="0"/>
              <a:t>Blocking screen (poster) with body</a:t>
            </a:r>
          </a:p>
          <a:p>
            <a:pPr lvl="1"/>
            <a:r>
              <a:rPr lang="en-GB" dirty="0" smtClean="0"/>
              <a:t>Excessive gesturing or pacing about</a:t>
            </a:r>
          </a:p>
          <a:p>
            <a:pPr lvl="1"/>
            <a:r>
              <a:rPr lang="en-GB" dirty="0" smtClean="0"/>
              <a:t>Reading from slides word for word</a:t>
            </a:r>
          </a:p>
          <a:p>
            <a:pPr lvl="1"/>
            <a:endParaRPr lang="en-GB" dirty="0" smtClean="0"/>
          </a:p>
          <a:p>
            <a:r>
              <a:rPr lang="en-GB" sz="2800" dirty="0" smtClean="0"/>
              <a:t>Good (interpretable, simple) visual aids – helps convey complex technical data.</a:t>
            </a:r>
          </a:p>
          <a:p>
            <a:r>
              <a:rPr lang="en-GB" sz="2800" dirty="0" smtClean="0"/>
              <a:t>1 figure per slide, a few bullet points, minimum 28pt text </a:t>
            </a:r>
          </a:p>
          <a:p>
            <a:r>
              <a:rPr lang="en-GB" sz="2800" dirty="0" smtClean="0"/>
              <a:t>Be careful with colour reproduction from projector (use obvious colour schemes)</a:t>
            </a:r>
          </a:p>
          <a:p>
            <a:endParaRPr lang="en-GB"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lstStyle/>
          <a:p>
            <a:r>
              <a:rPr lang="en-GB" dirty="0" smtClean="0"/>
              <a:t>Giving a presentation</a:t>
            </a:r>
          </a:p>
          <a:p>
            <a:r>
              <a:rPr lang="en-GB" dirty="0" smtClean="0"/>
              <a:t>Poster presentation</a:t>
            </a:r>
          </a:p>
          <a:p>
            <a:r>
              <a:rPr lang="en-GB" dirty="0" smtClean="0"/>
              <a:t>Oral presentation</a:t>
            </a:r>
          </a:p>
          <a:p>
            <a:r>
              <a:rPr lang="en-GB" dirty="0" smtClean="0"/>
              <a:t>Experimental uncertainty – instrumental, graphical, numerical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GB" dirty="0" smtClean="0"/>
              <a:t>Giving any presentation</a:t>
            </a:r>
            <a:endParaRPr lang="en-GB" dirty="0"/>
          </a:p>
        </p:txBody>
      </p:sp>
      <p:sp>
        <p:nvSpPr>
          <p:cNvPr id="3" name="Content Placeholder 2"/>
          <p:cNvSpPr>
            <a:spLocks noGrp="1"/>
          </p:cNvSpPr>
          <p:nvPr>
            <p:ph idx="1"/>
          </p:nvPr>
        </p:nvSpPr>
        <p:spPr>
          <a:xfrm>
            <a:off x="251520" y="1340768"/>
            <a:ext cx="8686800" cy="4525963"/>
          </a:xfrm>
        </p:spPr>
        <p:txBody>
          <a:bodyPr>
            <a:noAutofit/>
          </a:bodyPr>
          <a:lstStyle/>
          <a:p>
            <a:r>
              <a:rPr lang="en-GB" sz="3000" b="1" dirty="0" smtClean="0"/>
              <a:t>Formulate objectives</a:t>
            </a:r>
          </a:p>
          <a:p>
            <a:pPr lvl="1"/>
            <a:r>
              <a:rPr lang="en-GB" dirty="0" smtClean="0"/>
              <a:t>What are the objectives of the presentation?</a:t>
            </a:r>
          </a:p>
          <a:p>
            <a:pPr lvl="1"/>
            <a:r>
              <a:rPr lang="en-GB" dirty="0" smtClean="0"/>
              <a:t>Which main points do I want to make?</a:t>
            </a:r>
          </a:p>
          <a:p>
            <a:pPr lvl="1"/>
            <a:r>
              <a:rPr lang="en-GB" dirty="0" smtClean="0"/>
              <a:t>Which core messages do I want people to remember?</a:t>
            </a:r>
          </a:p>
          <a:p>
            <a:pPr lvl="1"/>
            <a:endParaRPr lang="en-GB" dirty="0" smtClean="0"/>
          </a:p>
          <a:p>
            <a:pPr lvl="1"/>
            <a:r>
              <a:rPr lang="en-GB" dirty="0" smtClean="0"/>
              <a:t>Sketch the basic structure…..</a:t>
            </a:r>
          </a:p>
          <a:p>
            <a:pPr lvl="1"/>
            <a:r>
              <a:rPr lang="en-GB" dirty="0" smtClean="0"/>
              <a:t>Use key words, bullet points</a:t>
            </a:r>
          </a:p>
          <a:p>
            <a:pPr lvl="1"/>
            <a:r>
              <a:rPr lang="en-GB" dirty="0" smtClean="0"/>
              <a:t>Review – is it consistent and logical?</a:t>
            </a:r>
          </a:p>
          <a:p>
            <a:pPr lvl="1"/>
            <a:r>
              <a:rPr lang="en-GB" dirty="0" smtClean="0"/>
              <a:t>Is there extraneous, unnecessary info that can be omitted?</a:t>
            </a:r>
          </a:p>
          <a:p>
            <a:pPr lvl="1"/>
            <a:endParaRPr lang="en-GB" sz="3000" dirty="0" smtClean="0"/>
          </a:p>
          <a:p>
            <a:endParaRPr lang="en-GB" sz="3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686800" cy="5721499"/>
          </a:xfrm>
        </p:spPr>
        <p:txBody>
          <a:bodyPr>
            <a:noAutofit/>
          </a:bodyPr>
          <a:lstStyle/>
          <a:p>
            <a:r>
              <a:rPr lang="en-GB" sz="3000" b="1" dirty="0" smtClean="0"/>
              <a:t>Identify audience</a:t>
            </a:r>
          </a:p>
          <a:p>
            <a:pPr lvl="1"/>
            <a:r>
              <a:rPr lang="en-GB" dirty="0" smtClean="0"/>
              <a:t>How achieve objectives given knowledge of audience?</a:t>
            </a:r>
          </a:p>
          <a:p>
            <a:pPr lvl="1"/>
            <a:r>
              <a:rPr lang="en-GB" dirty="0" smtClean="0"/>
              <a:t>Don’t tell everything you have done (→confusion)</a:t>
            </a:r>
          </a:p>
          <a:p>
            <a:pPr lvl="1"/>
            <a:r>
              <a:rPr lang="en-GB" dirty="0" smtClean="0"/>
              <a:t>Fill in main message with appropriate supportive details</a:t>
            </a:r>
          </a:p>
          <a:p>
            <a:pPr lvl="1"/>
            <a:r>
              <a:rPr lang="en-GB" dirty="0" smtClean="0"/>
              <a:t>Slides/posters should have minimum information necessary to get point across.</a:t>
            </a:r>
          </a:p>
          <a:p>
            <a:pPr lvl="1"/>
            <a:endParaRPr lang="en-GB" dirty="0" smtClean="0"/>
          </a:p>
          <a:p>
            <a:pPr lvl="1"/>
            <a:r>
              <a:rPr lang="en-GB" dirty="0" smtClean="0"/>
              <a:t>Posters often displayed throughout a meeting </a:t>
            </a:r>
          </a:p>
          <a:p>
            <a:pPr lvl="1">
              <a:buNone/>
            </a:pPr>
            <a:r>
              <a:rPr lang="en-GB" dirty="0" smtClean="0"/>
              <a:t>			→ self-explanatory, clearly stated intro, 			     methods, results, conclusions</a:t>
            </a:r>
          </a:p>
          <a:p>
            <a:pPr lvl="1"/>
            <a:r>
              <a:rPr lang="en-GB" dirty="0" smtClean="0"/>
              <a:t>Should be able to go through it in &lt; 5mins</a:t>
            </a:r>
          </a:p>
          <a:p>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Poster presentation</a:t>
            </a:r>
            <a:endParaRPr lang="en-GB" dirty="0"/>
          </a:p>
        </p:txBody>
      </p:sp>
      <p:sp>
        <p:nvSpPr>
          <p:cNvPr id="3" name="Content Placeholder 2"/>
          <p:cNvSpPr>
            <a:spLocks noGrp="1"/>
          </p:cNvSpPr>
          <p:nvPr>
            <p:ph idx="1"/>
          </p:nvPr>
        </p:nvSpPr>
        <p:spPr>
          <a:xfrm>
            <a:off x="395536" y="1600201"/>
            <a:ext cx="8496944" cy="4525963"/>
          </a:xfrm>
        </p:spPr>
        <p:txBody>
          <a:bodyPr>
            <a:normAutofit lnSpcReduction="10000"/>
          </a:bodyPr>
          <a:lstStyle/>
          <a:p>
            <a:r>
              <a:rPr lang="en-GB" dirty="0" smtClean="0"/>
              <a:t>Visual aid to present research findings to audience on 1 to 1 basis</a:t>
            </a:r>
          </a:p>
          <a:p>
            <a:r>
              <a:rPr lang="en-GB" dirty="0" smtClean="0"/>
              <a:t>Not possible to include all details or data – be selective!</a:t>
            </a:r>
          </a:p>
          <a:p>
            <a:r>
              <a:rPr lang="en-GB" dirty="0" smtClean="0"/>
              <a:t>Poster and you are used together to present research and answer Qs.</a:t>
            </a:r>
          </a:p>
          <a:p>
            <a:r>
              <a:rPr lang="en-GB" dirty="0" smtClean="0"/>
              <a:t>Allow people time to read it. If they ask a Q, talk them through poster</a:t>
            </a:r>
          </a:p>
          <a:p>
            <a:r>
              <a:rPr lang="en-GB" dirty="0" smtClean="0"/>
              <a:t>Limited space (A1) - make full use of it!</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267744" y="-171400"/>
          <a:ext cx="5119911" cy="7245423"/>
        </p:xfrm>
        <a:graphic>
          <a:graphicData uri="http://schemas.openxmlformats.org/presentationml/2006/ole">
            <mc:AlternateContent xmlns:mc="http://schemas.openxmlformats.org/markup-compatibility/2006">
              <mc:Choice xmlns:v="urn:schemas-microsoft-com:vml" Requires="v">
                <p:oleObj spid="_x0000_s1032" name="Acrobat Document" r:id="rId4" imgW="5667122" imgH="8019915" progId="AcroExch.Document.7">
                  <p:embed/>
                </p:oleObj>
              </mc:Choice>
              <mc:Fallback>
                <p:oleObj name="Acrobat Document" r:id="rId4" imgW="5667122" imgH="8019915" progId="AcroExch.Document.7">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171400"/>
                        <a:ext cx="5119911" cy="724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Poster Format</a:t>
            </a:r>
            <a:endParaRPr lang="en-GB" dirty="0"/>
          </a:p>
        </p:txBody>
      </p:sp>
      <p:sp>
        <p:nvSpPr>
          <p:cNvPr id="3" name="Content Placeholder 2"/>
          <p:cNvSpPr>
            <a:spLocks noGrp="1"/>
          </p:cNvSpPr>
          <p:nvPr>
            <p:ph idx="1"/>
          </p:nvPr>
        </p:nvSpPr>
        <p:spPr/>
        <p:txBody>
          <a:bodyPr/>
          <a:lstStyle/>
          <a:p>
            <a:r>
              <a:rPr lang="en-GB" dirty="0" smtClean="0"/>
              <a:t>Title, name at top</a:t>
            </a:r>
          </a:p>
          <a:p>
            <a:r>
              <a:rPr lang="en-GB" dirty="0" smtClean="0"/>
              <a:t>Introduction (aims, objectives)</a:t>
            </a:r>
          </a:p>
          <a:p>
            <a:r>
              <a:rPr lang="en-GB" dirty="0" smtClean="0"/>
              <a:t>Theory/methodology (techniques employed)</a:t>
            </a:r>
          </a:p>
          <a:p>
            <a:r>
              <a:rPr lang="en-GB" dirty="0" smtClean="0"/>
              <a:t>Results (main analysed results)</a:t>
            </a:r>
          </a:p>
          <a:p>
            <a:r>
              <a:rPr lang="en-GB" dirty="0" smtClean="0"/>
              <a:t>Conclusions</a:t>
            </a:r>
          </a:p>
          <a:p>
            <a:r>
              <a:rPr lang="en-GB" dirty="0" smtClean="0"/>
              <a:t>Further work</a:t>
            </a:r>
          </a:p>
          <a:p>
            <a:r>
              <a:rPr lang="en-GB" dirty="0" smtClean="0"/>
              <a:t>References/acknowledgements</a:t>
            </a:r>
          </a:p>
          <a:p>
            <a:pPr>
              <a:buNone/>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Tips</a:t>
            </a:r>
            <a:endParaRPr lang="en-GB" dirty="0"/>
          </a:p>
        </p:txBody>
      </p:sp>
      <p:sp>
        <p:nvSpPr>
          <p:cNvPr id="3" name="Content Placeholder 2"/>
          <p:cNvSpPr>
            <a:spLocks noGrp="1"/>
          </p:cNvSpPr>
          <p:nvPr>
            <p:ph idx="1"/>
          </p:nvPr>
        </p:nvSpPr>
        <p:spPr>
          <a:xfrm>
            <a:off x="395536" y="1063277"/>
            <a:ext cx="8748464" cy="4525963"/>
          </a:xfrm>
        </p:spPr>
        <p:txBody>
          <a:bodyPr>
            <a:noAutofit/>
          </a:bodyPr>
          <a:lstStyle/>
          <a:p>
            <a:r>
              <a:rPr lang="en-GB" dirty="0" smtClean="0"/>
              <a:t>Don’t make title too long</a:t>
            </a:r>
          </a:p>
          <a:p>
            <a:r>
              <a:rPr lang="en-GB" dirty="0" smtClean="0"/>
              <a:t>Make full use of space, but not crammed full of info</a:t>
            </a:r>
          </a:p>
          <a:p>
            <a:r>
              <a:rPr lang="en-GB" dirty="0" smtClean="0"/>
              <a:t>Don’t cut and paste from dissertation</a:t>
            </a:r>
          </a:p>
          <a:p>
            <a:r>
              <a:rPr lang="en-GB" dirty="0" smtClean="0"/>
              <a:t>Be concise (clear English). Big picture, selective results</a:t>
            </a:r>
          </a:p>
          <a:p>
            <a:r>
              <a:rPr lang="en-GB" dirty="0" smtClean="0"/>
              <a:t>Be careful with colours</a:t>
            </a:r>
          </a:p>
          <a:p>
            <a:pPr lvl="1"/>
            <a:r>
              <a:rPr lang="en-GB" sz="3200" dirty="0" smtClean="0"/>
              <a:t> use to highlight, add interest</a:t>
            </a:r>
          </a:p>
          <a:p>
            <a:pPr lvl="1"/>
            <a:r>
              <a:rPr lang="en-GB" sz="3200" dirty="0" smtClean="0"/>
              <a:t>High contrast background/foreground</a:t>
            </a:r>
          </a:p>
          <a:p>
            <a:pPr>
              <a:buNone/>
            </a:pPr>
            <a:endParaRPr lang="en-GB" dirty="0" smtClean="0"/>
          </a:p>
          <a:p>
            <a:endParaRPr lang="en-GB" dirty="0" smtClean="0"/>
          </a:p>
          <a:p>
            <a:endParaRPr lang="en-GB" dirty="0" smtClean="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5205"/>
            <a:ext cx="8507288" cy="4525963"/>
          </a:xfrm>
        </p:spPr>
        <p:txBody>
          <a:bodyPr>
            <a:noAutofit/>
          </a:bodyPr>
          <a:lstStyle/>
          <a:p>
            <a:r>
              <a:rPr lang="en-GB" dirty="0" smtClean="0"/>
              <a:t>Large text (read from ~2m away, e.g. 36pt)</a:t>
            </a:r>
          </a:p>
          <a:p>
            <a:r>
              <a:rPr lang="en-GB" dirty="0" smtClean="0"/>
              <a:t>Titles/headings in larger text </a:t>
            </a:r>
          </a:p>
          <a:p>
            <a:r>
              <a:rPr lang="en-GB" b="1" dirty="0" smtClean="0"/>
              <a:t>Bold</a:t>
            </a:r>
            <a:r>
              <a:rPr lang="en-GB" dirty="0" smtClean="0"/>
              <a:t> or </a:t>
            </a:r>
            <a:r>
              <a:rPr lang="en-GB" u="sng" dirty="0" smtClean="0"/>
              <a:t>underline</a:t>
            </a:r>
            <a:r>
              <a:rPr lang="en-GB" dirty="0" smtClean="0"/>
              <a:t> to add emphasis (don’t mix fonts)</a:t>
            </a:r>
          </a:p>
          <a:p>
            <a:r>
              <a:rPr lang="en-GB" dirty="0" smtClean="0"/>
              <a:t>Standard fonts (not </a:t>
            </a:r>
            <a:r>
              <a:rPr lang="en-GB" dirty="0" smtClean="0">
                <a:latin typeface="Harlow Solid Italic" pitchFamily="82" charset="0"/>
              </a:rPr>
              <a:t>anything </a:t>
            </a:r>
            <a:r>
              <a:rPr lang="en-GB" dirty="0" smtClean="0">
                <a:latin typeface="Ravie" pitchFamily="82" charset="0"/>
              </a:rPr>
              <a:t>that </a:t>
            </a:r>
            <a:r>
              <a:rPr lang="en-GB" dirty="0" smtClean="0">
                <a:latin typeface="Matura MT Script Capitals" pitchFamily="66" charset="0"/>
              </a:rPr>
              <a:t>may </a:t>
            </a:r>
            <a:r>
              <a:rPr lang="en-GB" dirty="0" smtClean="0">
                <a:latin typeface="Edwardian Script ITC"/>
                <a:cs typeface="Edwardian Script ITC"/>
              </a:rPr>
              <a:t>be</a:t>
            </a:r>
            <a:r>
              <a:rPr lang="en-GB" dirty="0" smtClean="0">
                <a:latin typeface="Old English Text MT" pitchFamily="66" charset="0"/>
              </a:rPr>
              <a:t> 					</a:t>
            </a:r>
            <a:r>
              <a:rPr lang="en-GB" dirty="0" smtClean="0">
                <a:latin typeface="Mistral"/>
                <a:cs typeface="Mistral"/>
              </a:rPr>
              <a:t>difficult</a:t>
            </a:r>
            <a:r>
              <a:rPr lang="en-GB" dirty="0" smtClean="0">
                <a:latin typeface="Old English Text MT" pitchFamily="66" charset="0"/>
              </a:rPr>
              <a:t> </a:t>
            </a:r>
            <a:r>
              <a:rPr lang="en-GB" dirty="0" smtClean="0">
                <a:latin typeface="Apple Chancery"/>
                <a:cs typeface="Apple Chancery"/>
              </a:rPr>
              <a:t>to</a:t>
            </a:r>
            <a:r>
              <a:rPr lang="en-GB" dirty="0" smtClean="0">
                <a:latin typeface="Jokerman" pitchFamily="82" charset="0"/>
              </a:rPr>
              <a:t> </a:t>
            </a:r>
            <a:r>
              <a:rPr lang="en-GB" dirty="0" smtClean="0">
                <a:latin typeface="Curlz MT" pitchFamily="82" charset="0"/>
              </a:rPr>
              <a:t>read)</a:t>
            </a:r>
            <a:endParaRPr lang="en-GB" dirty="0" smtClean="0"/>
          </a:p>
          <a:p>
            <a:r>
              <a:rPr lang="en-GB" dirty="0" smtClean="0"/>
              <a:t>Keep equations to a minimum – just important ones, large enough, state all variables</a:t>
            </a:r>
          </a:p>
          <a:p>
            <a:r>
              <a:rPr lang="en-GB" dirty="0" smtClean="0"/>
              <a:t>Check spelling</a:t>
            </a:r>
          </a:p>
          <a:p>
            <a:r>
              <a:rPr lang="en-GB" dirty="0" smtClean="0"/>
              <a:t>Maintain consistent style (captions, font size, headings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3452</TotalTime>
  <Words>920</Words>
  <Application>Microsoft Macintosh PowerPoint</Application>
  <PresentationFormat>On-screen Show (4:3)</PresentationFormat>
  <Paragraphs>130</Paragraphs>
  <Slides>14</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Acrobat Document</vt:lpstr>
      <vt:lpstr>EEE MSc Project Guidance notes</vt:lpstr>
      <vt:lpstr>Contents</vt:lpstr>
      <vt:lpstr>Giving any presentation</vt:lpstr>
      <vt:lpstr>PowerPoint Presentation</vt:lpstr>
      <vt:lpstr>Poster presentation</vt:lpstr>
      <vt:lpstr>PowerPoint Presentation</vt:lpstr>
      <vt:lpstr>Poster Format</vt:lpstr>
      <vt:lpstr>Tips</vt:lpstr>
      <vt:lpstr>PowerPoint Presentation</vt:lpstr>
      <vt:lpstr>PowerPoint Presentation</vt:lpstr>
      <vt:lpstr>Oral presentation</vt:lpstr>
      <vt:lpstr>Oral presentation tips</vt:lpstr>
      <vt:lpstr>Add a title here</vt:lpstr>
      <vt:lpstr>Oral presentation tips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report mark scheme</dc:title>
  <dc:creator>Kris Groom</dc:creator>
  <cp:lastModifiedBy>Kristian Groom</cp:lastModifiedBy>
  <cp:revision>115</cp:revision>
  <dcterms:created xsi:type="dcterms:W3CDTF">2011-01-31T12:30:20Z</dcterms:created>
  <dcterms:modified xsi:type="dcterms:W3CDTF">2014-10-07T13:56:30Z</dcterms:modified>
</cp:coreProperties>
</file>