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3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90" r:id="rId2"/>
    <p:sldId id="275" r:id="rId3"/>
    <p:sldId id="289" r:id="rId4"/>
    <p:sldId id="276" r:id="rId5"/>
    <p:sldId id="277" r:id="rId6"/>
    <p:sldId id="278" r:id="rId7"/>
    <p:sldId id="279" r:id="rId8"/>
    <p:sldId id="280" r:id="rId9"/>
    <p:sldId id="282" r:id="rId10"/>
    <p:sldId id="283" r:id="rId11"/>
    <p:sldId id="284" r:id="rId12"/>
    <p:sldId id="285" r:id="rId13"/>
    <p:sldId id="286" r:id="rId14"/>
  </p:sldIdLst>
  <p:sldSz cx="9144000" cy="6858000" type="screen4x3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78167" autoAdjust="0"/>
  </p:normalViewPr>
  <p:slideViewPr>
    <p:cSldViewPr>
      <p:cViewPr varScale="1">
        <p:scale>
          <a:sx n="62" d="100"/>
          <a:sy n="62" d="100"/>
        </p:scale>
        <p:origin x="-2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17CC0-C969-4078-84CC-D227F515786C}" type="datetimeFigureOut">
              <a:rPr lang="en-GB" smtClean="0"/>
              <a:pPr/>
              <a:t>07/10/2014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B4853-248C-4A24-961A-DBF3A5494BA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2077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009ED-243B-4732-A04B-EA63ADAAB116}" type="datetimeFigureOut">
              <a:rPr lang="en-GB" smtClean="0"/>
              <a:pPr/>
              <a:t>07/10/2014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796C7-401F-4611-A568-13E86FF0759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8591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There </a:t>
            </a:r>
            <a:r>
              <a:rPr lang="en-GB" dirty="0" smtClean="0"/>
              <a:t>is more</a:t>
            </a:r>
            <a:r>
              <a:rPr lang="en-GB" baseline="0" dirty="0" smtClean="0"/>
              <a:t> </a:t>
            </a:r>
            <a:r>
              <a:rPr lang="en-GB" baseline="0" dirty="0" smtClean="0"/>
              <a:t>information </a:t>
            </a:r>
            <a:r>
              <a:rPr lang="en-GB" baseline="0" dirty="0" smtClean="0"/>
              <a:t>on a graph than </a:t>
            </a:r>
            <a:r>
              <a:rPr lang="en-GB" baseline="0" dirty="0" smtClean="0"/>
              <a:t>just the </a:t>
            </a:r>
            <a:r>
              <a:rPr lang="en-GB" baseline="0" dirty="0" smtClean="0"/>
              <a:t>gradient. </a:t>
            </a:r>
            <a:r>
              <a:rPr lang="en-GB" baseline="0" dirty="0" smtClean="0"/>
              <a:t>e.g</a:t>
            </a:r>
            <a:r>
              <a:rPr lang="en-GB" baseline="0" dirty="0" smtClean="0"/>
              <a:t>. intercepts – </a:t>
            </a:r>
            <a:r>
              <a:rPr lang="en-GB" baseline="0" dirty="0" smtClean="0"/>
              <a:t>Think </a:t>
            </a:r>
            <a:r>
              <a:rPr lang="en-GB" baseline="0" dirty="0" smtClean="0"/>
              <a:t>what the equation is telling you.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11</a:t>
            </a:fld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12</a:t>
            </a:fld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13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Error must be determined within </a:t>
            </a:r>
            <a:r>
              <a:rPr lang="en-GB" dirty="0" smtClean="0"/>
              <a:t>the experiment</a:t>
            </a:r>
            <a:r>
              <a:rPr lang="en-GB" dirty="0" smtClean="0"/>
              <a:t>. Don’t make it up as you know what it should be!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Systematic</a:t>
            </a:r>
            <a:r>
              <a:rPr lang="en-GB" baseline="0" dirty="0" smtClean="0"/>
              <a:t> error, e.g. a scale is 1% wrong contributing a 1% error to each measurement, not apparent from spread of values.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5</a:t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Resolution = smallest interval measurable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7</a:t>
            </a:fld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Best line through data – </a:t>
            </a:r>
            <a:r>
              <a:rPr lang="en-GB" dirty="0" smtClean="0"/>
              <a:t>approximately </a:t>
            </a:r>
            <a:r>
              <a:rPr lang="en-GB" dirty="0" smtClean="0"/>
              <a:t>equal spread of data points above and below line.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8</a:t>
            </a:fld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9</a:t>
            </a:fld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Often the quantity we want has to be calculated from one or </a:t>
            </a:r>
            <a:r>
              <a:rPr lang="en-GB" dirty="0" smtClean="0"/>
              <a:t>a number</a:t>
            </a:r>
            <a:r>
              <a:rPr lang="en-GB" baseline="0" dirty="0" smtClean="0"/>
              <a:t> </a:t>
            </a:r>
            <a:r>
              <a:rPr lang="en-GB" baseline="0" dirty="0" smtClean="0"/>
              <a:t>of measured parameters.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96C7-401F-4611-A568-13E86FF07598}" type="slidenum">
              <a:rPr lang="en-GB" smtClean="0"/>
              <a:pPr/>
              <a:t>10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328-E917-45D8-B8CA-2A3FBF833F73}" type="datetimeFigureOut">
              <a:rPr lang="en-GB" smtClean="0"/>
              <a:pPr/>
              <a:t>07/10/2014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ECD-E3C1-49F3-B993-6F45C248399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328-E917-45D8-B8CA-2A3FBF833F73}" type="datetimeFigureOut">
              <a:rPr lang="en-GB" smtClean="0"/>
              <a:pPr/>
              <a:t>07/10/2014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ECD-E3C1-49F3-B993-6F45C248399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328-E917-45D8-B8CA-2A3FBF833F73}" type="datetimeFigureOut">
              <a:rPr lang="en-GB" smtClean="0"/>
              <a:pPr/>
              <a:t>07/10/2014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ECD-E3C1-49F3-B993-6F45C248399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328-E917-45D8-B8CA-2A3FBF833F73}" type="datetimeFigureOut">
              <a:rPr lang="en-GB" smtClean="0"/>
              <a:pPr/>
              <a:t>07/10/2014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ECD-E3C1-49F3-B993-6F45C248399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328-E917-45D8-B8CA-2A3FBF833F73}" type="datetimeFigureOut">
              <a:rPr lang="en-GB" smtClean="0"/>
              <a:pPr/>
              <a:t>07/10/2014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ECD-E3C1-49F3-B993-6F45C248399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328-E917-45D8-B8CA-2A3FBF833F73}" type="datetimeFigureOut">
              <a:rPr lang="en-GB" smtClean="0"/>
              <a:pPr/>
              <a:t>07/10/2014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ECD-E3C1-49F3-B993-6F45C248399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328-E917-45D8-B8CA-2A3FBF833F73}" type="datetimeFigureOut">
              <a:rPr lang="en-GB" smtClean="0"/>
              <a:pPr/>
              <a:t>07/10/2014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ECD-E3C1-49F3-B993-6F45C248399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328-E917-45D8-B8CA-2A3FBF833F73}" type="datetimeFigureOut">
              <a:rPr lang="en-GB" smtClean="0"/>
              <a:pPr/>
              <a:t>07/10/2014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ECD-E3C1-49F3-B993-6F45C248399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328-E917-45D8-B8CA-2A3FBF833F73}" type="datetimeFigureOut">
              <a:rPr lang="en-GB" smtClean="0"/>
              <a:pPr/>
              <a:t>07/10/2014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ECD-E3C1-49F3-B993-6F45C248399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328-E917-45D8-B8CA-2A3FBF833F73}" type="datetimeFigureOut">
              <a:rPr lang="en-GB" smtClean="0"/>
              <a:pPr/>
              <a:t>07/10/2014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ECD-E3C1-49F3-B993-6F45C248399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7328-E917-45D8-B8CA-2A3FBF833F73}" type="datetimeFigureOut">
              <a:rPr lang="en-GB" smtClean="0"/>
              <a:pPr/>
              <a:t>07/10/2014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C8ECD-E3C1-49F3-B993-6F45C248399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37328-E917-45D8-B8CA-2A3FBF833F73}" type="datetimeFigureOut">
              <a:rPr lang="en-GB" smtClean="0"/>
              <a:pPr/>
              <a:t>07/10/2014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C8ECD-E3C1-49F3-B993-6F45C248399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EEE MSc Project Guidance 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 smtClean="0"/>
              <a:t>6/</a:t>
            </a:r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25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3) Numerical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576064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Uses mean, standard deviation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6856" y="21419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Errors on derived quantities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5536" y="3151509"/>
            <a:ext cx="8686800" cy="3229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Relate error on final result to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error on measured quantities.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200" baseline="0" dirty="0" smtClean="0"/>
              <a:t>Constant factors – </a:t>
            </a:r>
          </a:p>
          <a:p>
            <a:pPr marL="514350" lvl="0" indent="-514350">
              <a:spcBef>
                <a:spcPct val="20000"/>
              </a:spcBef>
            </a:pPr>
            <a:r>
              <a:rPr kumimoji="0" lang="en-GB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 ± </a:t>
            </a:r>
            <a:r>
              <a:rPr kumimoji="0" lang="el-G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δ</a:t>
            </a:r>
            <a:r>
              <a:rPr kumimoji="0" lang="en-GB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lang="en-GB" sz="3200" dirty="0" smtClean="0"/>
              <a:t>, C = 2</a:t>
            </a:r>
            <a:r>
              <a:rPr lang="el-GR" sz="3200" dirty="0" smtClean="0"/>
              <a:t>π</a:t>
            </a:r>
            <a:r>
              <a:rPr lang="en-GB" sz="3200" dirty="0" smtClean="0"/>
              <a:t>r ± 2</a:t>
            </a:r>
            <a:r>
              <a:rPr lang="el-GR" sz="3200" dirty="0" smtClean="0"/>
              <a:t>πδ</a:t>
            </a:r>
            <a:r>
              <a:rPr lang="en-GB" sz="3200" dirty="0" smtClean="0"/>
              <a:t>r i.e. same fractional error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50547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GB" dirty="0" smtClean="0"/>
              <a:t>2) Powers- </a:t>
            </a:r>
          </a:p>
          <a:p>
            <a:pPr marL="514350" indent="-514350">
              <a:buNone/>
            </a:pPr>
            <a:r>
              <a:rPr lang="en-GB" dirty="0" smtClean="0"/>
              <a:t>e.g. if square has side x ± </a:t>
            </a:r>
            <a:r>
              <a:rPr lang="el-GR" dirty="0" smtClean="0"/>
              <a:t>δ</a:t>
            </a:r>
            <a:r>
              <a:rPr lang="en-GB" dirty="0" smtClean="0"/>
              <a:t>x, area = (x ± </a:t>
            </a:r>
            <a:r>
              <a:rPr lang="el-GR" dirty="0" smtClean="0"/>
              <a:t>δ</a:t>
            </a:r>
            <a:r>
              <a:rPr lang="en-GB" dirty="0" smtClean="0"/>
              <a:t>x)</a:t>
            </a:r>
            <a:r>
              <a:rPr lang="en-GB" baseline="30000" dirty="0" smtClean="0"/>
              <a:t>2</a:t>
            </a:r>
            <a:r>
              <a:rPr lang="en-GB" dirty="0" smtClean="0"/>
              <a:t> 						so x</a:t>
            </a:r>
            <a:r>
              <a:rPr lang="en-GB" baseline="30000" dirty="0" smtClean="0"/>
              <a:t>2</a:t>
            </a:r>
            <a:r>
              <a:rPr lang="en-GB" dirty="0" smtClean="0"/>
              <a:t> ± 2x</a:t>
            </a:r>
            <a:r>
              <a:rPr lang="el-GR" dirty="0" smtClean="0"/>
              <a:t>δ</a:t>
            </a:r>
            <a:r>
              <a:rPr lang="en-GB" dirty="0" smtClean="0"/>
              <a:t>x</a:t>
            </a:r>
          </a:p>
          <a:p>
            <a:pPr marL="514350" indent="-514350">
              <a:buNone/>
            </a:pPr>
            <a:endParaRPr lang="en-GB" dirty="0" smtClean="0"/>
          </a:p>
          <a:p>
            <a:pPr marL="514350" indent="-514350">
              <a:buNone/>
            </a:pPr>
            <a:r>
              <a:rPr lang="en-GB" dirty="0" smtClean="0"/>
              <a:t>3) Multiplication/division of independent measurements:</a:t>
            </a:r>
          </a:p>
          <a:p>
            <a:pPr marL="514350" indent="-514350">
              <a:buNone/>
            </a:pPr>
            <a:endParaRPr lang="en-GB" dirty="0" smtClean="0"/>
          </a:p>
          <a:p>
            <a:pPr marL="514350" indent="-514350">
              <a:buNone/>
            </a:pPr>
            <a:endParaRPr lang="en-GB" dirty="0" smtClean="0"/>
          </a:p>
          <a:p>
            <a:pPr marL="514350" indent="-514350">
              <a:buNone/>
            </a:pPr>
            <a:r>
              <a:rPr lang="en-GB" dirty="0" smtClean="0"/>
              <a:t>4) Addition/subtraction: If L = a + b</a:t>
            </a:r>
          </a:p>
          <a:p>
            <a:pPr marL="514350" indent="-514350">
              <a:buNone/>
            </a:pPr>
            <a:r>
              <a:rPr lang="en-GB" dirty="0" smtClean="0"/>
              <a:t>(</a:t>
            </a:r>
            <a:r>
              <a:rPr lang="el-GR" dirty="0" smtClean="0"/>
              <a:t>δ</a:t>
            </a:r>
            <a:r>
              <a:rPr lang="en-GB" dirty="0" smtClean="0"/>
              <a:t>L)</a:t>
            </a:r>
            <a:r>
              <a:rPr lang="en-GB" baseline="30000" dirty="0" smtClean="0"/>
              <a:t>2</a:t>
            </a:r>
            <a:r>
              <a:rPr lang="en-GB" dirty="0" smtClean="0"/>
              <a:t> = (</a:t>
            </a:r>
            <a:r>
              <a:rPr lang="el-GR" dirty="0" smtClean="0"/>
              <a:t>δ</a:t>
            </a:r>
            <a:r>
              <a:rPr lang="en-GB" dirty="0" smtClean="0"/>
              <a:t>a)</a:t>
            </a:r>
            <a:r>
              <a:rPr lang="en-GB" baseline="30000" dirty="0" smtClean="0"/>
              <a:t>2</a:t>
            </a:r>
            <a:r>
              <a:rPr lang="en-GB" dirty="0" smtClean="0"/>
              <a:t> + (</a:t>
            </a:r>
            <a:r>
              <a:rPr lang="el-GR" dirty="0" smtClean="0"/>
              <a:t>δ</a:t>
            </a:r>
            <a:r>
              <a:rPr lang="en-GB" dirty="0" smtClean="0"/>
              <a:t>b)</a:t>
            </a:r>
            <a:r>
              <a:rPr lang="en-GB" baseline="30000" dirty="0" smtClean="0"/>
              <a:t>2</a:t>
            </a:r>
            <a:r>
              <a:rPr lang="en-GB" dirty="0" smtClean="0"/>
              <a:t> 		i.e. absolute error, not 					fractional error</a:t>
            </a:r>
          </a:p>
          <a:p>
            <a:pPr marL="514350" indent="-514350">
              <a:buNone/>
            </a:pP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067944" y="3356992"/>
          <a:ext cx="3197155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4" imgW="1409400" imgH="507960" progId="Equation.3">
                  <p:embed/>
                </p:oleObj>
              </mc:Choice>
              <mc:Fallback>
                <p:oleObj name="Equation" r:id="rId4" imgW="1409400" imgH="507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3356992"/>
                        <a:ext cx="3197155" cy="11521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868144" y="3429000"/>
            <a:ext cx="12961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505476"/>
          </a:xfrm>
        </p:spPr>
        <p:txBody>
          <a:bodyPr/>
          <a:lstStyle/>
          <a:p>
            <a:r>
              <a:rPr lang="en-GB" dirty="0" smtClean="0"/>
              <a:t>Finally.</a:t>
            </a:r>
          </a:p>
          <a:p>
            <a:pPr>
              <a:buNone/>
            </a:pPr>
            <a:r>
              <a:rPr lang="en-GB" dirty="0" smtClean="0"/>
              <a:t>Don’t double count errors - </a:t>
            </a:r>
          </a:p>
          <a:p>
            <a:pPr>
              <a:buNone/>
            </a:pPr>
            <a:r>
              <a:rPr lang="en-GB" dirty="0" smtClean="0"/>
              <a:t>errors on individual measurements are already included in errors on gradient or intercept. There is no need to add the individual errors to the errors on fitted results!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Errors - Further reading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“Experimental Methods”. L. </a:t>
            </a:r>
            <a:r>
              <a:rPr lang="en-GB" dirty="0" err="1" smtClean="0"/>
              <a:t>Kirkup</a:t>
            </a:r>
            <a:r>
              <a:rPr lang="en-GB" dirty="0" smtClean="0"/>
              <a:t>. John Wiley &amp; Sons. 1994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Measurements and errors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1"/>
            <a:ext cx="4824536" cy="4525963"/>
          </a:xfrm>
        </p:spPr>
        <p:txBody>
          <a:bodyPr>
            <a:noAutofit/>
          </a:bodyPr>
          <a:lstStyle/>
          <a:p>
            <a:r>
              <a:rPr lang="en-GB" sz="2800" dirty="0" smtClean="0"/>
              <a:t>Plot graph and fit </a:t>
            </a:r>
            <a:r>
              <a:rPr lang="en-GB" sz="2800" i="1" dirty="0" smtClean="0"/>
              <a:t>e.g.</a:t>
            </a:r>
            <a:r>
              <a:rPr lang="en-GB" sz="2800" dirty="0" smtClean="0"/>
              <a:t> straight line </a:t>
            </a:r>
            <a:r>
              <a:rPr lang="en-GB" sz="2800" i="1" dirty="0" smtClean="0"/>
              <a:t>y</a:t>
            </a:r>
            <a:r>
              <a:rPr lang="en-GB" sz="2800" dirty="0" smtClean="0"/>
              <a:t> = </a:t>
            </a:r>
            <a:r>
              <a:rPr lang="en-GB" sz="2800" dirty="0" err="1" smtClean="0"/>
              <a:t>m</a:t>
            </a:r>
            <a:r>
              <a:rPr lang="en-GB" sz="2800" i="1" dirty="0" err="1" smtClean="0"/>
              <a:t>x</a:t>
            </a:r>
            <a:r>
              <a:rPr lang="en-GB" sz="2800" dirty="0" smtClean="0"/>
              <a:t> + c</a:t>
            </a:r>
          </a:p>
          <a:p>
            <a:r>
              <a:rPr lang="en-GB" sz="2800" dirty="0" smtClean="0"/>
              <a:t>Automatic averaging, estimate of random errors, presence of systematic errors.</a:t>
            </a:r>
          </a:p>
          <a:p>
            <a:r>
              <a:rPr lang="en-GB" sz="2800" dirty="0" smtClean="0"/>
              <a:t>Straight line easiest, usual to derive linear form of non linear fits, </a:t>
            </a:r>
            <a:r>
              <a:rPr lang="en-GB" sz="2800" i="1" dirty="0" smtClean="0"/>
              <a:t>e.g</a:t>
            </a:r>
            <a:r>
              <a:rPr lang="en-GB" sz="2800" dirty="0" smtClean="0"/>
              <a:t>. </a:t>
            </a:r>
            <a:r>
              <a:rPr lang="en-GB" sz="2800" i="1" dirty="0" smtClean="0"/>
              <a:t>x</a:t>
            </a:r>
            <a:r>
              <a:rPr lang="en-GB" sz="2800" dirty="0" smtClean="0"/>
              <a:t> = ½g</a:t>
            </a:r>
            <a:r>
              <a:rPr lang="en-GB" sz="2800" i="1" dirty="0" smtClean="0"/>
              <a:t>t</a:t>
            </a:r>
            <a:r>
              <a:rPr lang="en-GB" sz="2800" i="1" baseline="30000" dirty="0" smtClean="0"/>
              <a:t>2</a:t>
            </a:r>
            <a:r>
              <a:rPr lang="en-GB" sz="2800" dirty="0" smtClean="0"/>
              <a:t> </a:t>
            </a:r>
          </a:p>
          <a:p>
            <a:pPr>
              <a:buNone/>
            </a:pPr>
            <a:endParaRPr lang="en-GB" sz="2800" dirty="0" smtClean="0"/>
          </a:p>
          <a:p>
            <a:pPr>
              <a:buNone/>
            </a:pPr>
            <a:r>
              <a:rPr lang="en-GB" sz="2800" dirty="0" smtClean="0"/>
              <a:t>→ </a:t>
            </a:r>
            <a:r>
              <a:rPr lang="en-GB" sz="2800" i="1" dirty="0" smtClean="0"/>
              <a:t>x</a:t>
            </a:r>
            <a:r>
              <a:rPr lang="en-GB" sz="2800" dirty="0" smtClean="0"/>
              <a:t>/</a:t>
            </a:r>
            <a:r>
              <a:rPr lang="en-GB" sz="2800" i="1" dirty="0" smtClean="0"/>
              <a:t>t</a:t>
            </a:r>
            <a:r>
              <a:rPr lang="en-GB" sz="2800" dirty="0" smtClean="0"/>
              <a:t> = ½g</a:t>
            </a:r>
            <a:r>
              <a:rPr lang="en-GB" sz="2800" i="1" dirty="0" smtClean="0"/>
              <a:t>t</a:t>
            </a:r>
            <a:r>
              <a:rPr lang="en-GB" sz="2800" dirty="0" smtClean="0"/>
              <a:t>, gradient = ½g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5184068" y="6057292"/>
            <a:ext cx="122413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96136" y="6669360"/>
            <a:ext cx="13681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796136" y="5661248"/>
            <a:ext cx="1080120" cy="10081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5616116" y="4473116"/>
            <a:ext cx="122413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28184" y="5085184"/>
            <a:ext cx="13681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6224336" y="3861048"/>
            <a:ext cx="1299991" cy="1208257"/>
          </a:xfrm>
          <a:custGeom>
            <a:avLst/>
            <a:gdLst>
              <a:gd name="connsiteX0" fmla="*/ 0 w 1171074"/>
              <a:gd name="connsiteY0" fmla="*/ 994610 h 994610"/>
              <a:gd name="connsiteX1" fmla="*/ 641684 w 1171074"/>
              <a:gd name="connsiteY1" fmla="*/ 866273 h 994610"/>
              <a:gd name="connsiteX2" fmla="*/ 1010652 w 1171074"/>
              <a:gd name="connsiteY2" fmla="*/ 513347 h 994610"/>
              <a:gd name="connsiteX3" fmla="*/ 1171074 w 1171074"/>
              <a:gd name="connsiteY3" fmla="*/ 0 h 994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1074" h="994610">
                <a:moveTo>
                  <a:pt x="0" y="994610"/>
                </a:moveTo>
                <a:cubicBezTo>
                  <a:pt x="236621" y="970547"/>
                  <a:pt x="473242" y="946484"/>
                  <a:pt x="641684" y="866273"/>
                </a:cubicBezTo>
                <a:cubicBezTo>
                  <a:pt x="810126" y="786062"/>
                  <a:pt x="922420" y="657726"/>
                  <a:pt x="1010652" y="513347"/>
                </a:cubicBezTo>
                <a:cubicBezTo>
                  <a:pt x="1098884" y="368968"/>
                  <a:pt x="1134979" y="184484"/>
                  <a:pt x="1171074" y="0"/>
                </a:cubicBezTo>
              </a:path>
            </a:pathLst>
          </a:cu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5292080" y="5301208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x/t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7092280" y="6488668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</a:t>
            </a:r>
            <a:endParaRPr lang="en-GB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940152" y="377974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endParaRPr lang="en-GB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596336" y="486916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</a:t>
            </a:r>
            <a:endParaRPr lang="en-GB" sz="2400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5616116" y="2384884"/>
            <a:ext cx="122413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28184" y="2996952"/>
            <a:ext cx="13681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228184" y="1772816"/>
            <a:ext cx="1368152" cy="12241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24128" y="1628800"/>
            <a:ext cx="61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y</a:t>
            </a:r>
            <a:endParaRPr lang="en-GB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7596336" y="278092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endParaRPr lang="en-GB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6804248" y="220486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</a:rPr>
              <a:t>x</a:t>
            </a:r>
            <a:endParaRPr lang="en-GB" sz="2400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16216" y="227687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</a:rPr>
              <a:t>x</a:t>
            </a:r>
            <a:endParaRPr lang="en-GB" sz="24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00192" y="263691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</a:rPr>
              <a:t>x</a:t>
            </a:r>
            <a:endParaRPr lang="en-GB" sz="2400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6948264" y="1772816"/>
            <a:ext cx="325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</a:rPr>
              <a:t>x</a:t>
            </a:r>
            <a:endParaRPr lang="en-GB" sz="2400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80312" y="170080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</a:rPr>
              <a:t>x</a:t>
            </a:r>
            <a:endParaRPr lang="en-GB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GB" dirty="0" smtClean="0"/>
              <a:t>e.g. Arrhenius equation</a:t>
            </a:r>
            <a:endParaRPr lang="en-GB" dirty="0"/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251521" y="1268760"/>
          <a:ext cx="3816423" cy="2953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0" name="Equation" r:id="rId4" imgW="1498320" imgH="1346040" progId="Equation.3">
                  <p:embed/>
                </p:oleObj>
              </mc:Choice>
              <mc:Fallback>
                <p:oleObj name="Equation" r:id="rId4" imgW="1498320" imgH="1346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1" y="1268760"/>
                        <a:ext cx="3816423" cy="295334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dbl">
                        <a:solidFill>
                          <a:srgbClr val="0066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/>
          <p:cNvCxnSpPr/>
          <p:nvPr/>
        </p:nvCxnSpPr>
        <p:spPr bwMode="auto">
          <a:xfrm rot="5400000">
            <a:off x="4283968" y="3140968"/>
            <a:ext cx="259228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66FF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580112" y="4437112"/>
            <a:ext cx="280831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66FF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788024" y="1772816"/>
            <a:ext cx="1296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err="1" smtClean="0">
                <a:solidFill>
                  <a:srgbClr val="000000"/>
                </a:solidFill>
                <a:latin typeface="TUOS Blake"/>
              </a:rPr>
              <a:t>ln</a:t>
            </a:r>
            <a:r>
              <a:rPr lang="en-GB" sz="2200" i="1" dirty="0" err="1" smtClean="0">
                <a:solidFill>
                  <a:srgbClr val="000000"/>
                </a:solidFill>
                <a:latin typeface="TUOS Blake"/>
              </a:rPr>
              <a:t>t</a:t>
            </a:r>
            <a:r>
              <a:rPr lang="en-GB" sz="2200" i="1" baseline="-25000" dirty="0" err="1" smtClean="0">
                <a:solidFill>
                  <a:srgbClr val="000000"/>
                </a:solidFill>
                <a:latin typeface="TUOS Blake"/>
              </a:rPr>
              <a:t>f</a:t>
            </a:r>
            <a:endParaRPr lang="en-GB" sz="2200" i="1" dirty="0" smtClean="0">
              <a:solidFill>
                <a:srgbClr val="000000"/>
              </a:solidFill>
              <a:latin typeface="TUOS Blak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56376" y="4509120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rgbClr val="000000"/>
                </a:solidFill>
                <a:latin typeface="TUOS Blake"/>
              </a:rPr>
              <a:t>1/</a:t>
            </a:r>
            <a:r>
              <a:rPr lang="en-GB" sz="2200" dirty="0" err="1" smtClean="0">
                <a:solidFill>
                  <a:srgbClr val="000000"/>
                </a:solidFill>
                <a:latin typeface="TUOS Blake"/>
              </a:rPr>
              <a:t>k</a:t>
            </a:r>
            <a:r>
              <a:rPr lang="en-GB" sz="2200" i="1" dirty="0" err="1" smtClean="0">
                <a:solidFill>
                  <a:srgbClr val="000000"/>
                </a:solidFill>
                <a:latin typeface="TUOS Blake"/>
              </a:rPr>
              <a:t>T</a:t>
            </a:r>
            <a:endParaRPr lang="en-GB" sz="2200" i="1" dirty="0" smtClean="0">
              <a:solidFill>
                <a:srgbClr val="000000"/>
              </a:solidFill>
              <a:latin typeface="TUOS Blake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5724128" y="2132856"/>
            <a:ext cx="2232248" cy="19442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652120" y="3862209"/>
            <a:ext cx="432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rgbClr val="000000"/>
                </a:solidFill>
                <a:latin typeface="TUOS Blake"/>
              </a:rPr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44208" y="3068960"/>
            <a:ext cx="432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rgbClr val="000000"/>
                </a:solidFill>
                <a:latin typeface="TUOS Blake"/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80312" y="2204864"/>
            <a:ext cx="432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rgbClr val="000000"/>
                </a:solidFill>
                <a:latin typeface="TUOS Blake"/>
              </a:rPr>
              <a:t>x</a:t>
            </a: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1763713" y="4870574"/>
          <a:ext cx="1374775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1" name="Equation" r:id="rId6" imgW="622080" imgH="965160" progId="Equation.3">
                  <p:embed/>
                </p:oleObj>
              </mc:Choice>
              <mc:Fallback>
                <p:oleObj name="Equation" r:id="rId6" imgW="622080" imgH="9651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870574"/>
                        <a:ext cx="1374775" cy="1822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dbl">
                        <a:solidFill>
                          <a:srgbClr val="0066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23528" y="4293096"/>
            <a:ext cx="29523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rgbClr val="000000"/>
                </a:solidFill>
                <a:latin typeface="TUOS Blake"/>
              </a:rPr>
              <a:t>Plot </a:t>
            </a:r>
            <a:r>
              <a:rPr lang="en-GB" sz="2200" dirty="0" err="1" smtClean="0">
                <a:solidFill>
                  <a:srgbClr val="000000"/>
                </a:solidFill>
                <a:latin typeface="TUOS Blake"/>
              </a:rPr>
              <a:t>ln</a:t>
            </a:r>
            <a:r>
              <a:rPr lang="en-GB" sz="2200" i="1" dirty="0" err="1" smtClean="0">
                <a:solidFill>
                  <a:srgbClr val="000000"/>
                </a:solidFill>
                <a:latin typeface="TUOS Blake"/>
              </a:rPr>
              <a:t>t</a:t>
            </a:r>
            <a:r>
              <a:rPr lang="en-GB" sz="2200" i="1" baseline="-25000" dirty="0" err="1" smtClean="0">
                <a:solidFill>
                  <a:srgbClr val="000000"/>
                </a:solidFill>
                <a:latin typeface="TUOS Blake"/>
              </a:rPr>
              <a:t>f</a:t>
            </a:r>
            <a:r>
              <a:rPr lang="en-GB" sz="2200" i="1" dirty="0" smtClean="0">
                <a:solidFill>
                  <a:srgbClr val="000000"/>
                </a:solidFill>
                <a:latin typeface="TUOS Blake"/>
              </a:rPr>
              <a:t> versus </a:t>
            </a:r>
            <a:r>
              <a:rPr lang="en-GB" sz="2200" dirty="0" smtClean="0">
                <a:solidFill>
                  <a:srgbClr val="000000"/>
                </a:solidFill>
                <a:latin typeface="TUOS Blake"/>
              </a:rPr>
              <a:t>1/</a:t>
            </a:r>
            <a:r>
              <a:rPr lang="en-GB" sz="2200" dirty="0" err="1" smtClean="0">
                <a:solidFill>
                  <a:srgbClr val="000000"/>
                </a:solidFill>
                <a:latin typeface="TUOS Blake"/>
              </a:rPr>
              <a:t>k</a:t>
            </a:r>
            <a:r>
              <a:rPr lang="en-GB" sz="2200" i="1" dirty="0" err="1" smtClean="0">
                <a:solidFill>
                  <a:srgbClr val="000000"/>
                </a:solidFill>
                <a:latin typeface="TUOS Blake"/>
              </a:rPr>
              <a:t>T</a:t>
            </a:r>
            <a:endParaRPr lang="en-GB" sz="2200" i="1" dirty="0" smtClean="0">
              <a:solidFill>
                <a:srgbClr val="000000"/>
              </a:solidFill>
              <a:latin typeface="TUOS Blake"/>
            </a:endParaRPr>
          </a:p>
          <a:p>
            <a:endParaRPr lang="en-GB" sz="2200" i="1" dirty="0" smtClean="0">
              <a:solidFill>
                <a:srgbClr val="000000"/>
              </a:solidFill>
              <a:latin typeface="TUOS Blak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5878433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rgbClr val="000000"/>
                </a:solidFill>
                <a:latin typeface="TUOS Blake"/>
              </a:rPr>
              <a:t>Slope,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7544" y="6310481"/>
            <a:ext cx="2016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rgbClr val="000000"/>
                </a:solidFill>
                <a:latin typeface="TUOS Blake"/>
              </a:rPr>
              <a:t>Intercept,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Errors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3317"/>
            <a:ext cx="8363272" cy="4525963"/>
          </a:xfrm>
        </p:spPr>
        <p:txBody>
          <a:bodyPr>
            <a:noAutofit/>
          </a:bodyPr>
          <a:lstStyle/>
          <a:p>
            <a:r>
              <a:rPr lang="en-GB" sz="2800" dirty="0" smtClean="0"/>
              <a:t>Experiments measure a previously unknown quantity or test a theory. We cannot know for sure unless error (uncertainty) is known</a:t>
            </a:r>
          </a:p>
          <a:p>
            <a:endParaRPr lang="en-GB" sz="2800" dirty="0" smtClean="0"/>
          </a:p>
          <a:p>
            <a:pPr>
              <a:buNone/>
            </a:pPr>
            <a:r>
              <a:rPr lang="en-GB" sz="2800" dirty="0" smtClean="0"/>
              <a:t>e.g. Diameter of a rod fitting through a hole exactly 3cm diameter is measured as 2.99cm</a:t>
            </a:r>
          </a:p>
          <a:p>
            <a:pPr>
              <a:buNone/>
            </a:pPr>
            <a:r>
              <a:rPr lang="en-GB" sz="2800" dirty="0" smtClean="0"/>
              <a:t>If diameter is (2.99 ± 0.03) cm we are in trouble!</a:t>
            </a:r>
          </a:p>
          <a:p>
            <a:pPr>
              <a:buNone/>
            </a:pPr>
            <a:endParaRPr lang="en-GB" sz="2800" dirty="0" smtClean="0"/>
          </a:p>
          <a:p>
            <a:pPr>
              <a:buNone/>
            </a:pPr>
            <a:r>
              <a:rPr lang="en-GB" sz="2800" dirty="0" smtClean="0"/>
              <a:t>Error must be determined within experiment. </a:t>
            </a:r>
          </a:p>
          <a:p>
            <a:pPr>
              <a:buNone/>
            </a:pPr>
            <a:r>
              <a:rPr lang="en-GB" sz="2800" dirty="0" smtClean="0"/>
              <a:t>e.g. Don’t say R = (10.5 ± 0.5) </a:t>
            </a:r>
            <a:r>
              <a:rPr lang="el-GR" sz="2800" dirty="0" smtClean="0"/>
              <a:t>Ω</a:t>
            </a:r>
            <a:r>
              <a:rPr lang="en-GB" sz="2800" dirty="0" smtClean="0"/>
              <a:t> just because theory says R = 10 </a:t>
            </a:r>
            <a:r>
              <a:rPr lang="el-GR" sz="2800" dirty="0" smtClean="0"/>
              <a:t>Ω</a:t>
            </a:r>
            <a:r>
              <a:rPr lang="en-GB" sz="2800" dirty="0" smtClean="0"/>
              <a:t>.</a:t>
            </a:r>
            <a:endParaRPr lang="en-GB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721500"/>
          </a:xfrm>
        </p:spPr>
        <p:txBody>
          <a:bodyPr/>
          <a:lstStyle/>
          <a:p>
            <a:r>
              <a:rPr lang="en-GB" dirty="0" smtClean="0"/>
              <a:t>Error tells how reproducible results are (spread of values) – STATISTICAL ERROR</a:t>
            </a:r>
          </a:p>
          <a:p>
            <a:r>
              <a:rPr lang="en-GB" dirty="0" smtClean="0"/>
              <a:t>Distinguished from SYSTEMATIC ERROR</a:t>
            </a:r>
          </a:p>
          <a:p>
            <a:endParaRPr lang="en-GB" dirty="0" smtClean="0"/>
          </a:p>
          <a:p>
            <a:r>
              <a:rPr lang="en-GB" dirty="0" smtClean="0"/>
              <a:t>If many measurements, take </a:t>
            </a:r>
            <a:r>
              <a:rPr lang="el-GR" dirty="0" smtClean="0"/>
              <a:t>σ</a:t>
            </a:r>
            <a:r>
              <a:rPr lang="en-GB" dirty="0" smtClean="0"/>
              <a:t> of Gaussian spread of values</a:t>
            </a:r>
          </a:p>
          <a:p>
            <a:r>
              <a:rPr lang="en-GB" dirty="0" smtClean="0"/>
              <a:t>Usually only need rough estimate: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Instrumental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Graphical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Numerical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GB" dirty="0" smtClean="0"/>
              <a:t>1) Instrumental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20" y="980728"/>
            <a:ext cx="9144000" cy="4525963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Resolution based</a:t>
            </a:r>
          </a:p>
          <a:p>
            <a:pPr>
              <a:buNone/>
            </a:pPr>
            <a:r>
              <a:rPr lang="en-GB" sz="2600" b="1" dirty="0" smtClean="0"/>
              <a:t>e.g.1. </a:t>
            </a:r>
            <a:r>
              <a:rPr lang="en-GB" sz="2600" dirty="0" smtClean="0"/>
              <a:t>DVM res. = 0.1V so error is ± (½ least count) = 0.05V</a:t>
            </a:r>
          </a:p>
          <a:p>
            <a:pPr>
              <a:buNone/>
            </a:pPr>
            <a:r>
              <a:rPr lang="en-GB" sz="2600" b="1" dirty="0" smtClean="0"/>
              <a:t>e.g.2. </a:t>
            </a:r>
            <a:r>
              <a:rPr lang="en-GB" sz="2600" dirty="0" smtClean="0"/>
              <a:t>Determined by number of counts that can be displayed, determined by the number of digits.</a:t>
            </a:r>
          </a:p>
          <a:p>
            <a:pPr>
              <a:buNone/>
            </a:pPr>
            <a:r>
              <a:rPr lang="en-GB" sz="2600" dirty="0" smtClean="0"/>
              <a:t>4 ½ digits means 4 digits with 0-9 variation and one leading digit which is 0 or ±1. Total of 20000 counts.</a:t>
            </a:r>
          </a:p>
          <a:p>
            <a:pPr>
              <a:buNone/>
            </a:pPr>
            <a:endParaRPr lang="en-GB" sz="2800" dirty="0" smtClean="0"/>
          </a:p>
          <a:p>
            <a:pPr>
              <a:buNone/>
            </a:pPr>
            <a:r>
              <a:rPr lang="en-GB" sz="2600" dirty="0" smtClean="0"/>
              <a:t>Resolution = smallest count / maximum count, </a:t>
            </a:r>
            <a:r>
              <a:rPr lang="en-GB" sz="2600" i="1" dirty="0" smtClean="0"/>
              <a:t>i.e. 1/20000 or ±0.005% for a 4 ½ display.</a:t>
            </a:r>
          </a:p>
          <a:p>
            <a:pPr>
              <a:buNone/>
            </a:pPr>
            <a:r>
              <a:rPr lang="en-GB" sz="2600" i="1" dirty="0" smtClean="0"/>
              <a:t>e.g. Specification of ±(0.05% + 1 count) for a 4 ½ digit DMM reading 10.000 Volts, </a:t>
            </a:r>
            <a:r>
              <a:rPr lang="en-GB" sz="2600" dirty="0" smtClean="0"/>
              <a:t>Corresponds to: ±0.05% of 10 Volts = ± 0.005V = ± 5mV, ±1 count of XX.XXX display = ± 0.001 V = ± 1mV</a:t>
            </a:r>
          </a:p>
          <a:p>
            <a:pPr>
              <a:buNone/>
            </a:pPr>
            <a:r>
              <a:rPr lang="en-GB" sz="2600" dirty="0" smtClean="0"/>
              <a:t>	Total error of ± (5mV+1mV) = ± 6mV.</a:t>
            </a:r>
          </a:p>
          <a:p>
            <a:pPr>
              <a:buNone/>
            </a:pPr>
            <a:endParaRPr lang="en-GB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3645024"/>
            <a:ext cx="2263775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5"/>
            <a:ext cx="8507288" cy="5721500"/>
          </a:xfrm>
        </p:spPr>
        <p:txBody>
          <a:bodyPr/>
          <a:lstStyle/>
          <a:p>
            <a:r>
              <a:rPr lang="en-GB" b="1" dirty="0" smtClean="0"/>
              <a:t>Accuracy</a:t>
            </a:r>
            <a:r>
              <a:rPr lang="en-GB" dirty="0" smtClean="0"/>
              <a:t> (how close to true value)</a:t>
            </a:r>
          </a:p>
          <a:p>
            <a:r>
              <a:rPr lang="en-GB" dirty="0" smtClean="0"/>
              <a:t>e.g. ammeter with ± 5% reading 1A could be 0.95 to 1.05A</a:t>
            </a:r>
          </a:p>
          <a:p>
            <a:r>
              <a:rPr lang="en-GB" dirty="0" smtClean="0"/>
              <a:t>Analogue meters – accuracy as % of </a:t>
            </a:r>
            <a:r>
              <a:rPr lang="en-GB" dirty="0" err="1" smtClean="0"/>
              <a:t>f.s.d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e.g. 1A measured on 3A </a:t>
            </a:r>
            <a:r>
              <a:rPr lang="en-GB" dirty="0" err="1" smtClean="0"/>
              <a:t>fsd</a:t>
            </a:r>
            <a:r>
              <a:rPr lang="en-GB" dirty="0" smtClean="0"/>
              <a:t> range with ±5% </a:t>
            </a:r>
            <a:r>
              <a:rPr lang="en-GB" dirty="0" err="1" smtClean="0"/>
              <a:t>fsd</a:t>
            </a:r>
            <a:r>
              <a:rPr lang="en-GB" dirty="0" smtClean="0"/>
              <a:t> accuracy → ± 0.15A </a:t>
            </a:r>
          </a:p>
          <a:p>
            <a:pPr>
              <a:buNone/>
            </a:pPr>
            <a:r>
              <a:rPr lang="en-GB" dirty="0" smtClean="0"/>
              <a:t>	(so measuring 0.2A on this range is ± 75%!)</a:t>
            </a:r>
          </a:p>
          <a:p>
            <a:r>
              <a:rPr lang="en-GB" dirty="0" smtClean="0"/>
              <a:t>Digital meters – accuracy as % of reading plus % of range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/>
              <a:t>2) Graphical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en-GB" sz="2800" dirty="0" smtClean="0"/>
              <a:t>Draw best line through data</a:t>
            </a:r>
          </a:p>
          <a:p>
            <a:r>
              <a:rPr lang="en-GB" sz="2800" dirty="0" smtClean="0"/>
              <a:t>For estimate of error on gradient, draw lines of max. and min. gradient</a:t>
            </a:r>
            <a:endParaRPr lang="en-GB" sz="2800" dirty="0"/>
          </a:p>
        </p:txBody>
      </p:sp>
      <p:cxnSp>
        <p:nvCxnSpPr>
          <p:cNvPr id="4" name="Straight Connector 3"/>
          <p:cNvCxnSpPr>
            <a:stCxn id="7" idx="0"/>
          </p:cNvCxnSpPr>
          <p:nvPr/>
        </p:nvCxnSpPr>
        <p:spPr>
          <a:xfrm rot="16200000" flipH="1">
            <a:off x="-380412" y="4813293"/>
            <a:ext cx="2808312" cy="397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43608" y="6237312"/>
            <a:ext cx="25922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043608" y="3620460"/>
            <a:ext cx="2110863" cy="22394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2106" y="3429000"/>
            <a:ext cx="943550" cy="844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y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716133" y="5968790"/>
            <a:ext cx="999883" cy="844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203965" y="4410863"/>
            <a:ext cx="999883" cy="844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</a:rPr>
              <a:t>x</a:t>
            </a:r>
            <a:endParaRPr lang="en-GB" sz="24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1680" y="4542597"/>
            <a:ext cx="555490" cy="844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</a:rPr>
              <a:t>x</a:t>
            </a:r>
            <a:endParaRPr lang="en-GB" sz="24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1877" y="5248710"/>
            <a:ext cx="999883" cy="844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</a:rPr>
              <a:t>x</a:t>
            </a:r>
            <a:endParaRPr lang="en-GB" sz="240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2557837" y="3620460"/>
            <a:ext cx="501995" cy="844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</a:rPr>
              <a:t>x</a:t>
            </a:r>
            <a:endParaRPr lang="en-GB" sz="24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22799" y="3592526"/>
            <a:ext cx="999883" cy="844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</a:rPr>
              <a:t>x</a:t>
            </a:r>
            <a:endParaRPr lang="en-GB" sz="2400" dirty="0">
              <a:solidFill>
                <a:srgbClr val="0070C0"/>
              </a:solidFill>
            </a:endParaRPr>
          </a:p>
        </p:txBody>
      </p:sp>
      <p:cxnSp>
        <p:nvCxnSpPr>
          <p:cNvPr id="16" name="Straight Connector 15"/>
          <p:cNvCxnSpPr>
            <a:stCxn id="13" idx="0"/>
          </p:cNvCxnSpPr>
          <p:nvPr/>
        </p:nvCxnSpPr>
        <p:spPr>
          <a:xfrm rot="16200000" flipH="1" flipV="1">
            <a:off x="1356826" y="3279308"/>
            <a:ext cx="1852698" cy="247913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611560" y="3789040"/>
            <a:ext cx="2880320" cy="2016224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32448" y="3789040"/>
            <a:ext cx="46440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m = 10.7, 8.9, 11.9 </a:t>
            </a:r>
          </a:p>
          <a:p>
            <a:r>
              <a:rPr lang="en-GB" sz="2800" dirty="0" smtClean="0"/>
              <a:t>So m = 10.7 ± 1.5</a:t>
            </a:r>
          </a:p>
          <a:p>
            <a:endParaRPr lang="en-GB" sz="2800" dirty="0" smtClean="0"/>
          </a:p>
          <a:p>
            <a:r>
              <a:rPr lang="en-GB" sz="2800" dirty="0" smtClean="0"/>
              <a:t>c =  6.9, 13, 0 </a:t>
            </a:r>
          </a:p>
          <a:p>
            <a:r>
              <a:rPr lang="en-GB" sz="2800" dirty="0" smtClean="0"/>
              <a:t>So c = 7 ± 7</a:t>
            </a:r>
            <a:endParaRPr lang="en-GB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1944215"/>
          </a:xfrm>
        </p:spPr>
        <p:txBody>
          <a:bodyPr/>
          <a:lstStyle/>
          <a:p>
            <a:r>
              <a:rPr lang="en-GB" dirty="0" smtClean="0"/>
              <a:t>When using error bars</a:t>
            </a:r>
            <a:endParaRPr lang="en-GB" dirty="0"/>
          </a:p>
        </p:txBody>
      </p:sp>
      <p:cxnSp>
        <p:nvCxnSpPr>
          <p:cNvPr id="4" name="Straight Connector 3"/>
          <p:cNvCxnSpPr>
            <a:stCxn id="7" idx="0"/>
          </p:cNvCxnSpPr>
          <p:nvPr/>
        </p:nvCxnSpPr>
        <p:spPr>
          <a:xfrm rot="16200000" flipH="1">
            <a:off x="1283218" y="2983476"/>
            <a:ext cx="2808312" cy="397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707238" y="4407495"/>
            <a:ext cx="25922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707238" y="1790643"/>
            <a:ext cx="2110863" cy="22394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95736" y="1599183"/>
            <a:ext cx="943550" cy="844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y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371534" y="4191471"/>
            <a:ext cx="999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x</a:t>
            </a:r>
            <a:endParaRPr lang="en-GB" sz="2400" dirty="0"/>
          </a:p>
        </p:txBody>
      </p:sp>
      <p:cxnSp>
        <p:nvCxnSpPr>
          <p:cNvPr id="13" name="Straight Connector 12"/>
          <p:cNvCxnSpPr/>
          <p:nvPr/>
        </p:nvCxnSpPr>
        <p:spPr>
          <a:xfrm rot="10800000" flipV="1">
            <a:off x="2707238" y="1762709"/>
            <a:ext cx="2479134" cy="192470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2311194" y="1851211"/>
            <a:ext cx="2808312" cy="2160240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427318" y="2967335"/>
            <a:ext cx="144016" cy="432048"/>
            <a:chOff x="6876256" y="4221088"/>
            <a:chExt cx="144016" cy="432048"/>
          </a:xfrm>
        </p:grpSpPr>
        <p:sp>
          <p:nvSpPr>
            <p:cNvPr id="15" name="Rectangle 14"/>
            <p:cNvSpPr/>
            <p:nvPr/>
          </p:nvSpPr>
          <p:spPr>
            <a:xfrm>
              <a:off x="6876256" y="4365104"/>
              <a:ext cx="144016" cy="14401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5400000">
              <a:off x="6732240" y="4437112"/>
              <a:ext cx="43204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876256" y="4221088"/>
              <a:ext cx="14401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876256" y="4653136"/>
              <a:ext cx="14401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995270" y="3399383"/>
            <a:ext cx="144016" cy="432048"/>
            <a:chOff x="6876256" y="4221088"/>
            <a:chExt cx="144016" cy="432048"/>
          </a:xfrm>
        </p:grpSpPr>
        <p:sp>
          <p:nvSpPr>
            <p:cNvPr id="27" name="Rectangle 26"/>
            <p:cNvSpPr/>
            <p:nvPr/>
          </p:nvSpPr>
          <p:spPr>
            <a:xfrm>
              <a:off x="6876256" y="4365104"/>
              <a:ext cx="144016" cy="14401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8" name="Straight Connector 27"/>
            <p:cNvCxnSpPr/>
            <p:nvPr/>
          </p:nvCxnSpPr>
          <p:spPr>
            <a:xfrm rot="5400000">
              <a:off x="6732240" y="4437112"/>
              <a:ext cx="43204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876256" y="4221088"/>
              <a:ext cx="14401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876256" y="4653136"/>
              <a:ext cx="14401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931374" y="2463279"/>
            <a:ext cx="144016" cy="432048"/>
            <a:chOff x="6876256" y="4221088"/>
            <a:chExt cx="144016" cy="432048"/>
          </a:xfrm>
        </p:grpSpPr>
        <p:sp>
          <p:nvSpPr>
            <p:cNvPr id="32" name="Rectangle 31"/>
            <p:cNvSpPr/>
            <p:nvPr/>
          </p:nvSpPr>
          <p:spPr>
            <a:xfrm>
              <a:off x="6876256" y="4365104"/>
              <a:ext cx="144016" cy="14401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5400000">
              <a:off x="6732240" y="4437112"/>
              <a:ext cx="43204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876256" y="4221088"/>
              <a:ext cx="14401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876256" y="4653136"/>
              <a:ext cx="14401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435430" y="1887215"/>
            <a:ext cx="144016" cy="432048"/>
            <a:chOff x="6876256" y="4221088"/>
            <a:chExt cx="144016" cy="432048"/>
          </a:xfrm>
        </p:grpSpPr>
        <p:sp>
          <p:nvSpPr>
            <p:cNvPr id="37" name="Rectangle 36"/>
            <p:cNvSpPr/>
            <p:nvPr/>
          </p:nvSpPr>
          <p:spPr>
            <a:xfrm>
              <a:off x="6876256" y="4365104"/>
              <a:ext cx="144016" cy="144016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Straight Connector 37"/>
            <p:cNvCxnSpPr/>
            <p:nvPr/>
          </p:nvCxnSpPr>
          <p:spPr>
            <a:xfrm rot="5400000">
              <a:off x="6732240" y="4437112"/>
              <a:ext cx="43204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876256" y="4221088"/>
              <a:ext cx="14401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876256" y="4653136"/>
              <a:ext cx="14401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899592" y="5211197"/>
            <a:ext cx="7416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Errors on individual measurements taken into account</a:t>
            </a:r>
            <a:endParaRPr lang="en-GB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3448</TotalTime>
  <Words>731</Words>
  <Application>Microsoft Macintosh PowerPoint</Application>
  <PresentationFormat>On-screen Show (4:3)</PresentationFormat>
  <Paragraphs>115</Paragraphs>
  <Slides>13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Equation</vt:lpstr>
      <vt:lpstr>EEE MSc Project Guidance notes</vt:lpstr>
      <vt:lpstr>Measurements and errors</vt:lpstr>
      <vt:lpstr>e.g. Arrhenius equation</vt:lpstr>
      <vt:lpstr>Errors</vt:lpstr>
      <vt:lpstr>PowerPoint Presentation</vt:lpstr>
      <vt:lpstr>1) Instrumental</vt:lpstr>
      <vt:lpstr>PowerPoint Presentation</vt:lpstr>
      <vt:lpstr>2) Graphical</vt:lpstr>
      <vt:lpstr>PowerPoint Presentation</vt:lpstr>
      <vt:lpstr>3) Numerical method</vt:lpstr>
      <vt:lpstr>PowerPoint Presentation</vt:lpstr>
      <vt:lpstr>PowerPoint Presentation</vt:lpstr>
      <vt:lpstr>Errors - Further reading 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report mark scheme</dc:title>
  <dc:creator>Kris Groom</dc:creator>
  <cp:lastModifiedBy>Kristian Groom</cp:lastModifiedBy>
  <cp:revision>114</cp:revision>
  <dcterms:created xsi:type="dcterms:W3CDTF">2011-01-31T12:30:20Z</dcterms:created>
  <dcterms:modified xsi:type="dcterms:W3CDTF">2014-10-07T13:58:34Z</dcterms:modified>
</cp:coreProperties>
</file>