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Tahoma"/>
      <p:regular r:id="rId43"/>
      <p:bold r:id="rId44"/>
    </p:embeddedFont>
    <p:embeddedFont>
      <p:font typeface="Old Standard TT"/>
      <p:regular r:id="rId45"/>
      <p:bold r:id="rId46"/>
      <p: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0BFDE6E-6B4D-45B2-9B6A-A348954D0385}">
  <a:tblStyle styleId="{B0BFDE6E-6B4D-45B2-9B6A-A348954D038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Tahoma-bold.fntdata"/><Relationship Id="rId21" Type="http://schemas.openxmlformats.org/officeDocument/2006/relationships/slide" Target="slides/slide16.xml"/><Relationship Id="rId43" Type="http://schemas.openxmlformats.org/officeDocument/2006/relationships/font" Target="fonts/Tahoma-regular.fntdata"/><Relationship Id="rId24" Type="http://schemas.openxmlformats.org/officeDocument/2006/relationships/slide" Target="slides/slide19.xml"/><Relationship Id="rId46" Type="http://schemas.openxmlformats.org/officeDocument/2006/relationships/font" Target="fonts/OldStandardTT-bold.fntdata"/><Relationship Id="rId23" Type="http://schemas.openxmlformats.org/officeDocument/2006/relationships/slide" Target="slides/slide18.xml"/><Relationship Id="rId45"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OldStandardTT-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wrap="square" tIns="91425"/>
          <a:lstStyle>
            <a:lvl1pPr lvl="0" rtl="0">
              <a:spcBef>
                <a:spcPts val="0"/>
              </a:spcBef>
              <a:buClr>
                <a:schemeClr val="accent1"/>
              </a:buClr>
              <a:buSzPts val="4200"/>
              <a:buNone/>
              <a:defRPr sz="4200">
                <a:solidFill>
                  <a:schemeClr val="accent1"/>
                </a:solidFill>
              </a:defRPr>
            </a:lvl1pPr>
            <a:lvl2pPr lvl="1" rtl="0">
              <a:spcBef>
                <a:spcPts val="0"/>
              </a:spcBef>
              <a:buClr>
                <a:schemeClr val="accent1"/>
              </a:buClr>
              <a:buSzPts val="4200"/>
              <a:buNone/>
              <a:defRPr sz="4200">
                <a:solidFill>
                  <a:schemeClr val="accent1"/>
                </a:solidFill>
              </a:defRPr>
            </a:lvl2pPr>
            <a:lvl3pPr lvl="2" rtl="0">
              <a:spcBef>
                <a:spcPts val="0"/>
              </a:spcBef>
              <a:buClr>
                <a:schemeClr val="accent1"/>
              </a:buClr>
              <a:buSzPts val="4200"/>
              <a:buNone/>
              <a:defRPr sz="4200">
                <a:solidFill>
                  <a:schemeClr val="accent1"/>
                </a:solidFill>
              </a:defRPr>
            </a:lvl3pPr>
            <a:lvl4pPr lvl="3" rtl="0">
              <a:spcBef>
                <a:spcPts val="0"/>
              </a:spcBef>
              <a:buClr>
                <a:schemeClr val="accent1"/>
              </a:buClr>
              <a:buSzPts val="4200"/>
              <a:buNone/>
              <a:defRPr sz="4200">
                <a:solidFill>
                  <a:schemeClr val="accent1"/>
                </a:solidFill>
              </a:defRPr>
            </a:lvl4pPr>
            <a:lvl5pPr lvl="4" rtl="0">
              <a:spcBef>
                <a:spcPts val="0"/>
              </a:spcBef>
              <a:buClr>
                <a:schemeClr val="accent1"/>
              </a:buClr>
              <a:buSzPts val="4200"/>
              <a:buNone/>
              <a:defRPr sz="4200">
                <a:solidFill>
                  <a:schemeClr val="accent1"/>
                </a:solidFill>
              </a:defRPr>
            </a:lvl5pPr>
            <a:lvl6pPr lvl="5" rtl="0">
              <a:spcBef>
                <a:spcPts val="0"/>
              </a:spcBef>
              <a:buClr>
                <a:schemeClr val="accent1"/>
              </a:buClr>
              <a:buSzPts val="4200"/>
              <a:buNone/>
              <a:defRPr sz="4200">
                <a:solidFill>
                  <a:schemeClr val="accent1"/>
                </a:solidFill>
              </a:defRPr>
            </a:lvl6pPr>
            <a:lvl7pPr lvl="6" rtl="0">
              <a:spcBef>
                <a:spcPts val="0"/>
              </a:spcBef>
              <a:buClr>
                <a:schemeClr val="accent1"/>
              </a:buClr>
              <a:buSzPts val="4200"/>
              <a:buNone/>
              <a:defRPr sz="4200">
                <a:solidFill>
                  <a:schemeClr val="accent1"/>
                </a:solidFill>
              </a:defRPr>
            </a:lvl7pPr>
            <a:lvl8pPr lvl="7" rtl="0">
              <a:spcBef>
                <a:spcPts val="0"/>
              </a:spcBef>
              <a:buClr>
                <a:schemeClr val="accent1"/>
              </a:buClr>
              <a:buSzPts val="4200"/>
              <a:buNone/>
              <a:defRPr sz="4200">
                <a:solidFill>
                  <a:schemeClr val="accent1"/>
                </a:solidFill>
              </a:defRPr>
            </a:lvl8pPr>
            <a:lvl9pPr lvl="8" rtl="0">
              <a:spcBef>
                <a:spcPts val="0"/>
              </a:spcBef>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wrap="square" tIns="91425"/>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wrap="square" tIns="91425"/>
          <a:lstStyle>
            <a:lvl1pPr lvl="0" rtl="0" algn="ctr">
              <a:spcBef>
                <a:spcPts val="0"/>
              </a:spcBef>
              <a:buSzPts val="14000"/>
              <a:buNone/>
              <a:defRPr b="1" sz="14000"/>
            </a:lvl1pPr>
            <a:lvl2pPr lvl="1" rtl="0" algn="ctr">
              <a:spcBef>
                <a:spcPts val="0"/>
              </a:spcBef>
              <a:buSzPts val="14000"/>
              <a:buNone/>
              <a:defRPr b="1" sz="14000"/>
            </a:lvl2pPr>
            <a:lvl3pPr lvl="2" rtl="0" algn="ctr">
              <a:spcBef>
                <a:spcPts val="0"/>
              </a:spcBef>
              <a:buSzPts val="14000"/>
              <a:buNone/>
              <a:defRPr b="1" sz="14000"/>
            </a:lvl3pPr>
            <a:lvl4pPr lvl="3" rtl="0" algn="ctr">
              <a:spcBef>
                <a:spcPts val="0"/>
              </a:spcBef>
              <a:buSzPts val="14000"/>
              <a:buNone/>
              <a:defRPr b="1" sz="14000"/>
            </a:lvl4pPr>
            <a:lvl5pPr lvl="4" rtl="0" algn="ctr">
              <a:spcBef>
                <a:spcPts val="0"/>
              </a:spcBef>
              <a:buSzPts val="14000"/>
              <a:buNone/>
              <a:defRPr b="1" sz="14000"/>
            </a:lvl5pPr>
            <a:lvl6pPr lvl="5" rtl="0" algn="ctr">
              <a:spcBef>
                <a:spcPts val="0"/>
              </a:spcBef>
              <a:buSzPts val="14000"/>
              <a:buNone/>
              <a:defRPr b="1" sz="14000"/>
            </a:lvl6pPr>
            <a:lvl7pPr lvl="6" rtl="0" algn="ctr">
              <a:spcBef>
                <a:spcPts val="0"/>
              </a:spcBef>
              <a:buSzPts val="14000"/>
              <a:buNone/>
              <a:defRPr b="1" sz="14000"/>
            </a:lvl7pPr>
            <a:lvl8pPr lvl="7" rtl="0" algn="ctr">
              <a:spcBef>
                <a:spcPts val="0"/>
              </a:spcBef>
              <a:buSzPts val="14000"/>
              <a:buNone/>
              <a:defRPr b="1" sz="14000"/>
            </a:lvl8pPr>
            <a:lvl9pPr lvl="8" rtl="0" algn="ctr">
              <a:spcBef>
                <a:spcPts val="0"/>
              </a:spcBef>
              <a:buSzPts val="14000"/>
              <a:buNone/>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rtl="0" algn="ctr">
              <a:spcBef>
                <a:spcPts val="0"/>
              </a:spcBef>
              <a:buSzPts val="1800"/>
              <a:buChar char="●"/>
              <a:defRPr/>
            </a:lvl1pPr>
            <a:lvl2pPr lvl="1" rtl="0" algn="ctr">
              <a:spcBef>
                <a:spcPts val="0"/>
              </a:spcBef>
              <a:buSzPts val="1400"/>
              <a:buChar char="○"/>
              <a:defRPr/>
            </a:lvl2pPr>
            <a:lvl3pPr lvl="2" rtl="0" algn="ctr">
              <a:spcBef>
                <a:spcPts val="0"/>
              </a:spcBef>
              <a:buSzPts val="1400"/>
              <a:buChar char="■"/>
              <a:defRPr/>
            </a:lvl3pPr>
            <a:lvl4pPr lvl="3" rtl="0" algn="ctr">
              <a:spcBef>
                <a:spcPts val="0"/>
              </a:spcBef>
              <a:buSzPts val="1400"/>
              <a:buChar char="●"/>
              <a:defRPr/>
            </a:lvl4pPr>
            <a:lvl5pPr lvl="4" rtl="0" algn="ctr">
              <a:spcBef>
                <a:spcPts val="0"/>
              </a:spcBef>
              <a:buSzPts val="1400"/>
              <a:buChar char="○"/>
              <a:defRPr/>
            </a:lvl5pPr>
            <a:lvl6pPr lvl="5" rtl="0" algn="ctr">
              <a:spcBef>
                <a:spcPts val="0"/>
              </a:spcBef>
              <a:buSzPts val="1400"/>
              <a:buChar char="■"/>
              <a:defRPr/>
            </a:lvl6pPr>
            <a:lvl7pPr lvl="6" rtl="0" algn="ctr">
              <a:spcBef>
                <a:spcPts val="0"/>
              </a:spcBef>
              <a:buSzPts val="1400"/>
              <a:buChar char="●"/>
              <a:defRPr/>
            </a:lvl7pPr>
            <a:lvl8pPr lvl="7" rtl="0" algn="ctr">
              <a:spcBef>
                <a:spcPts val="0"/>
              </a:spcBef>
              <a:buSzPts val="1400"/>
              <a:buChar char="○"/>
              <a:defRPr/>
            </a:lvl8pPr>
            <a:lvl9pPr lvl="8" rtl="0" algn="ctr">
              <a:spcBef>
                <a:spcPts val="0"/>
              </a:spcBef>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wrap="square" tIns="91425"/>
          <a:lstStyle>
            <a:lvl1pPr lvl="0" rtl="0">
              <a:spcBef>
                <a:spcPts val="0"/>
              </a:spcBef>
              <a:buClr>
                <a:schemeClr val="accent1"/>
              </a:buClr>
              <a:buSzPts val="6000"/>
              <a:buNone/>
              <a:defRPr sz="6000">
                <a:solidFill>
                  <a:schemeClr val="accent1"/>
                </a:solidFill>
              </a:defRPr>
            </a:lvl1pPr>
            <a:lvl2pPr lvl="1" rtl="0">
              <a:spcBef>
                <a:spcPts val="0"/>
              </a:spcBef>
              <a:buClr>
                <a:schemeClr val="accent1"/>
              </a:buClr>
              <a:buSzPts val="6000"/>
              <a:buNone/>
              <a:defRPr sz="6000">
                <a:solidFill>
                  <a:schemeClr val="accent1"/>
                </a:solidFill>
              </a:defRPr>
            </a:lvl2pPr>
            <a:lvl3pPr lvl="2" rtl="0">
              <a:spcBef>
                <a:spcPts val="0"/>
              </a:spcBef>
              <a:buClr>
                <a:schemeClr val="accent1"/>
              </a:buClr>
              <a:buSzPts val="6000"/>
              <a:buNone/>
              <a:defRPr sz="6000">
                <a:solidFill>
                  <a:schemeClr val="accent1"/>
                </a:solidFill>
              </a:defRPr>
            </a:lvl3pPr>
            <a:lvl4pPr lvl="3" rtl="0">
              <a:spcBef>
                <a:spcPts val="0"/>
              </a:spcBef>
              <a:buClr>
                <a:schemeClr val="accent1"/>
              </a:buClr>
              <a:buSzPts val="6000"/>
              <a:buNone/>
              <a:defRPr sz="6000">
                <a:solidFill>
                  <a:schemeClr val="accent1"/>
                </a:solidFill>
              </a:defRPr>
            </a:lvl4pPr>
            <a:lvl5pPr lvl="4" rtl="0">
              <a:spcBef>
                <a:spcPts val="0"/>
              </a:spcBef>
              <a:buClr>
                <a:schemeClr val="accent1"/>
              </a:buClr>
              <a:buSzPts val="6000"/>
              <a:buNone/>
              <a:defRPr sz="6000">
                <a:solidFill>
                  <a:schemeClr val="accent1"/>
                </a:solidFill>
              </a:defRPr>
            </a:lvl5pPr>
            <a:lvl6pPr lvl="5" rtl="0">
              <a:spcBef>
                <a:spcPts val="0"/>
              </a:spcBef>
              <a:buClr>
                <a:schemeClr val="accent1"/>
              </a:buClr>
              <a:buSzPts val="6000"/>
              <a:buNone/>
              <a:defRPr sz="6000">
                <a:solidFill>
                  <a:schemeClr val="accent1"/>
                </a:solidFill>
              </a:defRPr>
            </a:lvl6pPr>
            <a:lvl7pPr lvl="6" rtl="0">
              <a:spcBef>
                <a:spcPts val="0"/>
              </a:spcBef>
              <a:buClr>
                <a:schemeClr val="accent1"/>
              </a:buClr>
              <a:buSzPts val="6000"/>
              <a:buNone/>
              <a:defRPr sz="6000">
                <a:solidFill>
                  <a:schemeClr val="accent1"/>
                </a:solidFill>
              </a:defRPr>
            </a:lvl7pPr>
            <a:lvl8pPr lvl="7" rtl="0">
              <a:spcBef>
                <a:spcPts val="0"/>
              </a:spcBef>
              <a:buClr>
                <a:schemeClr val="accent1"/>
              </a:buClr>
              <a:buSzPts val="6000"/>
              <a:buNone/>
              <a:defRPr sz="6000">
                <a:solidFill>
                  <a:schemeClr val="accent1"/>
                </a:solidFill>
              </a:defRPr>
            </a:lvl8pPr>
            <a:lvl9pPr lvl="8" rtl="0">
              <a:spcBef>
                <a:spcPts val="0"/>
              </a:spcBef>
              <a:buClr>
                <a:schemeClr val="accent1"/>
              </a:buClr>
              <a:buSzPts val="6000"/>
              <a:buNone/>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wrap="square" tIns="91425"/>
          <a:lstStyle>
            <a:lvl1pPr lvl="0" rtl="0">
              <a:spcBef>
                <a:spcPts val="0"/>
              </a:spcBef>
              <a:buSzPts val="3000"/>
              <a:buNone/>
              <a:defRPr/>
            </a:lvl1pPr>
            <a:lvl2pPr lvl="1" rtl="0">
              <a:spcBef>
                <a:spcPts val="0"/>
              </a:spcBef>
              <a:buSzPts val="3000"/>
              <a:buNone/>
              <a:defRPr/>
            </a:lvl2pPr>
            <a:lvl3pPr lvl="2" rtl="0">
              <a:spcBef>
                <a:spcPts val="0"/>
              </a:spcBef>
              <a:buSzPts val="3000"/>
              <a:buNone/>
              <a:defRPr/>
            </a:lvl3pPr>
            <a:lvl4pPr lvl="3" rtl="0">
              <a:spcBef>
                <a:spcPts val="0"/>
              </a:spcBef>
              <a:buSzPts val="3000"/>
              <a:buNone/>
              <a:defRPr/>
            </a:lvl4pPr>
            <a:lvl5pPr lvl="4" rtl="0">
              <a:spcBef>
                <a:spcPts val="0"/>
              </a:spcBef>
              <a:buSzPts val="3000"/>
              <a:buNone/>
              <a:defRPr/>
            </a:lvl5pPr>
            <a:lvl6pPr lvl="5" rtl="0">
              <a:spcBef>
                <a:spcPts val="0"/>
              </a:spcBef>
              <a:buSzPts val="3000"/>
              <a:buNone/>
              <a:defRPr/>
            </a:lvl6pPr>
            <a:lvl7pPr lvl="6" rtl="0">
              <a:spcBef>
                <a:spcPts val="0"/>
              </a:spcBef>
              <a:buSzPts val="3000"/>
              <a:buNone/>
              <a:defRPr/>
            </a:lvl7pPr>
            <a:lvl8pPr lvl="7" rtl="0">
              <a:spcBef>
                <a:spcPts val="0"/>
              </a:spcBef>
              <a:buSzPts val="3000"/>
              <a:buNone/>
              <a:defRPr/>
            </a:lvl8pPr>
            <a:lvl9pPr lvl="8" rtl="0">
              <a:spcBef>
                <a:spcPts val="0"/>
              </a:spcBef>
              <a:buSzPts val="3000"/>
              <a:buNone/>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wrap="square" tIns="91425"/>
          <a:lstStyle>
            <a:lvl1pPr lvl="0" rtl="0">
              <a:spcBef>
                <a:spcPts val="0"/>
              </a:spcBef>
              <a:buSzPts val="3000"/>
              <a:buNone/>
              <a:defRPr/>
            </a:lvl1pPr>
            <a:lvl2pPr lvl="1" rtl="0">
              <a:spcBef>
                <a:spcPts val="0"/>
              </a:spcBef>
              <a:buSzPts val="3000"/>
              <a:buNone/>
              <a:defRPr/>
            </a:lvl2pPr>
            <a:lvl3pPr lvl="2" rtl="0">
              <a:spcBef>
                <a:spcPts val="0"/>
              </a:spcBef>
              <a:buSzPts val="3000"/>
              <a:buNone/>
              <a:defRPr/>
            </a:lvl3pPr>
            <a:lvl4pPr lvl="3" rtl="0">
              <a:spcBef>
                <a:spcPts val="0"/>
              </a:spcBef>
              <a:buSzPts val="3000"/>
              <a:buNone/>
              <a:defRPr/>
            </a:lvl4pPr>
            <a:lvl5pPr lvl="4" rtl="0">
              <a:spcBef>
                <a:spcPts val="0"/>
              </a:spcBef>
              <a:buSzPts val="3000"/>
              <a:buNone/>
              <a:defRPr/>
            </a:lvl5pPr>
            <a:lvl6pPr lvl="5" rtl="0">
              <a:spcBef>
                <a:spcPts val="0"/>
              </a:spcBef>
              <a:buSzPts val="3000"/>
              <a:buNone/>
              <a:defRPr/>
            </a:lvl6pPr>
            <a:lvl7pPr lvl="6" rtl="0">
              <a:spcBef>
                <a:spcPts val="0"/>
              </a:spcBef>
              <a:buSzPts val="3000"/>
              <a:buNone/>
              <a:defRPr/>
            </a:lvl7pPr>
            <a:lvl8pPr lvl="7" rtl="0">
              <a:spcBef>
                <a:spcPts val="0"/>
              </a:spcBef>
              <a:buSzPts val="3000"/>
              <a:buNone/>
              <a:defRPr/>
            </a:lvl8pPr>
            <a:lvl9pPr lvl="8" rtl="0">
              <a:spcBef>
                <a:spcPts val="0"/>
              </a:spcBef>
              <a:buSzPts val="3000"/>
              <a:buNone/>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wrap="square" tIns="91425"/>
          <a:lstStyle>
            <a:lvl1pPr lvl="0" rtl="0">
              <a:spcBef>
                <a:spcPts val="0"/>
              </a:spcBef>
              <a:buSzPts val="3000"/>
              <a:buNone/>
              <a:defRPr/>
            </a:lvl1pPr>
            <a:lvl2pPr lvl="1" rtl="0">
              <a:spcBef>
                <a:spcPts val="0"/>
              </a:spcBef>
              <a:buSzPts val="3000"/>
              <a:buNone/>
              <a:defRPr/>
            </a:lvl2pPr>
            <a:lvl3pPr lvl="2" rtl="0">
              <a:spcBef>
                <a:spcPts val="0"/>
              </a:spcBef>
              <a:buSzPts val="3000"/>
              <a:buNone/>
              <a:defRPr/>
            </a:lvl3pPr>
            <a:lvl4pPr lvl="3" rtl="0">
              <a:spcBef>
                <a:spcPts val="0"/>
              </a:spcBef>
              <a:buSzPts val="3000"/>
              <a:buNone/>
              <a:defRPr/>
            </a:lvl4pPr>
            <a:lvl5pPr lvl="4" rtl="0">
              <a:spcBef>
                <a:spcPts val="0"/>
              </a:spcBef>
              <a:buSzPts val="3000"/>
              <a:buNone/>
              <a:defRPr/>
            </a:lvl5pPr>
            <a:lvl6pPr lvl="5" rtl="0">
              <a:spcBef>
                <a:spcPts val="0"/>
              </a:spcBef>
              <a:buSzPts val="3000"/>
              <a:buNone/>
              <a:defRPr/>
            </a:lvl6pPr>
            <a:lvl7pPr lvl="6" rtl="0">
              <a:spcBef>
                <a:spcPts val="0"/>
              </a:spcBef>
              <a:buSzPts val="3000"/>
              <a:buNone/>
              <a:defRPr/>
            </a:lvl7pPr>
            <a:lvl8pPr lvl="7" rtl="0">
              <a:spcBef>
                <a:spcPts val="0"/>
              </a:spcBef>
              <a:buSzPts val="3000"/>
              <a:buNone/>
              <a:defRPr/>
            </a:lvl8pPr>
            <a:lvl9pPr lvl="8" rtl="0">
              <a:spcBef>
                <a:spcPts val="0"/>
              </a:spcBef>
              <a:buSzPts val="30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34" name="Shape 34"/>
          <p:cNvSpPr txBox="1"/>
          <p:nvPr>
            <p:ph idx="1" type="body"/>
          </p:nvPr>
        </p:nvSpPr>
        <p:spPr>
          <a:xfrm>
            <a:off x="330750" y="188600"/>
            <a:ext cx="7746300" cy="2009700"/>
          </a:xfrm>
          <a:prstGeom prst="rect">
            <a:avLst/>
          </a:prstGeom>
        </p:spPr>
        <p:txBody>
          <a:bodyPr anchorCtr="0" anchor="t" bIns="91425" lIns="91425" rIns="91425" wrap="square" tIns="91425"/>
          <a:lstStyle>
            <a:lvl1pPr lvl="0" rtl="0">
              <a:spcBef>
                <a:spcPts val="0"/>
              </a:spcBef>
              <a:buSzPts val="1200"/>
              <a:buChar char="●"/>
              <a:defRPr sz="1200">
                <a:latin typeface="Tahoma"/>
                <a:ea typeface="Tahoma"/>
                <a:cs typeface="Tahoma"/>
                <a:sym typeface="Tahoma"/>
              </a:defRPr>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wrap="square" tIns="91425"/>
          <a:lstStyle>
            <a:lvl1pPr lvl="0" rtl="0">
              <a:spcBef>
                <a:spcPts val="0"/>
              </a:spcBef>
              <a:buClr>
                <a:schemeClr val="accent1"/>
              </a:buClr>
              <a:buSzPts val="5400"/>
              <a:buNone/>
              <a:defRPr sz="5400">
                <a:solidFill>
                  <a:schemeClr val="accent1"/>
                </a:solidFill>
              </a:defRPr>
            </a:lvl1pPr>
            <a:lvl2pPr lvl="1" rtl="0">
              <a:spcBef>
                <a:spcPts val="0"/>
              </a:spcBef>
              <a:buClr>
                <a:schemeClr val="accent1"/>
              </a:buClr>
              <a:buSzPts val="5400"/>
              <a:buNone/>
              <a:defRPr sz="5400">
                <a:solidFill>
                  <a:schemeClr val="accent1"/>
                </a:solidFill>
              </a:defRPr>
            </a:lvl2pPr>
            <a:lvl3pPr lvl="2" rtl="0">
              <a:spcBef>
                <a:spcPts val="0"/>
              </a:spcBef>
              <a:buClr>
                <a:schemeClr val="accent1"/>
              </a:buClr>
              <a:buSzPts val="5400"/>
              <a:buNone/>
              <a:defRPr sz="5400">
                <a:solidFill>
                  <a:schemeClr val="accent1"/>
                </a:solidFill>
              </a:defRPr>
            </a:lvl3pPr>
            <a:lvl4pPr lvl="3" rtl="0">
              <a:spcBef>
                <a:spcPts val="0"/>
              </a:spcBef>
              <a:buClr>
                <a:schemeClr val="accent1"/>
              </a:buClr>
              <a:buSzPts val="5400"/>
              <a:buNone/>
              <a:defRPr sz="5400">
                <a:solidFill>
                  <a:schemeClr val="accent1"/>
                </a:solidFill>
              </a:defRPr>
            </a:lvl4pPr>
            <a:lvl5pPr lvl="4" rtl="0">
              <a:spcBef>
                <a:spcPts val="0"/>
              </a:spcBef>
              <a:buClr>
                <a:schemeClr val="accent1"/>
              </a:buClr>
              <a:buSzPts val="5400"/>
              <a:buNone/>
              <a:defRPr sz="5400">
                <a:solidFill>
                  <a:schemeClr val="accent1"/>
                </a:solidFill>
              </a:defRPr>
            </a:lvl5pPr>
            <a:lvl6pPr lvl="5" rtl="0">
              <a:spcBef>
                <a:spcPts val="0"/>
              </a:spcBef>
              <a:buClr>
                <a:schemeClr val="accent1"/>
              </a:buClr>
              <a:buSzPts val="5400"/>
              <a:buNone/>
              <a:defRPr sz="5400">
                <a:solidFill>
                  <a:schemeClr val="accent1"/>
                </a:solidFill>
              </a:defRPr>
            </a:lvl6pPr>
            <a:lvl7pPr lvl="6" rtl="0">
              <a:spcBef>
                <a:spcPts val="0"/>
              </a:spcBef>
              <a:buClr>
                <a:schemeClr val="accent1"/>
              </a:buClr>
              <a:buSzPts val="5400"/>
              <a:buNone/>
              <a:defRPr sz="5400">
                <a:solidFill>
                  <a:schemeClr val="accent1"/>
                </a:solidFill>
              </a:defRPr>
            </a:lvl7pPr>
            <a:lvl8pPr lvl="7" rtl="0">
              <a:spcBef>
                <a:spcPts val="0"/>
              </a:spcBef>
              <a:buClr>
                <a:schemeClr val="accent1"/>
              </a:buClr>
              <a:buSzPts val="5400"/>
              <a:buNone/>
              <a:defRPr sz="5400">
                <a:solidFill>
                  <a:schemeClr val="accent1"/>
                </a:solidFill>
              </a:defRPr>
            </a:lvl8pPr>
            <a:lvl9pPr lvl="8" rtl="0">
              <a:spcBef>
                <a:spcPts val="0"/>
              </a:spcBef>
              <a:buClr>
                <a:schemeClr val="accent1"/>
              </a:buClr>
              <a:buSzPts val="5400"/>
              <a:buNone/>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wrap="square" tIns="91425"/>
          <a:lstStyle>
            <a:lvl1pPr lvl="0" rtl="0" algn="ctr">
              <a:spcBef>
                <a:spcPts val="0"/>
              </a:spcBef>
              <a:buClr>
                <a:schemeClr val="lt2"/>
              </a:buClr>
              <a:buSzPts val="4200"/>
              <a:buNone/>
              <a:defRPr sz="4200">
                <a:solidFill>
                  <a:schemeClr val="lt2"/>
                </a:solidFill>
              </a:defRPr>
            </a:lvl1pPr>
            <a:lvl2pPr lvl="1" rtl="0" algn="ctr">
              <a:spcBef>
                <a:spcPts val="0"/>
              </a:spcBef>
              <a:buClr>
                <a:schemeClr val="lt2"/>
              </a:buClr>
              <a:buSzPts val="4200"/>
              <a:buNone/>
              <a:defRPr sz="4200">
                <a:solidFill>
                  <a:schemeClr val="lt2"/>
                </a:solidFill>
              </a:defRPr>
            </a:lvl2pPr>
            <a:lvl3pPr lvl="2" rtl="0" algn="ctr">
              <a:spcBef>
                <a:spcPts val="0"/>
              </a:spcBef>
              <a:buClr>
                <a:schemeClr val="lt2"/>
              </a:buClr>
              <a:buSzPts val="4200"/>
              <a:buNone/>
              <a:defRPr sz="4200">
                <a:solidFill>
                  <a:schemeClr val="lt2"/>
                </a:solidFill>
              </a:defRPr>
            </a:lvl3pPr>
            <a:lvl4pPr lvl="3" rtl="0" algn="ctr">
              <a:spcBef>
                <a:spcPts val="0"/>
              </a:spcBef>
              <a:buClr>
                <a:schemeClr val="lt2"/>
              </a:buClr>
              <a:buSzPts val="4200"/>
              <a:buNone/>
              <a:defRPr sz="4200">
                <a:solidFill>
                  <a:schemeClr val="lt2"/>
                </a:solidFill>
              </a:defRPr>
            </a:lvl4pPr>
            <a:lvl5pPr lvl="4" rtl="0" algn="ctr">
              <a:spcBef>
                <a:spcPts val="0"/>
              </a:spcBef>
              <a:buClr>
                <a:schemeClr val="lt2"/>
              </a:buClr>
              <a:buSzPts val="4200"/>
              <a:buNone/>
              <a:defRPr sz="4200">
                <a:solidFill>
                  <a:schemeClr val="lt2"/>
                </a:solidFill>
              </a:defRPr>
            </a:lvl5pPr>
            <a:lvl6pPr lvl="5" rtl="0" algn="ctr">
              <a:spcBef>
                <a:spcPts val="0"/>
              </a:spcBef>
              <a:buClr>
                <a:schemeClr val="lt2"/>
              </a:buClr>
              <a:buSzPts val="4200"/>
              <a:buNone/>
              <a:defRPr sz="4200">
                <a:solidFill>
                  <a:schemeClr val="lt2"/>
                </a:solidFill>
              </a:defRPr>
            </a:lvl6pPr>
            <a:lvl7pPr lvl="6" rtl="0" algn="ctr">
              <a:spcBef>
                <a:spcPts val="0"/>
              </a:spcBef>
              <a:buClr>
                <a:schemeClr val="lt2"/>
              </a:buClr>
              <a:buSzPts val="4200"/>
              <a:buNone/>
              <a:defRPr sz="4200">
                <a:solidFill>
                  <a:schemeClr val="lt2"/>
                </a:solidFill>
              </a:defRPr>
            </a:lvl7pPr>
            <a:lvl8pPr lvl="7" rtl="0" algn="ctr">
              <a:spcBef>
                <a:spcPts val="0"/>
              </a:spcBef>
              <a:buClr>
                <a:schemeClr val="lt2"/>
              </a:buClr>
              <a:buSzPts val="4200"/>
              <a:buNone/>
              <a:defRPr sz="4200">
                <a:solidFill>
                  <a:schemeClr val="lt2"/>
                </a:solidFill>
              </a:defRPr>
            </a:lvl8pPr>
            <a:lvl9pPr lvl="8" rtl="0" algn="ctr">
              <a:spcBef>
                <a:spcPts val="0"/>
              </a:spcBef>
              <a:buClr>
                <a:schemeClr val="lt2"/>
              </a:buClr>
              <a:buSzPts val="4200"/>
              <a:buNone/>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rtl="0">
              <a:spcBef>
                <a:spcPts val="0"/>
              </a:spcBef>
              <a:buClr>
                <a:schemeClr val="accent1"/>
              </a:buClr>
              <a:buSzPts val="1800"/>
              <a:buChar char="●"/>
              <a:defRPr>
                <a:solidFill>
                  <a:schemeClr val="accent1"/>
                </a:solidFill>
              </a:defRPr>
            </a:lvl1pPr>
            <a:lvl2pPr lvl="1" rtl="0">
              <a:spcBef>
                <a:spcPts val="0"/>
              </a:spcBef>
              <a:buClr>
                <a:schemeClr val="accent1"/>
              </a:buClr>
              <a:buSzPts val="1400"/>
              <a:buChar char="○"/>
              <a:defRPr>
                <a:solidFill>
                  <a:schemeClr val="accent1"/>
                </a:solidFill>
              </a:defRPr>
            </a:lvl2pPr>
            <a:lvl3pPr lvl="2" rtl="0">
              <a:spcBef>
                <a:spcPts val="0"/>
              </a:spcBef>
              <a:buClr>
                <a:schemeClr val="accent1"/>
              </a:buClr>
              <a:buSzPts val="1400"/>
              <a:buChar char="■"/>
              <a:defRPr>
                <a:solidFill>
                  <a:schemeClr val="accent1"/>
                </a:solidFill>
              </a:defRPr>
            </a:lvl3pPr>
            <a:lvl4pPr lvl="3" rtl="0">
              <a:spcBef>
                <a:spcPts val="0"/>
              </a:spcBef>
              <a:buClr>
                <a:schemeClr val="accent1"/>
              </a:buClr>
              <a:buSzPts val="1400"/>
              <a:buChar char="●"/>
              <a:defRPr>
                <a:solidFill>
                  <a:schemeClr val="accent1"/>
                </a:solidFill>
              </a:defRPr>
            </a:lvl4pPr>
            <a:lvl5pPr lvl="4" rtl="0">
              <a:spcBef>
                <a:spcPts val="0"/>
              </a:spcBef>
              <a:buClr>
                <a:schemeClr val="accent1"/>
              </a:buClr>
              <a:buSzPts val="1400"/>
              <a:buChar char="○"/>
              <a:defRPr>
                <a:solidFill>
                  <a:schemeClr val="accent1"/>
                </a:solidFill>
              </a:defRPr>
            </a:lvl5pPr>
            <a:lvl6pPr lvl="5" rtl="0">
              <a:spcBef>
                <a:spcPts val="0"/>
              </a:spcBef>
              <a:buClr>
                <a:schemeClr val="accent1"/>
              </a:buClr>
              <a:buSzPts val="1400"/>
              <a:buChar char="■"/>
              <a:defRPr>
                <a:solidFill>
                  <a:schemeClr val="accent1"/>
                </a:solidFill>
              </a:defRPr>
            </a:lvl6pPr>
            <a:lvl7pPr lvl="6" rtl="0">
              <a:spcBef>
                <a:spcPts val="0"/>
              </a:spcBef>
              <a:buClr>
                <a:schemeClr val="accent1"/>
              </a:buClr>
              <a:buSzPts val="1400"/>
              <a:buChar char="●"/>
              <a:defRPr>
                <a:solidFill>
                  <a:schemeClr val="accent1"/>
                </a:solidFill>
              </a:defRPr>
            </a:lvl7pPr>
            <a:lvl8pPr lvl="7" rtl="0">
              <a:spcBef>
                <a:spcPts val="0"/>
              </a:spcBef>
              <a:buClr>
                <a:schemeClr val="accent1"/>
              </a:buClr>
              <a:buSzPts val="1400"/>
              <a:buChar char="○"/>
              <a:defRPr>
                <a:solidFill>
                  <a:schemeClr val="accent1"/>
                </a:solidFill>
              </a:defRPr>
            </a:lvl8pPr>
            <a:lvl9pPr lvl="8" rtl="0">
              <a:spcBef>
                <a:spcPts val="0"/>
              </a:spcBef>
              <a:buClr>
                <a:schemeClr val="accent1"/>
              </a:buClr>
              <a:buSzPts val="1400"/>
              <a:buChar cha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SzPts val="1800"/>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wrap="square" tIns="91425"/>
          <a:lstStyle>
            <a:lvl1pPr lvl="0" rtl="0">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lvl="1" rtl="0">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lvl="2" rtl="0">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lvl="3" rtl="0">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lvl="4" rtl="0">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lvl="5" rtl="0">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lvl="6" rtl="0">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lvl="7" rtl="0">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lvl="8" rtl="0">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www.toyota-global.com/innovation/environmental_technology/fuelcell_vehicle/" TargetMode="Externa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www.grandbanksbp.com/blogs/blog/37111173-better-ventilation-with-passive-solar-design" TargetMode="Externa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hyperlink" Target="https://www.energyearth.com/general/categories/lighting/learn-mor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456600"/>
            <a:ext cx="8118600" cy="1522800"/>
          </a:xfrm>
          <a:prstGeom prst="rect">
            <a:avLst/>
          </a:prstGeom>
        </p:spPr>
        <p:txBody>
          <a:bodyPr anchorCtr="0" anchor="b" bIns="91425" lIns="91425" rIns="91425" wrap="square" tIns="91425">
            <a:noAutofit/>
          </a:bodyPr>
          <a:lstStyle/>
          <a:p>
            <a:pPr lvl="0">
              <a:spcBef>
                <a:spcPts val="0"/>
              </a:spcBef>
              <a:buNone/>
            </a:pPr>
            <a:r>
              <a:rPr lang="en"/>
              <a:t>Arup - Grid infrastructure</a:t>
            </a:r>
          </a:p>
        </p:txBody>
      </p:sp>
      <p:sp>
        <p:nvSpPr>
          <p:cNvPr id="60" name="Shape 60"/>
          <p:cNvSpPr txBox="1"/>
          <p:nvPr>
            <p:ph idx="1" type="subTitle"/>
          </p:nvPr>
        </p:nvSpPr>
        <p:spPr>
          <a:xfrm>
            <a:off x="512700" y="3840639"/>
            <a:ext cx="8118600" cy="787500"/>
          </a:xfrm>
          <a:prstGeom prst="rect">
            <a:avLst/>
          </a:prstGeom>
        </p:spPr>
        <p:txBody>
          <a:bodyPr anchorCtr="0" anchor="t" bIns="91425" lIns="91425" rIns="91425" wrap="square" tIns="91425">
            <a:noAutofit/>
          </a:bodyPr>
          <a:lstStyle/>
          <a:p>
            <a:pPr lvl="0">
              <a:spcBef>
                <a:spcPts val="0"/>
              </a:spcBef>
              <a:buNone/>
            </a:pPr>
            <a:r>
              <a:rPr lang="en"/>
              <a:t>By </a:t>
            </a:r>
            <a:r>
              <a:rPr lang="en"/>
              <a:t>Chun,</a:t>
            </a:r>
            <a:r>
              <a:rPr lang="en"/>
              <a:t>Hamish,Ka,Seif</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idx="1" type="body"/>
          </p:nvPr>
        </p:nvSpPr>
        <p:spPr>
          <a:xfrm>
            <a:off x="4483650" y="741050"/>
            <a:ext cx="3999900" cy="3397200"/>
          </a:xfrm>
          <a:prstGeom prst="rect">
            <a:avLst/>
          </a:prstGeom>
        </p:spPr>
        <p:txBody>
          <a:bodyPr anchorCtr="0" anchor="t" bIns="91425" lIns="91425" rIns="91425" wrap="square" tIns="91425">
            <a:noAutofit/>
          </a:bodyPr>
          <a:lstStyle/>
          <a:p>
            <a:pPr lvl="0" rtl="0">
              <a:spcBef>
                <a:spcPts val="0"/>
              </a:spcBef>
              <a:buNone/>
            </a:pPr>
            <a:r>
              <a:rPr b="1" lang="en" sz="1800"/>
              <a:t>Disa</a:t>
            </a:r>
            <a:r>
              <a:rPr b="1" lang="en" sz="1800"/>
              <a:t>dvantages</a:t>
            </a:r>
          </a:p>
          <a:p>
            <a:pPr indent="-342900" lvl="0" marL="457200" rtl="0">
              <a:spcBef>
                <a:spcPts val="0"/>
              </a:spcBef>
              <a:spcAft>
                <a:spcPts val="0"/>
              </a:spcAft>
              <a:buSzPts val="1800"/>
              <a:buChar char="●"/>
            </a:pPr>
            <a:r>
              <a:rPr lang="en" sz="1100"/>
              <a:t>Manufacturing and installation of wind turbines requires heavy upfront investments</a:t>
            </a:r>
          </a:p>
          <a:p>
            <a:pPr indent="-342900" lvl="0" marL="457200" rtl="0">
              <a:spcBef>
                <a:spcPts val="0"/>
              </a:spcBef>
              <a:spcAft>
                <a:spcPts val="0"/>
              </a:spcAft>
              <a:buSzPts val="1800"/>
              <a:buChar char="●"/>
            </a:pPr>
            <a:r>
              <a:rPr lang="en" sz="1100"/>
              <a:t>Threat to wildlife</a:t>
            </a:r>
          </a:p>
          <a:p>
            <a:pPr indent="-342900" lvl="0" marL="457200" rtl="0">
              <a:spcBef>
                <a:spcPts val="0"/>
              </a:spcBef>
              <a:spcAft>
                <a:spcPts val="0"/>
              </a:spcAft>
              <a:buSzPts val="1800"/>
              <a:buChar char="●"/>
            </a:pPr>
            <a:r>
              <a:rPr lang="en" sz="1100"/>
              <a:t>Community arguments over clean ocean view</a:t>
            </a:r>
          </a:p>
          <a:p>
            <a:pPr indent="-342900" lvl="0" marL="457200" rtl="0">
              <a:spcBef>
                <a:spcPts val="0"/>
              </a:spcBef>
              <a:spcAft>
                <a:spcPts val="0"/>
              </a:spcAft>
              <a:buSzPts val="1800"/>
              <a:buChar char="●"/>
            </a:pPr>
            <a:r>
              <a:rPr lang="en" sz="1100"/>
              <a:t>Occupy sea space</a:t>
            </a:r>
          </a:p>
          <a:p>
            <a:pPr lvl="0" rtl="0">
              <a:spcBef>
                <a:spcPts val="0"/>
              </a:spcBef>
              <a:buNone/>
            </a:pPr>
            <a:r>
              <a:t/>
            </a:r>
            <a:endParaRPr b="1" sz="1800"/>
          </a:p>
        </p:txBody>
      </p:sp>
      <p:sp>
        <p:nvSpPr>
          <p:cNvPr id="113" name="Shape 113"/>
          <p:cNvSpPr txBox="1"/>
          <p:nvPr>
            <p:ph idx="1" type="body"/>
          </p:nvPr>
        </p:nvSpPr>
        <p:spPr>
          <a:xfrm>
            <a:off x="140250" y="741050"/>
            <a:ext cx="3803100" cy="4065900"/>
          </a:xfrm>
          <a:prstGeom prst="rect">
            <a:avLst/>
          </a:prstGeom>
          <a:solidFill>
            <a:schemeClr val="accent1"/>
          </a:solidFill>
        </p:spPr>
        <p:txBody>
          <a:bodyPr anchorCtr="0" anchor="t" bIns="91425" lIns="91425" rIns="91425" wrap="square" tIns="91425">
            <a:noAutofit/>
          </a:bodyPr>
          <a:lstStyle/>
          <a:p>
            <a:pPr lvl="0" rtl="0">
              <a:spcBef>
                <a:spcPts val="0"/>
              </a:spcBef>
              <a:buClr>
                <a:schemeClr val="dk1"/>
              </a:buClr>
              <a:buSzPts val="1100"/>
              <a:buFont typeface="Arial"/>
              <a:buNone/>
            </a:pPr>
            <a:r>
              <a:rPr b="1" lang="en" sz="1800"/>
              <a:t>Advantages</a:t>
            </a:r>
          </a:p>
          <a:p>
            <a:pPr indent="-342900" lvl="0" marL="457200" rtl="0">
              <a:spcBef>
                <a:spcPts val="0"/>
              </a:spcBef>
              <a:spcAft>
                <a:spcPts val="0"/>
              </a:spcAft>
              <a:buSzPts val="1800"/>
              <a:buChar char="●"/>
            </a:pPr>
            <a:r>
              <a:rPr lang="en" sz="1100"/>
              <a:t>The further out offshore turbines, the steadier and faster the wind</a:t>
            </a:r>
          </a:p>
          <a:p>
            <a:pPr indent="-342900" lvl="0" marL="457200" rtl="0">
              <a:spcBef>
                <a:spcPts val="0"/>
              </a:spcBef>
              <a:spcAft>
                <a:spcPts val="0"/>
              </a:spcAft>
              <a:buSzPts val="1800"/>
              <a:buChar char="●"/>
            </a:pPr>
            <a:r>
              <a:rPr lang="en" sz="1100"/>
              <a:t>No community arguments about noise pollution</a:t>
            </a:r>
          </a:p>
          <a:p>
            <a:pPr indent="-342900" lvl="0" marL="457200" rtl="0">
              <a:spcBef>
                <a:spcPts val="0"/>
              </a:spcBef>
              <a:spcAft>
                <a:spcPts val="0"/>
              </a:spcAft>
              <a:buSzPts val="1800"/>
              <a:buChar char="●"/>
            </a:pPr>
            <a:r>
              <a:rPr lang="en" sz="1100"/>
              <a:t>low operational cost and maintenance</a:t>
            </a:r>
          </a:p>
          <a:p>
            <a:pPr indent="-342900" lvl="0" marL="457200" rtl="0">
              <a:spcBef>
                <a:spcPts val="0"/>
              </a:spcBef>
              <a:spcAft>
                <a:spcPts val="0"/>
              </a:spcAft>
              <a:buSzPts val="1800"/>
              <a:buChar char="●"/>
            </a:pPr>
            <a:r>
              <a:rPr lang="en" sz="1100"/>
              <a:t>high potential - overall cost are decreasing</a:t>
            </a:r>
          </a:p>
          <a:p>
            <a:pPr indent="-342900" lvl="0" marL="457200" rtl="0">
              <a:spcBef>
                <a:spcPts val="0"/>
              </a:spcBef>
              <a:spcAft>
                <a:spcPts val="0"/>
              </a:spcAft>
              <a:buSzPts val="1800"/>
              <a:buChar char="●"/>
            </a:pPr>
            <a:r>
              <a:rPr lang="en" sz="1100"/>
              <a:t>Adjustable</a:t>
            </a:r>
          </a:p>
          <a:p>
            <a:pPr indent="-342900" lvl="0" marL="457200" rtl="0">
              <a:spcBef>
                <a:spcPts val="0"/>
              </a:spcBef>
              <a:buSzPts val="1800"/>
              <a:buChar char="●"/>
            </a:pPr>
            <a:r>
              <a:rPr lang="en" sz="1100"/>
              <a:t>Components can be delivered by sea rather than land</a:t>
            </a:r>
          </a:p>
          <a:p>
            <a:pPr lvl="0" rtl="0">
              <a:spcBef>
                <a:spcPts val="0"/>
              </a:spcBef>
              <a:spcAft>
                <a:spcPts val="0"/>
              </a:spcAft>
              <a:buNone/>
            </a:pPr>
            <a:r>
              <a:t/>
            </a:r>
            <a:endParaRPr sz="1100">
              <a:solidFill>
                <a:srgbClr val="1F1F1F"/>
              </a:solidFill>
              <a:highlight>
                <a:srgbClr val="FFFFFF"/>
              </a:highlight>
            </a:endParaRPr>
          </a:p>
          <a:p>
            <a:pPr lvl="0" rtl="0">
              <a:spcBef>
                <a:spcPts val="0"/>
              </a:spcBef>
              <a:buNone/>
            </a:pPr>
            <a:r>
              <a:t/>
            </a:r>
            <a:endParaRPr sz="1100">
              <a:solidFill>
                <a:srgbClr val="1F1F1F"/>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555600"/>
            <a:ext cx="3746100" cy="755700"/>
          </a:xfrm>
          <a:prstGeom prst="rect">
            <a:avLst/>
          </a:prstGeom>
        </p:spPr>
        <p:txBody>
          <a:bodyPr anchorCtr="0" anchor="b" bIns="91425" lIns="91425" rIns="91425" wrap="square" tIns="91425">
            <a:noAutofit/>
          </a:bodyPr>
          <a:lstStyle/>
          <a:p>
            <a:pPr lvl="0" rtl="0">
              <a:spcBef>
                <a:spcPts val="0"/>
              </a:spcBef>
              <a:buNone/>
            </a:pPr>
            <a:r>
              <a:rPr b="1" lang="en"/>
              <a:t>Wave and tidal power</a:t>
            </a:r>
          </a:p>
          <a:p>
            <a:pPr lvl="0" rtl="0">
              <a:lnSpc>
                <a:spcPct val="115000"/>
              </a:lnSpc>
              <a:spcBef>
                <a:spcPts val="0"/>
              </a:spcBef>
              <a:buClr>
                <a:schemeClr val="dk1"/>
              </a:buClr>
              <a:buSzPts val="1100"/>
              <a:buFont typeface="Arial"/>
              <a:buNone/>
            </a:pPr>
            <a:r>
              <a:rPr lang="en" sz="1100">
                <a:solidFill>
                  <a:srgbClr val="1F1F1F"/>
                </a:solidFill>
                <a:highlight>
                  <a:srgbClr val="FFFFFF"/>
                </a:highlight>
                <a:latin typeface="Tahoma"/>
                <a:ea typeface="Tahoma"/>
                <a:cs typeface="Tahoma"/>
                <a:sym typeface="Tahoma"/>
              </a:rPr>
              <a:t>  </a:t>
            </a:r>
          </a:p>
        </p:txBody>
      </p:sp>
      <p:sp>
        <p:nvSpPr>
          <p:cNvPr id="119" name="Shape 119"/>
          <p:cNvSpPr txBox="1"/>
          <p:nvPr>
            <p:ph idx="1" type="body"/>
          </p:nvPr>
        </p:nvSpPr>
        <p:spPr>
          <a:xfrm>
            <a:off x="311700" y="1388750"/>
            <a:ext cx="7746300" cy="13527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400"/>
              <a:t>The waves in the ocean contain a large amount of kinetic energy. These kinetic energy can be harnessed to generate electricity to provide the entire planet. The ocean is such a rich resource due to water has 1000 times the density of air. UK currently is one of the global leader in the marine energy sector. Recently, a quarter-scale prototype wave energy device WaveSub which is developed by Marine Power System (MPS) was launched on October 13, 2017, in Wales, UK.</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idx="1" type="body"/>
          </p:nvPr>
        </p:nvSpPr>
        <p:spPr>
          <a:xfrm>
            <a:off x="245025" y="255275"/>
            <a:ext cx="7746300" cy="20097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b="1" lang="en" u="sng"/>
              <a:t>WaveSub</a:t>
            </a:r>
            <a:r>
              <a:rPr lang="en"/>
              <a:t> - The device is a wave energy converter, which is a barge and floating sphere tied together by cables. It is designed to generate power from the relative motion of the sphere that reacts to the orbital subsurface flow of the waves by the hydraulic generators. The hydraulic circuit smooths and use the hydraulic energy to turn an electrical generator for electricity outputs. The transportation barge make the the device can be easily transport to access services and maintenance. The device also has a floating surface configuration and a submerged operating configuration. The device would sink below the water surface by using ballast tank. It is able to adjust its depth and cable lengths depending on the sea condition. The device can descend completely onto the seabed to protect itself from storm. A full scaled 100m long WaveSub can generate 5MW thought the undersea cable and can power around 5000 homes. A grid connected wave farm will be begin installation by 2020 as the company said.</a:t>
            </a:r>
          </a:p>
        </p:txBody>
      </p:sp>
      <p:pic>
        <p:nvPicPr>
          <p:cNvPr id="125" name="Shape 125"/>
          <p:cNvPicPr preferRelativeResize="0"/>
          <p:nvPr/>
        </p:nvPicPr>
        <p:blipFill>
          <a:blip r:embed="rId3">
            <a:alphaModFix/>
          </a:blip>
          <a:stretch>
            <a:fillRect/>
          </a:stretch>
        </p:blipFill>
        <p:spPr>
          <a:xfrm>
            <a:off x="1826950" y="2541200"/>
            <a:ext cx="5147203" cy="2383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idx="1" type="body"/>
          </p:nvPr>
        </p:nvSpPr>
        <p:spPr>
          <a:xfrm>
            <a:off x="140250" y="741050"/>
            <a:ext cx="3803100" cy="4065900"/>
          </a:xfrm>
          <a:prstGeom prst="rect">
            <a:avLst/>
          </a:prstGeom>
          <a:solidFill>
            <a:schemeClr val="accent1"/>
          </a:solidFill>
        </p:spPr>
        <p:txBody>
          <a:bodyPr anchorCtr="0" anchor="t" bIns="91425" lIns="91425" rIns="91425" wrap="square" tIns="91425">
            <a:noAutofit/>
          </a:bodyPr>
          <a:lstStyle/>
          <a:p>
            <a:pPr lvl="0" rtl="0">
              <a:spcBef>
                <a:spcPts val="0"/>
              </a:spcBef>
              <a:buNone/>
            </a:pPr>
            <a:r>
              <a:rPr b="1" lang="en" sz="1800"/>
              <a:t>Advantages</a:t>
            </a:r>
          </a:p>
          <a:p>
            <a:pPr indent="-342900" lvl="0" marL="457200" rtl="0">
              <a:spcBef>
                <a:spcPts val="0"/>
              </a:spcBef>
              <a:spcAft>
                <a:spcPts val="0"/>
              </a:spcAft>
              <a:buSzPts val="1800"/>
              <a:buChar char="●"/>
            </a:pPr>
            <a:r>
              <a:rPr lang="en" sz="1100"/>
              <a:t>immense efficiency in power generation, construction and installation</a:t>
            </a:r>
          </a:p>
          <a:p>
            <a:pPr indent="-342900" lvl="0" marL="457200" rtl="0">
              <a:spcBef>
                <a:spcPts val="0"/>
              </a:spcBef>
              <a:spcAft>
                <a:spcPts val="0"/>
              </a:spcAft>
              <a:buSzPts val="1800"/>
              <a:buChar char="●"/>
            </a:pPr>
            <a:r>
              <a:rPr lang="en" sz="1100"/>
              <a:t>Green</a:t>
            </a:r>
          </a:p>
          <a:p>
            <a:pPr indent="-342900" lvl="0" marL="457200" rtl="0">
              <a:spcBef>
                <a:spcPts val="0"/>
              </a:spcBef>
              <a:spcAft>
                <a:spcPts val="0"/>
              </a:spcAft>
              <a:buSzPts val="1800"/>
              <a:buChar char="●"/>
            </a:pPr>
            <a:r>
              <a:rPr lang="en" sz="1100"/>
              <a:t>Long lifespans</a:t>
            </a:r>
          </a:p>
          <a:p>
            <a:pPr indent="-342900" lvl="0" marL="457200" rtl="0">
              <a:spcBef>
                <a:spcPts val="0"/>
              </a:spcBef>
              <a:spcAft>
                <a:spcPts val="0"/>
              </a:spcAft>
              <a:buSzPts val="1800"/>
              <a:buChar char="●"/>
            </a:pPr>
            <a:r>
              <a:rPr lang="en" sz="1100"/>
              <a:t>Effective on low speed</a:t>
            </a:r>
          </a:p>
          <a:p>
            <a:pPr indent="-342900" lvl="0" marL="457200" rtl="0">
              <a:spcBef>
                <a:spcPts val="0"/>
              </a:spcBef>
              <a:spcAft>
                <a:spcPts val="0"/>
              </a:spcAft>
              <a:buSzPts val="1800"/>
              <a:buChar char="●"/>
            </a:pPr>
            <a:r>
              <a:rPr lang="en" sz="1100"/>
              <a:t>Adjustable </a:t>
            </a:r>
          </a:p>
          <a:p>
            <a:pPr indent="-342900" lvl="0" marL="457200" rtl="0">
              <a:spcBef>
                <a:spcPts val="0"/>
              </a:spcBef>
              <a:spcAft>
                <a:spcPts val="0"/>
              </a:spcAft>
              <a:buSzPts val="1800"/>
              <a:buChar char="●"/>
            </a:pPr>
            <a:r>
              <a:rPr lang="en" sz="1100"/>
              <a:t>Easy to transport</a:t>
            </a:r>
          </a:p>
          <a:p>
            <a:pPr lvl="0" rtl="0">
              <a:spcBef>
                <a:spcPts val="0"/>
              </a:spcBef>
              <a:spcAft>
                <a:spcPts val="0"/>
              </a:spcAft>
              <a:buNone/>
            </a:pPr>
            <a:r>
              <a:t/>
            </a:r>
            <a:endParaRPr sz="1100">
              <a:solidFill>
                <a:srgbClr val="1F1F1F"/>
              </a:solidFill>
              <a:highlight>
                <a:srgbClr val="FFFFFF"/>
              </a:highlight>
            </a:endParaRPr>
          </a:p>
          <a:p>
            <a:pPr lvl="0" rtl="0">
              <a:spcBef>
                <a:spcPts val="0"/>
              </a:spcBef>
              <a:buNone/>
            </a:pPr>
            <a:r>
              <a:t/>
            </a:r>
            <a:endParaRPr/>
          </a:p>
        </p:txBody>
      </p:sp>
      <p:sp>
        <p:nvSpPr>
          <p:cNvPr id="131" name="Shape 131"/>
          <p:cNvSpPr txBox="1"/>
          <p:nvPr>
            <p:ph idx="1" type="body"/>
          </p:nvPr>
        </p:nvSpPr>
        <p:spPr>
          <a:xfrm>
            <a:off x="4340775" y="741050"/>
            <a:ext cx="3803100" cy="4065900"/>
          </a:xfrm>
          <a:prstGeom prst="rect">
            <a:avLst/>
          </a:prstGeom>
          <a:solidFill>
            <a:schemeClr val="accent1"/>
          </a:solidFill>
        </p:spPr>
        <p:txBody>
          <a:bodyPr anchorCtr="0" anchor="t" bIns="91425" lIns="91425" rIns="91425" wrap="square" tIns="91425">
            <a:noAutofit/>
          </a:bodyPr>
          <a:lstStyle/>
          <a:p>
            <a:pPr lvl="0" rtl="0">
              <a:spcBef>
                <a:spcPts val="0"/>
              </a:spcBef>
              <a:buNone/>
            </a:pPr>
            <a:r>
              <a:rPr b="1" lang="en" sz="1800"/>
              <a:t>Disa</a:t>
            </a:r>
            <a:r>
              <a:rPr b="1" lang="en" sz="1800"/>
              <a:t>dvantages</a:t>
            </a:r>
          </a:p>
          <a:p>
            <a:pPr indent="-342900" lvl="0" marL="457200" rtl="0">
              <a:spcBef>
                <a:spcPts val="0"/>
              </a:spcBef>
              <a:spcAft>
                <a:spcPts val="0"/>
              </a:spcAft>
              <a:buSzPts val="1800"/>
              <a:buChar char="●"/>
            </a:pPr>
            <a:r>
              <a:rPr lang="en" sz="1100"/>
              <a:t>Can only operation on coast</a:t>
            </a:r>
          </a:p>
          <a:p>
            <a:pPr indent="-342900" lvl="0" marL="457200" rtl="0">
              <a:spcBef>
                <a:spcPts val="0"/>
              </a:spcBef>
              <a:spcAft>
                <a:spcPts val="0"/>
              </a:spcAft>
              <a:buSzPts val="1800"/>
              <a:buChar char="●"/>
            </a:pPr>
            <a:r>
              <a:rPr lang="en" sz="1100"/>
              <a:t>New technology - still in developing</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265500" y="1382350"/>
            <a:ext cx="4045200" cy="1333200"/>
          </a:xfrm>
          <a:prstGeom prst="rect">
            <a:avLst/>
          </a:prstGeom>
        </p:spPr>
        <p:txBody>
          <a:bodyPr anchorCtr="0" anchor="b" bIns="91425" lIns="91425" rIns="91425" wrap="square" tIns="91425">
            <a:noAutofit/>
          </a:bodyPr>
          <a:lstStyle/>
          <a:p>
            <a:pPr lvl="0" rtl="0">
              <a:spcBef>
                <a:spcPts val="0"/>
              </a:spcBef>
              <a:buNone/>
            </a:pPr>
            <a:r>
              <a:rPr lang="en"/>
              <a:t>Control of Demand</a:t>
            </a:r>
          </a:p>
        </p:txBody>
      </p:sp>
      <p:sp>
        <p:nvSpPr>
          <p:cNvPr id="137" name="Shape 137"/>
          <p:cNvSpPr txBox="1"/>
          <p:nvPr>
            <p:ph idx="1" type="subTitle"/>
          </p:nvPr>
        </p:nvSpPr>
        <p:spPr>
          <a:xfrm>
            <a:off x="265500" y="2769001"/>
            <a:ext cx="4045200" cy="1345500"/>
          </a:xfrm>
          <a:prstGeom prst="rect">
            <a:avLst/>
          </a:prstGeom>
        </p:spPr>
        <p:txBody>
          <a:bodyPr anchorCtr="0" anchor="t" bIns="91425" lIns="91425" rIns="91425" wrap="square" tIns="91425">
            <a:noAutofit/>
          </a:bodyPr>
          <a:lstStyle/>
          <a:p>
            <a:pPr lvl="0" rtl="0">
              <a:spcBef>
                <a:spcPts val="0"/>
              </a:spcBef>
              <a:buNone/>
            </a:pPr>
            <a:r>
              <a:rPr lang="en"/>
              <a:t>By Ka Wu</a:t>
            </a:r>
          </a:p>
        </p:txBody>
      </p:sp>
      <p:sp>
        <p:nvSpPr>
          <p:cNvPr id="138" name="Shape 138"/>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lvl="0">
              <a:spcBef>
                <a:spcPts val="0"/>
              </a:spcBef>
              <a:buNone/>
            </a:pPr>
            <a:r>
              <a:rPr lang="en"/>
              <a:t>Lowering the power needed to be supplied </a:t>
            </a:r>
          </a:p>
          <a:p>
            <a:pPr lvl="0" rtl="0">
              <a:spcBef>
                <a:spcPts val="0"/>
              </a:spcBef>
              <a:buNone/>
            </a:pPr>
            <a:r>
              <a:rPr lang="en"/>
              <a:t>etc...</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235425" y="-123950"/>
            <a:ext cx="2808000" cy="755700"/>
          </a:xfrm>
          <a:prstGeom prst="rect">
            <a:avLst/>
          </a:prstGeom>
        </p:spPr>
        <p:txBody>
          <a:bodyPr anchorCtr="0" anchor="b" bIns="91425" lIns="91425" rIns="91425" wrap="square" tIns="91425">
            <a:noAutofit/>
          </a:bodyPr>
          <a:lstStyle/>
          <a:p>
            <a:pPr lvl="0">
              <a:spcBef>
                <a:spcPts val="0"/>
              </a:spcBef>
              <a:buNone/>
            </a:pPr>
            <a:r>
              <a:rPr lang="en"/>
              <a:t>Fuel Cell Vehicles</a:t>
            </a:r>
          </a:p>
        </p:txBody>
      </p:sp>
      <p:sp>
        <p:nvSpPr>
          <p:cNvPr id="144" name="Shape 144"/>
          <p:cNvSpPr txBox="1"/>
          <p:nvPr>
            <p:ph idx="1" type="body"/>
          </p:nvPr>
        </p:nvSpPr>
        <p:spPr>
          <a:xfrm>
            <a:off x="235425" y="631750"/>
            <a:ext cx="7746300" cy="375000"/>
          </a:xfrm>
          <a:prstGeom prst="rect">
            <a:avLst/>
          </a:prstGeom>
        </p:spPr>
        <p:txBody>
          <a:bodyPr anchorCtr="0" anchor="t" bIns="91425" lIns="91425" rIns="91425" wrap="square" tIns="91425">
            <a:noAutofit/>
          </a:bodyPr>
          <a:lstStyle/>
          <a:p>
            <a:pPr lvl="0">
              <a:spcBef>
                <a:spcPts val="0"/>
              </a:spcBef>
              <a:buNone/>
            </a:pPr>
            <a:r>
              <a:rPr lang="en"/>
              <a:t>Electric vehicles that use hydrogen as power source.</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
        <p:nvSpPr>
          <p:cNvPr id="145" name="Shape 145"/>
          <p:cNvSpPr txBox="1"/>
          <p:nvPr/>
        </p:nvSpPr>
        <p:spPr>
          <a:xfrm>
            <a:off x="159075" y="1240800"/>
            <a:ext cx="2960700" cy="3743700"/>
          </a:xfrm>
          <a:prstGeom prst="rect">
            <a:avLst/>
          </a:prstGeom>
          <a:noFill/>
          <a:ln>
            <a:noFill/>
          </a:ln>
        </p:spPr>
        <p:txBody>
          <a:bodyPr anchorCtr="0" anchor="t" bIns="91425" lIns="91425" rIns="91425" wrap="square" tIns="91425">
            <a:noAutofit/>
          </a:bodyPr>
          <a:lstStyle/>
          <a:p>
            <a:pPr indent="457200" lvl="0" rtl="0">
              <a:spcBef>
                <a:spcPts val="0"/>
              </a:spcBef>
              <a:buNone/>
            </a:pPr>
            <a:r>
              <a:rPr lang="en"/>
              <a:t>Advantages</a:t>
            </a:r>
          </a:p>
          <a:p>
            <a:pPr indent="457200" lvl="0" rtl="0">
              <a:spcBef>
                <a:spcPts val="0"/>
              </a:spcBef>
              <a:buNone/>
            </a:pPr>
            <a:r>
              <a:t/>
            </a:r>
            <a:endParaRPr/>
          </a:p>
          <a:p>
            <a:pPr indent="-317500" lvl="0" marL="457200" rtl="0">
              <a:spcBef>
                <a:spcPts val="0"/>
              </a:spcBef>
              <a:buSzPts val="1400"/>
              <a:buChar char="●"/>
            </a:pPr>
            <a:r>
              <a:rPr lang="en"/>
              <a:t>High efficiency conversion</a:t>
            </a:r>
          </a:p>
          <a:p>
            <a:pPr lvl="0" rtl="0">
              <a:spcBef>
                <a:spcPts val="0"/>
              </a:spcBef>
              <a:buNone/>
            </a:pPr>
            <a:r>
              <a:t/>
            </a:r>
            <a:endParaRPr/>
          </a:p>
          <a:p>
            <a:pPr indent="-317500" lvl="0" marL="457200" rtl="0">
              <a:spcBef>
                <a:spcPts val="0"/>
              </a:spcBef>
              <a:buSzPts val="1400"/>
              <a:buChar char="●"/>
            </a:pPr>
            <a:r>
              <a:rPr lang="en"/>
              <a:t>Almost zero carbon emission</a:t>
            </a:r>
          </a:p>
          <a:p>
            <a:pPr lvl="0" rtl="0">
              <a:spcBef>
                <a:spcPts val="0"/>
              </a:spcBef>
              <a:buNone/>
            </a:pPr>
            <a:r>
              <a:t/>
            </a:r>
            <a:endParaRPr/>
          </a:p>
          <a:p>
            <a:pPr indent="-317500" lvl="0" marL="457200">
              <a:spcBef>
                <a:spcPts val="0"/>
              </a:spcBef>
              <a:buSzPts val="1400"/>
              <a:buChar char="●"/>
            </a:pPr>
            <a:r>
              <a:rPr lang="en"/>
              <a:t>Reduce greenhouse gas</a:t>
            </a:r>
          </a:p>
          <a:p>
            <a:pPr lvl="0">
              <a:spcBef>
                <a:spcPts val="0"/>
              </a:spcBef>
              <a:buNone/>
            </a:pPr>
            <a:r>
              <a:t/>
            </a:r>
            <a:endParaRPr/>
          </a:p>
          <a:p>
            <a:pPr lvl="0">
              <a:spcBef>
                <a:spcPts val="0"/>
              </a:spcBef>
              <a:buNone/>
            </a:pPr>
            <a:r>
              <a:rPr lang="en"/>
              <a:t>	Disadvantages</a:t>
            </a:r>
          </a:p>
          <a:p>
            <a:pPr lvl="0">
              <a:spcBef>
                <a:spcPts val="0"/>
              </a:spcBef>
              <a:buNone/>
            </a:pPr>
            <a:r>
              <a:t/>
            </a:r>
            <a:endParaRPr/>
          </a:p>
          <a:p>
            <a:pPr indent="-317500" lvl="0" marL="457200">
              <a:spcBef>
                <a:spcPts val="0"/>
              </a:spcBef>
              <a:buSzPts val="1400"/>
              <a:buChar char="●"/>
            </a:pPr>
            <a:r>
              <a:rPr lang="en"/>
              <a:t>High capital cost</a:t>
            </a:r>
          </a:p>
          <a:p>
            <a:pPr lvl="0">
              <a:spcBef>
                <a:spcPts val="0"/>
              </a:spcBef>
              <a:buNone/>
            </a:pPr>
            <a:r>
              <a:t/>
            </a:r>
            <a:endParaRPr/>
          </a:p>
          <a:p>
            <a:pPr indent="-317500" lvl="0" marL="457200">
              <a:spcBef>
                <a:spcPts val="0"/>
              </a:spcBef>
              <a:buSzPts val="1400"/>
              <a:buChar char="●"/>
            </a:pPr>
            <a:r>
              <a:rPr lang="en"/>
              <a:t>High fuel cost</a:t>
            </a:r>
          </a:p>
          <a:p>
            <a:pPr lv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
        <p:nvSpPr>
          <p:cNvPr id="146" name="Shape 146"/>
          <p:cNvSpPr txBox="1"/>
          <p:nvPr/>
        </p:nvSpPr>
        <p:spPr>
          <a:xfrm>
            <a:off x="3414000" y="4550625"/>
            <a:ext cx="5397900" cy="495300"/>
          </a:xfrm>
          <a:prstGeom prst="rect">
            <a:avLst/>
          </a:prstGeom>
          <a:noFill/>
          <a:ln>
            <a:noFill/>
          </a:ln>
        </p:spPr>
        <p:txBody>
          <a:bodyPr anchorCtr="0" anchor="t" bIns="91425" lIns="91425" rIns="91425" wrap="square" tIns="91425">
            <a:noAutofit/>
          </a:bodyPr>
          <a:lstStyle/>
          <a:p>
            <a:pPr lvl="0">
              <a:spcBef>
                <a:spcPts val="0"/>
              </a:spcBef>
              <a:buNone/>
            </a:pPr>
            <a:r>
              <a:rPr lang="en" sz="900"/>
              <a:t>TOYOTA. (2017). [FCV Fuel Cell Vehicle] [Digital image]. Retrieved from </a:t>
            </a:r>
            <a:r>
              <a:rPr lang="en" sz="900" u="sng">
                <a:solidFill>
                  <a:schemeClr val="hlink"/>
                </a:solidFill>
                <a:hlinkClick r:id="rId3"/>
              </a:rPr>
              <a:t>http://www.toyota-global.com/innovation/environmental_technology/fuelcell_vehicle/</a:t>
            </a:r>
          </a:p>
          <a:p>
            <a:pPr lvl="0">
              <a:spcBef>
                <a:spcPts val="0"/>
              </a:spcBef>
              <a:buNone/>
            </a:pPr>
            <a:r>
              <a:t/>
            </a:r>
            <a:endParaRPr sz="1000"/>
          </a:p>
        </p:txBody>
      </p:sp>
      <p:pic>
        <p:nvPicPr>
          <p:cNvPr id="147" name="Shape 147"/>
          <p:cNvPicPr preferRelativeResize="0"/>
          <p:nvPr/>
        </p:nvPicPr>
        <p:blipFill>
          <a:blip r:embed="rId4">
            <a:alphaModFix/>
          </a:blip>
          <a:stretch>
            <a:fillRect/>
          </a:stretch>
        </p:blipFill>
        <p:spPr>
          <a:xfrm>
            <a:off x="3043413" y="1006750"/>
            <a:ext cx="5938676" cy="3435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01100" y="248050"/>
            <a:ext cx="4245300" cy="755700"/>
          </a:xfrm>
          <a:prstGeom prst="rect">
            <a:avLst/>
          </a:prstGeom>
        </p:spPr>
        <p:txBody>
          <a:bodyPr anchorCtr="0" anchor="b" bIns="91425" lIns="91425" rIns="91425" wrap="square" tIns="91425">
            <a:noAutofit/>
          </a:bodyPr>
          <a:lstStyle/>
          <a:p>
            <a:pPr lvl="0" rtl="0">
              <a:lnSpc>
                <a:spcPct val="115000"/>
              </a:lnSpc>
              <a:spcBef>
                <a:spcPts val="0"/>
              </a:spcBef>
              <a:buClr>
                <a:schemeClr val="dk1"/>
              </a:buClr>
              <a:buSzPts val="1100"/>
              <a:buFont typeface="Arial"/>
              <a:buNone/>
            </a:pPr>
            <a:r>
              <a:rPr lang="en"/>
              <a:t>Passive Solar Building Design</a:t>
            </a:r>
          </a:p>
        </p:txBody>
      </p:sp>
      <p:sp>
        <p:nvSpPr>
          <p:cNvPr id="153" name="Shape 153"/>
          <p:cNvSpPr txBox="1"/>
          <p:nvPr>
            <p:ph idx="1" type="body"/>
          </p:nvPr>
        </p:nvSpPr>
        <p:spPr>
          <a:xfrm>
            <a:off x="354125" y="1003750"/>
            <a:ext cx="8649600" cy="693000"/>
          </a:xfrm>
          <a:prstGeom prst="rect">
            <a:avLst/>
          </a:prstGeom>
        </p:spPr>
        <p:txBody>
          <a:bodyPr anchorCtr="0" anchor="t" bIns="91425" lIns="91425" rIns="91425" wrap="square" tIns="91425">
            <a:noAutofit/>
          </a:bodyPr>
          <a:lstStyle/>
          <a:p>
            <a:pPr lvl="0">
              <a:spcBef>
                <a:spcPts val="0"/>
              </a:spcBef>
              <a:buNone/>
            </a:pPr>
            <a:r>
              <a:rPr lang="en">
                <a:latin typeface="Arial"/>
                <a:ea typeface="Arial"/>
                <a:cs typeface="Arial"/>
                <a:sym typeface="Arial"/>
              </a:rPr>
              <a:t>A design that takes advantage of building structure, materials and climate to minimize the energy use by condition system.</a:t>
            </a:r>
          </a:p>
        </p:txBody>
      </p:sp>
      <p:sp>
        <p:nvSpPr>
          <p:cNvPr id="154" name="Shape 154"/>
          <p:cNvSpPr txBox="1"/>
          <p:nvPr/>
        </p:nvSpPr>
        <p:spPr>
          <a:xfrm>
            <a:off x="354125" y="1518050"/>
            <a:ext cx="3648300" cy="2852700"/>
          </a:xfrm>
          <a:prstGeom prst="rect">
            <a:avLst/>
          </a:prstGeom>
          <a:noFill/>
          <a:ln>
            <a:noFill/>
          </a:ln>
        </p:spPr>
        <p:txBody>
          <a:bodyPr anchorCtr="0" anchor="t" bIns="91425" lIns="91425" rIns="91425" wrap="square" tIns="91425">
            <a:noAutofit/>
          </a:bodyPr>
          <a:lstStyle/>
          <a:p>
            <a:pPr lvl="0">
              <a:spcBef>
                <a:spcPts val="0"/>
              </a:spcBef>
              <a:buNone/>
            </a:pPr>
            <a:r>
              <a:rPr lang="en"/>
              <a:t>	</a:t>
            </a:r>
            <a:r>
              <a:rPr lang="en">
                <a:latin typeface="Old Standard TT"/>
                <a:ea typeface="Old Standard TT"/>
                <a:cs typeface="Old Standard TT"/>
                <a:sym typeface="Old Standard TT"/>
              </a:rPr>
              <a:t>Advantages</a:t>
            </a:r>
          </a:p>
          <a:p>
            <a:pPr lvl="0">
              <a:spcBef>
                <a:spcPts val="0"/>
              </a:spcBef>
              <a:buNone/>
            </a:pPr>
            <a:r>
              <a:t/>
            </a:r>
            <a:endParaRPr>
              <a:latin typeface="Old Standard TT"/>
              <a:ea typeface="Old Standard TT"/>
              <a:cs typeface="Old Standard TT"/>
              <a:sym typeface="Old Standard TT"/>
            </a:endParaRPr>
          </a:p>
          <a:p>
            <a:pPr indent="-317500" lvl="0" marL="457200" rtl="0">
              <a:spcBef>
                <a:spcPts val="0"/>
              </a:spcBef>
              <a:buSzPts val="1400"/>
              <a:buFont typeface="Old Standard TT"/>
              <a:buChar char="●"/>
            </a:pPr>
            <a:r>
              <a:rPr lang="en">
                <a:latin typeface="Old Standard TT"/>
                <a:ea typeface="Old Standard TT"/>
                <a:cs typeface="Old Standard TT"/>
                <a:sym typeface="Old Standard TT"/>
              </a:rPr>
              <a:t>Take advantages of sunlight</a:t>
            </a:r>
          </a:p>
          <a:p>
            <a:pPr lvl="0" rtl="0">
              <a:spcBef>
                <a:spcPts val="0"/>
              </a:spcBef>
              <a:buNone/>
            </a:pPr>
            <a:r>
              <a:t/>
            </a:r>
            <a:endParaRPr>
              <a:latin typeface="Old Standard TT"/>
              <a:ea typeface="Old Standard TT"/>
              <a:cs typeface="Old Standard TT"/>
              <a:sym typeface="Old Standard TT"/>
            </a:endParaRPr>
          </a:p>
          <a:p>
            <a:pPr indent="-317500" lvl="0" marL="457200" rtl="0">
              <a:spcBef>
                <a:spcPts val="0"/>
              </a:spcBef>
              <a:buSzPts val="1400"/>
              <a:buFont typeface="Old Standard TT"/>
              <a:buChar char="●"/>
            </a:pPr>
            <a:r>
              <a:rPr lang="en">
                <a:latin typeface="Old Standard TT"/>
                <a:ea typeface="Old Standard TT"/>
                <a:cs typeface="Old Standard TT"/>
                <a:sym typeface="Old Standard TT"/>
              </a:rPr>
              <a:t>Reduce the amount of heating required</a:t>
            </a:r>
          </a:p>
          <a:p>
            <a:pPr lvl="0" rtl="0">
              <a:spcBef>
                <a:spcPts val="0"/>
              </a:spcBef>
              <a:buNone/>
            </a:pPr>
            <a:r>
              <a:t/>
            </a:r>
            <a:endParaRPr>
              <a:latin typeface="Old Standard TT"/>
              <a:ea typeface="Old Standard TT"/>
              <a:cs typeface="Old Standard TT"/>
              <a:sym typeface="Old Standard TT"/>
            </a:endParaRPr>
          </a:p>
          <a:p>
            <a:pPr indent="-317500" lvl="0" marL="457200">
              <a:spcBef>
                <a:spcPts val="0"/>
              </a:spcBef>
              <a:buSzPts val="1400"/>
              <a:buFont typeface="Old Standard TT"/>
              <a:buChar char="●"/>
            </a:pPr>
            <a:r>
              <a:rPr lang="en">
                <a:latin typeface="Old Standard TT"/>
                <a:ea typeface="Old Standard TT"/>
                <a:cs typeface="Old Standard TT"/>
                <a:sym typeface="Old Standard TT"/>
              </a:rPr>
              <a:t>Economic efficiency at long run</a:t>
            </a:r>
          </a:p>
        </p:txBody>
      </p:sp>
      <p:sp>
        <p:nvSpPr>
          <p:cNvPr id="155" name="Shape 155"/>
          <p:cNvSpPr txBox="1"/>
          <p:nvPr/>
        </p:nvSpPr>
        <p:spPr>
          <a:xfrm>
            <a:off x="354125" y="3389100"/>
            <a:ext cx="3870900" cy="2852700"/>
          </a:xfrm>
          <a:prstGeom prst="rect">
            <a:avLst/>
          </a:prstGeom>
          <a:noFill/>
          <a:ln>
            <a:noFill/>
          </a:ln>
        </p:spPr>
        <p:txBody>
          <a:bodyPr anchorCtr="0" anchor="t" bIns="91425" lIns="91425" rIns="91425" wrap="square" tIns="91425">
            <a:noAutofit/>
          </a:bodyPr>
          <a:lstStyle/>
          <a:p>
            <a:pPr indent="457200" lvl="0" rtl="0">
              <a:spcBef>
                <a:spcPts val="0"/>
              </a:spcBef>
              <a:buNone/>
            </a:pPr>
            <a:r>
              <a:rPr lang="en"/>
              <a:t>Disadvantages</a:t>
            </a:r>
          </a:p>
          <a:p>
            <a:pPr indent="0" lvl="0" marL="0" rtl="0">
              <a:spcBef>
                <a:spcPts val="0"/>
              </a:spcBef>
              <a:buNone/>
            </a:pPr>
            <a:r>
              <a:t/>
            </a:r>
            <a:endParaRPr/>
          </a:p>
          <a:p>
            <a:pPr indent="-317500" lvl="0" marL="457200" rtl="0">
              <a:spcBef>
                <a:spcPts val="0"/>
              </a:spcBef>
              <a:buSzPts val="1400"/>
              <a:buFont typeface="Old Standard TT"/>
              <a:buChar char="●"/>
            </a:pPr>
            <a:r>
              <a:rPr lang="en">
                <a:latin typeface="Old Standard TT"/>
                <a:ea typeface="Old Standard TT"/>
                <a:cs typeface="Old Standard TT"/>
                <a:sym typeface="Old Standard TT"/>
              </a:rPr>
              <a:t>Higher capital cost than conventional building</a:t>
            </a:r>
          </a:p>
          <a:p>
            <a:pPr lvl="0" rtl="0">
              <a:spcBef>
                <a:spcPts val="0"/>
              </a:spcBef>
              <a:buNone/>
            </a:pPr>
            <a:r>
              <a:t/>
            </a:r>
            <a:endParaRPr>
              <a:latin typeface="Old Standard TT"/>
              <a:ea typeface="Old Standard TT"/>
              <a:cs typeface="Old Standard TT"/>
              <a:sym typeface="Old Standard TT"/>
            </a:endParaRPr>
          </a:p>
          <a:p>
            <a:pPr indent="-317500" lvl="0" marL="457200" rtl="0">
              <a:spcBef>
                <a:spcPts val="0"/>
              </a:spcBef>
              <a:buSzPts val="1400"/>
              <a:buFont typeface="Old Standard TT"/>
              <a:buChar char="●"/>
            </a:pPr>
            <a:r>
              <a:rPr lang="en">
                <a:latin typeface="Old Standard TT"/>
                <a:ea typeface="Old Standard TT"/>
                <a:cs typeface="Old Standard TT"/>
                <a:sym typeface="Old Standard TT"/>
              </a:rPr>
              <a:t>Not suitable in all regions</a:t>
            </a:r>
          </a:p>
        </p:txBody>
      </p:sp>
      <p:sp>
        <p:nvSpPr>
          <p:cNvPr id="156" name="Shape 156"/>
          <p:cNvSpPr txBox="1"/>
          <p:nvPr/>
        </p:nvSpPr>
        <p:spPr>
          <a:xfrm>
            <a:off x="4225013" y="4370750"/>
            <a:ext cx="4614300" cy="386400"/>
          </a:xfrm>
          <a:prstGeom prst="rect">
            <a:avLst/>
          </a:prstGeom>
          <a:noFill/>
          <a:ln>
            <a:noFill/>
          </a:ln>
        </p:spPr>
        <p:txBody>
          <a:bodyPr anchorCtr="0" anchor="t" bIns="91425" lIns="91425" rIns="91425" wrap="square" tIns="91425">
            <a:noAutofit/>
          </a:bodyPr>
          <a:lstStyle/>
          <a:p>
            <a:pPr lvl="0">
              <a:spcBef>
                <a:spcPts val="0"/>
              </a:spcBef>
              <a:buNone/>
            </a:pPr>
            <a:r>
              <a:rPr lang="en" sz="900"/>
              <a:t>Banks, M. (2015). [BETTER VENTILATION WITH PASSIVE SOLAR DESIGN][Digital image]. </a:t>
            </a:r>
            <a:r>
              <a:rPr lang="en" sz="900"/>
              <a:t>Retrieved</a:t>
            </a:r>
            <a:r>
              <a:rPr lang="en" sz="900"/>
              <a:t> from </a:t>
            </a:r>
            <a:r>
              <a:rPr lang="en" sz="900" u="sng">
                <a:solidFill>
                  <a:schemeClr val="hlink"/>
                </a:solidFill>
                <a:hlinkClick r:id="rId3"/>
              </a:rPr>
              <a:t>https://www.grandbanksbp.com/blogs/blog/37111173-better-ventilation-with-passive-solar-design</a:t>
            </a:r>
          </a:p>
          <a:p>
            <a:pPr lvl="0">
              <a:spcBef>
                <a:spcPts val="0"/>
              </a:spcBef>
              <a:buNone/>
            </a:pPr>
            <a:br>
              <a:rPr lang="en" sz="900"/>
            </a:br>
          </a:p>
        </p:txBody>
      </p:sp>
      <p:pic>
        <p:nvPicPr>
          <p:cNvPr id="157" name="Shape 157"/>
          <p:cNvPicPr preferRelativeResize="0"/>
          <p:nvPr/>
        </p:nvPicPr>
        <p:blipFill>
          <a:blip r:embed="rId4">
            <a:alphaModFix/>
          </a:blip>
          <a:stretch>
            <a:fillRect/>
          </a:stretch>
        </p:blipFill>
        <p:spPr>
          <a:xfrm>
            <a:off x="4225025" y="1562725"/>
            <a:ext cx="4186150" cy="2763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04125" y="32925"/>
            <a:ext cx="2808000" cy="755700"/>
          </a:xfrm>
          <a:prstGeom prst="rect">
            <a:avLst/>
          </a:prstGeom>
        </p:spPr>
        <p:txBody>
          <a:bodyPr anchorCtr="0" anchor="b" bIns="91425" lIns="91425" rIns="91425" wrap="square" tIns="91425">
            <a:noAutofit/>
          </a:bodyPr>
          <a:lstStyle/>
          <a:p>
            <a:pPr lvl="0">
              <a:spcBef>
                <a:spcPts val="0"/>
              </a:spcBef>
              <a:buNone/>
            </a:pPr>
            <a:r>
              <a:rPr lang="en"/>
              <a:t>LED Lamps</a:t>
            </a:r>
          </a:p>
        </p:txBody>
      </p:sp>
      <p:sp>
        <p:nvSpPr>
          <p:cNvPr id="163" name="Shape 163"/>
          <p:cNvSpPr txBox="1"/>
          <p:nvPr>
            <p:ph idx="1" type="body"/>
          </p:nvPr>
        </p:nvSpPr>
        <p:spPr>
          <a:xfrm>
            <a:off x="199500" y="1203750"/>
            <a:ext cx="2808000" cy="2736000"/>
          </a:xfrm>
          <a:prstGeom prst="rect">
            <a:avLst/>
          </a:prstGeom>
          <a:effectLst>
            <a:reflection blurRad="0" dir="5400000" dist="38100" endA="0" fadeDir="5400012" kx="0" rotWithShape="0" algn="bl" stPos="0" sy="-100000" ky="0"/>
          </a:effectLst>
        </p:spPr>
        <p:txBody>
          <a:bodyPr anchorCtr="0" anchor="t" bIns="91425" lIns="91425" rIns="91425" wrap="square" tIns="91425">
            <a:noAutofit/>
          </a:bodyPr>
          <a:lstStyle/>
          <a:p>
            <a:pPr indent="457200" lvl="0" rtl="0">
              <a:spcBef>
                <a:spcPts val="0"/>
              </a:spcBef>
              <a:buNone/>
            </a:pPr>
            <a:r>
              <a:rPr lang="en">
                <a:latin typeface="Old Standard TT"/>
                <a:ea typeface="Old Standard TT"/>
                <a:cs typeface="Old Standard TT"/>
                <a:sym typeface="Old Standard TT"/>
              </a:rPr>
              <a:t>Advantages			</a:t>
            </a:r>
          </a:p>
          <a:p>
            <a:pPr indent="-304800" lvl="0" marL="457200" rtl="0">
              <a:spcBef>
                <a:spcPts val="0"/>
              </a:spcBef>
              <a:spcAft>
                <a:spcPts val="0"/>
              </a:spcAft>
              <a:buSzPts val="1200"/>
              <a:buFont typeface="Old Standard TT"/>
              <a:buChar char="●"/>
            </a:pPr>
            <a:r>
              <a:rPr lang="en">
                <a:latin typeface="Old Standard TT"/>
                <a:ea typeface="Old Standard TT"/>
                <a:cs typeface="Old Standard TT"/>
                <a:sym typeface="Old Standard TT"/>
              </a:rPr>
              <a:t>Energy efficiency	</a:t>
            </a:r>
          </a:p>
          <a:p>
            <a:pPr indent="-304800" lvl="0" marL="457200" rtl="0">
              <a:spcBef>
                <a:spcPts val="0"/>
              </a:spcBef>
              <a:spcAft>
                <a:spcPts val="0"/>
              </a:spcAft>
              <a:buSzPts val="1200"/>
              <a:buFont typeface="Old Standard TT"/>
              <a:buChar char="●"/>
            </a:pPr>
            <a:r>
              <a:rPr lang="en">
                <a:latin typeface="Old Standard TT"/>
                <a:ea typeface="Old Standard TT"/>
                <a:cs typeface="Old Standard TT"/>
                <a:sym typeface="Old Standard TT"/>
              </a:rPr>
              <a:t>Reduce carbon emission</a:t>
            </a:r>
          </a:p>
          <a:p>
            <a:pPr indent="-304800" lvl="0" marL="457200" rtl="0">
              <a:spcBef>
                <a:spcPts val="0"/>
              </a:spcBef>
              <a:spcAft>
                <a:spcPts val="0"/>
              </a:spcAft>
              <a:buSzPts val="1200"/>
              <a:buFont typeface="Old Standard TT"/>
              <a:buChar char="●"/>
            </a:pPr>
            <a:r>
              <a:rPr lang="en">
                <a:latin typeface="Old Standard TT"/>
                <a:ea typeface="Old Standard TT"/>
                <a:cs typeface="Old Standard TT"/>
                <a:sym typeface="Old Standard TT"/>
              </a:rPr>
              <a:t>Economic efficiency at long run</a:t>
            </a:r>
          </a:p>
          <a:p>
            <a:pPr indent="-304800" lvl="0" marL="457200">
              <a:spcBef>
                <a:spcPts val="0"/>
              </a:spcBef>
              <a:buSzPts val="1200"/>
              <a:buFont typeface="Old Standard TT"/>
              <a:buChar char="●"/>
            </a:pPr>
            <a:r>
              <a:rPr lang="en">
                <a:latin typeface="Old Standard TT"/>
                <a:ea typeface="Old Standard TT"/>
                <a:cs typeface="Old Standard TT"/>
                <a:sym typeface="Old Standard TT"/>
              </a:rPr>
              <a:t>Environmental friendly</a:t>
            </a:r>
          </a:p>
        </p:txBody>
      </p:sp>
      <p:sp>
        <p:nvSpPr>
          <p:cNvPr id="164" name="Shape 164"/>
          <p:cNvSpPr txBox="1"/>
          <p:nvPr/>
        </p:nvSpPr>
        <p:spPr>
          <a:xfrm>
            <a:off x="199500" y="3075625"/>
            <a:ext cx="2484600" cy="1704300"/>
          </a:xfrm>
          <a:prstGeom prst="rect">
            <a:avLst/>
          </a:prstGeom>
          <a:noFill/>
          <a:ln>
            <a:noFill/>
          </a:ln>
        </p:spPr>
        <p:txBody>
          <a:bodyPr anchorCtr="0" anchor="t" bIns="91425" lIns="91425" rIns="91425" wrap="square" tIns="91425">
            <a:noAutofit/>
          </a:bodyPr>
          <a:lstStyle/>
          <a:p>
            <a:pPr indent="457200" lvl="0" marL="0" rtl="0">
              <a:spcBef>
                <a:spcPts val="0"/>
              </a:spcBef>
              <a:buNone/>
            </a:pPr>
            <a:r>
              <a:rPr lang="en" sz="1200">
                <a:latin typeface="Old Standard TT"/>
                <a:ea typeface="Old Standard TT"/>
                <a:cs typeface="Old Standard TT"/>
                <a:sym typeface="Old Standard TT"/>
              </a:rPr>
              <a:t>Disadvantages</a:t>
            </a:r>
          </a:p>
          <a:p>
            <a:pPr indent="457200" lvl="0" rtl="0">
              <a:spcBef>
                <a:spcPts val="0"/>
              </a:spcBef>
              <a:buNone/>
            </a:pPr>
            <a:r>
              <a:t/>
            </a:r>
            <a:endParaRPr sz="1200">
              <a:latin typeface="Old Standard TT"/>
              <a:ea typeface="Old Standard TT"/>
              <a:cs typeface="Old Standard TT"/>
              <a:sym typeface="Old Standard TT"/>
            </a:endParaRPr>
          </a:p>
          <a:p>
            <a:pPr indent="-304800" lvl="0" marL="457200" rtl="0">
              <a:spcBef>
                <a:spcPts val="0"/>
              </a:spcBef>
              <a:spcAft>
                <a:spcPts val="0"/>
              </a:spcAft>
              <a:buSzPts val="1200"/>
              <a:buFont typeface="Old Standard TT"/>
              <a:buChar char="●"/>
            </a:pPr>
            <a:r>
              <a:rPr lang="en" sz="1200">
                <a:latin typeface="Old Standard TT"/>
                <a:ea typeface="Old Standard TT"/>
                <a:cs typeface="Old Standard TT"/>
                <a:sym typeface="Old Standard TT"/>
              </a:rPr>
              <a:t>High capital cost</a:t>
            </a:r>
          </a:p>
          <a:p>
            <a:pPr indent="-304800" lvl="0" marL="457200">
              <a:spcBef>
                <a:spcPts val="0"/>
              </a:spcBef>
              <a:buSzPts val="1200"/>
              <a:buFont typeface="Old Standard TT"/>
              <a:buChar char="●"/>
            </a:pPr>
            <a:r>
              <a:rPr lang="en" sz="1200">
                <a:latin typeface="Old Standard TT"/>
                <a:ea typeface="Old Standard TT"/>
                <a:cs typeface="Old Standard TT"/>
                <a:sym typeface="Old Standard TT"/>
              </a:rPr>
              <a:t>Light pollution hazard</a:t>
            </a:r>
          </a:p>
          <a:p>
            <a:pPr lvl="0">
              <a:spcBef>
                <a:spcPts val="0"/>
              </a:spcBef>
              <a:buNone/>
            </a:pPr>
            <a:r>
              <a:t/>
            </a:r>
            <a:endParaRPr sz="1200">
              <a:latin typeface="Old Standard TT"/>
              <a:ea typeface="Old Standard TT"/>
              <a:cs typeface="Old Standard TT"/>
              <a:sym typeface="Old Standard TT"/>
            </a:endParaRPr>
          </a:p>
        </p:txBody>
      </p:sp>
      <p:sp>
        <p:nvSpPr>
          <p:cNvPr id="165" name="Shape 165"/>
          <p:cNvSpPr txBox="1"/>
          <p:nvPr/>
        </p:nvSpPr>
        <p:spPr>
          <a:xfrm>
            <a:off x="357950" y="728000"/>
            <a:ext cx="7678200" cy="5496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Clr>
                <a:schemeClr val="dk1"/>
              </a:buClr>
              <a:buSzPts val="1100"/>
              <a:buFont typeface="Arial"/>
              <a:buNone/>
            </a:pPr>
            <a:r>
              <a:rPr lang="en" sz="1200">
                <a:solidFill>
                  <a:schemeClr val="dk1"/>
                </a:solidFill>
                <a:latin typeface="Old Standard TT"/>
                <a:ea typeface="Old Standard TT"/>
                <a:cs typeface="Old Standard TT"/>
                <a:sym typeface="Old Standard TT"/>
              </a:rPr>
              <a:t>The best replacement for the Compact fluorescent lamp (CFL) and Incandescent lamp</a:t>
            </a:r>
          </a:p>
        </p:txBody>
      </p:sp>
      <p:pic>
        <p:nvPicPr>
          <p:cNvPr id="166" name="Shape 166"/>
          <p:cNvPicPr preferRelativeResize="0"/>
          <p:nvPr/>
        </p:nvPicPr>
        <p:blipFill>
          <a:blip r:embed="rId3">
            <a:alphaModFix/>
          </a:blip>
          <a:stretch>
            <a:fillRect/>
          </a:stretch>
        </p:blipFill>
        <p:spPr>
          <a:xfrm>
            <a:off x="2886125" y="1203750"/>
            <a:ext cx="6064200" cy="3352138"/>
          </a:xfrm>
          <a:prstGeom prst="rect">
            <a:avLst/>
          </a:prstGeom>
          <a:noFill/>
          <a:ln>
            <a:noFill/>
          </a:ln>
        </p:spPr>
      </p:pic>
      <p:sp>
        <p:nvSpPr>
          <p:cNvPr id="167" name="Shape 167"/>
          <p:cNvSpPr txBox="1"/>
          <p:nvPr/>
        </p:nvSpPr>
        <p:spPr>
          <a:xfrm>
            <a:off x="2886125" y="4613250"/>
            <a:ext cx="6064200" cy="318300"/>
          </a:xfrm>
          <a:prstGeom prst="rect">
            <a:avLst/>
          </a:prstGeom>
          <a:noFill/>
          <a:ln>
            <a:noFill/>
          </a:ln>
        </p:spPr>
        <p:txBody>
          <a:bodyPr anchorCtr="0" anchor="t" bIns="91425" lIns="91425" rIns="91425" wrap="square" tIns="91425">
            <a:noAutofit/>
          </a:bodyPr>
          <a:lstStyle/>
          <a:p>
            <a:pPr lvl="0">
              <a:spcBef>
                <a:spcPts val="0"/>
              </a:spcBef>
              <a:buNone/>
            </a:pPr>
            <a:r>
              <a:rPr lang="en" sz="900"/>
              <a:t>Energyearth. (2017). [</a:t>
            </a:r>
            <a:r>
              <a:rPr lang="en" sz="900"/>
              <a:t>How To Buy LED or CFL Bulbs for Your Home][Digital image]. Retrieved from</a:t>
            </a:r>
            <a:r>
              <a:rPr lang="en" sz="900"/>
              <a:t> </a:t>
            </a:r>
            <a:r>
              <a:rPr lang="en" sz="900" u="sng">
                <a:solidFill>
                  <a:schemeClr val="hlink"/>
                </a:solidFill>
                <a:hlinkClick r:id="rId4"/>
              </a:rPr>
              <a:t>https://www.energyearth.com/general/categories/lighting/learn-more</a:t>
            </a:r>
          </a:p>
          <a:p>
            <a:pPr lvl="0">
              <a:spcBef>
                <a:spcPts val="0"/>
              </a:spcBef>
              <a:buNone/>
            </a:pPr>
            <a:r>
              <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508575" y="555600"/>
            <a:ext cx="4337100" cy="755700"/>
          </a:xfrm>
          <a:prstGeom prst="rect">
            <a:avLst/>
          </a:prstGeom>
        </p:spPr>
        <p:txBody>
          <a:bodyPr anchorCtr="0" anchor="b" bIns="91425" lIns="91425" rIns="91425" wrap="square" tIns="91425">
            <a:noAutofit/>
          </a:bodyPr>
          <a:lstStyle/>
          <a:p>
            <a:pPr lvl="0" rtl="0">
              <a:lnSpc>
                <a:spcPct val="115000"/>
              </a:lnSpc>
              <a:spcBef>
                <a:spcPts val="0"/>
              </a:spcBef>
              <a:buClr>
                <a:schemeClr val="dk1"/>
              </a:buClr>
              <a:buSzPts val="1100"/>
              <a:buFont typeface="Arial"/>
              <a:buNone/>
            </a:pPr>
            <a:r>
              <a:rPr lang="en"/>
              <a:t>Motion Sensor </a:t>
            </a:r>
          </a:p>
        </p:txBody>
      </p:sp>
      <p:sp>
        <p:nvSpPr>
          <p:cNvPr id="173" name="Shape 173"/>
          <p:cNvSpPr txBox="1"/>
          <p:nvPr>
            <p:ph idx="1" type="body"/>
          </p:nvPr>
        </p:nvSpPr>
        <p:spPr>
          <a:xfrm>
            <a:off x="639825" y="1311300"/>
            <a:ext cx="7746300" cy="618900"/>
          </a:xfrm>
          <a:prstGeom prst="rect">
            <a:avLst/>
          </a:prstGeom>
        </p:spPr>
        <p:txBody>
          <a:bodyPr anchorCtr="0" anchor="t" bIns="91425" lIns="91425" rIns="91425" wrap="square" tIns="91425">
            <a:noAutofit/>
          </a:bodyPr>
          <a:lstStyle/>
          <a:p>
            <a:pPr lvl="0">
              <a:spcBef>
                <a:spcPts val="0"/>
              </a:spcBef>
              <a:buNone/>
            </a:pPr>
            <a:r>
              <a:rPr lang="en"/>
              <a:t>Motion sensors automatically turn lights on when they detect motion and turn them off after a short period</a:t>
            </a:r>
          </a:p>
        </p:txBody>
      </p:sp>
      <p:sp>
        <p:nvSpPr>
          <p:cNvPr id="174" name="Shape 174"/>
          <p:cNvSpPr txBox="1"/>
          <p:nvPr/>
        </p:nvSpPr>
        <p:spPr>
          <a:xfrm>
            <a:off x="456025" y="1919525"/>
            <a:ext cx="3648300" cy="2852700"/>
          </a:xfrm>
          <a:prstGeom prst="rect">
            <a:avLst/>
          </a:prstGeom>
          <a:noFill/>
          <a:ln>
            <a:noFill/>
          </a:ln>
        </p:spPr>
        <p:txBody>
          <a:bodyPr anchorCtr="0" anchor="t" bIns="91425" lIns="91425" rIns="91425" wrap="square" tIns="91425">
            <a:noAutofit/>
          </a:bodyPr>
          <a:lstStyle/>
          <a:p>
            <a:pPr lvl="0" rtl="0">
              <a:spcBef>
                <a:spcPts val="0"/>
              </a:spcBef>
              <a:buNone/>
            </a:pPr>
            <a:r>
              <a:rPr lang="en"/>
              <a:t>	</a:t>
            </a:r>
            <a:r>
              <a:rPr lang="en">
                <a:latin typeface="Old Standard TT"/>
                <a:ea typeface="Old Standard TT"/>
                <a:cs typeface="Old Standard TT"/>
                <a:sym typeface="Old Standard TT"/>
              </a:rPr>
              <a:t>Advantages</a:t>
            </a:r>
          </a:p>
          <a:p>
            <a:pPr lvl="0" rtl="0">
              <a:spcBef>
                <a:spcPts val="0"/>
              </a:spcBef>
              <a:buNone/>
            </a:pPr>
            <a:r>
              <a:t/>
            </a:r>
            <a:endParaRPr>
              <a:latin typeface="Old Standard TT"/>
              <a:ea typeface="Old Standard TT"/>
              <a:cs typeface="Old Standard TT"/>
              <a:sym typeface="Old Standard TT"/>
            </a:endParaRPr>
          </a:p>
          <a:p>
            <a:pPr indent="-317500" lvl="0" marL="457200" rtl="0">
              <a:spcBef>
                <a:spcPts val="0"/>
              </a:spcBef>
              <a:buSzPts val="1400"/>
              <a:buFont typeface="Old Standard TT"/>
              <a:buChar char="●"/>
            </a:pPr>
            <a:r>
              <a:rPr lang="en">
                <a:latin typeface="Old Standard TT"/>
                <a:ea typeface="Old Standard TT"/>
                <a:cs typeface="Old Standard TT"/>
                <a:sym typeface="Old Standard TT"/>
              </a:rPr>
              <a:t>Electrical Efficiency</a:t>
            </a:r>
          </a:p>
          <a:p>
            <a:pPr lvl="0" rtl="0">
              <a:spcBef>
                <a:spcPts val="0"/>
              </a:spcBef>
              <a:buNone/>
            </a:pPr>
            <a:r>
              <a:t/>
            </a:r>
            <a:endParaRPr>
              <a:latin typeface="Old Standard TT"/>
              <a:ea typeface="Old Standard TT"/>
              <a:cs typeface="Old Standard TT"/>
              <a:sym typeface="Old Standard TT"/>
            </a:endParaRPr>
          </a:p>
          <a:p>
            <a:pPr indent="-317500" lvl="0" marL="457200" rtl="0">
              <a:spcBef>
                <a:spcPts val="0"/>
              </a:spcBef>
              <a:buSzPts val="1400"/>
              <a:buFont typeface="Old Standard TT"/>
              <a:buChar char="●"/>
            </a:pPr>
            <a:r>
              <a:rPr lang="en">
                <a:latin typeface="Old Standard TT"/>
                <a:ea typeface="Old Standard TT"/>
                <a:cs typeface="Old Standard TT"/>
                <a:sym typeface="Old Standard TT"/>
              </a:rPr>
              <a:t>Reduce light pollution</a:t>
            </a:r>
          </a:p>
          <a:p>
            <a:pPr lvl="0" rtl="0">
              <a:spcBef>
                <a:spcPts val="0"/>
              </a:spcBef>
              <a:buNone/>
            </a:pPr>
            <a:r>
              <a:t/>
            </a:r>
            <a:endParaRPr>
              <a:latin typeface="Old Standard TT"/>
              <a:ea typeface="Old Standard TT"/>
              <a:cs typeface="Old Standard TT"/>
              <a:sym typeface="Old Standard TT"/>
            </a:endParaRPr>
          </a:p>
          <a:p>
            <a:pPr lvl="0" rtl="0">
              <a:spcBef>
                <a:spcPts val="0"/>
              </a:spcBef>
              <a:buNone/>
            </a:pPr>
            <a:r>
              <a:t/>
            </a:r>
            <a:endParaRPr>
              <a:latin typeface="Old Standard TT"/>
              <a:ea typeface="Old Standard TT"/>
              <a:cs typeface="Old Standard TT"/>
              <a:sym typeface="Old Standard TT"/>
            </a:endParaRPr>
          </a:p>
          <a:p>
            <a:pPr lvl="0" rtl="0">
              <a:spcBef>
                <a:spcPts val="0"/>
              </a:spcBef>
              <a:buNone/>
            </a:pPr>
            <a:r>
              <a:t/>
            </a:r>
            <a:endParaRPr>
              <a:latin typeface="Old Standard TT"/>
              <a:ea typeface="Old Standard TT"/>
              <a:cs typeface="Old Standard TT"/>
              <a:sym typeface="Old Standard TT"/>
            </a:endParaRPr>
          </a:p>
        </p:txBody>
      </p:sp>
      <p:sp>
        <p:nvSpPr>
          <p:cNvPr id="175" name="Shape 175"/>
          <p:cNvSpPr txBox="1"/>
          <p:nvPr/>
        </p:nvSpPr>
        <p:spPr>
          <a:xfrm>
            <a:off x="3936650" y="1919525"/>
            <a:ext cx="3342000" cy="2416200"/>
          </a:xfrm>
          <a:prstGeom prst="rect">
            <a:avLst/>
          </a:prstGeom>
          <a:noFill/>
          <a:ln>
            <a:noFill/>
          </a:ln>
        </p:spPr>
        <p:txBody>
          <a:bodyPr anchorCtr="0" anchor="t" bIns="91425" lIns="91425" rIns="91425" wrap="square" tIns="91425">
            <a:noAutofit/>
          </a:bodyPr>
          <a:lstStyle/>
          <a:p>
            <a:pPr indent="457200" lvl="0" rtl="0">
              <a:spcBef>
                <a:spcPts val="0"/>
              </a:spcBef>
              <a:buNone/>
            </a:pPr>
            <a:r>
              <a:rPr lang="en"/>
              <a:t>Disadvantages</a:t>
            </a:r>
          </a:p>
          <a:p>
            <a:pPr indent="457200" lvl="0" rtl="0">
              <a:spcBef>
                <a:spcPts val="0"/>
              </a:spcBef>
              <a:buNone/>
            </a:pPr>
            <a:r>
              <a:t/>
            </a:r>
            <a:endParaRPr/>
          </a:p>
          <a:p>
            <a:pPr indent="-317500" lvl="0" marL="457200">
              <a:spcBef>
                <a:spcPts val="0"/>
              </a:spcBef>
              <a:buSzPts val="1400"/>
              <a:buChar char="●"/>
            </a:pPr>
            <a:r>
              <a:rPr lang="en"/>
              <a:t>I</a:t>
            </a:r>
            <a:r>
              <a:rPr lang="en"/>
              <a:t>nstallation cost</a:t>
            </a:r>
            <a:r>
              <a:rPr lang="en"/>
              <a:t>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265500" y="1382350"/>
            <a:ext cx="4045200" cy="1333200"/>
          </a:xfrm>
          <a:prstGeom prst="rect">
            <a:avLst/>
          </a:prstGeom>
        </p:spPr>
        <p:txBody>
          <a:bodyPr anchorCtr="0" anchor="b" bIns="91425" lIns="91425" rIns="91425" wrap="square" tIns="91425">
            <a:noAutofit/>
          </a:bodyPr>
          <a:lstStyle/>
          <a:p>
            <a:pPr lvl="0">
              <a:spcBef>
                <a:spcPts val="0"/>
              </a:spcBef>
              <a:buNone/>
            </a:pPr>
            <a:r>
              <a:rPr lang="en"/>
              <a:t>Energy </a:t>
            </a:r>
          </a:p>
          <a:p>
            <a:pPr lvl="0" rtl="0">
              <a:spcBef>
                <a:spcPts val="0"/>
              </a:spcBef>
              <a:buNone/>
            </a:pPr>
            <a:r>
              <a:rPr lang="en"/>
              <a:t>Storage</a:t>
            </a:r>
          </a:p>
        </p:txBody>
      </p:sp>
      <p:sp>
        <p:nvSpPr>
          <p:cNvPr id="181" name="Shape 181"/>
          <p:cNvSpPr txBox="1"/>
          <p:nvPr>
            <p:ph idx="1" type="subTitle"/>
          </p:nvPr>
        </p:nvSpPr>
        <p:spPr>
          <a:xfrm>
            <a:off x="265500" y="2769001"/>
            <a:ext cx="4045200" cy="1345500"/>
          </a:xfrm>
          <a:prstGeom prst="rect">
            <a:avLst/>
          </a:prstGeom>
        </p:spPr>
        <p:txBody>
          <a:bodyPr anchorCtr="0" anchor="t" bIns="91425" lIns="91425" rIns="91425" wrap="square" tIns="91425">
            <a:noAutofit/>
          </a:bodyPr>
          <a:lstStyle/>
          <a:p>
            <a:pPr lvl="0" rtl="0">
              <a:spcBef>
                <a:spcPts val="0"/>
              </a:spcBef>
              <a:buNone/>
            </a:pPr>
            <a:r>
              <a:rPr lang="en"/>
              <a:t>By Hamish Sams</a:t>
            </a:r>
          </a:p>
        </p:txBody>
      </p:sp>
      <p:sp>
        <p:nvSpPr>
          <p:cNvPr id="182" name="Shape 182"/>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lvl="0" rtl="0">
              <a:spcBef>
                <a:spcPts val="0"/>
              </a:spcBef>
              <a:buNone/>
            </a:pPr>
            <a:r>
              <a:rPr lang="en"/>
              <a:t>Storing power during </a:t>
            </a:r>
            <a:r>
              <a:rPr lang="en"/>
              <a:t>surplus</a:t>
            </a:r>
            <a:r>
              <a:rPr lang="en"/>
              <a:t> and sourcing power during deficit.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490250" y="526350"/>
            <a:ext cx="7710300" cy="4090800"/>
          </a:xfrm>
          <a:prstGeom prst="rect">
            <a:avLst/>
          </a:prstGeom>
        </p:spPr>
        <p:txBody>
          <a:bodyPr anchorCtr="0" anchor="ctr" bIns="91425" lIns="91425" rIns="91425" wrap="square" tIns="91425">
            <a:noAutofit/>
          </a:bodyPr>
          <a:lstStyle/>
          <a:p>
            <a:pPr lvl="0">
              <a:spcBef>
                <a:spcPts val="0"/>
              </a:spcBef>
              <a:buNone/>
            </a:pPr>
            <a:r>
              <a:rPr lang="en"/>
              <a:t>What are the problems?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265500" y="1382350"/>
            <a:ext cx="4045200" cy="1333200"/>
          </a:xfrm>
          <a:prstGeom prst="rect">
            <a:avLst/>
          </a:prstGeom>
        </p:spPr>
        <p:txBody>
          <a:bodyPr anchorCtr="0" anchor="b" bIns="91425" lIns="91425" rIns="91425" wrap="square" tIns="91425">
            <a:noAutofit/>
          </a:bodyPr>
          <a:lstStyle/>
          <a:p>
            <a:pPr lvl="0" algn="l">
              <a:spcBef>
                <a:spcPts val="0"/>
              </a:spcBef>
              <a:buNone/>
            </a:pPr>
            <a:r>
              <a:rPr lang="en"/>
              <a:t>Storage regulation techniques</a:t>
            </a:r>
          </a:p>
        </p:txBody>
      </p:sp>
      <p:sp>
        <p:nvSpPr>
          <p:cNvPr id="188" name="Shape 188"/>
          <p:cNvSpPr txBox="1"/>
          <p:nvPr>
            <p:ph idx="2" type="body"/>
          </p:nvPr>
        </p:nvSpPr>
        <p:spPr>
          <a:xfrm>
            <a:off x="4939500" y="724200"/>
            <a:ext cx="3988800" cy="3695100"/>
          </a:xfrm>
          <a:prstGeom prst="rect">
            <a:avLst/>
          </a:prstGeom>
        </p:spPr>
        <p:txBody>
          <a:bodyPr anchorCtr="0" anchor="ctr" bIns="91425" lIns="91425" rIns="91425" wrap="square" tIns="91425">
            <a:noAutofit/>
          </a:bodyPr>
          <a:lstStyle/>
          <a:p>
            <a:pPr indent="-495300" lvl="0" marL="457200">
              <a:spcBef>
                <a:spcPts val="0"/>
              </a:spcBef>
              <a:spcAft>
                <a:spcPts val="0"/>
              </a:spcAft>
              <a:buClr>
                <a:schemeClr val="lt2"/>
              </a:buClr>
              <a:buSzPts val="4200"/>
              <a:buChar char="●"/>
            </a:pPr>
            <a:r>
              <a:rPr lang="en" sz="4200">
                <a:solidFill>
                  <a:schemeClr val="lt2"/>
                </a:solidFill>
              </a:rPr>
              <a:t>Capacity firming</a:t>
            </a:r>
          </a:p>
          <a:p>
            <a:pPr indent="-495300" lvl="0" marL="457200">
              <a:spcBef>
                <a:spcPts val="0"/>
              </a:spcBef>
              <a:spcAft>
                <a:spcPts val="0"/>
              </a:spcAft>
              <a:buClr>
                <a:schemeClr val="lt2"/>
              </a:buClr>
              <a:buSzPts val="4200"/>
              <a:buChar char="●"/>
            </a:pPr>
            <a:r>
              <a:rPr lang="en" sz="4200">
                <a:solidFill>
                  <a:schemeClr val="lt2"/>
                </a:solidFill>
              </a:rPr>
              <a:t>Load levelling</a:t>
            </a:r>
          </a:p>
          <a:p>
            <a:pPr indent="-495300" lvl="0" marL="457200">
              <a:spcBef>
                <a:spcPts val="0"/>
              </a:spcBef>
              <a:buClr>
                <a:schemeClr val="lt2"/>
              </a:buClr>
              <a:buSzPts val="4200"/>
              <a:buChar char="●"/>
            </a:pPr>
            <a:r>
              <a:rPr lang="en" sz="4200">
                <a:solidFill>
                  <a:schemeClr val="lt2"/>
                </a:solidFill>
              </a:rPr>
              <a:t>Frequency regulation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547350" y="125675"/>
            <a:ext cx="8118600" cy="1522800"/>
          </a:xfrm>
          <a:prstGeom prst="rect">
            <a:avLst/>
          </a:prstGeom>
        </p:spPr>
        <p:txBody>
          <a:bodyPr anchorCtr="0" anchor="b" bIns="91425" lIns="91425" rIns="91425" wrap="square" tIns="91425">
            <a:noAutofit/>
          </a:bodyPr>
          <a:lstStyle/>
          <a:p>
            <a:pPr lvl="0">
              <a:spcBef>
                <a:spcPts val="0"/>
              </a:spcBef>
              <a:buNone/>
            </a:pPr>
            <a:r>
              <a:rPr lang="en"/>
              <a:t>Capacity firming</a:t>
            </a:r>
          </a:p>
        </p:txBody>
      </p:sp>
      <p:pic>
        <p:nvPicPr>
          <p:cNvPr id="194" name="Shape 194"/>
          <p:cNvPicPr preferRelativeResize="0"/>
          <p:nvPr/>
        </p:nvPicPr>
        <p:blipFill>
          <a:blip r:embed="rId3">
            <a:alphaModFix/>
          </a:blip>
          <a:stretch>
            <a:fillRect/>
          </a:stretch>
        </p:blipFill>
        <p:spPr>
          <a:xfrm>
            <a:off x="152400" y="1800875"/>
            <a:ext cx="8839202" cy="201587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547350" y="125675"/>
            <a:ext cx="8118600" cy="1522800"/>
          </a:xfrm>
          <a:prstGeom prst="rect">
            <a:avLst/>
          </a:prstGeom>
        </p:spPr>
        <p:txBody>
          <a:bodyPr anchorCtr="0" anchor="b" bIns="91425" lIns="91425" rIns="91425" wrap="square" tIns="91425">
            <a:noAutofit/>
          </a:bodyPr>
          <a:lstStyle/>
          <a:p>
            <a:pPr lvl="0" rtl="0">
              <a:spcBef>
                <a:spcPts val="0"/>
              </a:spcBef>
              <a:buNone/>
            </a:pPr>
            <a:r>
              <a:rPr lang="en"/>
              <a:t>Load Levelling</a:t>
            </a:r>
          </a:p>
        </p:txBody>
      </p:sp>
      <p:pic>
        <p:nvPicPr>
          <p:cNvPr id="200" name="Shape 200"/>
          <p:cNvPicPr preferRelativeResize="0"/>
          <p:nvPr/>
        </p:nvPicPr>
        <p:blipFill>
          <a:blip r:embed="rId3">
            <a:alphaModFix/>
          </a:blip>
          <a:stretch>
            <a:fillRect/>
          </a:stretch>
        </p:blipFill>
        <p:spPr>
          <a:xfrm>
            <a:off x="44525" y="2056075"/>
            <a:ext cx="9057924" cy="3041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547350" y="125675"/>
            <a:ext cx="8118600" cy="1522800"/>
          </a:xfrm>
          <a:prstGeom prst="rect">
            <a:avLst/>
          </a:prstGeom>
        </p:spPr>
        <p:txBody>
          <a:bodyPr anchorCtr="0" anchor="b" bIns="91425" lIns="91425" rIns="91425" wrap="square" tIns="91425">
            <a:noAutofit/>
          </a:bodyPr>
          <a:lstStyle/>
          <a:p>
            <a:pPr lvl="0" rtl="0">
              <a:spcBef>
                <a:spcPts val="0"/>
              </a:spcBef>
              <a:buNone/>
            </a:pPr>
            <a:r>
              <a:rPr lang="en"/>
              <a:t>Frequency </a:t>
            </a:r>
            <a:r>
              <a:rPr lang="en"/>
              <a:t>regulation</a:t>
            </a:r>
          </a:p>
        </p:txBody>
      </p:sp>
      <p:pic>
        <p:nvPicPr>
          <p:cNvPr id="206" name="Shape 206"/>
          <p:cNvPicPr preferRelativeResize="0"/>
          <p:nvPr/>
        </p:nvPicPr>
        <p:blipFill rotWithShape="1">
          <a:blip r:embed="rId3">
            <a:alphaModFix/>
          </a:blip>
          <a:srcRect b="47805" l="0" r="0" t="11560"/>
          <a:stretch/>
        </p:blipFill>
        <p:spPr>
          <a:xfrm>
            <a:off x="152400" y="2169700"/>
            <a:ext cx="8991600" cy="205511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265500" y="1382350"/>
            <a:ext cx="4045200" cy="1333200"/>
          </a:xfrm>
          <a:prstGeom prst="rect">
            <a:avLst/>
          </a:prstGeom>
        </p:spPr>
        <p:txBody>
          <a:bodyPr anchorCtr="0" anchor="b" bIns="91425" lIns="91425" rIns="91425" wrap="square" tIns="91425">
            <a:noAutofit/>
          </a:bodyPr>
          <a:lstStyle/>
          <a:p>
            <a:pPr lvl="0">
              <a:spcBef>
                <a:spcPts val="0"/>
              </a:spcBef>
              <a:buNone/>
            </a:pPr>
            <a:r>
              <a:rPr lang="en"/>
              <a:t>Chemical storage</a:t>
            </a:r>
          </a:p>
        </p:txBody>
      </p:sp>
      <p:sp>
        <p:nvSpPr>
          <p:cNvPr id="212" name="Shape 212"/>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419100" lvl="0" marL="457200" rtl="0">
              <a:spcBef>
                <a:spcPts val="0"/>
              </a:spcBef>
              <a:spcAft>
                <a:spcPts val="0"/>
              </a:spcAft>
              <a:buSzPts val="3000"/>
              <a:buChar char="●"/>
            </a:pPr>
            <a:r>
              <a:rPr lang="en" sz="3000"/>
              <a:t>Lithium-Ion</a:t>
            </a:r>
          </a:p>
          <a:p>
            <a:pPr indent="-419100" lvl="0" marL="457200" rtl="0">
              <a:spcBef>
                <a:spcPts val="0"/>
              </a:spcBef>
              <a:spcAft>
                <a:spcPts val="0"/>
              </a:spcAft>
              <a:buSzPts val="3000"/>
              <a:buChar char="●"/>
            </a:pPr>
            <a:r>
              <a:rPr lang="en" sz="3000"/>
              <a:t>Lead acid</a:t>
            </a:r>
          </a:p>
          <a:p>
            <a:pPr indent="-419100" lvl="0" marL="457200">
              <a:spcBef>
                <a:spcPts val="0"/>
              </a:spcBef>
              <a:buSzPts val="3000"/>
              <a:buChar char="●"/>
            </a:pPr>
            <a:r>
              <a:rPr lang="en" sz="3000"/>
              <a:t>Nickel cadmium</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265500" y="1382350"/>
            <a:ext cx="4045200" cy="1333200"/>
          </a:xfrm>
          <a:prstGeom prst="rect">
            <a:avLst/>
          </a:prstGeom>
        </p:spPr>
        <p:txBody>
          <a:bodyPr anchorCtr="0" anchor="b" bIns="91425" lIns="91425" rIns="91425" wrap="square" tIns="91425">
            <a:noAutofit/>
          </a:bodyPr>
          <a:lstStyle/>
          <a:p>
            <a:pPr lvl="0">
              <a:spcBef>
                <a:spcPts val="0"/>
              </a:spcBef>
              <a:buNone/>
            </a:pPr>
            <a:r>
              <a:rPr lang="en"/>
              <a:t>Mechanical</a:t>
            </a:r>
            <a:r>
              <a:rPr lang="en"/>
              <a:t> storage</a:t>
            </a:r>
          </a:p>
        </p:txBody>
      </p:sp>
      <p:sp>
        <p:nvSpPr>
          <p:cNvPr id="218" name="Shape 218"/>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419100" lvl="0" marL="457200" rtl="0">
              <a:spcBef>
                <a:spcPts val="0"/>
              </a:spcBef>
              <a:spcAft>
                <a:spcPts val="0"/>
              </a:spcAft>
              <a:buSzPts val="3000"/>
              <a:buChar char="●"/>
            </a:pPr>
            <a:r>
              <a:rPr lang="en" sz="3000"/>
              <a:t>Flywheel</a:t>
            </a:r>
          </a:p>
          <a:p>
            <a:pPr indent="-419100" lvl="0" marL="457200" rtl="0">
              <a:spcBef>
                <a:spcPts val="0"/>
              </a:spcBef>
              <a:spcAft>
                <a:spcPts val="0"/>
              </a:spcAft>
              <a:buSzPts val="3000"/>
              <a:buChar char="●"/>
            </a:pPr>
            <a:r>
              <a:rPr lang="en" sz="3000"/>
              <a:t>Molten Salt storage</a:t>
            </a:r>
          </a:p>
          <a:p>
            <a:pPr indent="-419100" lvl="0" marL="457200" rtl="0">
              <a:spcBef>
                <a:spcPts val="0"/>
              </a:spcBef>
              <a:spcAft>
                <a:spcPts val="0"/>
              </a:spcAft>
              <a:buSzPts val="3000"/>
              <a:buChar char="●"/>
            </a:pPr>
            <a:r>
              <a:rPr lang="en" sz="3000"/>
              <a:t>Compressed air</a:t>
            </a:r>
          </a:p>
          <a:p>
            <a:pPr indent="-419100" lvl="0" marL="457200" rtl="0">
              <a:spcBef>
                <a:spcPts val="0"/>
              </a:spcBef>
              <a:buSzPts val="3000"/>
              <a:buChar char="●"/>
            </a:pPr>
            <a:r>
              <a:rPr lang="en" sz="3000"/>
              <a:t>Pumped hydro</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265500" y="1382350"/>
            <a:ext cx="4045200" cy="1333200"/>
          </a:xfrm>
          <a:prstGeom prst="rect">
            <a:avLst/>
          </a:prstGeom>
        </p:spPr>
        <p:txBody>
          <a:bodyPr anchorCtr="0" anchor="b" bIns="91425" lIns="91425" rIns="91425" wrap="square" tIns="91425">
            <a:noAutofit/>
          </a:bodyPr>
          <a:lstStyle/>
          <a:p>
            <a:pPr lvl="0" rtl="0">
              <a:spcBef>
                <a:spcPts val="0"/>
              </a:spcBef>
              <a:buNone/>
            </a:pPr>
            <a:r>
              <a:rPr lang="en"/>
              <a:t>Reduction of Carbon	</a:t>
            </a:r>
          </a:p>
        </p:txBody>
      </p:sp>
      <p:sp>
        <p:nvSpPr>
          <p:cNvPr id="224" name="Shape 224"/>
          <p:cNvSpPr txBox="1"/>
          <p:nvPr>
            <p:ph idx="1" type="subTitle"/>
          </p:nvPr>
        </p:nvSpPr>
        <p:spPr>
          <a:xfrm>
            <a:off x="265500" y="2769001"/>
            <a:ext cx="4045200" cy="1345500"/>
          </a:xfrm>
          <a:prstGeom prst="rect">
            <a:avLst/>
          </a:prstGeom>
        </p:spPr>
        <p:txBody>
          <a:bodyPr anchorCtr="0" anchor="t" bIns="91425" lIns="91425" rIns="91425" wrap="square" tIns="91425">
            <a:noAutofit/>
          </a:bodyPr>
          <a:lstStyle/>
          <a:p>
            <a:pPr lvl="0" rtl="0">
              <a:spcBef>
                <a:spcPts val="0"/>
              </a:spcBef>
              <a:buNone/>
            </a:pPr>
            <a:r>
              <a:rPr lang="en"/>
              <a:t>By Seif Khalil</a:t>
            </a:r>
          </a:p>
        </p:txBody>
      </p:sp>
      <p:sp>
        <p:nvSpPr>
          <p:cNvPr id="225" name="Shape 225"/>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lvl="0">
              <a:spcBef>
                <a:spcPts val="0"/>
              </a:spcBef>
              <a:buNone/>
            </a:pPr>
            <a:r>
              <a:rPr lang="en"/>
              <a:t>Lowering the amount of carbon released during production of power</a:t>
            </a:r>
          </a:p>
          <a:p>
            <a:pPr lvl="0" rtl="0">
              <a:spcBef>
                <a:spcPts val="0"/>
              </a:spcBef>
              <a:buNone/>
            </a:pPr>
            <a:r>
              <a:rPr lang="en"/>
              <a:t>etc...</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idx="1" type="body"/>
          </p:nvPr>
        </p:nvSpPr>
        <p:spPr>
          <a:xfrm>
            <a:off x="111850" y="129750"/>
            <a:ext cx="7746300" cy="2009700"/>
          </a:xfrm>
          <a:prstGeom prst="rect">
            <a:avLst/>
          </a:prstGeom>
        </p:spPr>
        <p:txBody>
          <a:bodyPr anchorCtr="0" anchor="t" bIns="91425" lIns="91425" rIns="91425" wrap="square" tIns="91425">
            <a:noAutofit/>
          </a:bodyPr>
          <a:lstStyle/>
          <a:p>
            <a:pPr lvl="0" rtl="0" algn="ctr">
              <a:spcBef>
                <a:spcPts val="0"/>
              </a:spcBef>
              <a:buNone/>
            </a:pPr>
            <a:r>
              <a:rPr lang="en" sz="4800">
                <a:latin typeface="Old Standard TT"/>
                <a:ea typeface="Old Standard TT"/>
                <a:cs typeface="Old Standard TT"/>
                <a:sym typeface="Old Standard TT"/>
              </a:rPr>
              <a:t>Main Carbon Emitters</a:t>
            </a:r>
          </a:p>
          <a:p>
            <a:pPr lvl="0" rtl="0" algn="ctr">
              <a:spcBef>
                <a:spcPts val="0"/>
              </a:spcBef>
              <a:buNone/>
            </a:pPr>
            <a:r>
              <a:t/>
            </a:r>
            <a:endParaRPr sz="1800">
              <a:latin typeface="Old Standard TT"/>
              <a:ea typeface="Old Standard TT"/>
              <a:cs typeface="Old Standard TT"/>
              <a:sym typeface="Old Standard TT"/>
            </a:endParaRPr>
          </a:p>
          <a:p>
            <a:pPr lvl="0" rtl="0" algn="ctr">
              <a:spcBef>
                <a:spcPts val="0"/>
              </a:spcBef>
              <a:buNone/>
            </a:pPr>
            <a:r>
              <a:t/>
            </a:r>
            <a:endParaRPr sz="1800">
              <a:latin typeface="Old Standard TT"/>
              <a:ea typeface="Old Standard TT"/>
              <a:cs typeface="Old Standard TT"/>
              <a:sym typeface="Old Standard TT"/>
            </a:endParaRPr>
          </a:p>
          <a:p>
            <a:pPr indent="-342900" lvl="0" marL="457200" rtl="0">
              <a:spcBef>
                <a:spcPts val="0"/>
              </a:spcBef>
              <a:spcAft>
                <a:spcPts val="0"/>
              </a:spcAft>
              <a:buSzPts val="1800"/>
              <a:buChar char="●"/>
            </a:pPr>
            <a:r>
              <a:rPr lang="en" sz="1800"/>
              <a:t>Fossil fuels.</a:t>
            </a:r>
          </a:p>
          <a:p>
            <a:pPr indent="-342900" lvl="0" marL="457200" rtl="0">
              <a:lnSpc>
                <a:spcPct val="100000"/>
              </a:lnSpc>
              <a:spcBef>
                <a:spcPts val="0"/>
              </a:spcBef>
              <a:spcAft>
                <a:spcPts val="0"/>
              </a:spcAft>
              <a:buSzPts val="1800"/>
              <a:buFont typeface="Tahoma"/>
              <a:buChar char="●"/>
            </a:pPr>
            <a:r>
              <a:rPr lang="en" sz="1800"/>
              <a:t>Transport.</a:t>
            </a:r>
          </a:p>
          <a:p>
            <a:pPr indent="-342900" lvl="0" marL="457200" rtl="0">
              <a:lnSpc>
                <a:spcPct val="100000"/>
              </a:lnSpc>
              <a:spcBef>
                <a:spcPts val="0"/>
              </a:spcBef>
              <a:spcAft>
                <a:spcPts val="0"/>
              </a:spcAft>
              <a:buSzPts val="1800"/>
              <a:buFont typeface="Tahoma"/>
              <a:buChar char="●"/>
            </a:pPr>
            <a:r>
              <a:rPr lang="en" sz="1800"/>
              <a:t>Agriculture.</a:t>
            </a:r>
          </a:p>
          <a:p>
            <a:pPr indent="-342900" lvl="0" marL="457200" rtl="0">
              <a:lnSpc>
                <a:spcPct val="100000"/>
              </a:lnSpc>
              <a:spcBef>
                <a:spcPts val="0"/>
              </a:spcBef>
              <a:spcAft>
                <a:spcPts val="0"/>
              </a:spcAft>
              <a:buSzPts val="1800"/>
              <a:buFont typeface="Tahoma"/>
              <a:buChar char="●"/>
            </a:pPr>
            <a:r>
              <a:rPr lang="en" sz="1800"/>
              <a:t>Residentials.</a:t>
            </a:r>
          </a:p>
          <a:p>
            <a:pPr indent="-342900" lvl="0" marL="457200" rtl="0">
              <a:lnSpc>
                <a:spcPct val="100000"/>
              </a:lnSpc>
              <a:spcBef>
                <a:spcPts val="0"/>
              </a:spcBef>
              <a:spcAft>
                <a:spcPts val="0"/>
              </a:spcAft>
              <a:buSzPts val="1800"/>
              <a:buFont typeface="Tahoma"/>
              <a:buChar char="●"/>
            </a:pPr>
            <a:r>
              <a:rPr lang="en" sz="1800"/>
              <a:t>Businesses.</a:t>
            </a:r>
          </a:p>
          <a:p>
            <a:pPr indent="-342900" lvl="0" marL="457200" rtl="0">
              <a:lnSpc>
                <a:spcPct val="100000"/>
              </a:lnSpc>
              <a:spcBef>
                <a:spcPts val="0"/>
              </a:spcBef>
              <a:spcAft>
                <a:spcPts val="0"/>
              </a:spcAft>
              <a:buSzPts val="1800"/>
              <a:buChar char="●"/>
            </a:pPr>
            <a:r>
              <a:rPr lang="en" sz="1800"/>
              <a:t>Waste Management.</a:t>
            </a:r>
          </a:p>
        </p:txBody>
      </p:sp>
      <p:pic>
        <p:nvPicPr>
          <p:cNvPr id="231" name="Shape 231"/>
          <p:cNvPicPr preferRelativeResize="0"/>
          <p:nvPr/>
        </p:nvPicPr>
        <p:blipFill>
          <a:blip r:embed="rId3">
            <a:alphaModFix/>
          </a:blip>
          <a:stretch>
            <a:fillRect/>
          </a:stretch>
        </p:blipFill>
        <p:spPr>
          <a:xfrm>
            <a:off x="2777500" y="1110225"/>
            <a:ext cx="6295524" cy="39886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5" name="Shape 235"/>
        <p:cNvGrpSpPr/>
        <p:nvPr/>
      </p:nvGrpSpPr>
      <p:grpSpPr>
        <a:xfrm>
          <a:off x="0" y="0"/>
          <a:ext cx="0" cy="0"/>
          <a:chOff x="0" y="0"/>
          <a:chExt cx="0" cy="0"/>
        </a:xfrm>
      </p:grpSpPr>
      <p:sp>
        <p:nvSpPr>
          <p:cNvPr id="236" name="Shape 236"/>
          <p:cNvSpPr txBox="1"/>
          <p:nvPr>
            <p:ph type="title"/>
          </p:nvPr>
        </p:nvSpPr>
        <p:spPr>
          <a:xfrm>
            <a:off x="311700" y="555600"/>
            <a:ext cx="2808000" cy="755700"/>
          </a:xfrm>
          <a:prstGeom prst="rect">
            <a:avLst/>
          </a:prstGeom>
        </p:spPr>
        <p:txBody>
          <a:bodyPr anchorCtr="0" anchor="b" bIns="91425" lIns="91425" rIns="91425" wrap="square" tIns="91425">
            <a:noAutofit/>
          </a:bodyPr>
          <a:lstStyle/>
          <a:p>
            <a:pPr lvl="0" rtl="0">
              <a:spcBef>
                <a:spcPts val="0"/>
              </a:spcBef>
              <a:buNone/>
            </a:pPr>
            <a:r>
              <a:t/>
            </a:r>
            <a:endParaRPr/>
          </a:p>
        </p:txBody>
      </p:sp>
      <p:sp>
        <p:nvSpPr>
          <p:cNvPr id="237" name="Shape 237"/>
          <p:cNvSpPr txBox="1"/>
          <p:nvPr>
            <p:ph idx="1" type="body"/>
          </p:nvPr>
        </p:nvSpPr>
        <p:spPr>
          <a:xfrm>
            <a:off x="154800" y="100100"/>
            <a:ext cx="7746300" cy="2009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4800">
                <a:solidFill>
                  <a:srgbClr val="000000"/>
                </a:solidFill>
                <a:latin typeface="Old Standard TT"/>
                <a:ea typeface="Old Standard TT"/>
                <a:cs typeface="Old Standard TT"/>
                <a:sym typeface="Old Standard TT"/>
              </a:rPr>
              <a:t>Reduction of CO2 Emissions</a:t>
            </a:r>
          </a:p>
          <a:p>
            <a:pPr lvl="0" rtl="0">
              <a:lnSpc>
                <a:spcPct val="100000"/>
              </a:lnSpc>
              <a:spcBef>
                <a:spcPts val="0"/>
              </a:spcBef>
              <a:spcAft>
                <a:spcPts val="0"/>
              </a:spcAft>
              <a:buNone/>
            </a:pPr>
            <a:r>
              <a:t/>
            </a:r>
            <a:endParaRPr sz="4800">
              <a:solidFill>
                <a:srgbClr val="000000"/>
              </a:solidFill>
              <a:latin typeface="Old Standard TT"/>
              <a:ea typeface="Old Standard TT"/>
              <a:cs typeface="Old Standard TT"/>
              <a:sym typeface="Old Standard TT"/>
            </a:endParaRPr>
          </a:p>
          <a:p>
            <a:pPr lvl="0" rtl="0">
              <a:lnSpc>
                <a:spcPct val="100000"/>
              </a:lnSpc>
              <a:spcBef>
                <a:spcPts val="0"/>
              </a:spcBef>
              <a:spcAft>
                <a:spcPts val="0"/>
              </a:spcAft>
              <a:buNone/>
            </a:pPr>
            <a:r>
              <a:t/>
            </a:r>
            <a:endParaRPr sz="1400">
              <a:solidFill>
                <a:srgbClr val="000000"/>
              </a:solidFill>
              <a:latin typeface="Old Standard TT"/>
              <a:ea typeface="Old Standard TT"/>
              <a:cs typeface="Old Standard TT"/>
              <a:sym typeface="Old Standard TT"/>
            </a:endParaRPr>
          </a:p>
          <a:p>
            <a:pPr lvl="0" rtl="0">
              <a:lnSpc>
                <a:spcPct val="100000"/>
              </a:lnSpc>
              <a:spcBef>
                <a:spcPts val="0"/>
              </a:spcBef>
              <a:spcAft>
                <a:spcPts val="0"/>
              </a:spcAft>
              <a:buNone/>
            </a:pPr>
            <a:r>
              <a:t/>
            </a:r>
            <a:endParaRPr sz="1400">
              <a:solidFill>
                <a:srgbClr val="000000"/>
              </a:solidFill>
              <a:latin typeface="Old Standard TT"/>
              <a:ea typeface="Old Standard TT"/>
              <a:cs typeface="Old Standard TT"/>
              <a:sym typeface="Old Standard TT"/>
            </a:endParaRPr>
          </a:p>
          <a:p>
            <a:pPr lvl="0" rtl="0">
              <a:lnSpc>
                <a:spcPct val="100000"/>
              </a:lnSpc>
              <a:spcBef>
                <a:spcPts val="0"/>
              </a:spcBef>
              <a:spcAft>
                <a:spcPts val="0"/>
              </a:spcAft>
              <a:buNone/>
            </a:pPr>
            <a:r>
              <a:t/>
            </a:r>
            <a:endParaRPr sz="1400">
              <a:solidFill>
                <a:srgbClr val="000000"/>
              </a:solidFill>
              <a:latin typeface="Old Standard TT"/>
              <a:ea typeface="Old Standard TT"/>
              <a:cs typeface="Old Standard TT"/>
              <a:sym typeface="Old Standard TT"/>
            </a:endParaRPr>
          </a:p>
          <a:p>
            <a:pPr lvl="0" rtl="0">
              <a:lnSpc>
                <a:spcPct val="100000"/>
              </a:lnSpc>
              <a:spcBef>
                <a:spcPts val="0"/>
              </a:spcBef>
              <a:spcAft>
                <a:spcPts val="0"/>
              </a:spcAft>
              <a:buNone/>
            </a:pPr>
            <a:r>
              <a:t/>
            </a:r>
            <a:endParaRPr sz="1400">
              <a:solidFill>
                <a:srgbClr val="000000"/>
              </a:solidFill>
              <a:latin typeface="Old Standard TT"/>
              <a:ea typeface="Old Standard TT"/>
              <a:cs typeface="Old Standard TT"/>
              <a:sym typeface="Old Standard TT"/>
            </a:endParaRPr>
          </a:p>
        </p:txBody>
      </p:sp>
      <p:sp>
        <p:nvSpPr>
          <p:cNvPr id="238" name="Shape 238"/>
          <p:cNvSpPr txBox="1"/>
          <p:nvPr/>
        </p:nvSpPr>
        <p:spPr>
          <a:xfrm>
            <a:off x="-124175" y="1380575"/>
            <a:ext cx="1604100" cy="3998100"/>
          </a:xfrm>
          <a:prstGeom prst="rect">
            <a:avLst/>
          </a:prstGeom>
          <a:noFill/>
          <a:ln>
            <a:noFill/>
          </a:ln>
        </p:spPr>
        <p:txBody>
          <a:bodyPr anchorCtr="0" anchor="ctr" bIns="91425" lIns="91425" rIns="91425" wrap="square" tIns="91425">
            <a:noAutofit/>
          </a:bodyPr>
          <a:lstStyle/>
          <a:p>
            <a:pPr lvl="0" rtl="0">
              <a:spcBef>
                <a:spcPts val="0"/>
              </a:spcBef>
              <a:buNone/>
            </a:pPr>
            <a:r>
              <a:rPr lang="en"/>
              <a:t> </a:t>
            </a:r>
          </a:p>
        </p:txBody>
      </p:sp>
      <p:sp>
        <p:nvSpPr>
          <p:cNvPr id="239" name="Shape 239"/>
          <p:cNvSpPr txBox="1"/>
          <p:nvPr/>
        </p:nvSpPr>
        <p:spPr>
          <a:xfrm>
            <a:off x="353100" y="1798150"/>
            <a:ext cx="2282400" cy="2627400"/>
          </a:xfrm>
          <a:prstGeom prst="rect">
            <a:avLst/>
          </a:prstGeom>
          <a:noFill/>
          <a:ln>
            <a:noFill/>
          </a:ln>
        </p:spPr>
        <p:txBody>
          <a:bodyPr anchorCtr="0" anchor="ctr" bIns="91425" lIns="91425" rIns="91425" wrap="square" tIns="91425">
            <a:noAutofit/>
          </a:bodyPr>
          <a:lstStyle/>
          <a:p>
            <a:pPr indent="-342900" lvl="0" marL="457200" rtl="0">
              <a:spcBef>
                <a:spcPts val="0"/>
              </a:spcBef>
              <a:buClr>
                <a:schemeClr val="dk1"/>
              </a:buClr>
              <a:buSzPts val="1800"/>
              <a:buFont typeface="Tahoma"/>
              <a:buChar char="●"/>
            </a:pPr>
            <a:r>
              <a:rPr b="1" lang="en" sz="1800">
                <a:solidFill>
                  <a:schemeClr val="dk1"/>
                </a:solidFill>
                <a:latin typeface="Tahoma"/>
                <a:ea typeface="Tahoma"/>
                <a:cs typeface="Tahoma"/>
                <a:sym typeface="Tahoma"/>
              </a:rPr>
              <a:t>Gases that need to be reduced.</a:t>
            </a:r>
          </a:p>
          <a:p>
            <a:pPr lvl="0" rtl="0">
              <a:spcBef>
                <a:spcPts val="0"/>
              </a:spcBef>
              <a:buClr>
                <a:schemeClr val="dk1"/>
              </a:buClr>
              <a:buSzPts val="1100"/>
              <a:buFont typeface="Arial"/>
              <a:buNone/>
            </a:pPr>
            <a:r>
              <a:t/>
            </a:r>
            <a:endParaRPr b="1" sz="1800">
              <a:solidFill>
                <a:schemeClr val="dk1"/>
              </a:solidFill>
              <a:latin typeface="Tahoma"/>
              <a:ea typeface="Tahoma"/>
              <a:cs typeface="Tahoma"/>
              <a:sym typeface="Tahoma"/>
            </a:endParaRPr>
          </a:p>
          <a:p>
            <a:pPr lvl="0" rtl="0">
              <a:spcBef>
                <a:spcPts val="0"/>
              </a:spcBef>
              <a:buClr>
                <a:schemeClr val="dk1"/>
              </a:buClr>
              <a:buSzPts val="1100"/>
              <a:buFont typeface="Arial"/>
              <a:buNone/>
            </a:pPr>
            <a:r>
              <a:t/>
            </a:r>
            <a:endParaRPr b="1" sz="1800">
              <a:solidFill>
                <a:schemeClr val="dk1"/>
              </a:solidFill>
              <a:latin typeface="Tahoma"/>
              <a:ea typeface="Tahoma"/>
              <a:cs typeface="Tahoma"/>
              <a:sym typeface="Tahoma"/>
            </a:endParaRPr>
          </a:p>
          <a:p>
            <a:pPr indent="-342900" lvl="0" marL="457200" rtl="0">
              <a:spcBef>
                <a:spcPts val="0"/>
              </a:spcBef>
              <a:buClr>
                <a:schemeClr val="dk1"/>
              </a:buClr>
              <a:buSzPts val="1800"/>
              <a:buFont typeface="Tahoma"/>
              <a:buChar char="●"/>
            </a:pPr>
            <a:r>
              <a:rPr b="1" lang="en" sz="1800">
                <a:solidFill>
                  <a:schemeClr val="dk1"/>
                </a:solidFill>
                <a:latin typeface="Tahoma"/>
                <a:ea typeface="Tahoma"/>
                <a:cs typeface="Tahoma"/>
                <a:sym typeface="Tahoma"/>
              </a:rPr>
              <a:t>Carbon reduction targets.</a:t>
            </a:r>
          </a:p>
          <a:p>
            <a:pPr lvl="0" rtl="0">
              <a:spcBef>
                <a:spcPts val="0"/>
              </a:spcBef>
              <a:buClr>
                <a:schemeClr val="dk1"/>
              </a:buClr>
              <a:buSzPts val="1100"/>
              <a:buFont typeface="Arial"/>
              <a:buNone/>
            </a:pPr>
            <a:r>
              <a:t/>
            </a:r>
            <a:endParaRPr b="1" sz="1800">
              <a:solidFill>
                <a:schemeClr val="dk1"/>
              </a:solidFill>
              <a:latin typeface="Tahoma"/>
              <a:ea typeface="Tahoma"/>
              <a:cs typeface="Tahoma"/>
              <a:sym typeface="Tahoma"/>
            </a:endParaRPr>
          </a:p>
          <a:p>
            <a:pPr lvl="0" rtl="0">
              <a:spcBef>
                <a:spcPts val="0"/>
              </a:spcBef>
              <a:buClr>
                <a:schemeClr val="dk1"/>
              </a:buClr>
              <a:buSzPts val="1100"/>
              <a:buFont typeface="Arial"/>
              <a:buNone/>
            </a:pPr>
            <a:r>
              <a:t/>
            </a:r>
            <a:endParaRPr b="1" sz="1800">
              <a:solidFill>
                <a:schemeClr val="dk1"/>
              </a:solidFill>
              <a:latin typeface="Tahoma"/>
              <a:ea typeface="Tahoma"/>
              <a:cs typeface="Tahoma"/>
              <a:sym typeface="Tahoma"/>
            </a:endParaRPr>
          </a:p>
          <a:p>
            <a:pPr indent="-342900" lvl="0" marL="457200" rtl="0">
              <a:spcBef>
                <a:spcPts val="0"/>
              </a:spcBef>
              <a:buClr>
                <a:schemeClr val="dk1"/>
              </a:buClr>
              <a:buSzPts val="1800"/>
              <a:buFont typeface="Tahoma"/>
              <a:buChar char="●"/>
            </a:pPr>
            <a:r>
              <a:rPr b="1" lang="en" sz="1800">
                <a:solidFill>
                  <a:schemeClr val="dk1"/>
                </a:solidFill>
                <a:latin typeface="Tahoma"/>
                <a:ea typeface="Tahoma"/>
                <a:cs typeface="Tahoma"/>
                <a:sym typeface="Tahoma"/>
              </a:rPr>
              <a:t>Who monitors these targets?</a:t>
            </a:r>
          </a:p>
        </p:txBody>
      </p:sp>
      <p:graphicFrame>
        <p:nvGraphicFramePr>
          <p:cNvPr id="240" name="Shape 240"/>
          <p:cNvGraphicFramePr/>
          <p:nvPr/>
        </p:nvGraphicFramePr>
        <p:xfrm>
          <a:off x="2584625" y="882950"/>
          <a:ext cx="3000000" cy="3000000"/>
        </p:xfrm>
        <a:graphic>
          <a:graphicData uri="http://schemas.openxmlformats.org/drawingml/2006/table">
            <a:tbl>
              <a:tblPr>
                <a:noFill/>
                <a:tableStyleId>{B0BFDE6E-6B4D-45B2-9B6A-A348954D0385}</a:tableStyleId>
              </a:tblPr>
              <a:tblGrid>
                <a:gridCol w="2124075"/>
                <a:gridCol w="2124075"/>
                <a:gridCol w="2124075"/>
              </a:tblGrid>
              <a:tr h="317850">
                <a:tc gridSpan="3">
                  <a:txBody>
                    <a:bodyPr>
                      <a:noAutofit/>
                    </a:bodyPr>
                    <a:lstStyle/>
                    <a:p>
                      <a:pPr lvl="0" rtl="0" algn="ctr">
                        <a:lnSpc>
                          <a:spcPct val="115000"/>
                        </a:lnSpc>
                        <a:spcBef>
                          <a:spcPts val="0"/>
                        </a:spcBef>
                        <a:buNone/>
                      </a:pPr>
                      <a:r>
                        <a:rPr b="1" lang="en"/>
                        <a:t>Change In CO2 Emissions</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hMerge="1"/>
              </a:tr>
              <a:tr h="639075">
                <a:tc>
                  <a:txBody>
                    <a:bodyPr>
                      <a:noAutofit/>
                    </a:bodyPr>
                    <a:lstStyle/>
                    <a:p>
                      <a:pPr lvl="0" rtl="0" algn="ctr">
                        <a:lnSpc>
                          <a:spcPct val="115000"/>
                        </a:lnSpc>
                        <a:spcBef>
                          <a:spcPts val="0"/>
                        </a:spcBef>
                        <a:buNone/>
                      </a:pPr>
                      <a:r>
                        <a:rPr b="1" lang="en"/>
                        <a:t>Year</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a:t>Total </a:t>
                      </a:r>
                      <a:r>
                        <a:rPr b="1" lang="en"/>
                        <a:t>MtCO2</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 Change Since 1990</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99000">
                <a:tc>
                  <a:txBody>
                    <a:bodyPr>
                      <a:noAutofit/>
                    </a:bodyPr>
                    <a:lstStyle/>
                    <a:p>
                      <a:pPr lvl="0" rtl="0">
                        <a:lnSpc>
                          <a:spcPct val="115000"/>
                        </a:lnSpc>
                        <a:spcBef>
                          <a:spcPts val="0"/>
                        </a:spcBef>
                        <a:buNone/>
                      </a:pPr>
                      <a:r>
                        <a:rPr b="1" lang="en"/>
                        <a:t>2010</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495.8</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-16.4%</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99000">
                <a:tc>
                  <a:txBody>
                    <a:bodyPr>
                      <a:noAutofit/>
                    </a:bodyPr>
                    <a:lstStyle/>
                    <a:p>
                      <a:pPr lvl="0" rtl="0">
                        <a:lnSpc>
                          <a:spcPct val="115000"/>
                        </a:lnSpc>
                        <a:spcBef>
                          <a:spcPts val="0"/>
                        </a:spcBef>
                        <a:buNone/>
                      </a:pPr>
                      <a:r>
                        <a:rPr b="1" lang="en"/>
                        <a:t>2011</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452.6</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-23.7%</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99000">
                <a:tc>
                  <a:txBody>
                    <a:bodyPr>
                      <a:noAutofit/>
                    </a:bodyPr>
                    <a:lstStyle/>
                    <a:p>
                      <a:pPr lvl="0" rtl="0">
                        <a:lnSpc>
                          <a:spcPct val="115000"/>
                        </a:lnSpc>
                        <a:spcBef>
                          <a:spcPts val="0"/>
                        </a:spcBef>
                        <a:buNone/>
                      </a:pPr>
                      <a:r>
                        <a:rPr b="1" lang="en"/>
                        <a:t>2012</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472.1</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-20.4%</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99000">
                <a:tc>
                  <a:txBody>
                    <a:bodyPr>
                      <a:noAutofit/>
                    </a:bodyPr>
                    <a:lstStyle/>
                    <a:p>
                      <a:pPr lvl="0" rtl="0">
                        <a:lnSpc>
                          <a:spcPct val="115000"/>
                        </a:lnSpc>
                        <a:spcBef>
                          <a:spcPts val="0"/>
                        </a:spcBef>
                        <a:buNone/>
                      </a:pPr>
                      <a:r>
                        <a:rPr b="1" lang="en"/>
                        <a:t>2013</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463.3</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-21.8%</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99000">
                <a:tc>
                  <a:txBody>
                    <a:bodyPr>
                      <a:noAutofit/>
                    </a:bodyPr>
                    <a:lstStyle/>
                    <a:p>
                      <a:pPr lvl="0" rtl="0">
                        <a:lnSpc>
                          <a:spcPct val="115000"/>
                        </a:lnSpc>
                        <a:spcBef>
                          <a:spcPts val="0"/>
                        </a:spcBef>
                        <a:buNone/>
                      </a:pPr>
                      <a:r>
                        <a:rPr b="1" lang="en"/>
                        <a:t>2014</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422.0</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-28.8%</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99000">
                <a:tc>
                  <a:txBody>
                    <a:bodyPr>
                      <a:noAutofit/>
                    </a:bodyPr>
                    <a:lstStyle/>
                    <a:p>
                      <a:pPr lvl="0" rtl="0">
                        <a:lnSpc>
                          <a:spcPct val="115000"/>
                        </a:lnSpc>
                        <a:spcBef>
                          <a:spcPts val="0"/>
                        </a:spcBef>
                        <a:buNone/>
                      </a:pPr>
                      <a:r>
                        <a:rPr b="1" lang="en"/>
                        <a:t>2015</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404.7</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-31.7%</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99000">
                <a:tc>
                  <a:txBody>
                    <a:bodyPr>
                      <a:noAutofit/>
                    </a:bodyPr>
                    <a:lstStyle/>
                    <a:p>
                      <a:pPr lvl="0" rtl="0">
                        <a:lnSpc>
                          <a:spcPct val="115000"/>
                        </a:lnSpc>
                        <a:spcBef>
                          <a:spcPts val="0"/>
                        </a:spcBef>
                        <a:buNone/>
                      </a:pPr>
                      <a:r>
                        <a:rPr b="1" lang="en"/>
                        <a:t>2016</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381.1</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-35.7%</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4" name="Shape 244"/>
        <p:cNvGrpSpPr/>
        <p:nvPr/>
      </p:nvGrpSpPr>
      <p:grpSpPr>
        <a:xfrm>
          <a:off x="0" y="0"/>
          <a:ext cx="0" cy="0"/>
          <a:chOff x="0" y="0"/>
          <a:chExt cx="0" cy="0"/>
        </a:xfrm>
      </p:grpSpPr>
      <p:sp>
        <p:nvSpPr>
          <p:cNvPr id="245" name="Shape 245"/>
          <p:cNvSpPr txBox="1"/>
          <p:nvPr>
            <p:ph type="title"/>
          </p:nvPr>
        </p:nvSpPr>
        <p:spPr>
          <a:xfrm>
            <a:off x="311700" y="555600"/>
            <a:ext cx="2808000" cy="755700"/>
          </a:xfrm>
          <a:prstGeom prst="rect">
            <a:avLst/>
          </a:prstGeom>
        </p:spPr>
        <p:txBody>
          <a:bodyPr anchorCtr="0" anchor="b" bIns="91425" lIns="91425" rIns="91425" wrap="square" tIns="91425">
            <a:noAutofit/>
          </a:bodyPr>
          <a:lstStyle/>
          <a:p>
            <a:pPr lvl="0" rtl="0">
              <a:spcBef>
                <a:spcPts val="0"/>
              </a:spcBef>
              <a:buNone/>
            </a:pPr>
            <a:r>
              <a:t/>
            </a:r>
            <a:endParaRPr/>
          </a:p>
        </p:txBody>
      </p:sp>
      <p:sp>
        <p:nvSpPr>
          <p:cNvPr id="246" name="Shape 246"/>
          <p:cNvSpPr txBox="1"/>
          <p:nvPr>
            <p:ph idx="1" type="body"/>
          </p:nvPr>
        </p:nvSpPr>
        <p:spPr>
          <a:xfrm>
            <a:off x="154800" y="100100"/>
            <a:ext cx="7746300" cy="2009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4800">
                <a:solidFill>
                  <a:srgbClr val="000000"/>
                </a:solidFill>
                <a:latin typeface="Old Standard TT"/>
                <a:ea typeface="Old Standard TT"/>
                <a:cs typeface="Old Standard TT"/>
                <a:sym typeface="Old Standard TT"/>
              </a:rPr>
              <a:t>Reduction of Fossil Fuels</a:t>
            </a:r>
          </a:p>
          <a:p>
            <a:pPr lvl="0" rtl="0">
              <a:lnSpc>
                <a:spcPct val="100000"/>
              </a:lnSpc>
              <a:spcBef>
                <a:spcPts val="0"/>
              </a:spcBef>
              <a:spcAft>
                <a:spcPts val="0"/>
              </a:spcAft>
              <a:buNone/>
            </a:pPr>
            <a:r>
              <a:t/>
            </a:r>
            <a:endParaRPr sz="4800">
              <a:solidFill>
                <a:srgbClr val="000000"/>
              </a:solidFill>
              <a:latin typeface="Old Standard TT"/>
              <a:ea typeface="Old Standard TT"/>
              <a:cs typeface="Old Standard TT"/>
              <a:sym typeface="Old Standard TT"/>
            </a:endParaRPr>
          </a:p>
          <a:p>
            <a:pPr lvl="0" rtl="0">
              <a:lnSpc>
                <a:spcPct val="100000"/>
              </a:lnSpc>
              <a:spcBef>
                <a:spcPts val="0"/>
              </a:spcBef>
              <a:spcAft>
                <a:spcPts val="0"/>
              </a:spcAft>
              <a:buNone/>
            </a:pPr>
            <a:r>
              <a:t/>
            </a:r>
            <a:endParaRPr sz="4800">
              <a:solidFill>
                <a:srgbClr val="000000"/>
              </a:solidFill>
              <a:latin typeface="Old Standard TT"/>
              <a:ea typeface="Old Standard TT"/>
              <a:cs typeface="Old Standard TT"/>
              <a:sym typeface="Old Standard TT"/>
            </a:endParaRPr>
          </a:p>
          <a:p>
            <a:pPr lvl="0" rtl="0">
              <a:lnSpc>
                <a:spcPct val="100000"/>
              </a:lnSpc>
              <a:spcBef>
                <a:spcPts val="0"/>
              </a:spcBef>
              <a:spcAft>
                <a:spcPts val="0"/>
              </a:spcAft>
              <a:buNone/>
            </a:pPr>
            <a:r>
              <a:t/>
            </a:r>
            <a:endParaRPr sz="1400">
              <a:solidFill>
                <a:srgbClr val="000000"/>
              </a:solidFill>
              <a:latin typeface="Old Standard TT"/>
              <a:ea typeface="Old Standard TT"/>
              <a:cs typeface="Old Standard TT"/>
              <a:sym typeface="Old Standard TT"/>
            </a:endParaRPr>
          </a:p>
          <a:p>
            <a:pPr lvl="0" rtl="0">
              <a:lnSpc>
                <a:spcPct val="100000"/>
              </a:lnSpc>
              <a:spcBef>
                <a:spcPts val="0"/>
              </a:spcBef>
              <a:spcAft>
                <a:spcPts val="0"/>
              </a:spcAft>
              <a:buNone/>
            </a:pPr>
            <a:r>
              <a:t/>
            </a:r>
            <a:endParaRPr sz="1400">
              <a:solidFill>
                <a:srgbClr val="000000"/>
              </a:solidFill>
              <a:latin typeface="Old Standard TT"/>
              <a:ea typeface="Old Standard TT"/>
              <a:cs typeface="Old Standard TT"/>
              <a:sym typeface="Old Standard TT"/>
            </a:endParaRPr>
          </a:p>
          <a:p>
            <a:pPr lvl="0" rtl="0">
              <a:lnSpc>
                <a:spcPct val="100000"/>
              </a:lnSpc>
              <a:spcBef>
                <a:spcPts val="0"/>
              </a:spcBef>
              <a:spcAft>
                <a:spcPts val="0"/>
              </a:spcAft>
              <a:buNone/>
            </a:pPr>
            <a:r>
              <a:t/>
            </a:r>
            <a:endParaRPr sz="1400">
              <a:solidFill>
                <a:srgbClr val="000000"/>
              </a:solidFill>
              <a:latin typeface="Old Standard TT"/>
              <a:ea typeface="Old Standard TT"/>
              <a:cs typeface="Old Standard TT"/>
              <a:sym typeface="Old Standard TT"/>
            </a:endParaRPr>
          </a:p>
          <a:p>
            <a:pPr lvl="0" rtl="0">
              <a:lnSpc>
                <a:spcPct val="100000"/>
              </a:lnSpc>
              <a:spcBef>
                <a:spcPts val="0"/>
              </a:spcBef>
              <a:spcAft>
                <a:spcPts val="0"/>
              </a:spcAft>
              <a:buNone/>
            </a:pPr>
            <a:r>
              <a:t/>
            </a:r>
            <a:endParaRPr sz="1400">
              <a:solidFill>
                <a:srgbClr val="000000"/>
              </a:solidFill>
              <a:latin typeface="Old Standard TT"/>
              <a:ea typeface="Old Standard TT"/>
              <a:cs typeface="Old Standard TT"/>
              <a:sym typeface="Old Standard TT"/>
            </a:endParaRPr>
          </a:p>
        </p:txBody>
      </p:sp>
      <p:sp>
        <p:nvSpPr>
          <p:cNvPr id="247" name="Shape 247"/>
          <p:cNvSpPr txBox="1"/>
          <p:nvPr/>
        </p:nvSpPr>
        <p:spPr>
          <a:xfrm>
            <a:off x="-124175" y="1380575"/>
            <a:ext cx="1604100" cy="3998100"/>
          </a:xfrm>
          <a:prstGeom prst="rect">
            <a:avLst/>
          </a:prstGeom>
          <a:noFill/>
          <a:ln>
            <a:noFill/>
          </a:ln>
        </p:spPr>
        <p:txBody>
          <a:bodyPr anchorCtr="0" anchor="ctr" bIns="91425" lIns="91425" rIns="91425" wrap="square" tIns="91425">
            <a:noAutofit/>
          </a:bodyPr>
          <a:lstStyle/>
          <a:p>
            <a:pPr lvl="0" rtl="0">
              <a:spcBef>
                <a:spcPts val="0"/>
              </a:spcBef>
              <a:buNone/>
            </a:pPr>
            <a:r>
              <a:rPr lang="en"/>
              <a:t> </a:t>
            </a:r>
          </a:p>
        </p:txBody>
      </p:sp>
      <p:sp>
        <p:nvSpPr>
          <p:cNvPr id="248" name="Shape 248"/>
          <p:cNvSpPr txBox="1"/>
          <p:nvPr/>
        </p:nvSpPr>
        <p:spPr>
          <a:xfrm>
            <a:off x="366875" y="1960650"/>
            <a:ext cx="3000000" cy="3000000"/>
          </a:xfrm>
          <a:prstGeom prst="rect">
            <a:avLst/>
          </a:prstGeom>
          <a:noFill/>
          <a:ln>
            <a:noFill/>
          </a:ln>
        </p:spPr>
        <p:txBody>
          <a:bodyPr anchorCtr="0" anchor="ctr" bIns="91425" lIns="91425" rIns="91425" wrap="square" tIns="91425">
            <a:noAutofit/>
          </a:bodyPr>
          <a:lstStyle/>
          <a:p>
            <a:pPr lvl="0" rtl="0">
              <a:spcBef>
                <a:spcPts val="0"/>
              </a:spcBef>
              <a:buNone/>
            </a:pPr>
            <a:r>
              <a:rPr lang="en"/>
              <a:t> </a:t>
            </a:r>
          </a:p>
          <a:p>
            <a:pPr lvl="0" rtl="0">
              <a:spcBef>
                <a:spcPts val="0"/>
              </a:spcBef>
              <a:buNone/>
            </a:pPr>
            <a:r>
              <a:rPr lang="en"/>
              <a:t> </a:t>
            </a:r>
          </a:p>
          <a:p>
            <a:pPr lvl="0" rtl="0">
              <a:spcBef>
                <a:spcPts val="0"/>
              </a:spcBef>
              <a:buNone/>
            </a:pPr>
            <a:r>
              <a:rPr lang="en"/>
              <a:t> </a:t>
            </a:r>
          </a:p>
        </p:txBody>
      </p:sp>
      <p:sp>
        <p:nvSpPr>
          <p:cNvPr id="249" name="Shape 249"/>
          <p:cNvSpPr txBox="1"/>
          <p:nvPr/>
        </p:nvSpPr>
        <p:spPr>
          <a:xfrm>
            <a:off x="0" y="1449875"/>
            <a:ext cx="2457300" cy="3429900"/>
          </a:xfrm>
          <a:prstGeom prst="rect">
            <a:avLst/>
          </a:prstGeom>
          <a:noFill/>
          <a:ln>
            <a:noFill/>
          </a:ln>
        </p:spPr>
        <p:txBody>
          <a:bodyPr anchorCtr="0" anchor="ctr" bIns="91425" lIns="91425" rIns="91425" wrap="square" tIns="91425">
            <a:noAutofit/>
          </a:bodyPr>
          <a:lstStyle/>
          <a:p>
            <a:pPr indent="-342900" lvl="0" marL="457200" rtl="0">
              <a:spcBef>
                <a:spcPts val="0"/>
              </a:spcBef>
              <a:buSzPts val="1800"/>
              <a:buChar char="●"/>
            </a:pPr>
            <a:r>
              <a:t/>
            </a:r>
            <a:endParaRPr sz="1800"/>
          </a:p>
        </p:txBody>
      </p:sp>
      <p:graphicFrame>
        <p:nvGraphicFramePr>
          <p:cNvPr id="250" name="Shape 250"/>
          <p:cNvGraphicFramePr/>
          <p:nvPr/>
        </p:nvGraphicFramePr>
        <p:xfrm>
          <a:off x="2565800" y="1269000"/>
          <a:ext cx="3000000" cy="3000000"/>
        </p:xfrm>
        <a:graphic>
          <a:graphicData uri="http://schemas.openxmlformats.org/drawingml/2006/table">
            <a:tbl>
              <a:tblPr>
                <a:noFill/>
                <a:tableStyleId>{B0BFDE6E-6B4D-45B2-9B6A-A348954D0385}</a:tableStyleId>
              </a:tblPr>
              <a:tblGrid>
                <a:gridCol w="1628775"/>
                <a:gridCol w="1628775"/>
                <a:gridCol w="1628775"/>
                <a:gridCol w="1628775"/>
              </a:tblGrid>
              <a:tr h="219075">
                <a:tc gridSpan="4">
                  <a:txBody>
                    <a:bodyPr>
                      <a:noAutofit/>
                    </a:bodyPr>
                    <a:lstStyle/>
                    <a:p>
                      <a:pPr lvl="0" rtl="0" algn="ctr">
                        <a:lnSpc>
                          <a:spcPct val="115000"/>
                        </a:lnSpc>
                        <a:spcBef>
                          <a:spcPts val="0"/>
                        </a:spcBef>
                        <a:buNone/>
                      </a:pPr>
                      <a:r>
                        <a:rPr b="1" lang="en"/>
                        <a:t>Change In CO2 Emissions By Fossil Fuel, Year-By-Year %</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hMerge="1"/>
                <a:tc hMerge="1"/>
              </a:tr>
              <a:tr h="219075">
                <a:tc>
                  <a:txBody>
                    <a:bodyPr>
                      <a:noAutofit/>
                    </a:bodyPr>
                    <a:lstStyle/>
                    <a:p>
                      <a:pPr lvl="0" rtl="0" algn="ctr">
                        <a:lnSpc>
                          <a:spcPct val="115000"/>
                        </a:lnSpc>
                        <a:spcBef>
                          <a:spcPts val="0"/>
                        </a:spcBef>
                        <a:buNone/>
                      </a:pPr>
                      <a:r>
                        <a:rPr b="1" lang="en"/>
                        <a:t> Year</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a:t>Coal</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a:t>Oil</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a:t>Gas</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9075">
                <a:tc>
                  <a:txBody>
                    <a:bodyPr>
                      <a:noAutofit/>
                    </a:bodyPr>
                    <a:lstStyle/>
                    <a:p>
                      <a:pPr lvl="0" rtl="0">
                        <a:lnSpc>
                          <a:spcPct val="115000"/>
                        </a:lnSpc>
                        <a:spcBef>
                          <a:spcPts val="0"/>
                        </a:spcBef>
                        <a:buNone/>
                      </a:pPr>
                      <a:r>
                        <a:rPr b="1" lang="en"/>
                        <a:t>2010</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2.7%</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-1.0%</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8.5%</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9075">
                <a:tc>
                  <a:txBody>
                    <a:bodyPr>
                      <a:noAutofit/>
                    </a:bodyPr>
                    <a:lstStyle/>
                    <a:p>
                      <a:pPr lvl="0" rtl="0">
                        <a:lnSpc>
                          <a:spcPct val="115000"/>
                        </a:lnSpc>
                        <a:spcBef>
                          <a:spcPts val="0"/>
                        </a:spcBef>
                        <a:buNone/>
                      </a:pPr>
                      <a:r>
                        <a:rPr b="1" lang="en"/>
                        <a:t>2011</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-1.2%</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-3.4%</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-17.1%</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9075">
                <a:tc>
                  <a:txBody>
                    <a:bodyPr>
                      <a:noAutofit/>
                    </a:bodyPr>
                    <a:lstStyle/>
                    <a:p>
                      <a:pPr lvl="0" rtl="0">
                        <a:lnSpc>
                          <a:spcPct val="115000"/>
                        </a:lnSpc>
                        <a:spcBef>
                          <a:spcPts val="0"/>
                        </a:spcBef>
                        <a:buNone/>
                      </a:pPr>
                      <a:r>
                        <a:rPr b="1" lang="en"/>
                        <a:t>2012</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26.8%</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-1.2%</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-6.1%</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9075">
                <a:tc>
                  <a:txBody>
                    <a:bodyPr>
                      <a:noAutofit/>
                    </a:bodyPr>
                    <a:lstStyle/>
                    <a:p>
                      <a:pPr lvl="0" rtl="0">
                        <a:lnSpc>
                          <a:spcPct val="115000"/>
                        </a:lnSpc>
                        <a:spcBef>
                          <a:spcPts val="0"/>
                        </a:spcBef>
                        <a:buNone/>
                      </a:pPr>
                      <a:r>
                        <a:rPr b="1" lang="en"/>
                        <a:t>2013</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-5.5%</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-1.3%</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-0.8%</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9075">
                <a:tc>
                  <a:txBody>
                    <a:bodyPr>
                      <a:noAutofit/>
                    </a:bodyPr>
                    <a:lstStyle/>
                    <a:p>
                      <a:pPr lvl="0" rtl="0">
                        <a:lnSpc>
                          <a:spcPct val="115000"/>
                        </a:lnSpc>
                        <a:spcBef>
                          <a:spcPts val="0"/>
                        </a:spcBef>
                        <a:buNone/>
                      </a:pPr>
                      <a:r>
                        <a:rPr b="1" lang="en"/>
                        <a:t>2014</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-20.0%</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-0.5%</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-9.4%</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9075">
                <a:tc>
                  <a:txBody>
                    <a:bodyPr>
                      <a:noAutofit/>
                    </a:bodyPr>
                    <a:lstStyle/>
                    <a:p>
                      <a:pPr lvl="0" rtl="0">
                        <a:lnSpc>
                          <a:spcPct val="115000"/>
                        </a:lnSpc>
                        <a:spcBef>
                          <a:spcPts val="0"/>
                        </a:spcBef>
                        <a:buNone/>
                      </a:pPr>
                      <a:r>
                        <a:rPr b="1" lang="en"/>
                        <a:t>2015</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-21.9</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1.4%</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3.0%</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9075">
                <a:tc>
                  <a:txBody>
                    <a:bodyPr>
                      <a:noAutofit/>
                    </a:bodyPr>
                    <a:lstStyle/>
                    <a:p>
                      <a:pPr lvl="0" rtl="0">
                        <a:lnSpc>
                          <a:spcPct val="115000"/>
                        </a:lnSpc>
                        <a:spcBef>
                          <a:spcPts val="0"/>
                        </a:spcBef>
                        <a:buNone/>
                      </a:pPr>
                      <a:r>
                        <a:rPr b="1" lang="en"/>
                        <a:t>2016</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-50.1%</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1.6%</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12.5%</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251" name="Shape 251"/>
          <p:cNvSpPr txBox="1"/>
          <p:nvPr/>
        </p:nvSpPr>
        <p:spPr>
          <a:xfrm>
            <a:off x="2967300" y="1960650"/>
            <a:ext cx="3000000" cy="3000000"/>
          </a:xfrm>
          <a:prstGeom prst="rect">
            <a:avLst/>
          </a:prstGeom>
          <a:noFill/>
          <a:ln>
            <a:noFill/>
          </a:ln>
        </p:spPr>
        <p:txBody>
          <a:bodyPr anchorCtr="0" anchor="ctr" bIns="91425" lIns="91425" rIns="91425" wrap="square" tIns="91425">
            <a:noAutofit/>
          </a:bodyPr>
          <a:lstStyle/>
          <a:p>
            <a:pPr lvl="0" rtl="0">
              <a:spcBef>
                <a:spcPts val="0"/>
              </a:spcBef>
              <a:buNone/>
            </a:pPr>
            <a:r>
              <a:rPr lang="en"/>
              <a:t> </a:t>
            </a:r>
          </a:p>
          <a:p>
            <a:pPr lvl="0" rtl="0">
              <a:spcBef>
                <a:spcPts val="0"/>
              </a:spcBef>
              <a:buNone/>
            </a:pPr>
            <a:r>
              <a:rPr lang="en"/>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idx="4294967295" type="title"/>
          </p:nvPr>
        </p:nvSpPr>
        <p:spPr>
          <a:xfrm>
            <a:off x="374050" y="583175"/>
            <a:ext cx="8118600" cy="3839400"/>
          </a:xfrm>
          <a:prstGeom prst="rect">
            <a:avLst/>
          </a:prstGeom>
        </p:spPr>
        <p:txBody>
          <a:bodyPr anchorCtr="0" anchor="t" bIns="91425" lIns="91425" rIns="91425" wrap="square" tIns="91425">
            <a:noAutofit/>
          </a:bodyPr>
          <a:lstStyle/>
          <a:p>
            <a:pPr indent="-533400" lvl="0" marL="457200" rtl="0">
              <a:spcBef>
                <a:spcPts val="0"/>
              </a:spcBef>
              <a:spcAft>
                <a:spcPts val="0"/>
              </a:spcAft>
              <a:buSzPts val="4800"/>
              <a:buAutoNum type="arabicPeriod"/>
            </a:pPr>
            <a:r>
              <a:rPr lang="en" sz="4800"/>
              <a:t>Generation systems(Chun)</a:t>
            </a:r>
          </a:p>
          <a:p>
            <a:pPr indent="-533400" lvl="0" marL="457200">
              <a:spcBef>
                <a:spcPts val="0"/>
              </a:spcBef>
              <a:spcAft>
                <a:spcPts val="0"/>
              </a:spcAft>
              <a:buSzPts val="4800"/>
              <a:buAutoNum type="arabicPeriod"/>
            </a:pPr>
            <a:r>
              <a:rPr lang="en" sz="4800"/>
              <a:t>Control of demand(Ka)</a:t>
            </a:r>
          </a:p>
          <a:p>
            <a:pPr indent="-533400" lvl="0" marL="457200" rtl="0">
              <a:spcBef>
                <a:spcPts val="0"/>
              </a:spcBef>
              <a:spcAft>
                <a:spcPts val="0"/>
              </a:spcAft>
              <a:buSzPts val="4800"/>
              <a:buAutoNum type="arabicPeriod"/>
            </a:pPr>
            <a:r>
              <a:rPr lang="en" sz="4800"/>
              <a:t>Energy storage(Hamish)</a:t>
            </a:r>
          </a:p>
          <a:p>
            <a:pPr indent="-533400" lvl="0" marL="457200" rtl="0">
              <a:spcBef>
                <a:spcPts val="0"/>
              </a:spcBef>
              <a:buSzPts val="4800"/>
              <a:buAutoNum type="arabicPeriod"/>
            </a:pPr>
            <a:r>
              <a:rPr lang="en" sz="4800"/>
              <a:t>Reduction of carbon(Seif)</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5" name="Shape 255"/>
        <p:cNvGrpSpPr/>
        <p:nvPr/>
      </p:nvGrpSpPr>
      <p:grpSpPr>
        <a:xfrm>
          <a:off x="0" y="0"/>
          <a:ext cx="0" cy="0"/>
          <a:chOff x="0" y="0"/>
          <a:chExt cx="0" cy="0"/>
        </a:xfrm>
      </p:grpSpPr>
      <p:sp>
        <p:nvSpPr>
          <p:cNvPr id="256" name="Shape 256"/>
          <p:cNvSpPr txBox="1"/>
          <p:nvPr>
            <p:ph type="title"/>
          </p:nvPr>
        </p:nvSpPr>
        <p:spPr>
          <a:xfrm>
            <a:off x="311700" y="555600"/>
            <a:ext cx="2808000" cy="755700"/>
          </a:xfrm>
          <a:prstGeom prst="rect">
            <a:avLst/>
          </a:prstGeom>
        </p:spPr>
        <p:txBody>
          <a:bodyPr anchorCtr="0" anchor="b" bIns="91425" lIns="91425" rIns="91425" wrap="square" tIns="91425">
            <a:noAutofit/>
          </a:bodyPr>
          <a:lstStyle/>
          <a:p>
            <a:pPr lvl="0" rtl="0">
              <a:spcBef>
                <a:spcPts val="0"/>
              </a:spcBef>
              <a:buNone/>
            </a:pPr>
            <a:r>
              <a:t/>
            </a:r>
            <a:endParaRPr/>
          </a:p>
        </p:txBody>
      </p:sp>
      <p:sp>
        <p:nvSpPr>
          <p:cNvPr id="257" name="Shape 257"/>
          <p:cNvSpPr txBox="1"/>
          <p:nvPr>
            <p:ph idx="1" type="body"/>
          </p:nvPr>
        </p:nvSpPr>
        <p:spPr>
          <a:xfrm>
            <a:off x="330750" y="188600"/>
            <a:ext cx="7746300" cy="2009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4800">
                <a:solidFill>
                  <a:srgbClr val="000000"/>
                </a:solidFill>
                <a:latin typeface="Old Standard TT"/>
                <a:ea typeface="Old Standard TT"/>
                <a:cs typeface="Old Standard TT"/>
                <a:sym typeface="Old Standard TT"/>
              </a:rPr>
              <a:t>Other Carbon Emitters</a:t>
            </a:r>
          </a:p>
          <a:p>
            <a:pPr lvl="0" rtl="0">
              <a:lnSpc>
                <a:spcPct val="100000"/>
              </a:lnSpc>
              <a:spcBef>
                <a:spcPts val="0"/>
              </a:spcBef>
              <a:spcAft>
                <a:spcPts val="0"/>
              </a:spcAft>
              <a:buNone/>
            </a:pPr>
            <a:r>
              <a:t/>
            </a:r>
            <a:endParaRPr sz="1800">
              <a:solidFill>
                <a:srgbClr val="000000"/>
              </a:solidFill>
            </a:endParaRPr>
          </a:p>
          <a:p>
            <a:pPr indent="-317500" lvl="0" marL="457200" rtl="0">
              <a:lnSpc>
                <a:spcPct val="150000"/>
              </a:lnSpc>
              <a:spcBef>
                <a:spcPts val="0"/>
              </a:spcBef>
              <a:spcAft>
                <a:spcPts val="0"/>
              </a:spcAft>
              <a:buClr>
                <a:srgbClr val="000000"/>
              </a:buClr>
              <a:buSzPts val="1400"/>
              <a:buFont typeface="Tahoma"/>
              <a:buChar char="●"/>
            </a:pPr>
            <a:r>
              <a:rPr lang="en" sz="1400">
                <a:solidFill>
                  <a:srgbClr val="000000"/>
                </a:solidFill>
              </a:rPr>
              <a:t>Domestic and international transport (aeroplanes, cars, trucks).</a:t>
            </a:r>
          </a:p>
          <a:p>
            <a:pPr indent="-317500" lvl="0" marL="457200" rtl="0">
              <a:lnSpc>
                <a:spcPct val="150000"/>
              </a:lnSpc>
              <a:spcBef>
                <a:spcPts val="0"/>
              </a:spcBef>
              <a:spcAft>
                <a:spcPts val="0"/>
              </a:spcAft>
              <a:buClr>
                <a:srgbClr val="000000"/>
              </a:buClr>
              <a:buSzPts val="1400"/>
              <a:buFont typeface="Tahoma"/>
              <a:buChar char="●"/>
            </a:pPr>
            <a:r>
              <a:rPr lang="en" sz="1400">
                <a:solidFill>
                  <a:srgbClr val="000000"/>
                </a:solidFill>
              </a:rPr>
              <a:t>Agriculture (mainly cows and other livestock).</a:t>
            </a:r>
          </a:p>
          <a:p>
            <a:pPr indent="-317500" lvl="0" marL="457200" rtl="0">
              <a:lnSpc>
                <a:spcPct val="150000"/>
              </a:lnSpc>
              <a:spcBef>
                <a:spcPts val="0"/>
              </a:spcBef>
              <a:spcAft>
                <a:spcPts val="0"/>
              </a:spcAft>
              <a:buClr>
                <a:srgbClr val="000000"/>
              </a:buClr>
              <a:buSzPts val="1400"/>
              <a:buFont typeface="Tahoma"/>
              <a:buChar char="●"/>
            </a:pPr>
            <a:r>
              <a:rPr lang="en" sz="1400">
                <a:solidFill>
                  <a:srgbClr val="000000"/>
                </a:solidFill>
              </a:rPr>
              <a:t>Residentials (houses, hotels etc).</a:t>
            </a:r>
          </a:p>
          <a:p>
            <a:pPr indent="-317500" lvl="0" marL="457200" rtl="0">
              <a:lnSpc>
                <a:spcPct val="150000"/>
              </a:lnSpc>
              <a:spcBef>
                <a:spcPts val="0"/>
              </a:spcBef>
              <a:spcAft>
                <a:spcPts val="0"/>
              </a:spcAft>
              <a:buClr>
                <a:srgbClr val="000000"/>
              </a:buClr>
              <a:buSzPts val="1400"/>
              <a:buFont typeface="Tahoma"/>
              <a:buChar char="●"/>
            </a:pPr>
            <a:r>
              <a:rPr lang="en" sz="1400">
                <a:solidFill>
                  <a:srgbClr val="000000"/>
                </a:solidFill>
              </a:rPr>
              <a:t>Businesses (factories, companies etc).</a:t>
            </a:r>
          </a:p>
        </p:txBody>
      </p:sp>
      <p:pic>
        <p:nvPicPr>
          <p:cNvPr id="258" name="Shape 258"/>
          <p:cNvPicPr preferRelativeResize="0"/>
          <p:nvPr/>
        </p:nvPicPr>
        <p:blipFill>
          <a:blip r:embed="rId3">
            <a:alphaModFix/>
          </a:blip>
          <a:stretch>
            <a:fillRect/>
          </a:stretch>
        </p:blipFill>
        <p:spPr>
          <a:xfrm>
            <a:off x="418825" y="2468875"/>
            <a:ext cx="8306350" cy="2674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325800" y="1844775"/>
            <a:ext cx="8520300" cy="1522800"/>
          </a:xfrm>
          <a:prstGeom prst="rect">
            <a:avLst/>
          </a:prstGeom>
        </p:spPr>
        <p:txBody>
          <a:bodyPr anchorCtr="0" anchor="b" bIns="91425" lIns="91425" rIns="91425" wrap="square" tIns="91425">
            <a:noAutofit/>
          </a:bodyPr>
          <a:lstStyle/>
          <a:p>
            <a:pPr lvl="0">
              <a:spcBef>
                <a:spcPts val="0"/>
              </a:spcBef>
              <a:buNone/>
            </a:pPr>
            <a:r>
              <a:rPr lang="en"/>
              <a:t>Solution </a:t>
            </a:r>
            <a:r>
              <a:rPr lang="en"/>
              <a:t>Recommendation</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490250" y="526350"/>
            <a:ext cx="5604000" cy="4090800"/>
          </a:xfrm>
          <a:prstGeom prst="rect">
            <a:avLst/>
          </a:prstGeom>
        </p:spPr>
        <p:txBody>
          <a:bodyPr anchorCtr="0" anchor="ctr" bIns="91425" lIns="91425" rIns="91425" wrap="square" tIns="91425">
            <a:noAutofit/>
          </a:bodyPr>
          <a:lstStyle/>
          <a:p>
            <a:pPr indent="-419100" lvl="0" marL="457200" rtl="0">
              <a:spcBef>
                <a:spcPts val="0"/>
              </a:spcBef>
              <a:spcAft>
                <a:spcPts val="0"/>
              </a:spcAft>
              <a:buClr>
                <a:srgbClr val="FFFFFF"/>
              </a:buClr>
              <a:buSzPts val="3000"/>
              <a:buChar char="●"/>
            </a:pPr>
            <a:r>
              <a:rPr lang="en" sz="3000">
                <a:solidFill>
                  <a:srgbClr val="FFFFFF"/>
                </a:solidFill>
              </a:rPr>
              <a:t>Wind - (Generation)</a:t>
            </a:r>
          </a:p>
          <a:p>
            <a:pPr indent="-419100" lvl="0" marL="457200">
              <a:spcBef>
                <a:spcPts val="0"/>
              </a:spcBef>
              <a:spcAft>
                <a:spcPts val="0"/>
              </a:spcAft>
              <a:buClr>
                <a:srgbClr val="FFFFFF"/>
              </a:buClr>
              <a:buSzPts val="3000"/>
              <a:buChar char="●"/>
            </a:pPr>
            <a:r>
              <a:rPr lang="en" sz="3000">
                <a:solidFill>
                  <a:srgbClr val="FFFFFF"/>
                </a:solidFill>
              </a:rPr>
              <a:t>Substituting fossil fuels with renewables(Carbon)</a:t>
            </a:r>
          </a:p>
          <a:p>
            <a:pPr indent="-419100" lvl="0" marL="457200">
              <a:spcBef>
                <a:spcPts val="0"/>
              </a:spcBef>
              <a:spcAft>
                <a:spcPts val="0"/>
              </a:spcAft>
              <a:buClr>
                <a:srgbClr val="FFFFFF"/>
              </a:buClr>
              <a:buSzPts val="3000"/>
              <a:buChar char="●"/>
            </a:pPr>
            <a:r>
              <a:rPr lang="en" sz="3000">
                <a:solidFill>
                  <a:srgbClr val="FFFFFF"/>
                </a:solidFill>
              </a:rPr>
              <a:t>Li-Ion storage - (Storage)</a:t>
            </a:r>
          </a:p>
          <a:p>
            <a:pPr indent="-419100" lvl="0" marL="457200">
              <a:spcBef>
                <a:spcPts val="0"/>
              </a:spcBef>
              <a:buClr>
                <a:srgbClr val="FFFFFF"/>
              </a:buClr>
              <a:buSzPts val="3000"/>
              <a:buChar char="●"/>
            </a:pPr>
            <a:r>
              <a:rPr lang="en" sz="3000">
                <a:solidFill>
                  <a:srgbClr val="FFFFFF"/>
                </a:solidFill>
              </a:rPr>
              <a:t>Fuel cell vehicles - (Demand)</a:t>
            </a:r>
          </a:p>
          <a:p>
            <a:pPr lvl="0" rtl="0">
              <a:spcBef>
                <a:spcPts val="0"/>
              </a:spcBef>
              <a:buNone/>
            </a:pPr>
            <a:r>
              <a:t/>
            </a:r>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a:spcBef>
                <a:spcPts val="0"/>
              </a:spcBef>
              <a:buNone/>
            </a:pPr>
            <a:r>
              <a:rPr b="1" lang="en" sz="1800"/>
              <a:t>Advantages</a:t>
            </a:r>
          </a:p>
          <a:p>
            <a:pPr indent="-342900" lvl="0" marL="457200" rtl="0">
              <a:spcBef>
                <a:spcPts val="0"/>
              </a:spcBef>
              <a:spcAft>
                <a:spcPts val="0"/>
              </a:spcAft>
              <a:buSzPts val="1800"/>
              <a:buChar char="●"/>
            </a:pPr>
            <a:r>
              <a:rPr b="1" lang="en" sz="1800"/>
              <a:t>Near 0 Carbon Emissions</a:t>
            </a:r>
          </a:p>
          <a:p>
            <a:pPr indent="-342900" lvl="0" marL="457200" rtl="0">
              <a:spcBef>
                <a:spcPts val="0"/>
              </a:spcBef>
              <a:spcAft>
                <a:spcPts val="0"/>
              </a:spcAft>
              <a:buSzPts val="1800"/>
              <a:buChar char="●"/>
            </a:pPr>
            <a:r>
              <a:rPr b="1" lang="en" sz="1800"/>
              <a:t>No greenhouse gasses</a:t>
            </a:r>
          </a:p>
          <a:p>
            <a:pPr indent="-342900" lvl="0" marL="457200" rtl="0">
              <a:spcBef>
                <a:spcPts val="0"/>
              </a:spcBef>
              <a:spcAft>
                <a:spcPts val="0"/>
              </a:spcAft>
              <a:buSzPts val="1800"/>
              <a:buChar char="●"/>
            </a:pPr>
            <a:r>
              <a:rPr b="1" lang="en" sz="1800"/>
              <a:t>High potential in the UK</a:t>
            </a:r>
          </a:p>
          <a:p>
            <a:pPr indent="-342900" lvl="0" marL="457200" rtl="0">
              <a:spcBef>
                <a:spcPts val="0"/>
              </a:spcBef>
              <a:spcAft>
                <a:spcPts val="0"/>
              </a:spcAft>
              <a:buSzPts val="1800"/>
              <a:buChar char="●"/>
            </a:pPr>
            <a:r>
              <a:rPr b="1" lang="en" sz="1800"/>
              <a:t>Cost decreasing</a:t>
            </a:r>
          </a:p>
          <a:p>
            <a:pPr indent="-342900" lvl="0" marL="457200" rtl="0">
              <a:spcBef>
                <a:spcPts val="0"/>
              </a:spcBef>
              <a:spcAft>
                <a:spcPts val="0"/>
              </a:spcAft>
              <a:buSzPts val="1800"/>
              <a:buChar char="●"/>
            </a:pPr>
            <a:r>
              <a:rPr b="1" lang="en" sz="1800"/>
              <a:t>Technology improving</a:t>
            </a:r>
          </a:p>
          <a:p>
            <a:pPr indent="-342900" lvl="0" marL="457200">
              <a:spcBef>
                <a:spcPts val="0"/>
              </a:spcBef>
              <a:buSzPts val="1800"/>
              <a:buChar char="●"/>
            </a:pPr>
            <a:r>
              <a:rPr b="1" lang="en" sz="1800"/>
              <a:t>Cheap maintenance </a:t>
            </a:r>
          </a:p>
        </p:txBody>
      </p:sp>
      <p:sp>
        <p:nvSpPr>
          <p:cNvPr id="274" name="Shape 274"/>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spcBef>
                <a:spcPts val="0"/>
              </a:spcBef>
              <a:buNone/>
            </a:pPr>
            <a:r>
              <a:rPr b="1" lang="en" sz="1800"/>
              <a:t>Disadvantages</a:t>
            </a:r>
          </a:p>
          <a:p>
            <a:pPr indent="-342900" lvl="0" marL="457200" rtl="0">
              <a:spcBef>
                <a:spcPts val="0"/>
              </a:spcBef>
              <a:spcAft>
                <a:spcPts val="0"/>
              </a:spcAft>
              <a:buSzPts val="1800"/>
              <a:buChar char="●"/>
            </a:pPr>
            <a:r>
              <a:rPr b="1" lang="en" sz="1800"/>
              <a:t>Heavy upfront investment</a:t>
            </a:r>
          </a:p>
          <a:p>
            <a:pPr indent="-342900" lvl="0" marL="457200" rtl="0">
              <a:spcBef>
                <a:spcPts val="0"/>
              </a:spcBef>
              <a:spcAft>
                <a:spcPts val="0"/>
              </a:spcAft>
              <a:buSzPts val="1800"/>
              <a:buChar char="●"/>
            </a:pPr>
            <a:r>
              <a:rPr b="1" lang="en" sz="1800"/>
              <a:t>Threat to wildlife</a:t>
            </a:r>
          </a:p>
          <a:p>
            <a:pPr indent="-342900" lvl="0" marL="457200" rtl="0">
              <a:spcBef>
                <a:spcPts val="0"/>
              </a:spcBef>
              <a:spcAft>
                <a:spcPts val="0"/>
              </a:spcAft>
              <a:buSzPts val="1800"/>
              <a:buChar char="●"/>
            </a:pPr>
            <a:r>
              <a:rPr b="1" lang="en" sz="1800"/>
              <a:t>Expensive cable laying</a:t>
            </a:r>
          </a:p>
          <a:p>
            <a:pPr indent="-342900" lvl="0" marL="457200" rtl="0">
              <a:spcBef>
                <a:spcPts val="0"/>
              </a:spcBef>
              <a:buSzPts val="1800"/>
              <a:buChar char="●"/>
            </a:pPr>
            <a:r>
              <a:rPr b="1" lang="en" sz="1800"/>
              <a:t>Boat crashing hazard</a:t>
            </a:r>
          </a:p>
          <a:p>
            <a:pPr lvl="0">
              <a:spcBef>
                <a:spcPts val="0"/>
              </a:spcBef>
              <a:buNone/>
            </a:pPr>
            <a:r>
              <a:t/>
            </a:r>
            <a:endParaRPr b="1" sz="1800"/>
          </a:p>
        </p:txBody>
      </p:sp>
      <p:sp>
        <p:nvSpPr>
          <p:cNvPr id="275" name="Shape 275"/>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Wind</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Substituting fossil fuels with renewables</a:t>
            </a:r>
          </a:p>
        </p:txBody>
      </p:sp>
      <p:sp>
        <p:nvSpPr>
          <p:cNvPr id="281" name="Shape 281"/>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a:spcBef>
                <a:spcPts val="0"/>
              </a:spcBef>
              <a:buNone/>
            </a:pPr>
            <a:r>
              <a:rPr b="1" lang="en" sz="1800"/>
              <a:t>Advantages</a:t>
            </a:r>
            <a:r>
              <a:rPr lang="en"/>
              <a:t>:</a:t>
            </a:r>
          </a:p>
          <a:p>
            <a:pPr indent="-342900" lvl="0" marL="457200" rtl="0">
              <a:spcBef>
                <a:spcPts val="0"/>
              </a:spcBef>
              <a:spcAft>
                <a:spcPts val="0"/>
              </a:spcAft>
              <a:buSzPts val="1800"/>
              <a:buChar char="●"/>
            </a:pPr>
            <a:r>
              <a:rPr b="1" lang="en" sz="1800"/>
              <a:t>Almost zero carbon emissions.</a:t>
            </a:r>
          </a:p>
          <a:p>
            <a:pPr indent="-342900" lvl="0" marL="457200" rtl="0">
              <a:spcBef>
                <a:spcPts val="0"/>
              </a:spcBef>
              <a:spcAft>
                <a:spcPts val="0"/>
              </a:spcAft>
              <a:buSzPts val="1800"/>
              <a:buChar char="●"/>
            </a:pPr>
            <a:r>
              <a:rPr b="1" lang="en" sz="1800"/>
              <a:t>Sustainable energy with very high potential.</a:t>
            </a:r>
          </a:p>
          <a:p>
            <a:pPr indent="-342900" lvl="0" marL="457200" rtl="0">
              <a:spcBef>
                <a:spcPts val="0"/>
              </a:spcBef>
              <a:spcAft>
                <a:spcPts val="0"/>
              </a:spcAft>
              <a:buSzPts val="1800"/>
              <a:buChar char="●"/>
            </a:pPr>
            <a:r>
              <a:rPr b="1" lang="en" sz="1800"/>
              <a:t>Coal mining was very dangerous.</a:t>
            </a:r>
          </a:p>
          <a:p>
            <a:pPr indent="-342900" lvl="0" marL="457200" rtl="0">
              <a:spcBef>
                <a:spcPts val="0"/>
              </a:spcBef>
              <a:spcAft>
                <a:spcPts val="0"/>
              </a:spcAft>
              <a:buSzPts val="1800"/>
              <a:buChar char="●"/>
            </a:pPr>
            <a:r>
              <a:rPr b="1" lang="en" sz="1800"/>
              <a:t>Cleaner environment.</a:t>
            </a:r>
          </a:p>
          <a:p>
            <a:pPr indent="-342900" lvl="0" marL="457200" rtl="0">
              <a:spcBef>
                <a:spcPts val="0"/>
              </a:spcBef>
              <a:spcAft>
                <a:spcPts val="0"/>
              </a:spcAft>
              <a:buSzPts val="1800"/>
              <a:buChar char="●"/>
            </a:pPr>
            <a:r>
              <a:rPr b="1" lang="en" sz="1800"/>
              <a:t>Less maintenance.</a:t>
            </a:r>
          </a:p>
          <a:p>
            <a:pPr indent="-342900" lvl="0" marL="457200" rtl="0">
              <a:spcBef>
                <a:spcPts val="0"/>
              </a:spcBef>
              <a:spcAft>
                <a:spcPts val="0"/>
              </a:spcAft>
              <a:buSzPts val="1800"/>
              <a:buChar char="●"/>
            </a:pPr>
            <a:r>
              <a:rPr b="1" lang="en" sz="1800"/>
              <a:t>Better health for workers.</a:t>
            </a:r>
          </a:p>
          <a:p>
            <a:pPr indent="-342900" lvl="0" marL="457200">
              <a:spcBef>
                <a:spcPts val="0"/>
              </a:spcBef>
              <a:buSzPts val="1800"/>
              <a:buChar char="●"/>
            </a:pPr>
            <a:r>
              <a:rPr b="1" lang="en" sz="1800"/>
              <a:t>Less conflicts with countries as fossil fuels are becoming scarce.</a:t>
            </a:r>
          </a:p>
        </p:txBody>
      </p:sp>
      <p:sp>
        <p:nvSpPr>
          <p:cNvPr id="282" name="Shape 282"/>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a:spcBef>
                <a:spcPts val="0"/>
              </a:spcBef>
              <a:buNone/>
            </a:pPr>
            <a:r>
              <a:rPr b="1" lang="en" sz="1800"/>
              <a:t>Disadvantages:</a:t>
            </a:r>
          </a:p>
          <a:p>
            <a:pPr indent="-342900" lvl="0" marL="457200" rtl="0">
              <a:spcBef>
                <a:spcPts val="0"/>
              </a:spcBef>
              <a:spcAft>
                <a:spcPts val="0"/>
              </a:spcAft>
              <a:buSzPts val="1800"/>
              <a:buChar char="●"/>
            </a:pPr>
            <a:r>
              <a:rPr b="1" lang="en" sz="1800"/>
              <a:t>Jobs lost.</a:t>
            </a:r>
          </a:p>
          <a:p>
            <a:pPr indent="-342900" lvl="0" marL="457200" rtl="0">
              <a:spcBef>
                <a:spcPts val="0"/>
              </a:spcBef>
              <a:spcAft>
                <a:spcPts val="0"/>
              </a:spcAft>
              <a:buSzPts val="1800"/>
              <a:buChar char="●"/>
            </a:pPr>
            <a:r>
              <a:rPr b="1" lang="en" sz="1800"/>
              <a:t>Loss of a major source of energy.</a:t>
            </a:r>
          </a:p>
          <a:p>
            <a:pPr indent="-342900" lvl="0" marL="457200" rtl="0">
              <a:spcBef>
                <a:spcPts val="0"/>
              </a:spcBef>
              <a:spcAft>
                <a:spcPts val="0"/>
              </a:spcAft>
              <a:buSzPts val="1800"/>
              <a:buChar char="●"/>
            </a:pPr>
            <a:r>
              <a:rPr b="1" lang="en" sz="1800"/>
              <a:t>Loss of an efficient source of energy.</a:t>
            </a:r>
          </a:p>
          <a:p>
            <a:pPr indent="-342900" lvl="0" marL="457200" rtl="0">
              <a:spcBef>
                <a:spcPts val="0"/>
              </a:spcBef>
              <a:spcAft>
                <a:spcPts val="0"/>
              </a:spcAft>
              <a:buSzPts val="1800"/>
              <a:buChar char="●"/>
            </a:pPr>
            <a:r>
              <a:rPr b="1" lang="en" sz="1800"/>
              <a:t>Loss of a cost-effective supply.</a:t>
            </a:r>
          </a:p>
          <a:p>
            <a:pPr indent="-342900" lvl="0" marL="457200" rtl="0">
              <a:spcBef>
                <a:spcPts val="0"/>
              </a:spcBef>
              <a:spcAft>
                <a:spcPts val="0"/>
              </a:spcAft>
              <a:buSzPts val="1800"/>
              <a:buChar char="●"/>
            </a:pPr>
            <a:r>
              <a:rPr b="1" lang="en" sz="1800"/>
              <a:t>Renewable energy stations can be confined to certain locations.</a:t>
            </a:r>
          </a:p>
          <a:p>
            <a:pPr indent="-342900" lvl="0" marL="457200">
              <a:spcBef>
                <a:spcPts val="0"/>
              </a:spcBef>
              <a:buSzPts val="1800"/>
              <a:buChar char="●"/>
            </a:pPr>
            <a:r>
              <a:rPr b="1" lang="en" sz="1800"/>
              <a:t>Intermittent supply</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spcBef>
                <a:spcPts val="0"/>
              </a:spcBef>
              <a:buNone/>
            </a:pPr>
            <a:r>
              <a:rPr b="1" lang="en" sz="1800"/>
              <a:t>Advantages</a:t>
            </a:r>
          </a:p>
          <a:p>
            <a:pPr indent="-342900" lvl="0" marL="457200" rtl="0">
              <a:spcBef>
                <a:spcPts val="0"/>
              </a:spcBef>
              <a:spcAft>
                <a:spcPts val="0"/>
              </a:spcAft>
              <a:buSzPts val="1800"/>
              <a:buChar char="●"/>
            </a:pPr>
            <a:r>
              <a:rPr b="1" lang="en" sz="1800"/>
              <a:t>High energy density</a:t>
            </a:r>
          </a:p>
          <a:p>
            <a:pPr indent="-342900" lvl="0" marL="457200" rtl="0">
              <a:spcBef>
                <a:spcPts val="0"/>
              </a:spcBef>
              <a:spcAft>
                <a:spcPts val="0"/>
              </a:spcAft>
              <a:buSzPts val="1800"/>
              <a:buChar char="●"/>
            </a:pPr>
            <a:r>
              <a:rPr b="1" lang="en" sz="1800"/>
              <a:t>Fast response time</a:t>
            </a:r>
          </a:p>
          <a:p>
            <a:pPr indent="-342900" lvl="0" marL="457200" rtl="0">
              <a:spcBef>
                <a:spcPts val="0"/>
              </a:spcBef>
              <a:spcAft>
                <a:spcPts val="0"/>
              </a:spcAft>
              <a:buSzPts val="1800"/>
              <a:buChar char="●"/>
            </a:pPr>
            <a:r>
              <a:rPr b="1" lang="en" sz="1800"/>
              <a:t>Widely available</a:t>
            </a:r>
          </a:p>
          <a:p>
            <a:pPr indent="-342900" lvl="0" marL="457200" rtl="0">
              <a:spcBef>
                <a:spcPts val="0"/>
              </a:spcBef>
              <a:spcAft>
                <a:spcPts val="0"/>
              </a:spcAft>
              <a:buSzPts val="1800"/>
              <a:buChar char="●"/>
            </a:pPr>
            <a:r>
              <a:rPr b="1" lang="en" sz="1800"/>
              <a:t>Well researched</a:t>
            </a:r>
          </a:p>
          <a:p>
            <a:pPr indent="-342900" lvl="0" marL="457200" rtl="0">
              <a:spcBef>
                <a:spcPts val="0"/>
              </a:spcBef>
              <a:buSzPts val="1800"/>
              <a:buChar char="●"/>
            </a:pPr>
            <a:r>
              <a:rPr b="1" lang="en" sz="1800"/>
              <a:t>Cheap for the density</a:t>
            </a:r>
          </a:p>
        </p:txBody>
      </p:sp>
      <p:sp>
        <p:nvSpPr>
          <p:cNvPr id="288" name="Shape 288"/>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spcBef>
                <a:spcPts val="0"/>
              </a:spcBef>
              <a:buNone/>
            </a:pPr>
            <a:r>
              <a:rPr b="1" lang="en" sz="1800"/>
              <a:t>Disadvantages</a:t>
            </a:r>
          </a:p>
          <a:p>
            <a:pPr indent="-342900" lvl="0" marL="457200" rtl="0">
              <a:spcBef>
                <a:spcPts val="0"/>
              </a:spcBef>
              <a:spcAft>
                <a:spcPts val="0"/>
              </a:spcAft>
              <a:buSzPts val="1800"/>
              <a:buChar char="●"/>
            </a:pPr>
            <a:r>
              <a:rPr b="1" lang="en" sz="1800"/>
              <a:t>Low current draw</a:t>
            </a:r>
          </a:p>
          <a:p>
            <a:pPr indent="-342900" lvl="0" marL="457200" rtl="0">
              <a:spcBef>
                <a:spcPts val="0"/>
              </a:spcBef>
              <a:spcAft>
                <a:spcPts val="0"/>
              </a:spcAft>
              <a:buSzPts val="1800"/>
              <a:buChar char="●"/>
            </a:pPr>
            <a:r>
              <a:rPr b="1" lang="en" sz="1800"/>
              <a:t>Fire hazard</a:t>
            </a:r>
          </a:p>
          <a:p>
            <a:pPr indent="-342900" lvl="0" marL="457200" rtl="0">
              <a:spcBef>
                <a:spcPts val="0"/>
              </a:spcBef>
              <a:spcAft>
                <a:spcPts val="0"/>
              </a:spcAft>
              <a:buSzPts val="1800"/>
              <a:buChar char="●"/>
            </a:pPr>
            <a:r>
              <a:rPr b="1" lang="en" sz="1800"/>
              <a:t>Complex charging circuitry</a:t>
            </a:r>
          </a:p>
          <a:p>
            <a:pPr indent="-342900" lvl="0" marL="457200" rtl="0">
              <a:spcBef>
                <a:spcPts val="0"/>
              </a:spcBef>
              <a:buSzPts val="1800"/>
              <a:buChar char="●"/>
            </a:pPr>
            <a:r>
              <a:rPr b="1" lang="en" sz="1800"/>
              <a:t>Short lifespan if used harshly</a:t>
            </a:r>
          </a:p>
        </p:txBody>
      </p:sp>
      <p:sp>
        <p:nvSpPr>
          <p:cNvPr id="289" name="Shape 289"/>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Lithium-Ion </a:t>
            </a:r>
            <a:r>
              <a:rPr lang="en"/>
              <a:t>storage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spcBef>
                <a:spcPts val="0"/>
              </a:spcBef>
              <a:buNone/>
            </a:pPr>
            <a:r>
              <a:rPr b="1" lang="en" sz="1800"/>
              <a:t>Advantages</a:t>
            </a:r>
          </a:p>
          <a:p>
            <a:pPr indent="-317500" lvl="0" marL="457200" rtl="0">
              <a:lnSpc>
                <a:spcPct val="100000"/>
              </a:lnSpc>
              <a:spcBef>
                <a:spcPts val="0"/>
              </a:spcBef>
              <a:spcAft>
                <a:spcPts val="0"/>
              </a:spcAft>
              <a:buSzPts val="1400"/>
              <a:buFont typeface="Arial"/>
              <a:buChar char="●"/>
            </a:pPr>
            <a:r>
              <a:rPr b="1" lang="en">
                <a:latin typeface="Arial"/>
                <a:ea typeface="Arial"/>
                <a:cs typeface="Arial"/>
                <a:sym typeface="Arial"/>
              </a:rPr>
              <a:t>High efficient</a:t>
            </a:r>
          </a:p>
          <a:p>
            <a:pPr lvl="0" rtl="0">
              <a:lnSpc>
                <a:spcPct val="100000"/>
              </a:lnSpc>
              <a:spcBef>
                <a:spcPts val="0"/>
              </a:spcBef>
              <a:spcAft>
                <a:spcPts val="0"/>
              </a:spcAft>
              <a:buClr>
                <a:srgbClr val="000000"/>
              </a:buClr>
              <a:buSzPts val="1100"/>
              <a:buFont typeface="Arial"/>
              <a:buNone/>
            </a:pPr>
            <a:r>
              <a:t/>
            </a:r>
            <a:endParaRPr b="1">
              <a:latin typeface="Arial"/>
              <a:ea typeface="Arial"/>
              <a:cs typeface="Arial"/>
              <a:sym typeface="Arial"/>
            </a:endParaRPr>
          </a:p>
          <a:p>
            <a:pPr indent="-317500" lvl="0" marL="457200" rtl="0">
              <a:lnSpc>
                <a:spcPct val="100000"/>
              </a:lnSpc>
              <a:spcBef>
                <a:spcPts val="0"/>
              </a:spcBef>
              <a:spcAft>
                <a:spcPts val="0"/>
              </a:spcAft>
              <a:buSzPts val="1400"/>
              <a:buFont typeface="Arial"/>
              <a:buChar char="●"/>
            </a:pPr>
            <a:r>
              <a:rPr b="1" lang="en">
                <a:latin typeface="Arial"/>
                <a:ea typeface="Arial"/>
                <a:cs typeface="Arial"/>
                <a:sym typeface="Arial"/>
              </a:rPr>
              <a:t>Almost zero carbon emission</a:t>
            </a:r>
          </a:p>
          <a:p>
            <a:pPr lvl="0" rtl="0">
              <a:lnSpc>
                <a:spcPct val="100000"/>
              </a:lnSpc>
              <a:spcBef>
                <a:spcPts val="0"/>
              </a:spcBef>
              <a:spcAft>
                <a:spcPts val="0"/>
              </a:spcAft>
              <a:buNone/>
            </a:pPr>
            <a:r>
              <a:t/>
            </a:r>
            <a:endParaRPr b="1">
              <a:latin typeface="Arial"/>
              <a:ea typeface="Arial"/>
              <a:cs typeface="Arial"/>
              <a:sym typeface="Arial"/>
            </a:endParaRPr>
          </a:p>
          <a:p>
            <a:pPr indent="-317500" lvl="0" marL="457200" rtl="0">
              <a:lnSpc>
                <a:spcPct val="100000"/>
              </a:lnSpc>
              <a:spcBef>
                <a:spcPts val="0"/>
              </a:spcBef>
              <a:spcAft>
                <a:spcPts val="0"/>
              </a:spcAft>
              <a:buSzPts val="1400"/>
              <a:buFont typeface="Arial"/>
              <a:buChar char="●"/>
            </a:pPr>
            <a:r>
              <a:rPr b="1" lang="en">
                <a:latin typeface="Arial"/>
                <a:ea typeface="Arial"/>
                <a:cs typeface="Arial"/>
                <a:sym typeface="Arial"/>
              </a:rPr>
              <a:t>Reduce greenhouse gas</a:t>
            </a:r>
          </a:p>
          <a:p>
            <a:pPr lvl="0" rtl="0">
              <a:lnSpc>
                <a:spcPct val="100000"/>
              </a:lnSpc>
              <a:spcBef>
                <a:spcPts val="0"/>
              </a:spcBef>
              <a:spcAft>
                <a:spcPts val="0"/>
              </a:spcAft>
              <a:buNone/>
            </a:pPr>
            <a:r>
              <a:t/>
            </a:r>
            <a:endParaRPr b="1">
              <a:latin typeface="Arial"/>
              <a:ea typeface="Arial"/>
              <a:cs typeface="Arial"/>
              <a:sym typeface="Arial"/>
            </a:endParaRPr>
          </a:p>
          <a:p>
            <a:pPr indent="-317500" lvl="0" marL="457200" rtl="0">
              <a:lnSpc>
                <a:spcPct val="100000"/>
              </a:lnSpc>
              <a:spcBef>
                <a:spcPts val="0"/>
              </a:spcBef>
              <a:spcAft>
                <a:spcPts val="0"/>
              </a:spcAft>
              <a:buSzPts val="1400"/>
              <a:buFont typeface="Arial"/>
              <a:buChar char="●"/>
            </a:pPr>
            <a:r>
              <a:rPr b="1" lang="en">
                <a:latin typeface="Arial"/>
                <a:ea typeface="Arial"/>
                <a:cs typeface="Arial"/>
                <a:sym typeface="Arial"/>
              </a:rPr>
              <a:t>Technology improving</a:t>
            </a:r>
          </a:p>
          <a:p>
            <a:pPr lvl="0" rtl="0">
              <a:lnSpc>
                <a:spcPct val="100000"/>
              </a:lnSpc>
              <a:spcBef>
                <a:spcPts val="0"/>
              </a:spcBef>
              <a:spcAft>
                <a:spcPts val="0"/>
              </a:spcAft>
              <a:buNone/>
            </a:pPr>
            <a:r>
              <a:t/>
            </a:r>
            <a:endParaRPr b="1" sz="1800"/>
          </a:p>
          <a:p>
            <a:pPr lvl="0" rtl="0">
              <a:spcBef>
                <a:spcPts val="0"/>
              </a:spcBef>
              <a:buNone/>
            </a:pPr>
            <a:r>
              <a:t/>
            </a:r>
            <a:endParaRPr b="1" sz="1800"/>
          </a:p>
        </p:txBody>
      </p:sp>
      <p:sp>
        <p:nvSpPr>
          <p:cNvPr id="295" name="Shape 295"/>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spcBef>
                <a:spcPts val="0"/>
              </a:spcBef>
              <a:buNone/>
            </a:pPr>
            <a:r>
              <a:rPr b="1" lang="en" sz="1800"/>
              <a:t>Disadvantages</a:t>
            </a:r>
          </a:p>
          <a:p>
            <a:pPr lvl="0" rtl="0">
              <a:lnSpc>
                <a:spcPct val="100000"/>
              </a:lnSpc>
              <a:spcBef>
                <a:spcPts val="0"/>
              </a:spcBef>
              <a:spcAft>
                <a:spcPts val="0"/>
              </a:spcAft>
              <a:buClr>
                <a:srgbClr val="000000"/>
              </a:buClr>
              <a:buSzPts val="1100"/>
              <a:buFont typeface="Arial"/>
              <a:buNone/>
            </a:pPr>
            <a:r>
              <a:t/>
            </a:r>
            <a:endParaRPr>
              <a:latin typeface="Arial"/>
              <a:ea typeface="Arial"/>
              <a:cs typeface="Arial"/>
              <a:sym typeface="Arial"/>
            </a:endParaRPr>
          </a:p>
          <a:p>
            <a:pPr indent="-317500" lvl="0" marL="457200" rtl="0">
              <a:lnSpc>
                <a:spcPct val="100000"/>
              </a:lnSpc>
              <a:spcBef>
                <a:spcPts val="0"/>
              </a:spcBef>
              <a:spcAft>
                <a:spcPts val="0"/>
              </a:spcAft>
              <a:buSzPts val="1400"/>
              <a:buFont typeface="Arial"/>
              <a:buChar char="●"/>
            </a:pPr>
            <a:r>
              <a:rPr b="1" lang="en">
                <a:latin typeface="Arial"/>
                <a:ea typeface="Arial"/>
                <a:cs typeface="Arial"/>
                <a:sym typeface="Arial"/>
              </a:rPr>
              <a:t>High capital cost</a:t>
            </a:r>
          </a:p>
          <a:p>
            <a:pPr lvl="0" rtl="0">
              <a:lnSpc>
                <a:spcPct val="100000"/>
              </a:lnSpc>
              <a:spcBef>
                <a:spcPts val="0"/>
              </a:spcBef>
              <a:spcAft>
                <a:spcPts val="0"/>
              </a:spcAft>
              <a:buClr>
                <a:srgbClr val="000000"/>
              </a:buClr>
              <a:buSzPts val="1100"/>
              <a:buFont typeface="Arial"/>
              <a:buNone/>
            </a:pPr>
            <a:r>
              <a:t/>
            </a:r>
            <a:endParaRPr b="1">
              <a:latin typeface="Arial"/>
              <a:ea typeface="Arial"/>
              <a:cs typeface="Arial"/>
              <a:sym typeface="Arial"/>
            </a:endParaRPr>
          </a:p>
          <a:p>
            <a:pPr indent="-317500" lvl="0" marL="457200" rtl="0">
              <a:lnSpc>
                <a:spcPct val="100000"/>
              </a:lnSpc>
              <a:spcBef>
                <a:spcPts val="0"/>
              </a:spcBef>
              <a:spcAft>
                <a:spcPts val="0"/>
              </a:spcAft>
              <a:buSzPts val="1400"/>
              <a:buFont typeface="Arial"/>
              <a:buChar char="●"/>
            </a:pPr>
            <a:r>
              <a:rPr b="1" lang="en">
                <a:latin typeface="Arial"/>
                <a:ea typeface="Arial"/>
                <a:cs typeface="Arial"/>
                <a:sym typeface="Arial"/>
              </a:rPr>
              <a:t>High fuel cost</a:t>
            </a:r>
          </a:p>
          <a:p>
            <a:pPr lvl="0" rtl="0">
              <a:lnSpc>
                <a:spcPct val="100000"/>
              </a:lnSpc>
              <a:spcBef>
                <a:spcPts val="0"/>
              </a:spcBef>
              <a:spcAft>
                <a:spcPts val="0"/>
              </a:spcAft>
              <a:buClr>
                <a:srgbClr val="000000"/>
              </a:buClr>
              <a:buSzPts val="1100"/>
              <a:buFont typeface="Arial"/>
              <a:buNone/>
            </a:pPr>
            <a:r>
              <a:t/>
            </a:r>
            <a:endParaRPr b="1">
              <a:latin typeface="Arial"/>
              <a:ea typeface="Arial"/>
              <a:cs typeface="Arial"/>
              <a:sym typeface="Arial"/>
            </a:endParaRPr>
          </a:p>
          <a:p>
            <a:pPr indent="-317500" lvl="0" marL="457200" rtl="0">
              <a:lnSpc>
                <a:spcPct val="100000"/>
              </a:lnSpc>
              <a:spcBef>
                <a:spcPts val="0"/>
              </a:spcBef>
              <a:spcAft>
                <a:spcPts val="0"/>
              </a:spcAft>
              <a:buSzPts val="1400"/>
              <a:buFont typeface="Arial"/>
              <a:buChar char="●"/>
            </a:pPr>
            <a:r>
              <a:rPr b="1" lang="en">
                <a:latin typeface="Arial"/>
                <a:ea typeface="Arial"/>
                <a:cs typeface="Arial"/>
                <a:sym typeface="Arial"/>
              </a:rPr>
              <a:t>Explosive hazard</a:t>
            </a:r>
          </a:p>
          <a:p>
            <a:pPr lvl="0" rtl="0">
              <a:spcBef>
                <a:spcPts val="0"/>
              </a:spcBef>
              <a:buNone/>
            </a:pPr>
            <a:r>
              <a:t/>
            </a:r>
            <a:endParaRPr b="1" sz="1800"/>
          </a:p>
        </p:txBody>
      </p:sp>
      <p:sp>
        <p:nvSpPr>
          <p:cNvPr id="296" name="Shape 296"/>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Fuel cell vehicles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ctrTitle"/>
          </p:nvPr>
        </p:nvSpPr>
        <p:spPr>
          <a:xfrm>
            <a:off x="117575" y="56325"/>
            <a:ext cx="8118600" cy="1522800"/>
          </a:xfrm>
          <a:prstGeom prst="rect">
            <a:avLst/>
          </a:prstGeom>
        </p:spPr>
        <p:txBody>
          <a:bodyPr anchorCtr="0" anchor="b" bIns="91425" lIns="91425" rIns="91425" wrap="square" tIns="91425">
            <a:noAutofit/>
          </a:bodyPr>
          <a:lstStyle/>
          <a:p>
            <a:pPr lvl="0" rtl="0">
              <a:spcBef>
                <a:spcPts val="0"/>
              </a:spcBef>
              <a:buNone/>
            </a:pPr>
            <a:r>
              <a:rPr lang="en"/>
              <a:t>Questions</a:t>
            </a:r>
          </a:p>
        </p:txBody>
      </p:sp>
      <p:sp>
        <p:nvSpPr>
          <p:cNvPr id="302" name="Shape 302"/>
          <p:cNvSpPr txBox="1"/>
          <p:nvPr>
            <p:ph idx="1" type="subTitle"/>
          </p:nvPr>
        </p:nvSpPr>
        <p:spPr>
          <a:xfrm>
            <a:off x="1483200" y="2890939"/>
            <a:ext cx="8118600" cy="787500"/>
          </a:xfrm>
          <a:prstGeom prst="rect">
            <a:avLst/>
          </a:prstGeom>
        </p:spPr>
        <p:txBody>
          <a:bodyPr anchorCtr="0" anchor="t" bIns="91425" lIns="91425" rIns="91425" wrap="square" tIns="91425">
            <a:noAutofit/>
          </a:bodyPr>
          <a:lstStyle/>
          <a:p>
            <a:pPr lvl="0" rtl="0">
              <a:spcBef>
                <a:spcPts val="0"/>
              </a:spcBef>
              <a:buNone/>
            </a:pPr>
            <a:r>
              <a:rPr lang="en"/>
              <a:t>Solution:</a:t>
            </a:r>
          </a:p>
          <a:p>
            <a:pPr lvl="0" rtl="0">
              <a:spcBef>
                <a:spcPts val="0"/>
              </a:spcBef>
              <a:buNone/>
            </a:pPr>
            <a:r>
              <a:rPr lang="en"/>
              <a:t>Wind</a:t>
            </a:r>
          </a:p>
          <a:p>
            <a:pPr lvl="0" rtl="0">
              <a:spcBef>
                <a:spcPts val="0"/>
              </a:spcBef>
              <a:buNone/>
            </a:pPr>
            <a:r>
              <a:rPr lang="en"/>
              <a:t>Substituting fossil fuels with renewables</a:t>
            </a:r>
          </a:p>
          <a:p>
            <a:pPr lvl="0" rtl="0">
              <a:spcBef>
                <a:spcPts val="0"/>
              </a:spcBef>
              <a:buNone/>
            </a:pPr>
            <a:r>
              <a:rPr lang="en"/>
              <a:t>Li-Ion storage</a:t>
            </a:r>
          </a:p>
          <a:p>
            <a:pPr lvl="0" rtl="0">
              <a:spcBef>
                <a:spcPts val="0"/>
              </a:spcBef>
              <a:buNone/>
            </a:pPr>
            <a:r>
              <a:rPr lang="en"/>
              <a:t>Fuel cell vehicles</a:t>
            </a:r>
          </a:p>
        </p:txBody>
      </p:sp>
      <p:sp>
        <p:nvSpPr>
          <p:cNvPr id="303" name="Shape 303"/>
          <p:cNvSpPr txBox="1"/>
          <p:nvPr/>
        </p:nvSpPr>
        <p:spPr>
          <a:xfrm>
            <a:off x="6301150" y="492175"/>
            <a:ext cx="714000" cy="1379400"/>
          </a:xfrm>
          <a:prstGeom prst="rect">
            <a:avLst/>
          </a:prstGeom>
          <a:noFill/>
          <a:ln>
            <a:noFill/>
          </a:ln>
        </p:spPr>
        <p:txBody>
          <a:bodyPr anchorCtr="0" anchor="t" bIns="91425" lIns="91425" rIns="91425" wrap="square" tIns="91425">
            <a:noAutofit/>
          </a:bodyPr>
          <a:lstStyle/>
          <a:p>
            <a:pPr lvl="0" rtl="0">
              <a:spcBef>
                <a:spcPts val="0"/>
              </a:spcBef>
              <a:buNone/>
            </a:pPr>
            <a:r>
              <a:t/>
            </a:r>
            <a:endParaRPr sz="9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265500" y="1382350"/>
            <a:ext cx="4045200" cy="1333200"/>
          </a:xfrm>
          <a:prstGeom prst="rect">
            <a:avLst/>
          </a:prstGeom>
        </p:spPr>
        <p:txBody>
          <a:bodyPr anchorCtr="0" anchor="b" bIns="91425" lIns="91425" rIns="91425" wrap="square" tIns="91425">
            <a:noAutofit/>
          </a:bodyPr>
          <a:lstStyle/>
          <a:p>
            <a:pPr lvl="0">
              <a:spcBef>
                <a:spcPts val="0"/>
              </a:spcBef>
              <a:buNone/>
            </a:pPr>
            <a:r>
              <a:rPr lang="en"/>
              <a:t>Generation Systems</a:t>
            </a:r>
          </a:p>
        </p:txBody>
      </p:sp>
      <p:sp>
        <p:nvSpPr>
          <p:cNvPr id="76" name="Shape 76"/>
          <p:cNvSpPr txBox="1"/>
          <p:nvPr>
            <p:ph idx="1" type="subTitle"/>
          </p:nvPr>
        </p:nvSpPr>
        <p:spPr>
          <a:xfrm>
            <a:off x="265500" y="2769001"/>
            <a:ext cx="4045200" cy="1345500"/>
          </a:xfrm>
          <a:prstGeom prst="rect">
            <a:avLst/>
          </a:prstGeom>
        </p:spPr>
        <p:txBody>
          <a:bodyPr anchorCtr="0" anchor="t" bIns="91425" lIns="91425" rIns="91425" wrap="square" tIns="91425">
            <a:noAutofit/>
          </a:bodyPr>
          <a:lstStyle/>
          <a:p>
            <a:pPr lvl="0">
              <a:spcBef>
                <a:spcPts val="0"/>
              </a:spcBef>
              <a:buNone/>
            </a:pPr>
            <a:r>
              <a:rPr lang="en"/>
              <a:t>By Chun Lo</a:t>
            </a:r>
          </a:p>
        </p:txBody>
      </p:sp>
      <p:sp>
        <p:nvSpPr>
          <p:cNvPr id="77" name="Shape 77"/>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lvl="0" rtl="0">
              <a:spcBef>
                <a:spcPts val="0"/>
              </a:spcBef>
              <a:buNone/>
            </a:pPr>
            <a:r>
              <a:rPr lang="en"/>
              <a:t>Getting energy into the grid </a:t>
            </a:r>
          </a:p>
          <a:p>
            <a:pPr lvl="0">
              <a:spcBef>
                <a:spcPts val="0"/>
              </a:spcBef>
              <a:buNone/>
            </a:pPr>
            <a:r>
              <a:rPr lang="en"/>
              <a:t>etc...</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555600"/>
            <a:ext cx="2808000" cy="755700"/>
          </a:xfrm>
          <a:prstGeom prst="rect">
            <a:avLst/>
          </a:prstGeom>
        </p:spPr>
        <p:txBody>
          <a:bodyPr anchorCtr="0" anchor="b" bIns="91425" lIns="91425" rIns="91425" wrap="square" tIns="91425">
            <a:noAutofit/>
          </a:bodyPr>
          <a:lstStyle/>
          <a:p>
            <a:pPr lvl="0">
              <a:spcBef>
                <a:spcPts val="0"/>
              </a:spcBef>
              <a:buNone/>
            </a:pPr>
            <a:r>
              <a:rPr b="1" lang="en"/>
              <a:t>Nuclear energy</a:t>
            </a:r>
          </a:p>
        </p:txBody>
      </p:sp>
      <p:sp>
        <p:nvSpPr>
          <p:cNvPr id="83" name="Shape 83"/>
          <p:cNvSpPr txBox="1"/>
          <p:nvPr>
            <p:ph idx="1" type="body"/>
          </p:nvPr>
        </p:nvSpPr>
        <p:spPr>
          <a:xfrm>
            <a:off x="311700" y="1855475"/>
            <a:ext cx="7746300" cy="2009700"/>
          </a:xfrm>
          <a:prstGeom prst="rect">
            <a:avLst/>
          </a:prstGeom>
        </p:spPr>
        <p:txBody>
          <a:bodyPr anchorCtr="0" anchor="t" bIns="91425" lIns="91425" rIns="91425" wrap="square" tIns="91425">
            <a:noAutofit/>
          </a:bodyPr>
          <a:lstStyle/>
          <a:p>
            <a:pPr lvl="0">
              <a:spcBef>
                <a:spcPts val="0"/>
              </a:spcBef>
              <a:buNone/>
            </a:pPr>
            <a:r>
              <a:rPr lang="en" sz="1400"/>
              <a:t>The UK nuclear power generates about 24.8% of the country electricity in 2017 with the data collected from March to May. There are 15 active operational nuclear reactor at 7 plants (14 advanced gas-cooled reactors (AGR) and one second generation pressurised water reactor (PWR)) but almost half for them will be decommissioned by 2025. There are two units of European Pressurized Reactor (EPR) at Hinkley Point C in the United Kingdom have received final approval in September 2016 and are expected to be completed by 2025.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idx="1" type="body"/>
          </p:nvPr>
        </p:nvSpPr>
        <p:spPr>
          <a:xfrm>
            <a:off x="378375" y="160025"/>
            <a:ext cx="7746300" cy="2009700"/>
          </a:xfrm>
          <a:prstGeom prst="rect">
            <a:avLst/>
          </a:prstGeom>
        </p:spPr>
        <p:txBody>
          <a:bodyPr anchorCtr="0" anchor="t" bIns="91425" lIns="91425" rIns="91425" wrap="square" tIns="91425">
            <a:noAutofit/>
          </a:bodyPr>
          <a:lstStyle/>
          <a:p>
            <a:pPr lvl="0" rtl="0">
              <a:lnSpc>
                <a:spcPct val="100000"/>
              </a:lnSpc>
              <a:spcBef>
                <a:spcPts val="0"/>
              </a:spcBef>
              <a:spcAft>
                <a:spcPts val="0"/>
              </a:spcAft>
              <a:buClr>
                <a:schemeClr val="dk1"/>
              </a:buClr>
              <a:buSzPts val="1100"/>
              <a:buFont typeface="Arial"/>
              <a:buNone/>
            </a:pPr>
            <a:r>
              <a:rPr b="1" lang="en" u="sng"/>
              <a:t>European Pressurized Reactor</a:t>
            </a:r>
            <a:r>
              <a:rPr b="1" lang="en"/>
              <a:t> </a:t>
            </a:r>
            <a:r>
              <a:rPr lang="en"/>
              <a:t>- EPR is a third generation pressurized water reactor (PWR) design. It is most powerful and safest reactor in the world. It has an electrical production capacity of more than 1,650MW which can provide 1.5 million people. The EPR is based on tried-and-tested technology. It has 4 extra safety systems and a concrete, metal-lined containment shell to protect the reactor which provide external resistance to plane crashes and earthquakes vibrations. This low-carbon reactor also reduces the amount of long-living radioactive waste by around 30% per kWh. It uses around 17% less uranium per unit of electricity generated than the older version of PWR. The EPR has about 60 years lifespans and total cost of the power station is likely to be £19.6 billion or more. The two new EPRs are expected to provide 7% of the UK electricity needs within its lifetime. </a:t>
            </a:r>
          </a:p>
          <a:p>
            <a:pPr lvl="0" rtl="0">
              <a:spcBef>
                <a:spcPts val="0"/>
              </a:spcBef>
              <a:spcAft>
                <a:spcPts val="0"/>
              </a:spcAft>
              <a:buClr>
                <a:schemeClr val="dk1"/>
              </a:buClr>
              <a:buSzPts val="1100"/>
              <a:buFont typeface="Arial"/>
              <a:buNone/>
            </a:pPr>
            <a:r>
              <a:t/>
            </a:r>
            <a:endParaRPr sz="1100" u="sng">
              <a:solidFill>
                <a:srgbClr val="1F1F1F"/>
              </a:solidFill>
              <a:highlight>
                <a:srgbClr val="FFFFFF"/>
              </a:highlight>
            </a:endParaRPr>
          </a:p>
          <a:p>
            <a:pPr lvl="0" rtl="0">
              <a:lnSpc>
                <a:spcPct val="100000"/>
              </a:lnSpc>
              <a:spcBef>
                <a:spcPts val="0"/>
              </a:spcBef>
              <a:spcAft>
                <a:spcPts val="0"/>
              </a:spcAft>
              <a:buNone/>
            </a:pPr>
            <a:r>
              <a:t/>
            </a:r>
            <a:endParaRPr/>
          </a:p>
        </p:txBody>
      </p:sp>
      <p:pic>
        <p:nvPicPr>
          <p:cNvPr id="89" name="Shape 89"/>
          <p:cNvPicPr preferRelativeResize="0"/>
          <p:nvPr/>
        </p:nvPicPr>
        <p:blipFill>
          <a:blip r:embed="rId3">
            <a:alphaModFix/>
          </a:blip>
          <a:stretch>
            <a:fillRect/>
          </a:stretch>
        </p:blipFill>
        <p:spPr>
          <a:xfrm>
            <a:off x="1951249" y="1998275"/>
            <a:ext cx="4699124" cy="281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idx="1" type="body"/>
          </p:nvPr>
        </p:nvSpPr>
        <p:spPr>
          <a:xfrm>
            <a:off x="4378875" y="874400"/>
            <a:ext cx="3803100" cy="4065900"/>
          </a:xfrm>
          <a:prstGeom prst="rect">
            <a:avLst/>
          </a:prstGeom>
          <a:solidFill>
            <a:schemeClr val="accent1"/>
          </a:solidFill>
        </p:spPr>
        <p:txBody>
          <a:bodyPr anchorCtr="0" anchor="t" bIns="91425" lIns="91425" rIns="91425" wrap="square" tIns="91425">
            <a:noAutofit/>
          </a:bodyPr>
          <a:lstStyle/>
          <a:p>
            <a:pPr lvl="0" rtl="0">
              <a:spcBef>
                <a:spcPts val="0"/>
              </a:spcBef>
              <a:buClr>
                <a:schemeClr val="dk1"/>
              </a:buClr>
              <a:buSzPts val="1100"/>
              <a:buFont typeface="Arial"/>
              <a:buNone/>
            </a:pPr>
            <a:r>
              <a:rPr b="1" lang="en" sz="1800"/>
              <a:t>Disa</a:t>
            </a:r>
            <a:r>
              <a:rPr b="1" lang="en" sz="1800"/>
              <a:t>dvantages</a:t>
            </a:r>
          </a:p>
          <a:p>
            <a:pPr indent="-342900" lvl="0" marL="457200" rtl="0">
              <a:spcBef>
                <a:spcPts val="0"/>
              </a:spcBef>
              <a:spcAft>
                <a:spcPts val="0"/>
              </a:spcAft>
              <a:buSzPts val="1800"/>
              <a:buChar char="●"/>
            </a:pPr>
            <a:r>
              <a:rPr lang="en" sz="1100"/>
              <a:t>Need to maintain high water pressure in the system</a:t>
            </a:r>
          </a:p>
          <a:p>
            <a:pPr indent="-342900" lvl="0" marL="457200" rtl="0">
              <a:spcBef>
                <a:spcPts val="0"/>
              </a:spcBef>
              <a:spcAft>
                <a:spcPts val="0"/>
              </a:spcAft>
              <a:buSzPts val="1800"/>
              <a:buChar char="●"/>
            </a:pPr>
            <a:r>
              <a:rPr lang="en" sz="1100"/>
              <a:t>Disposal cost is still high</a:t>
            </a:r>
          </a:p>
          <a:p>
            <a:pPr indent="-342900" lvl="0" marL="457200" rtl="0">
              <a:spcBef>
                <a:spcPts val="0"/>
              </a:spcBef>
              <a:spcAft>
                <a:spcPts val="0"/>
              </a:spcAft>
              <a:buSzPts val="1800"/>
              <a:buChar char="●"/>
            </a:pPr>
            <a:r>
              <a:rPr lang="en" sz="1100"/>
              <a:t>Decommission cost - retired reactors take up valuable land space for a long time</a:t>
            </a:r>
          </a:p>
          <a:p>
            <a:pPr indent="-342900" lvl="0" marL="457200" rtl="0">
              <a:spcBef>
                <a:spcPts val="0"/>
              </a:spcBef>
              <a:spcAft>
                <a:spcPts val="0"/>
              </a:spcAft>
              <a:buSzPts val="1800"/>
              <a:buChar char="●"/>
            </a:pPr>
            <a:r>
              <a:rPr lang="en" sz="1100"/>
              <a:t>Cannot mass produce</a:t>
            </a:r>
          </a:p>
          <a:p>
            <a:pPr indent="-342900" lvl="0" marL="457200" rtl="0">
              <a:spcBef>
                <a:spcPts val="0"/>
              </a:spcBef>
              <a:buSzPts val="1800"/>
              <a:buChar char="●"/>
            </a:pPr>
            <a:r>
              <a:rPr lang="en" sz="1100"/>
              <a:t>Water pollution</a:t>
            </a:r>
          </a:p>
          <a:p>
            <a:pPr lvl="0" rtl="0">
              <a:spcBef>
                <a:spcPts val="0"/>
              </a:spcBef>
              <a:buNone/>
            </a:pPr>
            <a:r>
              <a:t/>
            </a:r>
            <a:endParaRPr sz="1100"/>
          </a:p>
        </p:txBody>
      </p:sp>
      <p:sp>
        <p:nvSpPr>
          <p:cNvPr id="95" name="Shape 95"/>
          <p:cNvSpPr txBox="1"/>
          <p:nvPr>
            <p:ph idx="1" type="body"/>
          </p:nvPr>
        </p:nvSpPr>
        <p:spPr>
          <a:xfrm>
            <a:off x="378975" y="873150"/>
            <a:ext cx="3999900" cy="3397200"/>
          </a:xfrm>
          <a:prstGeom prst="rect">
            <a:avLst/>
          </a:prstGeom>
        </p:spPr>
        <p:txBody>
          <a:bodyPr anchorCtr="0" anchor="t" bIns="91425" lIns="91425" rIns="91425" wrap="square" tIns="91425">
            <a:noAutofit/>
          </a:bodyPr>
          <a:lstStyle/>
          <a:p>
            <a:pPr lvl="0" rtl="0">
              <a:spcBef>
                <a:spcPts val="0"/>
              </a:spcBef>
              <a:buNone/>
            </a:pPr>
            <a:r>
              <a:rPr b="1" lang="en" sz="1800"/>
              <a:t>Advantages</a:t>
            </a:r>
          </a:p>
          <a:p>
            <a:pPr indent="-342900" lvl="0" marL="457200" rtl="0">
              <a:spcBef>
                <a:spcPts val="0"/>
              </a:spcBef>
              <a:spcAft>
                <a:spcPts val="0"/>
              </a:spcAft>
              <a:buSzPts val="1800"/>
              <a:buChar char="●"/>
            </a:pPr>
            <a:r>
              <a:rPr lang="en" sz="1100"/>
              <a:t>Most concentrated form of energy</a:t>
            </a:r>
          </a:p>
          <a:p>
            <a:pPr indent="-342900" lvl="0" marL="457200" rtl="0">
              <a:spcBef>
                <a:spcPts val="0"/>
              </a:spcBef>
              <a:spcAft>
                <a:spcPts val="0"/>
              </a:spcAft>
              <a:buSzPts val="1800"/>
              <a:buChar char="●"/>
            </a:pPr>
            <a:r>
              <a:rPr lang="en" sz="1100"/>
              <a:t>various choice of fuels - 5% enriched uranium oxide fuel, reprocessed uranium fuel and 100% mixed uranium plutonium oxide fuel</a:t>
            </a:r>
          </a:p>
          <a:p>
            <a:pPr indent="-342900" lvl="0" marL="457200" rtl="0">
              <a:spcBef>
                <a:spcPts val="0"/>
              </a:spcBef>
              <a:spcAft>
                <a:spcPts val="0"/>
              </a:spcAft>
              <a:buSzPts val="1800"/>
              <a:buChar char="●"/>
            </a:pPr>
            <a:r>
              <a:rPr lang="en" sz="1100"/>
              <a:t>Plants do not give off greenhouse gases</a:t>
            </a:r>
          </a:p>
          <a:p>
            <a:pPr indent="-342900" lvl="0" marL="457200" rtl="0">
              <a:spcBef>
                <a:spcPts val="0"/>
              </a:spcBef>
              <a:spcAft>
                <a:spcPts val="0"/>
              </a:spcAft>
              <a:buSzPts val="1800"/>
              <a:buChar char="●"/>
            </a:pPr>
            <a:r>
              <a:rPr lang="en" sz="1100"/>
              <a:t>High reliability</a:t>
            </a:r>
          </a:p>
          <a:p>
            <a:pPr indent="-342900" lvl="0" marL="457200" rtl="0">
              <a:spcBef>
                <a:spcPts val="0"/>
              </a:spcBef>
              <a:spcAft>
                <a:spcPts val="0"/>
              </a:spcAft>
              <a:buSzPts val="1800"/>
              <a:buChar char="●"/>
            </a:pPr>
            <a:r>
              <a:rPr lang="en" sz="1100"/>
              <a:t>High level of safety - active and passive safety system</a:t>
            </a:r>
          </a:p>
          <a:p>
            <a:pPr indent="-342900" lvl="0" marL="457200" rtl="0">
              <a:spcBef>
                <a:spcPts val="0"/>
              </a:spcBef>
              <a:spcAft>
                <a:spcPts val="0"/>
              </a:spcAft>
              <a:buSzPts val="1800"/>
              <a:buChar char="●"/>
            </a:pPr>
            <a:r>
              <a:rPr lang="en" sz="1100"/>
              <a:t>Output can be controlled between 60% and 100%</a:t>
            </a:r>
          </a:p>
          <a:p>
            <a:pPr indent="-342900" lvl="0" marL="457200" rtl="0">
              <a:spcBef>
                <a:spcPts val="0"/>
              </a:spcBef>
              <a:buSzPts val="1800"/>
              <a:buChar char="●"/>
            </a:pPr>
            <a:r>
              <a:rPr lang="en" sz="1100"/>
              <a:t>Higher environmental protection - reduced radioactive waste</a:t>
            </a:r>
          </a:p>
          <a:p>
            <a:pPr lvl="0" rtl="0">
              <a:spcBef>
                <a:spcPts val="0"/>
              </a:spcBef>
              <a:buNone/>
            </a:pPr>
            <a:r>
              <a:t/>
            </a:r>
            <a:endParaRPr b="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99" name="Shape 99"/>
        <p:cNvGrpSpPr/>
        <p:nvPr/>
      </p:nvGrpSpPr>
      <p:grpSpPr>
        <a:xfrm>
          <a:off x="0" y="0"/>
          <a:ext cx="0" cy="0"/>
          <a:chOff x="0" y="0"/>
          <a:chExt cx="0" cy="0"/>
        </a:xfrm>
      </p:grpSpPr>
      <p:sp>
        <p:nvSpPr>
          <p:cNvPr id="100" name="Shape 100"/>
          <p:cNvSpPr txBox="1"/>
          <p:nvPr>
            <p:ph type="title"/>
          </p:nvPr>
        </p:nvSpPr>
        <p:spPr>
          <a:xfrm>
            <a:off x="311700" y="555600"/>
            <a:ext cx="2808000" cy="755700"/>
          </a:xfrm>
          <a:prstGeom prst="rect">
            <a:avLst/>
          </a:prstGeom>
        </p:spPr>
        <p:txBody>
          <a:bodyPr anchorCtr="0" anchor="b" bIns="91425" lIns="91425" rIns="91425" wrap="square" tIns="91425">
            <a:noAutofit/>
          </a:bodyPr>
          <a:lstStyle/>
          <a:p>
            <a:pPr lvl="0" rtl="0">
              <a:spcBef>
                <a:spcPts val="0"/>
              </a:spcBef>
              <a:buNone/>
            </a:pPr>
            <a:r>
              <a:rPr b="1" lang="en"/>
              <a:t>Wind power</a:t>
            </a:r>
          </a:p>
        </p:txBody>
      </p:sp>
      <p:sp>
        <p:nvSpPr>
          <p:cNvPr id="101" name="Shape 101"/>
          <p:cNvSpPr txBox="1"/>
          <p:nvPr>
            <p:ph idx="1" type="body"/>
          </p:nvPr>
        </p:nvSpPr>
        <p:spPr>
          <a:xfrm>
            <a:off x="355800" y="1742025"/>
            <a:ext cx="8432400" cy="2361300"/>
          </a:xfrm>
          <a:prstGeom prst="rect">
            <a:avLst/>
          </a:prstGeom>
          <a:solidFill>
            <a:schemeClr val="accent1"/>
          </a:solidFill>
        </p:spPr>
        <p:txBody>
          <a:bodyPr anchorCtr="0" anchor="t" bIns="91425" lIns="91425" rIns="91425" wrap="square" tIns="91425">
            <a:noAutofit/>
          </a:bodyPr>
          <a:lstStyle/>
          <a:p>
            <a:pPr lvl="0" rtl="0">
              <a:lnSpc>
                <a:spcPct val="100000"/>
              </a:lnSpc>
              <a:spcBef>
                <a:spcPts val="0"/>
              </a:spcBef>
              <a:spcAft>
                <a:spcPts val="0"/>
              </a:spcAft>
              <a:buClr>
                <a:schemeClr val="dk1"/>
              </a:buClr>
              <a:buSzPts val="1100"/>
              <a:buFont typeface="Arial"/>
              <a:buNone/>
            </a:pPr>
            <a:r>
              <a:rPr lang="en" sz="1400"/>
              <a:t>The UK wind farm generates about 11% of the electricity in 2016. UK is considered one of the best location for wind power generation in the world. There are 6,565 onshore wind turbines and 1,502 offshore wind turbines in UK. The UK government has also made a commitment to invest and support in offshore wind energy for generations. In addition, the world’s first floating wind farm has started delivering electricity to the grid in September at the off coast of Scotland. The five 6MW turbines can provide 20,000 Scottish homes.</a:t>
            </a:r>
          </a:p>
          <a:p>
            <a:pPr lvl="0" rtl="0">
              <a:spcBef>
                <a:spcPts val="0"/>
              </a:spcBef>
              <a:spcAft>
                <a:spcPts val="0"/>
              </a:spcAft>
              <a:buClr>
                <a:schemeClr val="dk1"/>
              </a:buClr>
              <a:buSzPts val="1100"/>
              <a:buFont typeface="Arial"/>
              <a:buNone/>
            </a:pPr>
            <a:r>
              <a:t/>
            </a:r>
            <a:endParaRPr sz="1400">
              <a:solidFill>
                <a:srgbClr val="40404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idx="1" type="body"/>
          </p:nvPr>
        </p:nvSpPr>
        <p:spPr>
          <a:xfrm>
            <a:off x="330750" y="188600"/>
            <a:ext cx="7746300" cy="20097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b="1" lang="en" u="sng"/>
              <a:t>Floating wind turbines (Hywind)</a:t>
            </a:r>
            <a:r>
              <a:rPr lang="en"/>
              <a:t> - The main differences between a bottom fixed turbine and a hywind turbine is the floating substructure. It is ballasted by 5000 tonnes of iron ore and moored to 3 lines which are connected to giant suction anchors on the seabed. The turbine tower extend 176m above the water and 78m below it. Hywind turbine also has a software to pitches the blades to certain direction to reduce unwanted motion and stabilize the floater for increasing the power production. The generated electricity are running through a cable undersea to a power station onshore. The Hywind Scotland project cost about £200 million to construct. In the future, these floating wind farm can be built more faster and cheaper.</a:t>
            </a:r>
          </a:p>
          <a:p>
            <a:pPr lvl="0" rtl="0">
              <a:spcBef>
                <a:spcPts val="0"/>
              </a:spcBef>
              <a:spcAft>
                <a:spcPts val="0"/>
              </a:spcAft>
              <a:buClr>
                <a:schemeClr val="dk1"/>
              </a:buClr>
              <a:buSzPts val="1100"/>
              <a:buFont typeface="Arial"/>
              <a:buNone/>
            </a:pPr>
            <a:r>
              <a:t/>
            </a:r>
            <a:endParaRPr sz="1100">
              <a:solidFill>
                <a:srgbClr val="404040"/>
              </a:solidFill>
              <a:highlight>
                <a:srgbClr val="FFFFFF"/>
              </a:highlight>
            </a:endParaRPr>
          </a:p>
          <a:p>
            <a:pPr lvl="0" rtl="0">
              <a:spcBef>
                <a:spcPts val="0"/>
              </a:spcBef>
              <a:buNone/>
            </a:pPr>
            <a:r>
              <a:t/>
            </a:r>
            <a:endParaRPr/>
          </a:p>
        </p:txBody>
      </p:sp>
      <p:pic>
        <p:nvPicPr>
          <p:cNvPr id="107" name="Shape 107"/>
          <p:cNvPicPr preferRelativeResize="0"/>
          <p:nvPr/>
        </p:nvPicPr>
        <p:blipFill>
          <a:blip r:embed="rId3">
            <a:alphaModFix/>
          </a:blip>
          <a:stretch>
            <a:fillRect/>
          </a:stretch>
        </p:blipFill>
        <p:spPr>
          <a:xfrm>
            <a:off x="2867025" y="2007800"/>
            <a:ext cx="3085350" cy="2962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