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Teko"/>
      <p:regular r:id="rId21"/>
      <p:bold r:id="rId22"/>
    </p:embeddedFont>
    <p:embeddedFont>
      <p:font typeface="Garamond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Teko-bold.fntdata"/><Relationship Id="rId21" Type="http://schemas.openxmlformats.org/officeDocument/2006/relationships/font" Target="fonts/Teko-regular.fntdata"/><Relationship Id="rId24" Type="http://schemas.openxmlformats.org/officeDocument/2006/relationships/font" Target="fonts/Garamond-bold.fntdata"/><Relationship Id="rId23" Type="http://schemas.openxmlformats.org/officeDocument/2006/relationships/font" Target="fonts/Garamo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Garamond-boldItalic.fntdata"/><Relationship Id="rId25" Type="http://schemas.openxmlformats.org/officeDocument/2006/relationships/font" Target="fonts/Garamond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schemas.openxmlformats.org/officeDocument/2006/relationships/font" Target="fonts/GillSans-regular.fnt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Gill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7709cf474_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17709cf474_2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0" name="Google Shape;220;g117709cf474_2_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7709cf474_0_2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117709cf474_0_2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8" name="Google Shape;438;g117709cf474_0_2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7709cf474_0_3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117709cf474_0_3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7" name="Google Shape;467;g117709cf474_0_3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17709cf474_0_3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g117709cf474_0_3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6" name="Google Shape;496;g117709cf474_0_3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7709cf474_0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117709cf474_0_3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25" name="Google Shape;525;g117709cf474_0_3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17709cf474_0_3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117709cf474_0_3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54" name="Google Shape;554;g117709cf474_0_3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7709cf474_2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17709cf474_2_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17709cf474_2_10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7709cf474_2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17709cf474_2_1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6" name="Google Shape;256;g117709cf474_2_1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7709cf47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17709cf47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6" name="Google Shape;286;g117709cf474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7709cf474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17709cf474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5" name="Google Shape;315;g117709cf474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7709cf474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17709cf474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4" name="Google Shape;344;g117709cf474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7709cf47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7709cf47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7709cf474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17709cf474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0" name="Google Shape;380;g117709cf474_0_2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7709cf474_0_2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117709cf474_0_2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9" name="Google Shape;409;g117709cf474_0_2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/>
          <p:nvPr/>
        </p:nvSpPr>
        <p:spPr>
          <a:xfrm>
            <a:off x="334900" y="2314324"/>
            <a:ext cx="844710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435896" y="1871584"/>
            <a:ext cx="8245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2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BA7C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4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BA7C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7918725" y="4467103"/>
            <a:ext cx="76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/>
          <p:nvPr/>
        </p:nvSpPr>
        <p:spPr>
          <a:xfrm>
            <a:off x="335863" y="3856481"/>
            <a:ext cx="84681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435895" y="2282933"/>
            <a:ext cx="82722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b="0" sz="2700" cap="none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2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7" name="Google Shape;157;p16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BA7C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BA7C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/>
          <p:nvPr/>
        </p:nvSpPr>
        <p:spPr>
          <a:xfrm>
            <a:off x="334486" y="454915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435895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2" type="body"/>
          </p:nvPr>
        </p:nvSpPr>
        <p:spPr>
          <a:xfrm>
            <a:off x="4641313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17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334486" y="454915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665414" y="1688169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172" name="Google Shape;172;p18"/>
          <p:cNvSpPr txBox="1"/>
          <p:nvPr>
            <p:ph idx="2" type="body"/>
          </p:nvPr>
        </p:nvSpPr>
        <p:spPr>
          <a:xfrm>
            <a:off x="435896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73" name="Google Shape;173;p18"/>
          <p:cNvSpPr txBox="1"/>
          <p:nvPr>
            <p:ph idx="3" type="body"/>
          </p:nvPr>
        </p:nvSpPr>
        <p:spPr>
          <a:xfrm>
            <a:off x="4892801" y="1688169"/>
            <a:ext cx="3815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174" name="Google Shape;174;p18"/>
          <p:cNvSpPr txBox="1"/>
          <p:nvPr>
            <p:ph idx="4" type="body"/>
          </p:nvPr>
        </p:nvSpPr>
        <p:spPr>
          <a:xfrm>
            <a:off x="4663282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330512" y="454915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>
            <p:ph type="title"/>
          </p:nvPr>
        </p:nvSpPr>
        <p:spPr>
          <a:xfrm>
            <a:off x="431921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20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/>
          <p:nvPr/>
        </p:nvSpPr>
        <p:spPr>
          <a:xfrm>
            <a:off x="335863" y="3856480"/>
            <a:ext cx="8473800" cy="95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>
            <p:ph type="title"/>
          </p:nvPr>
        </p:nvSpPr>
        <p:spPr>
          <a:xfrm>
            <a:off x="435894" y="3946722"/>
            <a:ext cx="3682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6BA7CA"/>
              </a:buClr>
              <a:buSzPts val="1500"/>
              <a:buFont typeface="Gill Sans"/>
              <a:buNone/>
              <a:defRPr b="0" sz="1500">
                <a:solidFill>
                  <a:srgbClr val="6BA7C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335862" y="450900"/>
            <a:ext cx="84696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indent="-298450" lvl="2" marL="1371600" rtl="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indent="-292100" lvl="3" marL="18288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indent="-292100" lvl="4" marL="22860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indent="-292100" lvl="5" marL="27432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indent="-292100" lvl="6" marL="32004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indent="-292100" lvl="7" marL="36576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indent="-292100" lvl="8" marL="4114800" rtl="0" algn="l"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2" name="Google Shape;192;p21"/>
          <p:cNvSpPr txBox="1"/>
          <p:nvPr>
            <p:ph idx="2" type="body"/>
          </p:nvPr>
        </p:nvSpPr>
        <p:spPr>
          <a:xfrm>
            <a:off x="4305617" y="3946722"/>
            <a:ext cx="4402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r">
              <a:spcBef>
                <a:spcPts val="2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93" name="Google Shape;193;p21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BA7C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1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BA7C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435895" y="3520042"/>
            <a:ext cx="8272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b="0" sz="18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22"/>
          <p:cNvSpPr/>
          <p:nvPr>
            <p:ph idx="2" type="pic"/>
          </p:nvPr>
        </p:nvSpPr>
        <p:spPr>
          <a:xfrm>
            <a:off x="335863" y="449794"/>
            <a:ext cx="8468100" cy="26679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435894" y="3945095"/>
            <a:ext cx="82722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9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200" name="Google Shape;200;p22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22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 rot="5400000">
            <a:off x="3250956" y="-1063048"/>
            <a:ext cx="2642100" cy="8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8450" lvl="1" marL="914400" rtl="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indent="-292100" lvl="2" marL="1371600" rtl="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indent="-279400" lvl="3" marL="1828800" rtl="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rtl="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207" name="Google Shape;207;p23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23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23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/>
          <p:nvPr/>
        </p:nvSpPr>
        <p:spPr>
          <a:xfrm>
            <a:off x="6629401" y="449794"/>
            <a:ext cx="2180100" cy="43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 txBox="1"/>
          <p:nvPr>
            <p:ph type="title"/>
          </p:nvPr>
        </p:nvSpPr>
        <p:spPr>
          <a:xfrm rot="5400000">
            <a:off x="5437324" y="1698995"/>
            <a:ext cx="38874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 rot="5400000">
            <a:off x="1598552" y="-510655"/>
            <a:ext cx="38874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214" name="Google Shape;214;p24"/>
          <p:cNvSpPr txBox="1"/>
          <p:nvPr>
            <p:ph idx="10" type="dt"/>
          </p:nvPr>
        </p:nvSpPr>
        <p:spPr>
          <a:xfrm>
            <a:off x="6745255" y="4467103"/>
            <a:ext cx="99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BA7C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24"/>
          <p:cNvSpPr txBox="1"/>
          <p:nvPr>
            <p:ph idx="11" type="ftr"/>
          </p:nvPr>
        </p:nvSpPr>
        <p:spPr>
          <a:xfrm>
            <a:off x="581192" y="4463858"/>
            <a:ext cx="592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7834961" y="4467103"/>
            <a:ext cx="87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7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35894" y="528843"/>
            <a:ext cx="82722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435894" y="1752002"/>
            <a:ext cx="8272200" cy="26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21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334901" y="342900"/>
            <a:ext cx="2777400" cy="7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6031610" y="340232"/>
            <a:ext cx="2777400" cy="7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hyperlink" Target="http://drive.google.com/file/d/1p8L__F8PVfRoqpQG2DZGk9bFVSdqZasG/view" TargetMode="External"/><Relationship Id="rId5" Type="http://schemas.openxmlformats.org/officeDocument/2006/relationships/image" Target="../media/image6.jpg"/><Relationship Id="rId6" Type="http://schemas.openxmlformats.org/officeDocument/2006/relationships/hyperlink" Target="http://drive.google.com/file/d/1eViAS0plI0e22I1s5S4ohBriIdo6vagS/view" TargetMode="External"/><Relationship Id="rId7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ctrTitle"/>
          </p:nvPr>
        </p:nvSpPr>
        <p:spPr>
          <a:xfrm>
            <a:off x="294978" y="2784520"/>
            <a:ext cx="8474950" cy="31707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06786"/>
              </a:buClr>
              <a:buSzPct val="100000"/>
              <a:buFont typeface="Cambria"/>
              <a:buNone/>
            </a:pP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" sz="3000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  <a:t>SOUTENANCE DE PROJET DE FIN D’ÉTUDE</a:t>
            </a:r>
            <a:br>
              <a:rPr b="1" lang="en" sz="3000">
                <a:latin typeface="Cambria"/>
                <a:ea typeface="Cambria"/>
                <a:cs typeface="Cambria"/>
                <a:sym typeface="Cambria"/>
              </a:rPr>
            </a:br>
            <a:br>
              <a:rPr b="1" lang="en" sz="3000">
                <a:latin typeface="Cambria"/>
                <a:ea typeface="Cambria"/>
                <a:cs typeface="Cambria"/>
                <a:sym typeface="Cambria"/>
              </a:rPr>
            </a:br>
            <a:br>
              <a:rPr lang="en" sz="1500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3" name="Google Shape;223;p25"/>
          <p:cNvSpPr txBox="1"/>
          <p:nvPr>
            <p:ph idx="1" type="subTitle"/>
          </p:nvPr>
        </p:nvSpPr>
        <p:spPr>
          <a:xfrm>
            <a:off x="95775" y="2338699"/>
            <a:ext cx="88734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" sz="1800" u="sng">
                <a:solidFill>
                  <a:srgbClr val="D3E06F"/>
                </a:solidFill>
                <a:latin typeface="Cambria"/>
                <a:ea typeface="Cambria"/>
                <a:cs typeface="Cambria"/>
                <a:sym typeface="Cambria"/>
              </a:rPr>
              <a:t>SUJET :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 </a:t>
            </a:r>
            <a:r>
              <a:rPr b="1" lang="en" sz="1800">
                <a:solidFill>
                  <a:srgbClr val="D3E06F"/>
                </a:solidFill>
                <a:latin typeface="Cambria"/>
                <a:ea typeface="Cambria"/>
                <a:cs typeface="Cambria"/>
                <a:sym typeface="Cambria"/>
              </a:rPr>
              <a:t>Drone Swarming: Towards Deployment and formation control</a:t>
            </a:r>
            <a:endParaRPr b="1" sz="1800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800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294974" y="3708870"/>
            <a:ext cx="3131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sng" cap="none" strike="noStrike">
                <a:solidFill>
                  <a:srgbClr val="D3E06F"/>
                </a:solidFill>
                <a:latin typeface="Cambria"/>
                <a:ea typeface="Cambria"/>
                <a:cs typeface="Cambria"/>
                <a:sym typeface="Cambria"/>
              </a:rPr>
              <a:t>SOUTENU PAR :</a:t>
            </a:r>
            <a:endParaRPr b="1" i="0" sz="1400" u="none" cap="none" strike="noStrike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3E06F"/>
                </a:solidFill>
                <a:latin typeface="Cambria"/>
                <a:ea typeface="Cambria"/>
                <a:cs typeface="Cambria"/>
                <a:sym typeface="Cambria"/>
              </a:rPr>
              <a:t>Mohamed-Said HAMMOUDI</a:t>
            </a:r>
            <a:endParaRPr b="1" i="0" sz="1400" u="none" cap="none" strike="noStrike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3245850" y="4737800"/>
            <a:ext cx="1643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  <a:t>Année universitaire </a:t>
            </a:r>
            <a:r>
              <a:rPr b="1" i="0" lang="en" sz="1100" u="none" cap="none" strike="noStrike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  <a:t>20</a:t>
            </a:r>
            <a:r>
              <a:rPr b="1" lang="en" sz="1100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  <a:t>21</a:t>
            </a:r>
            <a:r>
              <a:rPr b="1" i="0" lang="en" sz="1100" u="none" cap="none" strike="noStrike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  <a:t>/20</a:t>
            </a:r>
            <a:r>
              <a:rPr b="1" lang="en" sz="1100">
                <a:solidFill>
                  <a:srgbClr val="306786"/>
                </a:solidFill>
                <a:latin typeface="Cambria"/>
                <a:ea typeface="Cambria"/>
                <a:cs typeface="Cambria"/>
                <a:sym typeface="Cambria"/>
              </a:rPr>
              <a:t>22</a:t>
            </a:r>
            <a:endParaRPr b="1" i="0" sz="1100" u="none" cap="none" strike="noStrike">
              <a:solidFill>
                <a:srgbClr val="30678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4888825" y="3014829"/>
            <a:ext cx="3881100" cy="2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D3E06F"/>
                </a:solidFill>
                <a:latin typeface="Cambria"/>
                <a:ea typeface="Cambria"/>
                <a:cs typeface="Cambria"/>
                <a:sym typeface="Cambria"/>
              </a:rPr>
              <a:t>Encadrants</a:t>
            </a:r>
            <a:r>
              <a:rPr b="1" i="0" lang="en" sz="1400" u="sng" cap="none" strike="noStrike">
                <a:solidFill>
                  <a:srgbClr val="D3E06F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b="1" i="0" sz="1400" u="sng" cap="none" strike="noStrike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3E06F"/>
                </a:solidFill>
                <a:latin typeface="Cambria"/>
                <a:ea typeface="Cambria"/>
                <a:cs typeface="Cambria"/>
                <a:sym typeface="Cambria"/>
              </a:rPr>
              <a:t>Gerald Dherbomez</a:t>
            </a:r>
            <a:endParaRPr b="1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3E06F"/>
                </a:solidFill>
                <a:latin typeface="Cambria"/>
                <a:ea typeface="Cambria"/>
                <a:cs typeface="Cambria"/>
                <a:sym typeface="Cambria"/>
              </a:rPr>
              <a:t>Nicolas Espitia Hoyos</a:t>
            </a:r>
            <a:endParaRPr b="1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3E06F"/>
                </a:solidFill>
                <a:latin typeface="Cambria"/>
                <a:ea typeface="Cambria"/>
                <a:cs typeface="Cambria"/>
                <a:sym typeface="Cambria"/>
              </a:rPr>
              <a:t>Laurentiu Hetel</a:t>
            </a:r>
            <a:endParaRPr b="1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D3E06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75" y="418075"/>
            <a:ext cx="2005475" cy="8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2474" y="418075"/>
            <a:ext cx="2297450" cy="781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0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4"/>
          <p:cNvSpPr txBox="1"/>
          <p:nvPr/>
        </p:nvSpPr>
        <p:spPr>
          <a:xfrm>
            <a:off x="8058860" y="483975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42" name="Google Shape;442;p34"/>
          <p:cNvGrpSpPr/>
          <p:nvPr/>
        </p:nvGrpSpPr>
        <p:grpSpPr>
          <a:xfrm>
            <a:off x="1622586" y="793309"/>
            <a:ext cx="390983" cy="276116"/>
            <a:chOff x="6919177" y="2547450"/>
            <a:chExt cx="276900" cy="323700"/>
          </a:xfrm>
        </p:grpSpPr>
        <p:sp>
          <p:nvSpPr>
            <p:cNvPr id="443" name="Google Shape;443;p34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45" name="Google Shape;445;p34"/>
          <p:cNvSpPr/>
          <p:nvPr/>
        </p:nvSpPr>
        <p:spPr>
          <a:xfrm>
            <a:off x="418950" y="626648"/>
            <a:ext cx="11556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2295926" y="626647"/>
            <a:ext cx="926100" cy="5544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"/>
          <p:cNvSpPr/>
          <p:nvPr/>
        </p:nvSpPr>
        <p:spPr>
          <a:xfrm>
            <a:off x="4126995" y="617621"/>
            <a:ext cx="1016700" cy="5448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4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4"/>
          <p:cNvSpPr/>
          <p:nvPr/>
        </p:nvSpPr>
        <p:spPr>
          <a:xfrm>
            <a:off x="384610" y="633535"/>
            <a:ext cx="1224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50" name="Google Shape;450;p34"/>
          <p:cNvSpPr/>
          <p:nvPr/>
        </p:nvSpPr>
        <p:spPr>
          <a:xfrm>
            <a:off x="2215096" y="623228"/>
            <a:ext cx="101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451" name="Google Shape;451;p34"/>
          <p:cNvSpPr/>
          <p:nvPr/>
        </p:nvSpPr>
        <p:spPr>
          <a:xfrm>
            <a:off x="4067588" y="622839"/>
            <a:ext cx="1055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452" name="Google Shape;452;p34"/>
          <p:cNvSpPr/>
          <p:nvPr/>
        </p:nvSpPr>
        <p:spPr>
          <a:xfrm>
            <a:off x="5841155" y="63617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453" name="Google Shape;453;p34"/>
          <p:cNvSpPr txBox="1"/>
          <p:nvPr/>
        </p:nvSpPr>
        <p:spPr>
          <a:xfrm>
            <a:off x="0" y="3"/>
            <a:ext cx="9144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54" name="Google Shape;454;p34"/>
          <p:cNvGrpSpPr/>
          <p:nvPr/>
        </p:nvGrpSpPr>
        <p:grpSpPr>
          <a:xfrm>
            <a:off x="3430604" y="764989"/>
            <a:ext cx="390983" cy="276116"/>
            <a:chOff x="6919177" y="2547450"/>
            <a:chExt cx="276900" cy="323700"/>
          </a:xfrm>
        </p:grpSpPr>
        <p:sp>
          <p:nvSpPr>
            <p:cNvPr id="455" name="Google Shape;455;p34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457" name="Google Shape;457;p34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458" name="Google Shape;458;p34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60" name="Google Shape;460;p34"/>
          <p:cNvSpPr/>
          <p:nvPr/>
        </p:nvSpPr>
        <p:spPr>
          <a:xfrm>
            <a:off x="335750" y="1587603"/>
            <a:ext cx="8463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 u="sng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Récupération des données des drones :</a:t>
            </a:r>
            <a:endParaRPr sz="1300" u="sng">
              <a:solidFill>
                <a:schemeClr val="accent1"/>
              </a:solidFill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1" name="Google Shape;461;p34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462" name="Google Shape;462;p34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34"/>
          <p:cNvSpPr txBox="1"/>
          <p:nvPr/>
        </p:nvSpPr>
        <p:spPr>
          <a:xfrm>
            <a:off x="418950" y="2103900"/>
            <a:ext cx="86442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b="1" lang="en" sz="16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Ajouter ce code dans la </a:t>
            </a:r>
            <a:r>
              <a:rPr b="1" lang="en" sz="16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bibliothèque</a:t>
            </a:r>
            <a:r>
              <a:rPr b="1" lang="en" sz="16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Tello :</a:t>
            </a:r>
            <a:endParaRPr b="1" sz="16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get_current_state_always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path):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file_name = 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"state_history.json"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state_history_file = </a:t>
            </a:r>
            <a:r>
              <a:rPr lang="en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f'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file_name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0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.is_flying: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0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.get_height() &gt; 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data = {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'ip'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.address[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'time'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(datetime.now().time())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'state'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.get_current_state()}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json.dump(data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state_history_file)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state_history_file.write(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state_history_file.close()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0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5"/>
          <p:cNvSpPr txBox="1"/>
          <p:nvPr/>
        </p:nvSpPr>
        <p:spPr>
          <a:xfrm>
            <a:off x="8058860" y="483975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71" name="Google Shape;471;p35"/>
          <p:cNvGrpSpPr/>
          <p:nvPr/>
        </p:nvGrpSpPr>
        <p:grpSpPr>
          <a:xfrm>
            <a:off x="1622586" y="793309"/>
            <a:ext cx="390983" cy="276116"/>
            <a:chOff x="6919177" y="2547450"/>
            <a:chExt cx="276900" cy="323700"/>
          </a:xfrm>
        </p:grpSpPr>
        <p:sp>
          <p:nvSpPr>
            <p:cNvPr id="472" name="Google Shape;472;p35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74" name="Google Shape;474;p35"/>
          <p:cNvSpPr/>
          <p:nvPr/>
        </p:nvSpPr>
        <p:spPr>
          <a:xfrm>
            <a:off x="418950" y="626648"/>
            <a:ext cx="11556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5"/>
          <p:cNvSpPr/>
          <p:nvPr/>
        </p:nvSpPr>
        <p:spPr>
          <a:xfrm>
            <a:off x="2295926" y="626647"/>
            <a:ext cx="926100" cy="5544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4126995" y="617621"/>
            <a:ext cx="1016700" cy="5448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5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5"/>
          <p:cNvSpPr/>
          <p:nvPr/>
        </p:nvSpPr>
        <p:spPr>
          <a:xfrm>
            <a:off x="384610" y="633535"/>
            <a:ext cx="1224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79" name="Google Shape;479;p35"/>
          <p:cNvSpPr/>
          <p:nvPr/>
        </p:nvSpPr>
        <p:spPr>
          <a:xfrm>
            <a:off x="2215096" y="623228"/>
            <a:ext cx="101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480" name="Google Shape;480;p35"/>
          <p:cNvSpPr/>
          <p:nvPr/>
        </p:nvSpPr>
        <p:spPr>
          <a:xfrm>
            <a:off x="4067588" y="622839"/>
            <a:ext cx="1055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481" name="Google Shape;481;p35"/>
          <p:cNvSpPr/>
          <p:nvPr/>
        </p:nvSpPr>
        <p:spPr>
          <a:xfrm>
            <a:off x="5841155" y="63617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482" name="Google Shape;482;p35"/>
          <p:cNvSpPr txBox="1"/>
          <p:nvPr/>
        </p:nvSpPr>
        <p:spPr>
          <a:xfrm>
            <a:off x="0" y="3"/>
            <a:ext cx="9144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3" name="Google Shape;483;p35"/>
          <p:cNvGrpSpPr/>
          <p:nvPr/>
        </p:nvGrpSpPr>
        <p:grpSpPr>
          <a:xfrm>
            <a:off x="3430604" y="764989"/>
            <a:ext cx="390983" cy="276116"/>
            <a:chOff x="6919177" y="2547450"/>
            <a:chExt cx="276900" cy="323700"/>
          </a:xfrm>
        </p:grpSpPr>
        <p:sp>
          <p:nvSpPr>
            <p:cNvPr id="484" name="Google Shape;484;p35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486" name="Google Shape;486;p35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487" name="Google Shape;487;p35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89" name="Google Shape;489;p35"/>
          <p:cNvSpPr/>
          <p:nvPr/>
        </p:nvSpPr>
        <p:spPr>
          <a:xfrm>
            <a:off x="335750" y="1587603"/>
            <a:ext cx="8463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 u="sng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Récupération des données des drones :</a:t>
            </a:r>
            <a:endParaRPr sz="1300" u="sng">
              <a:solidFill>
                <a:schemeClr val="accent1"/>
              </a:solidFill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0" name="Google Shape;490;p35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491" name="Google Shape;491;p35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35"/>
          <p:cNvSpPr txBox="1"/>
          <p:nvPr/>
        </p:nvSpPr>
        <p:spPr>
          <a:xfrm>
            <a:off x="418950" y="2103900"/>
            <a:ext cx="8671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ill Sans"/>
                <a:ea typeface="Gill Sans"/>
                <a:cs typeface="Gill Sans"/>
                <a:sym typeface="Gill Sans"/>
              </a:rPr>
              <a:t>Exemple d’utilisation :</a:t>
            </a:r>
            <a:endParaRPr b="1"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get_satate_background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(swarm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path):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0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"""Start a process in background to get current state of each tello</a:t>
            </a:r>
            <a:endParaRPr i="1" sz="1000">
              <a:solidFill>
                <a:srgbClr val="6297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:swarm: a swarm of tello</a:t>
            </a:r>
            <a:endParaRPr i="1" sz="1000">
              <a:solidFill>
                <a:srgbClr val="6297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:path: path where to save data</a:t>
            </a:r>
            <a:endParaRPr i="1" sz="1000">
              <a:solidFill>
                <a:srgbClr val="6297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"""</a:t>
            </a:r>
            <a:endParaRPr i="1" sz="1000">
              <a:solidFill>
                <a:srgbClr val="6297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tello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swarm: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thread = threading.Thread(</a:t>
            </a:r>
            <a:r>
              <a:rPr lang="en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'background_state'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=tello.get_current_state_always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=(path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thread.daemon =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thread.start()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0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6"/>
          <p:cNvSpPr txBox="1"/>
          <p:nvPr/>
        </p:nvSpPr>
        <p:spPr>
          <a:xfrm>
            <a:off x="8058860" y="483975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00" name="Google Shape;500;p36"/>
          <p:cNvGrpSpPr/>
          <p:nvPr/>
        </p:nvGrpSpPr>
        <p:grpSpPr>
          <a:xfrm>
            <a:off x="1622586" y="793309"/>
            <a:ext cx="390983" cy="276116"/>
            <a:chOff x="6919177" y="2547450"/>
            <a:chExt cx="276900" cy="323700"/>
          </a:xfrm>
        </p:grpSpPr>
        <p:sp>
          <p:nvSpPr>
            <p:cNvPr id="501" name="Google Shape;501;p36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03" name="Google Shape;503;p36"/>
          <p:cNvSpPr/>
          <p:nvPr/>
        </p:nvSpPr>
        <p:spPr>
          <a:xfrm>
            <a:off x="418950" y="626648"/>
            <a:ext cx="11556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6"/>
          <p:cNvSpPr/>
          <p:nvPr/>
        </p:nvSpPr>
        <p:spPr>
          <a:xfrm>
            <a:off x="2295926" y="626647"/>
            <a:ext cx="926100" cy="5544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6"/>
          <p:cNvSpPr/>
          <p:nvPr/>
        </p:nvSpPr>
        <p:spPr>
          <a:xfrm>
            <a:off x="4126995" y="617621"/>
            <a:ext cx="1016700" cy="5448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6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6"/>
          <p:cNvSpPr/>
          <p:nvPr/>
        </p:nvSpPr>
        <p:spPr>
          <a:xfrm>
            <a:off x="384610" y="633535"/>
            <a:ext cx="1224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8" name="Google Shape;508;p36"/>
          <p:cNvSpPr/>
          <p:nvPr/>
        </p:nvSpPr>
        <p:spPr>
          <a:xfrm>
            <a:off x="2215096" y="623228"/>
            <a:ext cx="101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509" name="Google Shape;509;p36"/>
          <p:cNvSpPr/>
          <p:nvPr/>
        </p:nvSpPr>
        <p:spPr>
          <a:xfrm>
            <a:off x="4067588" y="622839"/>
            <a:ext cx="1055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510" name="Google Shape;510;p36"/>
          <p:cNvSpPr/>
          <p:nvPr/>
        </p:nvSpPr>
        <p:spPr>
          <a:xfrm>
            <a:off x="5841155" y="63617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511" name="Google Shape;511;p36"/>
          <p:cNvSpPr txBox="1"/>
          <p:nvPr/>
        </p:nvSpPr>
        <p:spPr>
          <a:xfrm>
            <a:off x="0" y="3"/>
            <a:ext cx="9144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430604" y="764989"/>
            <a:ext cx="390983" cy="276116"/>
            <a:chOff x="6919177" y="2547450"/>
            <a:chExt cx="276900" cy="323700"/>
          </a:xfrm>
        </p:grpSpPr>
        <p:sp>
          <p:nvSpPr>
            <p:cNvPr id="513" name="Google Shape;513;p36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515" name="Google Shape;515;p36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516" name="Google Shape;516;p36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18" name="Google Shape;518;p36"/>
          <p:cNvSpPr/>
          <p:nvPr/>
        </p:nvSpPr>
        <p:spPr>
          <a:xfrm>
            <a:off x="335750" y="1587603"/>
            <a:ext cx="8463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 u="sng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Récupération des données des drones :</a:t>
            </a:r>
            <a:endParaRPr sz="1300" u="sng">
              <a:solidFill>
                <a:schemeClr val="accent1"/>
              </a:solidFill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9" name="Google Shape;519;p36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520" name="Google Shape;520;p36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36"/>
          <p:cNvSpPr txBox="1"/>
          <p:nvPr/>
        </p:nvSpPr>
        <p:spPr>
          <a:xfrm>
            <a:off x="418950" y="1834200"/>
            <a:ext cx="86712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ill Sans"/>
                <a:ea typeface="Gill Sans"/>
                <a:cs typeface="Gill Sans"/>
                <a:sym typeface="Gill Sans"/>
              </a:rPr>
              <a:t>Exemple d’utilisation :</a:t>
            </a:r>
            <a:endParaRPr b="1"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conf = Configuration(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'redme007'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'redme007'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'motdepasse'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ip = conf.getTelloIp()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swarm = TelloSwarm.fromIps(ip)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swarm.connect()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"enable mission pad ..."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swarm.enable_mission_pads()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swarm.set_mission_pad_detection_direction(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swarm.takeoff()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get_satate_background(swarm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"/home/Drone-Swarming"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swarm.move_up(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swarm.disable_mission_pads()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swarm.land()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swarm.end()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0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7"/>
          <p:cNvSpPr txBox="1"/>
          <p:nvPr/>
        </p:nvSpPr>
        <p:spPr>
          <a:xfrm>
            <a:off x="8058860" y="483975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29" name="Google Shape;529;p37"/>
          <p:cNvGrpSpPr/>
          <p:nvPr/>
        </p:nvGrpSpPr>
        <p:grpSpPr>
          <a:xfrm>
            <a:off x="1622586" y="793309"/>
            <a:ext cx="390983" cy="276116"/>
            <a:chOff x="6919177" y="2547450"/>
            <a:chExt cx="276900" cy="323700"/>
          </a:xfrm>
        </p:grpSpPr>
        <p:sp>
          <p:nvSpPr>
            <p:cNvPr id="530" name="Google Shape;530;p37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32" name="Google Shape;532;p37"/>
          <p:cNvSpPr/>
          <p:nvPr/>
        </p:nvSpPr>
        <p:spPr>
          <a:xfrm>
            <a:off x="418950" y="626648"/>
            <a:ext cx="11556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7"/>
          <p:cNvSpPr/>
          <p:nvPr/>
        </p:nvSpPr>
        <p:spPr>
          <a:xfrm>
            <a:off x="2295926" y="626647"/>
            <a:ext cx="926100" cy="5544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7"/>
          <p:cNvSpPr/>
          <p:nvPr/>
        </p:nvSpPr>
        <p:spPr>
          <a:xfrm>
            <a:off x="4126995" y="617621"/>
            <a:ext cx="1016700" cy="5448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7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7"/>
          <p:cNvSpPr/>
          <p:nvPr/>
        </p:nvSpPr>
        <p:spPr>
          <a:xfrm>
            <a:off x="384610" y="633535"/>
            <a:ext cx="1224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37" name="Google Shape;537;p37"/>
          <p:cNvSpPr/>
          <p:nvPr/>
        </p:nvSpPr>
        <p:spPr>
          <a:xfrm>
            <a:off x="2215096" y="623228"/>
            <a:ext cx="101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538" name="Google Shape;538;p37"/>
          <p:cNvSpPr/>
          <p:nvPr/>
        </p:nvSpPr>
        <p:spPr>
          <a:xfrm>
            <a:off x="4067588" y="622839"/>
            <a:ext cx="1055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539" name="Google Shape;539;p37"/>
          <p:cNvSpPr/>
          <p:nvPr/>
        </p:nvSpPr>
        <p:spPr>
          <a:xfrm>
            <a:off x="5841155" y="63617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540" name="Google Shape;540;p37"/>
          <p:cNvSpPr txBox="1"/>
          <p:nvPr/>
        </p:nvSpPr>
        <p:spPr>
          <a:xfrm>
            <a:off x="0" y="3"/>
            <a:ext cx="9144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41" name="Google Shape;541;p37"/>
          <p:cNvGrpSpPr/>
          <p:nvPr/>
        </p:nvGrpSpPr>
        <p:grpSpPr>
          <a:xfrm>
            <a:off x="3430604" y="764989"/>
            <a:ext cx="390983" cy="276116"/>
            <a:chOff x="6919177" y="2547450"/>
            <a:chExt cx="276900" cy="323700"/>
          </a:xfrm>
        </p:grpSpPr>
        <p:sp>
          <p:nvSpPr>
            <p:cNvPr id="542" name="Google Shape;542;p37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544" name="Google Shape;544;p37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545" name="Google Shape;545;p37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47" name="Google Shape;547;p37"/>
          <p:cNvSpPr/>
          <p:nvPr/>
        </p:nvSpPr>
        <p:spPr>
          <a:xfrm>
            <a:off x="335750" y="1587603"/>
            <a:ext cx="8463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 u="sng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Récupération des données des drones :</a:t>
            </a:r>
            <a:endParaRPr sz="1300" u="sng">
              <a:solidFill>
                <a:schemeClr val="accent1"/>
              </a:solidFill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8" name="Google Shape;548;p37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549" name="Google Shape;549;p37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p37"/>
          <p:cNvSpPr txBox="1"/>
          <p:nvPr/>
        </p:nvSpPr>
        <p:spPr>
          <a:xfrm>
            <a:off x="418950" y="1834200"/>
            <a:ext cx="8671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ill Sans"/>
                <a:ea typeface="Gill Sans"/>
                <a:cs typeface="Gill Sans"/>
                <a:sym typeface="Gill Sans"/>
              </a:rPr>
              <a:t>Exemple d’utilisation :</a:t>
            </a:r>
            <a:endParaRPr b="1" sz="1600"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Activer la detection des pads.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Appeler la fonction </a:t>
            </a:r>
            <a:r>
              <a:rPr lang="en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get_satate_background(swarm, path)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après le décollage des drones.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 processus s'arrête une fois que les drones sont atterris.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Un fichier nommé : </a:t>
            </a:r>
            <a:r>
              <a:rPr b="1" lang="en" sz="1600">
                <a:latin typeface="Gill Sans"/>
                <a:ea typeface="Gill Sans"/>
                <a:cs typeface="Gill Sans"/>
                <a:sym typeface="Gill Sans"/>
              </a:rPr>
              <a:t>state_history.json</a:t>
            </a: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, qui contient toutes les données est créer dans le chemin indiqué.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0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38"/>
          <p:cNvSpPr txBox="1"/>
          <p:nvPr/>
        </p:nvSpPr>
        <p:spPr>
          <a:xfrm>
            <a:off x="8058860" y="483975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58" name="Google Shape;558;p38"/>
          <p:cNvGrpSpPr/>
          <p:nvPr/>
        </p:nvGrpSpPr>
        <p:grpSpPr>
          <a:xfrm>
            <a:off x="1622586" y="793309"/>
            <a:ext cx="390983" cy="276116"/>
            <a:chOff x="6919177" y="2547450"/>
            <a:chExt cx="276900" cy="323700"/>
          </a:xfrm>
        </p:grpSpPr>
        <p:sp>
          <p:nvSpPr>
            <p:cNvPr id="559" name="Google Shape;559;p38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61" name="Google Shape;561;p38"/>
          <p:cNvSpPr/>
          <p:nvPr/>
        </p:nvSpPr>
        <p:spPr>
          <a:xfrm>
            <a:off x="418950" y="626648"/>
            <a:ext cx="11556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8"/>
          <p:cNvSpPr/>
          <p:nvPr/>
        </p:nvSpPr>
        <p:spPr>
          <a:xfrm>
            <a:off x="2295926" y="626647"/>
            <a:ext cx="926100" cy="5544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8"/>
          <p:cNvSpPr/>
          <p:nvPr/>
        </p:nvSpPr>
        <p:spPr>
          <a:xfrm>
            <a:off x="4126995" y="617621"/>
            <a:ext cx="10167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8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8"/>
          <p:cNvSpPr/>
          <p:nvPr/>
        </p:nvSpPr>
        <p:spPr>
          <a:xfrm>
            <a:off x="384610" y="633535"/>
            <a:ext cx="1224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66" name="Google Shape;566;p38"/>
          <p:cNvSpPr/>
          <p:nvPr/>
        </p:nvSpPr>
        <p:spPr>
          <a:xfrm>
            <a:off x="2215096" y="623228"/>
            <a:ext cx="101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567" name="Google Shape;567;p38"/>
          <p:cNvSpPr/>
          <p:nvPr/>
        </p:nvSpPr>
        <p:spPr>
          <a:xfrm>
            <a:off x="4067575" y="622827"/>
            <a:ext cx="1055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568" name="Google Shape;568;p38"/>
          <p:cNvSpPr/>
          <p:nvPr/>
        </p:nvSpPr>
        <p:spPr>
          <a:xfrm>
            <a:off x="5837255" y="60692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569" name="Google Shape;569;p38"/>
          <p:cNvSpPr txBox="1"/>
          <p:nvPr/>
        </p:nvSpPr>
        <p:spPr>
          <a:xfrm>
            <a:off x="0" y="3"/>
            <a:ext cx="9144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70" name="Google Shape;570;p38"/>
          <p:cNvGrpSpPr/>
          <p:nvPr/>
        </p:nvGrpSpPr>
        <p:grpSpPr>
          <a:xfrm>
            <a:off x="3430604" y="764989"/>
            <a:ext cx="390983" cy="276116"/>
            <a:chOff x="6919177" y="2547450"/>
            <a:chExt cx="276900" cy="323700"/>
          </a:xfrm>
        </p:grpSpPr>
        <p:sp>
          <p:nvSpPr>
            <p:cNvPr id="571" name="Google Shape;571;p38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573" name="Google Shape;573;p38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574" name="Google Shape;574;p38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76" name="Google Shape;576;p38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577" name="Google Shape;577;p38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8" name="Google Shape;578;p38" title="swarm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4440" y="1476275"/>
            <a:ext cx="1688385" cy="3001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38" title="swarm_pad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1388" y="1485190"/>
            <a:ext cx="5156922" cy="2965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71"/>
            <a:ext cx="9144001" cy="370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26"/>
          <p:cNvGrpSpPr/>
          <p:nvPr/>
        </p:nvGrpSpPr>
        <p:grpSpPr>
          <a:xfrm>
            <a:off x="2227691" y="1603565"/>
            <a:ext cx="2197961" cy="366601"/>
            <a:chOff x="1941799" y="2362200"/>
            <a:chExt cx="2841579" cy="457200"/>
          </a:xfrm>
        </p:grpSpPr>
        <p:sp>
          <p:nvSpPr>
            <p:cNvPr id="236" name="Google Shape;236;p26"/>
            <p:cNvSpPr/>
            <p:nvPr/>
          </p:nvSpPr>
          <p:spPr>
            <a:xfrm>
              <a:off x="2116662" y="2362200"/>
              <a:ext cx="2666716" cy="4572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231050" spcFirstLastPara="1" rIns="17067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rPr>
                <a:t>Problématique</a:t>
              </a:r>
              <a:endParaRPr b="1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941799" y="2476500"/>
              <a:ext cx="344201" cy="26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27000" lIns="54000" spcFirstLastPara="1" rIns="68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 sz="1100"/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2644509" y="2147865"/>
            <a:ext cx="5516354" cy="342963"/>
            <a:chOff x="2792699" y="3235854"/>
            <a:chExt cx="7355139" cy="476400"/>
          </a:xfrm>
        </p:grpSpPr>
        <p:sp>
          <p:nvSpPr>
            <p:cNvPr id="239" name="Google Shape;239;p26"/>
            <p:cNvSpPr/>
            <p:nvPr/>
          </p:nvSpPr>
          <p:spPr>
            <a:xfrm>
              <a:off x="2942138" y="3235854"/>
              <a:ext cx="7205700" cy="4764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231050" spcFirstLastPara="1" rIns="17067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rPr>
                <a:t>Tâche 1: Automatisation de la configuration des drones </a:t>
              </a:r>
              <a:endParaRPr sz="1100"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2792699" y="3328462"/>
              <a:ext cx="331501" cy="3043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27000" lIns="54000" spcFirstLastPara="1" rIns="68575" wrap="square" tIns="13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sz="1100"/>
            </a:p>
          </p:txBody>
        </p:sp>
      </p:grpSp>
      <p:grpSp>
        <p:nvGrpSpPr>
          <p:cNvPr id="241" name="Google Shape;241;p26"/>
          <p:cNvGrpSpPr/>
          <p:nvPr/>
        </p:nvGrpSpPr>
        <p:grpSpPr>
          <a:xfrm>
            <a:off x="2760914" y="2774016"/>
            <a:ext cx="5196449" cy="342963"/>
            <a:chOff x="2856199" y="3315216"/>
            <a:chExt cx="6207567" cy="476400"/>
          </a:xfrm>
        </p:grpSpPr>
        <p:sp>
          <p:nvSpPr>
            <p:cNvPr id="242" name="Google Shape;242;p26"/>
            <p:cNvSpPr/>
            <p:nvPr/>
          </p:nvSpPr>
          <p:spPr>
            <a:xfrm>
              <a:off x="3031066" y="3315216"/>
              <a:ext cx="6032700" cy="4764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231050" spcFirstLastPara="1" rIns="17067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rPr>
                <a:t>Tâche 2: Récupération des données des drones</a:t>
              </a:r>
              <a:endParaRPr b="1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2856199" y="3407847"/>
              <a:ext cx="331200" cy="3037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27000" lIns="54000" spcFirstLastPara="1" rIns="68575" wrap="square" tIns="13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endParaRPr sz="1100"/>
            </a:p>
          </p:txBody>
        </p:sp>
      </p:grpSp>
      <p:sp>
        <p:nvSpPr>
          <p:cNvPr id="244" name="Google Shape;244;p26"/>
          <p:cNvSpPr/>
          <p:nvPr/>
        </p:nvSpPr>
        <p:spPr>
          <a:xfrm rot="10800000">
            <a:off x="1487261" y="1697215"/>
            <a:ext cx="1247775" cy="2944184"/>
          </a:xfrm>
          <a:prstGeom prst="moon">
            <a:avLst>
              <a:gd fmla="val 7072" name="adj"/>
            </a:avLst>
          </a:prstGeom>
          <a:solidFill>
            <a:schemeClr val="accent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47625" spcFirstLastPara="1" rIns="486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988741" y="2972143"/>
            <a:ext cx="309219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b="1" sz="2400" u="none" cap="none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0" y="3"/>
            <a:ext cx="9144000" cy="339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 u="none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8187" y="2604773"/>
            <a:ext cx="1049986" cy="1056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26"/>
          <p:cNvGrpSpPr/>
          <p:nvPr/>
        </p:nvGrpSpPr>
        <p:grpSpPr>
          <a:xfrm>
            <a:off x="2735036" y="3407983"/>
            <a:ext cx="2172260" cy="342900"/>
            <a:chOff x="2856199" y="3315231"/>
            <a:chExt cx="3529021" cy="476313"/>
          </a:xfrm>
        </p:grpSpPr>
        <p:sp>
          <p:nvSpPr>
            <p:cNvPr id="249" name="Google Shape;249;p26"/>
            <p:cNvSpPr/>
            <p:nvPr/>
          </p:nvSpPr>
          <p:spPr>
            <a:xfrm>
              <a:off x="2967562" y="3315231"/>
              <a:ext cx="3417658" cy="476313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231050" spcFirstLastPara="1" rIns="17067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rPr>
                <a:t>Conclusion</a:t>
              </a:r>
              <a:endParaRPr b="1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2856199" y="3394614"/>
              <a:ext cx="412761" cy="3163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27000" lIns="54000" spcFirstLastPara="1" rIns="68575" wrap="square" tIns="13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4</a:t>
              </a:r>
              <a:endParaRPr sz="1100"/>
            </a:p>
          </p:txBody>
        </p:sp>
      </p:grpSp>
      <p:sp>
        <p:nvSpPr>
          <p:cNvPr id="251" name="Google Shape;251;p26"/>
          <p:cNvSpPr txBox="1"/>
          <p:nvPr>
            <p:ph idx="11" type="ftr"/>
          </p:nvPr>
        </p:nvSpPr>
        <p:spPr>
          <a:xfrm>
            <a:off x="141083" y="4828949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ANNÉE UNIVERSITAIRE 2021/2022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p26"/>
          <p:cNvSpPr txBox="1"/>
          <p:nvPr>
            <p:ph idx="12" type="sldNum"/>
          </p:nvPr>
        </p:nvSpPr>
        <p:spPr>
          <a:xfrm>
            <a:off x="8160958" y="4828949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1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/>
        </p:nvSpPr>
        <p:spPr>
          <a:xfrm>
            <a:off x="8058860" y="483975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60" name="Google Shape;260;p27"/>
          <p:cNvGrpSpPr/>
          <p:nvPr/>
        </p:nvGrpSpPr>
        <p:grpSpPr>
          <a:xfrm>
            <a:off x="1622492" y="793417"/>
            <a:ext cx="390791" cy="276185"/>
            <a:chOff x="6919177" y="2547450"/>
            <a:chExt cx="276767" cy="323765"/>
          </a:xfrm>
        </p:grpSpPr>
        <p:sp>
          <p:nvSpPr>
            <p:cNvPr id="261" name="Google Shape;261;p27"/>
            <p:cNvSpPr/>
            <p:nvPr/>
          </p:nvSpPr>
          <p:spPr>
            <a:xfrm>
              <a:off x="6919177" y="2547450"/>
              <a:ext cx="276767" cy="323765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6919177" y="2612203"/>
              <a:ext cx="193737" cy="194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63" name="Google Shape;263;p27"/>
          <p:cNvSpPr/>
          <p:nvPr/>
        </p:nvSpPr>
        <p:spPr>
          <a:xfrm>
            <a:off x="418950" y="626648"/>
            <a:ext cx="1155694" cy="544882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2295926" y="626647"/>
            <a:ext cx="926104" cy="554362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4126995" y="617621"/>
            <a:ext cx="1016811" cy="544882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402360" y="652085"/>
            <a:ext cx="1224334" cy="512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2251958" y="596741"/>
            <a:ext cx="1014039" cy="570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269" name="Google Shape;269;p27"/>
          <p:cNvSpPr/>
          <p:nvPr/>
        </p:nvSpPr>
        <p:spPr>
          <a:xfrm>
            <a:off x="4104900" y="636127"/>
            <a:ext cx="1055017" cy="512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270" name="Google Shape;270;p27"/>
          <p:cNvSpPr/>
          <p:nvPr/>
        </p:nvSpPr>
        <p:spPr>
          <a:xfrm>
            <a:off x="5841155" y="63617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271" name="Google Shape;271;p27"/>
          <p:cNvSpPr txBox="1"/>
          <p:nvPr/>
        </p:nvSpPr>
        <p:spPr>
          <a:xfrm>
            <a:off x="0" y="3"/>
            <a:ext cx="9144000" cy="339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72" name="Google Shape;272;p27"/>
          <p:cNvGrpSpPr/>
          <p:nvPr/>
        </p:nvGrpSpPr>
        <p:grpSpPr>
          <a:xfrm>
            <a:off x="3430510" y="765097"/>
            <a:ext cx="390791" cy="276185"/>
            <a:chOff x="6919177" y="2547450"/>
            <a:chExt cx="276767" cy="323765"/>
          </a:xfrm>
        </p:grpSpPr>
        <p:sp>
          <p:nvSpPr>
            <p:cNvPr id="273" name="Google Shape;273;p27"/>
            <p:cNvSpPr/>
            <p:nvPr/>
          </p:nvSpPr>
          <p:spPr>
            <a:xfrm>
              <a:off x="6919177" y="2547450"/>
              <a:ext cx="276767" cy="323765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919177" y="2612203"/>
              <a:ext cx="193737" cy="194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75" name="Google Shape;275;p27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276" name="Google Shape;276;p27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78" name="Google Shape;278;p27"/>
          <p:cNvSpPr/>
          <p:nvPr/>
        </p:nvSpPr>
        <p:spPr>
          <a:xfrm>
            <a:off x="335756" y="1587605"/>
            <a:ext cx="8463967" cy="12234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Google Shape;279;p27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280" name="Google Shape;280;p27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27"/>
          <p:cNvSpPr txBox="1"/>
          <p:nvPr/>
        </p:nvSpPr>
        <p:spPr>
          <a:xfrm>
            <a:off x="3358200" y="2374775"/>
            <a:ext cx="5550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r>
              <a:rPr b="1"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roblématique</a:t>
            </a:r>
            <a:r>
              <a:rPr b="1" lang="en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pouvoir déployer un essaim de drones Tellu Edu sous une configuration de contrôle centralisée.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968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Char char="•"/>
            </a:pP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Récupérer</a:t>
            </a: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toutes les informations sur les états des agents.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82" name="Google Shape;2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75" y="2077574"/>
            <a:ext cx="3169926" cy="178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0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8"/>
          <p:cNvSpPr txBox="1"/>
          <p:nvPr/>
        </p:nvSpPr>
        <p:spPr>
          <a:xfrm>
            <a:off x="8058860" y="483975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90" name="Google Shape;290;p28"/>
          <p:cNvGrpSpPr/>
          <p:nvPr/>
        </p:nvGrpSpPr>
        <p:grpSpPr>
          <a:xfrm>
            <a:off x="1622586" y="793309"/>
            <a:ext cx="390983" cy="276116"/>
            <a:chOff x="6919177" y="2547450"/>
            <a:chExt cx="276900" cy="323700"/>
          </a:xfrm>
        </p:grpSpPr>
        <p:sp>
          <p:nvSpPr>
            <p:cNvPr id="291" name="Google Shape;291;p28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93" name="Google Shape;293;p28"/>
          <p:cNvSpPr/>
          <p:nvPr/>
        </p:nvSpPr>
        <p:spPr>
          <a:xfrm>
            <a:off x="418950" y="626648"/>
            <a:ext cx="11556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2295926" y="626647"/>
            <a:ext cx="926100" cy="5544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4126995" y="617621"/>
            <a:ext cx="10167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384610" y="633535"/>
            <a:ext cx="1224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2215096" y="594028"/>
            <a:ext cx="101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299" name="Google Shape;299;p28"/>
          <p:cNvSpPr/>
          <p:nvPr/>
        </p:nvSpPr>
        <p:spPr>
          <a:xfrm>
            <a:off x="4104900" y="636127"/>
            <a:ext cx="1055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300" name="Google Shape;300;p28"/>
          <p:cNvSpPr/>
          <p:nvPr/>
        </p:nvSpPr>
        <p:spPr>
          <a:xfrm>
            <a:off x="5841155" y="63617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301" name="Google Shape;301;p28"/>
          <p:cNvSpPr txBox="1"/>
          <p:nvPr/>
        </p:nvSpPr>
        <p:spPr>
          <a:xfrm>
            <a:off x="0" y="3"/>
            <a:ext cx="9144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02" name="Google Shape;302;p28"/>
          <p:cNvGrpSpPr/>
          <p:nvPr/>
        </p:nvGrpSpPr>
        <p:grpSpPr>
          <a:xfrm>
            <a:off x="3430604" y="764989"/>
            <a:ext cx="390983" cy="276116"/>
            <a:chOff x="6919177" y="2547450"/>
            <a:chExt cx="276900" cy="323700"/>
          </a:xfrm>
        </p:grpSpPr>
        <p:sp>
          <p:nvSpPr>
            <p:cNvPr id="303" name="Google Shape;303;p28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05" name="Google Shape;305;p28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306" name="Google Shape;306;p28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08" name="Google Shape;308;p28"/>
          <p:cNvSpPr/>
          <p:nvPr/>
        </p:nvSpPr>
        <p:spPr>
          <a:xfrm>
            <a:off x="335750" y="1587603"/>
            <a:ext cx="8463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 u="sng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Automatisation de la configuration des drones </a:t>
            </a:r>
            <a:endParaRPr sz="1300" u="sng">
              <a:solidFill>
                <a:schemeClr val="accent1"/>
              </a:solidFill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9" name="Google Shape;309;p28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310" name="Google Shape;310;p28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1" name="Google Shape;31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650" y="1995600"/>
            <a:ext cx="6115100" cy="2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0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9"/>
          <p:cNvSpPr txBox="1"/>
          <p:nvPr/>
        </p:nvSpPr>
        <p:spPr>
          <a:xfrm>
            <a:off x="8058860" y="483975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19" name="Google Shape;319;p29"/>
          <p:cNvGrpSpPr/>
          <p:nvPr/>
        </p:nvGrpSpPr>
        <p:grpSpPr>
          <a:xfrm>
            <a:off x="1622586" y="793309"/>
            <a:ext cx="390983" cy="276116"/>
            <a:chOff x="6919177" y="2547450"/>
            <a:chExt cx="276900" cy="323700"/>
          </a:xfrm>
        </p:grpSpPr>
        <p:sp>
          <p:nvSpPr>
            <p:cNvPr id="320" name="Google Shape;320;p29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2" name="Google Shape;322;p29"/>
          <p:cNvSpPr/>
          <p:nvPr/>
        </p:nvSpPr>
        <p:spPr>
          <a:xfrm>
            <a:off x="418950" y="626648"/>
            <a:ext cx="11556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2295926" y="626647"/>
            <a:ext cx="926100" cy="5544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>
            <a:off x="4126995" y="617621"/>
            <a:ext cx="10167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9"/>
          <p:cNvSpPr/>
          <p:nvPr/>
        </p:nvSpPr>
        <p:spPr>
          <a:xfrm>
            <a:off x="384610" y="633535"/>
            <a:ext cx="1224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2215096" y="594028"/>
            <a:ext cx="101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328" name="Google Shape;328;p29"/>
          <p:cNvSpPr/>
          <p:nvPr/>
        </p:nvSpPr>
        <p:spPr>
          <a:xfrm>
            <a:off x="4104900" y="636127"/>
            <a:ext cx="1055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329" name="Google Shape;329;p29"/>
          <p:cNvSpPr/>
          <p:nvPr/>
        </p:nvSpPr>
        <p:spPr>
          <a:xfrm>
            <a:off x="5841155" y="63617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330" name="Google Shape;330;p29"/>
          <p:cNvSpPr txBox="1"/>
          <p:nvPr/>
        </p:nvSpPr>
        <p:spPr>
          <a:xfrm>
            <a:off x="0" y="3"/>
            <a:ext cx="9144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31" name="Google Shape;331;p29"/>
          <p:cNvGrpSpPr/>
          <p:nvPr/>
        </p:nvGrpSpPr>
        <p:grpSpPr>
          <a:xfrm>
            <a:off x="3430604" y="764989"/>
            <a:ext cx="390983" cy="276116"/>
            <a:chOff x="6919177" y="2547450"/>
            <a:chExt cx="276900" cy="323700"/>
          </a:xfrm>
        </p:grpSpPr>
        <p:sp>
          <p:nvSpPr>
            <p:cNvPr id="332" name="Google Shape;332;p29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34" name="Google Shape;334;p29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335" name="Google Shape;335;p29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37" name="Google Shape;337;p29"/>
          <p:cNvSpPr/>
          <p:nvPr/>
        </p:nvSpPr>
        <p:spPr>
          <a:xfrm>
            <a:off x="335750" y="1587603"/>
            <a:ext cx="8463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 u="sng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Automatisation de la configuration des drones </a:t>
            </a:r>
            <a:endParaRPr sz="1300" u="sng">
              <a:solidFill>
                <a:schemeClr val="accent1"/>
              </a:solidFill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8" name="Google Shape;338;p29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339" name="Google Shape;339;p29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29"/>
          <p:cNvSpPr txBox="1"/>
          <p:nvPr/>
        </p:nvSpPr>
        <p:spPr>
          <a:xfrm>
            <a:off x="335750" y="2201775"/>
            <a:ext cx="73368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ill Sans"/>
                <a:ea typeface="Gill Sans"/>
                <a:cs typeface="Gill Sans"/>
                <a:sym typeface="Gill Sans"/>
              </a:rPr>
              <a:t>Configuration manuel des drones:</a:t>
            </a:r>
            <a:endParaRPr b="1"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AutoNum type="arabicPeriod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Se connecter au WI-FI de drone Tello un par un 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AutoNum type="arabicPeriod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Envoyer la </a:t>
            </a:r>
            <a:r>
              <a:rPr lang="en">
                <a:latin typeface="Gill Sans"/>
                <a:ea typeface="Gill Sans"/>
                <a:cs typeface="Gill Sans"/>
                <a:sym typeface="Gill Sans"/>
              </a:rPr>
              <a:t>commande : “</a:t>
            </a:r>
            <a:r>
              <a:rPr b="1" lang="en">
                <a:latin typeface="Gill Sans"/>
                <a:ea typeface="Gill Sans"/>
                <a:cs typeface="Gill Sans"/>
                <a:sym typeface="Gill Sans"/>
              </a:rPr>
              <a:t>command</a:t>
            </a:r>
            <a:r>
              <a:rPr lang="en">
                <a:latin typeface="Gill Sans"/>
                <a:ea typeface="Gill Sans"/>
                <a:cs typeface="Gill Sans"/>
                <a:sym typeface="Gill Sans"/>
              </a:rPr>
              <a:t>” à partir de </a:t>
            </a:r>
            <a:r>
              <a:rPr b="1" lang="en">
                <a:latin typeface="Gill Sans"/>
                <a:ea typeface="Gill Sans"/>
                <a:cs typeface="Gill Sans"/>
                <a:sym typeface="Gill Sans"/>
              </a:rPr>
              <a:t>packet sender</a:t>
            </a:r>
            <a:r>
              <a:rPr lang="en">
                <a:latin typeface="Gill Sans"/>
                <a:ea typeface="Gill Sans"/>
                <a:cs typeface="Gill Sans"/>
                <a:sym typeface="Gill Sans"/>
              </a:rPr>
              <a:t> pour vérifier que le drone est en marche.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AutoNum type="arabicPeriod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Vérifier le niveau de batterie avec la commande : “</a:t>
            </a:r>
            <a:r>
              <a:rPr b="1" lang="en">
                <a:latin typeface="Gill Sans"/>
                <a:ea typeface="Gill Sans"/>
                <a:cs typeface="Gill Sans"/>
                <a:sym typeface="Gill Sans"/>
              </a:rPr>
              <a:t>battery?</a:t>
            </a:r>
            <a:r>
              <a:rPr lang="en">
                <a:latin typeface="Gill Sans"/>
                <a:ea typeface="Gill Sans"/>
                <a:cs typeface="Gill Sans"/>
                <a:sym typeface="Gill Sans"/>
              </a:rPr>
              <a:t>”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AutoNum type="arabicPeriod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Envoyer la commande : “</a:t>
            </a:r>
            <a:r>
              <a:rPr b="1" lang="en">
                <a:latin typeface="Gill Sans"/>
                <a:ea typeface="Gill Sans"/>
                <a:cs typeface="Gill Sans"/>
                <a:sym typeface="Gill Sans"/>
              </a:rPr>
              <a:t>ap SSID PASSWORD</a:t>
            </a:r>
            <a:r>
              <a:rPr lang="en">
                <a:latin typeface="Gill Sans"/>
                <a:ea typeface="Gill Sans"/>
                <a:cs typeface="Gill Sans"/>
                <a:sym typeface="Gill Sans"/>
              </a:rPr>
              <a:t>” de router ou le drone doit se connecter.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0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0"/>
          <p:cNvSpPr txBox="1"/>
          <p:nvPr/>
        </p:nvSpPr>
        <p:spPr>
          <a:xfrm>
            <a:off x="8058860" y="483975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48" name="Google Shape;348;p30"/>
          <p:cNvGrpSpPr/>
          <p:nvPr/>
        </p:nvGrpSpPr>
        <p:grpSpPr>
          <a:xfrm>
            <a:off x="1622586" y="793309"/>
            <a:ext cx="390983" cy="276116"/>
            <a:chOff x="6919177" y="2547450"/>
            <a:chExt cx="276900" cy="323700"/>
          </a:xfrm>
        </p:grpSpPr>
        <p:sp>
          <p:nvSpPr>
            <p:cNvPr id="349" name="Google Shape;349;p30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51" name="Google Shape;351;p30"/>
          <p:cNvSpPr/>
          <p:nvPr/>
        </p:nvSpPr>
        <p:spPr>
          <a:xfrm>
            <a:off x="418950" y="626648"/>
            <a:ext cx="11556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2295926" y="626647"/>
            <a:ext cx="926100" cy="5544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4126995" y="617621"/>
            <a:ext cx="10167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"/>
          <p:cNvSpPr/>
          <p:nvPr/>
        </p:nvSpPr>
        <p:spPr>
          <a:xfrm>
            <a:off x="384610" y="633535"/>
            <a:ext cx="1224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56" name="Google Shape;356;p30"/>
          <p:cNvSpPr/>
          <p:nvPr/>
        </p:nvSpPr>
        <p:spPr>
          <a:xfrm>
            <a:off x="2215096" y="594028"/>
            <a:ext cx="101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357" name="Google Shape;357;p30"/>
          <p:cNvSpPr/>
          <p:nvPr/>
        </p:nvSpPr>
        <p:spPr>
          <a:xfrm>
            <a:off x="4104900" y="636127"/>
            <a:ext cx="1055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358" name="Google Shape;358;p30"/>
          <p:cNvSpPr/>
          <p:nvPr/>
        </p:nvSpPr>
        <p:spPr>
          <a:xfrm>
            <a:off x="5841155" y="63617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359" name="Google Shape;359;p30"/>
          <p:cNvSpPr txBox="1"/>
          <p:nvPr/>
        </p:nvSpPr>
        <p:spPr>
          <a:xfrm>
            <a:off x="0" y="3"/>
            <a:ext cx="9144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60" name="Google Shape;360;p30"/>
          <p:cNvGrpSpPr/>
          <p:nvPr/>
        </p:nvGrpSpPr>
        <p:grpSpPr>
          <a:xfrm>
            <a:off x="3430604" y="764989"/>
            <a:ext cx="390983" cy="276116"/>
            <a:chOff x="6919177" y="2547450"/>
            <a:chExt cx="276900" cy="323700"/>
          </a:xfrm>
        </p:grpSpPr>
        <p:sp>
          <p:nvSpPr>
            <p:cNvPr id="361" name="Google Shape;361;p30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63" name="Google Shape;363;p30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364" name="Google Shape;364;p30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66" name="Google Shape;366;p30"/>
          <p:cNvSpPr/>
          <p:nvPr/>
        </p:nvSpPr>
        <p:spPr>
          <a:xfrm>
            <a:off x="335750" y="1587603"/>
            <a:ext cx="8463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 u="sng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Automatisation de la configuration des drones </a:t>
            </a:r>
            <a:endParaRPr sz="1300" u="sng">
              <a:solidFill>
                <a:schemeClr val="accent1"/>
              </a:solidFill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7" name="Google Shape;367;p30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368" name="Google Shape;368;p30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30"/>
          <p:cNvSpPr txBox="1"/>
          <p:nvPr/>
        </p:nvSpPr>
        <p:spPr>
          <a:xfrm>
            <a:off x="435900" y="2032413"/>
            <a:ext cx="4830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Gill Sans"/>
                <a:ea typeface="Gill Sans"/>
                <a:cs typeface="Gill Sans"/>
                <a:sym typeface="Gill Sans"/>
              </a:rPr>
              <a:t>Configuration automatique des drones:</a:t>
            </a:r>
            <a:endParaRPr b="1"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Créer</a:t>
            </a: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 un script python qui permet d’automatiser la configuration des drones plus rapidement.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70" name="Google Shape;3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3425" y="1412875"/>
            <a:ext cx="2396224" cy="31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3" y="427938"/>
            <a:ext cx="8296275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1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0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2"/>
          <p:cNvSpPr txBox="1"/>
          <p:nvPr/>
        </p:nvSpPr>
        <p:spPr>
          <a:xfrm>
            <a:off x="8058860" y="483975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84" name="Google Shape;384;p32"/>
          <p:cNvGrpSpPr/>
          <p:nvPr/>
        </p:nvGrpSpPr>
        <p:grpSpPr>
          <a:xfrm>
            <a:off x="1622586" y="793309"/>
            <a:ext cx="390983" cy="276116"/>
            <a:chOff x="6919177" y="2547450"/>
            <a:chExt cx="276900" cy="323700"/>
          </a:xfrm>
        </p:grpSpPr>
        <p:sp>
          <p:nvSpPr>
            <p:cNvPr id="385" name="Google Shape;385;p32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87" name="Google Shape;387;p32"/>
          <p:cNvSpPr/>
          <p:nvPr/>
        </p:nvSpPr>
        <p:spPr>
          <a:xfrm>
            <a:off x="418950" y="626648"/>
            <a:ext cx="11556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"/>
          <p:cNvSpPr/>
          <p:nvPr/>
        </p:nvSpPr>
        <p:spPr>
          <a:xfrm>
            <a:off x="2295926" y="626647"/>
            <a:ext cx="926100" cy="5544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4126995" y="617621"/>
            <a:ext cx="10167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384610" y="633535"/>
            <a:ext cx="1224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92" name="Google Shape;392;p32"/>
          <p:cNvSpPr/>
          <p:nvPr/>
        </p:nvSpPr>
        <p:spPr>
          <a:xfrm>
            <a:off x="2215096" y="594028"/>
            <a:ext cx="101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393" name="Google Shape;393;p32"/>
          <p:cNvSpPr/>
          <p:nvPr/>
        </p:nvSpPr>
        <p:spPr>
          <a:xfrm>
            <a:off x="4104900" y="636127"/>
            <a:ext cx="1055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394" name="Google Shape;394;p32"/>
          <p:cNvSpPr/>
          <p:nvPr/>
        </p:nvSpPr>
        <p:spPr>
          <a:xfrm>
            <a:off x="5841155" y="63617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395" name="Google Shape;395;p32"/>
          <p:cNvSpPr txBox="1"/>
          <p:nvPr/>
        </p:nvSpPr>
        <p:spPr>
          <a:xfrm>
            <a:off x="0" y="3"/>
            <a:ext cx="9144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96" name="Google Shape;396;p32"/>
          <p:cNvGrpSpPr/>
          <p:nvPr/>
        </p:nvGrpSpPr>
        <p:grpSpPr>
          <a:xfrm>
            <a:off x="3430604" y="764989"/>
            <a:ext cx="390983" cy="276116"/>
            <a:chOff x="6919177" y="2547450"/>
            <a:chExt cx="276900" cy="323700"/>
          </a:xfrm>
        </p:grpSpPr>
        <p:sp>
          <p:nvSpPr>
            <p:cNvPr id="397" name="Google Shape;397;p32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99" name="Google Shape;399;p32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400" name="Google Shape;400;p32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02" name="Google Shape;402;p32"/>
          <p:cNvSpPr/>
          <p:nvPr/>
        </p:nvSpPr>
        <p:spPr>
          <a:xfrm>
            <a:off x="335750" y="1587603"/>
            <a:ext cx="8463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 u="sng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Automatisation de la configuration des drones </a:t>
            </a:r>
            <a:endParaRPr sz="1300" u="sng">
              <a:solidFill>
                <a:schemeClr val="accent1"/>
              </a:solidFill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3" name="Google Shape;403;p32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404" name="Google Shape;404;p32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32"/>
          <p:cNvSpPr txBox="1"/>
          <p:nvPr/>
        </p:nvSpPr>
        <p:spPr>
          <a:xfrm>
            <a:off x="418950" y="2103900"/>
            <a:ext cx="733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ill Sans"/>
                <a:ea typeface="Gill Sans"/>
                <a:cs typeface="Gill Sans"/>
                <a:sym typeface="Gill Sans"/>
              </a:rPr>
              <a:t>Exemple d’utilisation: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Pour connecter les drones vers un routeur: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conf  = Configuration(router_name, router_ssid, router_password, netmask)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tello_ip = conf.run()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Pour trouver les adresses ip des drones connectés au </a:t>
            </a:r>
            <a:r>
              <a:rPr lang="en">
                <a:latin typeface="Gill Sans"/>
                <a:ea typeface="Gill Sans"/>
                <a:cs typeface="Gill Sans"/>
                <a:sym typeface="Gill Sans"/>
              </a:rPr>
              <a:t>routeur</a:t>
            </a:r>
            <a:r>
              <a:rPr lang="en">
                <a:latin typeface="Gill Sans"/>
                <a:ea typeface="Gill Sans"/>
                <a:cs typeface="Gill Sans"/>
                <a:sym typeface="Gill Sans"/>
              </a:rPr>
              <a:t> :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conf  = Configuration(router_name, router_ssid, router_password, netmask)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tello_ip = conf.getTelloIp()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73167"/>
            <a:ext cx="9144000" cy="370333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3"/>
          <p:cNvSpPr txBox="1"/>
          <p:nvPr/>
        </p:nvSpPr>
        <p:spPr>
          <a:xfrm>
            <a:off x="8058860" y="483975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900" cap="none">
                <a:solidFill>
                  <a:srgbClr val="7C891D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1" sz="900" cap="none">
              <a:solidFill>
                <a:srgbClr val="7C891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13" name="Google Shape;413;p33"/>
          <p:cNvGrpSpPr/>
          <p:nvPr/>
        </p:nvGrpSpPr>
        <p:grpSpPr>
          <a:xfrm>
            <a:off x="1622586" y="793309"/>
            <a:ext cx="390983" cy="276116"/>
            <a:chOff x="6919177" y="2547450"/>
            <a:chExt cx="276900" cy="323700"/>
          </a:xfrm>
        </p:grpSpPr>
        <p:sp>
          <p:nvSpPr>
            <p:cNvPr id="414" name="Google Shape;414;p33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16" name="Google Shape;416;p33"/>
          <p:cNvSpPr/>
          <p:nvPr/>
        </p:nvSpPr>
        <p:spPr>
          <a:xfrm>
            <a:off x="418950" y="626648"/>
            <a:ext cx="11556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3"/>
          <p:cNvSpPr/>
          <p:nvPr/>
        </p:nvSpPr>
        <p:spPr>
          <a:xfrm>
            <a:off x="2295926" y="626647"/>
            <a:ext cx="926100" cy="5544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3"/>
          <p:cNvSpPr/>
          <p:nvPr/>
        </p:nvSpPr>
        <p:spPr>
          <a:xfrm>
            <a:off x="4126995" y="617621"/>
            <a:ext cx="1016700" cy="5448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3"/>
          <p:cNvSpPr/>
          <p:nvPr/>
        </p:nvSpPr>
        <p:spPr>
          <a:xfrm>
            <a:off x="5896961" y="636127"/>
            <a:ext cx="964200" cy="544800"/>
          </a:xfrm>
          <a:prstGeom prst="roundRect">
            <a:avLst>
              <a:gd fmla="val 10000" name="adj"/>
            </a:avLst>
          </a:prstGeom>
          <a:solidFill>
            <a:schemeClr val="lt1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3"/>
          <p:cNvSpPr/>
          <p:nvPr/>
        </p:nvSpPr>
        <p:spPr>
          <a:xfrm>
            <a:off x="384610" y="633535"/>
            <a:ext cx="1224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Problématique</a:t>
            </a:r>
            <a:endParaRPr b="1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21" name="Google Shape;421;p33"/>
          <p:cNvSpPr/>
          <p:nvPr/>
        </p:nvSpPr>
        <p:spPr>
          <a:xfrm>
            <a:off x="2215096" y="623228"/>
            <a:ext cx="101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1</a:t>
            </a:r>
            <a:endParaRPr sz="1100"/>
          </a:p>
        </p:txBody>
      </p:sp>
      <p:sp>
        <p:nvSpPr>
          <p:cNvPr id="422" name="Google Shape;422;p33"/>
          <p:cNvSpPr/>
          <p:nvPr/>
        </p:nvSpPr>
        <p:spPr>
          <a:xfrm>
            <a:off x="4067588" y="622839"/>
            <a:ext cx="1055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Tâche 2</a:t>
            </a:r>
            <a:endParaRPr sz="1100"/>
          </a:p>
        </p:txBody>
      </p:sp>
      <p:sp>
        <p:nvSpPr>
          <p:cNvPr id="423" name="Google Shape;423;p33"/>
          <p:cNvSpPr/>
          <p:nvPr/>
        </p:nvSpPr>
        <p:spPr>
          <a:xfrm>
            <a:off x="5841155" y="636172"/>
            <a:ext cx="108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786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1100"/>
          </a:p>
        </p:txBody>
      </p:sp>
      <p:sp>
        <p:nvSpPr>
          <p:cNvPr id="424" name="Google Shape;424;p33"/>
          <p:cNvSpPr txBox="1"/>
          <p:nvPr/>
        </p:nvSpPr>
        <p:spPr>
          <a:xfrm>
            <a:off x="0" y="3"/>
            <a:ext cx="9144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MASTER 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" sz="900" cap="none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 INFORMATIQUE PARCOURS </a:t>
            </a:r>
            <a:r>
              <a:rPr b="1" lang="en" sz="900">
                <a:solidFill>
                  <a:srgbClr val="7C891D"/>
                </a:solidFill>
                <a:latin typeface="Cambria"/>
                <a:ea typeface="Cambria"/>
                <a:cs typeface="Cambria"/>
                <a:sym typeface="Cambria"/>
              </a:rPr>
              <a:t>GÉNIE LOGICIEL</a:t>
            </a:r>
            <a:endParaRPr b="1" sz="900" cap="none">
              <a:solidFill>
                <a:srgbClr val="7C89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25" name="Google Shape;425;p33"/>
          <p:cNvGrpSpPr/>
          <p:nvPr/>
        </p:nvGrpSpPr>
        <p:grpSpPr>
          <a:xfrm>
            <a:off x="3430604" y="764989"/>
            <a:ext cx="390983" cy="276116"/>
            <a:chOff x="6919177" y="2547450"/>
            <a:chExt cx="276900" cy="323700"/>
          </a:xfrm>
        </p:grpSpPr>
        <p:sp>
          <p:nvSpPr>
            <p:cNvPr id="426" name="Google Shape;426;p33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428" name="Google Shape;428;p33"/>
          <p:cNvGrpSpPr/>
          <p:nvPr/>
        </p:nvGrpSpPr>
        <p:grpSpPr>
          <a:xfrm>
            <a:off x="5368700" y="741276"/>
            <a:ext cx="390983" cy="276116"/>
            <a:chOff x="6919177" y="2547450"/>
            <a:chExt cx="276900" cy="323700"/>
          </a:xfrm>
        </p:grpSpPr>
        <p:sp>
          <p:nvSpPr>
            <p:cNvPr id="429" name="Google Shape;429;p33"/>
            <p:cNvSpPr/>
            <p:nvPr/>
          </p:nvSpPr>
          <p:spPr>
            <a:xfrm>
              <a:off x="6919177" y="2547450"/>
              <a:ext cx="276900" cy="3237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3D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6919177" y="2612203"/>
              <a:ext cx="1938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31" name="Google Shape;431;p33"/>
          <p:cNvSpPr/>
          <p:nvPr/>
        </p:nvSpPr>
        <p:spPr>
          <a:xfrm>
            <a:off x="335750" y="1587603"/>
            <a:ext cx="8463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 u="sng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Récupération des données des drones :</a:t>
            </a:r>
            <a:endParaRPr sz="1300" u="sng">
              <a:solidFill>
                <a:schemeClr val="accent1"/>
              </a:solidFill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2" name="Google Shape;432;p33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ANNÉE UNIVERSITAIRE 2021/2022</a:t>
            </a:r>
            <a:endParaRPr/>
          </a:p>
        </p:txBody>
      </p:sp>
      <p:sp>
        <p:nvSpPr>
          <p:cNvPr id="433" name="Google Shape;433;p33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33"/>
          <p:cNvSpPr txBox="1"/>
          <p:nvPr/>
        </p:nvSpPr>
        <p:spPr>
          <a:xfrm>
            <a:off x="418950" y="2103900"/>
            <a:ext cx="73368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Probléme :</a:t>
            </a:r>
            <a:endParaRPr b="1" sz="16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Comment récupérer les données des drones sans interrompre le processus en cours ?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Quel est le point de </a:t>
            </a:r>
            <a:r>
              <a:rPr lang="en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repère</a:t>
            </a:r>
            <a:r>
              <a:rPr lang="en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chaque drone ?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Gill Sans"/>
                <a:ea typeface="Gill Sans"/>
                <a:cs typeface="Gill Sans"/>
                <a:sym typeface="Gill Sans"/>
              </a:rPr>
              <a:t>Solution :</a:t>
            </a:r>
            <a:endParaRPr b="1" sz="1600" u="sng"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Pour chaque drone de swarm, créer un processus qui est exécuté en arrière-plan et récupérer ses données tant qu’il est en vole. 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Chaque drone a son propre pad. Le pad est le point de </a:t>
            </a:r>
            <a:r>
              <a:rPr lang="en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repère des drones.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e">
  <a:themeElements>
    <a:clrScheme name="Palissad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