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1.emf" ContentType="image/x-em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7679520" cy="5143320"/>
          </a:xfrm>
          <a:prstGeom prst="rect">
            <a:avLst/>
          </a:prstGeom>
          <a:gradFill rotWithShape="0"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67920" y="505440"/>
            <a:ext cx="8048880" cy="4132440"/>
          </a:xfrm>
          <a:custGeom>
            <a:avLst/>
            <a:gdLst/>
            <a:ahLst/>
            <a:rect l="l" t="t" r="r" b="b"/>
            <a:pathLst>
              <a:path w="321965" h="16530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339200" y="848880"/>
            <a:ext cx="5838120" cy="1159560"/>
          </a:xfrm>
          <a:prstGeom prst="rect">
            <a:avLst/>
          </a:prstGeom>
        </p:spPr>
        <p:txBody>
          <a:bodyPr tIns="91440" bIns="91440"/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2522520" cy="5143320"/>
          </a:xfrm>
          <a:prstGeom prst="rect">
            <a:avLst/>
          </a:prstGeom>
          <a:gradFill rotWithShape="0"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367920" y="505440"/>
            <a:ext cx="8048880" cy="4132440"/>
          </a:xfrm>
          <a:custGeom>
            <a:avLst/>
            <a:gdLst/>
            <a:ahLst/>
            <a:rect l="l" t="t" r="r" b="b"/>
            <a:pathLst>
              <a:path w="321965" h="16530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1351080" y="771840"/>
            <a:ext cx="5832360" cy="1159560"/>
          </a:xfrm>
          <a:prstGeom prst="rect">
            <a:avLst/>
          </a:prstGeom>
        </p:spPr>
        <p:txBody>
          <a:bodyPr tIns="91440" bIns="91440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55277557-AA38-4CE1-B3A3-CDFD7390965E}" type="slidenum">
              <a:rPr b="0" lang="en-US" sz="1200" spc="-1" strike="noStrike">
                <a:solidFill>
                  <a:srgbClr val="afcfec"/>
                </a:solidFill>
                <a:latin typeface="Abril Fatface"/>
                <a:ea typeface="Abril Fatfac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2522520" cy="5143320"/>
          </a:xfrm>
          <a:prstGeom prst="rect">
            <a:avLst/>
          </a:prstGeom>
          <a:gradFill rotWithShape="0"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515520" y="780840"/>
            <a:ext cx="2616120" cy="2298600"/>
          </a:xfrm>
          <a:custGeom>
            <a:avLst/>
            <a:gdLst/>
            <a:ahLst/>
            <a:rect l="l" t="t" r="r" b="b"/>
            <a:pathLst>
              <a:path w="104652" h="9196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1101600" y="1048320"/>
            <a:ext cx="1836000" cy="1906920"/>
          </a:xfrm>
          <a:prstGeom prst="rect">
            <a:avLst/>
          </a:prstGeom>
        </p:spPr>
        <p:txBody>
          <a:bodyPr tIns="91440" bIns="91440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B689D7B1-DD95-4C72-AAF9-F552A149C3DC}" type="slidenum">
              <a:rPr b="0" lang="en-US" sz="1200" spc="-1" strike="noStrike">
                <a:solidFill>
                  <a:srgbClr val="afcfec"/>
                </a:solidFill>
                <a:latin typeface="Abril Fatface"/>
                <a:ea typeface="Abril Fatfac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2522520" cy="5143320"/>
          </a:xfrm>
          <a:prstGeom prst="rect">
            <a:avLst/>
          </a:prstGeom>
          <a:gradFill rotWithShape="0"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515520" y="780840"/>
            <a:ext cx="2616120" cy="2298600"/>
          </a:xfrm>
          <a:custGeom>
            <a:avLst/>
            <a:gdLst/>
            <a:ahLst/>
            <a:rect l="l" t="t" r="r" b="b"/>
            <a:pathLst>
              <a:path w="104652" h="91962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1101600" y="1048320"/>
            <a:ext cx="1836000" cy="1906920"/>
          </a:xfrm>
          <a:prstGeom prst="rect">
            <a:avLst/>
          </a:prstGeom>
        </p:spPr>
        <p:txBody>
          <a:bodyPr tIns="91440" bIns="91440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113000" y="600120"/>
            <a:ext cx="4015800" cy="35755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A3F87698-645D-4592-87D0-E03715D14798}" type="slidenum">
              <a:rPr b="0" lang="en-US" sz="1200" spc="-1" strike="noStrike">
                <a:solidFill>
                  <a:srgbClr val="afcfec"/>
                </a:solidFill>
                <a:latin typeface="Abril Fatface"/>
                <a:ea typeface="Abril Fatfac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7679520" cy="5143320"/>
          </a:xfrm>
          <a:prstGeom prst="rect">
            <a:avLst/>
          </a:prstGeom>
          <a:gradFill rotWithShape="0"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367920" y="505440"/>
            <a:ext cx="8048880" cy="4132440"/>
          </a:xfrm>
          <a:custGeom>
            <a:avLst/>
            <a:gdLst/>
            <a:ahLst/>
            <a:rect l="l" t="t" r="r" b="b"/>
            <a:pathLst>
              <a:path w="321965" h="165305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3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3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fld id="{21AC1B97-162F-467D-AF06-37E33FE55C25}" type="slidenum">
              <a:rPr b="0" lang="en-US" sz="1200" spc="-1" strike="noStrike">
                <a:solidFill>
                  <a:srgbClr val="afcfec"/>
                </a:solidFill>
                <a:latin typeface="Abril Fatface"/>
                <a:ea typeface="Abril Fatfac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file:///media/hamna/Seagate%20Expansion%20Drive/Programming%20Projects/Documents/FYP/BanerjeeLavie2005-final.pdf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hyperlink" Target="file:///media/hamna/Seagate%20Expansion%20Drive/Programming%20Projects/Documents/FYP/1410.1090v1.pdf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illinois.edu/fb/sec/1713398" TargetMode="External"/><Relationship Id="rId2" Type="http://schemas.openxmlformats.org/officeDocument/2006/relationships/hyperlink" Target="file:///media/hamna/Seagate%20Expansion%20Drive/Programming%20Projects/Documents/FYP/Datset.pdf" TargetMode="External"/><Relationship Id="rId3" Type="http://schemas.openxmlformats.org/officeDocument/2006/relationships/hyperlink" Target="file:///media/hamna/Seagate%20Expansion%20Drive/Programming%20Projects/Documents/FYP/Datset.pdf" TargetMode="External"/><Relationship Id="rId4" Type="http://schemas.openxmlformats.org/officeDocument/2006/relationships/hyperlink" Target="file:///media/hamna/Seagate%20Expansion%20Drive/Programming%20Projects/Documents/FYP/Datset.pdf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file:///media/hamna/Seagate%20Expansion%20Drive/Programming%20Projects/Documents/FYP/1409.1556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file:///media/hamna/Seagate%20Expansion%20Drive/Programming%20Projects/Documents/FYP/1708.02043.pdf" TargetMode="External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file:///media/hamna/Seagate%20Expansion%20Drive/Programming%20Projects/Documents/FYP/1703.09137.pdf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3200" y="-134280"/>
            <a:ext cx="7498440" cy="2765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Abril Fatface"/>
              </a:rPr>
              <a:t>Real-Time Deep Visual Semantic Alignments For Automatic Image Captions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2511360" y="2518560"/>
            <a:ext cx="4181760" cy="153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Raleway"/>
                <a:ea typeface="Arial"/>
              </a:rPr>
              <a:t>Project By: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Raleway"/>
                <a:ea typeface="Arial"/>
              </a:rPr>
              <a:t>Hamna Akram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Raleway"/>
                <a:ea typeface="Arial"/>
              </a:rPr>
              <a:t>Supervisor: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Raleway"/>
                <a:ea typeface="Arial"/>
              </a:rPr>
              <a:t>Sir Ammar Ajmal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4856040"/>
            <a:ext cx="281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1618200" y="2571120"/>
            <a:ext cx="59072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Georgia"/>
                <a:ea typeface="Abril Fatface"/>
              </a:rPr>
              <a:t>System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Georgia"/>
                <a:ea typeface="Abril Fatface"/>
              </a:rPr>
              <a:t>Implementation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8594640" y="474984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fld id="{EDED75E1-B98D-42A3-BCE2-C5BC495772BF}" type="slidenum">
              <a:rPr b="0" lang="en-US" sz="1200" spc="-1" strike="noStrike">
                <a:solidFill>
                  <a:srgbClr val="afcfec"/>
                </a:solidFill>
                <a:latin typeface="Abril Fatface"/>
                <a:ea typeface="Abril Fatface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889920" y="191880"/>
            <a:ext cx="7827120" cy="11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Montserrat"/>
              </a:rPr>
              <a:t>Progressive Loading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920" y="4856040"/>
            <a:ext cx="396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097280" y="1501200"/>
            <a:ext cx="6949080" cy="30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  <a:ea typeface="Arial"/>
              </a:rPr>
              <a:t>Used to fit the models on CPU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  <a:ea typeface="Arial"/>
              </a:rPr>
              <a:t>Incorporates prior knowledge at each layer of the feature hierarchy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  <a:ea typeface="Arial"/>
              </a:rPr>
              <a:t>Total Epochs= 20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  <a:ea typeface="Arial"/>
              </a:rPr>
              <a:t>Trained 20 models from which best model was selected based on Bleu scores, Cider scores and Meteor Scores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  <a:ea typeface="Arial"/>
              </a:rPr>
              <a:t>Initial learning rate = 0.001 with 3 pictures per batch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906840" y="440640"/>
            <a:ext cx="5792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Abril Fatface"/>
              </a:rPr>
              <a:t>BLEU Score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7" name="Group 2"/>
          <p:cNvGrpSpPr/>
          <p:nvPr/>
        </p:nvGrpSpPr>
        <p:grpSpPr>
          <a:xfrm>
            <a:off x="818640" y="1114920"/>
            <a:ext cx="4574160" cy="1971720"/>
            <a:chOff x="818640" y="1114920"/>
            <a:chExt cx="4574160" cy="1971720"/>
          </a:xfrm>
        </p:grpSpPr>
        <p:sp>
          <p:nvSpPr>
            <p:cNvPr id="348" name="CustomShape 3"/>
            <p:cNvSpPr/>
            <p:nvPr/>
          </p:nvSpPr>
          <p:spPr>
            <a:xfrm>
              <a:off x="3995280" y="1402200"/>
              <a:ext cx="1397520" cy="139788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49" name="CustomShape 4"/>
            <p:cNvSpPr/>
            <p:nvPr/>
          </p:nvSpPr>
          <p:spPr>
            <a:xfrm>
              <a:off x="4041720" y="1448640"/>
              <a:ext cx="1304640" cy="130464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20160" tIns="20160" bIns="2016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US" sz="16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Compute Bleu-score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0" name="CustomShape 5"/>
            <p:cNvSpPr/>
            <p:nvPr/>
          </p:nvSpPr>
          <p:spPr>
            <a:xfrm rot="2700000">
              <a:off x="2552040" y="1403640"/>
              <a:ext cx="1394280" cy="1394280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51" name="CustomShape 6"/>
            <p:cNvSpPr/>
            <p:nvPr/>
          </p:nvSpPr>
          <p:spPr>
            <a:xfrm>
              <a:off x="2596680" y="1448640"/>
              <a:ext cx="1304640" cy="130464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20160" tIns="20160" bIns="2016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US" sz="16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Compute count-clip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2" name="CustomShape 7"/>
            <p:cNvSpPr/>
            <p:nvPr/>
          </p:nvSpPr>
          <p:spPr>
            <a:xfrm rot="2700000">
              <a:off x="1107360" y="1403640"/>
              <a:ext cx="1394280" cy="1394280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53" name="CustomShape 8"/>
            <p:cNvSpPr/>
            <p:nvPr/>
          </p:nvSpPr>
          <p:spPr>
            <a:xfrm>
              <a:off x="1152000" y="1448640"/>
              <a:ext cx="1304640" cy="130464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0160" rIns="20160" tIns="20160" bIns="2016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US" sz="16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Calculate the count of word ‘the’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354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355" name="Picture 4" descr=""/>
          <p:cNvPicPr/>
          <p:nvPr/>
        </p:nvPicPr>
        <p:blipFill>
          <a:blip r:embed="rId1"/>
          <a:stretch/>
        </p:blipFill>
        <p:spPr>
          <a:xfrm>
            <a:off x="5415840" y="1600560"/>
            <a:ext cx="2965680" cy="1033200"/>
          </a:xfrm>
          <a:prstGeom prst="rect">
            <a:avLst/>
          </a:prstGeom>
          <a:ln>
            <a:noFill/>
          </a:ln>
        </p:spPr>
      </p:pic>
      <p:sp>
        <p:nvSpPr>
          <p:cNvPr id="356" name="CustomShape 10"/>
          <p:cNvSpPr/>
          <p:nvPr/>
        </p:nvSpPr>
        <p:spPr>
          <a:xfrm>
            <a:off x="906840" y="3007440"/>
            <a:ext cx="32230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Input 1: The cat is on the mat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Input 2: There is a cat on the mat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Output: The The The cat is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57" name="Table 11"/>
          <p:cNvGraphicFramePr/>
          <p:nvPr/>
        </p:nvGraphicFramePr>
        <p:xfrm>
          <a:off x="4418640" y="3214800"/>
          <a:ext cx="3774240" cy="1112040"/>
        </p:xfrm>
        <a:graphic>
          <a:graphicData uri="http://schemas.openxmlformats.org/drawingml/2006/table">
            <a:tbl>
              <a:tblPr/>
              <a:tblGrid>
                <a:gridCol w="1887120"/>
                <a:gridCol w="18871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Count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Count clip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70440"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Pn = 2/3 = 0.66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58" name="CustomShape 12"/>
          <p:cNvSpPr/>
          <p:nvPr/>
        </p:nvSpPr>
        <p:spPr>
          <a:xfrm>
            <a:off x="0" y="4856040"/>
            <a:ext cx="40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906840" y="440640"/>
            <a:ext cx="5792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Abril Fatface"/>
              </a:rPr>
              <a:t>CIDEr Score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0" y="4856040"/>
            <a:ext cx="40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1051560" y="1348920"/>
            <a:ext cx="7101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Based on co-sine similarity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Captures Accuracy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Takes mean across reference sentences for consensus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62" name="Picture 10" descr=""/>
          <p:cNvPicPr/>
          <p:nvPr/>
        </p:nvPicPr>
        <p:blipFill>
          <a:blip r:embed="rId1"/>
          <a:stretch/>
        </p:blipFill>
        <p:spPr>
          <a:xfrm>
            <a:off x="2943000" y="2716920"/>
            <a:ext cx="5010480" cy="1005480"/>
          </a:xfrm>
          <a:prstGeom prst="rect">
            <a:avLst/>
          </a:prstGeom>
          <a:ln>
            <a:noFill/>
          </a:ln>
        </p:spPr>
      </p:pic>
      <p:grpSp>
        <p:nvGrpSpPr>
          <p:cNvPr id="363" name="Group 4"/>
          <p:cNvGrpSpPr/>
          <p:nvPr/>
        </p:nvGrpSpPr>
        <p:grpSpPr>
          <a:xfrm>
            <a:off x="1857960" y="3332880"/>
            <a:ext cx="2421720" cy="569880"/>
            <a:chOff x="1857960" y="3332880"/>
            <a:chExt cx="2421720" cy="569880"/>
          </a:xfrm>
        </p:grpSpPr>
        <p:sp>
          <p:nvSpPr>
            <p:cNvPr id="364" name="CustomShape 5"/>
            <p:cNvSpPr/>
            <p:nvPr/>
          </p:nvSpPr>
          <p:spPr>
            <a:xfrm>
              <a:off x="1857960" y="3599280"/>
              <a:ext cx="2225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candidate sentence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65" name="CustomShape 6"/>
            <p:cNvSpPr/>
            <p:nvPr/>
          </p:nvSpPr>
          <p:spPr>
            <a:xfrm flipH="1">
              <a:off x="2970000" y="3332880"/>
              <a:ext cx="1309320" cy="266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366" name="Group 7"/>
          <p:cNvGrpSpPr/>
          <p:nvPr/>
        </p:nvGrpSpPr>
        <p:grpSpPr>
          <a:xfrm>
            <a:off x="2706840" y="3332880"/>
            <a:ext cx="2225520" cy="1165680"/>
            <a:chOff x="2706840" y="3332880"/>
            <a:chExt cx="2225520" cy="1165680"/>
          </a:xfrm>
        </p:grpSpPr>
        <p:sp>
          <p:nvSpPr>
            <p:cNvPr id="367" name="CustomShape 8"/>
            <p:cNvSpPr/>
            <p:nvPr/>
          </p:nvSpPr>
          <p:spPr>
            <a:xfrm>
              <a:off x="2706840" y="3981960"/>
              <a:ext cx="22255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set of reference sentences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68" name="CustomShape 9"/>
            <p:cNvSpPr/>
            <p:nvPr/>
          </p:nvSpPr>
          <p:spPr>
            <a:xfrm flipH="1">
              <a:off x="4109400" y="3332880"/>
              <a:ext cx="408240" cy="679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369" name="Group 10"/>
          <p:cNvGrpSpPr/>
          <p:nvPr/>
        </p:nvGrpSpPr>
        <p:grpSpPr>
          <a:xfrm>
            <a:off x="4333320" y="3581640"/>
            <a:ext cx="2225520" cy="642600"/>
            <a:chOff x="4333320" y="3581640"/>
            <a:chExt cx="2225520" cy="642600"/>
          </a:xfrm>
        </p:grpSpPr>
        <p:sp>
          <p:nvSpPr>
            <p:cNvPr id="370" name="CustomShape 11"/>
            <p:cNvSpPr/>
            <p:nvPr/>
          </p:nvSpPr>
          <p:spPr>
            <a:xfrm>
              <a:off x="4333320" y="3920760"/>
              <a:ext cx="2225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average over references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1" name="CustomShape 12"/>
            <p:cNvSpPr/>
            <p:nvPr/>
          </p:nvSpPr>
          <p:spPr>
            <a:xfrm flipH="1">
              <a:off x="5393880" y="3581640"/>
              <a:ext cx="136080" cy="43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372" name="Group 13"/>
          <p:cNvGrpSpPr/>
          <p:nvPr/>
        </p:nvGrpSpPr>
        <p:grpSpPr>
          <a:xfrm>
            <a:off x="5780160" y="3565800"/>
            <a:ext cx="2225520" cy="831960"/>
            <a:chOff x="5780160" y="3565800"/>
            <a:chExt cx="2225520" cy="831960"/>
          </a:xfrm>
        </p:grpSpPr>
        <p:sp>
          <p:nvSpPr>
            <p:cNvPr id="373" name="CustomShape 14"/>
            <p:cNvSpPr/>
            <p:nvPr/>
          </p:nvSpPr>
          <p:spPr>
            <a:xfrm>
              <a:off x="5780160" y="4094280"/>
              <a:ext cx="2225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cosine similarity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4" name="CustomShape 15"/>
            <p:cNvSpPr/>
            <p:nvPr/>
          </p:nvSpPr>
          <p:spPr>
            <a:xfrm>
              <a:off x="6893280" y="3565800"/>
              <a:ext cx="360" cy="528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375" name="Group 16"/>
          <p:cNvGrpSpPr/>
          <p:nvPr/>
        </p:nvGrpSpPr>
        <p:grpSpPr>
          <a:xfrm>
            <a:off x="6672240" y="2187720"/>
            <a:ext cx="2225520" cy="668880"/>
            <a:chOff x="6672240" y="2187720"/>
            <a:chExt cx="2225520" cy="668880"/>
          </a:xfrm>
        </p:grpSpPr>
        <p:sp>
          <p:nvSpPr>
            <p:cNvPr id="376" name="CustomShape 17"/>
            <p:cNvSpPr/>
            <p:nvPr/>
          </p:nvSpPr>
          <p:spPr>
            <a:xfrm>
              <a:off x="6672240" y="2187720"/>
              <a:ext cx="2225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j-th reference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7" name="CustomShape 18"/>
            <p:cNvSpPr/>
            <p:nvPr/>
          </p:nvSpPr>
          <p:spPr>
            <a:xfrm flipV="1">
              <a:off x="7459560" y="2256480"/>
              <a:ext cx="205200" cy="299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378" name="Group 19"/>
          <p:cNvGrpSpPr/>
          <p:nvPr/>
        </p:nvGrpSpPr>
        <p:grpSpPr>
          <a:xfrm>
            <a:off x="4998240" y="2062800"/>
            <a:ext cx="2225520" cy="799200"/>
            <a:chOff x="4998240" y="2062800"/>
            <a:chExt cx="2225520" cy="799200"/>
          </a:xfrm>
        </p:grpSpPr>
        <p:sp>
          <p:nvSpPr>
            <p:cNvPr id="379" name="CustomShape 20"/>
            <p:cNvSpPr/>
            <p:nvPr/>
          </p:nvSpPr>
          <p:spPr>
            <a:xfrm>
              <a:off x="4998240" y="2062800"/>
              <a:ext cx="222552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n-gram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0" name="CustomShape 21"/>
            <p:cNvSpPr/>
            <p:nvPr/>
          </p:nvSpPr>
          <p:spPr>
            <a:xfrm flipH="1" flipV="1">
              <a:off x="6110640" y="2615760"/>
              <a:ext cx="196920" cy="246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906840" y="440640"/>
            <a:ext cx="5792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Abril Fatface"/>
              </a:rPr>
              <a:t>METEOR Score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2" name="Group 2"/>
          <p:cNvGrpSpPr/>
          <p:nvPr/>
        </p:nvGrpSpPr>
        <p:grpSpPr>
          <a:xfrm>
            <a:off x="909000" y="1166400"/>
            <a:ext cx="7354440" cy="3252240"/>
            <a:chOff x="909000" y="1166400"/>
            <a:chExt cx="7354440" cy="3252240"/>
          </a:xfrm>
        </p:grpSpPr>
        <p:sp>
          <p:nvSpPr>
            <p:cNvPr id="383" name="CustomShape 3"/>
            <p:cNvSpPr/>
            <p:nvPr/>
          </p:nvSpPr>
          <p:spPr>
            <a:xfrm>
              <a:off x="909000" y="1166400"/>
              <a:ext cx="2242080" cy="10386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8240" rIns="17640" tIns="48240" bIns="4788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Compute Harmonic Mean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4" name="CustomShape 4"/>
            <p:cNvSpPr/>
            <p:nvPr/>
          </p:nvSpPr>
          <p:spPr>
            <a:xfrm rot="5400000">
              <a:off x="1981440" y="2254680"/>
              <a:ext cx="97560" cy="97560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5"/>
            <p:cNvSpPr/>
            <p:nvPr/>
          </p:nvSpPr>
          <p:spPr>
            <a:xfrm>
              <a:off x="909000" y="2401560"/>
              <a:ext cx="2242080" cy="919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4640" rIns="17640" tIns="44640" bIns="4464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Calculate precision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6" name="CustomShape 6"/>
            <p:cNvSpPr/>
            <p:nvPr/>
          </p:nvSpPr>
          <p:spPr>
            <a:xfrm rot="5400000">
              <a:off x="1981440" y="3370680"/>
              <a:ext cx="97560" cy="97560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7"/>
            <p:cNvSpPr/>
            <p:nvPr/>
          </p:nvSpPr>
          <p:spPr>
            <a:xfrm>
              <a:off x="909000" y="3517920"/>
              <a:ext cx="2242080" cy="9007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3920" rIns="17640" tIns="43920" bIns="4428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Compute recall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8" name="CustomShape 8"/>
            <p:cNvSpPr/>
            <p:nvPr/>
          </p:nvSpPr>
          <p:spPr>
            <a:xfrm>
              <a:off x="3465000" y="1166400"/>
              <a:ext cx="2242080" cy="1097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9680" rIns="17640" tIns="49680" bIns="5004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Calculate Penalty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9" name="CustomShape 9"/>
            <p:cNvSpPr/>
            <p:nvPr/>
          </p:nvSpPr>
          <p:spPr>
            <a:xfrm>
              <a:off x="6021360" y="1166400"/>
              <a:ext cx="2242080" cy="10447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8240" rIns="17640" tIns="48240" bIns="4824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Find Score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90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391" name="Group 11"/>
          <p:cNvGrpSpPr/>
          <p:nvPr/>
        </p:nvGrpSpPr>
        <p:grpSpPr>
          <a:xfrm>
            <a:off x="909000" y="1166400"/>
            <a:ext cx="7354440" cy="3252240"/>
            <a:chOff x="909000" y="1166400"/>
            <a:chExt cx="7354440" cy="3252240"/>
          </a:xfrm>
        </p:grpSpPr>
        <p:sp>
          <p:nvSpPr>
            <p:cNvPr id="392" name="CustomShape 12"/>
            <p:cNvSpPr/>
            <p:nvPr/>
          </p:nvSpPr>
          <p:spPr>
            <a:xfrm>
              <a:off x="909000" y="1166400"/>
              <a:ext cx="2242080" cy="10386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8240" rIns="17640" tIns="48240" bIns="4788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Compute Harmonic Mean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93" name="CustomShape 13"/>
            <p:cNvSpPr/>
            <p:nvPr/>
          </p:nvSpPr>
          <p:spPr>
            <a:xfrm rot="5400000">
              <a:off x="1981440" y="2254680"/>
              <a:ext cx="97560" cy="97560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14"/>
            <p:cNvSpPr/>
            <p:nvPr/>
          </p:nvSpPr>
          <p:spPr>
            <a:xfrm>
              <a:off x="909000" y="2401560"/>
              <a:ext cx="2242080" cy="9198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4640" rIns="17640" tIns="44640" bIns="4464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Calculate precision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95" name="CustomShape 15"/>
            <p:cNvSpPr/>
            <p:nvPr/>
          </p:nvSpPr>
          <p:spPr>
            <a:xfrm rot="5400000">
              <a:off x="1981440" y="3370680"/>
              <a:ext cx="97560" cy="97560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16"/>
            <p:cNvSpPr/>
            <p:nvPr/>
          </p:nvSpPr>
          <p:spPr>
            <a:xfrm>
              <a:off x="909000" y="3517920"/>
              <a:ext cx="2242080" cy="9007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3920" rIns="17640" tIns="43920" bIns="4428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Compute recall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97" name="CustomShape 17"/>
            <p:cNvSpPr/>
            <p:nvPr/>
          </p:nvSpPr>
          <p:spPr>
            <a:xfrm>
              <a:off x="3465000" y="1166400"/>
              <a:ext cx="2242080" cy="10976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9680" rIns="17640" tIns="49680" bIns="5004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Calculate Penalty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98" name="CustomShape 18"/>
            <p:cNvSpPr/>
            <p:nvPr/>
          </p:nvSpPr>
          <p:spPr>
            <a:xfrm>
              <a:off x="6021360" y="1166400"/>
              <a:ext cx="2242080" cy="104472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8240" rIns="17640" tIns="48240" bIns="4824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Find Score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99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00" name="CustomShape 20"/>
          <p:cNvSpPr/>
          <p:nvPr/>
        </p:nvSpPr>
        <p:spPr>
          <a:xfrm>
            <a:off x="0" y="4856040"/>
            <a:ext cx="40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>
            <a:off x="3040560" y="1783080"/>
            <a:ext cx="571320" cy="25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600880" y="1783080"/>
            <a:ext cx="571320" cy="25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23"/>
          <p:cNvSpPr/>
          <p:nvPr/>
        </p:nvSpPr>
        <p:spPr>
          <a:xfrm>
            <a:off x="3436920" y="2571840"/>
            <a:ext cx="47998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Reference : The cat sat on the mat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Result:  on the mat sat the cat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Recall = 6/6 ; Precision = 6/6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Fmean = 10x1x1/1+9x1 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p = 0.5 x (6/6)^3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M = 1(1-0.5)  = 0.5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24"/>
          <p:cNvSpPr/>
          <p:nvPr/>
        </p:nvSpPr>
        <p:spPr>
          <a:xfrm>
            <a:off x="2835000" y="4792680"/>
            <a:ext cx="6308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Reference: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METEOR: An Automatic Metric for MT Evaluation, Banerjee et al.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903240" y="953280"/>
            <a:ext cx="21027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Georgia"/>
                <a:ea typeface="Abril Fatface"/>
              </a:rPr>
              <a:t>Visual Structure of the implemented network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6" name="Picture 2" descr=""/>
          <p:cNvPicPr/>
          <p:nvPr/>
        </p:nvPicPr>
        <p:blipFill>
          <a:blip r:embed="rId1"/>
          <a:stretch/>
        </p:blipFill>
        <p:spPr>
          <a:xfrm>
            <a:off x="3306960" y="146160"/>
            <a:ext cx="5503680" cy="4845600"/>
          </a:xfrm>
          <a:prstGeom prst="rect">
            <a:avLst/>
          </a:prstGeom>
          <a:ln>
            <a:noFill/>
          </a:ln>
        </p:spPr>
      </p:pic>
      <p:sp>
        <p:nvSpPr>
          <p:cNvPr id="407" name="CustomShape 2"/>
          <p:cNvSpPr/>
          <p:nvPr/>
        </p:nvSpPr>
        <p:spPr>
          <a:xfrm>
            <a:off x="0" y="4856040"/>
            <a:ext cx="487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3328200" y="15840"/>
            <a:ext cx="2958120" cy="2963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4"/>
          <p:cNvSpPr/>
          <p:nvPr/>
        </p:nvSpPr>
        <p:spPr>
          <a:xfrm>
            <a:off x="6290280" y="654120"/>
            <a:ext cx="2537280" cy="2269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5"/>
          <p:cNvSpPr/>
          <p:nvPr/>
        </p:nvSpPr>
        <p:spPr>
          <a:xfrm>
            <a:off x="4288320" y="3034800"/>
            <a:ext cx="3381480" cy="1956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6"/>
          <p:cNvSpPr/>
          <p:nvPr/>
        </p:nvSpPr>
        <p:spPr>
          <a:xfrm flipH="1">
            <a:off x="2877120" y="3089880"/>
            <a:ext cx="653760" cy="61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"/>
          <p:cNvSpPr/>
          <p:nvPr/>
        </p:nvSpPr>
        <p:spPr>
          <a:xfrm>
            <a:off x="8381520" y="3034800"/>
            <a:ext cx="44640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8"/>
          <p:cNvSpPr/>
          <p:nvPr/>
        </p:nvSpPr>
        <p:spPr>
          <a:xfrm flipH="1">
            <a:off x="2411280" y="4749840"/>
            <a:ext cx="1678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9"/>
          <p:cNvSpPr/>
          <p:nvPr/>
        </p:nvSpPr>
        <p:spPr>
          <a:xfrm>
            <a:off x="2378880" y="3725280"/>
            <a:ext cx="1369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Raleway"/>
                <a:ea typeface="Arial"/>
              </a:rPr>
              <a:t>LSTM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5" name="CustomShape 10"/>
          <p:cNvSpPr/>
          <p:nvPr/>
        </p:nvSpPr>
        <p:spPr>
          <a:xfrm>
            <a:off x="1301400" y="4055760"/>
            <a:ext cx="13690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Raleway"/>
                <a:ea typeface="Arial"/>
              </a:rPr>
              <a:t>FF Neural Network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6" name="CustomShape 11"/>
          <p:cNvSpPr/>
          <p:nvPr/>
        </p:nvSpPr>
        <p:spPr>
          <a:xfrm>
            <a:off x="8308800" y="3555000"/>
            <a:ext cx="13690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Raleway"/>
                <a:ea typeface="Arial"/>
              </a:rPr>
              <a:t>CNN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1055880" y="469440"/>
            <a:ext cx="1908000" cy="190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br/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bril Fatface"/>
              </a:rPr>
              <a:t>Evaluation Scores and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fld id="{6F671317-6C63-4193-912A-0292F8A1FA4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bril Fatface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graphicFrame>
        <p:nvGraphicFramePr>
          <p:cNvPr id="419" name="Table 3"/>
          <p:cNvGraphicFramePr/>
          <p:nvPr/>
        </p:nvGraphicFramePr>
        <p:xfrm>
          <a:off x="3495960" y="577080"/>
          <a:ext cx="5401800" cy="741240"/>
        </p:xfrm>
        <a:graphic>
          <a:graphicData uri="http://schemas.openxmlformats.org/drawingml/2006/table">
            <a:tbl>
              <a:tblPr/>
              <a:tblGrid>
                <a:gridCol w="1800720"/>
                <a:gridCol w="1800720"/>
                <a:gridCol w="1800720"/>
              </a:tblGrid>
              <a:tr h="312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Raleway"/>
                          <a:ea typeface="Arial"/>
                        </a:rPr>
                        <a:t>BLEU Score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Raleway"/>
                          <a:ea typeface="Arial"/>
                        </a:rPr>
                        <a:t>CIDEr Score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Raleway"/>
                          <a:ea typeface="Arial"/>
                        </a:rPr>
                        <a:t>METEOR Score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60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Raleway"/>
                          <a:ea typeface="Arial"/>
                        </a:rPr>
                        <a:t>BLEU-1: 0.540172 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Raleway"/>
                          <a:ea typeface="Arial"/>
                        </a:rPr>
                        <a:t>BLEU-2: 0.297149 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Raleway"/>
                          <a:ea typeface="Arial"/>
                        </a:rPr>
                        <a:t>BLEU-3: 0.205777 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Raleway"/>
                          <a:ea typeface="Arial"/>
                        </a:rPr>
                        <a:t>BLEU-4: 0.094816 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Raleway"/>
                          <a:ea typeface="Arial"/>
                        </a:rPr>
                        <a:t>0.4943 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Raleway"/>
                          <a:ea typeface="Arial"/>
                        </a:rPr>
                        <a:t>0.219347 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20" name="Picture 5" descr=""/>
          <p:cNvPicPr/>
          <p:nvPr/>
        </p:nvPicPr>
        <p:blipFill>
          <a:blip r:embed="rId1"/>
          <a:stretch/>
        </p:blipFill>
        <p:spPr>
          <a:xfrm>
            <a:off x="3231000" y="1964520"/>
            <a:ext cx="5897520" cy="958680"/>
          </a:xfrm>
          <a:prstGeom prst="rect">
            <a:avLst/>
          </a:prstGeom>
          <a:ln>
            <a:noFill/>
          </a:ln>
        </p:spPr>
      </p:pic>
      <p:pic>
        <p:nvPicPr>
          <p:cNvPr id="421" name="Picture 6" descr=""/>
          <p:cNvPicPr/>
          <p:nvPr/>
        </p:nvPicPr>
        <p:blipFill>
          <a:blip r:embed="rId2"/>
          <a:stretch/>
        </p:blipFill>
        <p:spPr>
          <a:xfrm>
            <a:off x="4053240" y="2928960"/>
            <a:ext cx="3324600" cy="2214000"/>
          </a:xfrm>
          <a:prstGeom prst="rect">
            <a:avLst/>
          </a:prstGeom>
          <a:ln>
            <a:noFill/>
          </a:ln>
        </p:spPr>
      </p:pic>
      <p:sp>
        <p:nvSpPr>
          <p:cNvPr id="422" name="CustomShape 4"/>
          <p:cNvSpPr/>
          <p:nvPr/>
        </p:nvSpPr>
        <p:spPr>
          <a:xfrm>
            <a:off x="3222360" y="2704320"/>
            <a:ext cx="3836160" cy="203040"/>
          </a:xfrm>
          <a:prstGeom prst="rect">
            <a:avLst/>
          </a:prstGeom>
          <a:noFill/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1101600" y="1048320"/>
            <a:ext cx="1836000" cy="190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bril Fatface"/>
              </a:rPr>
              <a:t>Results on Raspberry-Pi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Picture 3" descr=""/>
          <p:cNvPicPr/>
          <p:nvPr/>
        </p:nvPicPr>
        <p:blipFill>
          <a:blip r:embed="rId1"/>
          <a:stretch/>
        </p:blipFill>
        <p:spPr>
          <a:xfrm>
            <a:off x="3530520" y="0"/>
            <a:ext cx="4872960" cy="5143320"/>
          </a:xfrm>
          <a:prstGeom prst="rect">
            <a:avLst/>
          </a:prstGeom>
          <a:ln>
            <a:noFill/>
          </a:ln>
        </p:spPr>
      </p:pic>
      <p:sp>
        <p:nvSpPr>
          <p:cNvPr id="425" name="CustomShape 2"/>
          <p:cNvSpPr/>
          <p:nvPr/>
        </p:nvSpPr>
        <p:spPr>
          <a:xfrm>
            <a:off x="0" y="4749840"/>
            <a:ext cx="5482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fld id="{6CEF9F28-3BA0-4047-8DF5-F15BADF5190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bril Fatface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1119240" y="1152000"/>
            <a:ext cx="3620880" cy="73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eorgia"/>
                <a:ea typeface="Abril Fatface"/>
              </a:rPr>
              <a:t>Thanks!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1119240" y="1897560"/>
            <a:ext cx="3620880" cy="2093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Raleway"/>
                <a:ea typeface="Raleway"/>
              </a:rPr>
              <a:t>Any questions?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28" name="Group 3"/>
          <p:cNvGrpSpPr/>
          <p:nvPr/>
        </p:nvGrpSpPr>
        <p:grpSpPr>
          <a:xfrm>
            <a:off x="5387760" y="1337760"/>
            <a:ext cx="2520360" cy="2467440"/>
            <a:chOff x="5387760" y="1337760"/>
            <a:chExt cx="2520360" cy="2467440"/>
          </a:xfrm>
        </p:grpSpPr>
        <p:sp>
          <p:nvSpPr>
            <p:cNvPr id="429" name="CustomShape 4"/>
            <p:cNvSpPr/>
            <p:nvPr/>
          </p:nvSpPr>
          <p:spPr>
            <a:xfrm>
              <a:off x="5387760" y="1337760"/>
              <a:ext cx="2520360" cy="246744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5"/>
            <p:cNvSpPr/>
            <p:nvPr/>
          </p:nvSpPr>
          <p:spPr>
            <a:xfrm>
              <a:off x="6192720" y="2271240"/>
              <a:ext cx="910440" cy="6588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6"/>
            <p:cNvSpPr/>
            <p:nvPr/>
          </p:nvSpPr>
          <p:spPr>
            <a:xfrm>
              <a:off x="6192720" y="2449440"/>
              <a:ext cx="910440" cy="6588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7"/>
            <p:cNvSpPr/>
            <p:nvPr/>
          </p:nvSpPr>
          <p:spPr>
            <a:xfrm>
              <a:off x="6192720" y="2630880"/>
              <a:ext cx="382320" cy="6588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3" name="CustomShape 8"/>
          <p:cNvSpPr/>
          <p:nvPr/>
        </p:nvSpPr>
        <p:spPr>
          <a:xfrm>
            <a:off x="0" y="4749840"/>
            <a:ext cx="5482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fld id="{E914A3D2-2D0C-4E26-84C9-4465ED96865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bril Fatface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906480" y="199800"/>
            <a:ext cx="6043680" cy="11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Montserrat"/>
              </a:rPr>
              <a:t>Goal and Deliverables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208" name="Group 2"/>
          <p:cNvGrpSpPr/>
          <p:nvPr/>
        </p:nvGrpSpPr>
        <p:grpSpPr>
          <a:xfrm>
            <a:off x="6950520" y="624960"/>
            <a:ext cx="1448280" cy="932400"/>
            <a:chOff x="6950520" y="624960"/>
            <a:chExt cx="1448280" cy="932400"/>
          </a:xfrm>
        </p:grpSpPr>
        <p:sp>
          <p:nvSpPr>
            <p:cNvPr id="209" name="CustomShape 3"/>
            <p:cNvSpPr/>
            <p:nvPr/>
          </p:nvSpPr>
          <p:spPr>
            <a:xfrm>
              <a:off x="7162560" y="861840"/>
              <a:ext cx="159120" cy="145440"/>
            </a:xfrm>
            <a:custGeom>
              <a:avLst/>
              <a:gdLst/>
              <a:ahLst/>
              <a:rect l="l" t="t" r="r" b="b"/>
              <a:pathLst>
                <a:path w="15101" h="14419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210" name="Group 4"/>
            <p:cNvGrpSpPr/>
            <p:nvPr/>
          </p:nvGrpSpPr>
          <p:grpSpPr>
            <a:xfrm>
              <a:off x="7441200" y="624960"/>
              <a:ext cx="716400" cy="686160"/>
              <a:chOff x="7441200" y="624960"/>
              <a:chExt cx="716400" cy="686160"/>
            </a:xfrm>
          </p:grpSpPr>
          <p:sp>
            <p:nvSpPr>
              <p:cNvPr id="211" name="CustomShape 5"/>
              <p:cNvSpPr/>
              <p:nvPr/>
            </p:nvSpPr>
            <p:spPr>
              <a:xfrm>
                <a:off x="7706520" y="879120"/>
                <a:ext cx="370800" cy="355320"/>
              </a:xfrm>
              <a:custGeom>
                <a:avLst/>
                <a:gdLst/>
                <a:ahLst/>
                <a:rect l="l" t="t" r="r" b="b"/>
                <a:pathLst>
                  <a:path w="8452" h="8452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2" name="CustomShape 6"/>
              <p:cNvSpPr/>
              <p:nvPr/>
            </p:nvSpPr>
            <p:spPr>
              <a:xfrm>
                <a:off x="7441200" y="624960"/>
                <a:ext cx="716400" cy="686160"/>
              </a:xfrm>
              <a:custGeom>
                <a:avLst/>
                <a:gdLst/>
                <a:ahLst/>
                <a:rect l="l" t="t" r="r" b="b"/>
                <a:pathLst>
                  <a:path w="16318" h="16319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13" name="Group 7"/>
            <p:cNvGrpSpPr/>
            <p:nvPr/>
          </p:nvGrpSpPr>
          <p:grpSpPr>
            <a:xfrm>
              <a:off x="6950520" y="1240200"/>
              <a:ext cx="331200" cy="317160"/>
              <a:chOff x="6950520" y="1240200"/>
              <a:chExt cx="331200" cy="317160"/>
            </a:xfrm>
          </p:grpSpPr>
          <p:sp>
            <p:nvSpPr>
              <p:cNvPr id="214" name="CustomShape 8"/>
              <p:cNvSpPr/>
              <p:nvPr/>
            </p:nvSpPr>
            <p:spPr>
              <a:xfrm>
                <a:off x="6950520" y="1240200"/>
                <a:ext cx="331200" cy="317160"/>
              </a:xfrm>
              <a:custGeom>
                <a:avLst/>
                <a:gdLst/>
                <a:ahLst/>
                <a:rect l="l" t="t" r="r" b="b"/>
                <a:pathLst>
                  <a:path w="17683" h="17682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5" name="CustomShape 9"/>
              <p:cNvSpPr/>
              <p:nvPr/>
            </p:nvSpPr>
            <p:spPr>
              <a:xfrm>
                <a:off x="6965280" y="1491120"/>
                <a:ext cx="54360" cy="52200"/>
              </a:xfrm>
              <a:custGeom>
                <a:avLst/>
                <a:gdLst/>
                <a:ahLst/>
                <a:rect l="l" t="t" r="r" b="b"/>
                <a:pathLst>
                  <a:path w="2924" h="2924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6" name="CustomShape 10"/>
              <p:cNvSpPr/>
              <p:nvPr/>
            </p:nvSpPr>
            <p:spPr>
              <a:xfrm>
                <a:off x="7007760" y="1521720"/>
                <a:ext cx="34920" cy="33480"/>
              </a:xfrm>
              <a:custGeom>
                <a:avLst/>
                <a:gdLst/>
                <a:ahLst/>
                <a:rect l="l" t="t" r="r" b="b"/>
                <a:pathLst>
                  <a:path w="1877" h="1877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17" name="CustomShape 11"/>
              <p:cNvSpPr/>
              <p:nvPr/>
            </p:nvSpPr>
            <p:spPr>
              <a:xfrm>
                <a:off x="6952680" y="1469520"/>
                <a:ext cx="34920" cy="33480"/>
              </a:xfrm>
              <a:custGeom>
                <a:avLst/>
                <a:gdLst/>
                <a:ahLst/>
                <a:rect l="l" t="t" r="r" b="b"/>
                <a:pathLst>
                  <a:path w="1876" h="1876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18" name="CustomShape 12"/>
            <p:cNvSpPr/>
            <p:nvPr/>
          </p:nvSpPr>
          <p:spPr>
            <a:xfrm rot="6258600">
              <a:off x="8229960" y="831600"/>
              <a:ext cx="152640" cy="151560"/>
            </a:xfrm>
            <a:custGeom>
              <a:avLst/>
              <a:gdLst/>
              <a:ahLst/>
              <a:rect l="l" t="t" r="r" b="b"/>
              <a:pathLst>
                <a:path w="15101" h="14419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19" name="CustomShape 13"/>
            <p:cNvSpPr/>
            <p:nvPr/>
          </p:nvSpPr>
          <p:spPr>
            <a:xfrm>
              <a:off x="7619760" y="1370880"/>
              <a:ext cx="125280" cy="114480"/>
            </a:xfrm>
            <a:custGeom>
              <a:avLst/>
              <a:gdLst/>
              <a:ahLst/>
              <a:rect l="l" t="t" r="r" b="b"/>
              <a:pathLst>
                <a:path w="15101" h="14419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20" name="Group 14"/>
          <p:cNvGrpSpPr/>
          <p:nvPr/>
        </p:nvGrpSpPr>
        <p:grpSpPr>
          <a:xfrm>
            <a:off x="698400" y="1284840"/>
            <a:ext cx="7101000" cy="3290400"/>
            <a:chOff x="698400" y="1284840"/>
            <a:chExt cx="7101000" cy="3290400"/>
          </a:xfrm>
        </p:grpSpPr>
        <p:sp>
          <p:nvSpPr>
            <p:cNvPr id="221" name="CustomShape 15"/>
            <p:cNvSpPr/>
            <p:nvPr/>
          </p:nvSpPr>
          <p:spPr>
            <a:xfrm>
              <a:off x="698400" y="1284840"/>
              <a:ext cx="1774800" cy="128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2200" rIns="142200" tIns="50760" bIns="50760" anchor="ctr"/>
            <a:p>
              <a:pPr algn="r"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Goal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2" name="CustomShape 16"/>
            <p:cNvSpPr/>
            <p:nvPr/>
          </p:nvSpPr>
          <p:spPr>
            <a:xfrm>
              <a:off x="2473560" y="1284840"/>
              <a:ext cx="354600" cy="1286640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3" name="CustomShape 17"/>
            <p:cNvSpPr/>
            <p:nvPr/>
          </p:nvSpPr>
          <p:spPr>
            <a:xfrm>
              <a:off x="2970720" y="1284840"/>
              <a:ext cx="4828680" cy="1286640"/>
            </a:xfrm>
            <a:prstGeom prst="rect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Describe the contents of an image in natural language by understanding the spatial relationship between objects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4" name="CustomShape 18"/>
            <p:cNvSpPr/>
            <p:nvPr/>
          </p:nvSpPr>
          <p:spPr>
            <a:xfrm>
              <a:off x="698400" y="3047400"/>
              <a:ext cx="1774800" cy="1286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42200" rIns="142200" tIns="50760" bIns="50760" anchor="ctr"/>
            <a:p>
              <a:pPr algn="r"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Deliverables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" name="CustomShape 19"/>
            <p:cNvSpPr/>
            <p:nvPr/>
          </p:nvSpPr>
          <p:spPr>
            <a:xfrm>
              <a:off x="2473560" y="2805840"/>
              <a:ext cx="354600" cy="1769400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26" name="CustomShape 20"/>
            <p:cNvSpPr/>
            <p:nvPr/>
          </p:nvSpPr>
          <p:spPr>
            <a:xfrm>
              <a:off x="2970720" y="2805840"/>
              <a:ext cx="4828680" cy="1769400"/>
            </a:xfrm>
            <a:prstGeom prst="rect">
              <a:avLst/>
            </a:prstGeom>
            <a:solidFill>
              <a:schemeClr val="accent4">
                <a:hueOff val="9800891"/>
                <a:satOff val="-40777"/>
                <a:lumOff val="9608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760" rIns="68760" tIns="68760" bIns="68760" anchor="ctr"/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Create image feature encodings based on detected objects</a:t>
              </a:r>
              <a:endParaRPr b="0" lang="en-U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Understand linguistic features</a:t>
              </a:r>
              <a:endParaRPr b="0" lang="en-U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Create word embeddings for sentences</a:t>
              </a:r>
              <a:endParaRPr b="0" lang="en-U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Generate Image captions</a:t>
              </a:r>
              <a:endParaRPr b="0" lang="en-US" sz="18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US" sz="18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Implement system on raspberry Pi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27" name="Group 2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28" name="CustomShape 22"/>
          <p:cNvSpPr/>
          <p:nvPr/>
        </p:nvSpPr>
        <p:spPr>
          <a:xfrm>
            <a:off x="0" y="4856040"/>
            <a:ext cx="281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53560" y="203040"/>
            <a:ext cx="8116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Abril Fatface"/>
              </a:rPr>
              <a:t>Methodology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0" name="Group 2"/>
          <p:cNvGrpSpPr/>
          <p:nvPr/>
        </p:nvGrpSpPr>
        <p:grpSpPr>
          <a:xfrm>
            <a:off x="853200" y="2832480"/>
            <a:ext cx="7498080" cy="1753560"/>
            <a:chOff x="853200" y="2832480"/>
            <a:chExt cx="7498080" cy="1753560"/>
          </a:xfrm>
        </p:grpSpPr>
        <p:sp>
          <p:nvSpPr>
            <p:cNvPr id="231" name="Line 3"/>
            <p:cNvSpPr/>
            <p:nvPr/>
          </p:nvSpPr>
          <p:spPr>
            <a:xfrm>
              <a:off x="853200" y="4585680"/>
              <a:ext cx="749808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2" name="Line 4"/>
            <p:cNvSpPr/>
            <p:nvPr/>
          </p:nvSpPr>
          <p:spPr>
            <a:xfrm>
              <a:off x="853200" y="3992040"/>
              <a:ext cx="749808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3" name="Line 5"/>
            <p:cNvSpPr/>
            <p:nvPr/>
          </p:nvSpPr>
          <p:spPr>
            <a:xfrm>
              <a:off x="853200" y="3398040"/>
              <a:ext cx="7498080" cy="360"/>
            </a:xfrm>
            <a:prstGeom prst="line">
              <a:avLst/>
            </a:prstGeom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4" name="CustomShape 6"/>
            <p:cNvSpPr/>
            <p:nvPr/>
          </p:nvSpPr>
          <p:spPr>
            <a:xfrm>
              <a:off x="2802960" y="2832480"/>
              <a:ext cx="5548320" cy="565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4200" rIns="34200" tIns="34200" bIns="34200" anchor="b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Extracting features from the image to identify object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5" name="CustomShape 7"/>
            <p:cNvSpPr/>
            <p:nvPr/>
          </p:nvSpPr>
          <p:spPr>
            <a:xfrm>
              <a:off x="853560" y="2832480"/>
              <a:ext cx="1949040" cy="56520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8160" rIns="38160" tIns="38160" bIns="3816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Image Depiction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6" name="CustomShape 8"/>
            <p:cNvSpPr/>
            <p:nvPr/>
          </p:nvSpPr>
          <p:spPr>
            <a:xfrm>
              <a:off x="2802960" y="3426480"/>
              <a:ext cx="5548320" cy="565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4200" rIns="34200" tIns="34200" bIns="34200" anchor="b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Encode linguistic features of the dataset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" name="CustomShape 9"/>
            <p:cNvSpPr/>
            <p:nvPr/>
          </p:nvSpPr>
          <p:spPr>
            <a:xfrm>
              <a:off x="853560" y="3426480"/>
              <a:ext cx="1949040" cy="56520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8160" rIns="38160" tIns="38160" bIns="3816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Sentence Depiction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8" name="CustomShape 10"/>
            <p:cNvSpPr/>
            <p:nvPr/>
          </p:nvSpPr>
          <p:spPr>
            <a:xfrm>
              <a:off x="2802960" y="4020480"/>
              <a:ext cx="5548320" cy="565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4200" rIns="34200" tIns="34200" bIns="34200" anchor="b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Raleway"/>
                  <a:ea typeface="Arial"/>
                </a:rPr>
                <a:t>Bias the system to generate novel captions based on image and sentence depiction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9" name="CustomShape 11"/>
            <p:cNvSpPr/>
            <p:nvPr/>
          </p:nvSpPr>
          <p:spPr>
            <a:xfrm>
              <a:off x="853560" y="4020480"/>
              <a:ext cx="1949040" cy="565200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8160" rIns="38160" tIns="38160" bIns="3816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Text Segment Alignment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40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41" name="Group 13"/>
          <p:cNvGrpSpPr/>
          <p:nvPr/>
        </p:nvGrpSpPr>
        <p:grpSpPr>
          <a:xfrm>
            <a:off x="0" y="0"/>
            <a:ext cx="8754840" cy="3741480"/>
            <a:chOff x="0" y="0"/>
            <a:chExt cx="8754840" cy="3741480"/>
          </a:xfrm>
        </p:grpSpPr>
        <p:grpSp>
          <p:nvGrpSpPr>
            <p:cNvPr id="242" name="Group 14"/>
            <p:cNvGrpSpPr/>
            <p:nvPr/>
          </p:nvGrpSpPr>
          <p:grpSpPr>
            <a:xfrm>
              <a:off x="0" y="0"/>
              <a:ext cx="8754840" cy="3741480"/>
              <a:chOff x="0" y="0"/>
              <a:chExt cx="8754840" cy="3741480"/>
            </a:xfrm>
          </p:grpSpPr>
          <p:sp>
            <p:nvSpPr>
              <p:cNvPr id="243" name="CustomShape 15"/>
              <p:cNvSpPr/>
              <p:nvPr/>
            </p:nvSpPr>
            <p:spPr>
              <a:xfrm flipV="1">
                <a:off x="1757520" y="1256400"/>
                <a:ext cx="556200" cy="444960"/>
              </a:xfrm>
              <a:prstGeom prst="bentConnector3">
                <a:avLst>
                  <a:gd name="adj1" fmla="val 50000"/>
                </a:avLst>
              </a:prstGeom>
              <a:noFill/>
              <a:ln w="28440">
                <a:solidFill>
                  <a:srgbClr val="3f6e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CustomShape 16"/>
              <p:cNvSpPr/>
              <p:nvPr/>
            </p:nvSpPr>
            <p:spPr>
              <a:xfrm rot="10800000">
                <a:off x="1751400" y="2147400"/>
                <a:ext cx="556200" cy="444960"/>
              </a:xfrm>
              <a:prstGeom prst="bentConnector3">
                <a:avLst>
                  <a:gd name="adj1" fmla="val 50000"/>
                </a:avLst>
              </a:prstGeom>
              <a:noFill/>
              <a:ln w="28440">
                <a:solidFill>
                  <a:srgbClr val="3f6ec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5" name="Group 17"/>
              <p:cNvGrpSpPr/>
              <p:nvPr/>
            </p:nvGrpSpPr>
            <p:grpSpPr>
              <a:xfrm>
                <a:off x="2138040" y="1862640"/>
                <a:ext cx="6365880" cy="1878840"/>
                <a:chOff x="2138040" y="1862640"/>
                <a:chExt cx="6365880" cy="1878840"/>
              </a:xfrm>
            </p:grpSpPr>
            <p:sp>
              <p:nvSpPr>
                <p:cNvPr id="246" name="CustomShape 18"/>
                <p:cNvSpPr/>
                <p:nvPr/>
              </p:nvSpPr>
              <p:spPr>
                <a:xfrm>
                  <a:off x="4010400" y="3287160"/>
                  <a:ext cx="374040" cy="131400"/>
                </a:xfrm>
                <a:custGeom>
                  <a:avLst/>
                  <a:gdLst/>
                  <a:ahLst/>
                  <a:rect l="l" t="t" r="r" b="b"/>
                  <a:pathLst>
                    <a:path w="290751" h="0">
                      <a:moveTo>
                        <a:pt x="290751" y="45720"/>
                      </a:moveTo>
                      <a:lnTo>
                        <a:pt x="0" y="45720"/>
                      </a:lnTo>
                    </a:path>
                  </a:pathLst>
                </a:custGeom>
                <a:noFill/>
                <a:ln>
                  <a:solidFill>
                    <a:schemeClr val="accent1">
                      <a:shade val="80000"/>
                      <a:hueOff val="0"/>
                      <a:satOff val="0"/>
                      <a:lumOff val="0"/>
                      <a:alphaOff val="0"/>
                    </a:scheme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</p:sp>
            <p:sp>
              <p:nvSpPr>
                <p:cNvPr id="247" name="CustomShape 19"/>
                <p:cNvSpPr/>
                <p:nvPr/>
              </p:nvSpPr>
              <p:spPr>
                <a:xfrm>
                  <a:off x="6257520" y="2802240"/>
                  <a:ext cx="374040" cy="550440"/>
                </a:xfrm>
                <a:custGeom>
                  <a:avLst/>
                  <a:gdLst/>
                  <a:ahLst/>
                  <a:rect l="l" t="t" r="r" b="b"/>
                  <a:pathLst>
                    <a:path w="290751" h="382028">
                      <a:moveTo>
                        <a:pt x="290751" y="0"/>
                      </a:moveTo>
                      <a:lnTo>
                        <a:pt x="145375" y="0"/>
                      </a:lnTo>
                      <a:lnTo>
                        <a:pt x="145375" y="382028"/>
                      </a:lnTo>
                      <a:lnTo>
                        <a:pt x="0" y="382028"/>
                      </a:lnTo>
                    </a:path>
                  </a:pathLst>
                </a:custGeom>
                <a:noFill/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Off val="0"/>
                    </a:scheme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</p:sp>
            <p:sp>
              <p:nvSpPr>
                <p:cNvPr id="248" name="CustomShape 20"/>
                <p:cNvSpPr/>
                <p:nvPr/>
              </p:nvSpPr>
              <p:spPr>
                <a:xfrm>
                  <a:off x="4010400" y="2216880"/>
                  <a:ext cx="374040" cy="131400"/>
                </a:xfrm>
                <a:custGeom>
                  <a:avLst/>
                  <a:gdLst/>
                  <a:ahLst/>
                  <a:rect l="l" t="t" r="r" b="b"/>
                  <a:pathLst>
                    <a:path w="290751" h="0">
                      <a:moveTo>
                        <a:pt x="290751" y="45720"/>
                      </a:moveTo>
                      <a:lnTo>
                        <a:pt x="0" y="45720"/>
                      </a:lnTo>
                    </a:path>
                  </a:pathLst>
                </a:custGeom>
                <a:noFill/>
                <a:ln>
                  <a:solidFill>
                    <a:schemeClr val="accent1">
                      <a:shade val="80000"/>
                      <a:hueOff val="0"/>
                      <a:satOff val="0"/>
                      <a:lumOff val="0"/>
                      <a:alphaOff val="0"/>
                    </a:scheme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</p:sp>
            <p:sp>
              <p:nvSpPr>
                <p:cNvPr id="249" name="CustomShape 21"/>
                <p:cNvSpPr/>
                <p:nvPr/>
              </p:nvSpPr>
              <p:spPr>
                <a:xfrm>
                  <a:off x="6257520" y="2282760"/>
                  <a:ext cx="374040" cy="519120"/>
                </a:xfrm>
                <a:custGeom>
                  <a:avLst/>
                  <a:gdLst/>
                  <a:ahLst/>
                  <a:rect l="l" t="t" r="r" b="b"/>
                  <a:pathLst>
                    <a:path w="290751" h="360333">
                      <a:moveTo>
                        <a:pt x="290751" y="360333"/>
                      </a:moveTo>
                      <a:lnTo>
                        <a:pt x="145375" y="360333"/>
                      </a:lnTo>
                      <a:lnTo>
                        <a:pt x="14537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  <a:alphaOff val="0"/>
                    </a:scheme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</p:sp>
            <p:sp>
              <p:nvSpPr>
                <p:cNvPr id="250" name="CustomShape 22"/>
                <p:cNvSpPr/>
                <p:nvPr/>
              </p:nvSpPr>
              <p:spPr>
                <a:xfrm>
                  <a:off x="6631920" y="2165400"/>
                  <a:ext cx="1872000" cy="127332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  <p:txBody>
                <a:bodyPr lIns="12600" rIns="12600" tIns="12600" bIns="12600" anchor="ctr"/>
                <a:p>
                  <a:pPr algn="ctr">
                    <a:lnSpc>
                      <a:spcPct val="90000"/>
                    </a:lnSpc>
                    <a:spcAft>
                      <a:spcPts val="700"/>
                    </a:spcAft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Raleway"/>
                      <a:ea typeface="Arial"/>
                    </a:rPr>
                    <a:t>Text and Visual Alignment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251" name="CustomShape 23"/>
                <p:cNvSpPr/>
                <p:nvPr/>
              </p:nvSpPr>
              <p:spPr>
                <a:xfrm>
                  <a:off x="4384800" y="1862640"/>
                  <a:ext cx="1872000" cy="83916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  <p:txBody>
                <a:bodyPr lIns="12600" rIns="12600" tIns="12600" bIns="12600" anchor="ctr"/>
                <a:p>
                  <a:pPr algn="ctr">
                    <a:lnSpc>
                      <a:spcPct val="90000"/>
                    </a:lnSpc>
                    <a:spcAft>
                      <a:spcPts val="700"/>
                    </a:spcAft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Raleway"/>
                      <a:ea typeface="Arial"/>
                    </a:rPr>
                    <a:t>Image Depiction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252" name="CustomShape 24"/>
                <p:cNvSpPr/>
                <p:nvPr/>
              </p:nvSpPr>
              <p:spPr>
                <a:xfrm>
                  <a:off x="2138040" y="1963080"/>
                  <a:ext cx="1872000" cy="6390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  <p:txBody>
                <a:bodyPr lIns="14040" rIns="14040" tIns="14040" bIns="14040" anchor="ctr"/>
                <a:p>
                  <a:pPr algn="ctr">
                    <a:lnSpc>
                      <a:spcPct val="90000"/>
                    </a:lnSpc>
                    <a:spcAft>
                      <a:spcPts val="771"/>
                    </a:spcAft>
                  </a:pPr>
                  <a:r>
                    <a:rPr b="0" lang="en-US" sz="2200" spc="-1" strike="noStrike">
                      <a:solidFill>
                        <a:srgbClr val="ffffff"/>
                      </a:solidFill>
                      <a:latin typeface="Raleway"/>
                      <a:ea typeface="Arial"/>
                    </a:rPr>
                    <a:t>Images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  <p:sp>
              <p:nvSpPr>
                <p:cNvPr id="253" name="CustomShape 25"/>
                <p:cNvSpPr/>
                <p:nvPr/>
              </p:nvSpPr>
              <p:spPr>
                <a:xfrm>
                  <a:off x="4384800" y="2964600"/>
                  <a:ext cx="1872000" cy="77688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  <p:txBody>
                <a:bodyPr lIns="12600" rIns="12600" tIns="12600" bIns="12600" anchor="ctr"/>
                <a:p>
                  <a:pPr algn="ctr">
                    <a:lnSpc>
                      <a:spcPct val="90000"/>
                    </a:lnSpc>
                    <a:spcAft>
                      <a:spcPts val="700"/>
                    </a:spcAft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Raleway"/>
                      <a:ea typeface="Arial"/>
                    </a:rPr>
                    <a:t>Sentence Depiction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  <p:sp>
              <p:nvSpPr>
                <p:cNvPr id="254" name="CustomShape 26"/>
                <p:cNvSpPr/>
                <p:nvPr/>
              </p:nvSpPr>
              <p:spPr>
                <a:xfrm>
                  <a:off x="2138040" y="3033360"/>
                  <a:ext cx="1872000" cy="6390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round/>
                </a:ln>
              </p:spPr>
              <p:style>
                <a:lnRef idx="2"/>
                <a:fillRef idx="0"/>
                <a:effectRef idx="0"/>
                <a:fontRef idx="minor"/>
              </p:style>
              <p:txBody>
                <a:bodyPr lIns="14040" rIns="14040" tIns="14040" bIns="14040" anchor="ctr"/>
                <a:p>
                  <a:pPr algn="ctr">
                    <a:lnSpc>
                      <a:spcPct val="90000"/>
                    </a:lnSpc>
                    <a:spcAft>
                      <a:spcPts val="771"/>
                    </a:spcAft>
                  </a:pPr>
                  <a:r>
                    <a:rPr b="0" lang="en-US" sz="2200" spc="-1" strike="noStrike">
                      <a:solidFill>
                        <a:srgbClr val="ffffff"/>
                      </a:solidFill>
                      <a:latin typeface="Raleway"/>
                      <a:ea typeface="Arial"/>
                    </a:rPr>
                    <a:t>Sentences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255" name="Group 27"/>
              <p:cNvGrpSpPr/>
              <p:nvPr/>
            </p:nvGrpSpPr>
            <p:grpSpPr>
              <a:xfrm>
                <a:off x="0" y="0"/>
                <a:ext cx="36000" cy="36000"/>
                <a:chOff x="0" y="0"/>
                <a:chExt cx="36000" cy="36000"/>
              </a:xfrm>
            </p:grpSpPr>
            <p:pic>
              <p:nvPicPr>
                <p:cNvPr id="256" name="RenderedShapes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0" y="0"/>
                  <a:ext cx="36000" cy="360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257" name="Group 28"/>
              <p:cNvGrpSpPr/>
              <p:nvPr/>
            </p:nvGrpSpPr>
            <p:grpSpPr>
              <a:xfrm>
                <a:off x="388440" y="1800000"/>
                <a:ext cx="1507320" cy="598680"/>
                <a:chOff x="388440" y="1800000"/>
                <a:chExt cx="1507320" cy="598680"/>
              </a:xfrm>
            </p:grpSpPr>
            <p:sp>
              <p:nvSpPr>
                <p:cNvPr id="258" name="CustomShape 29"/>
                <p:cNvSpPr/>
                <p:nvPr/>
              </p:nvSpPr>
              <p:spPr>
                <a:xfrm>
                  <a:off x="396360" y="1800000"/>
                  <a:ext cx="1499400" cy="5911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</p:sp>
            <p:sp>
              <p:nvSpPr>
                <p:cNvPr id="259" name="CustomShape 30"/>
                <p:cNvSpPr/>
                <p:nvPr/>
              </p:nvSpPr>
              <p:spPr>
                <a:xfrm>
                  <a:off x="388440" y="1807560"/>
                  <a:ext cx="1499400" cy="59112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14760" rIns="14760" tIns="14760" bIns="14760" anchor="ctr"/>
                <a:p>
                  <a:pPr algn="ctr">
                    <a:lnSpc>
                      <a:spcPct val="90000"/>
                    </a:lnSpc>
                    <a:spcAft>
                      <a:spcPts val="700"/>
                    </a:spcAft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Raleway"/>
                      <a:ea typeface="Arial"/>
                    </a:rPr>
                    <a:t>Dataset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</p:grpSp>
          <p:grpSp>
            <p:nvGrpSpPr>
              <p:cNvPr id="260" name="Group 31"/>
              <p:cNvGrpSpPr/>
              <p:nvPr/>
            </p:nvGrpSpPr>
            <p:grpSpPr>
              <a:xfrm>
                <a:off x="7301520" y="1833840"/>
                <a:ext cx="1453320" cy="619560"/>
                <a:chOff x="7301520" y="1833840"/>
                <a:chExt cx="1453320" cy="619560"/>
              </a:xfrm>
            </p:grpSpPr>
            <p:sp>
              <p:nvSpPr>
                <p:cNvPr id="261" name="CustomShape 32"/>
                <p:cNvSpPr/>
                <p:nvPr/>
              </p:nvSpPr>
              <p:spPr>
                <a:xfrm>
                  <a:off x="7301520" y="1894680"/>
                  <a:ext cx="1453320" cy="496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</p:sp>
            <p:sp>
              <p:nvSpPr>
                <p:cNvPr id="262" name="CustomShape 33"/>
                <p:cNvSpPr/>
                <p:nvPr/>
              </p:nvSpPr>
              <p:spPr>
                <a:xfrm>
                  <a:off x="7301520" y="1833840"/>
                  <a:ext cx="1453320" cy="61956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7560" rIns="7560" tIns="7560" bIns="7560" anchor="ctr"/>
                <a:p>
                  <a:pPr algn="ctr">
                    <a:lnSpc>
                      <a:spcPct val="90000"/>
                    </a:lnSpc>
                    <a:spcAft>
                      <a:spcPts val="700"/>
                    </a:spcAft>
                  </a:pPr>
                  <a:r>
                    <a:rPr b="0" lang="en-US" sz="2000" spc="-1" strike="noStrike">
                      <a:solidFill>
                        <a:srgbClr val="ffffff"/>
                      </a:solidFill>
                      <a:latin typeface="Raleway"/>
                      <a:ea typeface="Arial"/>
                    </a:rPr>
                    <a:t>Novel Caption</a:t>
                  </a:r>
                  <a:endParaRPr b="0" lang="en-US" sz="20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63" name="Line 34"/>
            <p:cNvSpPr/>
            <p:nvPr/>
          </p:nvSpPr>
          <p:spPr>
            <a:xfrm>
              <a:off x="7081920" y="2142720"/>
              <a:ext cx="219600" cy="720"/>
            </a:xfrm>
            <a:prstGeom prst="line">
              <a:avLst/>
            </a:prstGeom>
            <a:ln w="28440">
              <a:solidFill>
                <a:srgbClr val="3f6e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4" name="CustomShape 35"/>
          <p:cNvSpPr/>
          <p:nvPr/>
        </p:nvSpPr>
        <p:spPr>
          <a:xfrm>
            <a:off x="0" y="4856040"/>
            <a:ext cx="281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CustomShape 36"/>
          <p:cNvSpPr/>
          <p:nvPr/>
        </p:nvSpPr>
        <p:spPr>
          <a:xfrm>
            <a:off x="2035800" y="4811040"/>
            <a:ext cx="7166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Research Paper: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Explain Images with Multimodal Recurrent Neural Networks, Mao et al.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05040" y="549720"/>
            <a:ext cx="5832360" cy="72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Abril Fatface"/>
              </a:rPr>
              <a:t>Dataset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833200" y="4654440"/>
            <a:ext cx="63698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Dataset: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https://illinois.edu/fb/sec/1713398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Research paper: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Framing Image Description as a Ranking Task,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Hodosh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4"/>
              </a:rPr>
              <a:t> et al.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68" name="Picture 13" descr=""/>
          <p:cNvPicPr/>
          <p:nvPr/>
        </p:nvPicPr>
        <p:blipFill>
          <a:blip r:embed="rId5"/>
          <a:stretch/>
        </p:blipFill>
        <p:spPr>
          <a:xfrm>
            <a:off x="905040" y="3299040"/>
            <a:ext cx="4794480" cy="1307160"/>
          </a:xfrm>
          <a:prstGeom prst="rect">
            <a:avLst/>
          </a:prstGeom>
          <a:ln>
            <a:noFill/>
          </a:ln>
        </p:spPr>
      </p:pic>
      <p:pic>
        <p:nvPicPr>
          <p:cNvPr id="269" name="Picture 14" descr=""/>
          <p:cNvPicPr/>
          <p:nvPr/>
        </p:nvPicPr>
        <p:blipFill>
          <a:blip r:embed="rId6"/>
          <a:stretch/>
        </p:blipFill>
        <p:spPr>
          <a:xfrm>
            <a:off x="5673600" y="2956320"/>
            <a:ext cx="2841120" cy="1637640"/>
          </a:xfrm>
          <a:prstGeom prst="rect">
            <a:avLst/>
          </a:prstGeom>
          <a:ln>
            <a:noFill/>
          </a:ln>
        </p:spPr>
      </p:pic>
      <p:sp>
        <p:nvSpPr>
          <p:cNvPr id="270" name="CustomShape 3"/>
          <p:cNvSpPr/>
          <p:nvPr/>
        </p:nvSpPr>
        <p:spPr>
          <a:xfrm>
            <a:off x="0" y="4856040"/>
            <a:ext cx="281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1242000" y="1184040"/>
            <a:ext cx="7170120" cy="19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  <a:ea typeface="Arial"/>
              </a:rPr>
              <a:t>Flickr8k Dataset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8,000 images paired with five different captions providing clear descriptions of the salient entities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6000 images for training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1000 images for testing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1000 images for validation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928080" y="230040"/>
            <a:ext cx="81165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Abril Fatface"/>
              </a:rPr>
              <a:t>Visual Segmentation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0" y="4856040"/>
            <a:ext cx="281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2651760" y="4835880"/>
            <a:ext cx="6926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Research Paper: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VERY DEEP CONVOLUTIONAL NETWORKS, Zisserman et al.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221480" y="2271600"/>
            <a:ext cx="44856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  <a:ea typeface="Roboto"/>
              </a:rPr>
              <a:t>Input Image: 224*224</a:t>
            </a:r>
            <a:endParaRPr b="0" lang="en-US" sz="2000" spc="-1" strike="noStrike"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  <a:ea typeface="Roboto"/>
              </a:rPr>
              <a:t>Total Layers: 16</a:t>
            </a:r>
            <a:endParaRPr b="0" lang="en-US" sz="2000" spc="-1" strike="noStrike"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  <a:ea typeface="Roboto"/>
              </a:rPr>
              <a:t>Output: vector size 1x4096 </a:t>
            </a:r>
            <a:endParaRPr b="0" lang="en-US" sz="2000" spc="-1" strike="noStrike">
              <a:latin typeface="Arial"/>
            </a:endParaRPr>
          </a:p>
          <a:p>
            <a:pPr marL="457200" indent="-418680" algn="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276" name="Group 5"/>
          <p:cNvGrpSpPr/>
          <p:nvPr/>
        </p:nvGrpSpPr>
        <p:grpSpPr>
          <a:xfrm>
            <a:off x="392040" y="3405600"/>
            <a:ext cx="8588520" cy="754200"/>
            <a:chOff x="392040" y="3405600"/>
            <a:chExt cx="8588520" cy="754200"/>
          </a:xfrm>
        </p:grpSpPr>
        <p:sp>
          <p:nvSpPr>
            <p:cNvPr id="277" name="CustomShape 6"/>
            <p:cNvSpPr/>
            <p:nvPr/>
          </p:nvSpPr>
          <p:spPr>
            <a:xfrm>
              <a:off x="392040" y="3405600"/>
              <a:ext cx="1202760" cy="7542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90720" rIns="22680" tIns="45360" bIns="4536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Arial"/>
                  <a:ea typeface="Arial"/>
                </a:rPr>
                <a:t>Layers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278" name="CustomShape 7"/>
            <p:cNvSpPr/>
            <p:nvPr/>
          </p:nvSpPr>
          <p:spPr>
            <a:xfrm>
              <a:off x="1217520" y="3405600"/>
              <a:ext cx="2090160" cy="754200"/>
            </a:xfrm>
            <a:prstGeom prst="chevron">
              <a:avLst>
                <a:gd name="adj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040" rIns="22680" tIns="45360" bIns="4536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Arial"/>
                  <a:ea typeface="Arial"/>
                </a:rPr>
                <a:t>Convolution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279" name="CustomShape 8"/>
            <p:cNvSpPr/>
            <p:nvPr/>
          </p:nvSpPr>
          <p:spPr>
            <a:xfrm>
              <a:off x="2930760" y="3405600"/>
              <a:ext cx="1320480" cy="754200"/>
            </a:xfrm>
            <a:prstGeom prst="chevron">
              <a:avLst>
                <a:gd name="adj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040" rIns="22680" tIns="45360" bIns="4536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Arial"/>
                  <a:ea typeface="Arial"/>
                </a:rPr>
                <a:t>Relu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280" name="CustomShape 9"/>
            <p:cNvSpPr/>
            <p:nvPr/>
          </p:nvSpPr>
          <p:spPr>
            <a:xfrm>
              <a:off x="3873960" y="3405600"/>
              <a:ext cx="1623240" cy="754200"/>
            </a:xfrm>
            <a:prstGeom prst="chevron">
              <a:avLst>
                <a:gd name="adj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040" rIns="22680" tIns="45360" bIns="4536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Arial"/>
                  <a:ea typeface="Arial"/>
                </a:rPr>
                <a:t>Pooling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281" name="CustomShape 10"/>
            <p:cNvSpPr/>
            <p:nvPr/>
          </p:nvSpPr>
          <p:spPr>
            <a:xfrm>
              <a:off x="5120280" y="3405600"/>
              <a:ext cx="1983240" cy="754200"/>
            </a:xfrm>
            <a:prstGeom prst="chevron">
              <a:avLst>
                <a:gd name="adj" fmla="val 5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040" rIns="22680" tIns="45360" bIns="4536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Arial"/>
                  <a:ea typeface="Arial"/>
                </a:rPr>
                <a:t>Flattening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282" name="CustomShape 11"/>
            <p:cNvSpPr/>
            <p:nvPr/>
          </p:nvSpPr>
          <p:spPr>
            <a:xfrm>
              <a:off x="6726600" y="3405600"/>
              <a:ext cx="2253960" cy="754200"/>
            </a:xfrm>
            <a:prstGeom prst="chevron">
              <a:avLst>
                <a:gd name="adj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8040" rIns="22680" tIns="45360" bIns="4536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Arial"/>
                  <a:ea typeface="Arial"/>
                </a:rPr>
                <a:t>Full Connection</a:t>
              </a:r>
              <a:endParaRPr b="0" lang="en-US" sz="1700" spc="-1" strike="noStrike">
                <a:latin typeface="Arial"/>
              </a:endParaRPr>
            </a:p>
          </p:txBody>
        </p:sp>
      </p:grpSp>
      <p:grpSp>
        <p:nvGrpSpPr>
          <p:cNvPr id="283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84" name="CustomShape 13"/>
          <p:cNvSpPr/>
          <p:nvPr/>
        </p:nvSpPr>
        <p:spPr>
          <a:xfrm>
            <a:off x="1183320" y="1455480"/>
            <a:ext cx="68173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  <a:ea typeface="Arial"/>
              </a:rPr>
              <a:t>Understanding and extracting image features using convolutional neural networks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Content Placeholder 3" descr=""/>
          <p:cNvPicPr/>
          <p:nvPr/>
        </p:nvPicPr>
        <p:blipFill>
          <a:blip r:embed="rId1"/>
          <a:stretch/>
        </p:blipFill>
        <p:spPr>
          <a:xfrm>
            <a:off x="3618360" y="714600"/>
            <a:ext cx="4123800" cy="3969000"/>
          </a:xfrm>
          <a:prstGeom prst="rect">
            <a:avLst/>
          </a:prstGeom>
          <a:ln>
            <a:noFill/>
          </a:ln>
        </p:spPr>
      </p:pic>
      <p:sp>
        <p:nvSpPr>
          <p:cNvPr id="286" name="TextShape 1"/>
          <p:cNvSpPr txBox="1"/>
          <p:nvPr/>
        </p:nvSpPr>
        <p:spPr>
          <a:xfrm>
            <a:off x="928800" y="1057320"/>
            <a:ext cx="224820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bril Fatface"/>
              </a:rPr>
              <a:t>Parameters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bril Fatface"/>
              </a:rPr>
              <a:t>Instantiation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bril Fatface"/>
              </a:rPr>
              <a:t>of CNN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3252960" y="153000"/>
            <a:ext cx="5890680" cy="45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/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Raleway"/>
                <a:ea typeface="Raleway"/>
              </a:rPr>
              <a:t>Convolutional Layers: 16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Raleway"/>
                <a:ea typeface="Raleway"/>
              </a:rPr>
              <a:t>Fully Connected Layers: 3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Raleway"/>
                <a:ea typeface="Raleway"/>
              </a:rPr>
              <a:t>Stride: 1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Raleway"/>
                <a:ea typeface="Raleway"/>
              </a:rPr>
              <a:t>Activation Function: ReLu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Raleway"/>
                <a:ea typeface="Raleway"/>
              </a:rPr>
              <a:t>Max-Pooling: 2x2 window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Raleway"/>
                <a:ea typeface="Raleway"/>
              </a:rPr>
              <a:t>Padding: s/t spatial resolution is preserved.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Raleway"/>
                <a:ea typeface="Raleway"/>
              </a:rPr>
              <a:t>Convolutional filters: Starting from 64, double after each max-pooling layer until 512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Raleway"/>
                <a:ea typeface="Raleway"/>
              </a:rPr>
              <a:t>Filter sizes: 3x3, 1x1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Raleway"/>
                <a:ea typeface="Raleway"/>
              </a:rPr>
              <a:t>Total Calculated parameters = 138,357,544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0" y="4856040"/>
            <a:ext cx="281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8" descr=""/>
          <p:cNvPicPr/>
          <p:nvPr/>
        </p:nvPicPr>
        <p:blipFill>
          <a:blip r:embed="rId1"/>
          <a:stretch/>
        </p:blipFill>
        <p:spPr>
          <a:xfrm>
            <a:off x="5260680" y="838800"/>
            <a:ext cx="3528360" cy="2325240"/>
          </a:xfrm>
          <a:prstGeom prst="rect">
            <a:avLst/>
          </a:prstGeom>
          <a:ln>
            <a:noFill/>
          </a:ln>
        </p:spPr>
      </p:pic>
      <p:pic>
        <p:nvPicPr>
          <p:cNvPr id="290" name="Picture 6" descr=""/>
          <p:cNvPicPr/>
          <p:nvPr/>
        </p:nvPicPr>
        <p:blipFill>
          <a:blip r:embed="rId2"/>
          <a:stretch/>
        </p:blipFill>
        <p:spPr>
          <a:xfrm>
            <a:off x="6093000" y="3299400"/>
            <a:ext cx="3073320" cy="1737000"/>
          </a:xfrm>
          <a:prstGeom prst="rect">
            <a:avLst/>
          </a:prstGeom>
          <a:ln>
            <a:noFill/>
          </a:ln>
        </p:spPr>
      </p:pic>
      <p:sp>
        <p:nvSpPr>
          <p:cNvPr id="291" name="TextShape 1"/>
          <p:cNvSpPr txBox="1"/>
          <p:nvPr/>
        </p:nvSpPr>
        <p:spPr>
          <a:xfrm>
            <a:off x="893520" y="550800"/>
            <a:ext cx="8116560" cy="696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Abril Fatface"/>
              </a:rPr>
              <a:t>Sentence Depiction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Picture 4" descr=""/>
          <p:cNvPicPr/>
          <p:nvPr/>
        </p:nvPicPr>
        <p:blipFill>
          <a:blip r:embed="rId3"/>
          <a:stretch/>
        </p:blipFill>
        <p:spPr>
          <a:xfrm>
            <a:off x="3747240" y="3493800"/>
            <a:ext cx="2502360" cy="1407240"/>
          </a:xfrm>
          <a:prstGeom prst="rect">
            <a:avLst/>
          </a:prstGeom>
          <a:ln>
            <a:noFill/>
          </a:ln>
        </p:spPr>
      </p:pic>
      <p:sp>
        <p:nvSpPr>
          <p:cNvPr id="293" name="CustomShape 2"/>
          <p:cNvSpPr/>
          <p:nvPr/>
        </p:nvSpPr>
        <p:spPr>
          <a:xfrm>
            <a:off x="893520" y="1112400"/>
            <a:ext cx="4678200" cy="30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To produce a single vector representing a sequence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256 memory units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Output: Element Vector of size 256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Three Neural Network Layers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Input Gate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Forget Gate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Raleway"/>
              </a:rPr>
              <a:t>Output Gate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0" y="4856040"/>
            <a:ext cx="281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1351800" y="4767480"/>
            <a:ext cx="78177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Research Paper: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4"/>
              </a:rPr>
              <a:t>What is the Role of Recurrent Neural Networks (RNNs) in an Image, Tanti et al.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095840" y="1454760"/>
            <a:ext cx="1836000" cy="190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bril Fatface"/>
              </a:rPr>
              <a:t>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7" name="Table 2"/>
          <p:cNvGraphicFramePr/>
          <p:nvPr/>
        </p:nvGraphicFramePr>
        <p:xfrm>
          <a:off x="3309480" y="685080"/>
          <a:ext cx="5560560" cy="1688400"/>
        </p:xfrm>
        <a:graphic>
          <a:graphicData uri="http://schemas.openxmlformats.org/drawingml/2006/table">
            <a:tbl>
              <a:tblPr/>
              <a:tblGrid>
                <a:gridCol w="4233960"/>
                <a:gridCol w="1326600"/>
              </a:tblGrid>
              <a:tr h="210960">
                <a:tc>
                  <a:txBody>
                    <a:bodyPr lIns="5760" rIns="5760" tIns="57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Input sequence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  <a:tc>
                  <a:txBody>
                    <a:bodyPr lIns="5760" rIns="5760" tIns="57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Target Word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</a:tr>
              <a:tr h="210960">
                <a:tc>
                  <a:txBody>
                    <a:bodyPr lIns="5760" rIns="5760" tIns="57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startseq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  <a:tc>
                  <a:txBody>
                    <a:bodyPr lIns="5760" rIns="5760" tIns="57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Little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</a:tr>
              <a:tr h="210960">
                <a:tc>
                  <a:txBody>
                    <a:bodyPr lIns="5760" rIns="5760" tIns="57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startseq, little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  <a:tc>
                  <a:txBody>
                    <a:bodyPr lIns="5760" rIns="5760" tIns="57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girl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</a:tr>
              <a:tr h="210960">
                <a:tc>
                  <a:txBody>
                    <a:bodyPr lIns="5760" rIns="5760" tIns="57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startseq, little, girl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  <a:tc>
                  <a:txBody>
                    <a:bodyPr lIns="5760" rIns="5760" tIns="57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running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</a:tr>
              <a:tr h="210960">
                <a:tc>
                  <a:txBody>
                    <a:bodyPr lIns="5760" rIns="5760" tIns="57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startseq, little, girl, running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  <a:tc>
                  <a:txBody>
                    <a:bodyPr lIns="5760" rIns="5760" tIns="57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</a:tr>
              <a:tr h="210960">
                <a:tc>
                  <a:txBody>
                    <a:bodyPr lIns="5760" rIns="5760" tIns="57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startseq, little, girl, running, 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  <a:tc>
                  <a:txBody>
                    <a:bodyPr lIns="5760" rIns="5760" tIns="57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field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</a:tr>
              <a:tr h="210960">
                <a:tc>
                  <a:txBody>
                    <a:bodyPr lIns="5760" rIns="5760" tIns="57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startseq, little, girl, running, in, field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  <a:tc>
                  <a:txBody>
                    <a:bodyPr lIns="5760" rIns="5760" tIns="57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endseq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</a:tr>
              <a:tr h="211680">
                <a:tc>
                  <a:txBody>
                    <a:bodyPr lIns="5760" rIns="5760" tIns="57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startseq, little, girl, running, in, field, endseq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5760" marR="5760">
                    <a:noFill/>
                  </a:tcPr>
                </a:tc>
                <a:tc>
                  <a:tcPr marL="5760" marR="5760">
                    <a:noFill/>
                  </a:tcPr>
                </a:tc>
              </a:tr>
            </a:tbl>
          </a:graphicData>
        </a:graphic>
      </p:graphicFrame>
      <p:sp>
        <p:nvSpPr>
          <p:cNvPr id="298" name="CustomShape 3"/>
          <p:cNvSpPr/>
          <p:nvPr/>
        </p:nvSpPr>
        <p:spPr>
          <a:xfrm>
            <a:off x="2728080" y="297360"/>
            <a:ext cx="5691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Consider Sentence: ‘Little girl is running in field’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99" name="Group 4"/>
          <p:cNvGrpSpPr/>
          <p:nvPr/>
        </p:nvGrpSpPr>
        <p:grpSpPr>
          <a:xfrm>
            <a:off x="2202120" y="2823120"/>
            <a:ext cx="6736680" cy="2246400"/>
            <a:chOff x="2202120" y="2823120"/>
            <a:chExt cx="6736680" cy="2246400"/>
          </a:xfrm>
        </p:grpSpPr>
        <p:sp>
          <p:nvSpPr>
            <p:cNvPr id="300" name="CustomShape 5"/>
            <p:cNvSpPr/>
            <p:nvPr/>
          </p:nvSpPr>
          <p:spPr>
            <a:xfrm>
              <a:off x="3432240" y="2823120"/>
              <a:ext cx="1036080" cy="62316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2060"/>
                  </a:solidFill>
                  <a:latin typeface="Arial"/>
                  <a:ea typeface="Arial"/>
                </a:rPr>
                <a:t>Girl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301" name="CustomShape 6"/>
            <p:cNvSpPr/>
            <p:nvPr/>
          </p:nvSpPr>
          <p:spPr>
            <a:xfrm>
              <a:off x="4869360" y="2823120"/>
              <a:ext cx="1150200" cy="65124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2060"/>
                  </a:solidFill>
                  <a:latin typeface="Arial"/>
                  <a:ea typeface="Arial"/>
                </a:rPr>
                <a:t>Running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302" name="CustomShape 7"/>
            <p:cNvSpPr/>
            <p:nvPr/>
          </p:nvSpPr>
          <p:spPr>
            <a:xfrm>
              <a:off x="6412680" y="2866320"/>
              <a:ext cx="1036080" cy="62316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2060"/>
                  </a:solidFill>
                  <a:latin typeface="Arial"/>
                  <a:ea typeface="Arial"/>
                </a:rPr>
                <a:t>in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303" name="CustomShape 8"/>
            <p:cNvSpPr/>
            <p:nvPr/>
          </p:nvSpPr>
          <p:spPr>
            <a:xfrm>
              <a:off x="7902720" y="2861280"/>
              <a:ext cx="1036080" cy="62316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2060"/>
                  </a:solidFill>
                  <a:latin typeface="Arial"/>
                  <a:ea typeface="Arial"/>
                </a:rPr>
                <a:t>Field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304" name="CustomShape 9"/>
            <p:cNvSpPr/>
            <p:nvPr/>
          </p:nvSpPr>
          <p:spPr>
            <a:xfrm>
              <a:off x="3432240" y="4286160"/>
              <a:ext cx="1036080" cy="62316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2060"/>
                  </a:solidFill>
                  <a:latin typeface="Arial"/>
                  <a:ea typeface="Arial"/>
                </a:rPr>
                <a:t>Little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305" name="CustomShape 10"/>
            <p:cNvSpPr/>
            <p:nvPr/>
          </p:nvSpPr>
          <p:spPr>
            <a:xfrm>
              <a:off x="4922640" y="4296240"/>
              <a:ext cx="1036080" cy="62316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2060"/>
                  </a:solidFill>
                  <a:latin typeface="Arial"/>
                  <a:ea typeface="Arial"/>
                </a:rPr>
                <a:t>Little Girl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306" name="CustomShape 11"/>
            <p:cNvSpPr/>
            <p:nvPr/>
          </p:nvSpPr>
          <p:spPr>
            <a:xfrm>
              <a:off x="6332400" y="4296240"/>
              <a:ext cx="1192680" cy="62316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002060"/>
                  </a:solidFill>
                  <a:latin typeface="Arial"/>
                  <a:ea typeface="Arial"/>
                </a:rPr>
                <a:t>Little girl Running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307" name="CustomShape 12"/>
            <p:cNvSpPr/>
            <p:nvPr/>
          </p:nvSpPr>
          <p:spPr>
            <a:xfrm>
              <a:off x="7910640" y="4296240"/>
              <a:ext cx="1028160" cy="77328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2060"/>
                  </a:solidFill>
                  <a:latin typeface="Arial"/>
                  <a:ea typeface="Arial"/>
                </a:rPr>
                <a:t>Little girl Running</a:t>
              </a:r>
              <a:endParaRPr b="0" lang="en-US" sz="11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150" spc="-1" strike="noStrike">
                  <a:solidFill>
                    <a:srgbClr val="002060"/>
                  </a:solidFill>
                  <a:latin typeface="Arial"/>
                  <a:ea typeface="Arial"/>
                </a:rPr>
                <a:t>in</a:t>
              </a:r>
              <a:endParaRPr b="0" lang="en-US" sz="1150" spc="-1" strike="noStrike">
                <a:latin typeface="Arial"/>
              </a:endParaRPr>
            </a:p>
          </p:txBody>
        </p:sp>
        <p:sp>
          <p:nvSpPr>
            <p:cNvPr id="308" name="CustomShape 13"/>
            <p:cNvSpPr/>
            <p:nvPr/>
          </p:nvSpPr>
          <p:spPr>
            <a:xfrm>
              <a:off x="3562920" y="3619800"/>
              <a:ext cx="774720" cy="51516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14"/>
            <p:cNvSpPr/>
            <p:nvPr/>
          </p:nvSpPr>
          <p:spPr>
            <a:xfrm>
              <a:off x="5050800" y="3619800"/>
              <a:ext cx="774720" cy="51516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15"/>
            <p:cNvSpPr/>
            <p:nvPr/>
          </p:nvSpPr>
          <p:spPr>
            <a:xfrm>
              <a:off x="6543360" y="3619800"/>
              <a:ext cx="774720" cy="51516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16"/>
            <p:cNvSpPr/>
            <p:nvPr/>
          </p:nvSpPr>
          <p:spPr>
            <a:xfrm>
              <a:off x="8033400" y="3619800"/>
              <a:ext cx="774720" cy="51516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17"/>
            <p:cNvSpPr/>
            <p:nvPr/>
          </p:nvSpPr>
          <p:spPr>
            <a:xfrm>
              <a:off x="2214360" y="3043800"/>
              <a:ext cx="1105920" cy="546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2060"/>
                  </a:solidFill>
                  <a:latin typeface="Arial"/>
                  <a:ea typeface="Arial"/>
                </a:rPr>
                <a:t>Output Layer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13" name="CustomShape 18"/>
            <p:cNvSpPr/>
            <p:nvPr/>
          </p:nvSpPr>
          <p:spPr>
            <a:xfrm>
              <a:off x="2202120" y="3800880"/>
              <a:ext cx="1240920" cy="54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2060"/>
                  </a:solidFill>
                  <a:latin typeface="Arial"/>
                  <a:ea typeface="Arial"/>
                </a:rPr>
                <a:t>Hidden Layer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14" name="CustomShape 19"/>
            <p:cNvSpPr/>
            <p:nvPr/>
          </p:nvSpPr>
          <p:spPr>
            <a:xfrm>
              <a:off x="2269440" y="4506840"/>
              <a:ext cx="1105920" cy="54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500" spc="-1" strike="noStrike">
                  <a:solidFill>
                    <a:srgbClr val="002060"/>
                  </a:solidFill>
                  <a:latin typeface="Arial"/>
                  <a:ea typeface="Arial"/>
                </a:rPr>
                <a:t>Input Layer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15" name="CustomShape 20"/>
            <p:cNvSpPr/>
            <p:nvPr/>
          </p:nvSpPr>
          <p:spPr>
            <a:xfrm flipV="1">
              <a:off x="3950640" y="3273480"/>
              <a:ext cx="360" cy="172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316" name="CustomShape 21"/>
            <p:cNvSpPr/>
            <p:nvPr/>
          </p:nvSpPr>
          <p:spPr>
            <a:xfrm flipV="1">
              <a:off x="5438160" y="3329640"/>
              <a:ext cx="576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317" name="CustomShape 22"/>
            <p:cNvSpPr/>
            <p:nvPr/>
          </p:nvSpPr>
          <p:spPr>
            <a:xfrm flipV="1">
              <a:off x="6930720" y="3359880"/>
              <a:ext cx="360" cy="129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318" name="CustomShape 23"/>
            <p:cNvSpPr/>
            <p:nvPr/>
          </p:nvSpPr>
          <p:spPr>
            <a:xfrm flipV="1">
              <a:off x="8420760" y="3350160"/>
              <a:ext cx="360" cy="13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319" name="CustomShape 24"/>
            <p:cNvSpPr/>
            <p:nvPr/>
          </p:nvSpPr>
          <p:spPr>
            <a:xfrm flipV="1">
              <a:off x="3950640" y="3984840"/>
              <a:ext cx="360" cy="15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320" name="CustomShape 25"/>
            <p:cNvSpPr/>
            <p:nvPr/>
          </p:nvSpPr>
          <p:spPr>
            <a:xfrm flipH="1" flipV="1">
              <a:off x="5438160" y="4135320"/>
              <a:ext cx="2160" cy="16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321" name="CustomShape 26"/>
            <p:cNvSpPr/>
            <p:nvPr/>
          </p:nvSpPr>
          <p:spPr>
            <a:xfrm flipV="1">
              <a:off x="6928560" y="3974760"/>
              <a:ext cx="1800" cy="16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322" name="CustomShape 27"/>
            <p:cNvSpPr/>
            <p:nvPr/>
          </p:nvSpPr>
          <p:spPr>
            <a:xfrm flipH="1" flipV="1">
              <a:off x="8420760" y="4135320"/>
              <a:ext cx="3600" cy="16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323" name="CustomShape 28"/>
            <p:cNvSpPr/>
            <p:nvPr/>
          </p:nvSpPr>
          <p:spPr>
            <a:xfrm flipV="1">
              <a:off x="4338000" y="3876480"/>
              <a:ext cx="712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324" name="CustomShape 29"/>
            <p:cNvSpPr/>
            <p:nvPr/>
          </p:nvSpPr>
          <p:spPr>
            <a:xfrm flipV="1">
              <a:off x="5825880" y="3876480"/>
              <a:ext cx="717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  <p:sp>
          <p:nvSpPr>
            <p:cNvPr id="325" name="CustomShape 30"/>
            <p:cNvSpPr/>
            <p:nvPr/>
          </p:nvSpPr>
          <p:spPr>
            <a:xfrm>
              <a:off x="7318440" y="3877560"/>
              <a:ext cx="714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</p:grpSp>
      <p:sp>
        <p:nvSpPr>
          <p:cNvPr id="326" name="CustomShape 31"/>
          <p:cNvSpPr/>
          <p:nvPr/>
        </p:nvSpPr>
        <p:spPr>
          <a:xfrm>
            <a:off x="0" y="4856040"/>
            <a:ext cx="281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889920" y="470520"/>
            <a:ext cx="78271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Georgia"/>
                <a:ea typeface="Abril Fatface"/>
              </a:rPr>
              <a:t>Text Segment Alignment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8" name="Group 2"/>
          <p:cNvGrpSpPr/>
          <p:nvPr/>
        </p:nvGrpSpPr>
        <p:grpSpPr>
          <a:xfrm>
            <a:off x="1942560" y="2750040"/>
            <a:ext cx="5437080" cy="1537560"/>
            <a:chOff x="1942560" y="2750040"/>
            <a:chExt cx="5437080" cy="1537560"/>
          </a:xfrm>
        </p:grpSpPr>
        <p:sp>
          <p:nvSpPr>
            <p:cNvPr id="329" name="CustomShape 3"/>
            <p:cNvSpPr/>
            <p:nvPr/>
          </p:nvSpPr>
          <p:spPr>
            <a:xfrm>
              <a:off x="5949000" y="3161160"/>
              <a:ext cx="1430640" cy="71496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0960" rIns="10080" tIns="30960" bIns="3096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US" sz="16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Complete Sentence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0" name="CustomShape 4"/>
            <p:cNvSpPr/>
            <p:nvPr/>
          </p:nvSpPr>
          <p:spPr>
            <a:xfrm rot="10800000">
              <a:off x="5376960" y="3503160"/>
              <a:ext cx="572040" cy="32040"/>
            </a:xfrm>
            <a:custGeom>
              <a:avLst/>
              <a:gdLst/>
              <a:ahLst/>
              <a:rect l="l" t="t" r="r" b="b"/>
              <a:pathLst>
                <a:path w="572333" h="0">
                  <a:moveTo>
                    <a:pt x="0" y="16149"/>
                  </a:moveTo>
                  <a:lnTo>
                    <a:pt x="572333" y="161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1" name="CustomShape 5"/>
            <p:cNvSpPr/>
            <p:nvPr/>
          </p:nvSpPr>
          <p:spPr>
            <a:xfrm>
              <a:off x="3945960" y="3161160"/>
              <a:ext cx="1430640" cy="7149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0960" rIns="10080" tIns="30960" bIns="3096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US" sz="16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Compare feature probability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2" name="CustomShape 6"/>
            <p:cNvSpPr/>
            <p:nvPr/>
          </p:nvSpPr>
          <p:spPr>
            <a:xfrm rot="12942600">
              <a:off x="3306960" y="3297240"/>
              <a:ext cx="704520" cy="32040"/>
            </a:xfrm>
            <a:custGeom>
              <a:avLst/>
              <a:gdLst/>
              <a:ahLst/>
              <a:rect l="l" t="t" r="r" b="b"/>
              <a:pathLst>
                <a:path w="704831" h="0">
                  <a:moveTo>
                    <a:pt x="0" y="16149"/>
                  </a:moveTo>
                  <a:lnTo>
                    <a:pt x="704831" y="16149"/>
                  </a:lnTo>
                </a:path>
              </a:pathLst>
            </a:custGeom>
            <a:noFill/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3" name="CustomShape 7"/>
            <p:cNvSpPr/>
            <p:nvPr/>
          </p:nvSpPr>
          <p:spPr>
            <a:xfrm>
              <a:off x="1942560" y="2750040"/>
              <a:ext cx="1430640" cy="71496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0960" rIns="10080" tIns="30960" bIns="3096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US" sz="16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Image Embedding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4" name="CustomShape 8"/>
            <p:cNvSpPr/>
            <p:nvPr/>
          </p:nvSpPr>
          <p:spPr>
            <a:xfrm rot="8657400">
              <a:off x="3307680" y="3708360"/>
              <a:ext cx="704520" cy="32040"/>
            </a:xfrm>
            <a:custGeom>
              <a:avLst/>
              <a:gdLst/>
              <a:ahLst/>
              <a:rect l="l" t="t" r="r" b="b"/>
              <a:pathLst>
                <a:path w="704831" h="0">
                  <a:moveTo>
                    <a:pt x="0" y="16149"/>
                  </a:moveTo>
                  <a:lnTo>
                    <a:pt x="704831" y="16149"/>
                  </a:lnTo>
                </a:path>
              </a:pathLst>
            </a:custGeom>
            <a:noFill/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5" name="CustomShape 9"/>
            <p:cNvSpPr/>
            <p:nvPr/>
          </p:nvSpPr>
          <p:spPr>
            <a:xfrm>
              <a:off x="1942560" y="3572640"/>
              <a:ext cx="1430640" cy="71496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0960" rIns="10080" tIns="30960" bIns="3096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en-US" sz="1600" spc="-1" strike="noStrike">
                  <a:solidFill>
                    <a:srgbClr val="ffffff"/>
                  </a:solidFill>
                  <a:latin typeface="Raleway"/>
                  <a:ea typeface="Arial"/>
                </a:rPr>
                <a:t>Sentence Embeddings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336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337" name="CustomShape 11"/>
          <p:cNvSpPr/>
          <p:nvPr/>
        </p:nvSpPr>
        <p:spPr>
          <a:xfrm>
            <a:off x="0" y="4856040"/>
            <a:ext cx="2815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8" name="CustomShape 12"/>
          <p:cNvSpPr/>
          <p:nvPr/>
        </p:nvSpPr>
        <p:spPr>
          <a:xfrm>
            <a:off x="3231000" y="4835880"/>
            <a:ext cx="6560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Research Paper: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Where to put the Image in an Image Caption, Tanti et al.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9" name="CustomShape 13"/>
          <p:cNvSpPr/>
          <p:nvPr/>
        </p:nvSpPr>
        <p:spPr>
          <a:xfrm>
            <a:off x="1188000" y="1792440"/>
            <a:ext cx="7110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0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Feed Forward Neural Network</a:t>
            </a:r>
            <a:endParaRPr b="0" lang="en-US" sz="1800" spc="-1" strike="noStrike">
              <a:latin typeface="Arial"/>
            </a:endParaRPr>
          </a:p>
          <a:p>
            <a:pPr marL="380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Activation Function: Softmax</a:t>
            </a:r>
            <a:endParaRPr b="0" lang="en-US" sz="1800" spc="-1" strike="noStrike">
              <a:latin typeface="Arial"/>
            </a:endParaRPr>
          </a:p>
          <a:p>
            <a:pPr marL="3808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Layers = 256</a:t>
            </a:r>
            <a:r>
              <a:rPr b="0" lang="en-US" sz="1800" spc="-1" strike="noStrike">
                <a:solidFill>
                  <a:srgbClr val="000000"/>
                </a:solidFill>
                <a:latin typeface="Raleway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14"/>
          <p:cNvSpPr/>
          <p:nvPr/>
        </p:nvSpPr>
        <p:spPr>
          <a:xfrm>
            <a:off x="1188000" y="1189080"/>
            <a:ext cx="72316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aleway"/>
                <a:ea typeface="Arial"/>
              </a:rPr>
              <a:t>Bias the system to generate novel captions based on image and sentence depiction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Application>LibreOffice/6.0.7.3$Linux_X86_64 LibreOffice_project/00m0$Build-3</Application>
  <Words>767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2022-03-07T15:08:21Z</dcterms:modified>
  <cp:revision>35</cp:revision>
  <dc:subject/>
  <dc:title>Real-time deep visual semantic alignments for automatic image captions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