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929" autoAdjust="0"/>
    <p:restoredTop sz="94660"/>
  </p:normalViewPr>
  <p:slideViewPr>
    <p:cSldViewPr snapToGrid="0">
      <p:cViewPr>
        <p:scale>
          <a:sx n="40" d="100"/>
          <a:sy n="40" d="100"/>
        </p:scale>
        <p:origin x="616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5120-1B3E-40FB-86FF-5AE04F412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99028-0819-0E78-2BD2-8D03F0D32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6772-A4BF-E0DC-B0F5-4987AACB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2DC4-C374-E127-B4E9-1EF0408C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2E58-3BF5-DF78-7FFB-49DB5AB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78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8FEF-5EFD-0617-F1BB-D1C074B4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B3324-A9A4-C651-7BBA-ACCC387E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3F3F-489B-EAC9-228C-6E2456E5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0557-B96B-8551-6FF9-3DC9C4B7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1E5B-04F6-92F1-1D77-B1436F1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96C31-F306-37BF-1888-FCE1FA5DF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D1DA3-CF34-0EEC-3D42-C4480697B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54FF-D504-E501-F0AA-E2BB760F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9272-C676-47F6-B56E-E7018C58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EFB3-1BD1-EFC8-66F9-A9A5BD0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7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9549-0699-9440-6A58-35B09A32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F6EB-82E6-85C9-7637-20CD8CD7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681FD-8A08-C27C-1265-918EF525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E998-37FA-CB2E-09D5-1C697DC6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E5A1-7534-05F3-1F9A-33C4CD26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2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13E5-F7C9-0EF2-0E6F-D8124CB4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14E-C0A5-7B26-7431-C3007A7B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8F6A-2BF3-564A-2646-E1B3483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3D24-1712-EAF1-CA13-0FDC635C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BACF-1C58-70EA-2C38-06B95BA7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F72F-0016-0C1B-2C00-A2D050B4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15B7-F8B5-7A3D-65D2-57912BCA6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95AF-43D9-A8B0-604D-FD7C2695F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34D2C-4D37-A184-0889-DCF5F920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D889-F06A-5520-3BBC-C8F291D6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8729-B6BE-07B2-4D1E-EDCB4E6C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FBBC-45FB-A08B-6544-A7F90E5C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DC60A-BEA8-DB4F-7D95-FC22EF00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3752-01AB-26D6-1094-5CB3D2F5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788FB-3663-495F-F188-D3A1C2BD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A93A9-9739-DB58-4F62-DC5078424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89340-B4EC-8D99-6D68-417660EC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22072-C4FC-FB54-AB92-3039DF1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48716-41A4-4393-DAB8-FE22D364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13B8-FFB3-FFBE-37E1-D502A69A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0757-C1D0-2C51-30D5-03742683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8CFAA-1F71-B958-8AA7-1357E519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15C72-F15B-D777-D6B7-98618C52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6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CB077-CBA3-F20A-BCED-751FFD51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46D6A-FF22-30A6-06B4-B16AB141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18DBB-5867-3671-E7C2-188321EC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0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005-5E83-4451-E7DA-D050FDFC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0CBD-FB78-67C3-3C88-67D805C8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F9258-9D93-915F-D7DC-61877BFB1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46434-CC5C-BEFD-1340-F265A52D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D20F-FD69-4CB6-20B4-F3A8D4B1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E37F-4FDF-1574-509F-E319A111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3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99C1-2F3B-75BA-A133-A39972C3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1931D-73F7-6481-C450-76A8A7353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E000-5283-DA39-C3AF-014757FD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2D771-06F9-CED5-E1AB-8BE31CEE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732D-BF2A-1A5B-045A-E7E1B961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EEEAA-526B-49F2-4FDB-E667607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13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32E62-EF9E-BF13-9F52-07B6735D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E5B1-AE2D-0A9A-F552-01EFE58E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A295-9382-0839-E532-4E6A3A517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9ACD6-FF6D-49F5-B9CB-D294CACE1350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DF4-CB4A-C72B-B97C-61CAACCEA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2CC2-35F7-7241-CA64-99398759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49D18-2A65-40B6-8C39-82D822448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0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89675-5A44-6BDD-9EA6-AC4276FD778D}"/>
              </a:ext>
            </a:extLst>
          </p:cNvPr>
          <p:cNvSpPr txBox="1"/>
          <p:nvPr/>
        </p:nvSpPr>
        <p:spPr>
          <a:xfrm>
            <a:off x="6785114" y="3766931"/>
            <a:ext cx="50822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800" i="0" u="none" strike="noStrike" baseline="0" dirty="0" err="1">
                <a:latin typeface="Neue Haas Grotesk Text Pro,Bold"/>
              </a:rPr>
              <a:t>Blueprint</a:t>
            </a:r>
            <a:endParaRPr lang="pt-BR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0CD9C-F1A7-C641-8015-BCF6CB2F880E}"/>
              </a:ext>
            </a:extLst>
          </p:cNvPr>
          <p:cNvSpPr txBox="1"/>
          <p:nvPr/>
        </p:nvSpPr>
        <p:spPr>
          <a:xfrm>
            <a:off x="6785114" y="5213481"/>
            <a:ext cx="50822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i="0" u="none" strike="noStrike" baseline="0" dirty="0" err="1">
                <a:latin typeface="Neue Haas Grotesk Text Pro,Bold"/>
              </a:rPr>
              <a:t>Group</a:t>
            </a:r>
            <a:r>
              <a:rPr lang="pt-BR" sz="4800" i="0" u="none" strike="noStrike" baseline="0" dirty="0">
                <a:latin typeface="Neue Haas Grotesk Text Pro,Bold"/>
              </a:rPr>
              <a:t> 5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68130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575F6E-4AED-A749-A5CC-65E48CA694E6}"/>
              </a:ext>
            </a:extLst>
          </p:cNvPr>
          <p:cNvSpPr/>
          <p:nvPr/>
        </p:nvSpPr>
        <p:spPr>
          <a:xfrm>
            <a:off x="333232" y="3562513"/>
            <a:ext cx="1792183" cy="12534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 code's main purpose is to start both a Flask web application and a Slack bot, while logging the process.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4C13D-786E-6553-0063-62519047E8DE}"/>
              </a:ext>
            </a:extLst>
          </p:cNvPr>
          <p:cNvSpPr txBox="1"/>
          <p:nvPr/>
        </p:nvSpPr>
        <p:spPr>
          <a:xfrm>
            <a:off x="747117" y="3494942"/>
            <a:ext cx="77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start.py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B79FAF-3B2C-0FAD-7C78-EE58C977A6E9}"/>
              </a:ext>
            </a:extLst>
          </p:cNvPr>
          <p:cNvSpPr/>
          <p:nvPr/>
        </p:nvSpPr>
        <p:spPr>
          <a:xfrm>
            <a:off x="2725284" y="468892"/>
            <a:ext cx="3111571" cy="163188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 main purpose of this code is to manage a Slack bot that facilitates team meetings, sends scheduled reminders, and interacts with users through commands and messages, utilizing a language model for processing conversations and handling Jira-related queries.</a:t>
            </a:r>
            <a:endParaRPr lang="pt-BR" sz="1100" b="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45F6DC-AF95-77FF-E726-2529684CC89D}"/>
              </a:ext>
            </a:extLst>
          </p:cNvPr>
          <p:cNvSpPr txBox="1"/>
          <p:nvPr/>
        </p:nvSpPr>
        <p:spPr>
          <a:xfrm>
            <a:off x="3503447" y="418367"/>
            <a:ext cx="1406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slackbot/bot.py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71EB43-7011-4EF9-26C3-AFDA8C91A234}"/>
              </a:ext>
            </a:extLst>
          </p:cNvPr>
          <p:cNvSpPr/>
          <p:nvPr/>
        </p:nvSpPr>
        <p:spPr>
          <a:xfrm>
            <a:off x="2447014" y="3989870"/>
            <a:ext cx="1729901" cy="225937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 code creates a Flask web application with API endpoints for managing and processing conversation data, embeddings, and Jira issues, running concurrently in a separate thread.</a:t>
            </a:r>
            <a:endParaRPr lang="pt-BR" sz="1100" b="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C01DC3-7B59-8EFB-F7D0-C42854341892}"/>
              </a:ext>
            </a:extLst>
          </p:cNvPr>
          <p:cNvSpPr txBox="1"/>
          <p:nvPr/>
        </p:nvSpPr>
        <p:spPr>
          <a:xfrm>
            <a:off x="2608951" y="3975001"/>
            <a:ext cx="1426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flaskapp/app.py</a:t>
            </a:r>
            <a:endParaRPr lang="pt-BR" sz="14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845EE4-71AA-4814-33C7-24B8DD7D836A}"/>
              </a:ext>
            </a:extLst>
          </p:cNvPr>
          <p:cNvSpPr/>
          <p:nvPr/>
        </p:nvSpPr>
        <p:spPr>
          <a:xfrm>
            <a:off x="5815257" y="2646545"/>
            <a:ext cx="2288090" cy="13318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 main purpose of this code is to manage and interact with a language model (LLM), handle Jira-related queries, and log the runtime of specific operations.</a:t>
            </a:r>
            <a:endParaRPr lang="pt-BR" sz="1100" b="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56E4F-9CE3-A4C7-5252-CC59B3B8F879}"/>
              </a:ext>
            </a:extLst>
          </p:cNvPr>
          <p:cNvSpPr txBox="1"/>
          <p:nvPr/>
        </p:nvSpPr>
        <p:spPr>
          <a:xfrm>
            <a:off x="6349263" y="2646544"/>
            <a:ext cx="1287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model/llm.py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F0CDE2-985F-808D-7D95-5F56829F17EA}"/>
              </a:ext>
            </a:extLst>
          </p:cNvPr>
          <p:cNvSpPr/>
          <p:nvPr/>
        </p:nvSpPr>
        <p:spPr>
          <a:xfrm>
            <a:off x="3426138" y="2320618"/>
            <a:ext cx="1567965" cy="12534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4BAE6-E595-B2E1-D246-46BAE68C7F82}"/>
              </a:ext>
            </a:extLst>
          </p:cNvPr>
          <p:cNvSpPr txBox="1"/>
          <p:nvPr/>
        </p:nvSpPr>
        <p:spPr>
          <a:xfrm>
            <a:off x="3426138" y="2350415"/>
            <a:ext cx="1553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/>
                </a:solidFill>
              </a:rPr>
              <a:t>slackbot/slackuser.py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CBA96-4AA1-8C28-6C64-10D13D090DFB}"/>
              </a:ext>
            </a:extLst>
          </p:cNvPr>
          <p:cNvSpPr txBox="1"/>
          <p:nvPr/>
        </p:nvSpPr>
        <p:spPr>
          <a:xfrm>
            <a:off x="3540309" y="2560824"/>
            <a:ext cx="143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/>
            <a:r>
              <a:rPr lang="en-US" sz="1000" dirty="0"/>
              <a:t>The main purpose of this code is to track and manage user conversations across different Slack channels.</a:t>
            </a:r>
            <a:endParaRPr lang="pt-BR" sz="1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87F351-843E-600D-3053-57747D804ED9}"/>
              </a:ext>
            </a:extLst>
          </p:cNvPr>
          <p:cNvSpPr/>
          <p:nvPr/>
        </p:nvSpPr>
        <p:spPr>
          <a:xfrm>
            <a:off x="5030079" y="4268442"/>
            <a:ext cx="1934666" cy="225937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 main purpose of this code is to process and parse Slack events by extracting bot IDs, downloading and converting audio files to text, and compiling the complete message content.</a:t>
            </a:r>
            <a:endParaRPr lang="pt-BR" sz="1100" b="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DCFA1-C596-EB0E-409C-EB1EC17ADFE4}"/>
              </a:ext>
            </a:extLst>
          </p:cNvPr>
          <p:cNvSpPr txBox="1"/>
          <p:nvPr/>
        </p:nvSpPr>
        <p:spPr>
          <a:xfrm>
            <a:off x="5209757" y="4319106"/>
            <a:ext cx="1934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slackbot/event_parse.py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E8372-5B50-7B00-AD95-B4DF47608975}"/>
              </a:ext>
            </a:extLst>
          </p:cNvPr>
          <p:cNvSpPr/>
          <p:nvPr/>
        </p:nvSpPr>
        <p:spPr>
          <a:xfrm>
            <a:off x="9336914" y="902132"/>
            <a:ext cx="1934666" cy="17444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 main purpose of this code is to interact with the Jira API, enabling functions such as retrieving issues and projects, and assigning issues to users.</a:t>
            </a:r>
            <a:endParaRPr lang="pt-BR" sz="1100" b="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5F378-EDCB-8912-FD54-818B2F0C4458}"/>
              </a:ext>
            </a:extLst>
          </p:cNvPr>
          <p:cNvSpPr txBox="1"/>
          <p:nvPr/>
        </p:nvSpPr>
        <p:spPr>
          <a:xfrm>
            <a:off x="9701115" y="939829"/>
            <a:ext cx="1934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/>
                </a:solidFill>
              </a:rPr>
              <a:t>projmgr/jira.py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CBEDA9-8C67-0F63-6439-9858A8F536B7}"/>
              </a:ext>
            </a:extLst>
          </p:cNvPr>
          <p:cNvSpPr/>
          <p:nvPr/>
        </p:nvSpPr>
        <p:spPr>
          <a:xfrm>
            <a:off x="9859918" y="2920347"/>
            <a:ext cx="1729901" cy="17444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A1412-83B5-9A5C-9E37-945EA5D542ED}"/>
              </a:ext>
            </a:extLst>
          </p:cNvPr>
          <p:cNvSpPr txBox="1"/>
          <p:nvPr/>
        </p:nvSpPr>
        <p:spPr>
          <a:xfrm>
            <a:off x="10284104" y="2920347"/>
            <a:ext cx="984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tokens.py</a:t>
            </a:r>
            <a:endParaRPr lang="pt-BR" sz="1400" b="1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47D0C-5EBF-A6AC-3B13-BDD909E28CD6}"/>
              </a:ext>
            </a:extLst>
          </p:cNvPr>
          <p:cNvSpPr txBox="1"/>
          <p:nvPr/>
        </p:nvSpPr>
        <p:spPr>
          <a:xfrm>
            <a:off x="9932440" y="3173303"/>
            <a:ext cx="1657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/>
            <a:r>
              <a:rPr lang="en-US" sz="1000" dirty="0"/>
              <a:t>The main purpose of this code is to provide authentication tokens, API credentials, and configuration settings required for connecting to Slack, Jira, and securing a Flask application.</a:t>
            </a:r>
            <a:endParaRPr lang="pt-BR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C6138E-9C83-C826-C8D1-882B052A7128}"/>
              </a:ext>
            </a:extLst>
          </p:cNvPr>
          <p:cNvSpPr/>
          <p:nvPr/>
        </p:nvSpPr>
        <p:spPr>
          <a:xfrm>
            <a:off x="7664610" y="4268463"/>
            <a:ext cx="1567965" cy="17444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C7464B-E787-4DEF-A656-E8894DD7C058}"/>
              </a:ext>
            </a:extLst>
          </p:cNvPr>
          <p:cNvSpPr txBox="1"/>
          <p:nvPr/>
        </p:nvSpPr>
        <p:spPr>
          <a:xfrm>
            <a:off x="7833663" y="4259349"/>
            <a:ext cx="108715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slackbot</a:t>
            </a:r>
            <a:r>
              <a:rPr lang="pt-BR" sz="1050" b="1" dirty="0"/>
              <a:t>/</a:t>
            </a:r>
          </a:p>
          <a:p>
            <a:r>
              <a:rPr lang="pt-BR" sz="1050" b="1" dirty="0"/>
              <a:t>attachment.py</a:t>
            </a:r>
          </a:p>
          <a:p>
            <a:endParaRPr lang="pt-BR" sz="105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68BD7-8DD9-8D61-8619-5CEEBA47E4A7}"/>
              </a:ext>
            </a:extLst>
          </p:cNvPr>
          <p:cNvSpPr txBox="1"/>
          <p:nvPr/>
        </p:nvSpPr>
        <p:spPr>
          <a:xfrm>
            <a:off x="7739514" y="4649680"/>
            <a:ext cx="1426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/>
            <a:r>
              <a:rPr lang="en-US" sz="1000" dirty="0"/>
              <a:t>The main purpose of this code is to download files from authenticated URLs and provide a placeholder for future audio file parsing functionality.</a:t>
            </a:r>
            <a:endParaRPr lang="pt-BR" sz="1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CC0E51-245E-8086-FFAC-22D80CFB9153}"/>
              </a:ext>
            </a:extLst>
          </p:cNvPr>
          <p:cNvSpPr/>
          <p:nvPr/>
        </p:nvSpPr>
        <p:spPr>
          <a:xfrm>
            <a:off x="6907070" y="216731"/>
            <a:ext cx="2106162" cy="18730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 main purpose of this code is to define and map system prompts for different AI roles, enabling them to perform specific tasks related to Scrum and Jira management effectively.</a:t>
            </a:r>
            <a:endParaRPr lang="pt-BR" sz="1100" b="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18BE8A-1E45-BCBF-3D98-E33B13B2B668}"/>
              </a:ext>
            </a:extLst>
          </p:cNvPr>
          <p:cNvSpPr txBox="1"/>
          <p:nvPr/>
        </p:nvSpPr>
        <p:spPr>
          <a:xfrm>
            <a:off x="7009620" y="257012"/>
            <a:ext cx="1556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system_prompt.py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B35C977-EDCD-B41B-BFD5-68BEFD30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4" y="1819412"/>
            <a:ext cx="1729900" cy="1185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2326017-EA7B-C09A-8237-F99E30005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1" y="585252"/>
            <a:ext cx="1598253" cy="8641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716E2C2-4435-BA6F-1BBB-F19B3C49631B}"/>
              </a:ext>
            </a:extLst>
          </p:cNvPr>
          <p:cNvSpPr txBox="1"/>
          <p:nvPr/>
        </p:nvSpPr>
        <p:spPr>
          <a:xfrm>
            <a:off x="431401" y="107960"/>
            <a:ext cx="17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these</a:t>
            </a:r>
            <a:r>
              <a:rPr lang="pt-BR" dirty="0"/>
              <a:t> apps </a:t>
            </a:r>
          </a:p>
        </p:txBody>
      </p:sp>
      <p:pic>
        <p:nvPicPr>
          <p:cNvPr id="43" name="Picture 2" descr="Powershell SVG and transparent PNG ...">
            <a:extLst>
              <a:ext uri="{FF2B5EF4-FFF2-40B4-BE49-F238E27FC236}">
                <a16:creationId xmlns:a16="http://schemas.microsoft.com/office/drawing/2014/main" id="{598B6B63-B742-9A53-3CA3-2A3242AF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" y="1688934"/>
            <a:ext cx="585252" cy="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B5D855B8-BBE3-6500-0496-519C8A54E5BA}"/>
              </a:ext>
            </a:extLst>
          </p:cNvPr>
          <p:cNvSpPr/>
          <p:nvPr/>
        </p:nvSpPr>
        <p:spPr>
          <a:xfrm>
            <a:off x="1096924" y="3173303"/>
            <a:ext cx="301405" cy="1881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04E86BAA-E02F-057B-B83B-5075DF67C1FB}"/>
              </a:ext>
            </a:extLst>
          </p:cNvPr>
          <p:cNvSpPr/>
          <p:nvPr/>
        </p:nvSpPr>
        <p:spPr>
          <a:xfrm>
            <a:off x="1109983" y="1496574"/>
            <a:ext cx="301405" cy="1881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7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EF21C430-768F-C5B3-1522-C85C19433665}"/>
              </a:ext>
            </a:extLst>
          </p:cNvPr>
          <p:cNvSpPr/>
          <p:nvPr/>
        </p:nvSpPr>
        <p:spPr>
          <a:xfrm>
            <a:off x="7955182" y="101441"/>
            <a:ext cx="1567965" cy="149450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1E769D18-1C08-C0E2-DA47-99556ED3DC09}"/>
              </a:ext>
            </a:extLst>
          </p:cNvPr>
          <p:cNvSpPr/>
          <p:nvPr/>
        </p:nvSpPr>
        <p:spPr>
          <a:xfrm>
            <a:off x="9844294" y="2216665"/>
            <a:ext cx="1729901" cy="20262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40FAEB-2D6F-C412-0EEB-6579CF6E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4" y="1819412"/>
            <a:ext cx="1729900" cy="11859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BE8359-93E3-B7C4-B39C-8FBDD655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7" y="5207544"/>
            <a:ext cx="1346869" cy="106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69BE4-7B0B-D914-535B-C09609D0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1" y="585252"/>
            <a:ext cx="1598253" cy="864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C6A32-3C7B-0307-D497-82301A43C128}"/>
              </a:ext>
            </a:extLst>
          </p:cNvPr>
          <p:cNvSpPr txBox="1"/>
          <p:nvPr/>
        </p:nvSpPr>
        <p:spPr>
          <a:xfrm>
            <a:off x="431401" y="107960"/>
            <a:ext cx="17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these</a:t>
            </a:r>
            <a:r>
              <a:rPr lang="pt-BR" dirty="0"/>
              <a:t> apps </a:t>
            </a:r>
          </a:p>
        </p:txBody>
      </p:sp>
      <p:pic>
        <p:nvPicPr>
          <p:cNvPr id="1026" name="Picture 2" descr="Powershell SVG and transparent PNG ...">
            <a:extLst>
              <a:ext uri="{FF2B5EF4-FFF2-40B4-BE49-F238E27FC236}">
                <a16:creationId xmlns:a16="http://schemas.microsoft.com/office/drawing/2014/main" id="{D97B9500-0A05-1BFC-A90C-8603628B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" y="1688934"/>
            <a:ext cx="585252" cy="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575F6E-4AED-A749-A5CC-65E48CA694E6}"/>
              </a:ext>
            </a:extLst>
          </p:cNvPr>
          <p:cNvSpPr/>
          <p:nvPr/>
        </p:nvSpPr>
        <p:spPr>
          <a:xfrm>
            <a:off x="237471" y="3417971"/>
            <a:ext cx="1792183" cy="116818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4C13D-786E-6553-0063-62519047E8DE}"/>
              </a:ext>
            </a:extLst>
          </p:cNvPr>
          <p:cNvSpPr txBox="1"/>
          <p:nvPr/>
        </p:nvSpPr>
        <p:spPr>
          <a:xfrm>
            <a:off x="651356" y="3403668"/>
            <a:ext cx="81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start.py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B79FAF-3B2C-0FAD-7C78-EE58C977A6E9}"/>
              </a:ext>
            </a:extLst>
          </p:cNvPr>
          <p:cNvSpPr/>
          <p:nvPr/>
        </p:nvSpPr>
        <p:spPr>
          <a:xfrm>
            <a:off x="2702820" y="243415"/>
            <a:ext cx="1729901" cy="18677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45F6DC-AF95-77FF-E726-2529684CC89D}"/>
              </a:ext>
            </a:extLst>
          </p:cNvPr>
          <p:cNvSpPr txBox="1"/>
          <p:nvPr/>
        </p:nvSpPr>
        <p:spPr>
          <a:xfrm>
            <a:off x="2864757" y="228545"/>
            <a:ext cx="148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slackbot/bot.py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8D77A-F503-38D9-F777-8C0AFAEF9E0F}"/>
              </a:ext>
            </a:extLst>
          </p:cNvPr>
          <p:cNvSpPr txBox="1"/>
          <p:nvPr/>
        </p:nvSpPr>
        <p:spPr>
          <a:xfrm>
            <a:off x="2785812" y="482970"/>
            <a:ext cx="14289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Imports</a:t>
            </a:r>
            <a:r>
              <a:rPr lang="pt-BR" sz="1000" dirty="0"/>
              <a:t> </a:t>
            </a:r>
            <a:r>
              <a:rPr lang="pt-BR" sz="1000" dirty="0" err="1"/>
              <a:t>and</a:t>
            </a:r>
            <a:r>
              <a:rPr lang="pt-BR" sz="1000" dirty="0"/>
              <a:t> Setup</a:t>
            </a:r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Load</a:t>
            </a:r>
            <a:r>
              <a:rPr lang="pt-BR" sz="1000" dirty="0"/>
              <a:t> </a:t>
            </a:r>
            <a:r>
              <a:rPr lang="pt-BR" sz="1000" dirty="0" err="1"/>
              <a:t>Configuration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Send</a:t>
            </a:r>
            <a:r>
              <a:rPr lang="pt-BR" sz="1000" dirty="0"/>
              <a:t> </a:t>
            </a:r>
            <a:r>
              <a:rPr lang="pt-BR" sz="1000" dirty="0" err="1"/>
              <a:t>Reminders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/>
              <a:t>Meeting Timer</a:t>
            </a:r>
          </a:p>
          <a:p>
            <a:pPr marL="182563" indent="-173038">
              <a:buFont typeface="+mj-lt"/>
              <a:buAutoNum type="arabicPeriod"/>
            </a:pPr>
            <a:r>
              <a:rPr lang="pt-BR" sz="1000" dirty="0"/>
              <a:t>Slack </a:t>
            </a:r>
            <a:r>
              <a:rPr lang="pt-BR" sz="1000" dirty="0" err="1"/>
              <a:t>Commands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Jira</a:t>
            </a:r>
            <a:r>
              <a:rPr lang="pt-BR" sz="1000" dirty="0"/>
              <a:t> </a:t>
            </a:r>
            <a:r>
              <a:rPr lang="pt-BR" sz="1000" dirty="0" err="1"/>
              <a:t>Integration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Bot</a:t>
            </a:r>
            <a:r>
              <a:rPr lang="pt-BR" sz="1000" dirty="0"/>
              <a:t> </a:t>
            </a:r>
            <a:r>
              <a:rPr lang="pt-BR" sz="1000" dirty="0" err="1"/>
              <a:t>Events</a:t>
            </a:r>
            <a:endParaRPr lang="pt-BR" sz="1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B06B24-DA4F-5B9C-2350-3E6A7601D2DE}"/>
              </a:ext>
            </a:extLst>
          </p:cNvPr>
          <p:cNvSpPr/>
          <p:nvPr/>
        </p:nvSpPr>
        <p:spPr>
          <a:xfrm>
            <a:off x="2702821" y="1671787"/>
            <a:ext cx="1729900" cy="554430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model/llm.py</a:t>
            </a:r>
          </a:p>
          <a:p>
            <a:r>
              <a:rPr lang="pt-BR" sz="1000" dirty="0">
                <a:solidFill>
                  <a:schemeClr val="tx1"/>
                </a:solidFill>
              </a:rPr>
              <a:t>slackbot/slackuser.py</a:t>
            </a:r>
          </a:p>
          <a:p>
            <a:r>
              <a:rPr lang="pt-BR" sz="1000" dirty="0">
                <a:solidFill>
                  <a:schemeClr val="tx1"/>
                </a:solidFill>
              </a:rPr>
              <a:t>slackbot/event_parse.py</a:t>
            </a:r>
            <a:endParaRPr lang="pt-BR" sz="10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44F862-8E76-84E9-D9FF-A1F8C70B7502}"/>
              </a:ext>
            </a:extLst>
          </p:cNvPr>
          <p:cNvSpPr txBox="1"/>
          <p:nvPr/>
        </p:nvSpPr>
        <p:spPr>
          <a:xfrm>
            <a:off x="231722" y="3626707"/>
            <a:ext cx="1848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>
              <a:buFont typeface="+mj-lt"/>
              <a:buAutoNum type="arabicPeriod"/>
            </a:pPr>
            <a:r>
              <a:rPr lang="pt-BR" sz="1000" dirty="0" err="1"/>
              <a:t>Logging</a:t>
            </a:r>
            <a:r>
              <a:rPr lang="pt-BR" sz="1000" dirty="0"/>
              <a:t> Setup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000" dirty="0"/>
              <a:t>Start Flask and Slack Apps</a:t>
            </a:r>
            <a:endParaRPr lang="pt-BR" sz="1000" dirty="0"/>
          </a:p>
          <a:p>
            <a:pPr marL="182563" indent="-182563">
              <a:buFont typeface="+mj-lt"/>
              <a:buAutoNum type="arabicPeriod"/>
            </a:pPr>
            <a:r>
              <a:rPr lang="pt-BR" sz="1000" dirty="0" err="1"/>
              <a:t>Main</a:t>
            </a:r>
            <a:r>
              <a:rPr lang="pt-BR" sz="1000" dirty="0"/>
              <a:t> </a:t>
            </a:r>
            <a:r>
              <a:rPr lang="pt-BR" sz="1000" dirty="0" err="1"/>
              <a:t>Execution</a:t>
            </a:r>
            <a:endParaRPr lang="pt-BR" sz="10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8A1449-06B9-E919-1C8B-E20AF8FB2FCB}"/>
              </a:ext>
            </a:extLst>
          </p:cNvPr>
          <p:cNvSpPr/>
          <p:nvPr/>
        </p:nvSpPr>
        <p:spPr>
          <a:xfrm>
            <a:off x="237471" y="4209903"/>
            <a:ext cx="1792183" cy="376251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slackbot/bot.py</a:t>
            </a:r>
          </a:p>
          <a:p>
            <a:r>
              <a:rPr lang="pt-BR" sz="1000" dirty="0">
                <a:solidFill>
                  <a:schemeClr val="tx1"/>
                </a:solidFill>
              </a:rPr>
              <a:t>flaskapp/app.py</a:t>
            </a:r>
            <a:endParaRPr lang="pt-BR" sz="10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156A6D-ED04-1971-FC35-CE8B394FB443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 flipV="1">
            <a:off x="2029654" y="1177283"/>
            <a:ext cx="673166" cy="3220746"/>
          </a:xfrm>
          <a:prstGeom prst="bentConnector3">
            <a:avLst>
              <a:gd name="adj1" fmla="val 48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71EB43-7011-4EF9-26C3-AFDA8C91A234}"/>
              </a:ext>
            </a:extLst>
          </p:cNvPr>
          <p:cNvSpPr/>
          <p:nvPr/>
        </p:nvSpPr>
        <p:spPr>
          <a:xfrm>
            <a:off x="2638979" y="4864199"/>
            <a:ext cx="1729901" cy="18677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C01DC3-7B59-8EFB-F7D0-C42854341892}"/>
              </a:ext>
            </a:extLst>
          </p:cNvPr>
          <p:cNvSpPr txBox="1"/>
          <p:nvPr/>
        </p:nvSpPr>
        <p:spPr>
          <a:xfrm>
            <a:off x="2800916" y="4849329"/>
            <a:ext cx="1506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flaskapp/app.py</a:t>
            </a:r>
            <a:endParaRPr lang="pt-BR" sz="1400" b="1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930FFF-BE76-0C90-CBC2-6606563277D0}"/>
              </a:ext>
            </a:extLst>
          </p:cNvPr>
          <p:cNvSpPr txBox="1"/>
          <p:nvPr/>
        </p:nvSpPr>
        <p:spPr>
          <a:xfrm>
            <a:off x="2721971" y="5103754"/>
            <a:ext cx="16573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Flask</a:t>
            </a:r>
            <a:r>
              <a:rPr lang="pt-BR" sz="1000" dirty="0"/>
              <a:t> App </a:t>
            </a:r>
            <a:r>
              <a:rPr lang="pt-BR" sz="1000" dirty="0" err="1"/>
              <a:t>Initialization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Session</a:t>
            </a:r>
            <a:r>
              <a:rPr lang="pt-BR" sz="1000" dirty="0"/>
              <a:t> </a:t>
            </a:r>
            <a:r>
              <a:rPr lang="pt-BR" sz="1000" dirty="0" err="1"/>
              <a:t>to</a:t>
            </a:r>
            <a:r>
              <a:rPr lang="pt-BR" sz="1000" dirty="0"/>
              <a:t> </a:t>
            </a:r>
            <a:r>
              <a:rPr lang="pt-BR" sz="1000" dirty="0" err="1"/>
              <a:t>Text</a:t>
            </a:r>
            <a:r>
              <a:rPr lang="pt-BR" sz="1000" dirty="0"/>
              <a:t> </a:t>
            </a:r>
            <a:r>
              <a:rPr lang="pt-BR" sz="1000" dirty="0" err="1"/>
              <a:t>Conversion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/>
              <a:t>API </a:t>
            </a:r>
            <a:r>
              <a:rPr lang="pt-BR" sz="1000" dirty="0" err="1"/>
              <a:t>Endpoints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Embedding</a:t>
            </a:r>
            <a:r>
              <a:rPr lang="pt-BR" sz="1000" dirty="0"/>
              <a:t> </a:t>
            </a:r>
            <a:r>
              <a:rPr lang="pt-BR" sz="1000" dirty="0" err="1"/>
              <a:t>Request</a:t>
            </a:r>
            <a:r>
              <a:rPr lang="pt-BR" sz="1000" dirty="0"/>
              <a:t> </a:t>
            </a:r>
            <a:r>
              <a:rPr lang="pt-BR" sz="1000" dirty="0" err="1"/>
              <a:t>Handling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Conversation</a:t>
            </a:r>
            <a:r>
              <a:rPr lang="pt-BR" sz="1000" dirty="0"/>
              <a:t> </a:t>
            </a:r>
            <a:r>
              <a:rPr lang="pt-BR" sz="1000" dirty="0" err="1"/>
              <a:t>Summary</a:t>
            </a:r>
            <a:endParaRPr lang="pt-BR" sz="1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F24BDD-91B8-17D2-ED0D-B32B422A23A9}"/>
              </a:ext>
            </a:extLst>
          </p:cNvPr>
          <p:cNvSpPr/>
          <p:nvPr/>
        </p:nvSpPr>
        <p:spPr>
          <a:xfrm>
            <a:off x="2638980" y="6292571"/>
            <a:ext cx="1729900" cy="454233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projmgr/jira.py</a:t>
            </a:r>
          </a:p>
          <a:p>
            <a:r>
              <a:rPr lang="pt-BR" sz="1000" dirty="0">
                <a:solidFill>
                  <a:schemeClr val="tx1"/>
                </a:solidFill>
              </a:rPr>
              <a:t>tokens.py</a:t>
            </a:r>
            <a:endParaRPr lang="pt-BR" sz="10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cxnSp>
        <p:nvCxnSpPr>
          <p:cNvPr id="48" name="Straight Arrow Connector 39">
            <a:extLst>
              <a:ext uri="{FF2B5EF4-FFF2-40B4-BE49-F238E27FC236}">
                <a16:creationId xmlns:a16="http://schemas.microsoft.com/office/drawing/2014/main" id="{309D4831-05A2-47DE-C55C-1D3FA32ED428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2029654" y="4398029"/>
            <a:ext cx="609325" cy="1400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Down 51">
            <a:extLst>
              <a:ext uri="{FF2B5EF4-FFF2-40B4-BE49-F238E27FC236}">
                <a16:creationId xmlns:a16="http://schemas.microsoft.com/office/drawing/2014/main" id="{BD9C9A10-07A8-CC34-7891-5C563033D123}"/>
              </a:ext>
            </a:extLst>
          </p:cNvPr>
          <p:cNvSpPr/>
          <p:nvPr/>
        </p:nvSpPr>
        <p:spPr>
          <a:xfrm>
            <a:off x="1122663" y="1517582"/>
            <a:ext cx="301405" cy="1881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EF028F5-89B5-F8C7-502E-B2D4CF5AFF49}"/>
              </a:ext>
            </a:extLst>
          </p:cNvPr>
          <p:cNvSpPr/>
          <p:nvPr/>
        </p:nvSpPr>
        <p:spPr>
          <a:xfrm>
            <a:off x="1030279" y="3101279"/>
            <a:ext cx="301405" cy="1881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9C1C14B-BBBE-8BFF-2524-4B459FF21425}"/>
              </a:ext>
            </a:extLst>
          </p:cNvPr>
          <p:cNvSpPr/>
          <p:nvPr/>
        </p:nvSpPr>
        <p:spPr>
          <a:xfrm>
            <a:off x="5340521" y="1634883"/>
            <a:ext cx="1567965" cy="15371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FFF244-E594-F38F-5EBB-6B1872C13B68}"/>
              </a:ext>
            </a:extLst>
          </p:cNvPr>
          <p:cNvSpPr txBox="1"/>
          <p:nvPr/>
        </p:nvSpPr>
        <p:spPr>
          <a:xfrm>
            <a:off x="5555724" y="1613522"/>
            <a:ext cx="128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model/llm.py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BE45C4A-FAD7-B81C-81C7-4D1786E9F053}"/>
              </a:ext>
            </a:extLst>
          </p:cNvPr>
          <p:cNvSpPr/>
          <p:nvPr/>
        </p:nvSpPr>
        <p:spPr>
          <a:xfrm>
            <a:off x="5320666" y="2815824"/>
            <a:ext cx="1607673" cy="468598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projmgr/jira.py</a:t>
            </a:r>
          </a:p>
          <a:p>
            <a:r>
              <a:rPr lang="pt-BR" sz="900" dirty="0">
                <a:solidFill>
                  <a:schemeClr val="tx1"/>
                </a:solidFill>
              </a:rPr>
              <a:t>model/system_prompt.py</a:t>
            </a:r>
            <a:endParaRPr lang="pt-BR" sz="9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46945-7398-7D4D-A3BE-C6AA4AEB76CA}"/>
              </a:ext>
            </a:extLst>
          </p:cNvPr>
          <p:cNvSpPr txBox="1"/>
          <p:nvPr/>
        </p:nvSpPr>
        <p:spPr>
          <a:xfrm>
            <a:off x="5415655" y="1923618"/>
            <a:ext cx="1417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pt-BR" sz="1000" dirty="0"/>
              <a:t>Model </a:t>
            </a:r>
            <a:r>
              <a:rPr lang="pt-BR" sz="1000" dirty="0" err="1"/>
              <a:t>Initialization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Runtime</a:t>
            </a:r>
            <a:r>
              <a:rPr lang="pt-BR" sz="1000" dirty="0"/>
              <a:t> </a:t>
            </a:r>
            <a:r>
              <a:rPr lang="pt-BR" sz="1000" dirty="0" err="1"/>
              <a:t>Logging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/>
              <a:t>Chat </a:t>
            </a:r>
            <a:r>
              <a:rPr lang="pt-BR" sz="1000" dirty="0" err="1"/>
              <a:t>Interaction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Jira</a:t>
            </a:r>
            <a:r>
              <a:rPr lang="pt-BR" sz="1000" dirty="0"/>
              <a:t> </a:t>
            </a:r>
            <a:r>
              <a:rPr lang="pt-BR" sz="1000" dirty="0" err="1"/>
              <a:t>Integration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Embeddings</a:t>
            </a:r>
            <a:endParaRPr lang="pt-BR" sz="10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BBE7D8-949D-46AB-8391-4B96078A5AC5}"/>
              </a:ext>
            </a:extLst>
          </p:cNvPr>
          <p:cNvSpPr/>
          <p:nvPr/>
        </p:nvSpPr>
        <p:spPr>
          <a:xfrm>
            <a:off x="2646764" y="2336748"/>
            <a:ext cx="1567965" cy="8930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47EF45-11B8-4A0D-AE31-3C54C2019394}"/>
              </a:ext>
            </a:extLst>
          </p:cNvPr>
          <p:cNvSpPr txBox="1"/>
          <p:nvPr/>
        </p:nvSpPr>
        <p:spPr>
          <a:xfrm>
            <a:off x="2693528" y="2378182"/>
            <a:ext cx="1553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/>
                </a:solidFill>
              </a:rPr>
              <a:t>slackbot/slackuser.py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8EF7A4-13D2-DA43-D2B2-4F9B93B3F0E2}"/>
              </a:ext>
            </a:extLst>
          </p:cNvPr>
          <p:cNvSpPr txBox="1"/>
          <p:nvPr/>
        </p:nvSpPr>
        <p:spPr>
          <a:xfrm>
            <a:off x="2720235" y="2588674"/>
            <a:ext cx="1439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User</a:t>
            </a:r>
            <a:r>
              <a:rPr lang="pt-BR" sz="1000" dirty="0"/>
              <a:t> Management</a:t>
            </a:r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Conversation</a:t>
            </a:r>
            <a:r>
              <a:rPr lang="pt-BR" sz="1000" dirty="0"/>
              <a:t> </a:t>
            </a:r>
            <a:r>
              <a:rPr lang="pt-BR" sz="1000" dirty="0" err="1"/>
              <a:t>Retrieval</a:t>
            </a:r>
            <a:endParaRPr lang="pt-BR" sz="1000" dirty="0"/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42B783D2-DB40-3A05-F6B8-F7E1A1448870}"/>
              </a:ext>
            </a:extLst>
          </p:cNvPr>
          <p:cNvSpPr/>
          <p:nvPr/>
        </p:nvSpPr>
        <p:spPr>
          <a:xfrm>
            <a:off x="4855099" y="3672578"/>
            <a:ext cx="1567965" cy="172199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6FDA2B0-37C0-55AA-263A-DA50FE8C211D}"/>
              </a:ext>
            </a:extLst>
          </p:cNvPr>
          <p:cNvSpPr txBox="1"/>
          <p:nvPr/>
        </p:nvSpPr>
        <p:spPr>
          <a:xfrm>
            <a:off x="5024152" y="3663464"/>
            <a:ext cx="11208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slackbot</a:t>
            </a:r>
            <a:r>
              <a:rPr lang="pt-BR" sz="1050" b="1" dirty="0"/>
              <a:t>/</a:t>
            </a:r>
          </a:p>
          <a:p>
            <a:r>
              <a:rPr lang="pt-BR" sz="1050" b="1" dirty="0"/>
              <a:t>event_parse.py</a:t>
            </a:r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28385C49-E7A9-447D-28B8-A4DBB9769D51}"/>
              </a:ext>
            </a:extLst>
          </p:cNvPr>
          <p:cNvSpPr/>
          <p:nvPr/>
        </p:nvSpPr>
        <p:spPr>
          <a:xfrm>
            <a:off x="4839046" y="5089860"/>
            <a:ext cx="1607673" cy="468598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tokens.py</a:t>
            </a:r>
          </a:p>
          <a:p>
            <a:r>
              <a:rPr lang="pt-BR" sz="900" dirty="0">
                <a:solidFill>
                  <a:schemeClr val="tx1"/>
                </a:solidFill>
              </a:rPr>
              <a:t>slackbot/attachment.py</a:t>
            </a:r>
            <a:endParaRPr lang="pt-BR" sz="9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5F2AF43-8230-8483-9CD5-FCBD3B998C2B}"/>
              </a:ext>
            </a:extLst>
          </p:cNvPr>
          <p:cNvSpPr txBox="1"/>
          <p:nvPr/>
        </p:nvSpPr>
        <p:spPr>
          <a:xfrm>
            <a:off x="4884670" y="4051137"/>
            <a:ext cx="142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en-US" sz="1000" dirty="0"/>
              <a:t>Token Import and Audio Processing</a:t>
            </a:r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Bot</a:t>
            </a:r>
            <a:r>
              <a:rPr lang="pt-BR" sz="1000" dirty="0"/>
              <a:t> ID </a:t>
            </a:r>
            <a:r>
              <a:rPr lang="pt-BR" sz="1000" dirty="0" err="1"/>
              <a:t>Retrieval</a:t>
            </a:r>
            <a:endParaRPr lang="en-US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Audio</a:t>
            </a:r>
            <a:r>
              <a:rPr lang="pt-BR" sz="1000" dirty="0"/>
              <a:t> </a:t>
            </a:r>
            <a:r>
              <a:rPr lang="pt-BR" sz="1000" dirty="0" err="1"/>
              <a:t>Message</a:t>
            </a:r>
            <a:r>
              <a:rPr lang="pt-BR" sz="1000" dirty="0"/>
              <a:t> </a:t>
            </a:r>
            <a:r>
              <a:rPr lang="pt-BR" sz="1000" dirty="0" err="1"/>
              <a:t>Handling</a:t>
            </a:r>
            <a:endParaRPr lang="en-US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Message</a:t>
            </a:r>
            <a:r>
              <a:rPr lang="pt-BR" sz="1000" dirty="0"/>
              <a:t> </a:t>
            </a:r>
            <a:r>
              <a:rPr lang="pt-BR" sz="1000" dirty="0" err="1"/>
              <a:t>Parsing</a:t>
            </a:r>
            <a:endParaRPr lang="pt-BR" sz="1000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9AAAFE5-28E6-BE69-B039-EB13CA9453CA}"/>
              </a:ext>
            </a:extLst>
          </p:cNvPr>
          <p:cNvSpPr txBox="1"/>
          <p:nvPr/>
        </p:nvSpPr>
        <p:spPr>
          <a:xfrm>
            <a:off x="10036240" y="2223440"/>
            <a:ext cx="1393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projmgr/jira.py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3CA9F6B-28A1-91FC-AF56-096F2CDA4CE6}"/>
              </a:ext>
            </a:extLst>
          </p:cNvPr>
          <p:cNvSpPr txBox="1"/>
          <p:nvPr/>
        </p:nvSpPr>
        <p:spPr>
          <a:xfrm>
            <a:off x="9921563" y="2479758"/>
            <a:ext cx="1657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Jira</a:t>
            </a:r>
            <a:r>
              <a:rPr lang="pt-BR" sz="1000" dirty="0"/>
              <a:t> Tools </a:t>
            </a:r>
            <a:r>
              <a:rPr lang="pt-BR" sz="1000" dirty="0" err="1"/>
              <a:t>Definition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Issue</a:t>
            </a:r>
            <a:r>
              <a:rPr lang="pt-BR" sz="1000" dirty="0"/>
              <a:t> </a:t>
            </a:r>
            <a:r>
              <a:rPr lang="pt-BR" sz="1000" dirty="0" err="1"/>
              <a:t>Retrieval</a:t>
            </a:r>
            <a:r>
              <a:rPr lang="pt-BR" sz="1000" dirty="0"/>
              <a:t> </a:t>
            </a:r>
            <a:r>
              <a:rPr lang="pt-BR" sz="1000" dirty="0" err="1"/>
              <a:t>by</a:t>
            </a:r>
            <a:r>
              <a:rPr lang="pt-BR" sz="1000" dirty="0"/>
              <a:t> </a:t>
            </a:r>
            <a:r>
              <a:rPr lang="pt-BR" sz="1000" dirty="0" err="1"/>
              <a:t>Assignee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Issue</a:t>
            </a:r>
            <a:r>
              <a:rPr lang="pt-BR" sz="1000" dirty="0"/>
              <a:t> </a:t>
            </a:r>
            <a:r>
              <a:rPr lang="pt-BR" sz="1000" dirty="0" err="1"/>
              <a:t>Assignment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Retrieve</a:t>
            </a:r>
            <a:r>
              <a:rPr lang="pt-BR" sz="1000" dirty="0"/>
              <a:t> </a:t>
            </a:r>
            <a:r>
              <a:rPr lang="pt-BR" sz="1000" dirty="0" err="1"/>
              <a:t>All</a:t>
            </a:r>
            <a:r>
              <a:rPr lang="pt-BR" sz="1000" dirty="0"/>
              <a:t> </a:t>
            </a:r>
            <a:r>
              <a:rPr lang="pt-BR" sz="1000" dirty="0" err="1"/>
              <a:t>Issues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Retrieve</a:t>
            </a:r>
            <a:r>
              <a:rPr lang="pt-BR" sz="1000" dirty="0"/>
              <a:t> </a:t>
            </a:r>
            <a:r>
              <a:rPr lang="pt-BR" sz="1000" dirty="0" err="1"/>
              <a:t>All</a:t>
            </a:r>
            <a:r>
              <a:rPr lang="pt-BR" sz="1000" dirty="0"/>
              <a:t> </a:t>
            </a:r>
            <a:r>
              <a:rPr lang="pt-BR" sz="1000" dirty="0" err="1"/>
              <a:t>Projects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Authentication</a:t>
            </a:r>
            <a:r>
              <a:rPr lang="pt-BR" sz="1000" dirty="0"/>
              <a:t> </a:t>
            </a:r>
            <a:r>
              <a:rPr lang="pt-BR" sz="1000" dirty="0" err="1"/>
              <a:t>and</a:t>
            </a:r>
            <a:r>
              <a:rPr lang="pt-BR" sz="1000" dirty="0"/>
              <a:t> </a:t>
            </a:r>
            <a:r>
              <a:rPr lang="pt-BR" sz="1000" dirty="0" err="1"/>
              <a:t>Requests</a:t>
            </a:r>
            <a:endParaRPr lang="pt-BR" sz="1000" dirty="0"/>
          </a:p>
        </p:txBody>
      </p: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F891AA54-BBE7-FB97-6A9A-0511895781BA}"/>
              </a:ext>
            </a:extLst>
          </p:cNvPr>
          <p:cNvSpPr/>
          <p:nvPr/>
        </p:nvSpPr>
        <p:spPr>
          <a:xfrm>
            <a:off x="9844294" y="3844844"/>
            <a:ext cx="1729900" cy="412586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tokens.py</a:t>
            </a:r>
            <a:endParaRPr lang="pt-BR" sz="10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18C231FD-2AED-8C98-570A-69A6F22AB23D}"/>
              </a:ext>
            </a:extLst>
          </p:cNvPr>
          <p:cNvSpPr/>
          <p:nvPr/>
        </p:nvSpPr>
        <p:spPr>
          <a:xfrm>
            <a:off x="9714727" y="4774000"/>
            <a:ext cx="1729901" cy="14402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DAA4194-D89A-5DFB-BCFF-CFFBB6787116}"/>
              </a:ext>
            </a:extLst>
          </p:cNvPr>
          <p:cNvSpPr txBox="1"/>
          <p:nvPr/>
        </p:nvSpPr>
        <p:spPr>
          <a:xfrm>
            <a:off x="10021499" y="4760944"/>
            <a:ext cx="984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tokens.py</a:t>
            </a:r>
            <a:endParaRPr lang="pt-BR" sz="1400" b="1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DC2644B-04C9-3F92-C202-7BF354FAF4C2}"/>
              </a:ext>
            </a:extLst>
          </p:cNvPr>
          <p:cNvSpPr txBox="1"/>
          <p:nvPr/>
        </p:nvSpPr>
        <p:spPr>
          <a:xfrm>
            <a:off x="9791996" y="5037093"/>
            <a:ext cx="1657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pt-BR" sz="1000" dirty="0"/>
              <a:t>Token </a:t>
            </a:r>
            <a:r>
              <a:rPr lang="pt-BR" sz="1000" dirty="0" err="1"/>
              <a:t>and</a:t>
            </a:r>
            <a:r>
              <a:rPr lang="pt-BR" sz="1000" dirty="0"/>
              <a:t> </a:t>
            </a:r>
            <a:r>
              <a:rPr lang="pt-BR" sz="1000" dirty="0" err="1"/>
              <a:t>Credential</a:t>
            </a:r>
            <a:r>
              <a:rPr lang="pt-BR" sz="1000" dirty="0"/>
              <a:t> </a:t>
            </a:r>
            <a:r>
              <a:rPr lang="pt-BR" sz="1000" dirty="0" err="1"/>
              <a:t>Storage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Secret</a:t>
            </a:r>
            <a:r>
              <a:rPr lang="pt-BR" sz="1000" dirty="0"/>
              <a:t> Key </a:t>
            </a:r>
            <a:r>
              <a:rPr lang="pt-BR" sz="1000" dirty="0" err="1"/>
              <a:t>Definition</a:t>
            </a:r>
            <a:endParaRPr lang="pt-BR" sz="1000" dirty="0"/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5C0AFE7E-ADB6-9D12-841A-B57038A19022}"/>
              </a:ext>
            </a:extLst>
          </p:cNvPr>
          <p:cNvSpPr/>
          <p:nvPr/>
        </p:nvSpPr>
        <p:spPr>
          <a:xfrm>
            <a:off x="9709979" y="5621249"/>
            <a:ext cx="1729900" cy="792309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bot.py</a:t>
            </a:r>
          </a:p>
          <a:p>
            <a:r>
              <a:rPr lang="pt-BR" sz="1000" dirty="0">
                <a:solidFill>
                  <a:schemeClr val="tx1"/>
                </a:solidFill>
              </a:rPr>
              <a:t>slackbot/attachment.py</a:t>
            </a:r>
          </a:p>
          <a:p>
            <a:r>
              <a:rPr lang="pt-BR" sz="1000" dirty="0">
                <a:solidFill>
                  <a:schemeClr val="tx1"/>
                </a:solidFill>
              </a:rPr>
              <a:t>projmgr/jira.py</a:t>
            </a:r>
          </a:p>
          <a:p>
            <a:r>
              <a:rPr lang="pt-BR" sz="1000" dirty="0" err="1">
                <a:solidFill>
                  <a:srgbClr val="FF0000"/>
                </a:solidFill>
              </a:rPr>
              <a:t>Any</a:t>
            </a:r>
            <a:r>
              <a:rPr lang="pt-BR" sz="1000" dirty="0">
                <a:solidFill>
                  <a:srgbClr val="FF0000"/>
                </a:solidFill>
              </a:rPr>
              <a:t> </a:t>
            </a:r>
            <a:r>
              <a:rPr lang="pt-BR" sz="1000" dirty="0" err="1">
                <a:solidFill>
                  <a:srgbClr val="FF0000"/>
                </a:solidFill>
              </a:rPr>
              <a:t>Flask</a:t>
            </a:r>
            <a:r>
              <a:rPr lang="pt-BR" sz="1000" dirty="0">
                <a:solidFill>
                  <a:srgbClr val="FF0000"/>
                </a:solidFill>
              </a:rPr>
              <a:t> app files</a:t>
            </a:r>
            <a:endParaRPr lang="pt-BR" sz="1000" dirty="0">
              <a:solidFill>
                <a:srgbClr val="FF0000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F644633F-A29E-E162-03BB-7C9439800D7D}"/>
              </a:ext>
            </a:extLst>
          </p:cNvPr>
          <p:cNvSpPr/>
          <p:nvPr/>
        </p:nvSpPr>
        <p:spPr>
          <a:xfrm>
            <a:off x="7160253" y="3609758"/>
            <a:ext cx="1567965" cy="137653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b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7600FAE-5C36-5DB6-E8FF-3B5B31B43C71}"/>
              </a:ext>
            </a:extLst>
          </p:cNvPr>
          <p:cNvSpPr txBox="1"/>
          <p:nvPr/>
        </p:nvSpPr>
        <p:spPr>
          <a:xfrm>
            <a:off x="7329306" y="3600644"/>
            <a:ext cx="108715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slackbot</a:t>
            </a:r>
            <a:r>
              <a:rPr lang="pt-BR" sz="1050" b="1" dirty="0"/>
              <a:t>/</a:t>
            </a:r>
          </a:p>
          <a:p>
            <a:r>
              <a:rPr lang="pt-BR" sz="1050" b="1" dirty="0"/>
              <a:t>attachment.py</a:t>
            </a:r>
          </a:p>
          <a:p>
            <a:endParaRPr lang="pt-BR" sz="1050" b="1" dirty="0"/>
          </a:p>
        </p:txBody>
      </p: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540DE571-8FBB-AE96-4266-D7D9E53C4B3E}"/>
              </a:ext>
            </a:extLst>
          </p:cNvPr>
          <p:cNvSpPr/>
          <p:nvPr/>
        </p:nvSpPr>
        <p:spPr>
          <a:xfrm>
            <a:off x="7145575" y="4609341"/>
            <a:ext cx="1607673" cy="468598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slackbot/event_parse.py</a:t>
            </a:r>
            <a:endParaRPr lang="pt-BR" sz="9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86587B8-9160-BE99-D1C2-A0A358A841B5}"/>
              </a:ext>
            </a:extLst>
          </p:cNvPr>
          <p:cNvSpPr txBox="1"/>
          <p:nvPr/>
        </p:nvSpPr>
        <p:spPr>
          <a:xfrm>
            <a:off x="7214854" y="3932789"/>
            <a:ext cx="14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pt-BR" sz="1000" dirty="0"/>
              <a:t>File Download </a:t>
            </a:r>
            <a:r>
              <a:rPr lang="pt-BR" sz="1000" dirty="0" err="1"/>
              <a:t>Function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 err="1"/>
              <a:t>Audio</a:t>
            </a:r>
            <a:r>
              <a:rPr lang="pt-BR" sz="1000" dirty="0"/>
              <a:t> </a:t>
            </a:r>
            <a:r>
              <a:rPr lang="pt-BR" sz="1000" dirty="0" err="1"/>
              <a:t>Parsing</a:t>
            </a:r>
            <a:r>
              <a:rPr lang="pt-BR" sz="1000" dirty="0"/>
              <a:t> </a:t>
            </a:r>
            <a:r>
              <a:rPr lang="pt-BR" sz="1000" dirty="0" err="1"/>
              <a:t>Stub</a:t>
            </a:r>
            <a:endParaRPr lang="pt-BR" sz="1000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AD4BE423-1EE3-2CF7-25DA-61EC0303BE69}"/>
              </a:ext>
            </a:extLst>
          </p:cNvPr>
          <p:cNvSpPr txBox="1"/>
          <p:nvPr/>
        </p:nvSpPr>
        <p:spPr>
          <a:xfrm>
            <a:off x="8057732" y="141722"/>
            <a:ext cx="1556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system_prompt.py</a:t>
            </a: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9D1800EB-65A8-C73B-68AF-D91C4D51FF90}"/>
              </a:ext>
            </a:extLst>
          </p:cNvPr>
          <p:cNvSpPr/>
          <p:nvPr/>
        </p:nvSpPr>
        <p:spPr>
          <a:xfrm>
            <a:off x="7915474" y="1268543"/>
            <a:ext cx="1607673" cy="468598"/>
          </a:xfrm>
          <a:prstGeom prst="roundRect">
            <a:avLst>
              <a:gd name="adj" fmla="val 421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projmgr/jira.py</a:t>
            </a:r>
          </a:p>
          <a:p>
            <a:r>
              <a:rPr lang="pt-BR" sz="1100" dirty="0">
                <a:solidFill>
                  <a:schemeClr val="tx1"/>
                </a:solidFill>
              </a:rPr>
              <a:t>bot.py</a:t>
            </a:r>
            <a:endParaRPr lang="pt-BR" sz="1100" dirty="0">
              <a:solidFill>
                <a:schemeClr val="tx1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08C91534-C446-6C26-0658-4320EA61FA47}"/>
              </a:ext>
            </a:extLst>
          </p:cNvPr>
          <p:cNvSpPr txBox="1"/>
          <p:nvPr/>
        </p:nvSpPr>
        <p:spPr>
          <a:xfrm>
            <a:off x="7998080" y="405962"/>
            <a:ext cx="1607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73038">
              <a:buFont typeface="+mj-lt"/>
              <a:buAutoNum type="arabicPeriod"/>
            </a:pPr>
            <a:r>
              <a:rPr lang="pt-BR" sz="1000" dirty="0"/>
              <a:t>Role </a:t>
            </a:r>
            <a:r>
              <a:rPr lang="pt-BR" sz="1000" dirty="0" err="1"/>
              <a:t>Definitions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/>
              <a:t>System Prompts </a:t>
            </a:r>
            <a:r>
              <a:rPr lang="pt-BR" sz="1000" dirty="0" err="1"/>
              <a:t>Creation</a:t>
            </a:r>
            <a:endParaRPr lang="pt-BR" sz="1000" dirty="0"/>
          </a:p>
          <a:p>
            <a:pPr marL="182563" indent="-173038">
              <a:buFont typeface="+mj-lt"/>
              <a:buAutoNum type="arabicPeriod"/>
            </a:pPr>
            <a:r>
              <a:rPr lang="pt-BR" sz="1000" dirty="0"/>
              <a:t>Mapping Roles </a:t>
            </a:r>
            <a:r>
              <a:rPr lang="pt-BR" sz="1000" dirty="0" err="1"/>
              <a:t>to</a:t>
            </a:r>
            <a:r>
              <a:rPr lang="pt-BR" sz="1000" dirty="0"/>
              <a:t> Prompts</a:t>
            </a:r>
          </a:p>
        </p:txBody>
      </p:sp>
      <p:cxnSp>
        <p:nvCxnSpPr>
          <p:cNvPr id="1068" name="Straight Arrow Connector 39">
            <a:extLst>
              <a:ext uri="{FF2B5EF4-FFF2-40B4-BE49-F238E27FC236}">
                <a16:creationId xmlns:a16="http://schemas.microsoft.com/office/drawing/2014/main" id="{3E9D9944-DB73-1F62-28E6-B9245B2C8F2F}"/>
              </a:ext>
            </a:extLst>
          </p:cNvPr>
          <p:cNvCxnSpPr>
            <a:cxnSpLocks/>
            <a:stCxn id="27" idx="3"/>
            <a:endCxn id="60" idx="3"/>
          </p:cNvCxnSpPr>
          <p:nvPr/>
        </p:nvCxnSpPr>
        <p:spPr>
          <a:xfrm flipH="1">
            <a:off x="4214729" y="1949002"/>
            <a:ext cx="217992" cy="834260"/>
          </a:xfrm>
          <a:prstGeom prst="bentConnector3">
            <a:avLst>
              <a:gd name="adj1" fmla="val -319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39">
            <a:extLst>
              <a:ext uri="{FF2B5EF4-FFF2-40B4-BE49-F238E27FC236}">
                <a16:creationId xmlns:a16="http://schemas.microsoft.com/office/drawing/2014/main" id="{27F9140E-87F1-4A0B-8D22-2E6903FC9BB8}"/>
              </a:ext>
            </a:extLst>
          </p:cNvPr>
          <p:cNvCxnSpPr>
            <a:cxnSpLocks/>
            <a:stCxn id="27" idx="3"/>
            <a:endCxn id="54" idx="1"/>
          </p:cNvCxnSpPr>
          <p:nvPr/>
        </p:nvCxnSpPr>
        <p:spPr>
          <a:xfrm>
            <a:off x="4432721" y="1949002"/>
            <a:ext cx="907800" cy="454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Arrow Connector 39">
            <a:extLst>
              <a:ext uri="{FF2B5EF4-FFF2-40B4-BE49-F238E27FC236}">
                <a16:creationId xmlns:a16="http://schemas.microsoft.com/office/drawing/2014/main" id="{BAF46F2D-A92A-8468-EBB1-3ABB2764A81B}"/>
              </a:ext>
            </a:extLst>
          </p:cNvPr>
          <p:cNvCxnSpPr>
            <a:cxnSpLocks/>
            <a:stCxn id="27" idx="3"/>
            <a:endCxn id="1025" idx="1"/>
          </p:cNvCxnSpPr>
          <p:nvPr/>
        </p:nvCxnSpPr>
        <p:spPr>
          <a:xfrm>
            <a:off x="4432721" y="1949002"/>
            <a:ext cx="422378" cy="2584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39">
            <a:extLst>
              <a:ext uri="{FF2B5EF4-FFF2-40B4-BE49-F238E27FC236}">
                <a16:creationId xmlns:a16="http://schemas.microsoft.com/office/drawing/2014/main" id="{41D9A70F-B0BA-CD13-7D63-4F54016F88BA}"/>
              </a:ext>
            </a:extLst>
          </p:cNvPr>
          <p:cNvCxnSpPr>
            <a:cxnSpLocks/>
            <a:stCxn id="57" idx="2"/>
            <a:endCxn id="45" idx="0"/>
          </p:cNvCxnSpPr>
          <p:nvPr/>
        </p:nvCxnSpPr>
        <p:spPr>
          <a:xfrm rot="5400000">
            <a:off x="4056834" y="2781659"/>
            <a:ext cx="1564907" cy="2570432"/>
          </a:xfrm>
          <a:prstGeom prst="bentConnector3">
            <a:avLst>
              <a:gd name="adj1" fmla="val 93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39">
            <a:extLst>
              <a:ext uri="{FF2B5EF4-FFF2-40B4-BE49-F238E27FC236}">
                <a16:creationId xmlns:a16="http://schemas.microsoft.com/office/drawing/2014/main" id="{D0745ABB-B145-EEF8-4FD5-87C68EDD90E6}"/>
              </a:ext>
            </a:extLst>
          </p:cNvPr>
          <p:cNvCxnSpPr>
            <a:cxnSpLocks/>
            <a:stCxn id="47" idx="3"/>
            <a:endCxn id="1033" idx="1"/>
          </p:cNvCxnSpPr>
          <p:nvPr/>
        </p:nvCxnSpPr>
        <p:spPr>
          <a:xfrm flipV="1">
            <a:off x="4368880" y="3229776"/>
            <a:ext cx="5475414" cy="3289912"/>
          </a:xfrm>
          <a:prstGeom prst="bentConnector3">
            <a:avLst>
              <a:gd name="adj1" fmla="val 867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39">
            <a:extLst>
              <a:ext uri="{FF2B5EF4-FFF2-40B4-BE49-F238E27FC236}">
                <a16:creationId xmlns:a16="http://schemas.microsoft.com/office/drawing/2014/main" id="{BF336DF6-187F-F36D-88FF-0488CB00FE18}"/>
              </a:ext>
            </a:extLst>
          </p:cNvPr>
          <p:cNvCxnSpPr>
            <a:cxnSpLocks/>
            <a:stCxn id="47" idx="3"/>
            <a:endCxn id="1037" idx="1"/>
          </p:cNvCxnSpPr>
          <p:nvPr/>
        </p:nvCxnSpPr>
        <p:spPr>
          <a:xfrm flipV="1">
            <a:off x="4368880" y="6017404"/>
            <a:ext cx="5341099" cy="502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Arrow Connector 39">
            <a:extLst>
              <a:ext uri="{FF2B5EF4-FFF2-40B4-BE49-F238E27FC236}">
                <a16:creationId xmlns:a16="http://schemas.microsoft.com/office/drawing/2014/main" id="{32BA4297-D4BF-107E-ADFE-185027F80D8A}"/>
              </a:ext>
            </a:extLst>
          </p:cNvPr>
          <p:cNvCxnSpPr>
            <a:cxnSpLocks/>
            <a:stCxn id="57" idx="3"/>
            <a:endCxn id="1033" idx="1"/>
          </p:cNvCxnSpPr>
          <p:nvPr/>
        </p:nvCxnSpPr>
        <p:spPr>
          <a:xfrm>
            <a:off x="6928339" y="3050123"/>
            <a:ext cx="2915955" cy="179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39">
            <a:extLst>
              <a:ext uri="{FF2B5EF4-FFF2-40B4-BE49-F238E27FC236}">
                <a16:creationId xmlns:a16="http://schemas.microsoft.com/office/drawing/2014/main" id="{974BB845-1C26-37AE-9E07-B3BCE1AA6DCD}"/>
              </a:ext>
            </a:extLst>
          </p:cNvPr>
          <p:cNvCxnSpPr>
            <a:cxnSpLocks/>
            <a:stCxn id="1032" idx="3"/>
            <a:endCxn id="1037" idx="3"/>
          </p:cNvCxnSpPr>
          <p:nvPr/>
        </p:nvCxnSpPr>
        <p:spPr>
          <a:xfrm flipH="1">
            <a:off x="11439879" y="4051137"/>
            <a:ext cx="134315" cy="1966267"/>
          </a:xfrm>
          <a:prstGeom prst="bentConnector3">
            <a:avLst>
              <a:gd name="adj1" fmla="val -1701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Arrow Connector 39">
            <a:extLst>
              <a:ext uri="{FF2B5EF4-FFF2-40B4-BE49-F238E27FC236}">
                <a16:creationId xmlns:a16="http://schemas.microsoft.com/office/drawing/2014/main" id="{27BBE887-C801-314D-3CFB-3F88A08D4612}"/>
              </a:ext>
            </a:extLst>
          </p:cNvPr>
          <p:cNvCxnSpPr>
            <a:cxnSpLocks/>
            <a:stCxn id="1048" idx="2"/>
            <a:endCxn id="1033" idx="1"/>
          </p:cNvCxnSpPr>
          <p:nvPr/>
        </p:nvCxnSpPr>
        <p:spPr>
          <a:xfrm rot="16200000" flipH="1">
            <a:off x="8535485" y="1920966"/>
            <a:ext cx="1492635" cy="11249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39">
            <a:extLst>
              <a:ext uri="{FF2B5EF4-FFF2-40B4-BE49-F238E27FC236}">
                <a16:creationId xmlns:a16="http://schemas.microsoft.com/office/drawing/2014/main" id="{8134BAA1-3FEC-C492-4D2B-6499FD5122B2}"/>
              </a:ext>
            </a:extLst>
          </p:cNvPr>
          <p:cNvCxnSpPr>
            <a:cxnSpLocks/>
            <a:stCxn id="1048" idx="1"/>
            <a:endCxn id="20" idx="3"/>
          </p:cNvCxnSpPr>
          <p:nvPr/>
        </p:nvCxnSpPr>
        <p:spPr>
          <a:xfrm rot="10800000">
            <a:off x="4432722" y="1177284"/>
            <a:ext cx="3482753" cy="32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Arrow Connector 39">
            <a:extLst>
              <a:ext uri="{FF2B5EF4-FFF2-40B4-BE49-F238E27FC236}">
                <a16:creationId xmlns:a16="http://schemas.microsoft.com/office/drawing/2014/main" id="{D0C07C63-2819-5229-3549-2F8C0DA63A62}"/>
              </a:ext>
            </a:extLst>
          </p:cNvPr>
          <p:cNvCxnSpPr>
            <a:cxnSpLocks/>
            <a:stCxn id="1028" idx="3"/>
            <a:endCxn id="1037" idx="1"/>
          </p:cNvCxnSpPr>
          <p:nvPr/>
        </p:nvCxnSpPr>
        <p:spPr>
          <a:xfrm>
            <a:off x="6446719" y="5324159"/>
            <a:ext cx="3263260" cy="693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3" name="Straight Arrow Connector 39">
            <a:extLst>
              <a:ext uri="{FF2B5EF4-FFF2-40B4-BE49-F238E27FC236}">
                <a16:creationId xmlns:a16="http://schemas.microsoft.com/office/drawing/2014/main" id="{3A3CFA77-AB23-6ECF-A438-535FDF6499B9}"/>
              </a:ext>
            </a:extLst>
          </p:cNvPr>
          <p:cNvCxnSpPr>
            <a:cxnSpLocks/>
            <a:stCxn id="1028" idx="3"/>
            <a:endCxn id="1038" idx="1"/>
          </p:cNvCxnSpPr>
          <p:nvPr/>
        </p:nvCxnSpPr>
        <p:spPr>
          <a:xfrm flipV="1">
            <a:off x="6446719" y="4298025"/>
            <a:ext cx="713534" cy="1026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8" name="Straight Arrow Connector 39">
            <a:extLst>
              <a:ext uri="{FF2B5EF4-FFF2-40B4-BE49-F238E27FC236}">
                <a16:creationId xmlns:a16="http://schemas.microsoft.com/office/drawing/2014/main" id="{F5D6AEC1-E628-6A19-C283-DB56F766C02A}"/>
              </a:ext>
            </a:extLst>
          </p:cNvPr>
          <p:cNvCxnSpPr>
            <a:cxnSpLocks/>
            <a:stCxn id="1040" idx="1"/>
          </p:cNvCxnSpPr>
          <p:nvPr/>
        </p:nvCxnSpPr>
        <p:spPr>
          <a:xfrm rot="10800000">
            <a:off x="6351353" y="4388582"/>
            <a:ext cx="794223" cy="455059"/>
          </a:xfrm>
          <a:prstGeom prst="bentConnector3">
            <a:avLst>
              <a:gd name="adj1" fmla="val 633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4" name="Picture 1183">
            <a:extLst>
              <a:ext uri="{FF2B5EF4-FFF2-40B4-BE49-F238E27FC236}">
                <a16:creationId xmlns:a16="http://schemas.microsoft.com/office/drawing/2014/main" id="{B3B7F7FF-F485-CEF8-EFF4-B57A9A8B1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267" y="78680"/>
            <a:ext cx="637219" cy="489030"/>
          </a:xfrm>
          <a:prstGeom prst="rect">
            <a:avLst/>
          </a:prstGeom>
        </p:spPr>
      </p:pic>
      <p:pic>
        <p:nvPicPr>
          <p:cNvPr id="1186" name="Picture 1185">
            <a:extLst>
              <a:ext uri="{FF2B5EF4-FFF2-40B4-BE49-F238E27FC236}">
                <a16:creationId xmlns:a16="http://schemas.microsoft.com/office/drawing/2014/main" id="{6B9F6396-AA9B-769C-AC4A-3C1F5C227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533" y="653736"/>
            <a:ext cx="1103418" cy="341345"/>
          </a:xfrm>
          <a:prstGeom prst="rect">
            <a:avLst/>
          </a:prstGeom>
        </p:spPr>
      </p:pic>
      <p:sp>
        <p:nvSpPr>
          <p:cNvPr id="1187" name="Arrow: Down 1186">
            <a:extLst>
              <a:ext uri="{FF2B5EF4-FFF2-40B4-BE49-F238E27FC236}">
                <a16:creationId xmlns:a16="http://schemas.microsoft.com/office/drawing/2014/main" id="{4177114B-8684-C6C7-98B2-718DCAA76E03}"/>
              </a:ext>
            </a:extLst>
          </p:cNvPr>
          <p:cNvSpPr/>
          <p:nvPr/>
        </p:nvSpPr>
        <p:spPr>
          <a:xfrm rot="5400000">
            <a:off x="4416436" y="406511"/>
            <a:ext cx="301405" cy="1881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F9A64225-53FF-E579-16BF-95E3AECAD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727" y="239785"/>
            <a:ext cx="1616992" cy="3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4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591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Neue Haas Grotesk Text Pro,Bold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Arcadio de Paula Fernandez</dc:creator>
  <cp:lastModifiedBy>Arcadio de Paula Fernandez</cp:lastModifiedBy>
  <cp:revision>4</cp:revision>
  <dcterms:created xsi:type="dcterms:W3CDTF">2024-08-14T23:01:31Z</dcterms:created>
  <dcterms:modified xsi:type="dcterms:W3CDTF">2024-08-15T02:50:08Z</dcterms:modified>
</cp:coreProperties>
</file>