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e4afdff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e4afdff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e4afdff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e4afdff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4afdff3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4afdff3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e7d48a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e7d48a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4afdff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4afdff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e4afdff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e4afdff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e4afdff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e4afdff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e4afdff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e4afdff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e4afdff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e4afdff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e4afdff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e4afdff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e4afdff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e4afdff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e4afdff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e4afdff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amooshaq/99_data_engrg_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sz="4400"/>
              <a:t>Laporan Analisis Data Properti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lnSpc>
                <a:spcPct val="115000"/>
              </a:lnSpc>
              <a:spcBef>
                <a:spcPts val="800"/>
              </a:spcBef>
              <a:spcAft>
                <a:spcPts val="0"/>
              </a:spcAft>
              <a:buClr>
                <a:schemeClr val="dk1"/>
              </a:buClr>
              <a:buSzPct val="34375"/>
              <a:buFont typeface="Arial"/>
              <a:buNone/>
            </a:pPr>
            <a:r>
              <a:rPr lang="id" sz="3200">
                <a:solidFill>
                  <a:srgbClr val="898989"/>
                </a:solidFill>
              </a:rPr>
              <a:t>Disusun oleh Mohammad</a:t>
            </a:r>
            <a:endParaRPr sz="3200">
              <a:solidFill>
                <a:srgbClr val="898989"/>
              </a:solidFill>
            </a:endParaRPr>
          </a:p>
          <a:p>
            <a:pPr indent="0" lvl="0" marL="0" rtl="0" algn="ctr">
              <a:lnSpc>
                <a:spcPct val="115000"/>
              </a:lnSpc>
              <a:spcBef>
                <a:spcPts val="800"/>
              </a:spcBef>
              <a:spcAft>
                <a:spcPts val="0"/>
              </a:spcAft>
              <a:buClr>
                <a:schemeClr val="dk1"/>
              </a:buClr>
              <a:buSzPct val="34375"/>
              <a:buFont typeface="Arial"/>
              <a:buNone/>
            </a:pPr>
            <a:r>
              <a:rPr lang="id" sz="3200">
                <a:solidFill>
                  <a:srgbClr val="898989"/>
                </a:solidFill>
              </a:rPr>
              <a:t>Tanggal: Kamis, 24 Oktober 2024</a:t>
            </a:r>
            <a:endParaRPr sz="3200">
              <a:solidFill>
                <a:srgbClr val="898989"/>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80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Garasi</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Rata-rata properti memiliki 0,28 garasi.</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898725" y="1893975"/>
            <a:ext cx="4778800" cy="286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15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Status Properti</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Sebagian besar properti belum terjual ('no').</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2689575" y="1829825"/>
            <a:ext cx="3125700" cy="312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23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Kesimpulan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800"/>
              </a:spcBef>
              <a:spcAft>
                <a:spcPts val="0"/>
              </a:spcAft>
              <a:buClr>
                <a:schemeClr val="dk1"/>
              </a:buClr>
              <a:buSzPts val="2000"/>
              <a:buFont typeface="Calibri"/>
              <a:buChar char="●"/>
            </a:pPr>
            <a:r>
              <a:rPr lang="id" sz="2000">
                <a:solidFill>
                  <a:schemeClr val="dk1"/>
                </a:solidFill>
                <a:latin typeface="Calibri"/>
                <a:ea typeface="Calibri"/>
                <a:cs typeface="Calibri"/>
                <a:sym typeface="Calibri"/>
              </a:rPr>
              <a:t>Mayoritas properti adalah rumah yangdijual, dengan 3 kamar tidur, 2 kamarmandi, dan rata-rata ukuran tanah dan bangunan yang signifikan.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id" sz="2000">
                <a:solidFill>
                  <a:schemeClr val="dk1"/>
                </a:solidFill>
                <a:latin typeface="Calibri"/>
                <a:ea typeface="Calibri"/>
                <a:cs typeface="Calibri"/>
                <a:sym typeface="Calibri"/>
              </a:rPr>
              <a:t>Proses pembersihan data telah berhasildilakukan dan data yang telah dibersihkandapat digunakan untuk analisis lebih lanjutatau pembangunan model prediksi.</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id" sz="2000">
                <a:solidFill>
                  <a:schemeClr val="dk1"/>
                </a:solidFill>
                <a:latin typeface="Calibri"/>
                <a:ea typeface="Calibri"/>
                <a:cs typeface="Calibri"/>
                <a:sym typeface="Calibri"/>
              </a:rPr>
              <a:t>File hasil pembersihan telah disimpan dengannama 'cleaned_listings.csv</a:t>
            </a:r>
            <a:endParaRPr sz="2000">
              <a:solidFill>
                <a:schemeClr val="dk1"/>
              </a:solidFill>
              <a:latin typeface="Calibri"/>
              <a:ea typeface="Calibri"/>
              <a:cs typeface="Calibri"/>
              <a:sym typeface="Calibri"/>
            </a:endParaRPr>
          </a:p>
          <a:p>
            <a:pPr indent="0" lvl="0" marL="0" rtl="0" algn="l">
              <a:spcBef>
                <a:spcPts val="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Link Github</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Link github untuk test 1 dan 2 : </a:t>
            </a:r>
            <a:r>
              <a:rPr lang="id" sz="1100" u="sng">
                <a:solidFill>
                  <a:schemeClr val="hlink"/>
                </a:solidFill>
                <a:hlinkClick r:id="rId3"/>
              </a:rPr>
              <a:t>https://github.com/Hamooshaq/99_data_engrg_test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52750" y="256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id" sz="3759"/>
              <a:t>Pendahuluan</a:t>
            </a:r>
            <a:endParaRPr sz="2320"/>
          </a:p>
        </p:txBody>
      </p:sp>
      <p:sp>
        <p:nvSpPr>
          <p:cNvPr id="61" name="Google Shape;61;p14"/>
          <p:cNvSpPr txBox="1"/>
          <p:nvPr>
            <p:ph idx="1" type="body"/>
          </p:nvPr>
        </p:nvSpPr>
        <p:spPr>
          <a:xfrm>
            <a:off x="106750" y="1182425"/>
            <a:ext cx="8470800" cy="3616500"/>
          </a:xfrm>
          <a:prstGeom prst="rect">
            <a:avLst/>
          </a:prstGeom>
        </p:spPr>
        <p:txBody>
          <a:bodyPr anchorCtr="0" anchor="t" bIns="91425" lIns="91425" spcFirstLastPara="1" rIns="91425" wrap="square" tIns="91425">
            <a:noAutofit/>
          </a:bodyPr>
          <a:lstStyle/>
          <a:p>
            <a:pPr indent="0" lvl="0" marL="0" rtl="0" algn="l">
              <a:lnSpc>
                <a:spcPct val="95000"/>
              </a:lnSpc>
              <a:spcBef>
                <a:spcPts val="800"/>
              </a:spcBef>
              <a:spcAft>
                <a:spcPts val="0"/>
              </a:spcAft>
              <a:buSzPts val="275"/>
              <a:buNone/>
            </a:pPr>
            <a:r>
              <a:rPr lang="id" sz="2000">
                <a:solidFill>
                  <a:schemeClr val="dk1"/>
                </a:solidFill>
                <a:latin typeface="Calibri"/>
                <a:ea typeface="Calibri"/>
                <a:cs typeface="Calibri"/>
                <a:sym typeface="Calibri"/>
              </a:rPr>
              <a:t>•Deskripsi Dataset: Dataset yang digunakan berisi informasi mengenai properti yang tersedia untuk dijual atau disewakan. Beberapa kolom yang penting antara lain 'price', 'bedrooms', 'bathrooms', 'landSize', 'sold', dan lainnya. Tujuan pembersihan data ini adalah untuk memastikan tidak ada duplikasi, nilai-nilaikosong (null), atau nilai-nilai yang tidak wajar dalam data.</a:t>
            </a:r>
            <a:endParaRPr sz="2000">
              <a:solidFill>
                <a:schemeClr val="dk1"/>
              </a:solidFill>
              <a:latin typeface="Calibri"/>
              <a:ea typeface="Calibri"/>
              <a:cs typeface="Calibri"/>
              <a:sym typeface="Calibri"/>
            </a:endParaRPr>
          </a:p>
          <a:p>
            <a:pPr indent="0" lvl="0" marL="0" rtl="0" algn="l">
              <a:lnSpc>
                <a:spcPct val="95000"/>
              </a:lnSpc>
              <a:spcBef>
                <a:spcPts val="800"/>
              </a:spcBef>
              <a:spcAft>
                <a:spcPts val="0"/>
              </a:spcAft>
              <a:buSzPts val="275"/>
              <a:buNone/>
            </a:pPr>
            <a:r>
              <a:t/>
            </a:r>
            <a:endParaRPr sz="2000">
              <a:solidFill>
                <a:schemeClr val="dk1"/>
              </a:solidFill>
              <a:latin typeface="Calibri"/>
              <a:ea typeface="Calibri"/>
              <a:cs typeface="Calibri"/>
              <a:sym typeface="Calibri"/>
            </a:endParaRPr>
          </a:p>
          <a:p>
            <a:pPr indent="0" lvl="0" marL="0" rtl="0" algn="l">
              <a:lnSpc>
                <a:spcPct val="95000"/>
              </a:lnSpc>
              <a:spcBef>
                <a:spcPts val="800"/>
              </a:spcBef>
              <a:spcAft>
                <a:spcPts val="0"/>
              </a:spcAft>
              <a:buSzPts val="275"/>
              <a:buNone/>
            </a:pPr>
            <a:r>
              <a:rPr lang="id" sz="2000">
                <a:solidFill>
                  <a:schemeClr val="dk1"/>
                </a:solidFill>
              </a:rPr>
              <a:t>•</a:t>
            </a:r>
            <a:r>
              <a:rPr lang="id" sz="2000">
                <a:solidFill>
                  <a:schemeClr val="dk1"/>
                </a:solidFill>
                <a:latin typeface="Calibri"/>
                <a:ea typeface="Calibri"/>
                <a:cs typeface="Calibri"/>
                <a:sym typeface="Calibri"/>
              </a:rPr>
              <a:t>Tujuan utama dari proyek ini adalahmelakukan pembersihan data untukmenghilangkan duplikasi, mengisi nilainull, dan memastikan tidak ada nilai anehdalam dataset. Data yang bersih akanmempermudah analisis lebih lanjut dan pembuatan model prediksi.</a:t>
            </a:r>
            <a:endParaRPr sz="2000">
              <a:solidFill>
                <a:schemeClr val="dk1"/>
              </a:solidFill>
              <a:latin typeface="Calibri"/>
              <a:ea typeface="Calibri"/>
              <a:cs typeface="Calibri"/>
              <a:sym typeface="Calibri"/>
            </a:endParaRPr>
          </a:p>
          <a:p>
            <a:pPr indent="0" lvl="0" marL="0" rtl="0" algn="l">
              <a:lnSpc>
                <a:spcPct val="95000"/>
              </a:lnSpc>
              <a:spcBef>
                <a:spcPts val="800"/>
              </a:spcBef>
              <a:spcAft>
                <a:spcPts val="0"/>
              </a:spcAft>
              <a:buSzPts val="275"/>
              <a:buNone/>
            </a:pPr>
            <a:r>
              <a:t/>
            </a:r>
            <a:endParaRPr sz="2300">
              <a:solidFill>
                <a:schemeClr val="dk1"/>
              </a:solidFill>
              <a:latin typeface="Calibri"/>
              <a:ea typeface="Calibri"/>
              <a:cs typeface="Calibri"/>
              <a:sym typeface="Calibri"/>
            </a:endParaRPr>
          </a:p>
          <a:p>
            <a:pPr indent="0" lvl="0" marL="0" rtl="0" algn="l">
              <a:lnSpc>
                <a:spcPct val="95000"/>
              </a:lnSpc>
              <a:spcBef>
                <a:spcPts val="0"/>
              </a:spcBef>
              <a:spcAft>
                <a:spcPts val="1200"/>
              </a:spcAft>
              <a:buSzPts val="275"/>
              <a:buNone/>
            </a:pPr>
            <a:r>
              <a:t/>
            </a:r>
            <a:endParaRPr sz="2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52775" y="272600"/>
            <a:ext cx="8520600" cy="572700"/>
          </a:xfrm>
          <a:prstGeom prst="rect">
            <a:avLst/>
          </a:prstGeom>
        </p:spPr>
        <p:txBody>
          <a:bodyPr anchorCtr="0" anchor="t" bIns="91425" lIns="91425" spcFirstLastPara="1" rIns="91425" wrap="square" tIns="91425">
            <a:noAutofit/>
          </a:bodyPr>
          <a:lstStyle/>
          <a:p>
            <a:pPr indent="0" lvl="0" marL="0" rtl="0" algn="ctr">
              <a:lnSpc>
                <a:spcPct val="95000"/>
              </a:lnSpc>
              <a:spcBef>
                <a:spcPts val="800"/>
              </a:spcBef>
              <a:spcAft>
                <a:spcPts val="0"/>
              </a:spcAft>
              <a:buClr>
                <a:schemeClr val="dk1"/>
              </a:buClr>
              <a:buSzPts val="275"/>
              <a:buFont typeface="Arial"/>
              <a:buNone/>
            </a:pPr>
            <a:r>
              <a:rPr lang="id" sz="2700">
                <a:latin typeface="Calibri"/>
                <a:ea typeface="Calibri"/>
                <a:cs typeface="Calibri"/>
                <a:sym typeface="Calibri"/>
              </a:rPr>
              <a:t>Metodologi dan Tahap Pembersihan Data</a:t>
            </a:r>
            <a:endParaRPr sz="2700">
              <a:latin typeface="Calibri"/>
              <a:ea typeface="Calibri"/>
              <a:cs typeface="Calibri"/>
              <a:sym typeface="Calibri"/>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800"/>
              </a:spcBef>
              <a:spcAft>
                <a:spcPts val="0"/>
              </a:spcAft>
              <a:buNone/>
            </a:pPr>
            <a:r>
              <a:rPr lang="id" sz="8100">
                <a:solidFill>
                  <a:schemeClr val="dk1"/>
                </a:solidFill>
                <a:latin typeface="Calibri"/>
                <a:ea typeface="Calibri"/>
                <a:cs typeface="Calibri"/>
                <a:sym typeface="Calibri"/>
              </a:rPr>
              <a:t>• Menggunakan Python untuk menganalisis data dan menampilkan statistik deskriptif.</a:t>
            </a:r>
            <a:endParaRPr sz="8100">
              <a:solidFill>
                <a:schemeClr val="dk1"/>
              </a:solidFill>
              <a:latin typeface="Calibri"/>
              <a:ea typeface="Calibri"/>
              <a:cs typeface="Calibri"/>
              <a:sym typeface="Calibri"/>
            </a:endParaRPr>
          </a:p>
          <a:p>
            <a:pPr indent="0" lvl="0" marL="0" rtl="0" algn="l">
              <a:spcBef>
                <a:spcPts val="800"/>
              </a:spcBef>
              <a:spcAft>
                <a:spcPts val="0"/>
              </a:spcAft>
              <a:buNone/>
            </a:pPr>
            <a:r>
              <a:rPr lang="id" sz="8100">
                <a:solidFill>
                  <a:schemeClr val="dk1"/>
                </a:solidFill>
                <a:latin typeface="Calibri"/>
                <a:ea typeface="Calibri"/>
                <a:cs typeface="Calibri"/>
                <a:sym typeface="Calibri"/>
              </a:rPr>
              <a:t>• Menghapus duplikat dari dataset.</a:t>
            </a:r>
            <a:endParaRPr sz="8100">
              <a:solidFill>
                <a:schemeClr val="dk1"/>
              </a:solidFill>
              <a:latin typeface="Calibri"/>
              <a:ea typeface="Calibri"/>
              <a:cs typeface="Calibri"/>
              <a:sym typeface="Calibri"/>
            </a:endParaRPr>
          </a:p>
          <a:p>
            <a:pPr indent="0" lvl="0" marL="0" rtl="0" algn="l">
              <a:spcBef>
                <a:spcPts val="800"/>
              </a:spcBef>
              <a:spcAft>
                <a:spcPts val="0"/>
              </a:spcAft>
              <a:buNone/>
            </a:pPr>
            <a:r>
              <a:rPr lang="id" sz="8100">
                <a:solidFill>
                  <a:schemeClr val="dk1"/>
                </a:solidFill>
                <a:latin typeface="Calibri"/>
                <a:ea typeface="Calibri"/>
                <a:cs typeface="Calibri"/>
                <a:sym typeface="Calibri"/>
              </a:rPr>
              <a:t>• Menangani nilai null dengan imputasi(median untuk data numerik, modus untuk data kategorikal).</a:t>
            </a:r>
            <a:endParaRPr sz="8100">
              <a:solidFill>
                <a:schemeClr val="dk1"/>
              </a:solidFill>
              <a:latin typeface="Calibri"/>
              <a:ea typeface="Calibri"/>
              <a:cs typeface="Calibri"/>
              <a:sym typeface="Calibri"/>
            </a:endParaRPr>
          </a:p>
          <a:p>
            <a:pPr indent="0" lvl="0" marL="0" rtl="0" algn="l">
              <a:spcBef>
                <a:spcPts val="800"/>
              </a:spcBef>
              <a:spcAft>
                <a:spcPts val="0"/>
              </a:spcAft>
              <a:buNone/>
            </a:pPr>
            <a:r>
              <a:rPr lang="id" sz="8100">
                <a:solidFill>
                  <a:schemeClr val="dk1"/>
                </a:solidFill>
                <a:latin typeface="Calibri"/>
                <a:ea typeface="Calibri"/>
                <a:cs typeface="Calibri"/>
                <a:sym typeface="Calibri"/>
              </a:rPr>
              <a:t>• Menghapus nilai yang tidak wajar, seperti nilai negatif pada kolom yang tidak sesuai.</a:t>
            </a:r>
            <a:endParaRPr sz="8100">
              <a:solidFill>
                <a:schemeClr val="dk1"/>
              </a:solidFill>
              <a:latin typeface="Calibri"/>
              <a:ea typeface="Calibri"/>
              <a:cs typeface="Calibri"/>
              <a:sym typeface="Calibri"/>
            </a:endParaRPr>
          </a:p>
          <a:p>
            <a:pPr indent="0" lvl="0" marL="0" rtl="0" algn="l">
              <a:spcBef>
                <a:spcPts val="800"/>
              </a:spcBef>
              <a:spcAft>
                <a:spcPts val="0"/>
              </a:spcAft>
              <a:buNone/>
            </a:pPr>
            <a:r>
              <a:rPr lang="id" sz="8100">
                <a:solidFill>
                  <a:schemeClr val="dk1"/>
                </a:solidFill>
                <a:latin typeface="Calibri"/>
                <a:ea typeface="Calibri"/>
                <a:cs typeface="Calibri"/>
                <a:sym typeface="Calibri"/>
              </a:rPr>
              <a:t>• Menyimpan data yang telah dibersihkanke file CSV.</a:t>
            </a:r>
            <a:endParaRPr sz="8100">
              <a:solidFill>
                <a:schemeClr val="dk1"/>
              </a:solidFill>
              <a:latin typeface="Calibri"/>
              <a:ea typeface="Calibri"/>
              <a:cs typeface="Calibri"/>
              <a:sym typeface="Calibri"/>
            </a:endParaRPr>
          </a:p>
          <a:p>
            <a:pPr indent="0" lvl="0" marL="0" rtl="0" algn="l">
              <a:spcBef>
                <a:spcPts val="800"/>
              </a:spcBef>
              <a:spcAft>
                <a:spcPts val="0"/>
              </a:spcAft>
              <a:buClr>
                <a:schemeClr val="dk1"/>
              </a:buClr>
              <a:buSzPct val="40569"/>
              <a:buFont typeface="Arial"/>
              <a:buNone/>
            </a:pPr>
            <a:r>
              <a:t/>
            </a:r>
            <a:endParaRPr sz="2711">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64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Tipe Properti</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2700">
                <a:solidFill>
                  <a:schemeClr val="dk1"/>
                </a:solidFill>
                <a:latin typeface="Calibri"/>
                <a:ea typeface="Calibri"/>
                <a:cs typeface="Calibri"/>
                <a:sym typeface="Calibri"/>
              </a:rPr>
              <a:t>Property Type Mode: Tipe properti yang paling sering adalah 'house'.</a:t>
            </a:r>
            <a:endParaRPr sz="2700">
              <a:solidFill>
                <a:schemeClr val="dk1"/>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574225" y="1771325"/>
            <a:ext cx="6258075" cy="2907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47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Jenis Listing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2700">
                <a:solidFill>
                  <a:schemeClr val="dk1"/>
                </a:solidFill>
                <a:latin typeface="Calibri"/>
                <a:ea typeface="Calibri"/>
                <a:cs typeface="Calibri"/>
                <a:sym typeface="Calibri"/>
              </a:rPr>
              <a:t>Listing Type Mode: Jenis listing yang paling umum adalah 'sale'.</a:t>
            </a:r>
            <a:endParaRPr sz="2700">
              <a:solidFill>
                <a:schemeClr val="dk1"/>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512300" y="1794550"/>
            <a:ext cx="6575600" cy="317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56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Statistik Kamar Tidur</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Jumlah kamar tidur rata-rata adalah 3, dengan maksimum 9 kamar.</a:t>
            </a:r>
            <a:endParaRPr sz="3200">
              <a:solidFill>
                <a:schemeClr val="dk1"/>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3734800" y="1847200"/>
            <a:ext cx="5038225" cy="3224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72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Statistik Kamar Mandi</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Kamar mandi rata-rata adalah 2,42, dengan maksimum 12 kamar mandi.</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2381250" y="2571750"/>
            <a:ext cx="3895250" cy="233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44550" y="256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Ukuran Tanah</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Ukuran tanah rata-rata adalah 127,83 m², dengan maksimum mencapai 23.514 m².</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2240050" y="2261625"/>
            <a:ext cx="4663900" cy="27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37650" y="247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4400">
                <a:latin typeface="Calibri"/>
                <a:ea typeface="Calibri"/>
                <a:cs typeface="Calibri"/>
                <a:sym typeface="Calibri"/>
              </a:rPr>
              <a:t>Ukuran Bangunan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Ukuran bangunan rata-rata adalah 133,09 m², dengan maksimum 8.190 m².</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4002175" y="2229850"/>
            <a:ext cx="4856075" cy="291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