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67" r:id="rId4"/>
    <p:sldId id="259" r:id="rId5"/>
    <p:sldId id="266" r:id="rId6"/>
    <p:sldId id="268" r:id="rId7"/>
    <p:sldId id="269" r:id="rId8"/>
    <p:sldId id="260" r:id="rId9"/>
    <p:sldId id="261" r:id="rId10"/>
    <p:sldId id="262" r:id="rId11"/>
    <p:sldId id="263"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341" autoAdjust="0"/>
  </p:normalViewPr>
  <p:slideViewPr>
    <p:cSldViewPr snapToGrid="0">
      <p:cViewPr varScale="1">
        <p:scale>
          <a:sx n="94" d="100"/>
          <a:sy n="94" d="100"/>
        </p:scale>
        <p:origin x="13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OA" name="resolution" value="1000" units="1/deg"/>
          <inkml:channelProperty channel="OE" name="resolution" value="1000" units="1/deg"/>
        </inkml:channelProperties>
      </inkml:inkSource>
      <inkml:timestamp xml:id="ts0" timeString="2019-10-14T03:34:52.517"/>
    </inkml:context>
    <inkml:brush xml:id="br0">
      <inkml:brushProperty name="width" value="0.05" units="cm"/>
      <inkml:brushProperty name="height" value="0.05" units="cm"/>
      <inkml:brushProperty name="ignorePressure" value="1"/>
    </inkml:brush>
  </inkml:definitions>
  <inkml:trace contextRef="#ctx0" brushRef="#br0">1 21 0 0,'0'1'0'0,"0"-6"0"0,0-5 0 0,0 7 0 0,0-1 0 0,0 10 0 0,0 3088 0 0,0 1544 0 0,0-3915 0 0,0 277 0 0,0 791 0 0,0-789 0 0,0-709 0 0,0 76 0 0,0 762 0 0,0-867 0 0,0 27 0 0,0-46 0 0,0 143 0 0,0-64 0 0,0-100 0 0,0 86 0 0,0-93 0 0,0 96 0 0,0 269 0 0,0-443 0 0,0-68 0 0,0-61 0 0,0 4 0 0,0 32 0 0,0-97 0 0,0 40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E5B93-0AF3-4F27-AC33-18B5FAF9D705}" type="datetimeFigureOut">
              <a:rPr lang="en-AU" smtClean="0"/>
              <a:t>14/10/2019</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180D9F-BACA-4912-A88E-8B0BACAA8D92}" type="slidenum">
              <a:rPr lang="en-AU" smtClean="0"/>
              <a:t>‹#›</a:t>
            </a:fld>
            <a:endParaRPr lang="en-AU"/>
          </a:p>
        </p:txBody>
      </p:sp>
    </p:spTree>
    <p:extLst>
      <p:ext uri="{BB962C8B-B14F-4D97-AF65-F5344CB8AC3E}">
        <p14:creationId xmlns:p14="http://schemas.microsoft.com/office/powerpoint/2010/main" val="1223429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cikit-learn.org/stable/modules/generated/sklearn.feature_extraction.text.CountVectorizer.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opinosis-analytics.com/knowledge-base/inverse-document-frequency-idf-explained/"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1- 5 toy documents. We are going to use this toy dataset to compute the </a:t>
            </a:r>
            <a:r>
              <a:rPr lang="en-AU" dirty="0" err="1"/>
              <a:t>tf-idf</a:t>
            </a:r>
            <a:r>
              <a:rPr lang="en-AU" dirty="0"/>
              <a:t> scored of words In these documents </a:t>
            </a:r>
          </a:p>
          <a:p>
            <a:r>
              <a:rPr lang="en-AU" dirty="0"/>
              <a:t>2- </a:t>
            </a:r>
            <a:r>
              <a:rPr lang="en-GB" sz="1200" u="none" strike="noStrike" kern="1200" dirty="0">
                <a:solidFill>
                  <a:schemeClr val="tx1"/>
                </a:solidFill>
                <a:effectLst/>
                <a:latin typeface="+mn-lt"/>
                <a:ea typeface="+mn-ea"/>
                <a:cs typeface="+mn-cs"/>
              </a:rPr>
              <a:t>In order to start using </a:t>
            </a:r>
            <a:r>
              <a:rPr lang="en-GB" dirty="0" err="1"/>
              <a:t>TfidfTransformer</a:t>
            </a:r>
            <a:r>
              <a:rPr lang="en-GB" sz="1200" u="none" strike="noStrike" kern="1200" dirty="0">
                <a:solidFill>
                  <a:schemeClr val="tx1"/>
                </a:solidFill>
                <a:effectLst/>
                <a:latin typeface="+mn-lt"/>
                <a:ea typeface="+mn-ea"/>
                <a:cs typeface="+mn-cs"/>
              </a:rPr>
              <a:t> you will first have to create a </a:t>
            </a:r>
            <a:r>
              <a:rPr lang="en-GB" sz="1200" u="none" strike="noStrike" kern="1200" dirty="0" err="1">
                <a:solidFill>
                  <a:schemeClr val="tx1"/>
                </a:solidFill>
                <a:effectLst/>
                <a:latin typeface="+mn-lt"/>
                <a:ea typeface="+mn-ea"/>
                <a:cs typeface="+mn-cs"/>
                <a:hlinkClick r:id="rId3"/>
              </a:rPr>
              <a:t>CountVectorizer</a:t>
            </a:r>
            <a:r>
              <a:rPr lang="en-GB" sz="1200" u="none" strike="noStrike" kern="1200" dirty="0">
                <a:solidFill>
                  <a:schemeClr val="tx1"/>
                </a:solidFill>
                <a:effectLst/>
                <a:latin typeface="+mn-lt"/>
                <a:ea typeface="+mn-ea"/>
                <a:cs typeface="+mn-cs"/>
              </a:rPr>
              <a:t> to count the number of words (term frequency).</a:t>
            </a:r>
            <a:endParaRPr lang="en-AU" dirty="0"/>
          </a:p>
        </p:txBody>
      </p:sp>
      <p:sp>
        <p:nvSpPr>
          <p:cNvPr id="4" name="Slide Number Placeholder 3"/>
          <p:cNvSpPr>
            <a:spLocks noGrp="1"/>
          </p:cNvSpPr>
          <p:nvPr>
            <p:ph type="sldNum" sz="quarter" idx="5"/>
          </p:nvPr>
        </p:nvSpPr>
        <p:spPr/>
        <p:txBody>
          <a:bodyPr/>
          <a:lstStyle/>
          <a:p>
            <a:fld id="{1B180D9F-BACA-4912-A88E-8B0BACAA8D92}" type="slidenum">
              <a:rPr lang="en-AU" smtClean="0"/>
              <a:t>5</a:t>
            </a:fld>
            <a:endParaRPr lang="en-AU"/>
          </a:p>
        </p:txBody>
      </p:sp>
    </p:spTree>
    <p:extLst>
      <p:ext uri="{BB962C8B-B14F-4D97-AF65-F5344CB8AC3E}">
        <p14:creationId xmlns:p14="http://schemas.microsoft.com/office/powerpoint/2010/main" val="1419020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Now it is time to computer IDFs. </a:t>
            </a:r>
          </a:p>
          <a:p>
            <a:r>
              <a:rPr lang="en-AU" dirty="0"/>
              <a:t>3- </a:t>
            </a:r>
            <a:r>
              <a:rPr lang="en-GB" sz="1200" u="none" strike="noStrike" kern="1200" dirty="0">
                <a:solidFill>
                  <a:schemeClr val="tx1"/>
                </a:solidFill>
                <a:effectLst/>
                <a:latin typeface="+mn-lt"/>
                <a:ea typeface="+mn-ea"/>
                <a:cs typeface="+mn-cs"/>
              </a:rPr>
              <a:t>Now we are going to compute the </a:t>
            </a:r>
            <a:r>
              <a:rPr lang="en-GB" sz="1200" u="none" strike="noStrike" kern="1200" dirty="0">
                <a:solidFill>
                  <a:schemeClr val="tx1"/>
                </a:solidFill>
                <a:effectLst/>
                <a:latin typeface="+mn-lt"/>
                <a:ea typeface="+mn-ea"/>
                <a:cs typeface="+mn-cs"/>
                <a:hlinkClick r:id="rId3"/>
              </a:rPr>
              <a:t>IDF</a:t>
            </a:r>
            <a:r>
              <a:rPr lang="en-GB" sz="1200" u="none" strike="noStrike" kern="1200" dirty="0">
                <a:solidFill>
                  <a:schemeClr val="tx1"/>
                </a:solidFill>
                <a:effectLst/>
                <a:latin typeface="+mn-lt"/>
                <a:ea typeface="+mn-ea"/>
                <a:cs typeface="+mn-cs"/>
              </a:rPr>
              <a:t> values by calling </a:t>
            </a:r>
            <a:r>
              <a:rPr lang="en-GB" dirty="0" err="1"/>
              <a:t>tfidf_transformer.fit</a:t>
            </a:r>
            <a:r>
              <a:rPr lang="en-GB" dirty="0"/>
              <a:t>(</a:t>
            </a:r>
            <a:r>
              <a:rPr lang="en-GB" dirty="0" err="1"/>
              <a:t>word_count_vector</a:t>
            </a:r>
            <a:r>
              <a:rPr lang="en-GB" dirty="0"/>
              <a:t>)</a:t>
            </a:r>
            <a:r>
              <a:rPr lang="en-GB" sz="1200" u="none" strike="noStrike" kern="1200" dirty="0">
                <a:solidFill>
                  <a:schemeClr val="tx1"/>
                </a:solidFill>
                <a:effectLst/>
                <a:latin typeface="+mn-lt"/>
                <a:ea typeface="+mn-ea"/>
                <a:cs typeface="+mn-cs"/>
              </a:rPr>
              <a:t> on the word counts we computed earlier. To get a glimpse of how the IDF values look, we are going to print it by placing the IDF values in a python </a:t>
            </a:r>
            <a:r>
              <a:rPr lang="en-GB" sz="1200" u="none" strike="noStrike" kern="1200" dirty="0" err="1">
                <a:solidFill>
                  <a:schemeClr val="tx1"/>
                </a:solidFill>
                <a:effectLst/>
                <a:latin typeface="+mn-lt"/>
                <a:ea typeface="+mn-ea"/>
                <a:cs typeface="+mn-cs"/>
              </a:rPr>
              <a:t>Dataframe</a:t>
            </a:r>
            <a:r>
              <a:rPr lang="en-GB" sz="1200" u="none" strike="noStrike" kern="1200" dirty="0">
                <a:solidFill>
                  <a:schemeClr val="tx1"/>
                </a:solidFill>
                <a:effectLst/>
                <a:latin typeface="+mn-lt"/>
                <a:ea typeface="+mn-ea"/>
                <a:cs typeface="+mn-cs"/>
              </a:rPr>
              <a:t>. The values will be sorted in ascending order. </a:t>
            </a:r>
          </a:p>
          <a:p>
            <a:r>
              <a:rPr lang="en-GB" sz="1200" u="none" strike="noStrike" kern="1200" dirty="0">
                <a:solidFill>
                  <a:schemeClr val="tx1"/>
                </a:solidFill>
                <a:effectLst/>
                <a:latin typeface="+mn-lt"/>
                <a:ea typeface="+mn-ea"/>
                <a:cs typeface="+mn-cs"/>
              </a:rPr>
              <a:t>Important note: In practice, your IDF should be based on a large corpora of text.</a:t>
            </a:r>
            <a:endParaRPr lang="ar-SA" sz="1200" u="none" strike="noStrike" kern="1200" dirty="0">
              <a:solidFill>
                <a:schemeClr val="tx1"/>
              </a:solidFill>
              <a:effectLst/>
              <a:latin typeface="+mn-lt"/>
              <a:ea typeface="+mn-ea"/>
              <a:cs typeface="+mn-cs"/>
            </a:endParaRPr>
          </a:p>
          <a:p>
            <a:r>
              <a:rPr lang="en-AU" sz="1200" u="none" strike="noStrike" kern="1200" dirty="0">
                <a:solidFill>
                  <a:schemeClr val="tx1"/>
                </a:solidFill>
                <a:effectLst/>
                <a:latin typeface="+mn-lt"/>
                <a:ea typeface="+mn-ea"/>
                <a:cs typeface="+mn-cs"/>
              </a:rPr>
              <a:t>4- </a:t>
            </a:r>
            <a:r>
              <a:rPr lang="en-GB" sz="1200" u="none" strike="noStrike" kern="1200" dirty="0">
                <a:solidFill>
                  <a:schemeClr val="tx1"/>
                </a:solidFill>
                <a:effectLst/>
                <a:latin typeface="+mn-lt"/>
                <a:ea typeface="+mn-ea"/>
                <a:cs typeface="+mn-cs"/>
              </a:rPr>
              <a:t>Now, let’s print the </a:t>
            </a:r>
            <a:r>
              <a:rPr lang="en-GB" sz="1200" u="none" strike="noStrike" kern="1200" dirty="0" err="1">
                <a:solidFill>
                  <a:schemeClr val="tx1"/>
                </a:solidFill>
                <a:effectLst/>
                <a:latin typeface="+mn-lt"/>
                <a:ea typeface="+mn-ea"/>
                <a:cs typeface="+mn-cs"/>
              </a:rPr>
              <a:t>tf-idf</a:t>
            </a:r>
            <a:r>
              <a:rPr lang="en-GB" sz="1200" u="none" strike="noStrike" kern="1200" dirty="0">
                <a:solidFill>
                  <a:schemeClr val="tx1"/>
                </a:solidFill>
                <a:effectLst/>
                <a:latin typeface="+mn-lt"/>
                <a:ea typeface="+mn-ea"/>
                <a:cs typeface="+mn-cs"/>
              </a:rPr>
              <a:t> values of the first document to see if it makes sense. What we are doing below is, placing the </a:t>
            </a:r>
            <a:r>
              <a:rPr lang="en-GB" sz="1200" u="none" strike="noStrike" kern="1200" dirty="0" err="1">
                <a:solidFill>
                  <a:schemeClr val="tx1"/>
                </a:solidFill>
                <a:effectLst/>
                <a:latin typeface="+mn-lt"/>
                <a:ea typeface="+mn-ea"/>
                <a:cs typeface="+mn-cs"/>
              </a:rPr>
              <a:t>tf-idf</a:t>
            </a:r>
            <a:r>
              <a:rPr lang="en-GB" sz="1200" u="none" strike="noStrike" kern="1200" dirty="0">
                <a:solidFill>
                  <a:schemeClr val="tx1"/>
                </a:solidFill>
                <a:effectLst/>
                <a:latin typeface="+mn-lt"/>
                <a:ea typeface="+mn-ea"/>
                <a:cs typeface="+mn-cs"/>
              </a:rPr>
              <a:t> scores from the first document into a pandas data frame and sorting it in descending order of scores. Notice that only certain words have scores. This is because our first document is </a:t>
            </a:r>
            <a:r>
              <a:rPr lang="en-GB" sz="1200" i="1" u="none" strike="noStrike" kern="1200" dirty="0">
                <a:solidFill>
                  <a:schemeClr val="tx1"/>
                </a:solidFill>
                <a:effectLst/>
                <a:latin typeface="+mn-lt"/>
                <a:ea typeface="+mn-ea"/>
                <a:cs typeface="+mn-cs"/>
              </a:rPr>
              <a:t>“the house had a tiny little mouse”  </a:t>
            </a:r>
            <a:r>
              <a:rPr lang="en-GB" sz="1200" u="none" strike="noStrike" kern="1200" dirty="0">
                <a:solidFill>
                  <a:schemeClr val="tx1"/>
                </a:solidFill>
                <a:effectLst/>
                <a:latin typeface="+mn-lt"/>
                <a:ea typeface="+mn-ea"/>
                <a:cs typeface="+mn-cs"/>
              </a:rPr>
              <a:t>all the words in this document have a </a:t>
            </a:r>
            <a:r>
              <a:rPr lang="en-GB" sz="1200" u="none" strike="noStrike" kern="1200" dirty="0" err="1">
                <a:solidFill>
                  <a:schemeClr val="tx1"/>
                </a:solidFill>
                <a:effectLst/>
                <a:latin typeface="+mn-lt"/>
                <a:ea typeface="+mn-ea"/>
                <a:cs typeface="+mn-cs"/>
              </a:rPr>
              <a:t>tf-idf</a:t>
            </a:r>
            <a:r>
              <a:rPr lang="en-GB" sz="1200" u="none" strike="noStrike" kern="1200" dirty="0">
                <a:solidFill>
                  <a:schemeClr val="tx1"/>
                </a:solidFill>
                <a:effectLst/>
                <a:latin typeface="+mn-lt"/>
                <a:ea typeface="+mn-ea"/>
                <a:cs typeface="+mn-cs"/>
              </a:rPr>
              <a:t> score and everything else show up as zeroes. Notice that the word “a” is missing from this list. This is possibly due to internal pre-processing of </a:t>
            </a:r>
            <a:r>
              <a:rPr lang="en-GB" sz="1200" u="none" strike="noStrike" kern="1200" dirty="0" err="1">
                <a:solidFill>
                  <a:schemeClr val="tx1"/>
                </a:solidFill>
                <a:effectLst/>
                <a:latin typeface="+mn-lt"/>
                <a:ea typeface="+mn-ea"/>
                <a:cs typeface="+mn-cs"/>
              </a:rPr>
              <a:t>CountVectorizer</a:t>
            </a:r>
            <a:r>
              <a:rPr lang="en-GB" sz="1200" u="none" strike="noStrike" kern="1200" dirty="0">
                <a:solidFill>
                  <a:schemeClr val="tx1"/>
                </a:solidFill>
                <a:effectLst/>
                <a:latin typeface="+mn-lt"/>
                <a:ea typeface="+mn-ea"/>
                <a:cs typeface="+mn-cs"/>
              </a:rPr>
              <a:t> where it removes single characters.</a:t>
            </a:r>
            <a:endParaRPr lang="en-AU" dirty="0"/>
          </a:p>
        </p:txBody>
      </p:sp>
      <p:sp>
        <p:nvSpPr>
          <p:cNvPr id="4" name="Slide Number Placeholder 3"/>
          <p:cNvSpPr>
            <a:spLocks noGrp="1"/>
          </p:cNvSpPr>
          <p:nvPr>
            <p:ph type="sldNum" sz="quarter" idx="5"/>
          </p:nvPr>
        </p:nvSpPr>
        <p:spPr/>
        <p:txBody>
          <a:bodyPr/>
          <a:lstStyle/>
          <a:p>
            <a:fld id="{1B180D9F-BACA-4912-A88E-8B0BACAA8D92}" type="slidenum">
              <a:rPr lang="en-AU" smtClean="0"/>
              <a:t>6</a:t>
            </a:fld>
            <a:endParaRPr lang="en-AU"/>
          </a:p>
        </p:txBody>
      </p:sp>
    </p:spTree>
    <p:extLst>
      <p:ext uri="{BB962C8B-B14F-4D97-AF65-F5344CB8AC3E}">
        <p14:creationId xmlns:p14="http://schemas.microsoft.com/office/powerpoint/2010/main" val="684479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1B180D9F-BACA-4912-A88E-8B0BACAA8D92}" type="slidenum">
              <a:rPr lang="en-AU" smtClean="0"/>
              <a:t>8</a:t>
            </a:fld>
            <a:endParaRPr lang="en-AU"/>
          </a:p>
        </p:txBody>
      </p:sp>
    </p:spTree>
    <p:extLst>
      <p:ext uri="{BB962C8B-B14F-4D97-AF65-F5344CB8AC3E}">
        <p14:creationId xmlns:p14="http://schemas.microsoft.com/office/powerpoint/2010/main" val="706285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1B180D9F-BACA-4912-A88E-8B0BACAA8D92}" type="slidenum">
              <a:rPr lang="en-AU" smtClean="0"/>
              <a:t>10</a:t>
            </a:fld>
            <a:endParaRPr lang="en-AU"/>
          </a:p>
        </p:txBody>
      </p:sp>
    </p:spTree>
    <p:extLst>
      <p:ext uri="{BB962C8B-B14F-4D97-AF65-F5344CB8AC3E}">
        <p14:creationId xmlns:p14="http://schemas.microsoft.com/office/powerpoint/2010/main" val="3776724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1B180D9F-BACA-4912-A88E-8B0BACAA8D92}" type="slidenum">
              <a:rPr lang="en-AU" smtClean="0"/>
              <a:t>11</a:t>
            </a:fld>
            <a:endParaRPr lang="en-AU"/>
          </a:p>
        </p:txBody>
      </p:sp>
    </p:spTree>
    <p:extLst>
      <p:ext uri="{BB962C8B-B14F-4D97-AF65-F5344CB8AC3E}">
        <p14:creationId xmlns:p14="http://schemas.microsoft.com/office/powerpoint/2010/main" val="2986920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820644-F126-4824-854F-5BA52157820C}" type="datetime1">
              <a:rPr lang="en-AU" smtClean="0"/>
              <a:t>14/10/2019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C30FE6C-37A1-4BA5-B3A3-49B78347BC70}"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457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BCD099-6DE3-4DB3-9445-ED6E00FD8980}" type="datetime1">
              <a:rPr lang="en-AU" smtClean="0"/>
              <a:t>14/10/2019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C30FE6C-37A1-4BA5-B3A3-49B78347BC70}" type="slidenum">
              <a:rPr lang="en-AU" smtClean="0"/>
              <a:t>‹#›</a:t>
            </a:fld>
            <a:endParaRPr lang="en-AU"/>
          </a:p>
        </p:txBody>
      </p:sp>
    </p:spTree>
    <p:extLst>
      <p:ext uri="{BB962C8B-B14F-4D97-AF65-F5344CB8AC3E}">
        <p14:creationId xmlns:p14="http://schemas.microsoft.com/office/powerpoint/2010/main" val="2672746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FFAC79-5505-4132-8121-5D12494642BA}" type="datetime1">
              <a:rPr lang="en-AU" smtClean="0"/>
              <a:t>14/10/2019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C30FE6C-37A1-4BA5-B3A3-49B78347BC70}" type="slidenum">
              <a:rPr lang="en-AU" smtClean="0"/>
              <a:t>‹#›</a:t>
            </a:fld>
            <a:endParaRPr lang="en-AU"/>
          </a:p>
        </p:txBody>
      </p:sp>
    </p:spTree>
    <p:extLst>
      <p:ext uri="{BB962C8B-B14F-4D97-AF65-F5344CB8AC3E}">
        <p14:creationId xmlns:p14="http://schemas.microsoft.com/office/powerpoint/2010/main" val="952088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B117FE-9C43-45DD-A007-BCC215E64DC7}" type="datetime1">
              <a:rPr lang="en-AU" smtClean="0"/>
              <a:t>14/10/2019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C30FE6C-37A1-4BA5-B3A3-49B78347BC70}" type="slidenum">
              <a:rPr lang="en-AU" smtClean="0"/>
              <a:t>‹#›</a:t>
            </a:fld>
            <a:endParaRPr lang="en-AU"/>
          </a:p>
        </p:txBody>
      </p:sp>
    </p:spTree>
    <p:extLst>
      <p:ext uri="{BB962C8B-B14F-4D97-AF65-F5344CB8AC3E}">
        <p14:creationId xmlns:p14="http://schemas.microsoft.com/office/powerpoint/2010/main" val="1938436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F75A3F-1267-42A9-A971-D3CD378511AE}" type="datetime1">
              <a:rPr lang="en-AU" smtClean="0"/>
              <a:t>14/10/2019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C30FE6C-37A1-4BA5-B3A3-49B78347BC70}"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2692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2347F6-92FE-44D9-9F11-DA3799ABDA99}" type="datetime1">
              <a:rPr lang="en-AU" smtClean="0"/>
              <a:t>14/10/2019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C30FE6C-37A1-4BA5-B3A3-49B78347BC70}" type="slidenum">
              <a:rPr lang="en-AU" smtClean="0"/>
              <a:t>‹#›</a:t>
            </a:fld>
            <a:endParaRPr lang="en-AU"/>
          </a:p>
        </p:txBody>
      </p:sp>
    </p:spTree>
    <p:extLst>
      <p:ext uri="{BB962C8B-B14F-4D97-AF65-F5344CB8AC3E}">
        <p14:creationId xmlns:p14="http://schemas.microsoft.com/office/powerpoint/2010/main" val="732843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EFC924-0621-4DD5-A0B3-6FCCCB6B887B}" type="datetime1">
              <a:rPr lang="en-AU" smtClean="0"/>
              <a:t>14/10/2019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C30FE6C-37A1-4BA5-B3A3-49B78347BC70}" type="slidenum">
              <a:rPr lang="en-AU" smtClean="0"/>
              <a:t>‹#›</a:t>
            </a:fld>
            <a:endParaRPr lang="en-AU"/>
          </a:p>
        </p:txBody>
      </p:sp>
    </p:spTree>
    <p:extLst>
      <p:ext uri="{BB962C8B-B14F-4D97-AF65-F5344CB8AC3E}">
        <p14:creationId xmlns:p14="http://schemas.microsoft.com/office/powerpoint/2010/main" val="1579834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BB4A61-458A-4009-9D4C-73E414DB09AD}" type="datetime1">
              <a:rPr lang="en-AU" smtClean="0"/>
              <a:t>14/10/2019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C30FE6C-37A1-4BA5-B3A3-49B78347BC70}" type="slidenum">
              <a:rPr lang="en-AU" smtClean="0"/>
              <a:t>‹#›</a:t>
            </a:fld>
            <a:endParaRPr lang="en-AU"/>
          </a:p>
        </p:txBody>
      </p:sp>
    </p:spTree>
    <p:extLst>
      <p:ext uri="{BB962C8B-B14F-4D97-AF65-F5344CB8AC3E}">
        <p14:creationId xmlns:p14="http://schemas.microsoft.com/office/powerpoint/2010/main" val="2717061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A0C3246-0DF4-4558-9144-0149E9B6A10D}" type="datetime1">
              <a:rPr lang="en-AU" smtClean="0"/>
              <a:t>14/10/2019</a:t>
            </a:fld>
            <a:endParaRPr lang="en-A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AU"/>
          </a:p>
        </p:txBody>
      </p:sp>
      <p:sp>
        <p:nvSpPr>
          <p:cNvPr id="9" name="Slide Number Placeholder 8"/>
          <p:cNvSpPr>
            <a:spLocks noGrp="1"/>
          </p:cNvSpPr>
          <p:nvPr>
            <p:ph type="sldNum" sz="quarter" idx="12"/>
          </p:nvPr>
        </p:nvSpPr>
        <p:spPr/>
        <p:txBody>
          <a:bodyPr/>
          <a:lstStyle/>
          <a:p>
            <a:fld id="{8C30FE6C-37A1-4BA5-B3A3-49B78347BC70}" type="slidenum">
              <a:rPr lang="en-AU" smtClean="0"/>
              <a:t>‹#›</a:t>
            </a:fld>
            <a:endParaRPr lang="en-AU"/>
          </a:p>
        </p:txBody>
      </p:sp>
    </p:spTree>
    <p:extLst>
      <p:ext uri="{BB962C8B-B14F-4D97-AF65-F5344CB8AC3E}">
        <p14:creationId xmlns:p14="http://schemas.microsoft.com/office/powerpoint/2010/main" val="1729049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D9A9C35-4F35-49EF-B48C-BFBF589511A8}" type="datetime1">
              <a:rPr lang="en-AU" smtClean="0"/>
              <a:t>14/10/2019</a:t>
            </a:fld>
            <a:endParaRPr lang="en-A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A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C30FE6C-37A1-4BA5-B3A3-49B78347BC70}" type="slidenum">
              <a:rPr lang="en-AU" smtClean="0"/>
              <a:t>‹#›</a:t>
            </a:fld>
            <a:endParaRPr lang="en-AU"/>
          </a:p>
        </p:txBody>
      </p:sp>
    </p:spTree>
    <p:extLst>
      <p:ext uri="{BB962C8B-B14F-4D97-AF65-F5344CB8AC3E}">
        <p14:creationId xmlns:p14="http://schemas.microsoft.com/office/powerpoint/2010/main" val="966777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EA93AA-F3EF-4B48-8B6F-328839982703}" type="datetime1">
              <a:rPr lang="en-AU" smtClean="0"/>
              <a:t>14/10/2019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C30FE6C-37A1-4BA5-B3A3-49B78347BC70}" type="slidenum">
              <a:rPr lang="en-AU" smtClean="0"/>
              <a:t>‹#›</a:t>
            </a:fld>
            <a:endParaRPr lang="en-AU"/>
          </a:p>
        </p:txBody>
      </p:sp>
    </p:spTree>
    <p:extLst>
      <p:ext uri="{BB962C8B-B14F-4D97-AF65-F5344CB8AC3E}">
        <p14:creationId xmlns:p14="http://schemas.microsoft.com/office/powerpoint/2010/main" val="2951328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6576607-A010-4F10-B05D-B3EBFAAD47DB}" type="datetime1">
              <a:rPr lang="en-AU" smtClean="0"/>
              <a:t>14/10/2019</a:t>
            </a:fld>
            <a:endParaRPr lang="en-A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A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C30FE6C-37A1-4BA5-B3A3-49B78347BC70}" type="slidenum">
              <a:rPr lang="en-AU" smtClean="0"/>
              <a:t>‹#›</a:t>
            </a:fld>
            <a:endParaRPr lang="en-A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81629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hreyans29/thesemicolon" TargetMode="External"/><Relationship Id="rId2" Type="http://schemas.openxmlformats.org/officeDocument/2006/relationships/hyperlink" Target="https://scikit-learn.org/stable/modules/feature_extraction.html#text-feature-extraction" TargetMode="External"/><Relationship Id="rId1" Type="http://schemas.openxmlformats.org/officeDocument/2006/relationships/slideLayout" Target="../slideLayouts/slideLayout2.xml"/><Relationship Id="rId4" Type="http://schemas.openxmlformats.org/officeDocument/2006/relationships/hyperlink" Target="https://github.com/kavgan/nlp-in-practice/blob/master/tfidftransformer/TFIDFTransformer%20vs.%20TFIDFVectorizer.ipyn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2.xml"/><Relationship Id="rId7" Type="http://schemas.openxmlformats.org/officeDocument/2006/relationships/customXml" Target="../ink/ink1.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png"/><Relationship Id="rId11" Type="http://schemas.openxmlformats.org/officeDocument/2006/relationships/image" Target="../media/image11.png"/><Relationship Id="rId5" Type="http://schemas.openxmlformats.org/officeDocument/2006/relationships/image" Target="../media/image6.wmf"/><Relationship Id="rId10" Type="http://schemas.openxmlformats.org/officeDocument/2006/relationships/image" Target="../media/image10.png"/><Relationship Id="rId4" Type="http://schemas.openxmlformats.org/officeDocument/2006/relationships/oleObject" Target="../embeddings/oleObject2.bin"/><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BA4EE-F70B-4B86-90DB-AAEC80F1640D}"/>
              </a:ext>
            </a:extLst>
          </p:cNvPr>
          <p:cNvSpPr>
            <a:spLocks noGrp="1"/>
          </p:cNvSpPr>
          <p:nvPr>
            <p:ph type="ctrTitle"/>
          </p:nvPr>
        </p:nvSpPr>
        <p:spPr>
          <a:xfrm>
            <a:off x="2546902" y="-94421"/>
            <a:ext cx="7098196" cy="1143000"/>
          </a:xfrm>
        </p:spPr>
        <p:txBody>
          <a:bodyPr>
            <a:normAutofit/>
          </a:bodyPr>
          <a:lstStyle/>
          <a:p>
            <a:r>
              <a:rPr lang="en-AU" sz="6000" dirty="0"/>
              <a:t>Text Feature Extraction</a:t>
            </a:r>
          </a:p>
        </p:txBody>
      </p:sp>
      <p:sp>
        <p:nvSpPr>
          <p:cNvPr id="4" name="Subtitle 8">
            <a:extLst>
              <a:ext uri="{FF2B5EF4-FFF2-40B4-BE49-F238E27FC236}">
                <a16:creationId xmlns:a16="http://schemas.microsoft.com/office/drawing/2014/main" id="{E84AEEC5-7A3D-478F-B328-B4394681AE00}"/>
              </a:ext>
            </a:extLst>
          </p:cNvPr>
          <p:cNvSpPr>
            <a:spLocks noGrp="1"/>
          </p:cNvSpPr>
          <p:nvPr>
            <p:ph type="subTitle" idx="1"/>
          </p:nvPr>
        </p:nvSpPr>
        <p:spPr>
          <a:xfrm>
            <a:off x="1455756" y="4366247"/>
            <a:ext cx="9144000" cy="1655762"/>
          </a:xfrm>
        </p:spPr>
        <p:txBody>
          <a:bodyPr>
            <a:normAutofit/>
          </a:bodyPr>
          <a:lstStyle/>
          <a:p>
            <a:r>
              <a:rPr lang="en-AU" dirty="0">
                <a:solidFill>
                  <a:srgbClr val="000000"/>
                </a:solidFill>
              </a:rPr>
              <a:t>Student Name: Hamoud Alhazmi</a:t>
            </a:r>
          </a:p>
          <a:p>
            <a:pPr algn="l"/>
            <a:r>
              <a:rPr lang="en-AU" dirty="0">
                <a:solidFill>
                  <a:srgbClr val="000000"/>
                </a:solidFill>
              </a:rPr>
              <a:t>Convenor: Dr. Mohammad Abu </a:t>
            </a:r>
            <a:r>
              <a:rPr lang="en-AU" dirty="0" err="1">
                <a:solidFill>
                  <a:srgbClr val="000000"/>
                </a:solidFill>
              </a:rPr>
              <a:t>Alsheikh</a:t>
            </a:r>
            <a:r>
              <a:rPr lang="en-AU" dirty="0">
                <a:solidFill>
                  <a:srgbClr val="000000"/>
                </a:solidFill>
              </a:rPr>
              <a:t> </a:t>
            </a:r>
          </a:p>
          <a:p>
            <a:pPr algn="l"/>
            <a:r>
              <a:rPr lang="en-AU" dirty="0">
                <a:solidFill>
                  <a:srgbClr val="000000"/>
                </a:solidFill>
              </a:rPr>
              <a:t>ID: U3154228</a:t>
            </a:r>
          </a:p>
        </p:txBody>
      </p:sp>
      <p:pic>
        <p:nvPicPr>
          <p:cNvPr id="6" name="Picture 5" descr="A close up of text on a white background&#10;&#10;Description automatically generated">
            <a:extLst>
              <a:ext uri="{FF2B5EF4-FFF2-40B4-BE49-F238E27FC236}">
                <a16:creationId xmlns:a16="http://schemas.microsoft.com/office/drawing/2014/main" id="{D89F8255-BDC9-4E1B-AFA3-FFAE320F12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4430" y="964647"/>
            <a:ext cx="8407400" cy="3358875"/>
          </a:xfrm>
          <a:prstGeom prst="rect">
            <a:avLst/>
          </a:prstGeom>
        </p:spPr>
      </p:pic>
      <p:sp>
        <p:nvSpPr>
          <p:cNvPr id="7" name="Slide Number Placeholder 6">
            <a:extLst>
              <a:ext uri="{FF2B5EF4-FFF2-40B4-BE49-F238E27FC236}">
                <a16:creationId xmlns:a16="http://schemas.microsoft.com/office/drawing/2014/main" id="{D185DBAE-C4E8-4C2B-B655-8073B2E22D3B}"/>
              </a:ext>
            </a:extLst>
          </p:cNvPr>
          <p:cNvSpPr>
            <a:spLocks noGrp="1"/>
          </p:cNvSpPr>
          <p:nvPr>
            <p:ph type="sldNum" sz="quarter" idx="12"/>
          </p:nvPr>
        </p:nvSpPr>
        <p:spPr/>
        <p:txBody>
          <a:bodyPr/>
          <a:lstStyle/>
          <a:p>
            <a:fld id="{8C30FE6C-37A1-4BA5-B3A3-49B78347BC70}" type="slidenum">
              <a:rPr lang="en-AU" smtClean="0"/>
              <a:t>1</a:t>
            </a:fld>
            <a:endParaRPr lang="en-AU"/>
          </a:p>
        </p:txBody>
      </p:sp>
    </p:spTree>
    <p:extLst>
      <p:ext uri="{BB962C8B-B14F-4D97-AF65-F5344CB8AC3E}">
        <p14:creationId xmlns:p14="http://schemas.microsoft.com/office/powerpoint/2010/main" val="2895813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53BA2B-D6BD-4441-88E9-94293F8CDDDE}"/>
              </a:ext>
            </a:extLst>
          </p:cNvPr>
          <p:cNvSpPr>
            <a:spLocks noGrp="1"/>
          </p:cNvSpPr>
          <p:nvPr>
            <p:ph type="title"/>
          </p:nvPr>
        </p:nvSpPr>
        <p:spPr>
          <a:xfrm>
            <a:off x="1104102" y="-85916"/>
            <a:ext cx="4077914" cy="490952"/>
          </a:xfrm>
        </p:spPr>
        <p:txBody>
          <a:bodyPr>
            <a:noAutofit/>
          </a:bodyPr>
          <a:lstStyle/>
          <a:p>
            <a:r>
              <a:rPr lang="en-AU" sz="2800" dirty="0"/>
              <a:t>Text – TF - IDF</a:t>
            </a:r>
          </a:p>
        </p:txBody>
      </p:sp>
      <p:pic>
        <p:nvPicPr>
          <p:cNvPr id="5" name="Picture 4">
            <a:extLst>
              <a:ext uri="{FF2B5EF4-FFF2-40B4-BE49-F238E27FC236}">
                <a16:creationId xmlns:a16="http://schemas.microsoft.com/office/drawing/2014/main" id="{DBCCF947-D8DF-43A2-AA1D-CEE59ADD69E0}"/>
              </a:ext>
            </a:extLst>
          </p:cNvPr>
          <p:cNvPicPr>
            <a:picLocks noChangeAspect="1"/>
          </p:cNvPicPr>
          <p:nvPr/>
        </p:nvPicPr>
        <p:blipFill>
          <a:blip r:embed="rId3"/>
          <a:stretch>
            <a:fillRect/>
          </a:stretch>
        </p:blipFill>
        <p:spPr>
          <a:xfrm>
            <a:off x="0" y="300709"/>
            <a:ext cx="6531256" cy="6557290"/>
          </a:xfrm>
          <a:prstGeom prst="rect">
            <a:avLst/>
          </a:prstGeom>
        </p:spPr>
      </p:pic>
      <p:pic>
        <p:nvPicPr>
          <p:cNvPr id="6" name="Picture 5">
            <a:extLst>
              <a:ext uri="{FF2B5EF4-FFF2-40B4-BE49-F238E27FC236}">
                <a16:creationId xmlns:a16="http://schemas.microsoft.com/office/drawing/2014/main" id="{40567738-4F19-4AD1-BB6F-114DFCACA951}"/>
              </a:ext>
            </a:extLst>
          </p:cNvPr>
          <p:cNvPicPr>
            <a:picLocks noChangeAspect="1"/>
          </p:cNvPicPr>
          <p:nvPr/>
        </p:nvPicPr>
        <p:blipFill>
          <a:blip r:embed="rId4"/>
          <a:stretch>
            <a:fillRect/>
          </a:stretch>
        </p:blipFill>
        <p:spPr>
          <a:xfrm>
            <a:off x="5189744" y="-1"/>
            <a:ext cx="7002256" cy="6858000"/>
          </a:xfrm>
          <a:prstGeom prst="rect">
            <a:avLst/>
          </a:prstGeom>
        </p:spPr>
      </p:pic>
      <p:sp>
        <p:nvSpPr>
          <p:cNvPr id="7" name="Slide Number Placeholder 6">
            <a:extLst>
              <a:ext uri="{FF2B5EF4-FFF2-40B4-BE49-F238E27FC236}">
                <a16:creationId xmlns:a16="http://schemas.microsoft.com/office/drawing/2014/main" id="{A6EBE1F1-5324-46DE-85E8-CD0AD26A5DBC}"/>
              </a:ext>
            </a:extLst>
          </p:cNvPr>
          <p:cNvSpPr>
            <a:spLocks noGrp="1"/>
          </p:cNvSpPr>
          <p:nvPr>
            <p:ph type="sldNum" sz="quarter" idx="12"/>
          </p:nvPr>
        </p:nvSpPr>
        <p:spPr/>
        <p:txBody>
          <a:bodyPr/>
          <a:lstStyle/>
          <a:p>
            <a:fld id="{8C30FE6C-37A1-4BA5-B3A3-49B78347BC70}" type="slidenum">
              <a:rPr lang="en-AU" smtClean="0"/>
              <a:t>10</a:t>
            </a:fld>
            <a:endParaRPr lang="en-AU"/>
          </a:p>
        </p:txBody>
      </p:sp>
    </p:spTree>
    <p:extLst>
      <p:ext uri="{BB962C8B-B14F-4D97-AF65-F5344CB8AC3E}">
        <p14:creationId xmlns:p14="http://schemas.microsoft.com/office/powerpoint/2010/main" val="3945170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3486499-5518-4ED9-B065-43E0CF1AAC35}"/>
              </a:ext>
            </a:extLst>
          </p:cNvPr>
          <p:cNvSpPr>
            <a:spLocks noGrp="1"/>
          </p:cNvSpPr>
          <p:nvPr>
            <p:ph type="title"/>
          </p:nvPr>
        </p:nvSpPr>
        <p:spPr>
          <a:xfrm>
            <a:off x="1104102" y="-85916"/>
            <a:ext cx="4077914" cy="490952"/>
          </a:xfrm>
        </p:spPr>
        <p:txBody>
          <a:bodyPr>
            <a:noAutofit/>
          </a:bodyPr>
          <a:lstStyle/>
          <a:p>
            <a:r>
              <a:rPr lang="en-AU" sz="2800" dirty="0"/>
              <a:t>Text – TF - IDF</a:t>
            </a:r>
          </a:p>
        </p:txBody>
      </p:sp>
      <p:pic>
        <p:nvPicPr>
          <p:cNvPr id="5" name="Picture 4">
            <a:extLst>
              <a:ext uri="{FF2B5EF4-FFF2-40B4-BE49-F238E27FC236}">
                <a16:creationId xmlns:a16="http://schemas.microsoft.com/office/drawing/2014/main" id="{BEBDC05F-DF20-4785-9BA1-7E46A310CBA4}"/>
              </a:ext>
            </a:extLst>
          </p:cNvPr>
          <p:cNvPicPr>
            <a:picLocks noChangeAspect="1"/>
          </p:cNvPicPr>
          <p:nvPr/>
        </p:nvPicPr>
        <p:blipFill>
          <a:blip r:embed="rId3"/>
          <a:stretch>
            <a:fillRect/>
          </a:stretch>
        </p:blipFill>
        <p:spPr>
          <a:xfrm>
            <a:off x="0" y="303144"/>
            <a:ext cx="7009986" cy="6554856"/>
          </a:xfrm>
          <a:prstGeom prst="rect">
            <a:avLst/>
          </a:prstGeom>
        </p:spPr>
      </p:pic>
      <p:pic>
        <p:nvPicPr>
          <p:cNvPr id="6" name="Picture 5">
            <a:extLst>
              <a:ext uri="{FF2B5EF4-FFF2-40B4-BE49-F238E27FC236}">
                <a16:creationId xmlns:a16="http://schemas.microsoft.com/office/drawing/2014/main" id="{EE40CE4D-630A-4849-944F-0F7B112E7B3E}"/>
              </a:ext>
            </a:extLst>
          </p:cNvPr>
          <p:cNvPicPr>
            <a:picLocks noChangeAspect="1"/>
          </p:cNvPicPr>
          <p:nvPr/>
        </p:nvPicPr>
        <p:blipFill>
          <a:blip r:embed="rId4"/>
          <a:stretch>
            <a:fillRect/>
          </a:stretch>
        </p:blipFill>
        <p:spPr>
          <a:xfrm>
            <a:off x="3799540" y="0"/>
            <a:ext cx="8392460" cy="6858000"/>
          </a:xfrm>
          <a:prstGeom prst="rect">
            <a:avLst/>
          </a:prstGeom>
        </p:spPr>
      </p:pic>
      <p:sp>
        <p:nvSpPr>
          <p:cNvPr id="7" name="Slide Number Placeholder 6">
            <a:extLst>
              <a:ext uri="{FF2B5EF4-FFF2-40B4-BE49-F238E27FC236}">
                <a16:creationId xmlns:a16="http://schemas.microsoft.com/office/drawing/2014/main" id="{59E729A9-F11D-41EA-A4A6-CB6FF3DFF644}"/>
              </a:ext>
            </a:extLst>
          </p:cNvPr>
          <p:cNvSpPr>
            <a:spLocks noGrp="1"/>
          </p:cNvSpPr>
          <p:nvPr>
            <p:ph type="sldNum" sz="quarter" idx="12"/>
          </p:nvPr>
        </p:nvSpPr>
        <p:spPr/>
        <p:txBody>
          <a:bodyPr/>
          <a:lstStyle/>
          <a:p>
            <a:fld id="{8C30FE6C-37A1-4BA5-B3A3-49B78347BC70}" type="slidenum">
              <a:rPr lang="en-AU" smtClean="0"/>
              <a:t>11</a:t>
            </a:fld>
            <a:endParaRPr lang="en-AU"/>
          </a:p>
        </p:txBody>
      </p:sp>
    </p:spTree>
    <p:extLst>
      <p:ext uri="{BB962C8B-B14F-4D97-AF65-F5344CB8AC3E}">
        <p14:creationId xmlns:p14="http://schemas.microsoft.com/office/powerpoint/2010/main" val="3032270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B7ACA-AB62-4669-9F5A-EE924B3780AA}"/>
              </a:ext>
            </a:extLst>
          </p:cNvPr>
          <p:cNvSpPr>
            <a:spLocks noGrp="1"/>
          </p:cNvSpPr>
          <p:nvPr>
            <p:ph type="title"/>
          </p:nvPr>
        </p:nvSpPr>
        <p:spPr/>
        <p:txBody>
          <a:bodyPr/>
          <a:lstStyle/>
          <a:p>
            <a:r>
              <a:rPr lang="en-AU" dirty="0"/>
              <a:t>References</a:t>
            </a:r>
          </a:p>
        </p:txBody>
      </p:sp>
      <p:sp>
        <p:nvSpPr>
          <p:cNvPr id="3" name="Content Placeholder 2">
            <a:extLst>
              <a:ext uri="{FF2B5EF4-FFF2-40B4-BE49-F238E27FC236}">
                <a16:creationId xmlns:a16="http://schemas.microsoft.com/office/drawing/2014/main" id="{AFC9E562-403B-444E-8048-7AEF7AED527F}"/>
              </a:ext>
            </a:extLst>
          </p:cNvPr>
          <p:cNvSpPr>
            <a:spLocks noGrp="1"/>
          </p:cNvSpPr>
          <p:nvPr>
            <p:ph idx="1"/>
          </p:nvPr>
        </p:nvSpPr>
        <p:spPr/>
        <p:txBody>
          <a:bodyPr/>
          <a:lstStyle/>
          <a:p>
            <a:pPr>
              <a:buFont typeface="Arial" panose="020B0604020202020204" pitchFamily="34" charset="0"/>
              <a:buChar char="•"/>
            </a:pPr>
            <a:r>
              <a:rPr lang="en-AU" dirty="0">
                <a:hlinkClick r:id="rId2"/>
              </a:rPr>
              <a:t>https://scikit-learn.org/stable/modules/feature_extraction.html#text-feature-extraction</a:t>
            </a:r>
            <a:endParaRPr lang="en-AU" dirty="0"/>
          </a:p>
          <a:p>
            <a:pPr>
              <a:buFont typeface="Arial" panose="020B0604020202020204" pitchFamily="34" charset="0"/>
              <a:buChar char="•"/>
            </a:pPr>
            <a:r>
              <a:rPr lang="en-AU" dirty="0">
                <a:hlinkClick r:id="rId3"/>
              </a:rPr>
              <a:t>https://github.com/shreyans29/thesemicolon</a:t>
            </a:r>
            <a:endParaRPr lang="en-AU" dirty="0"/>
          </a:p>
          <a:p>
            <a:pPr>
              <a:buFont typeface="Arial" panose="020B0604020202020204" pitchFamily="34" charset="0"/>
              <a:buChar char="•"/>
            </a:pPr>
            <a:r>
              <a:rPr lang="en-AU" dirty="0">
                <a:hlinkClick r:id="rId4"/>
              </a:rPr>
              <a:t>https://github.com/kavgan/nlp-in-practice/blob/master/tfidftransformer/TFIDFTransformer%20vs.%20TFIDFVectorizer.ipynb</a:t>
            </a:r>
            <a:endParaRPr lang="en-AU" dirty="0"/>
          </a:p>
          <a:p>
            <a:pPr>
              <a:buFont typeface="Arial" panose="020B0604020202020204" pitchFamily="34" charset="0"/>
              <a:buChar char="•"/>
            </a:pPr>
            <a:endParaRPr lang="en-AU" dirty="0"/>
          </a:p>
          <a:p>
            <a:pPr>
              <a:buFont typeface="Arial" panose="020B0604020202020204" pitchFamily="34" charset="0"/>
              <a:buChar char="•"/>
            </a:pPr>
            <a:endParaRPr lang="en-AU" dirty="0"/>
          </a:p>
        </p:txBody>
      </p:sp>
      <p:sp>
        <p:nvSpPr>
          <p:cNvPr id="4" name="Slide Number Placeholder 3">
            <a:extLst>
              <a:ext uri="{FF2B5EF4-FFF2-40B4-BE49-F238E27FC236}">
                <a16:creationId xmlns:a16="http://schemas.microsoft.com/office/drawing/2014/main" id="{CBA3EBD2-B16B-4B8F-A0B7-099714C1AB46}"/>
              </a:ext>
            </a:extLst>
          </p:cNvPr>
          <p:cNvSpPr>
            <a:spLocks noGrp="1"/>
          </p:cNvSpPr>
          <p:nvPr>
            <p:ph type="sldNum" sz="quarter" idx="12"/>
          </p:nvPr>
        </p:nvSpPr>
        <p:spPr/>
        <p:txBody>
          <a:bodyPr/>
          <a:lstStyle/>
          <a:p>
            <a:fld id="{8C30FE6C-37A1-4BA5-B3A3-49B78347BC70}" type="slidenum">
              <a:rPr lang="en-AU" smtClean="0"/>
              <a:t>12</a:t>
            </a:fld>
            <a:endParaRPr lang="en-AU"/>
          </a:p>
        </p:txBody>
      </p:sp>
    </p:spTree>
    <p:extLst>
      <p:ext uri="{BB962C8B-B14F-4D97-AF65-F5344CB8AC3E}">
        <p14:creationId xmlns:p14="http://schemas.microsoft.com/office/powerpoint/2010/main" val="3400270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AF7A4-C6AD-47FA-A649-D7756C6FCF76}"/>
              </a:ext>
            </a:extLst>
          </p:cNvPr>
          <p:cNvSpPr>
            <a:spLocks noGrp="1"/>
          </p:cNvSpPr>
          <p:nvPr>
            <p:ph type="title"/>
          </p:nvPr>
        </p:nvSpPr>
        <p:spPr/>
        <p:txBody>
          <a:bodyPr>
            <a:normAutofit/>
          </a:bodyPr>
          <a:lstStyle/>
          <a:p>
            <a:r>
              <a:rPr lang="en-AU" sz="3200" dirty="0"/>
              <a:t>Agenda</a:t>
            </a:r>
          </a:p>
        </p:txBody>
      </p:sp>
      <p:sp>
        <p:nvSpPr>
          <p:cNvPr id="3" name="Content Placeholder 2">
            <a:extLst>
              <a:ext uri="{FF2B5EF4-FFF2-40B4-BE49-F238E27FC236}">
                <a16:creationId xmlns:a16="http://schemas.microsoft.com/office/drawing/2014/main" id="{65A1EC7C-8FF1-43ED-8ACB-846B9D6CA6FB}"/>
              </a:ext>
            </a:extLst>
          </p:cNvPr>
          <p:cNvSpPr>
            <a:spLocks noGrp="1"/>
          </p:cNvSpPr>
          <p:nvPr>
            <p:ph idx="1"/>
          </p:nvPr>
        </p:nvSpPr>
        <p:spPr/>
        <p:txBody>
          <a:bodyPr/>
          <a:lstStyle/>
          <a:p>
            <a:pPr>
              <a:buFont typeface="Wingdings" panose="05000000000000000000" pitchFamily="2" charset="2"/>
              <a:buChar char="Ø"/>
            </a:pPr>
            <a:r>
              <a:rPr lang="en-AU" dirty="0"/>
              <a:t>Text Feature Extraction </a:t>
            </a:r>
          </a:p>
          <a:p>
            <a:pPr>
              <a:buFont typeface="Wingdings" panose="05000000000000000000" pitchFamily="2" charset="2"/>
              <a:buChar char="Ø"/>
            </a:pPr>
            <a:r>
              <a:rPr lang="en-AU" dirty="0"/>
              <a:t>Bag of Words (</a:t>
            </a:r>
            <a:r>
              <a:rPr lang="en-AU" dirty="0" err="1"/>
              <a:t>BoW</a:t>
            </a:r>
            <a:r>
              <a:rPr lang="en-AU" dirty="0"/>
              <a:t>)</a:t>
            </a:r>
          </a:p>
          <a:p>
            <a:pPr>
              <a:buFont typeface="Wingdings" panose="05000000000000000000" pitchFamily="2" charset="2"/>
              <a:buChar char="Ø"/>
            </a:pPr>
            <a:r>
              <a:rPr lang="en-AU" dirty="0" err="1"/>
              <a:t>TFIDFTransformer</a:t>
            </a:r>
            <a:r>
              <a:rPr lang="en-AU" dirty="0"/>
              <a:t> &amp; </a:t>
            </a:r>
            <a:r>
              <a:rPr lang="en-AU" dirty="0" err="1"/>
              <a:t>TFIDFVectorizer</a:t>
            </a:r>
            <a:endParaRPr lang="en-AU" dirty="0"/>
          </a:p>
          <a:p>
            <a:pPr>
              <a:buFont typeface="Wingdings" panose="05000000000000000000" pitchFamily="2" charset="2"/>
              <a:buChar char="Ø"/>
            </a:pPr>
            <a:r>
              <a:rPr lang="en-AU" dirty="0"/>
              <a:t>Text – Count Vectorizer</a:t>
            </a:r>
          </a:p>
          <a:p>
            <a:pPr>
              <a:buFont typeface="Wingdings" panose="05000000000000000000" pitchFamily="2" charset="2"/>
              <a:buChar char="Ø"/>
            </a:pPr>
            <a:r>
              <a:rPr lang="en-AU" dirty="0"/>
              <a:t>Text – TF - IDF</a:t>
            </a:r>
          </a:p>
          <a:p>
            <a:pPr>
              <a:buFont typeface="Wingdings" panose="05000000000000000000" pitchFamily="2" charset="2"/>
              <a:buChar char="Ø"/>
            </a:pPr>
            <a:endParaRPr lang="en-AU" dirty="0"/>
          </a:p>
        </p:txBody>
      </p:sp>
      <p:sp>
        <p:nvSpPr>
          <p:cNvPr id="4" name="Slide Number Placeholder 3">
            <a:extLst>
              <a:ext uri="{FF2B5EF4-FFF2-40B4-BE49-F238E27FC236}">
                <a16:creationId xmlns:a16="http://schemas.microsoft.com/office/drawing/2014/main" id="{33279714-6307-445C-BFCC-FBA2843746CC}"/>
              </a:ext>
            </a:extLst>
          </p:cNvPr>
          <p:cNvSpPr>
            <a:spLocks noGrp="1"/>
          </p:cNvSpPr>
          <p:nvPr>
            <p:ph type="sldNum" sz="quarter" idx="12"/>
          </p:nvPr>
        </p:nvSpPr>
        <p:spPr/>
        <p:txBody>
          <a:bodyPr/>
          <a:lstStyle/>
          <a:p>
            <a:fld id="{8C30FE6C-37A1-4BA5-B3A3-49B78347BC70}" type="slidenum">
              <a:rPr lang="en-AU" smtClean="0"/>
              <a:t>2</a:t>
            </a:fld>
            <a:endParaRPr lang="en-AU"/>
          </a:p>
        </p:txBody>
      </p:sp>
    </p:spTree>
    <p:extLst>
      <p:ext uri="{BB962C8B-B14F-4D97-AF65-F5344CB8AC3E}">
        <p14:creationId xmlns:p14="http://schemas.microsoft.com/office/powerpoint/2010/main" val="3697512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B15CF1-2902-46F5-852D-3CD085FBB441}"/>
              </a:ext>
            </a:extLst>
          </p:cNvPr>
          <p:cNvSpPr>
            <a:spLocks noGrp="1"/>
          </p:cNvSpPr>
          <p:nvPr>
            <p:ph idx="1"/>
          </p:nvPr>
        </p:nvSpPr>
        <p:spPr>
          <a:xfrm>
            <a:off x="89452" y="548678"/>
            <a:ext cx="11753022" cy="5737822"/>
          </a:xfrm>
        </p:spPr>
        <p:txBody>
          <a:bodyPr/>
          <a:lstStyle/>
          <a:p>
            <a:r>
              <a:rPr lang="en-AU" dirty="0"/>
              <a:t>Machines are not capable of understanding sentences and words in the same manner as humans do. In order to make documents more palatable to computers, they must first be converted into some numerical structure. There are a few techniques to achieve that and one of them is Bag of Words (</a:t>
            </a:r>
            <a:r>
              <a:rPr lang="en-AU" dirty="0" err="1"/>
              <a:t>BoW</a:t>
            </a:r>
            <a:r>
              <a:rPr lang="en-AU" dirty="0"/>
              <a:t>).</a:t>
            </a:r>
          </a:p>
          <a:p>
            <a:endParaRPr lang="en-AU" dirty="0"/>
          </a:p>
          <a:p>
            <a:r>
              <a:rPr lang="en-AU" dirty="0"/>
              <a:t>The methods of </a:t>
            </a:r>
            <a:r>
              <a:rPr lang="en-AU" dirty="0" err="1"/>
              <a:t>BoW</a:t>
            </a:r>
            <a:r>
              <a:rPr lang="en-AU" dirty="0"/>
              <a:t> comprise of:</a:t>
            </a:r>
          </a:p>
          <a:p>
            <a:r>
              <a:rPr lang="en-AU" dirty="0"/>
              <a:t>1- Splitting the documents into tokens by following some sort of pattern</a:t>
            </a:r>
          </a:p>
          <a:p>
            <a:r>
              <a:rPr lang="en-AU" dirty="0"/>
              <a:t>2- Assigning a weight to each token proportional to the frequency </a:t>
            </a:r>
          </a:p>
          <a:p>
            <a:r>
              <a:rPr lang="en-AU" dirty="0"/>
              <a:t>3- Creating a document-term matrix with each row represents a document and each column addresses a token</a:t>
            </a:r>
          </a:p>
          <a:p>
            <a:r>
              <a:rPr lang="en-AU" dirty="0"/>
              <a:t>The </a:t>
            </a:r>
            <a:r>
              <a:rPr lang="en-AU" dirty="0" err="1"/>
              <a:t>scikit</a:t>
            </a:r>
            <a:r>
              <a:rPr lang="en-AU" dirty="0"/>
              <a:t>-learn vectorizer objects allow us to perform all the above steps at once efficiently:</a:t>
            </a:r>
          </a:p>
          <a:p>
            <a:r>
              <a:rPr lang="en-AU" dirty="0"/>
              <a:t>A – Count Vectorizer: it counts the number of times a token shows up in the document and uses this value as its weight </a:t>
            </a:r>
          </a:p>
          <a:p>
            <a:r>
              <a:rPr lang="en-AU" dirty="0"/>
              <a:t>B – Hash Vectorizer: it is designed to be as memory efficient as possible.</a:t>
            </a:r>
          </a:p>
          <a:p>
            <a:r>
              <a:rPr lang="en-AU" dirty="0"/>
              <a:t>C- TF-IDF Vectorizer: it means the weight assigned to each token not only depends on its frequency in a document but also how recurrent that term is in the entire corpus. </a:t>
            </a:r>
          </a:p>
        </p:txBody>
      </p:sp>
      <p:sp>
        <p:nvSpPr>
          <p:cNvPr id="4" name="Title 1">
            <a:extLst>
              <a:ext uri="{FF2B5EF4-FFF2-40B4-BE49-F238E27FC236}">
                <a16:creationId xmlns:a16="http://schemas.microsoft.com/office/drawing/2014/main" id="{E9FAF670-B9F8-43BE-AFBF-735554CCDC81}"/>
              </a:ext>
            </a:extLst>
          </p:cNvPr>
          <p:cNvSpPr>
            <a:spLocks noGrp="1"/>
          </p:cNvSpPr>
          <p:nvPr>
            <p:ph type="title"/>
          </p:nvPr>
        </p:nvSpPr>
        <p:spPr>
          <a:xfrm>
            <a:off x="0" y="0"/>
            <a:ext cx="4150581" cy="548678"/>
          </a:xfrm>
        </p:spPr>
        <p:txBody>
          <a:bodyPr>
            <a:normAutofit fontScale="90000"/>
          </a:bodyPr>
          <a:lstStyle/>
          <a:p>
            <a:r>
              <a:rPr lang="en-AU" sz="3600" dirty="0"/>
              <a:t>Text Feature Extraction </a:t>
            </a:r>
          </a:p>
        </p:txBody>
      </p:sp>
      <p:sp>
        <p:nvSpPr>
          <p:cNvPr id="5" name="Slide Number Placeholder 4">
            <a:extLst>
              <a:ext uri="{FF2B5EF4-FFF2-40B4-BE49-F238E27FC236}">
                <a16:creationId xmlns:a16="http://schemas.microsoft.com/office/drawing/2014/main" id="{E7814952-3492-46CC-93C9-466B0AC7E70F}"/>
              </a:ext>
            </a:extLst>
          </p:cNvPr>
          <p:cNvSpPr>
            <a:spLocks noGrp="1"/>
          </p:cNvSpPr>
          <p:nvPr>
            <p:ph type="sldNum" sz="quarter" idx="12"/>
          </p:nvPr>
        </p:nvSpPr>
        <p:spPr/>
        <p:txBody>
          <a:bodyPr/>
          <a:lstStyle/>
          <a:p>
            <a:fld id="{8C30FE6C-37A1-4BA5-B3A3-49B78347BC70}" type="slidenum">
              <a:rPr lang="en-AU" smtClean="0"/>
              <a:t>3</a:t>
            </a:fld>
            <a:endParaRPr lang="en-AU"/>
          </a:p>
        </p:txBody>
      </p:sp>
    </p:spTree>
    <p:extLst>
      <p:ext uri="{BB962C8B-B14F-4D97-AF65-F5344CB8AC3E}">
        <p14:creationId xmlns:p14="http://schemas.microsoft.com/office/powerpoint/2010/main" val="3139234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FAF72-B7E7-4310-A03A-E0189E56080F}"/>
              </a:ext>
            </a:extLst>
          </p:cNvPr>
          <p:cNvSpPr>
            <a:spLocks noGrp="1"/>
          </p:cNvSpPr>
          <p:nvPr>
            <p:ph type="title"/>
          </p:nvPr>
        </p:nvSpPr>
        <p:spPr>
          <a:xfrm>
            <a:off x="0" y="0"/>
            <a:ext cx="4150581" cy="548678"/>
          </a:xfrm>
        </p:spPr>
        <p:txBody>
          <a:bodyPr>
            <a:normAutofit fontScale="90000"/>
          </a:bodyPr>
          <a:lstStyle/>
          <a:p>
            <a:r>
              <a:rPr lang="en-AU" sz="3600" dirty="0"/>
              <a:t>Bag of Words (</a:t>
            </a:r>
            <a:r>
              <a:rPr lang="en-AU" sz="3600" dirty="0" err="1"/>
              <a:t>BoW</a:t>
            </a:r>
            <a:r>
              <a:rPr lang="en-AU" sz="3600" dirty="0"/>
              <a:t>)</a:t>
            </a:r>
          </a:p>
        </p:txBody>
      </p:sp>
      <p:sp>
        <p:nvSpPr>
          <p:cNvPr id="3" name="Content Placeholder 2">
            <a:extLst>
              <a:ext uri="{FF2B5EF4-FFF2-40B4-BE49-F238E27FC236}">
                <a16:creationId xmlns:a16="http://schemas.microsoft.com/office/drawing/2014/main" id="{5D3C74F3-61CD-4AFE-B744-21B6F2A90C0A}"/>
              </a:ext>
            </a:extLst>
          </p:cNvPr>
          <p:cNvSpPr>
            <a:spLocks noGrp="1"/>
          </p:cNvSpPr>
          <p:nvPr>
            <p:ph idx="1"/>
          </p:nvPr>
        </p:nvSpPr>
        <p:spPr>
          <a:xfrm>
            <a:off x="158032" y="548678"/>
            <a:ext cx="10058400" cy="5389952"/>
          </a:xfrm>
        </p:spPr>
        <p:txBody>
          <a:bodyPr>
            <a:normAutofit lnSpcReduction="10000"/>
          </a:bodyPr>
          <a:lstStyle/>
          <a:p>
            <a:r>
              <a:rPr lang="en-AU" dirty="0"/>
              <a:t>Text analysis is a major application field for machine learning algorithms. However the raw data, a sequence of symbols cannot be fed directly to the algorithms themselves as most of them expect numerical feature vectors with a fixed size rather than the raw text documents with variable length. </a:t>
            </a:r>
          </a:p>
          <a:p>
            <a:pPr marL="0" indent="0">
              <a:buNone/>
            </a:pPr>
            <a:endParaRPr lang="en-AU" dirty="0"/>
          </a:p>
          <a:p>
            <a:r>
              <a:rPr lang="en-AU" dirty="0" err="1"/>
              <a:t>Scikit</a:t>
            </a:r>
            <a:r>
              <a:rPr lang="en-AU" dirty="0"/>
              <a:t>-Learn provides utilities for the most common ways to extract numerical features from text content as follow:</a:t>
            </a:r>
          </a:p>
          <a:p>
            <a:pPr>
              <a:buFont typeface="Arial" panose="020B0604020202020204" pitchFamily="34" charset="0"/>
              <a:buChar char="•"/>
            </a:pPr>
            <a:r>
              <a:rPr lang="en-AU" dirty="0"/>
              <a:t> Tokenizing is the process of breaking a stream of text up into words called tokens. It converts a string like “My </a:t>
            </a:r>
            <a:r>
              <a:rPr lang="en-AU" dirty="0" err="1"/>
              <a:t>favorite</a:t>
            </a:r>
            <a:r>
              <a:rPr lang="en-AU" dirty="0"/>
              <a:t> </a:t>
            </a:r>
            <a:r>
              <a:rPr lang="en-AU" dirty="0" err="1"/>
              <a:t>color</a:t>
            </a:r>
            <a:r>
              <a:rPr lang="en-AU" dirty="0"/>
              <a:t> is red” to a list of array like [‘my’, ’</a:t>
            </a:r>
            <a:r>
              <a:rPr lang="en-AU" dirty="0" err="1"/>
              <a:t>favorite</a:t>
            </a:r>
            <a:r>
              <a:rPr lang="en-AU" dirty="0"/>
              <a:t>’, ’</a:t>
            </a:r>
            <a:r>
              <a:rPr lang="en-AU" dirty="0" err="1"/>
              <a:t>color</a:t>
            </a:r>
            <a:r>
              <a:rPr lang="en-AU" dirty="0"/>
              <a:t>’, ’is’, ’red’]</a:t>
            </a:r>
          </a:p>
          <a:p>
            <a:pPr marL="0" indent="0">
              <a:buNone/>
            </a:pPr>
            <a:endParaRPr lang="en-AU" dirty="0"/>
          </a:p>
          <a:p>
            <a:pPr lvl="1">
              <a:buFontTx/>
              <a:buChar char="-"/>
            </a:pPr>
            <a:r>
              <a:rPr lang="en-AU" dirty="0"/>
              <a:t>Stemming is a process of removing and replacing suffixes to get to the root form of the word, which is called stem (e.g. wolves -&gt; </a:t>
            </a:r>
            <a:r>
              <a:rPr lang="en-AU" dirty="0" err="1"/>
              <a:t>wolv</a:t>
            </a:r>
            <a:r>
              <a:rPr lang="en-AU" dirty="0"/>
              <a:t>, talked -&gt; talk, cats -&gt; cat) </a:t>
            </a:r>
            <a:r>
              <a:rPr lang="en-AU" dirty="0" err="1"/>
              <a:t>nltk.stem.prterstemmer</a:t>
            </a:r>
            <a:endParaRPr lang="en-AU" dirty="0"/>
          </a:p>
          <a:p>
            <a:pPr lvl="1">
              <a:buFontTx/>
              <a:buChar char="-"/>
            </a:pPr>
            <a:r>
              <a:rPr lang="en-AU" dirty="0"/>
              <a:t>Lemmatization returns the base or dictionary form of a word, which is known as the lemma (e.g. feet -&gt; foot, talked -&gt; talked, wolves -&gt; wolf) </a:t>
            </a:r>
            <a:r>
              <a:rPr lang="en-AU" dirty="0" err="1"/>
              <a:t>nltk.stem.WordNetLemmatizer</a:t>
            </a:r>
            <a:endParaRPr lang="en-AU" dirty="0"/>
          </a:p>
          <a:p>
            <a:pPr>
              <a:buFont typeface="Arial" panose="020B0604020202020204" pitchFamily="34" charset="0"/>
              <a:buChar char="•"/>
            </a:pPr>
            <a:r>
              <a:rPr lang="en-AU" dirty="0"/>
              <a:t> Counting method counts how many times an element has occurred in a list and returns it</a:t>
            </a:r>
          </a:p>
          <a:p>
            <a:pPr>
              <a:buFont typeface="Arial" panose="020B0604020202020204" pitchFamily="34" charset="0"/>
              <a:buChar char="•"/>
            </a:pPr>
            <a:r>
              <a:rPr lang="en-AU" dirty="0"/>
              <a:t> Normalizing and weighting with diminishing importance tokens that </a:t>
            </a:r>
            <a:r>
              <a:rPr lang="en-AU" dirty="0" err="1"/>
              <a:t>occue</a:t>
            </a:r>
            <a:r>
              <a:rPr lang="en-AU" dirty="0"/>
              <a:t> in the majority of samples/documents </a:t>
            </a:r>
          </a:p>
        </p:txBody>
      </p:sp>
      <p:sp>
        <p:nvSpPr>
          <p:cNvPr id="4" name="Slide Number Placeholder 3">
            <a:extLst>
              <a:ext uri="{FF2B5EF4-FFF2-40B4-BE49-F238E27FC236}">
                <a16:creationId xmlns:a16="http://schemas.microsoft.com/office/drawing/2014/main" id="{0D285F88-54FA-4EFB-BB9A-4EFB0B661F3E}"/>
              </a:ext>
            </a:extLst>
          </p:cNvPr>
          <p:cNvSpPr>
            <a:spLocks noGrp="1"/>
          </p:cNvSpPr>
          <p:nvPr>
            <p:ph type="sldNum" sz="quarter" idx="12"/>
          </p:nvPr>
        </p:nvSpPr>
        <p:spPr/>
        <p:txBody>
          <a:bodyPr/>
          <a:lstStyle/>
          <a:p>
            <a:fld id="{8C30FE6C-37A1-4BA5-B3A3-49B78347BC70}" type="slidenum">
              <a:rPr lang="en-AU" smtClean="0"/>
              <a:t>4</a:t>
            </a:fld>
            <a:endParaRPr lang="en-AU"/>
          </a:p>
        </p:txBody>
      </p:sp>
    </p:spTree>
    <p:extLst>
      <p:ext uri="{BB962C8B-B14F-4D97-AF65-F5344CB8AC3E}">
        <p14:creationId xmlns:p14="http://schemas.microsoft.com/office/powerpoint/2010/main" val="3530009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F3B7BF-1A9E-473B-8AD0-969970814FF7}"/>
              </a:ext>
            </a:extLst>
          </p:cNvPr>
          <p:cNvSpPr>
            <a:spLocks noGrp="1"/>
          </p:cNvSpPr>
          <p:nvPr>
            <p:ph idx="1"/>
          </p:nvPr>
        </p:nvSpPr>
        <p:spPr>
          <a:xfrm>
            <a:off x="84483" y="548677"/>
            <a:ext cx="11986591" cy="5703035"/>
          </a:xfrm>
        </p:spPr>
        <p:txBody>
          <a:bodyPr/>
          <a:lstStyle/>
          <a:p>
            <a:r>
              <a:rPr lang="en-AU" dirty="0"/>
              <a:t>They aim to do the same thing, which is to convert a collection of raw documents to a matrix of TF-IDF features. </a:t>
            </a:r>
          </a:p>
          <a:p>
            <a:pPr marL="0" indent="0">
              <a:buNone/>
            </a:pPr>
            <a:r>
              <a:rPr lang="en-AU" dirty="0"/>
              <a:t>A- The usage of </a:t>
            </a:r>
            <a:r>
              <a:rPr lang="en-AU" dirty="0" err="1"/>
              <a:t>Tfidftransformer</a:t>
            </a:r>
            <a:r>
              <a:rPr lang="en-AU" dirty="0"/>
              <a:t>:</a:t>
            </a:r>
          </a:p>
          <a:p>
            <a:pPr marL="0" indent="0">
              <a:buNone/>
            </a:pPr>
            <a:r>
              <a:rPr lang="en-AU" dirty="0"/>
              <a:t>1- Dataset and Import </a:t>
            </a:r>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r>
              <a:rPr lang="en-AU" dirty="0"/>
              <a:t>2- Initialize </a:t>
            </a:r>
            <a:r>
              <a:rPr lang="en-AU" dirty="0" err="1"/>
              <a:t>CountVectorizer</a:t>
            </a:r>
            <a:endParaRPr lang="en-AU" dirty="0"/>
          </a:p>
        </p:txBody>
      </p:sp>
      <p:sp>
        <p:nvSpPr>
          <p:cNvPr id="4" name="Slide Number Placeholder 3">
            <a:extLst>
              <a:ext uri="{FF2B5EF4-FFF2-40B4-BE49-F238E27FC236}">
                <a16:creationId xmlns:a16="http://schemas.microsoft.com/office/drawing/2014/main" id="{696107CD-66BD-463F-AE23-A8E8306D9F69}"/>
              </a:ext>
            </a:extLst>
          </p:cNvPr>
          <p:cNvSpPr>
            <a:spLocks noGrp="1"/>
          </p:cNvSpPr>
          <p:nvPr>
            <p:ph type="sldNum" sz="quarter" idx="12"/>
          </p:nvPr>
        </p:nvSpPr>
        <p:spPr/>
        <p:txBody>
          <a:bodyPr/>
          <a:lstStyle/>
          <a:p>
            <a:fld id="{8C30FE6C-37A1-4BA5-B3A3-49B78347BC70}" type="slidenum">
              <a:rPr lang="en-AU" smtClean="0"/>
              <a:t>5</a:t>
            </a:fld>
            <a:endParaRPr lang="en-AU"/>
          </a:p>
        </p:txBody>
      </p:sp>
      <p:sp>
        <p:nvSpPr>
          <p:cNvPr id="5" name="Title 1">
            <a:extLst>
              <a:ext uri="{FF2B5EF4-FFF2-40B4-BE49-F238E27FC236}">
                <a16:creationId xmlns:a16="http://schemas.microsoft.com/office/drawing/2014/main" id="{1FC8A92E-CE2E-4D9E-8D10-B279CB7BD019}"/>
              </a:ext>
            </a:extLst>
          </p:cNvPr>
          <p:cNvSpPr>
            <a:spLocks noGrp="1"/>
          </p:cNvSpPr>
          <p:nvPr>
            <p:ph type="title"/>
          </p:nvPr>
        </p:nvSpPr>
        <p:spPr>
          <a:xfrm>
            <a:off x="0" y="0"/>
            <a:ext cx="6033052" cy="548678"/>
          </a:xfrm>
        </p:spPr>
        <p:txBody>
          <a:bodyPr>
            <a:normAutofit fontScale="90000"/>
          </a:bodyPr>
          <a:lstStyle/>
          <a:p>
            <a:r>
              <a:rPr lang="en-AU" sz="3600" dirty="0" err="1"/>
              <a:t>Tfidftransformer</a:t>
            </a:r>
            <a:r>
              <a:rPr lang="en-AU" sz="3600" dirty="0"/>
              <a:t> &amp; </a:t>
            </a:r>
            <a:r>
              <a:rPr lang="en-AU" sz="3600" dirty="0" err="1"/>
              <a:t>TfidfVectorizer</a:t>
            </a:r>
            <a:r>
              <a:rPr lang="en-AU" sz="3600" dirty="0"/>
              <a:t> </a:t>
            </a:r>
          </a:p>
        </p:txBody>
      </p:sp>
      <p:pic>
        <p:nvPicPr>
          <p:cNvPr id="6" name="Picture 5">
            <a:extLst>
              <a:ext uri="{FF2B5EF4-FFF2-40B4-BE49-F238E27FC236}">
                <a16:creationId xmlns:a16="http://schemas.microsoft.com/office/drawing/2014/main" id="{111DA5B2-5536-48AB-96F8-2A50FE18A898}"/>
              </a:ext>
            </a:extLst>
          </p:cNvPr>
          <p:cNvPicPr>
            <a:picLocks noChangeAspect="1"/>
          </p:cNvPicPr>
          <p:nvPr/>
        </p:nvPicPr>
        <p:blipFill>
          <a:blip r:embed="rId4"/>
          <a:stretch>
            <a:fillRect/>
          </a:stretch>
        </p:blipFill>
        <p:spPr>
          <a:xfrm>
            <a:off x="0" y="1761272"/>
            <a:ext cx="8244509" cy="2689412"/>
          </a:xfrm>
          <a:prstGeom prst="rect">
            <a:avLst/>
          </a:prstGeom>
        </p:spPr>
      </p:pic>
      <p:pic>
        <p:nvPicPr>
          <p:cNvPr id="8" name="Picture 7">
            <a:extLst>
              <a:ext uri="{FF2B5EF4-FFF2-40B4-BE49-F238E27FC236}">
                <a16:creationId xmlns:a16="http://schemas.microsoft.com/office/drawing/2014/main" id="{BA4F2653-01B2-47EE-A2C8-3F181315A5B2}"/>
              </a:ext>
            </a:extLst>
          </p:cNvPr>
          <p:cNvPicPr>
            <a:picLocks noChangeAspect="1"/>
          </p:cNvPicPr>
          <p:nvPr/>
        </p:nvPicPr>
        <p:blipFill>
          <a:blip r:embed="rId5"/>
          <a:stretch>
            <a:fillRect/>
          </a:stretch>
        </p:blipFill>
        <p:spPr>
          <a:xfrm>
            <a:off x="0" y="4940214"/>
            <a:ext cx="8244509" cy="1917785"/>
          </a:xfrm>
          <a:prstGeom prst="rect">
            <a:avLst/>
          </a:prstGeom>
        </p:spPr>
      </p:pic>
      <p:graphicFrame>
        <p:nvGraphicFramePr>
          <p:cNvPr id="9" name="Object 8">
            <a:extLst>
              <a:ext uri="{FF2B5EF4-FFF2-40B4-BE49-F238E27FC236}">
                <a16:creationId xmlns:a16="http://schemas.microsoft.com/office/drawing/2014/main" id="{3023D14E-B6B3-41A8-B307-F9B654C2687B}"/>
              </a:ext>
            </a:extLst>
          </p:cNvPr>
          <p:cNvGraphicFramePr>
            <a:graphicFrameLocks noChangeAspect="1"/>
          </p:cNvGraphicFramePr>
          <p:nvPr>
            <p:extLst>
              <p:ext uri="{D42A27DB-BD31-4B8C-83A1-F6EECF244321}">
                <p14:modId xmlns:p14="http://schemas.microsoft.com/office/powerpoint/2010/main" val="502260098"/>
              </p:ext>
            </p:extLst>
          </p:nvPr>
        </p:nvGraphicFramePr>
        <p:xfrm>
          <a:off x="8244509" y="5982127"/>
          <a:ext cx="3233737" cy="342900"/>
        </p:xfrm>
        <a:graphic>
          <a:graphicData uri="http://schemas.openxmlformats.org/presentationml/2006/ole">
            <mc:AlternateContent xmlns:mc="http://schemas.openxmlformats.org/markup-compatibility/2006">
              <mc:Choice xmlns:v="urn:schemas-microsoft-com:vml" Requires="v">
                <p:oleObj spid="_x0000_s1243" name="Bitmap Image" r:id="rId6" imgW="3233880" imgH="343080" progId="Paint.Picture">
                  <p:embed/>
                </p:oleObj>
              </mc:Choice>
              <mc:Fallback>
                <p:oleObj name="Bitmap Image" r:id="rId6" imgW="3233880" imgH="343080" progId="Paint.Picture">
                  <p:embed/>
                  <p:pic>
                    <p:nvPicPr>
                      <p:cNvPr id="0" name=""/>
                      <p:cNvPicPr/>
                      <p:nvPr/>
                    </p:nvPicPr>
                    <p:blipFill>
                      <a:blip r:embed="rId7"/>
                      <a:stretch>
                        <a:fillRect/>
                      </a:stretch>
                    </p:blipFill>
                    <p:spPr>
                      <a:xfrm>
                        <a:off x="8244509" y="5982127"/>
                        <a:ext cx="3233737" cy="342900"/>
                      </a:xfrm>
                      <a:prstGeom prst="rect">
                        <a:avLst/>
                      </a:prstGeom>
                    </p:spPr>
                  </p:pic>
                </p:oleObj>
              </mc:Fallback>
            </mc:AlternateContent>
          </a:graphicData>
        </a:graphic>
      </p:graphicFrame>
      <p:sp>
        <p:nvSpPr>
          <p:cNvPr id="10" name="TextBox 9">
            <a:extLst>
              <a:ext uri="{FF2B5EF4-FFF2-40B4-BE49-F238E27FC236}">
                <a16:creationId xmlns:a16="http://schemas.microsoft.com/office/drawing/2014/main" id="{72CF5A6B-05C4-472E-A34C-E1A000FE9725}"/>
              </a:ext>
            </a:extLst>
          </p:cNvPr>
          <p:cNvSpPr txBox="1"/>
          <p:nvPr/>
        </p:nvSpPr>
        <p:spPr>
          <a:xfrm>
            <a:off x="8220962" y="5552696"/>
            <a:ext cx="825867" cy="369332"/>
          </a:xfrm>
          <a:prstGeom prst="rect">
            <a:avLst/>
          </a:prstGeom>
          <a:noFill/>
        </p:spPr>
        <p:txBody>
          <a:bodyPr wrap="none" rtlCol="0">
            <a:spAutoFit/>
          </a:bodyPr>
          <a:lstStyle/>
          <a:p>
            <a:r>
              <a:rPr lang="en-AU" dirty="0">
                <a:solidFill>
                  <a:srgbClr val="FF0000"/>
                </a:solidFill>
              </a:rPr>
              <a:t>output</a:t>
            </a:r>
          </a:p>
        </p:txBody>
      </p:sp>
    </p:spTree>
    <p:extLst>
      <p:ext uri="{BB962C8B-B14F-4D97-AF65-F5344CB8AC3E}">
        <p14:creationId xmlns:p14="http://schemas.microsoft.com/office/powerpoint/2010/main" val="2683638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380EC4-19AC-408F-A82E-89FECD0A4808}"/>
              </a:ext>
            </a:extLst>
          </p:cNvPr>
          <p:cNvSpPr>
            <a:spLocks noGrp="1"/>
          </p:cNvSpPr>
          <p:nvPr>
            <p:ph type="sldNum" sz="quarter" idx="12"/>
          </p:nvPr>
        </p:nvSpPr>
        <p:spPr/>
        <p:txBody>
          <a:bodyPr/>
          <a:lstStyle/>
          <a:p>
            <a:fld id="{8C30FE6C-37A1-4BA5-B3A3-49B78347BC70}" type="slidenum">
              <a:rPr lang="en-AU" smtClean="0"/>
              <a:t>6</a:t>
            </a:fld>
            <a:endParaRPr lang="en-AU"/>
          </a:p>
        </p:txBody>
      </p:sp>
      <p:sp>
        <p:nvSpPr>
          <p:cNvPr id="5" name="Title 1">
            <a:extLst>
              <a:ext uri="{FF2B5EF4-FFF2-40B4-BE49-F238E27FC236}">
                <a16:creationId xmlns:a16="http://schemas.microsoft.com/office/drawing/2014/main" id="{FCFBDBD9-385D-46A1-A7BA-23D074BF7D15}"/>
              </a:ext>
            </a:extLst>
          </p:cNvPr>
          <p:cNvSpPr>
            <a:spLocks noGrp="1"/>
          </p:cNvSpPr>
          <p:nvPr>
            <p:ph type="title"/>
          </p:nvPr>
        </p:nvSpPr>
        <p:spPr>
          <a:xfrm>
            <a:off x="0" y="0"/>
            <a:ext cx="6033052" cy="548678"/>
          </a:xfrm>
        </p:spPr>
        <p:txBody>
          <a:bodyPr>
            <a:normAutofit fontScale="90000"/>
          </a:bodyPr>
          <a:lstStyle/>
          <a:p>
            <a:r>
              <a:rPr lang="en-AU" sz="3600" dirty="0" err="1"/>
              <a:t>Tfidftransformer</a:t>
            </a:r>
            <a:r>
              <a:rPr lang="en-AU" sz="3600" dirty="0"/>
              <a:t> &amp; </a:t>
            </a:r>
            <a:r>
              <a:rPr lang="en-AU" sz="3600" dirty="0" err="1"/>
              <a:t>TfidfVectorizer</a:t>
            </a:r>
            <a:r>
              <a:rPr lang="en-AU" sz="3600" dirty="0"/>
              <a:t> </a:t>
            </a:r>
          </a:p>
        </p:txBody>
      </p:sp>
      <p:graphicFrame>
        <p:nvGraphicFramePr>
          <p:cNvPr id="6" name="Object 5">
            <a:extLst>
              <a:ext uri="{FF2B5EF4-FFF2-40B4-BE49-F238E27FC236}">
                <a16:creationId xmlns:a16="http://schemas.microsoft.com/office/drawing/2014/main" id="{8AE31B42-9D7F-440D-AFBA-0AB2EF1A72AF}"/>
              </a:ext>
            </a:extLst>
          </p:cNvPr>
          <p:cNvGraphicFramePr>
            <a:graphicFrameLocks noChangeAspect="1"/>
          </p:cNvGraphicFramePr>
          <p:nvPr>
            <p:extLst>
              <p:ext uri="{D42A27DB-BD31-4B8C-83A1-F6EECF244321}">
                <p14:modId xmlns:p14="http://schemas.microsoft.com/office/powerpoint/2010/main" val="2003938368"/>
              </p:ext>
            </p:extLst>
          </p:nvPr>
        </p:nvGraphicFramePr>
        <p:xfrm>
          <a:off x="114435" y="819634"/>
          <a:ext cx="5362026" cy="1749632"/>
        </p:xfrm>
        <a:graphic>
          <a:graphicData uri="http://schemas.openxmlformats.org/presentationml/2006/ole">
            <mc:AlternateContent xmlns:mc="http://schemas.openxmlformats.org/markup-compatibility/2006">
              <mc:Choice xmlns:v="urn:schemas-microsoft-com:vml" Requires="v">
                <p:oleObj spid="_x0000_s2230" name="Bitmap Image" r:id="rId4" imgW="5753160" imgH="1428840" progId="Paint.Picture">
                  <p:embed/>
                </p:oleObj>
              </mc:Choice>
              <mc:Fallback>
                <p:oleObj name="Bitmap Image" r:id="rId4" imgW="5753160" imgH="1428840" progId="Paint.Picture">
                  <p:embed/>
                  <p:pic>
                    <p:nvPicPr>
                      <p:cNvPr id="0" name=""/>
                      <p:cNvPicPr/>
                      <p:nvPr/>
                    </p:nvPicPr>
                    <p:blipFill>
                      <a:blip r:embed="rId5"/>
                      <a:stretch>
                        <a:fillRect/>
                      </a:stretch>
                    </p:blipFill>
                    <p:spPr>
                      <a:xfrm>
                        <a:off x="114435" y="819634"/>
                        <a:ext cx="5362026" cy="1749632"/>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A824EFD2-F65E-4513-A31A-4CE260A545B8}"/>
              </a:ext>
            </a:extLst>
          </p:cNvPr>
          <p:cNvSpPr txBox="1"/>
          <p:nvPr/>
        </p:nvSpPr>
        <p:spPr>
          <a:xfrm>
            <a:off x="0" y="457200"/>
            <a:ext cx="2756588" cy="646331"/>
          </a:xfrm>
          <a:prstGeom prst="rect">
            <a:avLst/>
          </a:prstGeom>
          <a:noFill/>
        </p:spPr>
        <p:txBody>
          <a:bodyPr wrap="none" rtlCol="0">
            <a:spAutoFit/>
          </a:bodyPr>
          <a:lstStyle/>
          <a:p>
            <a:r>
              <a:rPr lang="en-AU" dirty="0"/>
              <a:t>3- Computer the IDF Values</a:t>
            </a:r>
          </a:p>
          <a:p>
            <a:endParaRPr lang="en-AU" dirty="0"/>
          </a:p>
        </p:txBody>
      </p:sp>
      <p:pic>
        <p:nvPicPr>
          <p:cNvPr id="10" name="Picture 9">
            <a:extLst>
              <a:ext uri="{FF2B5EF4-FFF2-40B4-BE49-F238E27FC236}">
                <a16:creationId xmlns:a16="http://schemas.microsoft.com/office/drawing/2014/main" id="{BCB3C6C3-CA6B-4FBA-AC01-02429EC17C4D}"/>
              </a:ext>
            </a:extLst>
          </p:cNvPr>
          <p:cNvPicPr>
            <a:picLocks noChangeAspect="1"/>
          </p:cNvPicPr>
          <p:nvPr/>
        </p:nvPicPr>
        <p:blipFill>
          <a:blip r:embed="rId6"/>
          <a:stretch>
            <a:fillRect/>
          </a:stretch>
        </p:blipFill>
        <p:spPr>
          <a:xfrm>
            <a:off x="0" y="2569266"/>
            <a:ext cx="1735542" cy="4288734"/>
          </a:xfrm>
          <a:prstGeom prst="rect">
            <a:avLst/>
          </a:prstGeom>
        </p:spPr>
      </p:pic>
      <p:sp>
        <p:nvSpPr>
          <p:cNvPr id="11" name="TextBox 10">
            <a:extLst>
              <a:ext uri="{FF2B5EF4-FFF2-40B4-BE49-F238E27FC236}">
                <a16:creationId xmlns:a16="http://schemas.microsoft.com/office/drawing/2014/main" id="{F26CEF95-C43E-4D3F-9B93-00B950D64BA2}"/>
              </a:ext>
            </a:extLst>
          </p:cNvPr>
          <p:cNvSpPr txBox="1"/>
          <p:nvPr/>
        </p:nvSpPr>
        <p:spPr>
          <a:xfrm>
            <a:off x="1620078" y="2578442"/>
            <a:ext cx="4053985" cy="2031325"/>
          </a:xfrm>
          <a:prstGeom prst="rect">
            <a:avLst/>
          </a:prstGeom>
          <a:noFill/>
        </p:spPr>
        <p:txBody>
          <a:bodyPr wrap="square" rtlCol="0">
            <a:spAutoFit/>
          </a:bodyPr>
          <a:lstStyle/>
          <a:p>
            <a:r>
              <a:rPr lang="en-GB" dirty="0"/>
              <a:t>Notice that the word ‘mouse’ and ‘the’ </a:t>
            </a:r>
          </a:p>
          <a:p>
            <a:r>
              <a:rPr lang="en-GB" dirty="0"/>
              <a:t>has the lowest IDF values. This is expected as these words appear in each document in our collection.  </a:t>
            </a:r>
          </a:p>
          <a:p>
            <a:r>
              <a:rPr lang="en-AU" dirty="0"/>
              <a:t>The lower the IDF value of a word, the less unique it is to any particular document.</a:t>
            </a:r>
          </a:p>
        </p:txBody>
      </p:sp>
      <p:sp>
        <p:nvSpPr>
          <p:cNvPr id="13" name="TextBox 12">
            <a:extLst>
              <a:ext uri="{FF2B5EF4-FFF2-40B4-BE49-F238E27FC236}">
                <a16:creationId xmlns:a16="http://schemas.microsoft.com/office/drawing/2014/main" id="{CDE91167-E442-4FE4-A014-60F50A9CF26C}"/>
              </a:ext>
            </a:extLst>
          </p:cNvPr>
          <p:cNvSpPr txBox="1"/>
          <p:nvPr/>
        </p:nvSpPr>
        <p:spPr>
          <a:xfrm>
            <a:off x="5551768" y="457199"/>
            <a:ext cx="4744184" cy="646331"/>
          </a:xfrm>
          <a:prstGeom prst="rect">
            <a:avLst/>
          </a:prstGeom>
          <a:noFill/>
        </p:spPr>
        <p:txBody>
          <a:bodyPr wrap="none" rtlCol="0">
            <a:spAutoFit/>
          </a:bodyPr>
          <a:lstStyle/>
          <a:p>
            <a:r>
              <a:rPr lang="en-AU" dirty="0"/>
              <a:t>4- Computer the TFIDF score of your documents </a:t>
            </a:r>
          </a:p>
          <a:p>
            <a:endParaRPr lang="en-AU" dirty="0"/>
          </a:p>
        </p:txBody>
      </p:sp>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87D07852-344B-4C7E-90A3-B858046F7173}"/>
                  </a:ext>
                </a:extLst>
              </p14:cNvPr>
              <p14:cNvContentPartPr/>
              <p14:nvPr/>
            </p14:nvContentPartPr>
            <p14:xfrm>
              <a:off x="5551768" y="0"/>
              <a:ext cx="360" cy="6294960"/>
            </p14:xfrm>
          </p:contentPart>
        </mc:Choice>
        <mc:Fallback xmlns="">
          <p:pic>
            <p:nvPicPr>
              <p:cNvPr id="14" name="Ink 13">
                <a:extLst>
                  <a:ext uri="{FF2B5EF4-FFF2-40B4-BE49-F238E27FC236}">
                    <a16:creationId xmlns:a16="http://schemas.microsoft.com/office/drawing/2014/main" id="{87D07852-344B-4C7E-90A3-B858046F7173}"/>
                  </a:ext>
                </a:extLst>
              </p:cNvPr>
              <p:cNvPicPr/>
              <p:nvPr/>
            </p:nvPicPr>
            <p:blipFill>
              <a:blip r:embed="rId8"/>
              <a:stretch>
                <a:fillRect/>
              </a:stretch>
            </p:blipFill>
            <p:spPr>
              <a:xfrm>
                <a:off x="5543128" y="-9000"/>
                <a:ext cx="18000" cy="6312600"/>
              </a:xfrm>
              <a:prstGeom prst="rect">
                <a:avLst/>
              </a:prstGeom>
            </p:spPr>
          </p:pic>
        </mc:Fallback>
      </mc:AlternateContent>
      <p:pic>
        <p:nvPicPr>
          <p:cNvPr id="15" name="Picture 14">
            <a:extLst>
              <a:ext uri="{FF2B5EF4-FFF2-40B4-BE49-F238E27FC236}">
                <a16:creationId xmlns:a16="http://schemas.microsoft.com/office/drawing/2014/main" id="{9E2C42A7-6FBF-45A8-AFCC-AA36FAA9E32B}"/>
              </a:ext>
            </a:extLst>
          </p:cNvPr>
          <p:cNvPicPr>
            <a:picLocks noChangeAspect="1"/>
          </p:cNvPicPr>
          <p:nvPr/>
        </p:nvPicPr>
        <p:blipFill>
          <a:blip r:embed="rId9"/>
          <a:stretch>
            <a:fillRect/>
          </a:stretch>
        </p:blipFill>
        <p:spPr>
          <a:xfrm>
            <a:off x="5647778" y="819634"/>
            <a:ext cx="5247726" cy="1722796"/>
          </a:xfrm>
          <a:prstGeom prst="rect">
            <a:avLst/>
          </a:prstGeom>
        </p:spPr>
      </p:pic>
      <p:pic>
        <p:nvPicPr>
          <p:cNvPr id="17" name="Picture 16">
            <a:extLst>
              <a:ext uri="{FF2B5EF4-FFF2-40B4-BE49-F238E27FC236}">
                <a16:creationId xmlns:a16="http://schemas.microsoft.com/office/drawing/2014/main" id="{CCEEC1EA-2979-447A-ADCC-DC171D19C1A2}"/>
              </a:ext>
            </a:extLst>
          </p:cNvPr>
          <p:cNvPicPr>
            <a:picLocks noChangeAspect="1"/>
          </p:cNvPicPr>
          <p:nvPr/>
        </p:nvPicPr>
        <p:blipFill>
          <a:blip r:embed="rId10"/>
          <a:stretch>
            <a:fillRect/>
          </a:stretch>
        </p:blipFill>
        <p:spPr>
          <a:xfrm>
            <a:off x="5551768" y="2502418"/>
            <a:ext cx="1296232" cy="156955"/>
          </a:xfrm>
          <a:prstGeom prst="rect">
            <a:avLst/>
          </a:prstGeom>
        </p:spPr>
      </p:pic>
      <p:pic>
        <p:nvPicPr>
          <p:cNvPr id="19" name="Picture 18">
            <a:extLst>
              <a:ext uri="{FF2B5EF4-FFF2-40B4-BE49-F238E27FC236}">
                <a16:creationId xmlns:a16="http://schemas.microsoft.com/office/drawing/2014/main" id="{C6F6325D-250B-4714-8E5E-0ADE88F1E87E}"/>
              </a:ext>
            </a:extLst>
          </p:cNvPr>
          <p:cNvPicPr>
            <a:picLocks noChangeAspect="1"/>
          </p:cNvPicPr>
          <p:nvPr/>
        </p:nvPicPr>
        <p:blipFill>
          <a:blip r:embed="rId11"/>
          <a:stretch>
            <a:fillRect/>
          </a:stretch>
        </p:blipFill>
        <p:spPr>
          <a:xfrm>
            <a:off x="5551768" y="2618454"/>
            <a:ext cx="1696054" cy="4239546"/>
          </a:xfrm>
          <a:prstGeom prst="rect">
            <a:avLst/>
          </a:prstGeom>
        </p:spPr>
      </p:pic>
      <p:sp>
        <p:nvSpPr>
          <p:cNvPr id="21" name="TextBox 20">
            <a:extLst>
              <a:ext uri="{FF2B5EF4-FFF2-40B4-BE49-F238E27FC236}">
                <a16:creationId xmlns:a16="http://schemas.microsoft.com/office/drawing/2014/main" id="{B6D4F524-2086-481E-BE7A-38B0B307F479}"/>
              </a:ext>
            </a:extLst>
          </p:cNvPr>
          <p:cNvSpPr txBox="1"/>
          <p:nvPr/>
        </p:nvSpPr>
        <p:spPr>
          <a:xfrm>
            <a:off x="7171846" y="2502418"/>
            <a:ext cx="4973051" cy="3693319"/>
          </a:xfrm>
          <a:prstGeom prst="rect">
            <a:avLst/>
          </a:prstGeom>
          <a:noFill/>
        </p:spPr>
        <p:txBody>
          <a:bodyPr wrap="square" rtlCol="0">
            <a:spAutoFit/>
          </a:bodyPr>
          <a:lstStyle/>
          <a:p>
            <a:r>
              <a:rPr lang="en-AU" dirty="0"/>
              <a:t>The first line above gets the word counts for the document in a sparse matrix form. In practice, we will be computing </a:t>
            </a:r>
            <a:r>
              <a:rPr lang="en-AU" dirty="0" err="1"/>
              <a:t>tf-idf</a:t>
            </a:r>
            <a:r>
              <a:rPr lang="en-AU" dirty="0"/>
              <a:t> scores on a set of new unseen documents. In this case, we will use first </a:t>
            </a:r>
            <a:r>
              <a:rPr lang="en-AU" dirty="0" err="1"/>
              <a:t>cv.transform</a:t>
            </a:r>
            <a:r>
              <a:rPr lang="en-AU" dirty="0"/>
              <a:t>(</a:t>
            </a:r>
            <a:r>
              <a:rPr lang="en-AU" dirty="0" err="1"/>
              <a:t>your_new_docs</a:t>
            </a:r>
            <a:r>
              <a:rPr lang="en-AU" dirty="0"/>
              <a:t>) to generate the matrix of word counts. Then, by invoking </a:t>
            </a:r>
            <a:r>
              <a:rPr lang="en-AU" dirty="0" err="1"/>
              <a:t>tfidf_transformer.transform</a:t>
            </a:r>
            <a:r>
              <a:rPr lang="en-AU" dirty="0"/>
              <a:t>(</a:t>
            </a:r>
            <a:r>
              <a:rPr lang="en-AU" dirty="0" err="1"/>
              <a:t>count_vector</a:t>
            </a:r>
            <a:r>
              <a:rPr lang="en-AU" dirty="0"/>
              <a:t>) we will compute the </a:t>
            </a:r>
            <a:r>
              <a:rPr lang="en-AU" dirty="0" err="1"/>
              <a:t>tf-idf</a:t>
            </a:r>
            <a:r>
              <a:rPr lang="en-AU" dirty="0"/>
              <a:t> scores of the docs. It computes the </a:t>
            </a:r>
            <a:r>
              <a:rPr lang="en-AU" dirty="0" err="1"/>
              <a:t>tf</a:t>
            </a:r>
            <a:r>
              <a:rPr lang="en-AU" dirty="0"/>
              <a:t> * </a:t>
            </a:r>
            <a:r>
              <a:rPr lang="en-AU" dirty="0" err="1"/>
              <a:t>idf</a:t>
            </a:r>
            <a:r>
              <a:rPr lang="en-AU" dirty="0"/>
              <a:t> multiplication where the term frequency is weighted by its IDF values. The more common the word across documents, the lower its score and the more unique a word is to our first document ‘had’ and ‘tiny’ has a higher score.  </a:t>
            </a:r>
          </a:p>
        </p:txBody>
      </p:sp>
    </p:spTree>
    <p:extLst>
      <p:ext uri="{BB962C8B-B14F-4D97-AF65-F5344CB8AC3E}">
        <p14:creationId xmlns:p14="http://schemas.microsoft.com/office/powerpoint/2010/main" val="157379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00ADA6-3B22-46D2-98E4-F88665B3D2F6}"/>
              </a:ext>
            </a:extLst>
          </p:cNvPr>
          <p:cNvSpPr>
            <a:spLocks noGrp="1"/>
          </p:cNvSpPr>
          <p:nvPr>
            <p:ph idx="1"/>
          </p:nvPr>
        </p:nvSpPr>
        <p:spPr>
          <a:xfrm>
            <a:off x="58640" y="802125"/>
            <a:ext cx="8131202" cy="708623"/>
          </a:xfrm>
        </p:spPr>
        <p:txBody>
          <a:bodyPr>
            <a:normAutofit fontScale="85000" lnSpcReduction="10000"/>
          </a:bodyPr>
          <a:lstStyle/>
          <a:p>
            <a:r>
              <a:rPr lang="en-AU" dirty="0"/>
              <a:t>We will do the same thing as we did for </a:t>
            </a:r>
            <a:r>
              <a:rPr lang="en-AU" dirty="0" err="1"/>
              <a:t>Tfidftransformer</a:t>
            </a:r>
            <a:r>
              <a:rPr lang="en-AU" dirty="0"/>
              <a:t>, but this is much shorter. </a:t>
            </a:r>
            <a:r>
              <a:rPr lang="en-GB" dirty="0"/>
              <a:t>With </a:t>
            </a:r>
            <a:r>
              <a:rPr lang="en-GB" dirty="0" err="1"/>
              <a:t>Tfidfvectorizer</a:t>
            </a:r>
            <a:r>
              <a:rPr lang="en-GB" dirty="0"/>
              <a:t> you compute the word counts, </a:t>
            </a:r>
            <a:r>
              <a:rPr lang="en-GB" dirty="0" err="1"/>
              <a:t>idf</a:t>
            </a:r>
            <a:r>
              <a:rPr lang="en-GB" dirty="0"/>
              <a:t> and </a:t>
            </a:r>
            <a:r>
              <a:rPr lang="en-GB" dirty="0" err="1"/>
              <a:t>tf-idf</a:t>
            </a:r>
            <a:r>
              <a:rPr lang="en-GB" dirty="0"/>
              <a:t> values all at once.</a:t>
            </a:r>
            <a:endParaRPr lang="en-AU" dirty="0"/>
          </a:p>
        </p:txBody>
      </p:sp>
      <p:sp>
        <p:nvSpPr>
          <p:cNvPr id="4" name="Slide Number Placeholder 3">
            <a:extLst>
              <a:ext uri="{FF2B5EF4-FFF2-40B4-BE49-F238E27FC236}">
                <a16:creationId xmlns:a16="http://schemas.microsoft.com/office/drawing/2014/main" id="{000E2A6D-28C8-46C3-A9DA-9E3FB1AD338E}"/>
              </a:ext>
            </a:extLst>
          </p:cNvPr>
          <p:cNvSpPr>
            <a:spLocks noGrp="1"/>
          </p:cNvSpPr>
          <p:nvPr>
            <p:ph type="sldNum" sz="quarter" idx="12"/>
          </p:nvPr>
        </p:nvSpPr>
        <p:spPr/>
        <p:txBody>
          <a:bodyPr/>
          <a:lstStyle/>
          <a:p>
            <a:fld id="{8C30FE6C-37A1-4BA5-B3A3-49B78347BC70}" type="slidenum">
              <a:rPr lang="en-AU" smtClean="0"/>
              <a:t>7</a:t>
            </a:fld>
            <a:endParaRPr lang="en-AU"/>
          </a:p>
        </p:txBody>
      </p:sp>
      <p:sp>
        <p:nvSpPr>
          <p:cNvPr id="5" name="Title 1">
            <a:extLst>
              <a:ext uri="{FF2B5EF4-FFF2-40B4-BE49-F238E27FC236}">
                <a16:creationId xmlns:a16="http://schemas.microsoft.com/office/drawing/2014/main" id="{953296F2-5C5F-47A8-AB44-64255F8FA119}"/>
              </a:ext>
            </a:extLst>
          </p:cNvPr>
          <p:cNvSpPr>
            <a:spLocks noGrp="1"/>
          </p:cNvSpPr>
          <p:nvPr>
            <p:ph type="title"/>
          </p:nvPr>
        </p:nvSpPr>
        <p:spPr>
          <a:xfrm>
            <a:off x="0" y="0"/>
            <a:ext cx="6033052" cy="548678"/>
          </a:xfrm>
        </p:spPr>
        <p:txBody>
          <a:bodyPr>
            <a:normAutofit fontScale="90000"/>
          </a:bodyPr>
          <a:lstStyle/>
          <a:p>
            <a:r>
              <a:rPr lang="en-AU" sz="3600" dirty="0" err="1"/>
              <a:t>Tfidftransformer</a:t>
            </a:r>
            <a:r>
              <a:rPr lang="en-AU" sz="3600" dirty="0"/>
              <a:t> &amp; </a:t>
            </a:r>
            <a:r>
              <a:rPr lang="en-AU" sz="3600" dirty="0" err="1"/>
              <a:t>TfidfVectorizer</a:t>
            </a:r>
            <a:r>
              <a:rPr lang="en-AU" sz="3600" dirty="0"/>
              <a:t> </a:t>
            </a:r>
          </a:p>
        </p:txBody>
      </p:sp>
      <p:sp>
        <p:nvSpPr>
          <p:cNvPr id="6" name="Rectangle 5">
            <a:extLst>
              <a:ext uri="{FF2B5EF4-FFF2-40B4-BE49-F238E27FC236}">
                <a16:creationId xmlns:a16="http://schemas.microsoft.com/office/drawing/2014/main" id="{CFDC4A8E-79AC-4EDF-B1B7-86E163CE5706}"/>
              </a:ext>
            </a:extLst>
          </p:cNvPr>
          <p:cNvSpPr/>
          <p:nvPr/>
        </p:nvSpPr>
        <p:spPr>
          <a:xfrm>
            <a:off x="0" y="474691"/>
            <a:ext cx="3149708" cy="369332"/>
          </a:xfrm>
          <a:prstGeom prst="rect">
            <a:avLst/>
          </a:prstGeom>
        </p:spPr>
        <p:txBody>
          <a:bodyPr wrap="none">
            <a:spAutoFit/>
          </a:bodyPr>
          <a:lstStyle/>
          <a:p>
            <a:r>
              <a:rPr lang="en-AU" dirty="0"/>
              <a:t>B- The usage of </a:t>
            </a:r>
            <a:r>
              <a:rPr lang="en-AU" dirty="0" err="1"/>
              <a:t>Tfidfvectorizer</a:t>
            </a:r>
            <a:r>
              <a:rPr lang="en-AU" dirty="0"/>
              <a:t> :</a:t>
            </a:r>
          </a:p>
        </p:txBody>
      </p:sp>
      <p:pic>
        <p:nvPicPr>
          <p:cNvPr id="7" name="Picture 6">
            <a:extLst>
              <a:ext uri="{FF2B5EF4-FFF2-40B4-BE49-F238E27FC236}">
                <a16:creationId xmlns:a16="http://schemas.microsoft.com/office/drawing/2014/main" id="{8590EFDF-6BB9-437A-930F-B475D05764B8}"/>
              </a:ext>
            </a:extLst>
          </p:cNvPr>
          <p:cNvPicPr>
            <a:picLocks noChangeAspect="1"/>
          </p:cNvPicPr>
          <p:nvPr/>
        </p:nvPicPr>
        <p:blipFill>
          <a:blip r:embed="rId2"/>
          <a:stretch>
            <a:fillRect/>
          </a:stretch>
        </p:blipFill>
        <p:spPr>
          <a:xfrm>
            <a:off x="147430" y="1274280"/>
            <a:ext cx="7071822" cy="1086264"/>
          </a:xfrm>
          <a:prstGeom prst="rect">
            <a:avLst/>
          </a:prstGeom>
        </p:spPr>
      </p:pic>
      <p:sp>
        <p:nvSpPr>
          <p:cNvPr id="8" name="Content Placeholder 2">
            <a:extLst>
              <a:ext uri="{FF2B5EF4-FFF2-40B4-BE49-F238E27FC236}">
                <a16:creationId xmlns:a16="http://schemas.microsoft.com/office/drawing/2014/main" id="{87EBD6AA-5773-4558-B087-AA6DBE72B192}"/>
              </a:ext>
            </a:extLst>
          </p:cNvPr>
          <p:cNvSpPr txBox="1">
            <a:spLocks/>
          </p:cNvSpPr>
          <p:nvPr/>
        </p:nvSpPr>
        <p:spPr>
          <a:xfrm>
            <a:off x="58638" y="2593355"/>
            <a:ext cx="8131202" cy="708623"/>
          </a:xfrm>
          <a:prstGeom prst="rect">
            <a:avLst/>
          </a:prstGeom>
        </p:spPr>
        <p:txBody>
          <a:bodyPr vert="horz" lIns="0" tIns="45720" rIns="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dirty="0"/>
              <a:t>Now let’s print the </a:t>
            </a:r>
            <a:r>
              <a:rPr lang="en-GB" dirty="0" err="1"/>
              <a:t>tfidf</a:t>
            </a:r>
            <a:r>
              <a:rPr lang="en-GB" dirty="0"/>
              <a:t> values for the first document from our collection. Notice that these values are identical to the ones from </a:t>
            </a:r>
            <a:r>
              <a:rPr lang="en-GB" dirty="0" err="1"/>
              <a:t>Tfidftransformer</a:t>
            </a:r>
            <a:r>
              <a:rPr lang="en-GB" dirty="0"/>
              <a:t>, only thing is that it’s done in just two steps.</a:t>
            </a:r>
            <a:endParaRPr lang="en-AU" dirty="0"/>
          </a:p>
        </p:txBody>
      </p:sp>
      <p:pic>
        <p:nvPicPr>
          <p:cNvPr id="9" name="Picture 8">
            <a:extLst>
              <a:ext uri="{FF2B5EF4-FFF2-40B4-BE49-F238E27FC236}">
                <a16:creationId xmlns:a16="http://schemas.microsoft.com/office/drawing/2014/main" id="{6B8119FF-EF97-4BFD-AEB4-C80DF6E92711}"/>
              </a:ext>
            </a:extLst>
          </p:cNvPr>
          <p:cNvPicPr>
            <a:picLocks noChangeAspect="1"/>
          </p:cNvPicPr>
          <p:nvPr/>
        </p:nvPicPr>
        <p:blipFill>
          <a:blip r:embed="rId3"/>
          <a:stretch>
            <a:fillRect/>
          </a:stretch>
        </p:blipFill>
        <p:spPr>
          <a:xfrm>
            <a:off x="58637" y="3201711"/>
            <a:ext cx="8131203" cy="980748"/>
          </a:xfrm>
          <a:prstGeom prst="rect">
            <a:avLst/>
          </a:prstGeom>
        </p:spPr>
      </p:pic>
      <p:pic>
        <p:nvPicPr>
          <p:cNvPr id="10" name="Picture 9">
            <a:extLst>
              <a:ext uri="{FF2B5EF4-FFF2-40B4-BE49-F238E27FC236}">
                <a16:creationId xmlns:a16="http://schemas.microsoft.com/office/drawing/2014/main" id="{CB7541D7-58A6-45BA-8491-477298129D8F}"/>
              </a:ext>
            </a:extLst>
          </p:cNvPr>
          <p:cNvPicPr>
            <a:picLocks noChangeAspect="1"/>
          </p:cNvPicPr>
          <p:nvPr/>
        </p:nvPicPr>
        <p:blipFill>
          <a:blip r:embed="rId4"/>
          <a:stretch>
            <a:fillRect/>
          </a:stretch>
        </p:blipFill>
        <p:spPr>
          <a:xfrm>
            <a:off x="8189843" y="0"/>
            <a:ext cx="988944" cy="4182459"/>
          </a:xfrm>
          <a:prstGeom prst="rect">
            <a:avLst/>
          </a:prstGeom>
        </p:spPr>
      </p:pic>
      <p:sp>
        <p:nvSpPr>
          <p:cNvPr id="11" name="TextBox 10">
            <a:extLst>
              <a:ext uri="{FF2B5EF4-FFF2-40B4-BE49-F238E27FC236}">
                <a16:creationId xmlns:a16="http://schemas.microsoft.com/office/drawing/2014/main" id="{00C9C6B0-AAF2-4147-9523-F85D362F6205}"/>
              </a:ext>
            </a:extLst>
          </p:cNvPr>
          <p:cNvSpPr txBox="1"/>
          <p:nvPr/>
        </p:nvSpPr>
        <p:spPr>
          <a:xfrm>
            <a:off x="208722" y="4182459"/>
            <a:ext cx="11844204" cy="1477328"/>
          </a:xfrm>
          <a:prstGeom prst="rect">
            <a:avLst/>
          </a:prstGeom>
          <a:noFill/>
        </p:spPr>
        <p:txBody>
          <a:bodyPr wrap="none" rtlCol="0">
            <a:spAutoFit/>
          </a:bodyPr>
          <a:lstStyle/>
          <a:p>
            <a:r>
              <a:rPr lang="en-AU" dirty="0"/>
              <a:t>In a summary, the main differences between the two modules are as follows:</a:t>
            </a:r>
          </a:p>
          <a:p>
            <a:r>
              <a:rPr lang="en-AU" dirty="0"/>
              <a:t>A – with </a:t>
            </a:r>
            <a:r>
              <a:rPr lang="en-AU" dirty="0" err="1"/>
              <a:t>Tfidftransformer</a:t>
            </a:r>
            <a:r>
              <a:rPr lang="en-AU" dirty="0"/>
              <a:t> we will systemically compute word counts using </a:t>
            </a:r>
            <a:r>
              <a:rPr lang="en-AU" dirty="0" err="1"/>
              <a:t>CountVectorizer</a:t>
            </a:r>
            <a:r>
              <a:rPr lang="en-AU" dirty="0"/>
              <a:t> and then compute IDF values and</a:t>
            </a:r>
          </a:p>
          <a:p>
            <a:r>
              <a:rPr lang="en-AU" dirty="0"/>
              <a:t>only then compute the </a:t>
            </a:r>
            <a:r>
              <a:rPr lang="en-AU" dirty="0" err="1"/>
              <a:t>Tf-idf</a:t>
            </a:r>
            <a:r>
              <a:rPr lang="en-AU" dirty="0"/>
              <a:t> scores.</a:t>
            </a:r>
          </a:p>
          <a:p>
            <a:r>
              <a:rPr lang="en-AU" dirty="0"/>
              <a:t>B – with </a:t>
            </a:r>
            <a:r>
              <a:rPr lang="en-AU" dirty="0" err="1"/>
              <a:t>Tfidfvectorizer</a:t>
            </a:r>
            <a:r>
              <a:rPr lang="en-AU" dirty="0"/>
              <a:t> we will do all three steps at once. It computes the word counts, IDF values, and </a:t>
            </a:r>
            <a:r>
              <a:rPr lang="en-AU" dirty="0" err="1"/>
              <a:t>Tf-idf</a:t>
            </a:r>
            <a:r>
              <a:rPr lang="en-AU" dirty="0"/>
              <a:t> scores all using</a:t>
            </a:r>
          </a:p>
          <a:p>
            <a:r>
              <a:rPr lang="en-AU" dirty="0"/>
              <a:t>The same dataset. </a:t>
            </a:r>
          </a:p>
        </p:txBody>
      </p:sp>
    </p:spTree>
    <p:extLst>
      <p:ext uri="{BB962C8B-B14F-4D97-AF65-F5344CB8AC3E}">
        <p14:creationId xmlns:p14="http://schemas.microsoft.com/office/powerpoint/2010/main" val="66848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E4E55-4B74-416C-909A-CBC1B92A0D47}"/>
              </a:ext>
            </a:extLst>
          </p:cNvPr>
          <p:cNvSpPr>
            <a:spLocks noGrp="1"/>
          </p:cNvSpPr>
          <p:nvPr>
            <p:ph type="title"/>
          </p:nvPr>
        </p:nvSpPr>
        <p:spPr>
          <a:xfrm>
            <a:off x="1104102" y="-85916"/>
            <a:ext cx="4077914" cy="490952"/>
          </a:xfrm>
        </p:spPr>
        <p:txBody>
          <a:bodyPr>
            <a:noAutofit/>
          </a:bodyPr>
          <a:lstStyle/>
          <a:p>
            <a:r>
              <a:rPr lang="en-AU" sz="2800" dirty="0"/>
              <a:t>Text – Count Vectorizer</a:t>
            </a:r>
          </a:p>
        </p:txBody>
      </p:sp>
      <p:pic>
        <p:nvPicPr>
          <p:cNvPr id="4" name="Picture 3">
            <a:extLst>
              <a:ext uri="{FF2B5EF4-FFF2-40B4-BE49-F238E27FC236}">
                <a16:creationId xmlns:a16="http://schemas.microsoft.com/office/drawing/2014/main" id="{DAED8697-8B35-4343-BCE2-A9F94214CCFE}"/>
              </a:ext>
            </a:extLst>
          </p:cNvPr>
          <p:cNvPicPr>
            <a:picLocks noChangeAspect="1"/>
          </p:cNvPicPr>
          <p:nvPr/>
        </p:nvPicPr>
        <p:blipFill>
          <a:blip r:embed="rId3"/>
          <a:stretch>
            <a:fillRect/>
          </a:stretch>
        </p:blipFill>
        <p:spPr>
          <a:xfrm>
            <a:off x="-47177" y="405036"/>
            <a:ext cx="6380471" cy="6452964"/>
          </a:xfrm>
          <a:prstGeom prst="rect">
            <a:avLst/>
          </a:prstGeom>
        </p:spPr>
      </p:pic>
      <p:pic>
        <p:nvPicPr>
          <p:cNvPr id="5" name="Picture 4">
            <a:extLst>
              <a:ext uri="{FF2B5EF4-FFF2-40B4-BE49-F238E27FC236}">
                <a16:creationId xmlns:a16="http://schemas.microsoft.com/office/drawing/2014/main" id="{6625D942-8271-4BAB-99DA-7F167AF94259}"/>
              </a:ext>
            </a:extLst>
          </p:cNvPr>
          <p:cNvPicPr>
            <a:picLocks noChangeAspect="1"/>
          </p:cNvPicPr>
          <p:nvPr/>
        </p:nvPicPr>
        <p:blipFill>
          <a:blip r:embed="rId4"/>
          <a:stretch>
            <a:fillRect/>
          </a:stretch>
        </p:blipFill>
        <p:spPr>
          <a:xfrm>
            <a:off x="6333294" y="0"/>
            <a:ext cx="5858706" cy="6858000"/>
          </a:xfrm>
          <a:prstGeom prst="rect">
            <a:avLst/>
          </a:prstGeom>
        </p:spPr>
      </p:pic>
      <p:sp>
        <p:nvSpPr>
          <p:cNvPr id="6" name="Slide Number Placeholder 5">
            <a:extLst>
              <a:ext uri="{FF2B5EF4-FFF2-40B4-BE49-F238E27FC236}">
                <a16:creationId xmlns:a16="http://schemas.microsoft.com/office/drawing/2014/main" id="{FC732FB9-3729-4841-8982-15ADA8C97604}"/>
              </a:ext>
            </a:extLst>
          </p:cNvPr>
          <p:cNvSpPr>
            <a:spLocks noGrp="1"/>
          </p:cNvSpPr>
          <p:nvPr>
            <p:ph type="sldNum" sz="quarter" idx="12"/>
          </p:nvPr>
        </p:nvSpPr>
        <p:spPr/>
        <p:txBody>
          <a:bodyPr/>
          <a:lstStyle/>
          <a:p>
            <a:fld id="{8C30FE6C-37A1-4BA5-B3A3-49B78347BC70}" type="slidenum">
              <a:rPr lang="en-AU" smtClean="0"/>
              <a:t>8</a:t>
            </a:fld>
            <a:endParaRPr lang="en-AU"/>
          </a:p>
        </p:txBody>
      </p:sp>
    </p:spTree>
    <p:extLst>
      <p:ext uri="{BB962C8B-B14F-4D97-AF65-F5344CB8AC3E}">
        <p14:creationId xmlns:p14="http://schemas.microsoft.com/office/powerpoint/2010/main" val="486834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B5B32D-92FF-45BA-9384-48F860B0F8C2}"/>
              </a:ext>
            </a:extLst>
          </p:cNvPr>
          <p:cNvSpPr>
            <a:spLocks noGrp="1"/>
          </p:cNvSpPr>
          <p:nvPr>
            <p:ph type="title"/>
          </p:nvPr>
        </p:nvSpPr>
        <p:spPr>
          <a:xfrm>
            <a:off x="1104102" y="-85916"/>
            <a:ext cx="4077914" cy="490952"/>
          </a:xfrm>
        </p:spPr>
        <p:txBody>
          <a:bodyPr>
            <a:noAutofit/>
          </a:bodyPr>
          <a:lstStyle/>
          <a:p>
            <a:r>
              <a:rPr lang="en-AU" sz="2800" dirty="0"/>
              <a:t>Text – Count Vectorizer</a:t>
            </a:r>
          </a:p>
        </p:txBody>
      </p:sp>
      <p:pic>
        <p:nvPicPr>
          <p:cNvPr id="6" name="Picture 5">
            <a:extLst>
              <a:ext uri="{FF2B5EF4-FFF2-40B4-BE49-F238E27FC236}">
                <a16:creationId xmlns:a16="http://schemas.microsoft.com/office/drawing/2014/main" id="{2C37FD03-5BDA-4570-A5A5-F1F004F3054D}"/>
              </a:ext>
            </a:extLst>
          </p:cNvPr>
          <p:cNvPicPr>
            <a:picLocks noChangeAspect="1"/>
          </p:cNvPicPr>
          <p:nvPr/>
        </p:nvPicPr>
        <p:blipFill>
          <a:blip r:embed="rId2"/>
          <a:stretch>
            <a:fillRect/>
          </a:stretch>
        </p:blipFill>
        <p:spPr>
          <a:xfrm>
            <a:off x="0" y="308113"/>
            <a:ext cx="5778305" cy="6549887"/>
          </a:xfrm>
          <a:prstGeom prst="rect">
            <a:avLst/>
          </a:prstGeom>
        </p:spPr>
      </p:pic>
      <p:pic>
        <p:nvPicPr>
          <p:cNvPr id="7" name="Picture 6">
            <a:extLst>
              <a:ext uri="{FF2B5EF4-FFF2-40B4-BE49-F238E27FC236}">
                <a16:creationId xmlns:a16="http://schemas.microsoft.com/office/drawing/2014/main" id="{DFB30494-E84D-45B9-ADAA-30CC99D45343}"/>
              </a:ext>
            </a:extLst>
          </p:cNvPr>
          <p:cNvPicPr>
            <a:picLocks noChangeAspect="1"/>
          </p:cNvPicPr>
          <p:nvPr/>
        </p:nvPicPr>
        <p:blipFill>
          <a:blip r:embed="rId3"/>
          <a:stretch>
            <a:fillRect/>
          </a:stretch>
        </p:blipFill>
        <p:spPr>
          <a:xfrm>
            <a:off x="5778305" y="0"/>
            <a:ext cx="6512331" cy="6857999"/>
          </a:xfrm>
          <a:prstGeom prst="rect">
            <a:avLst/>
          </a:prstGeom>
        </p:spPr>
      </p:pic>
      <p:sp>
        <p:nvSpPr>
          <p:cNvPr id="8" name="Slide Number Placeholder 7">
            <a:extLst>
              <a:ext uri="{FF2B5EF4-FFF2-40B4-BE49-F238E27FC236}">
                <a16:creationId xmlns:a16="http://schemas.microsoft.com/office/drawing/2014/main" id="{04E5AA92-63A1-49EE-8C52-DBED02F96486}"/>
              </a:ext>
            </a:extLst>
          </p:cNvPr>
          <p:cNvSpPr>
            <a:spLocks noGrp="1"/>
          </p:cNvSpPr>
          <p:nvPr>
            <p:ph type="sldNum" sz="quarter" idx="12"/>
          </p:nvPr>
        </p:nvSpPr>
        <p:spPr/>
        <p:txBody>
          <a:bodyPr/>
          <a:lstStyle/>
          <a:p>
            <a:fld id="{8C30FE6C-37A1-4BA5-B3A3-49B78347BC70}" type="slidenum">
              <a:rPr lang="en-AU" smtClean="0"/>
              <a:t>9</a:t>
            </a:fld>
            <a:endParaRPr lang="en-AU"/>
          </a:p>
        </p:txBody>
      </p:sp>
    </p:spTree>
    <p:extLst>
      <p:ext uri="{BB962C8B-B14F-4D97-AF65-F5344CB8AC3E}">
        <p14:creationId xmlns:p14="http://schemas.microsoft.com/office/powerpoint/2010/main" val="2012062157"/>
      </p:ext>
    </p:extLst>
  </p:cSld>
  <p:clrMapOvr>
    <a:masterClrMapping/>
  </p:clrMapOvr>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262</TotalTime>
  <Words>1150</Words>
  <Application>Microsoft Office PowerPoint</Application>
  <PresentationFormat>Widescreen</PresentationFormat>
  <Paragraphs>90</Paragraphs>
  <Slides>12</Slides>
  <Notes>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8" baseType="lpstr">
      <vt:lpstr>Arial</vt:lpstr>
      <vt:lpstr>Calibri</vt:lpstr>
      <vt:lpstr>Calibri Light</vt:lpstr>
      <vt:lpstr>Wingdings</vt:lpstr>
      <vt:lpstr>Retrospect</vt:lpstr>
      <vt:lpstr>Bitmap Image</vt:lpstr>
      <vt:lpstr>Text Feature Extraction</vt:lpstr>
      <vt:lpstr>Agenda</vt:lpstr>
      <vt:lpstr>Text Feature Extraction </vt:lpstr>
      <vt:lpstr>Bag of Words (BoW)</vt:lpstr>
      <vt:lpstr>Tfidftransformer &amp; TfidfVectorizer </vt:lpstr>
      <vt:lpstr>Tfidftransformer &amp; TfidfVectorizer </vt:lpstr>
      <vt:lpstr>Tfidftransformer &amp; TfidfVectorizer </vt:lpstr>
      <vt:lpstr>Text – Count Vectorizer</vt:lpstr>
      <vt:lpstr>Text – Count Vectorizer</vt:lpstr>
      <vt:lpstr>Text – TF - IDF</vt:lpstr>
      <vt:lpstr>Text – TF - IDF</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Hamoud Alhazmi</dc:creator>
  <cp:lastModifiedBy>Hamoud Alhazmi</cp:lastModifiedBy>
  <cp:revision>167</cp:revision>
  <dcterms:created xsi:type="dcterms:W3CDTF">2019-10-14T00:14:21Z</dcterms:created>
  <dcterms:modified xsi:type="dcterms:W3CDTF">2019-10-14T04:37:24Z</dcterms:modified>
</cp:coreProperties>
</file>