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8" r:id="rId3"/>
    <p:sldId id="257" r:id="rId4"/>
    <p:sldId id="260" r:id="rId5"/>
    <p:sldId id="261" r:id="rId6"/>
    <p:sldId id="262" r:id="rId7"/>
    <p:sldId id="263" r:id="rId8"/>
    <p:sldId id="264" r:id="rId9"/>
    <p:sldId id="265" r:id="rId10"/>
    <p:sldId id="266" r:id="rId11"/>
    <p:sldId id="267" r:id="rId12"/>
    <p:sldId id="274"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E9D713F-A833-42D5-A082-5499E54586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94147-6390-41B9-AFCC-2E59ADA1AC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26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D713F-A833-42D5-A082-5499E54586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94147-6390-41B9-AFCC-2E59ADA1AC59}" type="slidenum">
              <a:rPr lang="en-US" smtClean="0"/>
              <a:t>‹#›</a:t>
            </a:fld>
            <a:endParaRPr lang="en-US"/>
          </a:p>
        </p:txBody>
      </p:sp>
    </p:spTree>
    <p:extLst>
      <p:ext uri="{BB962C8B-B14F-4D97-AF65-F5344CB8AC3E}">
        <p14:creationId xmlns:p14="http://schemas.microsoft.com/office/powerpoint/2010/main" val="250231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D713F-A833-42D5-A082-5499E54586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94147-6390-41B9-AFCC-2E59ADA1AC5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87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D713F-A833-42D5-A082-5499E54586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94147-6390-41B9-AFCC-2E59ADA1AC59}" type="slidenum">
              <a:rPr lang="en-US" smtClean="0"/>
              <a:t>‹#›</a:t>
            </a:fld>
            <a:endParaRPr lang="en-US"/>
          </a:p>
        </p:txBody>
      </p:sp>
    </p:spTree>
    <p:extLst>
      <p:ext uri="{BB962C8B-B14F-4D97-AF65-F5344CB8AC3E}">
        <p14:creationId xmlns:p14="http://schemas.microsoft.com/office/powerpoint/2010/main" val="330864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9D713F-A833-42D5-A082-5499E5458643}"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94147-6390-41B9-AFCC-2E59ADA1AC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452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9D713F-A833-42D5-A082-5499E545864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94147-6390-41B9-AFCC-2E59ADA1AC59}" type="slidenum">
              <a:rPr lang="en-US" smtClean="0"/>
              <a:t>‹#›</a:t>
            </a:fld>
            <a:endParaRPr lang="en-US"/>
          </a:p>
        </p:txBody>
      </p:sp>
    </p:spTree>
    <p:extLst>
      <p:ext uri="{BB962C8B-B14F-4D97-AF65-F5344CB8AC3E}">
        <p14:creationId xmlns:p14="http://schemas.microsoft.com/office/powerpoint/2010/main" val="159310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D713F-A833-42D5-A082-5499E5458643}"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94147-6390-41B9-AFCC-2E59ADA1AC59}" type="slidenum">
              <a:rPr lang="en-US" smtClean="0"/>
              <a:t>‹#›</a:t>
            </a:fld>
            <a:endParaRPr lang="en-US"/>
          </a:p>
        </p:txBody>
      </p:sp>
    </p:spTree>
    <p:extLst>
      <p:ext uri="{BB962C8B-B14F-4D97-AF65-F5344CB8AC3E}">
        <p14:creationId xmlns:p14="http://schemas.microsoft.com/office/powerpoint/2010/main" val="319321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9D713F-A833-42D5-A082-5499E5458643}"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94147-6390-41B9-AFCC-2E59ADA1AC59}" type="slidenum">
              <a:rPr lang="en-US" smtClean="0"/>
              <a:t>‹#›</a:t>
            </a:fld>
            <a:endParaRPr lang="en-US"/>
          </a:p>
        </p:txBody>
      </p:sp>
    </p:spTree>
    <p:extLst>
      <p:ext uri="{BB962C8B-B14F-4D97-AF65-F5344CB8AC3E}">
        <p14:creationId xmlns:p14="http://schemas.microsoft.com/office/powerpoint/2010/main" val="33393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D713F-A833-42D5-A082-5499E5458643}" type="datetimeFigureOut">
              <a:rPr lang="en-US" smtClean="0"/>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494147-6390-41B9-AFCC-2E59ADA1AC59}" type="slidenum">
              <a:rPr lang="en-US" smtClean="0"/>
              <a:t>‹#›</a:t>
            </a:fld>
            <a:endParaRPr lang="en-US"/>
          </a:p>
        </p:txBody>
      </p:sp>
    </p:spTree>
    <p:extLst>
      <p:ext uri="{BB962C8B-B14F-4D97-AF65-F5344CB8AC3E}">
        <p14:creationId xmlns:p14="http://schemas.microsoft.com/office/powerpoint/2010/main" val="362665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9D713F-A833-42D5-A082-5499E545864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94147-6390-41B9-AFCC-2E59ADA1AC59}" type="slidenum">
              <a:rPr lang="en-US" smtClean="0"/>
              <a:t>‹#›</a:t>
            </a:fld>
            <a:endParaRPr lang="en-US"/>
          </a:p>
        </p:txBody>
      </p:sp>
    </p:spTree>
    <p:extLst>
      <p:ext uri="{BB962C8B-B14F-4D97-AF65-F5344CB8AC3E}">
        <p14:creationId xmlns:p14="http://schemas.microsoft.com/office/powerpoint/2010/main" val="1077260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D713F-A833-42D5-A082-5499E5458643}"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94147-6390-41B9-AFCC-2E59ADA1AC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46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9D713F-A833-42D5-A082-5499E5458643}" type="datetimeFigureOut">
              <a:rPr lang="en-US" smtClean="0"/>
              <a:t>10/14/2020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9494147-6390-41B9-AFCC-2E59ADA1AC5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57315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ACEA-26EA-4B60-AC95-F01A2173F3D7}"/>
              </a:ext>
            </a:extLst>
          </p:cNvPr>
          <p:cNvSpPr>
            <a:spLocks noGrp="1"/>
          </p:cNvSpPr>
          <p:nvPr>
            <p:ph type="ctrTitle"/>
          </p:nvPr>
        </p:nvSpPr>
        <p:spPr>
          <a:xfrm>
            <a:off x="457200" y="4960137"/>
            <a:ext cx="7030278" cy="1463040"/>
          </a:xfrm>
        </p:spPr>
        <p:txBody>
          <a:bodyPr/>
          <a:lstStyle/>
          <a:p>
            <a:r>
              <a:rPr lang="en-US" b="1" dirty="0" err="1"/>
              <a:t>Hamoye</a:t>
            </a:r>
            <a:r>
              <a:rPr lang="en-US" b="1" dirty="0"/>
              <a:t> Open Source Project  18</a:t>
            </a:r>
          </a:p>
        </p:txBody>
      </p:sp>
      <p:sp>
        <p:nvSpPr>
          <p:cNvPr id="3" name="Subtitle 2">
            <a:extLst>
              <a:ext uri="{FF2B5EF4-FFF2-40B4-BE49-F238E27FC236}">
                <a16:creationId xmlns:a16="http://schemas.microsoft.com/office/drawing/2014/main" id="{3F064064-2A67-4359-8568-604104A5F4DB}"/>
              </a:ext>
            </a:extLst>
          </p:cNvPr>
          <p:cNvSpPr>
            <a:spLocks noGrp="1"/>
          </p:cNvSpPr>
          <p:nvPr>
            <p:ph type="subTitle" idx="1"/>
          </p:nvPr>
        </p:nvSpPr>
        <p:spPr>
          <a:xfrm>
            <a:off x="8362122" y="4960137"/>
            <a:ext cx="3448878" cy="1463040"/>
          </a:xfrm>
        </p:spPr>
        <p:txBody>
          <a:bodyPr>
            <a:normAutofit/>
          </a:bodyPr>
          <a:lstStyle/>
          <a:p>
            <a:r>
              <a:rPr lang="en-US" sz="2400" b="1" dirty="0"/>
              <a:t>Crimes Unemployment</a:t>
            </a:r>
          </a:p>
        </p:txBody>
      </p:sp>
    </p:spTree>
    <p:extLst>
      <p:ext uri="{BB962C8B-B14F-4D97-AF65-F5344CB8AC3E}">
        <p14:creationId xmlns:p14="http://schemas.microsoft.com/office/powerpoint/2010/main" val="13714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CE4D01D-FF6C-48C6-90CC-5C78F62AE185}"/>
              </a:ext>
            </a:extLst>
          </p:cNvPr>
          <p:cNvSpPr>
            <a:spLocks noGrp="1" noChangeArrowheads="1"/>
          </p:cNvSpPr>
          <p:nvPr>
            <p:ph type="title"/>
          </p:nvPr>
        </p:nvSpPr>
        <p:spPr bwMode="auto">
          <a:xfrm>
            <a:off x="825345" y="404116"/>
            <a:ext cx="8965083"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rPr>
              <a:t>13.9% correlation between aggravated assault and Unemployment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Content Placeholder 4">
            <a:extLst>
              <a:ext uri="{FF2B5EF4-FFF2-40B4-BE49-F238E27FC236}">
                <a16:creationId xmlns:a16="http://schemas.microsoft.com/office/drawing/2014/main" id="{52B0E2B4-3D1E-4988-825F-67D69AFEF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616" y="915844"/>
            <a:ext cx="9117288" cy="6047418"/>
          </a:xfrm>
        </p:spPr>
      </p:pic>
    </p:spTree>
    <p:extLst>
      <p:ext uri="{BB962C8B-B14F-4D97-AF65-F5344CB8AC3E}">
        <p14:creationId xmlns:p14="http://schemas.microsoft.com/office/powerpoint/2010/main" val="183564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11A8-19C2-4F43-A430-BAC143686058}"/>
              </a:ext>
            </a:extLst>
          </p:cNvPr>
          <p:cNvSpPr>
            <a:spLocks noGrp="1"/>
          </p:cNvSpPr>
          <p:nvPr>
            <p:ph type="title"/>
          </p:nvPr>
        </p:nvSpPr>
        <p:spPr/>
        <p:txBody>
          <a:bodyPr/>
          <a:lstStyle/>
          <a:p>
            <a:pPr algn="ctr"/>
            <a:r>
              <a:rPr lang="en-US" dirty="0"/>
              <a:t>Weak correlations</a:t>
            </a:r>
          </a:p>
        </p:txBody>
      </p:sp>
      <p:sp>
        <p:nvSpPr>
          <p:cNvPr id="3" name="Content Placeholder 2">
            <a:extLst>
              <a:ext uri="{FF2B5EF4-FFF2-40B4-BE49-F238E27FC236}">
                <a16:creationId xmlns:a16="http://schemas.microsoft.com/office/drawing/2014/main" id="{43187251-8326-4EE4-AEF0-1D180B4373FC}"/>
              </a:ext>
            </a:extLst>
          </p:cNvPr>
          <p:cNvSpPr>
            <a:spLocks noGrp="1"/>
          </p:cNvSpPr>
          <p:nvPr>
            <p:ph idx="1"/>
          </p:nvPr>
        </p:nvSpPr>
        <p:spPr>
          <a:xfrm>
            <a:off x="463825" y="1736035"/>
            <a:ext cx="10893287" cy="4573325"/>
          </a:xfrm>
        </p:spPr>
        <p:txBody>
          <a:bodyPr/>
          <a:lstStyle/>
          <a:p>
            <a:endParaRPr lang="en-US" b="1" i="1" dirty="0">
              <a:solidFill>
                <a:srgbClr val="000000"/>
              </a:solidFill>
              <a:effectLst/>
              <a:latin typeface="Helvetica Neue"/>
            </a:endParaRPr>
          </a:p>
          <a:p>
            <a:endParaRPr lang="en-US" b="1" i="1" dirty="0">
              <a:solidFill>
                <a:srgbClr val="000000"/>
              </a:solidFill>
              <a:latin typeface="Helvetica Neue"/>
            </a:endParaRPr>
          </a:p>
          <a:p>
            <a:endParaRPr lang="en-US" b="1" i="1" dirty="0">
              <a:solidFill>
                <a:srgbClr val="000000"/>
              </a:solidFill>
              <a:effectLst/>
              <a:latin typeface="Helvetica Neue"/>
            </a:endParaRPr>
          </a:p>
          <a:p>
            <a:endParaRPr lang="en-US" b="1" i="1" dirty="0">
              <a:solidFill>
                <a:srgbClr val="000000"/>
              </a:solidFill>
              <a:latin typeface="Helvetica Neue"/>
            </a:endParaRPr>
          </a:p>
          <a:p>
            <a:r>
              <a:rPr lang="en-US" b="1" i="1" dirty="0">
                <a:solidFill>
                  <a:srgbClr val="000000"/>
                </a:solidFill>
                <a:effectLst/>
                <a:latin typeface="Helvetica Neue"/>
              </a:rPr>
              <a:t>The scatter plots and correlation coefficients show very weak correlations between unemployment and crime. </a:t>
            </a:r>
            <a:endParaRPr lang="en-US" dirty="0"/>
          </a:p>
        </p:txBody>
      </p:sp>
    </p:spTree>
    <p:extLst>
      <p:ext uri="{BB962C8B-B14F-4D97-AF65-F5344CB8AC3E}">
        <p14:creationId xmlns:p14="http://schemas.microsoft.com/office/powerpoint/2010/main" val="13178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112C-50C5-4D37-A8C5-FF819CB4D0DB}"/>
              </a:ext>
            </a:extLst>
          </p:cNvPr>
          <p:cNvSpPr>
            <a:spLocks noGrp="1"/>
          </p:cNvSpPr>
          <p:nvPr>
            <p:ph type="title"/>
          </p:nvPr>
        </p:nvSpPr>
        <p:spPr>
          <a:xfrm>
            <a:off x="1024128" y="585216"/>
            <a:ext cx="9720072" cy="673741"/>
          </a:xfrm>
        </p:spPr>
        <p:txBody>
          <a:bodyPr>
            <a:normAutofit fontScale="90000"/>
          </a:bodyPr>
          <a:lstStyle/>
          <a:p>
            <a:pPr algn="ctr"/>
            <a:r>
              <a:rPr lang="en-US" dirty="0"/>
              <a:t>A Closer look</a:t>
            </a:r>
          </a:p>
        </p:txBody>
      </p:sp>
      <p:sp>
        <p:nvSpPr>
          <p:cNvPr id="3" name="Content Placeholder 2">
            <a:extLst>
              <a:ext uri="{FF2B5EF4-FFF2-40B4-BE49-F238E27FC236}">
                <a16:creationId xmlns:a16="http://schemas.microsoft.com/office/drawing/2014/main" id="{E6830D80-B15A-458C-8670-D718257DE25C}"/>
              </a:ext>
            </a:extLst>
          </p:cNvPr>
          <p:cNvSpPr>
            <a:spLocks noGrp="1"/>
          </p:cNvSpPr>
          <p:nvPr>
            <p:ph idx="1"/>
          </p:nvPr>
        </p:nvSpPr>
        <p:spPr>
          <a:xfrm>
            <a:off x="265044" y="1616765"/>
            <a:ext cx="10479158" cy="4692595"/>
          </a:xfrm>
        </p:spPr>
        <p:txBody>
          <a:bodyPr/>
          <a:lstStyle/>
          <a:p>
            <a:r>
              <a:rPr lang="en-US" b="1" i="1" dirty="0">
                <a:solidFill>
                  <a:srgbClr val="000000"/>
                </a:solidFill>
                <a:effectLst/>
                <a:latin typeface="Helvetica Neue"/>
              </a:rPr>
              <a:t>Let's pick a few years at random and loot at the relationship between crime and unemployment in those years</a:t>
            </a:r>
            <a:endParaRPr lang="en-US" dirty="0"/>
          </a:p>
        </p:txBody>
      </p:sp>
    </p:spTree>
    <p:extLst>
      <p:ext uri="{BB962C8B-B14F-4D97-AF65-F5344CB8AC3E}">
        <p14:creationId xmlns:p14="http://schemas.microsoft.com/office/powerpoint/2010/main" val="194119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319-203F-40F7-BF20-25A36AF5BC99}"/>
              </a:ext>
            </a:extLst>
          </p:cNvPr>
          <p:cNvSpPr>
            <a:spLocks noGrp="1"/>
          </p:cNvSpPr>
          <p:nvPr>
            <p:ph type="title"/>
          </p:nvPr>
        </p:nvSpPr>
        <p:spPr>
          <a:xfrm>
            <a:off x="927652" y="106017"/>
            <a:ext cx="9816548" cy="2703444"/>
          </a:xfrm>
        </p:spPr>
        <p:txBody>
          <a:bodyPr>
            <a:normAutofit/>
          </a:bodyPr>
          <a:lstStyle/>
          <a:p>
            <a:pPr algn="ctr"/>
            <a:r>
              <a:rPr lang="en-US" sz="1800" b="1" i="1" dirty="0">
                <a:solidFill>
                  <a:srgbClr val="000000"/>
                </a:solidFill>
                <a:effectLst/>
                <a:latin typeface="Helvetica Neue"/>
              </a:rPr>
              <a:t>1989</a:t>
            </a:r>
            <a:br>
              <a:rPr lang="en-US" sz="1800" b="1" i="1" dirty="0">
                <a:solidFill>
                  <a:srgbClr val="000000"/>
                </a:solidFill>
                <a:effectLst/>
                <a:latin typeface="Helvetica Neue"/>
              </a:rPr>
            </a:br>
            <a:br>
              <a:rPr lang="en-US" sz="1800" b="1" i="1" dirty="0">
                <a:solidFill>
                  <a:srgbClr val="000000"/>
                </a:solidFill>
                <a:effectLst/>
                <a:latin typeface="Helvetica Neue"/>
              </a:rPr>
            </a:br>
            <a:br>
              <a:rPr lang="en-US" sz="1800" b="1" i="1" dirty="0">
                <a:solidFill>
                  <a:srgbClr val="000000"/>
                </a:solidFill>
                <a:effectLst/>
                <a:latin typeface="Helvetica Neue"/>
              </a:rPr>
            </a:br>
            <a:r>
              <a:rPr lang="en-US" sz="1800" b="1" i="1" dirty="0">
                <a:solidFill>
                  <a:srgbClr val="000000"/>
                </a:solidFill>
                <a:effectLst/>
                <a:latin typeface="Helvetica Neue"/>
              </a:rPr>
              <a:t>For the year 1989, WV(West Virginia ), which is the state with the highest unemployment rate, does not appear in the top 10 states in violence. DC(Washington DC ), however, which is not in the top 10 unemployment rank, comes first in violence</a:t>
            </a:r>
            <a:endParaRPr lang="en-US" sz="1800" dirty="0"/>
          </a:p>
        </p:txBody>
      </p:sp>
      <p:pic>
        <p:nvPicPr>
          <p:cNvPr id="5" name="Content Placeholder 4">
            <a:extLst>
              <a:ext uri="{FF2B5EF4-FFF2-40B4-BE49-F238E27FC236}">
                <a16:creationId xmlns:a16="http://schemas.microsoft.com/office/drawing/2014/main" id="{8870A966-0FEC-4AED-95E8-3B8C2F362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55" y="3109090"/>
            <a:ext cx="4776288" cy="3328158"/>
          </a:xfrm>
        </p:spPr>
      </p:pic>
      <p:pic>
        <p:nvPicPr>
          <p:cNvPr id="7" name="Picture 6">
            <a:extLst>
              <a:ext uri="{FF2B5EF4-FFF2-40B4-BE49-F238E27FC236}">
                <a16:creationId xmlns:a16="http://schemas.microsoft.com/office/drawing/2014/main" id="{2E422352-163B-41F6-95E2-97597BB58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765" y="3177737"/>
            <a:ext cx="5017643" cy="3328158"/>
          </a:xfrm>
          <a:prstGeom prst="rect">
            <a:avLst/>
          </a:prstGeom>
        </p:spPr>
      </p:pic>
    </p:spTree>
    <p:extLst>
      <p:ext uri="{BB962C8B-B14F-4D97-AF65-F5344CB8AC3E}">
        <p14:creationId xmlns:p14="http://schemas.microsoft.com/office/powerpoint/2010/main" val="119385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645D-40CE-4D2C-996E-FE59EDD4B095}"/>
              </a:ext>
            </a:extLst>
          </p:cNvPr>
          <p:cNvSpPr>
            <a:spLocks noGrp="1"/>
          </p:cNvSpPr>
          <p:nvPr>
            <p:ph type="title"/>
          </p:nvPr>
        </p:nvSpPr>
        <p:spPr>
          <a:xfrm>
            <a:off x="416185" y="0"/>
            <a:ext cx="10834912" cy="2570921"/>
          </a:xfrm>
        </p:spPr>
        <p:txBody>
          <a:bodyPr>
            <a:noAutofit/>
          </a:bodyPr>
          <a:lstStyle/>
          <a:p>
            <a:pPr algn="ctr"/>
            <a:r>
              <a:rPr lang="en-US" sz="1800" b="1" dirty="0"/>
              <a:t>1993</a:t>
            </a:r>
            <a:br>
              <a:rPr lang="en-US" sz="1800" b="1" dirty="0"/>
            </a:br>
            <a:br>
              <a:rPr lang="en-US" sz="1800" b="1" dirty="0"/>
            </a:br>
            <a:r>
              <a:rPr lang="en-US" sz="1800" b="1" i="1" dirty="0">
                <a:solidFill>
                  <a:srgbClr val="000000"/>
                </a:solidFill>
                <a:effectLst/>
                <a:latin typeface="Helvetica Neue"/>
              </a:rPr>
              <a:t>For 1993, again, WV (West Virginia) has the highest unemployment rate, but is not in the top 10 in violence rates. However, DC (Washington DC ), NY(New York), CA(California), LA (Louisiana) and IL(Illinois) all appear in top 10 unemployment and violence rates. But we can't conclude that unemployment is the cause of high violence rates in these states as the correlation between unemployment and crimes is still weak(about 0.457)</a:t>
            </a:r>
            <a:endParaRPr lang="en-US" sz="1800" b="1" dirty="0"/>
          </a:p>
        </p:txBody>
      </p:sp>
      <p:pic>
        <p:nvPicPr>
          <p:cNvPr id="5" name="Content Placeholder 4">
            <a:extLst>
              <a:ext uri="{FF2B5EF4-FFF2-40B4-BE49-F238E27FC236}">
                <a16:creationId xmlns:a16="http://schemas.microsoft.com/office/drawing/2014/main" id="{55DD5B4C-9C56-4E88-A69B-348E5F9A41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184" y="2983742"/>
            <a:ext cx="4852506" cy="3328158"/>
          </a:xfrm>
        </p:spPr>
      </p:pic>
      <p:pic>
        <p:nvPicPr>
          <p:cNvPr id="7" name="Picture 6">
            <a:extLst>
              <a:ext uri="{FF2B5EF4-FFF2-40B4-BE49-F238E27FC236}">
                <a16:creationId xmlns:a16="http://schemas.microsoft.com/office/drawing/2014/main" id="{A3884A8E-3FED-4037-B82E-A16E0E8F8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983742"/>
            <a:ext cx="5017643" cy="3328158"/>
          </a:xfrm>
          <a:prstGeom prst="rect">
            <a:avLst/>
          </a:prstGeom>
        </p:spPr>
      </p:pic>
    </p:spTree>
    <p:extLst>
      <p:ext uri="{BB962C8B-B14F-4D97-AF65-F5344CB8AC3E}">
        <p14:creationId xmlns:p14="http://schemas.microsoft.com/office/powerpoint/2010/main" val="363705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15AC-C096-4E8D-BB50-7D30EDD7451A}"/>
              </a:ext>
            </a:extLst>
          </p:cNvPr>
          <p:cNvSpPr>
            <a:spLocks noGrp="1"/>
          </p:cNvSpPr>
          <p:nvPr>
            <p:ph type="title"/>
          </p:nvPr>
        </p:nvSpPr>
        <p:spPr>
          <a:xfrm>
            <a:off x="715617" y="0"/>
            <a:ext cx="10827026" cy="3048000"/>
          </a:xfrm>
        </p:spPr>
        <p:txBody>
          <a:bodyPr>
            <a:noAutofit/>
          </a:bodyPr>
          <a:lstStyle/>
          <a:p>
            <a:pPr algn="ctr"/>
            <a:r>
              <a:rPr lang="en-US" sz="1800" b="1" i="1" dirty="0">
                <a:solidFill>
                  <a:srgbClr val="000000"/>
                </a:solidFill>
                <a:effectLst/>
                <a:latin typeface="Helvetica Neue"/>
              </a:rPr>
              <a:t>1984</a:t>
            </a:r>
            <a:br>
              <a:rPr lang="en-US" sz="1800" b="1" i="1" dirty="0">
                <a:solidFill>
                  <a:srgbClr val="000000"/>
                </a:solidFill>
                <a:effectLst/>
                <a:latin typeface="Helvetica Neue"/>
              </a:rPr>
            </a:br>
            <a:br>
              <a:rPr lang="en-US" sz="1800" b="1" i="1" dirty="0">
                <a:solidFill>
                  <a:srgbClr val="000000"/>
                </a:solidFill>
                <a:effectLst/>
                <a:latin typeface="Helvetica Neue"/>
              </a:rPr>
            </a:br>
            <a:br>
              <a:rPr lang="en-US" sz="1800" b="1" i="1" dirty="0">
                <a:solidFill>
                  <a:srgbClr val="000000"/>
                </a:solidFill>
                <a:effectLst/>
                <a:latin typeface="Helvetica Neue"/>
              </a:rPr>
            </a:br>
            <a:r>
              <a:rPr lang="en-US" sz="1800" b="1" i="1" dirty="0">
                <a:solidFill>
                  <a:srgbClr val="000000"/>
                </a:solidFill>
                <a:effectLst/>
                <a:latin typeface="Helvetica Neue"/>
              </a:rPr>
              <a:t>For 1984, apart from LA(Louisiana) which is the 5th highest in unemployment and 9th highest in violent crimes, every other state in the top 10 unemployment plot, do not appear in the violent total plot. Interestingly, WV (West Virginia) again, just like the other years we have explored ranks highest in unemployment, but does not fall into top 10 in violence. DC(Washington DC) on the other hand, just like other years e have explored comes top in violence, but it's not in top 10 of the unemployment plot</a:t>
            </a:r>
            <a:endParaRPr lang="en-US" sz="1800" dirty="0"/>
          </a:p>
        </p:txBody>
      </p:sp>
      <p:pic>
        <p:nvPicPr>
          <p:cNvPr id="5" name="Content Placeholder 4">
            <a:extLst>
              <a:ext uri="{FF2B5EF4-FFF2-40B4-BE49-F238E27FC236}">
                <a16:creationId xmlns:a16="http://schemas.microsoft.com/office/drawing/2014/main" id="{00568133-B935-4E1D-B426-0B3D12729A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069" y="3244626"/>
            <a:ext cx="4852506" cy="3328158"/>
          </a:xfrm>
        </p:spPr>
      </p:pic>
      <p:pic>
        <p:nvPicPr>
          <p:cNvPr id="7" name="Picture 6">
            <a:extLst>
              <a:ext uri="{FF2B5EF4-FFF2-40B4-BE49-F238E27FC236}">
                <a16:creationId xmlns:a16="http://schemas.microsoft.com/office/drawing/2014/main" id="{3BA94EE4-0D62-4D01-B537-468464AE7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839" y="3293111"/>
            <a:ext cx="5017643" cy="3328158"/>
          </a:xfrm>
          <a:prstGeom prst="rect">
            <a:avLst/>
          </a:prstGeom>
        </p:spPr>
      </p:pic>
    </p:spTree>
    <p:extLst>
      <p:ext uri="{BB962C8B-B14F-4D97-AF65-F5344CB8AC3E}">
        <p14:creationId xmlns:p14="http://schemas.microsoft.com/office/powerpoint/2010/main" val="1307794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56D8-9ACC-43E0-85D5-F13F46C6B74D}"/>
              </a:ext>
            </a:extLst>
          </p:cNvPr>
          <p:cNvSpPr>
            <a:spLocks noGrp="1"/>
          </p:cNvSpPr>
          <p:nvPr>
            <p:ph type="title"/>
          </p:nvPr>
        </p:nvSpPr>
        <p:spPr>
          <a:xfrm>
            <a:off x="940380" y="100842"/>
            <a:ext cx="9720072" cy="2370019"/>
          </a:xfrm>
        </p:spPr>
        <p:txBody>
          <a:bodyPr>
            <a:normAutofit/>
          </a:bodyPr>
          <a:lstStyle/>
          <a:p>
            <a:pPr algn="ctr"/>
            <a:r>
              <a:rPr lang="en-US" sz="1800" b="1" i="1" dirty="0">
                <a:solidFill>
                  <a:srgbClr val="000000"/>
                </a:solidFill>
                <a:effectLst/>
                <a:latin typeface="Helvetica Neue"/>
              </a:rPr>
              <a:t>2014</a:t>
            </a:r>
            <a:br>
              <a:rPr lang="en-US" sz="1800" b="1" i="1" dirty="0">
                <a:solidFill>
                  <a:srgbClr val="000000"/>
                </a:solidFill>
                <a:effectLst/>
                <a:latin typeface="Helvetica Neue"/>
              </a:rPr>
            </a:br>
            <a:br>
              <a:rPr lang="en-US" sz="1800" b="1" i="1" dirty="0">
                <a:solidFill>
                  <a:srgbClr val="000000"/>
                </a:solidFill>
                <a:effectLst/>
                <a:latin typeface="Helvetica Neue"/>
              </a:rPr>
            </a:br>
            <a:br>
              <a:rPr lang="en-US" sz="1800" b="1" i="1" dirty="0">
                <a:solidFill>
                  <a:srgbClr val="000000"/>
                </a:solidFill>
                <a:effectLst/>
                <a:latin typeface="Helvetica Neue"/>
              </a:rPr>
            </a:br>
            <a:r>
              <a:rPr lang="en-US" sz="1800" b="1" i="1" dirty="0">
                <a:solidFill>
                  <a:srgbClr val="000000"/>
                </a:solidFill>
                <a:effectLst/>
                <a:latin typeface="Helvetica Neue"/>
              </a:rPr>
              <a:t>For 2014, DC (Washington DC) is 2nd highest in unemployment, and highest in violence. Every other state in top 10 unemployment does not appear in top 10 violence</a:t>
            </a:r>
            <a:endParaRPr lang="en-US" sz="1800" dirty="0"/>
          </a:p>
        </p:txBody>
      </p:sp>
      <p:pic>
        <p:nvPicPr>
          <p:cNvPr id="5" name="Content Placeholder 4">
            <a:extLst>
              <a:ext uri="{FF2B5EF4-FFF2-40B4-BE49-F238E27FC236}">
                <a16:creationId xmlns:a16="http://schemas.microsoft.com/office/drawing/2014/main" id="{0BAFDB63-7D9F-428C-B2D2-24D5095D7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70861"/>
            <a:ext cx="5724940" cy="4286297"/>
          </a:xfrm>
        </p:spPr>
      </p:pic>
      <p:pic>
        <p:nvPicPr>
          <p:cNvPr id="7" name="Picture 6">
            <a:extLst>
              <a:ext uri="{FF2B5EF4-FFF2-40B4-BE49-F238E27FC236}">
                <a16:creationId xmlns:a16="http://schemas.microsoft.com/office/drawing/2014/main" id="{BCF91792-819E-4FFC-A022-6AC29F157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940" y="2470861"/>
            <a:ext cx="6131496" cy="4066967"/>
          </a:xfrm>
          <a:prstGeom prst="rect">
            <a:avLst/>
          </a:prstGeom>
        </p:spPr>
      </p:pic>
    </p:spTree>
    <p:extLst>
      <p:ext uri="{BB962C8B-B14F-4D97-AF65-F5344CB8AC3E}">
        <p14:creationId xmlns:p14="http://schemas.microsoft.com/office/powerpoint/2010/main" val="1491800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F868-091D-41CC-B525-2BE064770E4B}"/>
              </a:ext>
            </a:extLst>
          </p:cNvPr>
          <p:cNvSpPr>
            <a:spLocks noGrp="1"/>
          </p:cNvSpPr>
          <p:nvPr>
            <p:ph type="title"/>
          </p:nvPr>
        </p:nvSpPr>
        <p:spPr>
          <a:xfrm>
            <a:off x="759084" y="10974"/>
            <a:ext cx="9720072" cy="1499616"/>
          </a:xfrm>
        </p:spPr>
        <p:txBody>
          <a:bodyPr>
            <a:normAutofit fontScale="90000"/>
          </a:bodyPr>
          <a:lstStyle/>
          <a:p>
            <a:pPr algn="ctr"/>
            <a:r>
              <a:rPr lang="en-US" sz="1800" b="1" i="1" dirty="0">
                <a:solidFill>
                  <a:srgbClr val="000000"/>
                </a:solidFill>
                <a:effectLst/>
                <a:latin typeface="Helvetica Neue"/>
              </a:rPr>
              <a:t>2013</a:t>
            </a:r>
            <a:br>
              <a:rPr lang="en-US" sz="1800" b="1" i="1" dirty="0">
                <a:solidFill>
                  <a:srgbClr val="000000"/>
                </a:solidFill>
                <a:effectLst/>
                <a:latin typeface="Helvetica Neue"/>
              </a:rPr>
            </a:br>
            <a:br>
              <a:rPr lang="en-US" sz="1800" b="1" i="1" dirty="0">
                <a:solidFill>
                  <a:srgbClr val="000000"/>
                </a:solidFill>
                <a:effectLst/>
                <a:latin typeface="Helvetica Neue"/>
              </a:rPr>
            </a:br>
            <a:br>
              <a:rPr lang="en-US" sz="1800" b="1" i="1" dirty="0">
                <a:solidFill>
                  <a:srgbClr val="000000"/>
                </a:solidFill>
                <a:effectLst/>
                <a:latin typeface="Helvetica Neue"/>
              </a:rPr>
            </a:br>
            <a:r>
              <a:rPr lang="en-US" sz="1800" b="1" i="1" dirty="0">
                <a:solidFill>
                  <a:srgbClr val="000000"/>
                </a:solidFill>
                <a:effectLst/>
                <a:latin typeface="Helvetica Neue"/>
              </a:rPr>
              <a:t>For 2013, NV (Nevada) is the state with the highest unemployment rate, and 4th highest violence rate. DC(Washington DC) is the highest in violence crimes and the 7th highest in unemployment. A closer look at these 2 states shows no correlation between crime and unemployment</a:t>
            </a:r>
            <a:endParaRPr lang="en-US" sz="1800" dirty="0"/>
          </a:p>
        </p:txBody>
      </p:sp>
      <p:pic>
        <p:nvPicPr>
          <p:cNvPr id="13" name="Content Placeholder 12">
            <a:extLst>
              <a:ext uri="{FF2B5EF4-FFF2-40B4-BE49-F238E27FC236}">
                <a16:creationId xmlns:a16="http://schemas.microsoft.com/office/drawing/2014/main" id="{C7FC3B3A-3D01-4209-A56C-635339542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23" y="2119249"/>
            <a:ext cx="5196200" cy="4003375"/>
          </a:xfrm>
        </p:spPr>
      </p:pic>
      <p:pic>
        <p:nvPicPr>
          <p:cNvPr id="15" name="Picture 14">
            <a:extLst>
              <a:ext uri="{FF2B5EF4-FFF2-40B4-BE49-F238E27FC236}">
                <a16:creationId xmlns:a16="http://schemas.microsoft.com/office/drawing/2014/main" id="{507090F7-4959-4A8F-B39A-F62D81CEF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123" y="2093843"/>
            <a:ext cx="5430078" cy="4003375"/>
          </a:xfrm>
          <a:prstGeom prst="rect">
            <a:avLst/>
          </a:prstGeom>
        </p:spPr>
      </p:pic>
    </p:spTree>
    <p:extLst>
      <p:ext uri="{BB962C8B-B14F-4D97-AF65-F5344CB8AC3E}">
        <p14:creationId xmlns:p14="http://schemas.microsoft.com/office/powerpoint/2010/main" val="274409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9103-BC61-402D-976D-B43EF1A7C7DE}"/>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8156A3F2-566F-4C29-AA32-890C2C0D6141}"/>
              </a:ext>
            </a:extLst>
          </p:cNvPr>
          <p:cNvSpPr>
            <a:spLocks noGrp="1"/>
          </p:cNvSpPr>
          <p:nvPr>
            <p:ph idx="1"/>
          </p:nvPr>
        </p:nvSpPr>
        <p:spPr/>
        <p:txBody>
          <a:bodyPr/>
          <a:lstStyle/>
          <a:p>
            <a:endParaRPr lang="en-US" b="1" i="0" dirty="0">
              <a:solidFill>
                <a:srgbClr val="000000"/>
              </a:solidFill>
              <a:effectLst/>
              <a:latin typeface="Helvetica Neue"/>
            </a:endParaRPr>
          </a:p>
          <a:p>
            <a:endParaRPr lang="en-US" b="1">
              <a:solidFill>
                <a:srgbClr val="000000"/>
              </a:solidFill>
              <a:latin typeface="Helvetica Neue"/>
            </a:endParaRPr>
          </a:p>
          <a:p>
            <a:r>
              <a:rPr lang="en-US" b="1" i="0">
                <a:solidFill>
                  <a:srgbClr val="000000"/>
                </a:solidFill>
                <a:effectLst/>
                <a:latin typeface="Helvetica Neue"/>
              </a:rPr>
              <a:t>A </a:t>
            </a:r>
            <a:r>
              <a:rPr lang="en-US" b="1" i="0" dirty="0">
                <a:solidFill>
                  <a:srgbClr val="000000"/>
                </a:solidFill>
                <a:effectLst/>
                <a:latin typeface="Helvetica Neue"/>
              </a:rPr>
              <a:t>detailed exploration of the dataset shows very weak correlations unemployment and violent crimes. So we can conclude that a rise or decline in unemployment does not cause a rise or decline in violent crimes.</a:t>
            </a:r>
          </a:p>
          <a:p>
            <a:endParaRPr lang="en-US" dirty="0"/>
          </a:p>
        </p:txBody>
      </p:sp>
    </p:spTree>
    <p:extLst>
      <p:ext uri="{BB962C8B-B14F-4D97-AF65-F5344CB8AC3E}">
        <p14:creationId xmlns:p14="http://schemas.microsoft.com/office/powerpoint/2010/main" val="427266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6EF5-9BEC-4B7F-AB18-D8284D7AAA43}"/>
              </a:ext>
            </a:extLst>
          </p:cNvPr>
          <p:cNvSpPr>
            <a:spLocks noGrp="1"/>
          </p:cNvSpPr>
          <p:nvPr>
            <p:ph type="title"/>
          </p:nvPr>
        </p:nvSpPr>
        <p:spPr>
          <a:xfrm>
            <a:off x="290624" y="-103897"/>
            <a:ext cx="9720072" cy="1499616"/>
          </a:xfrm>
        </p:spPr>
        <p:txBody>
          <a:bodyPr/>
          <a:lstStyle/>
          <a:p>
            <a:pPr algn="ctr"/>
            <a:r>
              <a:rPr lang="en-US" dirty="0"/>
              <a:t>Dataset</a:t>
            </a:r>
          </a:p>
        </p:txBody>
      </p:sp>
      <p:sp>
        <p:nvSpPr>
          <p:cNvPr id="3" name="Content Placeholder 2">
            <a:extLst>
              <a:ext uri="{FF2B5EF4-FFF2-40B4-BE49-F238E27FC236}">
                <a16:creationId xmlns:a16="http://schemas.microsoft.com/office/drawing/2014/main" id="{ED068553-72D6-486A-9F07-A1462BFC4C72}"/>
              </a:ext>
            </a:extLst>
          </p:cNvPr>
          <p:cNvSpPr>
            <a:spLocks noGrp="1"/>
          </p:cNvSpPr>
          <p:nvPr>
            <p:ph idx="1"/>
          </p:nvPr>
        </p:nvSpPr>
        <p:spPr>
          <a:xfrm>
            <a:off x="290624" y="1033671"/>
            <a:ext cx="11610752" cy="5632172"/>
          </a:xfrm>
        </p:spPr>
        <p:txBody>
          <a:bodyPr/>
          <a:lstStyle/>
          <a:p>
            <a:pPr marL="0" indent="0">
              <a:buNone/>
            </a:pPr>
            <a:r>
              <a:rPr lang="en-US" b="0" i="1" dirty="0">
                <a:solidFill>
                  <a:srgbClr val="24292E"/>
                </a:solidFill>
                <a:effectLst/>
                <a:latin typeface="-apple-system"/>
              </a:rPr>
              <a:t>The project dataset contains data on various crimes collected over a period of 39 years, from 1976 to 2014 across all 51 states in the United States of America. It consists of 1989 rows and 14 columns</a:t>
            </a:r>
          </a:p>
          <a:p>
            <a:pPr marL="0" indent="0">
              <a:buNone/>
            </a:pPr>
            <a:endParaRPr lang="en-US" dirty="0"/>
          </a:p>
        </p:txBody>
      </p:sp>
      <p:pic>
        <p:nvPicPr>
          <p:cNvPr id="4" name="Content Placeholder 4">
            <a:extLst>
              <a:ext uri="{FF2B5EF4-FFF2-40B4-BE49-F238E27FC236}">
                <a16:creationId xmlns:a16="http://schemas.microsoft.com/office/drawing/2014/main" id="{63518FA0-8624-476B-93E3-7D728B99A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24" y="2328257"/>
            <a:ext cx="11610752" cy="6007243"/>
          </a:xfrm>
          <a:prstGeom prst="rect">
            <a:avLst/>
          </a:prstGeom>
        </p:spPr>
      </p:pic>
    </p:spTree>
    <p:extLst>
      <p:ext uri="{BB962C8B-B14F-4D97-AF65-F5344CB8AC3E}">
        <p14:creationId xmlns:p14="http://schemas.microsoft.com/office/powerpoint/2010/main" val="346921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FD90-0E12-4E05-8CB3-9DE7DA6CDEE3}"/>
              </a:ext>
            </a:extLst>
          </p:cNvPr>
          <p:cNvSpPr>
            <a:spLocks noGrp="1"/>
          </p:cNvSpPr>
          <p:nvPr>
            <p:ph type="title"/>
          </p:nvPr>
        </p:nvSpPr>
        <p:spPr>
          <a:xfrm>
            <a:off x="816864" y="249671"/>
            <a:ext cx="9720072" cy="1499616"/>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0437CF6A-B907-429F-B05D-B36D28C96657}"/>
              </a:ext>
            </a:extLst>
          </p:cNvPr>
          <p:cNvSpPr>
            <a:spLocks noGrp="1"/>
          </p:cNvSpPr>
          <p:nvPr>
            <p:ph idx="1"/>
          </p:nvPr>
        </p:nvSpPr>
        <p:spPr>
          <a:xfrm>
            <a:off x="609600" y="1749287"/>
            <a:ext cx="10134601" cy="4664765"/>
          </a:xfrm>
        </p:spPr>
        <p:txBody>
          <a:bodyPr>
            <a:normAutofit/>
          </a:bodyPr>
          <a:lstStyle/>
          <a:p>
            <a:pPr algn="ctr"/>
            <a:r>
              <a:rPr lang="en-US" sz="3200" i="1" dirty="0">
                <a:solidFill>
                  <a:srgbClr val="000000"/>
                </a:solidFill>
                <a:effectLst/>
                <a:latin typeface="Helvetica Neue"/>
              </a:rPr>
              <a:t>Will a rise or decline in unemployment cause a corresponding rise or decline in number of (violent) crimes reported?</a:t>
            </a:r>
          </a:p>
        </p:txBody>
      </p:sp>
    </p:spTree>
    <p:extLst>
      <p:ext uri="{BB962C8B-B14F-4D97-AF65-F5344CB8AC3E}">
        <p14:creationId xmlns:p14="http://schemas.microsoft.com/office/powerpoint/2010/main" val="275368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688B-8A24-4598-AE89-A48831A1588E}"/>
              </a:ext>
            </a:extLst>
          </p:cNvPr>
          <p:cNvSpPr>
            <a:spLocks noGrp="1"/>
          </p:cNvSpPr>
          <p:nvPr>
            <p:ph type="title"/>
          </p:nvPr>
        </p:nvSpPr>
        <p:spPr>
          <a:xfrm>
            <a:off x="357810" y="70766"/>
            <a:ext cx="9720072" cy="1499616"/>
          </a:xfrm>
        </p:spPr>
        <p:txBody>
          <a:bodyPr/>
          <a:lstStyle/>
          <a:p>
            <a:pPr algn="ctr"/>
            <a:r>
              <a:rPr lang="en-US" dirty="0"/>
              <a:t>Violent Crimes</a:t>
            </a:r>
          </a:p>
        </p:txBody>
      </p:sp>
      <p:sp>
        <p:nvSpPr>
          <p:cNvPr id="3" name="Content Placeholder 2">
            <a:extLst>
              <a:ext uri="{FF2B5EF4-FFF2-40B4-BE49-F238E27FC236}">
                <a16:creationId xmlns:a16="http://schemas.microsoft.com/office/drawing/2014/main" id="{C3C4276B-29B7-4093-9C97-BAFCB3B1C6C8}"/>
              </a:ext>
            </a:extLst>
          </p:cNvPr>
          <p:cNvSpPr>
            <a:spLocks noGrp="1"/>
          </p:cNvSpPr>
          <p:nvPr>
            <p:ph idx="1"/>
          </p:nvPr>
        </p:nvSpPr>
        <p:spPr>
          <a:xfrm>
            <a:off x="92765" y="1696278"/>
            <a:ext cx="11860695" cy="5035826"/>
          </a:xfrm>
        </p:spPr>
        <p:txBody>
          <a:bodyPr/>
          <a:lstStyle/>
          <a:p>
            <a:pPr marL="0" indent="0">
              <a:buNone/>
            </a:pPr>
            <a:r>
              <a:rPr lang="en-US" i="1" dirty="0">
                <a:solidFill>
                  <a:srgbClr val="24292E"/>
                </a:solidFill>
                <a:latin typeface="-apple-system"/>
              </a:rPr>
              <a:t>V</a:t>
            </a:r>
            <a:r>
              <a:rPr lang="en-US" b="0" i="1" dirty="0">
                <a:solidFill>
                  <a:srgbClr val="24292E"/>
                </a:solidFill>
                <a:effectLst/>
                <a:latin typeface="-apple-system"/>
              </a:rPr>
              <a:t>iolent crimes consists only of crimes involving any or all of Rape or Murder, Robbery or Aggravated assault</a:t>
            </a:r>
            <a:endParaRPr lang="en-US" dirty="0"/>
          </a:p>
        </p:txBody>
      </p:sp>
      <p:pic>
        <p:nvPicPr>
          <p:cNvPr id="5" name="Picture 4">
            <a:extLst>
              <a:ext uri="{FF2B5EF4-FFF2-40B4-BE49-F238E27FC236}">
                <a16:creationId xmlns:a16="http://schemas.microsoft.com/office/drawing/2014/main" id="{C552EF8A-A67F-402A-B21E-1C4789D1D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10" y="2981684"/>
            <a:ext cx="11423064" cy="3876316"/>
          </a:xfrm>
          <a:prstGeom prst="rect">
            <a:avLst/>
          </a:prstGeom>
        </p:spPr>
      </p:pic>
    </p:spTree>
    <p:extLst>
      <p:ext uri="{BB962C8B-B14F-4D97-AF65-F5344CB8AC3E}">
        <p14:creationId xmlns:p14="http://schemas.microsoft.com/office/powerpoint/2010/main" val="211506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C72A578-8A85-455C-9735-856F270CFF07}"/>
              </a:ext>
            </a:extLst>
          </p:cNvPr>
          <p:cNvSpPr>
            <a:spLocks noGrp="1"/>
          </p:cNvSpPr>
          <p:nvPr>
            <p:ph idx="1"/>
          </p:nvPr>
        </p:nvSpPr>
        <p:spPr>
          <a:xfrm>
            <a:off x="92766" y="0"/>
            <a:ext cx="11940208" cy="6858000"/>
          </a:xfrm>
        </p:spPr>
        <p:txBody>
          <a:bodyPr/>
          <a:lstStyle/>
          <a:p>
            <a:pPr algn="ctr"/>
            <a:r>
              <a:rPr lang="en-US" dirty="0"/>
              <a:t>Violent Crimes VS Unemployment Correlation plot</a:t>
            </a:r>
          </a:p>
        </p:txBody>
      </p:sp>
      <p:pic>
        <p:nvPicPr>
          <p:cNvPr id="8" name="Content Placeholder 4">
            <a:extLst>
              <a:ext uri="{FF2B5EF4-FFF2-40B4-BE49-F238E27FC236}">
                <a16:creationId xmlns:a16="http://schemas.microsoft.com/office/drawing/2014/main" id="{39C0A143-F14E-4DE8-A160-A49F98C49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74" y="0"/>
            <a:ext cx="9744358" cy="6971942"/>
          </a:xfrm>
          <a:prstGeom prst="rect">
            <a:avLst/>
          </a:prstGeom>
        </p:spPr>
      </p:pic>
    </p:spTree>
    <p:extLst>
      <p:ext uri="{BB962C8B-B14F-4D97-AF65-F5344CB8AC3E}">
        <p14:creationId xmlns:p14="http://schemas.microsoft.com/office/powerpoint/2010/main" val="2311193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5D9D-1017-4FF2-ACCA-5A88A9C48483}"/>
              </a:ext>
            </a:extLst>
          </p:cNvPr>
          <p:cNvSpPr>
            <a:spLocks noGrp="1"/>
          </p:cNvSpPr>
          <p:nvPr>
            <p:ph type="title"/>
          </p:nvPr>
        </p:nvSpPr>
        <p:spPr>
          <a:xfrm>
            <a:off x="212651" y="159914"/>
            <a:ext cx="11653284" cy="1499616"/>
          </a:xfrm>
        </p:spPr>
        <p:txBody>
          <a:bodyPr>
            <a:normAutofit/>
          </a:bodyPr>
          <a:lstStyle/>
          <a:p>
            <a:pPr algn="ctr"/>
            <a:r>
              <a:rPr lang="en-US" sz="3600" dirty="0"/>
              <a:t>18 % correlation between violent crimes and unemployment</a:t>
            </a:r>
          </a:p>
        </p:txBody>
      </p:sp>
      <p:pic>
        <p:nvPicPr>
          <p:cNvPr id="5" name="Content Placeholder 4">
            <a:extLst>
              <a:ext uri="{FF2B5EF4-FFF2-40B4-BE49-F238E27FC236}">
                <a16:creationId xmlns:a16="http://schemas.microsoft.com/office/drawing/2014/main" id="{457530E2-41BE-4AAC-859B-B8CB4EB9DA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46" y="1829650"/>
            <a:ext cx="11692308" cy="4868435"/>
          </a:xfrm>
        </p:spPr>
      </p:pic>
    </p:spTree>
    <p:extLst>
      <p:ext uri="{BB962C8B-B14F-4D97-AF65-F5344CB8AC3E}">
        <p14:creationId xmlns:p14="http://schemas.microsoft.com/office/powerpoint/2010/main" val="368763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01A8B5-944E-417A-B4CB-E36CCFFCBE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7329" y="1502828"/>
            <a:ext cx="8050950" cy="5521854"/>
          </a:xfrm>
        </p:spPr>
      </p:pic>
      <p:sp>
        <p:nvSpPr>
          <p:cNvPr id="2" name="Title 1">
            <a:extLst>
              <a:ext uri="{FF2B5EF4-FFF2-40B4-BE49-F238E27FC236}">
                <a16:creationId xmlns:a16="http://schemas.microsoft.com/office/drawing/2014/main" id="{DC39B1B2-A5F6-401C-A47B-0F9F47FB8E33}"/>
              </a:ext>
            </a:extLst>
          </p:cNvPr>
          <p:cNvSpPr>
            <a:spLocks noGrp="1"/>
          </p:cNvSpPr>
          <p:nvPr>
            <p:ph type="title"/>
          </p:nvPr>
        </p:nvSpPr>
        <p:spPr>
          <a:xfrm>
            <a:off x="297712" y="146751"/>
            <a:ext cx="11461897" cy="1499616"/>
          </a:xfrm>
        </p:spPr>
        <p:txBody>
          <a:bodyPr>
            <a:normAutofit/>
          </a:bodyPr>
          <a:lstStyle/>
          <a:p>
            <a:pPr algn="ctr"/>
            <a:r>
              <a:rPr kumimoji="0" lang="en-US" altLang="en-US" sz="3200" b="0" i="0" u="none" strike="noStrike" cap="none" normalizeH="0" baseline="0" dirty="0">
                <a:ln>
                  <a:noFill/>
                </a:ln>
                <a:solidFill>
                  <a:srgbClr val="000000"/>
                </a:solidFill>
                <a:effectLst/>
              </a:rPr>
              <a:t>21% correlation between Murder and Unemployment</a:t>
            </a:r>
            <a:endParaRPr lang="en-US" sz="3200" dirty="0"/>
          </a:p>
        </p:txBody>
      </p:sp>
    </p:spTree>
    <p:extLst>
      <p:ext uri="{BB962C8B-B14F-4D97-AF65-F5344CB8AC3E}">
        <p14:creationId xmlns:p14="http://schemas.microsoft.com/office/powerpoint/2010/main" val="328481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726D3F5-E6F2-458D-867A-9E3055FF50E6}"/>
              </a:ext>
            </a:extLst>
          </p:cNvPr>
          <p:cNvSpPr>
            <a:spLocks noGrp="1" noChangeArrowheads="1"/>
          </p:cNvSpPr>
          <p:nvPr>
            <p:ph type="title"/>
          </p:nvPr>
        </p:nvSpPr>
        <p:spPr bwMode="auto">
          <a:xfrm>
            <a:off x="543339" y="651499"/>
            <a:ext cx="10283351"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rPr>
              <a:t>6% Correlation between Rape and Unemployment</a:t>
            </a:r>
            <a:r>
              <a:rPr kumimoji="0" lang="en-US" altLang="en-US" sz="3200" b="0" i="0" u="none" strike="noStrike" cap="none" normalizeH="0" baseline="0" dirty="0">
                <a:ln>
                  <a:noFill/>
                </a:ln>
                <a:solidFill>
                  <a:schemeClr val="tx1"/>
                </a:solidFill>
                <a:effectLst/>
              </a:rPr>
              <a:t> </a:t>
            </a:r>
          </a:p>
        </p:txBody>
      </p:sp>
      <p:pic>
        <p:nvPicPr>
          <p:cNvPr id="5" name="Content Placeholder 4">
            <a:extLst>
              <a:ext uri="{FF2B5EF4-FFF2-40B4-BE49-F238E27FC236}">
                <a16:creationId xmlns:a16="http://schemas.microsoft.com/office/drawing/2014/main" id="{CDA5EB82-7612-42AB-810D-425DD5629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897" y="1073428"/>
            <a:ext cx="8707628" cy="5864776"/>
          </a:xfrm>
        </p:spPr>
      </p:pic>
    </p:spTree>
    <p:extLst>
      <p:ext uri="{BB962C8B-B14F-4D97-AF65-F5344CB8AC3E}">
        <p14:creationId xmlns:p14="http://schemas.microsoft.com/office/powerpoint/2010/main" val="15022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1B968DA-4BCB-409E-B173-58F5F6360E3B}"/>
              </a:ext>
            </a:extLst>
          </p:cNvPr>
          <p:cNvSpPr>
            <a:spLocks noGrp="1" noChangeArrowheads="1"/>
          </p:cNvSpPr>
          <p:nvPr>
            <p:ph type="title"/>
          </p:nvPr>
        </p:nvSpPr>
        <p:spPr bwMode="auto">
          <a:xfrm>
            <a:off x="825345" y="285991"/>
            <a:ext cx="9590864"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rPr>
              <a:t>20.5% correlation between Robbery </a:t>
            </a:r>
            <a:br>
              <a:rPr kumimoji="0" lang="en-US" altLang="en-US" sz="3200" b="0" i="0" u="none" strike="noStrike" cap="none" normalizeH="0" baseline="0" dirty="0">
                <a:ln>
                  <a:noFill/>
                </a:ln>
                <a:solidFill>
                  <a:srgbClr val="000000"/>
                </a:solidFill>
                <a:effectLst/>
              </a:rPr>
            </a:br>
            <a:r>
              <a:rPr kumimoji="0" lang="en-US" altLang="en-US" sz="3200" b="0" i="0" u="none" strike="noStrike" cap="none" normalizeH="0" baseline="0" dirty="0">
                <a:ln>
                  <a:noFill/>
                </a:ln>
                <a:solidFill>
                  <a:srgbClr val="000000"/>
                </a:solidFill>
                <a:effectLst/>
              </a:rPr>
              <a:t>and Unemployment</a:t>
            </a:r>
            <a:r>
              <a:rPr kumimoji="0" lang="en-US" altLang="en-US" sz="3200" b="0" i="0" u="none" strike="noStrike" cap="none" normalizeH="0" baseline="0" dirty="0">
                <a:ln>
                  <a:noFill/>
                </a:ln>
                <a:solidFill>
                  <a:schemeClr val="tx1"/>
                </a:solidFill>
                <a:effectLst/>
              </a:rPr>
              <a:t> </a:t>
            </a:r>
          </a:p>
        </p:txBody>
      </p:sp>
      <p:pic>
        <p:nvPicPr>
          <p:cNvPr id="5" name="Content Placeholder 4">
            <a:extLst>
              <a:ext uri="{FF2B5EF4-FFF2-40B4-BE49-F238E27FC236}">
                <a16:creationId xmlns:a16="http://schemas.microsoft.com/office/drawing/2014/main" id="{162509A1-3E46-455F-95D8-074B582348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597" y="1369540"/>
            <a:ext cx="8348664" cy="5537596"/>
          </a:xfrm>
        </p:spPr>
      </p:pic>
    </p:spTree>
    <p:extLst>
      <p:ext uri="{BB962C8B-B14F-4D97-AF65-F5344CB8AC3E}">
        <p14:creationId xmlns:p14="http://schemas.microsoft.com/office/powerpoint/2010/main" val="2376916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59</TotalTime>
  <Words>569</Words>
  <Application>Microsoft Office PowerPoint</Application>
  <PresentationFormat>Widescreen</PresentationFormat>
  <Paragraphs>31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Helvetica Neue</vt:lpstr>
      <vt:lpstr>Tw Cen MT</vt:lpstr>
      <vt:lpstr>Tw Cen MT Condensed</vt:lpstr>
      <vt:lpstr>Wingdings 3</vt:lpstr>
      <vt:lpstr>Integral</vt:lpstr>
      <vt:lpstr>Hamoye Open Source Project  18</vt:lpstr>
      <vt:lpstr>Dataset</vt:lpstr>
      <vt:lpstr>Problem Statement</vt:lpstr>
      <vt:lpstr>Violent Crimes</vt:lpstr>
      <vt:lpstr>PowerPoint Presentation</vt:lpstr>
      <vt:lpstr>18 % correlation between violent crimes and unemployment</vt:lpstr>
      <vt:lpstr>21% correlation between Murder and Unemployment</vt:lpstr>
      <vt:lpstr>6% Correlation between Rape and Unemployment </vt:lpstr>
      <vt:lpstr>20.5% correlation between Robbery  and Unemployment </vt:lpstr>
      <vt:lpstr>13.9% correlation between aggravated assault and Unemployment</vt:lpstr>
      <vt:lpstr>Weak correlations</vt:lpstr>
      <vt:lpstr>A Closer look</vt:lpstr>
      <vt:lpstr>1989   For the year 1989, WV(West Virginia ), which is the state with the highest unemployment rate, does not appear in the top 10 states in violence. DC(Washington DC ), however, which is not in the top 10 unemployment rank, comes first in violence</vt:lpstr>
      <vt:lpstr>1993  For 1993, again, WV (West Virginia) has the highest unemployment rate, but is not in the top 10 in violence rates. However, DC (Washington DC ), NY(New York), CA(California), LA (Louisiana) and IL(Illinois) all appear in top 10 unemployment and violence rates. But we can't conclude that unemployment is the cause of high violence rates in these states as the correlation between unemployment and crimes is still weak(about 0.457)</vt:lpstr>
      <vt:lpstr>1984   For 1984, apart from LA(Louisiana) which is the 5th highest in unemployment and 9th highest in violent crimes, every other state in the top 10 unemployment plot, do not appear in the violent total plot. Interestingly, WV (West Virginia) again, just like the other years we have explored ranks highest in unemployment, but does not fall into top 10 in violence. DC(Washington DC) on the other hand, just like other years e have explored comes top in violence, but it's not in top 10 of the unemployment plot</vt:lpstr>
      <vt:lpstr>2014   For 2014, DC (Washington DC) is 2nd highest in unemployment, and highest in violence. Every other state in top 10 unemployment does not appear in top 10 violence</vt:lpstr>
      <vt:lpstr>2013   For 2013, NV (Nevada) is the state with the highest unemployment rate, and 4th highest violence rate. DC(Washington DC) is the highest in violence crimes and the 7th highest in unemployment. A closer look at these 2 states shows no correlation between crime and unemployment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Hamoye Open Source Project  18</dc:title>
  <dc:creator>EKEMINI ANTIA</dc:creator>
  <cp:lastModifiedBy>EKEMINI ANTIA</cp:lastModifiedBy>
  <cp:revision>5</cp:revision>
  <dcterms:created xsi:type="dcterms:W3CDTF">2020-10-14T10:26:32Z</dcterms:created>
  <dcterms:modified xsi:type="dcterms:W3CDTF">2020-10-14T11:26:26Z</dcterms:modified>
</cp:coreProperties>
</file>