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2" r:id="rId9"/>
    <p:sldId id="272" r:id="rId10"/>
    <p:sldId id="274" r:id="rId11"/>
    <p:sldId id="266" r:id="rId12"/>
    <p:sldId id="268" r:id="rId13"/>
    <p:sldId id="264" r:id="rId14"/>
    <p:sldId id="265"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3"/>
  </p:normalViewPr>
  <p:slideViewPr>
    <p:cSldViewPr snapToGrid="0" snapToObjects="1">
      <p:cViewPr varScale="1">
        <p:scale>
          <a:sx n="63" d="100"/>
          <a:sy n="63" d="100"/>
        </p:scale>
        <p:origin x="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1A9A-1A6D-0C46-8B80-05273853321F}"/>
              </a:ext>
            </a:extLst>
          </p:cNvPr>
          <p:cNvSpPr>
            <a:spLocks noGrp="1"/>
          </p:cNvSpPr>
          <p:nvPr>
            <p:ph type="ctrTitle"/>
          </p:nvPr>
        </p:nvSpPr>
        <p:spPr/>
        <p:txBody>
          <a:bodyPr/>
          <a:lstStyle/>
          <a:p>
            <a:r>
              <a:rPr lang="en-US" b="1" dirty="0"/>
              <a:t>Impact of Covid-19 Pandemic on the Global Economy:</a:t>
            </a:r>
            <a:br>
              <a:rPr lang="en-US" b="1" dirty="0"/>
            </a:br>
            <a:endParaRPr lang="en-US" dirty="0"/>
          </a:p>
        </p:txBody>
      </p:sp>
      <p:sp>
        <p:nvSpPr>
          <p:cNvPr id="3" name="Subtitle 2">
            <a:extLst>
              <a:ext uri="{FF2B5EF4-FFF2-40B4-BE49-F238E27FC236}">
                <a16:creationId xmlns:a16="http://schemas.microsoft.com/office/drawing/2014/main" id="{76D29FC2-7942-3A4A-BC42-8779008E259C}"/>
              </a:ext>
            </a:extLst>
          </p:cNvPr>
          <p:cNvSpPr>
            <a:spLocks noGrp="1"/>
          </p:cNvSpPr>
          <p:nvPr>
            <p:ph type="subTitle" idx="1"/>
          </p:nvPr>
        </p:nvSpPr>
        <p:spPr/>
        <p:txBody>
          <a:bodyPr/>
          <a:lstStyle/>
          <a:p>
            <a:r>
              <a:rPr lang="en-US" b="1" dirty="0"/>
              <a:t>Emphasis on Poverty Alleviation and Economic Growth</a:t>
            </a:r>
          </a:p>
          <a:p>
            <a:endParaRPr lang="en-US" dirty="0"/>
          </a:p>
        </p:txBody>
      </p:sp>
    </p:spTree>
    <p:extLst>
      <p:ext uri="{BB962C8B-B14F-4D97-AF65-F5344CB8AC3E}">
        <p14:creationId xmlns:p14="http://schemas.microsoft.com/office/powerpoint/2010/main" val="27162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B72C1A3E-FEEA-427E-949D-4E0E86CEBCED}"/>
              </a:ext>
            </a:extLst>
          </p:cNvPr>
          <p:cNvPicPr>
            <a:picLocks noChangeAspect="1"/>
          </p:cNvPicPr>
          <p:nvPr/>
        </p:nvPicPr>
        <p:blipFill>
          <a:blip r:embed="rId3"/>
          <a:stretch>
            <a:fillRect/>
          </a:stretch>
        </p:blipFill>
        <p:spPr>
          <a:xfrm>
            <a:off x="1071093" y="749689"/>
            <a:ext cx="4871476" cy="2679310"/>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502EC32D-2146-4C9A-B4FB-9FF3EB0E027F}"/>
              </a:ext>
            </a:extLst>
          </p:cNvPr>
          <p:cNvPicPr>
            <a:picLocks noChangeAspect="1"/>
          </p:cNvPicPr>
          <p:nvPr/>
        </p:nvPicPr>
        <p:blipFill>
          <a:blip r:embed="rId4"/>
          <a:stretch>
            <a:fillRect/>
          </a:stretch>
        </p:blipFill>
        <p:spPr>
          <a:xfrm>
            <a:off x="6096000" y="749689"/>
            <a:ext cx="4871478" cy="2679311"/>
          </a:xfrm>
          <a:prstGeom prst="rect">
            <a:avLst/>
          </a:prstGeom>
        </p:spPr>
      </p:pic>
      <p:pic>
        <p:nvPicPr>
          <p:cNvPr id="5" name="Content Placeholder 4" descr="A picture containing graphical user interface&#10;&#10;Description automatically generated">
            <a:extLst>
              <a:ext uri="{FF2B5EF4-FFF2-40B4-BE49-F238E27FC236}">
                <a16:creationId xmlns:a16="http://schemas.microsoft.com/office/drawing/2014/main" id="{B45C4309-D620-431B-B3B4-6818F36DF514}"/>
              </a:ext>
            </a:extLst>
          </p:cNvPr>
          <p:cNvPicPr>
            <a:picLocks noChangeAspect="1"/>
          </p:cNvPicPr>
          <p:nvPr/>
        </p:nvPicPr>
        <p:blipFill>
          <a:blip r:embed="rId5"/>
          <a:stretch>
            <a:fillRect/>
          </a:stretch>
        </p:blipFill>
        <p:spPr>
          <a:xfrm>
            <a:off x="6096001" y="3557165"/>
            <a:ext cx="4871477" cy="267931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9BABC123-BD6A-48A4-8CD1-9A945074F2B4}"/>
              </a:ext>
            </a:extLst>
          </p:cNvPr>
          <p:cNvPicPr>
            <a:picLocks noChangeAspect="1"/>
          </p:cNvPicPr>
          <p:nvPr/>
        </p:nvPicPr>
        <p:blipFill>
          <a:blip r:embed="rId6"/>
          <a:stretch>
            <a:fillRect/>
          </a:stretch>
        </p:blipFill>
        <p:spPr>
          <a:xfrm>
            <a:off x="1070061" y="3557165"/>
            <a:ext cx="4871477" cy="2679311"/>
          </a:xfrm>
          <a:prstGeom prst="rect">
            <a:avLst/>
          </a:prstGeom>
        </p:spPr>
      </p:pic>
    </p:spTree>
    <p:extLst>
      <p:ext uri="{BB962C8B-B14F-4D97-AF65-F5344CB8AC3E}">
        <p14:creationId xmlns:p14="http://schemas.microsoft.com/office/powerpoint/2010/main" val="22545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DD20D-E94D-A84E-A01C-C6BDA6B8C8E8}"/>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Results</a:t>
            </a:r>
          </a:p>
        </p:txBody>
      </p:sp>
      <p:sp>
        <p:nvSpPr>
          <p:cNvPr id="3" name="Content Placeholder 2">
            <a:extLst>
              <a:ext uri="{FF2B5EF4-FFF2-40B4-BE49-F238E27FC236}">
                <a16:creationId xmlns:a16="http://schemas.microsoft.com/office/drawing/2014/main" id="{112145D1-468C-444B-A508-F2B70D401C93}"/>
              </a:ext>
            </a:extLst>
          </p:cNvPr>
          <p:cNvSpPr>
            <a:spLocks noGrp="1"/>
          </p:cNvSpPr>
          <p:nvPr>
            <p:ph idx="1"/>
          </p:nvPr>
        </p:nvSpPr>
        <p:spPr>
          <a:xfrm>
            <a:off x="1577446" y="2413001"/>
            <a:ext cx="9048218" cy="3033180"/>
          </a:xfrm>
        </p:spPr>
        <p:txBody>
          <a:bodyPr anchor="ctr">
            <a:normAutofit/>
          </a:bodyPr>
          <a:lstStyle/>
          <a:p>
            <a:r>
              <a:rPr lang="en-US" dirty="0"/>
              <a:t>Impact on poverty alleviation: The total deaths resulting from the pandemic positively impacted poverty alleviation efforts and the human development index. </a:t>
            </a:r>
            <a:endParaRPr lang="en-US" sz="2000" dirty="0"/>
          </a:p>
          <a:p>
            <a:endParaRPr lang="en-US" sz="2000" dirty="0"/>
          </a:p>
          <a:p>
            <a:endParaRPr lang="en-US" sz="2000" dirty="0">
              <a:solidFill>
                <a:srgbClr val="FFFFFF"/>
              </a:solidFill>
            </a:endParaRPr>
          </a:p>
        </p:txBody>
      </p:sp>
    </p:spTree>
    <p:extLst>
      <p:ext uri="{BB962C8B-B14F-4D97-AF65-F5344CB8AC3E}">
        <p14:creationId xmlns:p14="http://schemas.microsoft.com/office/powerpoint/2010/main" val="78659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ECE-8081-1C4D-994E-F239D08ABAD9}"/>
              </a:ext>
            </a:extLst>
          </p:cNvPr>
          <p:cNvSpPr>
            <a:spLocks noGrp="1"/>
          </p:cNvSpPr>
          <p:nvPr>
            <p:ph type="title"/>
          </p:nvPr>
        </p:nvSpPr>
        <p:spPr/>
        <p:txBody>
          <a:bodyPr/>
          <a:lstStyle/>
          <a:p>
            <a:r>
              <a:rPr lang="en-US"/>
              <a:t>Deaths vs hdi</a:t>
            </a:r>
            <a:endParaRPr lang="en-US" dirty="0"/>
          </a:p>
        </p:txBody>
      </p:sp>
      <p:pic>
        <p:nvPicPr>
          <p:cNvPr id="4" name="Content Placeholder 3" descr="Chart, scatter chart, bubble chart&#10;&#10;Description automatically generated">
            <a:extLst>
              <a:ext uri="{FF2B5EF4-FFF2-40B4-BE49-F238E27FC236}">
                <a16:creationId xmlns:a16="http://schemas.microsoft.com/office/drawing/2014/main" id="{D45E1830-DD80-B742-A424-29BB983C45A4}"/>
              </a:ext>
            </a:extLst>
          </p:cNvPr>
          <p:cNvPicPr>
            <a:picLocks noGrp="1" noChangeAspect="1"/>
          </p:cNvPicPr>
          <p:nvPr>
            <p:ph idx="1"/>
          </p:nvPr>
        </p:nvPicPr>
        <p:blipFill>
          <a:blip r:embed="rId2"/>
          <a:stretch>
            <a:fillRect/>
          </a:stretch>
        </p:blipFill>
        <p:spPr>
          <a:xfrm>
            <a:off x="2100263" y="1828800"/>
            <a:ext cx="8829675" cy="4800600"/>
          </a:xfrm>
          <a:prstGeom prst="rect">
            <a:avLst/>
          </a:prstGeom>
        </p:spPr>
      </p:pic>
    </p:spTree>
    <p:extLst>
      <p:ext uri="{BB962C8B-B14F-4D97-AF65-F5344CB8AC3E}">
        <p14:creationId xmlns:p14="http://schemas.microsoft.com/office/powerpoint/2010/main" val="179717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AB0E4-2C2B-3544-9EE9-C749C7862E69}"/>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results</a:t>
            </a:r>
          </a:p>
        </p:txBody>
      </p:sp>
      <p:sp>
        <p:nvSpPr>
          <p:cNvPr id="3" name="Content Placeholder 2">
            <a:extLst>
              <a:ext uri="{FF2B5EF4-FFF2-40B4-BE49-F238E27FC236}">
                <a16:creationId xmlns:a16="http://schemas.microsoft.com/office/drawing/2014/main" id="{ABDFB733-9319-7845-8DF8-2C0FA38F5841}"/>
              </a:ext>
            </a:extLst>
          </p:cNvPr>
          <p:cNvSpPr>
            <a:spLocks noGrp="1"/>
          </p:cNvSpPr>
          <p:nvPr>
            <p:ph idx="1"/>
          </p:nvPr>
        </p:nvSpPr>
        <p:spPr>
          <a:xfrm>
            <a:off x="1577446" y="2413001"/>
            <a:ext cx="9048218" cy="3033180"/>
          </a:xfrm>
        </p:spPr>
        <p:txBody>
          <a:bodyPr anchor="ctr">
            <a:normAutofit/>
          </a:bodyPr>
          <a:lstStyle/>
          <a:p>
            <a:r>
              <a:rPr lang="en-US" sz="2000">
                <a:solidFill>
                  <a:srgbClr val="FFFFFF"/>
                </a:solidFill>
              </a:rPr>
              <a:t>Impact on economic growth: Increasing stringency positively supports increasing economic growth where there is an increase in death while at the same time reducing the total confirmed cases.</a:t>
            </a:r>
          </a:p>
          <a:p>
            <a:endParaRPr lang="en-US" sz="2000">
              <a:solidFill>
                <a:srgbClr val="FFFFFF"/>
              </a:solidFill>
            </a:endParaRPr>
          </a:p>
          <a:p>
            <a:endParaRPr lang="en-US" sz="2000">
              <a:solidFill>
                <a:srgbClr val="FFFFFF"/>
              </a:solidFill>
            </a:endParaRPr>
          </a:p>
        </p:txBody>
      </p:sp>
    </p:spTree>
    <p:extLst>
      <p:ext uri="{BB962C8B-B14F-4D97-AF65-F5344CB8AC3E}">
        <p14:creationId xmlns:p14="http://schemas.microsoft.com/office/powerpoint/2010/main" val="119967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6471D-6E44-404C-9266-C31D994D5DE9}"/>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Conclusion</a:t>
            </a:r>
          </a:p>
        </p:txBody>
      </p:sp>
      <p:sp>
        <p:nvSpPr>
          <p:cNvPr id="3" name="Content Placeholder 2">
            <a:extLst>
              <a:ext uri="{FF2B5EF4-FFF2-40B4-BE49-F238E27FC236}">
                <a16:creationId xmlns:a16="http://schemas.microsoft.com/office/drawing/2014/main" id="{19D427D4-EAA2-6E49-A31C-CFC1A8606854}"/>
              </a:ext>
            </a:extLst>
          </p:cNvPr>
          <p:cNvSpPr>
            <a:spLocks noGrp="1"/>
          </p:cNvSpPr>
          <p:nvPr>
            <p:ph idx="1"/>
          </p:nvPr>
        </p:nvSpPr>
        <p:spPr>
          <a:xfrm>
            <a:off x="1577446" y="2413001"/>
            <a:ext cx="9048218" cy="3033180"/>
          </a:xfrm>
        </p:spPr>
        <p:txBody>
          <a:bodyPr anchor="ctr">
            <a:normAutofit fontScale="92500" lnSpcReduction="20000"/>
          </a:bodyPr>
          <a:lstStyle/>
          <a:p>
            <a:r>
              <a:rPr lang="en-US" dirty="0"/>
              <a:t>This study aimed at assessing the effects of the pandemic on global economy, emphasizing on economic growth and poverty alleviation efforts. The data contained 170 countries which had features stringency index, total cases, and total deaths, gross domestic product per capita, human development index.</a:t>
            </a:r>
            <a:endParaRPr lang="en-US" sz="2000" dirty="0"/>
          </a:p>
          <a:p>
            <a:r>
              <a:rPr lang="en-US" dirty="0"/>
              <a:t>The study found that the pandemic had </a:t>
            </a:r>
            <a:r>
              <a:rPr lang="en-US"/>
              <a:t>a significant </a:t>
            </a:r>
            <a:r>
              <a:rPr lang="en-US" dirty="0"/>
              <a:t>impact on economic growth and poverty alleviation. To be specific, it was observed that the stringency measures put in place and the number of cases recorded have an adverse impact on poverty alleviation efforts. </a:t>
            </a:r>
            <a:endParaRPr lang="en-US" sz="2000" dirty="0">
              <a:solidFill>
                <a:srgbClr val="FFFFFF"/>
              </a:solidFill>
            </a:endParaRPr>
          </a:p>
        </p:txBody>
      </p:sp>
    </p:spTree>
    <p:extLst>
      <p:ext uri="{BB962C8B-B14F-4D97-AF65-F5344CB8AC3E}">
        <p14:creationId xmlns:p14="http://schemas.microsoft.com/office/powerpoint/2010/main" val="268109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6471D-6E44-404C-9266-C31D994D5DE9}"/>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Discussion</a:t>
            </a:r>
          </a:p>
        </p:txBody>
      </p:sp>
      <p:sp>
        <p:nvSpPr>
          <p:cNvPr id="3" name="Content Placeholder 2">
            <a:extLst>
              <a:ext uri="{FF2B5EF4-FFF2-40B4-BE49-F238E27FC236}">
                <a16:creationId xmlns:a16="http://schemas.microsoft.com/office/drawing/2014/main" id="{19D427D4-EAA2-6E49-A31C-CFC1A8606854}"/>
              </a:ext>
            </a:extLst>
          </p:cNvPr>
          <p:cNvSpPr>
            <a:spLocks noGrp="1"/>
          </p:cNvSpPr>
          <p:nvPr>
            <p:ph idx="1"/>
          </p:nvPr>
        </p:nvSpPr>
        <p:spPr>
          <a:xfrm>
            <a:off x="1577446" y="2413001"/>
            <a:ext cx="9048218" cy="3033180"/>
          </a:xfrm>
        </p:spPr>
        <p:txBody>
          <a:bodyPr anchor="ctr">
            <a:normAutofit/>
          </a:bodyPr>
          <a:lstStyle/>
          <a:p>
            <a:r>
              <a:rPr lang="en-US" sz="2000" dirty="0">
                <a:solidFill>
                  <a:srgbClr val="FFFFFF"/>
                </a:solidFill>
              </a:rPr>
              <a:t>Further development </a:t>
            </a:r>
          </a:p>
          <a:p>
            <a:pPr lvl="1"/>
            <a:r>
              <a:rPr lang="en-US" sz="1600" dirty="0">
                <a:solidFill>
                  <a:srgbClr val="FFFFFF"/>
                </a:solidFill>
              </a:rPr>
              <a:t>Obtain up-to-date measures and reliable data for each country</a:t>
            </a:r>
          </a:p>
          <a:p>
            <a:pPr lvl="1"/>
            <a:r>
              <a:rPr lang="en-US" sz="1600" dirty="0">
                <a:solidFill>
                  <a:srgbClr val="FFFFFF"/>
                </a:solidFill>
              </a:rPr>
              <a:t>Build a model to predict GDPCAP or HDI over time – time series analysis </a:t>
            </a:r>
          </a:p>
        </p:txBody>
      </p:sp>
    </p:spTree>
    <p:extLst>
      <p:ext uri="{BB962C8B-B14F-4D97-AF65-F5344CB8AC3E}">
        <p14:creationId xmlns:p14="http://schemas.microsoft.com/office/powerpoint/2010/main" val="32755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5"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7" name="Group 116">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8"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9"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2"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7"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9"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E06471D-6E44-404C-9266-C31D994D5DE9}"/>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a:t>Questions</a:t>
            </a:r>
          </a:p>
        </p:txBody>
      </p:sp>
      <p:pic>
        <p:nvPicPr>
          <p:cNvPr id="42" name="Picture 41" descr="Question mark on green pastel background">
            <a:extLst>
              <a:ext uri="{FF2B5EF4-FFF2-40B4-BE49-F238E27FC236}">
                <a16:creationId xmlns:a16="http://schemas.microsoft.com/office/drawing/2014/main" id="{1E690017-13CE-453F-829F-D036B2F87973}"/>
              </a:ext>
            </a:extLst>
          </p:cNvPr>
          <p:cNvPicPr>
            <a:picLocks noChangeAspect="1"/>
          </p:cNvPicPr>
          <p:nvPr/>
        </p:nvPicPr>
        <p:blipFill rotWithShape="1">
          <a:blip r:embed="rId4"/>
          <a:srcRect l="44648" r="4656"/>
          <a:stretch/>
        </p:blipFill>
        <p:spPr>
          <a:xfrm>
            <a:off x="1882630" y="1527175"/>
            <a:ext cx="2399374"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8227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BC7F3D7-E9A5-544F-B2B4-FEFD862BCF7C}"/>
              </a:ext>
            </a:extLst>
          </p:cNvPr>
          <p:cNvSpPr>
            <a:spLocks noGrp="1"/>
          </p:cNvSpPr>
          <p:nvPr>
            <p:ph type="title"/>
          </p:nvPr>
        </p:nvSpPr>
        <p:spPr>
          <a:xfrm>
            <a:off x="1141413" y="618518"/>
            <a:ext cx="9905998" cy="1478570"/>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26B3E36C-2A74-7E4F-9ABB-94E61485AC1F}"/>
              </a:ext>
            </a:extLst>
          </p:cNvPr>
          <p:cNvSpPr>
            <a:spLocks noGrp="1"/>
          </p:cNvSpPr>
          <p:nvPr>
            <p:ph idx="1"/>
          </p:nvPr>
        </p:nvSpPr>
        <p:spPr>
          <a:xfrm>
            <a:off x="1141412" y="2249487"/>
            <a:ext cx="9905999" cy="3541714"/>
          </a:xfrm>
        </p:spPr>
        <p:txBody>
          <a:bodyPr>
            <a:normAutofit fontScale="70000" lnSpcReduction="20000"/>
          </a:bodyPr>
          <a:lstStyle/>
          <a:p>
            <a:r>
              <a:rPr lang="en-US" dirty="0"/>
              <a:t>The COVID-19 pandemic rendered many of the world's population impoverished, plunging them into recession which has devastated the global economy. The pandemic generated so many uncertainties regarding economic and social policies. This present study seeks to shed more light on the pandemic's impact on poverty alleviation and the global GDP by considering individual countries' heterogeneous effects in a panel study. 170 countries are utilized in this study, and data collected from </a:t>
            </a:r>
            <a:r>
              <a:rPr lang="en-US" dirty="0" err="1"/>
              <a:t>Kaggle.com</a:t>
            </a:r>
            <a:r>
              <a:rPr lang="en-US" dirty="0"/>
              <a:t>, comprising total COVID-19 cases, total deaths, stringency index, human development index, and gross domestic product per capita. The study is mostly to visualize the correlation of features and findings stipulate that many people's stringency and the contraction of the disease have inversely affected poverty alleviation and economic growth. Ironically, the deaths recorded positively affects both poverty alleviation and economic growth. This shows the essence of controlling population growth as it impedes economic growth and poverty alleviation. This study recommends that governments should invest in health and education improvement create employment that could propagate growth to improve poverty alleviation and economic growth</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2922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90A51-29C2-EF4B-A2BF-DDAB0D615877}"/>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Introduction</a:t>
            </a:r>
          </a:p>
        </p:txBody>
      </p:sp>
      <p:sp>
        <p:nvSpPr>
          <p:cNvPr id="3" name="Content Placeholder 2">
            <a:extLst>
              <a:ext uri="{FF2B5EF4-FFF2-40B4-BE49-F238E27FC236}">
                <a16:creationId xmlns:a16="http://schemas.microsoft.com/office/drawing/2014/main" id="{548DAF5A-14D5-0E4E-AD0D-C25D3AB2B5F7}"/>
              </a:ext>
            </a:extLst>
          </p:cNvPr>
          <p:cNvSpPr>
            <a:spLocks noGrp="1"/>
          </p:cNvSpPr>
          <p:nvPr>
            <p:ph idx="1"/>
          </p:nvPr>
        </p:nvSpPr>
        <p:spPr>
          <a:xfrm>
            <a:off x="1577446" y="2413001"/>
            <a:ext cx="9048218" cy="3033180"/>
          </a:xfrm>
        </p:spPr>
        <p:txBody>
          <a:bodyPr anchor="ctr">
            <a:normAutofit lnSpcReduction="10000"/>
          </a:bodyPr>
          <a:lstStyle/>
          <a:p>
            <a:r>
              <a:rPr lang="en-US" sz="2000" dirty="0">
                <a:solidFill>
                  <a:srgbClr val="FFFFFF"/>
                </a:solidFill>
              </a:rPr>
              <a:t>The effect of the pandemic on global economies and social policies can never be emphasized. Unemployment rocked countries across the globe due to stringent measures put in place to curb the spread of the virus. This singular action impacted economies and their standing, ironically for good.</a:t>
            </a:r>
          </a:p>
          <a:p>
            <a:r>
              <a:rPr lang="en-US" sz="2000" dirty="0">
                <a:solidFill>
                  <a:srgbClr val="FFFFFF"/>
                </a:solidFill>
              </a:rPr>
              <a:t>Generally, some believe it has negatively impacted the economy, while others have used it as an opportunity to stimulate economic growth. These classifications may have created a dynamic that is difficult to determine. Leaving most susceptible to misinformation</a:t>
            </a:r>
          </a:p>
        </p:txBody>
      </p:sp>
    </p:spTree>
    <p:extLst>
      <p:ext uri="{BB962C8B-B14F-4D97-AF65-F5344CB8AC3E}">
        <p14:creationId xmlns:p14="http://schemas.microsoft.com/office/powerpoint/2010/main" val="274192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90A51-29C2-EF4B-A2BF-DDAB0D615877}"/>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Introduction</a:t>
            </a:r>
          </a:p>
        </p:txBody>
      </p:sp>
      <p:sp>
        <p:nvSpPr>
          <p:cNvPr id="3" name="Content Placeholder 2">
            <a:extLst>
              <a:ext uri="{FF2B5EF4-FFF2-40B4-BE49-F238E27FC236}">
                <a16:creationId xmlns:a16="http://schemas.microsoft.com/office/drawing/2014/main" id="{548DAF5A-14D5-0E4E-AD0D-C25D3AB2B5F7}"/>
              </a:ext>
            </a:extLst>
          </p:cNvPr>
          <p:cNvSpPr>
            <a:spLocks noGrp="1"/>
          </p:cNvSpPr>
          <p:nvPr>
            <p:ph idx="1"/>
          </p:nvPr>
        </p:nvSpPr>
        <p:spPr>
          <a:xfrm>
            <a:off x="1577446" y="2413001"/>
            <a:ext cx="9048218" cy="3033180"/>
          </a:xfrm>
        </p:spPr>
        <p:txBody>
          <a:bodyPr anchor="ctr">
            <a:normAutofit fontScale="70000" lnSpcReduction="20000"/>
          </a:bodyPr>
          <a:lstStyle/>
          <a:p>
            <a:r>
              <a:rPr lang="en-US" sz="2000" dirty="0">
                <a:solidFill>
                  <a:srgbClr val="FFFFFF"/>
                </a:solidFill>
              </a:rPr>
              <a:t>Our study aims to discover,</a:t>
            </a:r>
          </a:p>
          <a:p>
            <a:pPr lvl="1"/>
            <a:r>
              <a:rPr lang="en-US" sz="1600" dirty="0">
                <a:solidFill>
                  <a:srgbClr val="FFFFFF"/>
                </a:solidFill>
              </a:rPr>
              <a:t>Whether or not the Covid-19 pandemic has had a negative or positive impact across the globe. And possibly specific countries. </a:t>
            </a:r>
          </a:p>
          <a:p>
            <a:pPr lvl="1"/>
            <a:r>
              <a:rPr lang="en-US" sz="1600" dirty="0">
                <a:solidFill>
                  <a:srgbClr val="FFFFFF"/>
                </a:solidFill>
              </a:rPr>
              <a:t>What are the correlations between deaths or cases and the global economy?</a:t>
            </a:r>
          </a:p>
          <a:p>
            <a:pPr lvl="1"/>
            <a:r>
              <a:rPr lang="en-US" sz="1600" dirty="0">
                <a:solidFill>
                  <a:srgbClr val="FFFFFF"/>
                </a:solidFill>
              </a:rPr>
              <a:t>How did the pandemic reduce or increase poverty through population control?</a:t>
            </a:r>
          </a:p>
          <a:p>
            <a:pPr lvl="1"/>
            <a:r>
              <a:rPr lang="en-US" sz="1600" dirty="0">
                <a:solidFill>
                  <a:srgbClr val="FFFFFF"/>
                </a:solidFill>
              </a:rPr>
              <a:t>What is the correlation between stringency index and the global economy</a:t>
            </a:r>
          </a:p>
          <a:p>
            <a:pPr lvl="1"/>
            <a:endParaRPr lang="en-US" sz="1600" dirty="0">
              <a:solidFill>
                <a:srgbClr val="FFFFFF"/>
              </a:solidFill>
            </a:endParaRPr>
          </a:p>
          <a:p>
            <a:r>
              <a:rPr lang="en-US" sz="2000" dirty="0">
                <a:solidFill>
                  <a:srgbClr val="FFFFFF"/>
                </a:solidFill>
              </a:rPr>
              <a:t>National and international leaders need to acquire this account because it aims to provide them with an understanding of the dynamics the pandemic has employed on the Global Economy. We look towards identifying trends and behaviors under uncertainty to give us an account of how we should proceed with poverty alleviation and economic growth. After doing so, it is the objective of this study to make sense of the data and purposely create a model that will provide a framework to make decisions about the Global Economy.</a:t>
            </a:r>
          </a:p>
        </p:txBody>
      </p:sp>
    </p:spTree>
    <p:extLst>
      <p:ext uri="{BB962C8B-B14F-4D97-AF65-F5344CB8AC3E}">
        <p14:creationId xmlns:p14="http://schemas.microsoft.com/office/powerpoint/2010/main" val="128981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BF649-9FB0-0F48-BB48-7B8D92ABFFDF}"/>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methodology</a:t>
            </a:r>
          </a:p>
        </p:txBody>
      </p:sp>
      <p:sp>
        <p:nvSpPr>
          <p:cNvPr id="3" name="Content Placeholder 2">
            <a:extLst>
              <a:ext uri="{FF2B5EF4-FFF2-40B4-BE49-F238E27FC236}">
                <a16:creationId xmlns:a16="http://schemas.microsoft.com/office/drawing/2014/main" id="{0F113DC9-8DD8-CF43-94D9-011965715E78}"/>
              </a:ext>
            </a:extLst>
          </p:cNvPr>
          <p:cNvSpPr>
            <a:spLocks noGrp="1"/>
          </p:cNvSpPr>
          <p:nvPr>
            <p:ph idx="1"/>
          </p:nvPr>
        </p:nvSpPr>
        <p:spPr>
          <a:xfrm>
            <a:off x="1577446" y="2413001"/>
            <a:ext cx="9048218" cy="3033180"/>
          </a:xfrm>
        </p:spPr>
        <p:txBody>
          <a:bodyPr anchor="ctr">
            <a:normAutofit fontScale="55000" lnSpcReduction="20000"/>
          </a:bodyPr>
          <a:lstStyle/>
          <a:p>
            <a:r>
              <a:rPr lang="en-US" sz="2000" dirty="0">
                <a:solidFill>
                  <a:srgbClr val="FFFFFF"/>
                </a:solidFill>
              </a:rPr>
              <a:t>DATA: This data was gotten from </a:t>
            </a:r>
            <a:r>
              <a:rPr lang="en-US" sz="2000" dirty="0" err="1">
                <a:solidFill>
                  <a:srgbClr val="FFFFFF"/>
                </a:solidFill>
              </a:rPr>
              <a:t>Kaggle.com</a:t>
            </a:r>
            <a:r>
              <a:rPr lang="en-US" sz="2000" dirty="0">
                <a:solidFill>
                  <a:srgbClr val="FFFFFF"/>
                </a:solidFill>
              </a:rPr>
              <a:t> which had features such as:</a:t>
            </a:r>
          </a:p>
          <a:p>
            <a:r>
              <a:rPr lang="en-US" b="1" dirty="0"/>
              <a:t>Code</a:t>
            </a:r>
            <a:r>
              <a:rPr lang="en-US" dirty="0"/>
              <a:t> - This column represents the ISO Codes given to a country. Each Country gets an ISO Code that can be of two forms - Alpha_2 and Alpha_3. We can use these codes to find the continent the country resides in.</a:t>
            </a:r>
          </a:p>
          <a:p>
            <a:r>
              <a:rPr lang="en-US" b="1" dirty="0"/>
              <a:t>Country</a:t>
            </a:r>
            <a:r>
              <a:rPr lang="en-US" dirty="0"/>
              <a:t> - This column contains the names of countries whose data has been mentioned.</a:t>
            </a:r>
          </a:p>
          <a:p>
            <a:r>
              <a:rPr lang="en-US" b="1" dirty="0"/>
              <a:t>Year</a:t>
            </a:r>
            <a:r>
              <a:rPr lang="en-US" dirty="0"/>
              <a:t> - We are considering cases only till October 2020, so the cases begin from December 2019.</a:t>
            </a:r>
          </a:p>
          <a:p>
            <a:r>
              <a:rPr lang="en-US" b="1" dirty="0"/>
              <a:t>Month</a:t>
            </a:r>
            <a:r>
              <a:rPr lang="en-US" dirty="0"/>
              <a:t> - Contains months from December 2019 to October 2020.</a:t>
            </a:r>
          </a:p>
          <a:p>
            <a:r>
              <a:rPr lang="en-US" b="1" dirty="0"/>
              <a:t>Population</a:t>
            </a:r>
            <a:r>
              <a:rPr lang="en-US" dirty="0"/>
              <a:t> - Shows the population of each country around the world. Crucial for our analysis.</a:t>
            </a:r>
          </a:p>
          <a:p>
            <a:r>
              <a:rPr lang="en-US" b="1" dirty="0" err="1"/>
              <a:t>GDP_Cap</a:t>
            </a:r>
            <a:r>
              <a:rPr lang="en-US" dirty="0"/>
              <a:t> - Represents the GDP per Capita offered by a country. GDP is the Gross Domestic Product. It refers to the sum of money that a particular state can use for the welfare of its citizens. GDP per Capita is the division of the GDP among the citizens. Higher the GDP per Capita, more the country is capable of handling pandemic level situations like COVID-19.</a:t>
            </a:r>
          </a:p>
          <a:p>
            <a:endParaRPr lang="en-US" sz="2000" dirty="0">
              <a:solidFill>
                <a:srgbClr val="FFFFFF"/>
              </a:solidFill>
            </a:endParaRPr>
          </a:p>
        </p:txBody>
      </p:sp>
    </p:spTree>
    <p:extLst>
      <p:ext uri="{BB962C8B-B14F-4D97-AF65-F5344CB8AC3E}">
        <p14:creationId xmlns:p14="http://schemas.microsoft.com/office/powerpoint/2010/main" val="253523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0144B-7E5C-C74E-95F4-0A8C582E06F3}"/>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methodology</a:t>
            </a:r>
          </a:p>
        </p:txBody>
      </p:sp>
      <p:sp>
        <p:nvSpPr>
          <p:cNvPr id="3" name="Content Placeholder 2">
            <a:extLst>
              <a:ext uri="{FF2B5EF4-FFF2-40B4-BE49-F238E27FC236}">
                <a16:creationId xmlns:a16="http://schemas.microsoft.com/office/drawing/2014/main" id="{21C75EB4-DE6B-5C44-BECC-4FBE898B5497}"/>
              </a:ext>
            </a:extLst>
          </p:cNvPr>
          <p:cNvSpPr>
            <a:spLocks noGrp="1"/>
          </p:cNvSpPr>
          <p:nvPr>
            <p:ph idx="1"/>
          </p:nvPr>
        </p:nvSpPr>
        <p:spPr>
          <a:xfrm>
            <a:off x="1577446" y="2413001"/>
            <a:ext cx="9048218" cy="3033180"/>
          </a:xfrm>
        </p:spPr>
        <p:txBody>
          <a:bodyPr anchor="ctr">
            <a:normAutofit fontScale="55000" lnSpcReduction="20000"/>
          </a:bodyPr>
          <a:lstStyle/>
          <a:p>
            <a:endParaRPr lang="en-US" sz="2000" b="1" dirty="0"/>
          </a:p>
          <a:p>
            <a:r>
              <a:rPr lang="en-US" sz="2000" b="1" dirty="0"/>
              <a:t>HDI</a:t>
            </a:r>
            <a:r>
              <a:rPr lang="en-US" sz="2000" dirty="0"/>
              <a:t> - Stands for Human Development Index. It is a measure of average achievement in key areas of human development. These could include healthcare facilities, medical advancements etc. Simply put, higher the HDI, better chances of citizens surviving a COVID-19 pandemic.</a:t>
            </a:r>
          </a:p>
          <a:p>
            <a:r>
              <a:rPr lang="en-US" sz="2000" b="1" dirty="0"/>
              <a:t>TC</a:t>
            </a:r>
            <a:r>
              <a:rPr lang="en-US" sz="2000" dirty="0"/>
              <a:t> - Refers to Total Cases. Measured daily, this tally gives us the number of people affected by the COVID-19 pandemic.</a:t>
            </a:r>
          </a:p>
          <a:p>
            <a:r>
              <a:rPr lang="en-US" sz="2000" b="1" dirty="0"/>
              <a:t>TD</a:t>
            </a:r>
            <a:r>
              <a:rPr lang="en-US" sz="2000" dirty="0"/>
              <a:t> - Refers to Total Deaths. Measured daily, this tally gives us the number of people who died as a result of contracting the SARS-COV-2 virus.</a:t>
            </a:r>
          </a:p>
          <a:p>
            <a:r>
              <a:rPr lang="en-US" sz="2000" b="1" dirty="0" err="1"/>
              <a:t>Stringency_Index</a:t>
            </a:r>
            <a:r>
              <a:rPr lang="en-US" sz="2000" dirty="0"/>
              <a:t> - Refers to how strict governments around the world became during the pandemic. Also refers to how stringent people became about following lockdown rules. In simpler words, it refers to how willing people were to following the rules of a pandemic.</a:t>
            </a:r>
          </a:p>
          <a:p>
            <a:pPr marL="0" indent="0">
              <a:buNone/>
            </a:pPr>
            <a:br>
              <a:rPr lang="en-US" sz="2000" dirty="0"/>
            </a:br>
            <a:endParaRPr lang="en-US" sz="2000" dirty="0"/>
          </a:p>
          <a:p>
            <a:endParaRPr lang="en-US" sz="2000" dirty="0">
              <a:solidFill>
                <a:srgbClr val="FFFFFF"/>
              </a:solidFill>
            </a:endParaRPr>
          </a:p>
        </p:txBody>
      </p:sp>
    </p:spTree>
    <p:extLst>
      <p:ext uri="{BB962C8B-B14F-4D97-AF65-F5344CB8AC3E}">
        <p14:creationId xmlns:p14="http://schemas.microsoft.com/office/powerpoint/2010/main" val="416090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66EC5-1625-4549-8407-642B04800615}"/>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methodology</a:t>
            </a:r>
          </a:p>
        </p:txBody>
      </p:sp>
      <p:sp>
        <p:nvSpPr>
          <p:cNvPr id="3" name="Content Placeholder 2">
            <a:extLst>
              <a:ext uri="{FF2B5EF4-FFF2-40B4-BE49-F238E27FC236}">
                <a16:creationId xmlns:a16="http://schemas.microsoft.com/office/drawing/2014/main" id="{5C25D35A-DFF3-954B-A441-DED200482E7B}"/>
              </a:ext>
            </a:extLst>
          </p:cNvPr>
          <p:cNvSpPr>
            <a:spLocks noGrp="1"/>
          </p:cNvSpPr>
          <p:nvPr>
            <p:ph idx="1"/>
          </p:nvPr>
        </p:nvSpPr>
        <p:spPr>
          <a:xfrm>
            <a:off x="1577446" y="2413001"/>
            <a:ext cx="9048218" cy="3033180"/>
          </a:xfrm>
        </p:spPr>
        <p:txBody>
          <a:bodyPr anchor="ctr">
            <a:normAutofit/>
          </a:bodyPr>
          <a:lstStyle/>
          <a:p>
            <a:r>
              <a:rPr lang="en-US" sz="2000" dirty="0">
                <a:solidFill>
                  <a:srgbClr val="FFFFFF"/>
                </a:solidFill>
              </a:rPr>
              <a:t>Dependent variables included the human development index (HDI) and the gross domestic product per capita (GDP) and the independent variables being the stringency index, total confirmed cases and total confirmed deaths. </a:t>
            </a:r>
          </a:p>
        </p:txBody>
      </p:sp>
    </p:spTree>
    <p:extLst>
      <p:ext uri="{BB962C8B-B14F-4D97-AF65-F5344CB8AC3E}">
        <p14:creationId xmlns:p14="http://schemas.microsoft.com/office/powerpoint/2010/main" val="341719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DD20D-E94D-A84E-A01C-C6BDA6B8C8E8}"/>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Data Preparation</a:t>
            </a:r>
          </a:p>
        </p:txBody>
      </p:sp>
      <p:sp>
        <p:nvSpPr>
          <p:cNvPr id="3" name="Content Placeholder 2">
            <a:extLst>
              <a:ext uri="{FF2B5EF4-FFF2-40B4-BE49-F238E27FC236}">
                <a16:creationId xmlns:a16="http://schemas.microsoft.com/office/drawing/2014/main" id="{112145D1-468C-444B-A508-F2B70D401C93}"/>
              </a:ext>
            </a:extLst>
          </p:cNvPr>
          <p:cNvSpPr>
            <a:spLocks noGrp="1"/>
          </p:cNvSpPr>
          <p:nvPr>
            <p:ph idx="1"/>
          </p:nvPr>
        </p:nvSpPr>
        <p:spPr>
          <a:xfrm>
            <a:off x="1577446" y="2413001"/>
            <a:ext cx="9048218" cy="3033180"/>
          </a:xfrm>
        </p:spPr>
        <p:txBody>
          <a:bodyPr anchor="ctr">
            <a:normAutofit/>
          </a:bodyPr>
          <a:lstStyle/>
          <a:p>
            <a:r>
              <a:rPr lang="en-US" sz="2000" dirty="0" err="1"/>
              <a:t>raw_data</a:t>
            </a:r>
            <a:r>
              <a:rPr lang="en-US" sz="2000" dirty="0"/>
              <a:t> – unnamed columns, missing values, “#NUM”</a:t>
            </a:r>
          </a:p>
          <a:p>
            <a:r>
              <a:rPr lang="en-US" sz="2000" dirty="0" err="1"/>
              <a:t>transformed_data</a:t>
            </a:r>
            <a:r>
              <a:rPr lang="en-US" sz="2000" dirty="0"/>
              <a:t> – missing values (HDI)</a:t>
            </a:r>
          </a:p>
          <a:p>
            <a:r>
              <a:rPr lang="en-US" sz="2000" dirty="0" err="1"/>
              <a:t>raw_data</a:t>
            </a:r>
            <a:r>
              <a:rPr lang="en-US" sz="2000" dirty="0"/>
              <a:t> vs </a:t>
            </a:r>
            <a:r>
              <a:rPr lang="en-US" sz="2000" dirty="0" err="1"/>
              <a:t>transformed_data</a:t>
            </a:r>
            <a:r>
              <a:rPr lang="en-US" sz="2000" dirty="0"/>
              <a:t> – scale and visual</a:t>
            </a:r>
          </a:p>
          <a:p>
            <a:r>
              <a:rPr lang="en-US" sz="2000" dirty="0">
                <a:solidFill>
                  <a:srgbClr val="FFFFFF"/>
                </a:solidFill>
              </a:rPr>
              <a:t>Datatypes – float, int, string (object)</a:t>
            </a:r>
          </a:p>
          <a:p>
            <a:r>
              <a:rPr lang="en-US" sz="2000" dirty="0">
                <a:solidFill>
                  <a:srgbClr val="FFFFFF"/>
                </a:solidFill>
              </a:rPr>
              <a:t>convert date to datetime object</a:t>
            </a:r>
          </a:p>
        </p:txBody>
      </p:sp>
    </p:spTree>
    <p:extLst>
      <p:ext uri="{BB962C8B-B14F-4D97-AF65-F5344CB8AC3E}">
        <p14:creationId xmlns:p14="http://schemas.microsoft.com/office/powerpoint/2010/main" val="401910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DD20D-E94D-A84E-A01C-C6BDA6B8C8E8}"/>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Data Preparation</a:t>
            </a:r>
          </a:p>
        </p:txBody>
      </p:sp>
      <p:sp>
        <p:nvSpPr>
          <p:cNvPr id="3" name="Content Placeholder 2">
            <a:extLst>
              <a:ext uri="{FF2B5EF4-FFF2-40B4-BE49-F238E27FC236}">
                <a16:creationId xmlns:a16="http://schemas.microsoft.com/office/drawing/2014/main" id="{112145D1-468C-444B-A508-F2B70D401C93}"/>
              </a:ext>
            </a:extLst>
          </p:cNvPr>
          <p:cNvSpPr>
            <a:spLocks noGrp="1"/>
          </p:cNvSpPr>
          <p:nvPr>
            <p:ph idx="1"/>
          </p:nvPr>
        </p:nvSpPr>
        <p:spPr>
          <a:xfrm>
            <a:off x="1577446" y="2413001"/>
            <a:ext cx="9048218" cy="3033180"/>
          </a:xfrm>
        </p:spPr>
        <p:txBody>
          <a:bodyPr anchor="ctr">
            <a:normAutofit/>
          </a:bodyPr>
          <a:lstStyle/>
          <a:p>
            <a:r>
              <a:rPr lang="en-US" sz="2000" dirty="0"/>
              <a:t>Noise when evaluating the distribution of the data because time is disregarded</a:t>
            </a:r>
          </a:p>
          <a:p>
            <a:r>
              <a:rPr lang="en-US" sz="2000" dirty="0"/>
              <a:t>Low positive correlation between covid-19 features and economic features via visualization and statistical tests </a:t>
            </a:r>
          </a:p>
          <a:p>
            <a:r>
              <a:rPr lang="en-US" sz="2000" dirty="0"/>
              <a:t>GDPCAP, POP and HDI were constant throughout 2020</a:t>
            </a:r>
          </a:p>
          <a:p>
            <a:r>
              <a:rPr lang="en-US" sz="2000" dirty="0"/>
              <a:t>Continent data </a:t>
            </a:r>
          </a:p>
        </p:txBody>
      </p:sp>
    </p:spTree>
    <p:extLst>
      <p:ext uri="{BB962C8B-B14F-4D97-AF65-F5344CB8AC3E}">
        <p14:creationId xmlns:p14="http://schemas.microsoft.com/office/powerpoint/2010/main" val="1180550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124</TotalTime>
  <Words>1119</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Impact of Covid-19 Pandemic on the Global Economy: </vt:lpstr>
      <vt:lpstr>ABSTRACT</vt:lpstr>
      <vt:lpstr>Introduction</vt:lpstr>
      <vt:lpstr>Introduction</vt:lpstr>
      <vt:lpstr>methodology</vt:lpstr>
      <vt:lpstr>methodology</vt:lpstr>
      <vt:lpstr>methodology</vt:lpstr>
      <vt:lpstr>Data Preparation</vt:lpstr>
      <vt:lpstr>Data Preparation</vt:lpstr>
      <vt:lpstr>PowerPoint Presentation</vt:lpstr>
      <vt:lpstr>Results</vt:lpstr>
      <vt:lpstr>Deaths vs hdi</vt:lpstr>
      <vt:lpstr>results</vt:lpstr>
      <vt:lpstr>Conclusion</vt:lpstr>
      <vt:lpstr>Discussion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Pandemic on the Global Economy: </dc:title>
  <dc:creator>Nwosu-Ihueze, Rosemary N (Jefferson Student)</dc:creator>
  <cp:lastModifiedBy>Korede</cp:lastModifiedBy>
  <cp:revision>13</cp:revision>
  <dcterms:created xsi:type="dcterms:W3CDTF">2021-04-13T02:04:35Z</dcterms:created>
  <dcterms:modified xsi:type="dcterms:W3CDTF">2021-04-13T07:46:46Z</dcterms:modified>
</cp:coreProperties>
</file>