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9"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334581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330688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732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47156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047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3985229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2965069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258087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13609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ED371E-2820-465E-9A73-09913D1CDD4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130959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ED371E-2820-465E-9A73-09913D1CDD47}"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198815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ED371E-2820-465E-9A73-09913D1CDD47}"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210397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ED371E-2820-465E-9A73-09913D1CDD47}"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338252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D371E-2820-465E-9A73-09913D1CDD47}"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34254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ED371E-2820-465E-9A73-09913D1CDD47}"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119224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ED371E-2820-465E-9A73-09913D1CDD47}"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DDF27-F681-473B-B922-A5B7DC437D9B}" type="slidenum">
              <a:rPr lang="en-US" smtClean="0"/>
              <a:t>‹#›</a:t>
            </a:fld>
            <a:endParaRPr lang="en-US"/>
          </a:p>
        </p:txBody>
      </p:sp>
    </p:spTree>
    <p:extLst>
      <p:ext uri="{BB962C8B-B14F-4D97-AF65-F5344CB8AC3E}">
        <p14:creationId xmlns:p14="http://schemas.microsoft.com/office/powerpoint/2010/main" val="4952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ED371E-2820-465E-9A73-09913D1CDD47}" type="datetimeFigureOut">
              <a:rPr lang="en-US" smtClean="0"/>
              <a:t>4/27/2025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0DDF27-F681-473B-B922-A5B7DC437D9B}" type="slidenum">
              <a:rPr lang="en-US" smtClean="0"/>
              <a:t>‹#›</a:t>
            </a:fld>
            <a:endParaRPr lang="en-US"/>
          </a:p>
        </p:txBody>
      </p:sp>
    </p:spTree>
    <p:extLst>
      <p:ext uri="{BB962C8B-B14F-4D97-AF65-F5344CB8AC3E}">
        <p14:creationId xmlns:p14="http://schemas.microsoft.com/office/powerpoint/2010/main" val="983856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520" y="721895"/>
            <a:ext cx="7766936" cy="698036"/>
          </a:xfrm>
        </p:spPr>
        <p:txBody>
          <a:bodyPr/>
          <a:lstStyle/>
          <a:p>
            <a:pPr algn="ctr"/>
            <a:r>
              <a:rPr lang="en-US" sz="3200" b="1" dirty="0">
                <a:solidFill>
                  <a:schemeClr val="accent2"/>
                </a:solidFill>
                <a:latin typeface="Roboto"/>
              </a:rPr>
              <a:t>Health Management System</a:t>
            </a:r>
            <a:endParaRPr lang="en-US" sz="3200" dirty="0"/>
          </a:p>
        </p:txBody>
      </p:sp>
      <p:sp>
        <p:nvSpPr>
          <p:cNvPr id="3" name="Subtitle 2"/>
          <p:cNvSpPr>
            <a:spLocks noGrp="1"/>
          </p:cNvSpPr>
          <p:nvPr>
            <p:ph type="subTitle" idx="1"/>
          </p:nvPr>
        </p:nvSpPr>
        <p:spPr>
          <a:xfrm>
            <a:off x="1507067" y="1925053"/>
            <a:ext cx="7766936" cy="3222679"/>
          </a:xfrm>
        </p:spPr>
        <p:txBody>
          <a:bodyPr>
            <a:normAutofit/>
          </a:bodyPr>
          <a:lstStyle/>
          <a:p>
            <a:pPr algn="ctr">
              <a:lnSpc>
                <a:spcPct val="150000"/>
              </a:lnSpc>
            </a:pPr>
            <a:r>
              <a:rPr lang="en-KE" altLang="en-KE" sz="2000" b="1" dirty="0">
                <a:solidFill>
                  <a:schemeClr val="tx1"/>
                </a:solidFill>
                <a:latin typeface="Arial" panose="020B0604020202020204" pitchFamily="34" charset="0"/>
                <a:cs typeface="Arial" panose="020B0604020202020204" pitchFamily="34" charset="0"/>
              </a:rPr>
              <a:t>Design and Implementation Overview</a:t>
            </a:r>
            <a:endParaRPr lang="en-US" altLang="en-KE" sz="2000" b="1" dirty="0">
              <a:solidFill>
                <a:schemeClr val="tx1"/>
              </a:solidFill>
              <a:latin typeface="Arial" panose="020B0604020202020204" pitchFamily="34" charset="0"/>
              <a:cs typeface="Arial" panose="020B0604020202020204" pitchFamily="34" charset="0"/>
            </a:endParaRPr>
          </a:p>
          <a:p>
            <a:pPr algn="ctr">
              <a:lnSpc>
                <a:spcPct val="150000"/>
              </a:lnSpc>
            </a:pPr>
            <a:r>
              <a:rPr lang="en-US" sz="2000" spc="100" dirty="0">
                <a:latin typeface="Arial" panose="020B0604020202020204" pitchFamily="34" charset="0"/>
                <a:cs typeface="Arial" panose="020B0604020202020204" pitchFamily="34" charset="0"/>
              </a:rPr>
              <a:t>Hamprey Aganyo Ndemo</a:t>
            </a:r>
          </a:p>
          <a:p>
            <a:pPr algn="ctr">
              <a:lnSpc>
                <a:spcPct val="150000"/>
              </a:lnSpc>
            </a:pPr>
            <a:r>
              <a:rPr lang="en-US" sz="2000" spc="100" dirty="0" smtClean="0">
                <a:latin typeface="Arial" panose="020B0604020202020204" pitchFamily="34" charset="0"/>
                <a:cs typeface="Arial" panose="020B0604020202020204" pitchFamily="34" charset="0"/>
              </a:rPr>
              <a:t>April 27, 2025</a:t>
            </a:r>
            <a:endParaRPr lang="en-KE" sz="2000" spc="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823041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normAutofit/>
          </a:bodyPr>
          <a:lstStyle/>
          <a:p>
            <a:pPr algn="ctr"/>
            <a:r>
              <a:rPr lang="en-US" sz="3200" b="1" dirty="0" smtClean="0">
                <a:latin typeface="Roboto"/>
              </a:rPr>
              <a:t>Conclusion</a:t>
            </a:r>
            <a:endParaRPr lang="en-US" sz="3200" b="1" dirty="0">
              <a:latin typeface="Roboto"/>
            </a:endParaRPr>
          </a:p>
        </p:txBody>
      </p:sp>
      <p:sp>
        <p:nvSpPr>
          <p:cNvPr id="3" name="Content Placeholder 2"/>
          <p:cNvSpPr>
            <a:spLocks noGrp="1"/>
          </p:cNvSpPr>
          <p:nvPr>
            <p:ph idx="1"/>
          </p:nvPr>
        </p:nvSpPr>
        <p:spPr/>
        <p:txBody>
          <a:bodyPr/>
          <a:lstStyle/>
          <a:p>
            <a:pPr marL="0" indent="457200">
              <a:lnSpc>
                <a:spcPct val="150000"/>
              </a:lnSpc>
              <a:buNone/>
            </a:pPr>
            <a:r>
              <a:rPr lang="en-US" dirty="0">
                <a:latin typeface="Arial" panose="020B0604020202020204" pitchFamily="34" charset="0"/>
                <a:cs typeface="Arial" panose="020B0604020202020204" pitchFamily="34" charset="0"/>
              </a:rPr>
              <a:t>The Health Information System provides a streamlined and secure platform for managing health programs and client data. By enabling efficient program management, accurate client registration, flexible enrollment, and seamless API integration, the system enhances healthcare delivery. With robust security measures and optimized performance, it ensures that sensitive data remains protected while improving the overall effectiveness of healthcare operations. This system is designed to scale, integrate, and adapt to future needs, ensuring long-term reliability and success.</a:t>
            </a:r>
            <a:endParaRPr lang="en-K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211723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7494"/>
          </a:xfrm>
        </p:spPr>
        <p:txBody>
          <a:bodyPr>
            <a:normAutofit/>
          </a:bodyPr>
          <a:lstStyle/>
          <a:p>
            <a:pPr algn="ctr"/>
            <a:r>
              <a:rPr lang="en-US" sz="3200" b="1" dirty="0">
                <a:solidFill>
                  <a:schemeClr val="accent2"/>
                </a:solidFill>
                <a:latin typeface="Roboto"/>
              </a:rPr>
              <a:t>Thank You </a:t>
            </a:r>
          </a:p>
        </p:txBody>
      </p:sp>
      <p:sp>
        <p:nvSpPr>
          <p:cNvPr id="3" name="Content Placeholder 2"/>
          <p:cNvSpPr>
            <a:spLocks noGrp="1"/>
          </p:cNvSpPr>
          <p:nvPr>
            <p:ph idx="1"/>
          </p:nvPr>
        </p:nvSpPr>
        <p:spPr>
          <a:xfrm>
            <a:off x="677334" y="2160590"/>
            <a:ext cx="8596668" cy="2230256"/>
          </a:xfrm>
        </p:spPr>
        <p:txBody>
          <a:bodyPr>
            <a:normAutofit/>
          </a:bodyPr>
          <a:lstStyle/>
          <a:p>
            <a:pPr marL="0" indent="0" algn="ctr">
              <a:lnSpc>
                <a:spcPct val="150000"/>
              </a:lnSpc>
              <a:buNone/>
            </a:pPr>
            <a:r>
              <a:rPr lang="en-US" sz="2000" b="1" dirty="0">
                <a:latin typeface="Arial" panose="020B0604020202020204" pitchFamily="34" charset="0"/>
                <a:cs typeface="Arial" panose="020B0604020202020204" pitchFamily="34" charset="0"/>
              </a:rPr>
              <a:t>Hamprey Aganyo Ndemo</a:t>
            </a:r>
          </a:p>
          <a:p>
            <a:pPr marL="0" indent="0" algn="ctr">
              <a:lnSpc>
                <a:spcPct val="150000"/>
              </a:lnSpc>
              <a:buNone/>
            </a:pPr>
            <a:r>
              <a:rPr lang="en-US" sz="2000" dirty="0">
                <a:latin typeface="Arial" panose="020B0604020202020204" pitchFamily="34" charset="0"/>
                <a:cs typeface="Arial" panose="020B0604020202020204" pitchFamily="34" charset="0"/>
              </a:rPr>
              <a:t>@humphreyaganyo@gmail.com</a:t>
            </a:r>
          </a:p>
          <a:p>
            <a:pPr marL="0" indent="0" algn="ctr">
              <a:lnSpc>
                <a:spcPct val="150000"/>
              </a:lnSpc>
              <a:buNone/>
            </a:pPr>
            <a:r>
              <a:rPr lang="en-US" sz="2000" dirty="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254 758 265178</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401416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169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3768"/>
          </a:xfrm>
        </p:spPr>
        <p:txBody>
          <a:bodyPr>
            <a:normAutofit/>
          </a:bodyPr>
          <a:lstStyle/>
          <a:p>
            <a:pPr algn="ctr"/>
            <a:r>
              <a:rPr lang="en-US" sz="3200" b="1" dirty="0" smtClean="0">
                <a:latin typeface="Roboto"/>
              </a:rPr>
              <a:t>Introduction</a:t>
            </a:r>
            <a:endParaRPr lang="en-US" sz="3200" dirty="0">
              <a:latin typeface="Roboto"/>
            </a:endParaRPr>
          </a:p>
        </p:txBody>
      </p:sp>
      <p:sp>
        <p:nvSpPr>
          <p:cNvPr id="3" name="Content Placeholder 2"/>
          <p:cNvSpPr>
            <a:spLocks noGrp="1"/>
          </p:cNvSpPr>
          <p:nvPr>
            <p:ph idx="1"/>
          </p:nvPr>
        </p:nvSpPr>
        <p:spPr>
          <a:xfrm>
            <a:off x="677334" y="1395663"/>
            <a:ext cx="8596668" cy="4924926"/>
          </a:xfrm>
        </p:spPr>
        <p:txBody>
          <a:bodyPr>
            <a:normAutofit fontScale="77500" lnSpcReduction="20000"/>
          </a:bodyPr>
          <a:lstStyle/>
          <a:p>
            <a:pPr>
              <a:lnSpc>
                <a:spcPct val="17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This Health Information System empowers doctors to efficiently manage health programs and client data. It enables users to:</a:t>
            </a:r>
          </a:p>
          <a:p>
            <a:pPr>
              <a:lnSpc>
                <a:spcPct val="17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Create and manage various health programs.</a:t>
            </a:r>
          </a:p>
          <a:p>
            <a:pPr>
              <a:lnSpc>
                <a:spcPct val="17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Register new clients and track their health information.</a:t>
            </a:r>
          </a:p>
          <a:p>
            <a:pPr>
              <a:lnSpc>
                <a:spcPct val="17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Enroll clients in multiple health programs based on their needs.</a:t>
            </a:r>
          </a:p>
          <a:p>
            <a:pPr>
              <a:lnSpc>
                <a:spcPct val="17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Search for clients using multiple criteria.</a:t>
            </a:r>
          </a:p>
          <a:p>
            <a:pPr>
              <a:lnSpc>
                <a:spcPct val="17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View comprehensive client profiles, including their health program enrollments.</a:t>
            </a:r>
          </a:p>
          <a:p>
            <a:pPr>
              <a:lnSpc>
                <a:spcPct val="17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Expose client profile data via an API for seamless integration with other systems.</a:t>
            </a:r>
          </a:p>
          <a:p>
            <a:endParaRPr lang="en-US" dirty="0"/>
          </a:p>
        </p:txBody>
      </p:sp>
    </p:spTree>
    <p:extLst>
      <p:ext uri="{BB962C8B-B14F-4D97-AF65-F5344CB8AC3E}">
        <p14:creationId xmlns:p14="http://schemas.microsoft.com/office/powerpoint/2010/main" val="131550600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063"/>
          </a:xfrm>
        </p:spPr>
        <p:txBody>
          <a:bodyPr>
            <a:normAutofit/>
          </a:bodyPr>
          <a:lstStyle/>
          <a:p>
            <a:pPr algn="ctr"/>
            <a:r>
              <a:rPr lang="en-KE" sz="3200" b="1" dirty="0">
                <a:latin typeface="Roboto"/>
              </a:rPr>
              <a:t>Project Objectives</a:t>
            </a:r>
            <a:endParaRPr lang="en-US" sz="3200" dirty="0"/>
          </a:p>
        </p:txBody>
      </p:sp>
      <p:sp>
        <p:nvSpPr>
          <p:cNvPr id="3" name="Content Placeholder 2"/>
          <p:cNvSpPr>
            <a:spLocks noGrp="1"/>
          </p:cNvSpPr>
          <p:nvPr>
            <p:ph idx="1"/>
          </p:nvPr>
        </p:nvSpPr>
        <p:spPr>
          <a:xfrm>
            <a:off x="677334" y="1564106"/>
            <a:ext cx="8596668" cy="4319110"/>
          </a:xfrm>
        </p:spPr>
        <p:txBody>
          <a:bodyPr>
            <a:normAutofit fontScale="47500" lnSpcReduction="20000"/>
          </a:bodyPr>
          <a:lstStyle/>
          <a:p>
            <a:pPr>
              <a:lnSpc>
                <a:spcPct val="170000"/>
              </a:lnSpc>
              <a:buFont typeface="Wingdings" panose="05000000000000000000" pitchFamily="2" charset="2"/>
              <a:buChar char="Ø"/>
            </a:pPr>
            <a:r>
              <a:rPr lang="en-US" sz="2900" dirty="0">
                <a:latin typeface="Arial" panose="020B0604020202020204" pitchFamily="34" charset="0"/>
                <a:cs typeface="Arial" panose="020B0604020202020204" pitchFamily="34" charset="0"/>
              </a:rPr>
              <a:t>Create and Manage Health Programs: Allow doctors to create, update, and delete health programs (e.g., TB, Malaria, HIV).</a:t>
            </a:r>
          </a:p>
          <a:p>
            <a:pPr>
              <a:lnSpc>
                <a:spcPct val="170000"/>
              </a:lnSpc>
              <a:buFont typeface="Wingdings" panose="05000000000000000000" pitchFamily="2" charset="2"/>
              <a:buChar char="Ø"/>
            </a:pPr>
            <a:r>
              <a:rPr lang="en-US" sz="2900" dirty="0">
                <a:latin typeface="Arial" panose="020B0604020202020204" pitchFamily="34" charset="0"/>
                <a:cs typeface="Arial" panose="020B0604020202020204" pitchFamily="34" charset="0"/>
              </a:rPr>
              <a:t>Register Clients: Enable easy registration of clients with essential personal and health information.</a:t>
            </a:r>
          </a:p>
          <a:p>
            <a:pPr>
              <a:lnSpc>
                <a:spcPct val="170000"/>
              </a:lnSpc>
              <a:buFont typeface="Wingdings" panose="05000000000000000000" pitchFamily="2" charset="2"/>
              <a:buChar char="Ø"/>
            </a:pPr>
            <a:r>
              <a:rPr lang="en-US" sz="2900" dirty="0">
                <a:latin typeface="Arial" panose="020B0604020202020204" pitchFamily="34" charset="0"/>
                <a:cs typeface="Arial" panose="020B0604020202020204" pitchFamily="34" charset="0"/>
              </a:rPr>
              <a:t>Enroll Clients in Programs: Provide functionality for enrolling clients in one or more health programs.</a:t>
            </a:r>
          </a:p>
          <a:p>
            <a:pPr>
              <a:lnSpc>
                <a:spcPct val="170000"/>
              </a:lnSpc>
              <a:buFont typeface="Wingdings" panose="05000000000000000000" pitchFamily="2" charset="2"/>
              <a:buChar char="Ø"/>
            </a:pPr>
            <a:r>
              <a:rPr lang="en-US" sz="2900" dirty="0">
                <a:latin typeface="Arial" panose="020B0604020202020204" pitchFamily="34" charset="0"/>
                <a:cs typeface="Arial" panose="020B0604020202020204" pitchFamily="34" charset="0"/>
              </a:rPr>
              <a:t>Search and Filter Clients: Implement a search system to find clients based on specific criteria (e.g., name, program, condition).</a:t>
            </a:r>
          </a:p>
          <a:p>
            <a:pPr>
              <a:lnSpc>
                <a:spcPct val="170000"/>
              </a:lnSpc>
              <a:buFont typeface="Wingdings" panose="05000000000000000000" pitchFamily="2" charset="2"/>
              <a:buChar char="Ø"/>
            </a:pPr>
            <a:r>
              <a:rPr lang="en-US" sz="2900" dirty="0">
                <a:latin typeface="Arial" panose="020B0604020202020204" pitchFamily="34" charset="0"/>
                <a:cs typeface="Arial" panose="020B0604020202020204" pitchFamily="34" charset="0"/>
              </a:rPr>
              <a:t>View and Manage Client Profiles: Allow doctors to view and manage detailed client profiles, including program enrollments.</a:t>
            </a:r>
          </a:p>
          <a:p>
            <a:pPr>
              <a:lnSpc>
                <a:spcPct val="170000"/>
              </a:lnSpc>
              <a:buFont typeface="Wingdings" panose="05000000000000000000" pitchFamily="2" charset="2"/>
              <a:buChar char="Ø"/>
            </a:pPr>
            <a:r>
              <a:rPr lang="en-US" sz="2900" dirty="0">
                <a:latin typeface="Arial" panose="020B0604020202020204" pitchFamily="34" charset="0"/>
                <a:cs typeface="Arial" panose="020B0604020202020204" pitchFamily="34" charset="0"/>
              </a:rPr>
              <a:t>Expose Client Data via API: Develop an API for secure access to client profiles by third-party systems</a:t>
            </a:r>
            <a:r>
              <a:rPr lang="en-US"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98100955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Roboto"/>
              </a:rPr>
              <a:t>Development Approach</a:t>
            </a:r>
          </a:p>
        </p:txBody>
      </p:sp>
      <p:sp>
        <p:nvSpPr>
          <p:cNvPr id="3" name="Content Placeholder 2"/>
          <p:cNvSpPr>
            <a:spLocks noGrp="1"/>
          </p:cNvSpPr>
          <p:nvPr>
            <p:ph idx="1"/>
          </p:nvPr>
        </p:nvSpPr>
        <p:spPr>
          <a:xfrm>
            <a:off x="677334" y="1466491"/>
            <a:ext cx="8596668" cy="4735901"/>
          </a:xfrm>
        </p:spPr>
        <p:txBody>
          <a:bodyPr>
            <a:normAutofit fontScale="85000" lnSpcReduction="20000"/>
          </a:bodyPr>
          <a:lstStyle/>
          <a:p>
            <a:pPr>
              <a:lnSpc>
                <a:spcPct val="170000"/>
              </a:lnSpc>
              <a:buFont typeface="+mj-lt"/>
              <a:buAutoNum type="arabicPeriod"/>
            </a:pPr>
            <a:r>
              <a:rPr lang="en-US" b="1" dirty="0">
                <a:solidFill>
                  <a:schemeClr val="tx1"/>
                </a:solidFill>
                <a:latin typeface="Arial" panose="020B0604020202020204" pitchFamily="34" charset="0"/>
                <a:cs typeface="Arial" panose="020B0604020202020204" pitchFamily="34" charset="0"/>
              </a:rPr>
              <a:t>Methodology</a:t>
            </a:r>
            <a:r>
              <a:rPr lang="en-US" dirty="0">
                <a:latin typeface="Arial" panose="020B0604020202020204" pitchFamily="34" charset="0"/>
                <a:cs typeface="Arial" panose="020B0604020202020204" pitchFamily="34" charset="0"/>
              </a:rPr>
              <a:t>: Agile development with iterative improvements.</a:t>
            </a:r>
          </a:p>
          <a:p>
            <a:pPr>
              <a:lnSpc>
                <a:spcPct val="170000"/>
              </a:lnSpc>
              <a:buFont typeface="+mj-lt"/>
              <a:buAutoNum type="arabicPeriod"/>
            </a:pPr>
            <a:r>
              <a:rPr lang="en-US" b="1" dirty="0" smtClean="0">
                <a:solidFill>
                  <a:schemeClr val="tx1"/>
                </a:solidFill>
                <a:latin typeface="Arial" panose="020B0604020202020204" pitchFamily="34" charset="0"/>
                <a:cs typeface="Arial" panose="020B0604020202020204" pitchFamily="34" charset="0"/>
              </a:rPr>
              <a:t>Technologies</a:t>
            </a:r>
            <a:endParaRPr lang="en-US" b="1" dirty="0">
              <a:solidFill>
                <a:schemeClr val="tx1"/>
              </a:solidFill>
              <a:latin typeface="Arial" panose="020B0604020202020204" pitchFamily="34" charset="0"/>
              <a:cs typeface="Arial" panose="020B0604020202020204" pitchFamily="34" charset="0"/>
            </a:endParaRPr>
          </a:p>
          <a:p>
            <a:pPr indent="342900">
              <a:lnSpc>
                <a:spcPct val="170000"/>
              </a:lnSpc>
              <a:buFont typeface="Wingdings" panose="05000000000000000000" pitchFamily="2" charset="2"/>
              <a:buChar char="q"/>
            </a:pPr>
            <a:r>
              <a:rPr lang="en-US" dirty="0">
                <a:latin typeface="Arial" panose="020B0604020202020204" pitchFamily="34" charset="0"/>
                <a:cs typeface="Arial" panose="020B0604020202020204" pitchFamily="34" charset="0"/>
              </a:rPr>
              <a:t>Backend: Django (Python)</a:t>
            </a:r>
          </a:p>
          <a:p>
            <a:pPr indent="342900">
              <a:lnSpc>
                <a:spcPct val="170000"/>
              </a:lnSpc>
              <a:buFont typeface="Wingdings" panose="05000000000000000000" pitchFamily="2" charset="2"/>
              <a:buChar char="q"/>
            </a:pPr>
            <a:r>
              <a:rPr lang="en-US" dirty="0">
                <a:latin typeface="Arial" panose="020B0604020202020204" pitchFamily="34" charset="0"/>
                <a:cs typeface="Arial" panose="020B0604020202020204" pitchFamily="34" charset="0"/>
              </a:rPr>
              <a:t>Frontend: HTML, CSS, JavaScript</a:t>
            </a:r>
          </a:p>
          <a:p>
            <a:pPr indent="342900">
              <a:lnSpc>
                <a:spcPct val="170000"/>
              </a:lnSpc>
              <a:buFont typeface="Wingdings" panose="05000000000000000000" pitchFamily="2" charset="2"/>
              <a:buChar char="q"/>
            </a:pPr>
            <a:r>
              <a:rPr lang="en-US" dirty="0">
                <a:latin typeface="Arial" panose="020B0604020202020204" pitchFamily="34" charset="0"/>
                <a:cs typeface="Arial" panose="020B0604020202020204" pitchFamily="34" charset="0"/>
              </a:rPr>
              <a:t>Database: SQLite (or chosen database)</a:t>
            </a:r>
          </a:p>
          <a:p>
            <a:pPr>
              <a:lnSpc>
                <a:spcPct val="170000"/>
              </a:lnSpc>
              <a:buFont typeface="+mj-lt"/>
              <a:buAutoNum type="arabicPeriod" startAt="3"/>
            </a:pPr>
            <a:r>
              <a:rPr lang="en-US" b="1" dirty="0">
                <a:solidFill>
                  <a:schemeClr val="tx1"/>
                </a:solidFill>
                <a:latin typeface="Arial" panose="020B0604020202020204" pitchFamily="34" charset="0"/>
                <a:cs typeface="Arial" panose="020B0604020202020204" pitchFamily="34" charset="0"/>
              </a:rPr>
              <a:t>Development </a:t>
            </a:r>
            <a:r>
              <a:rPr lang="en-US" b="1" dirty="0" smtClean="0">
                <a:solidFill>
                  <a:schemeClr val="tx1"/>
                </a:solidFill>
                <a:latin typeface="Arial" panose="020B0604020202020204" pitchFamily="34" charset="0"/>
                <a:cs typeface="Arial" panose="020B0604020202020204" pitchFamily="34" charset="0"/>
              </a:rPr>
              <a:t>Phases</a:t>
            </a:r>
            <a:endParaRPr lang="en-US" b="1" dirty="0">
              <a:solidFill>
                <a:schemeClr val="tx1"/>
              </a:solidFill>
              <a:latin typeface="Arial" panose="020B0604020202020204" pitchFamily="34" charset="0"/>
              <a:cs typeface="Arial" panose="020B0604020202020204" pitchFamily="34" charset="0"/>
            </a:endParaRPr>
          </a:p>
          <a:p>
            <a:pPr marL="628650" indent="-285750">
              <a:lnSpc>
                <a:spcPct val="170000"/>
              </a:lnSpc>
              <a:buFont typeface="Wingdings" panose="05000000000000000000" pitchFamily="2" charset="2"/>
              <a:buChar char="q"/>
            </a:pPr>
            <a:r>
              <a:rPr lang="en-US" dirty="0">
                <a:latin typeface="Arial" panose="020B0604020202020204" pitchFamily="34" charset="0"/>
                <a:cs typeface="Arial" panose="020B0604020202020204" pitchFamily="34" charset="0"/>
              </a:rPr>
              <a:t>Requirements gathering</a:t>
            </a:r>
          </a:p>
          <a:p>
            <a:pPr marL="628650" indent="-285750">
              <a:lnSpc>
                <a:spcPct val="170000"/>
              </a:lnSpc>
              <a:buFont typeface="Wingdings" panose="05000000000000000000" pitchFamily="2" charset="2"/>
              <a:buChar char="q"/>
            </a:pPr>
            <a:r>
              <a:rPr lang="en-US" dirty="0">
                <a:latin typeface="Arial" panose="020B0604020202020204" pitchFamily="34" charset="0"/>
                <a:cs typeface="Arial" panose="020B0604020202020204" pitchFamily="34" charset="0"/>
              </a:rPr>
              <a:t>System design</a:t>
            </a:r>
          </a:p>
          <a:p>
            <a:pPr marL="628650" indent="-285750">
              <a:lnSpc>
                <a:spcPct val="170000"/>
              </a:lnSpc>
              <a:buFont typeface="Wingdings" panose="05000000000000000000" pitchFamily="2" charset="2"/>
              <a:buChar char="q"/>
            </a:pPr>
            <a:r>
              <a:rPr lang="en-US" dirty="0">
                <a:latin typeface="Arial" panose="020B0604020202020204" pitchFamily="34" charset="0"/>
                <a:cs typeface="Arial" panose="020B0604020202020204" pitchFamily="34" charset="0"/>
              </a:rPr>
              <a:t>Implementation</a:t>
            </a:r>
          </a:p>
          <a:p>
            <a:pPr marL="628650" indent="-285750">
              <a:lnSpc>
                <a:spcPct val="170000"/>
              </a:lnSpc>
              <a:buFont typeface="Wingdings" panose="05000000000000000000" pitchFamily="2" charset="2"/>
              <a:buChar char="q"/>
            </a:pPr>
            <a:r>
              <a:rPr lang="en-US" dirty="0">
                <a:latin typeface="Arial" panose="020B0604020202020204" pitchFamily="34" charset="0"/>
                <a:cs typeface="Arial" panose="020B0604020202020204" pitchFamily="34" charset="0"/>
              </a:rPr>
              <a:t>Testing &amp; deployment</a:t>
            </a:r>
          </a:p>
          <a:p>
            <a:endParaRPr lang="en-US" dirty="0"/>
          </a:p>
        </p:txBody>
      </p:sp>
    </p:spTree>
    <p:extLst>
      <p:ext uri="{BB962C8B-B14F-4D97-AF65-F5344CB8AC3E}">
        <p14:creationId xmlns:p14="http://schemas.microsoft.com/office/powerpoint/2010/main" val="379244158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Roboto"/>
              </a:rPr>
              <a:t>System Design Overview</a:t>
            </a:r>
          </a:p>
        </p:txBody>
      </p:sp>
      <p:pic>
        <p:nvPicPr>
          <p:cNvPr id="4" name="Content Placeholder 4">
            <a:extLst>
              <a:ext uri="{FF2B5EF4-FFF2-40B4-BE49-F238E27FC236}">
                <a16:creationId xmlns:a16="http://schemas.microsoft.com/office/drawing/2014/main" id="{3EA52915-52DA-4D4A-ABEC-92FEA24AA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704" y="1475874"/>
            <a:ext cx="8085221" cy="5245768"/>
          </a:xfrm>
          <a:prstGeom prst="rect">
            <a:avLst/>
          </a:prstGeom>
          <a:ln>
            <a:noFill/>
          </a:ln>
          <a:effectLst>
            <a:softEdge rad="112500"/>
          </a:effectLst>
        </p:spPr>
      </p:pic>
    </p:spTree>
    <p:extLst>
      <p:ext uri="{BB962C8B-B14F-4D97-AF65-F5344CB8AC3E}">
        <p14:creationId xmlns:p14="http://schemas.microsoft.com/office/powerpoint/2010/main" val="267902359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274"/>
          </a:xfrm>
        </p:spPr>
        <p:txBody>
          <a:bodyPr>
            <a:normAutofit/>
          </a:bodyPr>
          <a:lstStyle/>
          <a:p>
            <a:pPr algn="ctr"/>
            <a:r>
              <a:rPr lang="en-KE" sz="3200" b="1" dirty="0">
                <a:latin typeface="Roboto"/>
              </a:rPr>
              <a:t>Database Design</a:t>
            </a:r>
            <a:endParaRPr lang="en-US" sz="3200" dirty="0">
              <a:latin typeface="Roboto"/>
            </a:endParaRPr>
          </a:p>
        </p:txBody>
      </p:sp>
      <p:pic>
        <p:nvPicPr>
          <p:cNvPr id="4" name="Content Placeholder 4">
            <a:extLst>
              <a:ext uri="{FF2B5EF4-FFF2-40B4-BE49-F238E27FC236}">
                <a16:creationId xmlns:a16="http://schemas.microsoft.com/office/drawing/2014/main" id="{B4D5EF23-816C-47F4-9262-46567AE24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989" y="1812758"/>
            <a:ext cx="7988969" cy="4229267"/>
          </a:xfrm>
          <a:prstGeom prst="rect">
            <a:avLst/>
          </a:prstGeom>
          <a:ln>
            <a:noFill/>
          </a:ln>
          <a:effectLst>
            <a:softEdge rad="112500"/>
          </a:effectLst>
        </p:spPr>
      </p:pic>
    </p:spTree>
    <p:extLst>
      <p:ext uri="{BB962C8B-B14F-4D97-AF65-F5344CB8AC3E}">
        <p14:creationId xmlns:p14="http://schemas.microsoft.com/office/powerpoint/2010/main" val="384104166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989"/>
          </a:xfrm>
        </p:spPr>
        <p:txBody>
          <a:bodyPr>
            <a:normAutofit/>
          </a:bodyPr>
          <a:lstStyle/>
          <a:p>
            <a:pPr algn="ctr"/>
            <a:r>
              <a:rPr lang="en-KE" sz="3200" b="1" dirty="0" smtClean="0">
                <a:latin typeface="Roboto"/>
              </a:rPr>
              <a:t>Security Measures</a:t>
            </a:r>
            <a:endParaRPr lang="en-US" sz="3200" dirty="0">
              <a:latin typeface="Roboto"/>
            </a:endParaRPr>
          </a:p>
        </p:txBody>
      </p:sp>
      <p:sp>
        <p:nvSpPr>
          <p:cNvPr id="3" name="Content Placeholder 2"/>
          <p:cNvSpPr>
            <a:spLocks noGrp="1"/>
          </p:cNvSpPr>
          <p:nvPr>
            <p:ph idx="1"/>
          </p:nvPr>
        </p:nvSpPr>
        <p:spPr>
          <a:xfrm>
            <a:off x="677334" y="1518249"/>
            <a:ext cx="8596668" cy="4796287"/>
          </a:xfrm>
        </p:spPr>
        <p:txBody>
          <a:bodyPr>
            <a:normAutofit fontScale="62500" lnSpcReduction="20000"/>
          </a:bodyPr>
          <a:lstStyle/>
          <a:p>
            <a:pPr>
              <a:lnSpc>
                <a:spcPct val="120000"/>
              </a:lnSpc>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Authentication/Authorization</a:t>
            </a:r>
            <a:endParaRPr lang="en-US" b="1" dirty="0">
              <a:solidFill>
                <a:schemeClr val="tx1"/>
              </a:solidFill>
              <a:latin typeface="Arial" panose="020B0604020202020204" pitchFamily="34" charset="0"/>
              <a:cs typeface="Arial" panose="020B0604020202020204" pitchFamily="34" charset="0"/>
            </a:endParaRPr>
          </a:p>
          <a:p>
            <a:pPr lvl="1">
              <a:lnSpc>
                <a:spcPct val="120000"/>
              </a:lnSpc>
              <a:buFont typeface="Wingdings" panose="05000000000000000000" pitchFamily="2" charset="2"/>
              <a:buChar char="q"/>
            </a:pPr>
            <a:r>
              <a:rPr lang="en-US" dirty="0">
                <a:latin typeface="Arial" panose="020B0604020202020204" pitchFamily="34" charset="0"/>
                <a:cs typeface="Arial" panose="020B0604020202020204" pitchFamily="34" charset="0"/>
              </a:rPr>
              <a:t>Implement RBAC, MFA, and JWT or OAuth for secure login and access control.</a:t>
            </a:r>
          </a:p>
          <a:p>
            <a:pPr>
              <a:lnSpc>
                <a:spcPct val="12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Data </a:t>
            </a:r>
            <a:r>
              <a:rPr lang="en-US" b="1" dirty="0" smtClean="0">
                <a:solidFill>
                  <a:schemeClr val="tx1"/>
                </a:solidFill>
                <a:latin typeface="Arial" panose="020B0604020202020204" pitchFamily="34" charset="0"/>
                <a:cs typeface="Arial" panose="020B0604020202020204" pitchFamily="34" charset="0"/>
              </a:rPr>
              <a:t>Encryption</a:t>
            </a:r>
            <a:endParaRPr lang="en-US" b="1" dirty="0">
              <a:solidFill>
                <a:schemeClr val="tx1"/>
              </a:solidFill>
              <a:latin typeface="Arial" panose="020B0604020202020204" pitchFamily="34" charset="0"/>
              <a:cs typeface="Arial" panose="020B0604020202020204" pitchFamily="34" charset="0"/>
            </a:endParaRPr>
          </a:p>
          <a:p>
            <a:pPr lvl="1">
              <a:lnSpc>
                <a:spcPct val="120000"/>
              </a:lnSpc>
              <a:buFont typeface="Wingdings" panose="05000000000000000000" pitchFamily="2" charset="2"/>
              <a:buChar char="q"/>
            </a:pPr>
            <a:r>
              <a:rPr lang="en-US" dirty="0">
                <a:latin typeface="Arial" panose="020B0604020202020204" pitchFamily="34" charset="0"/>
                <a:cs typeface="Arial" panose="020B0604020202020204" pitchFamily="34" charset="0"/>
              </a:rPr>
              <a:t>Use SSL/TLS for data in transit and AES-256 for data at rest.</a:t>
            </a:r>
          </a:p>
          <a:p>
            <a:pPr>
              <a:lnSpc>
                <a:spcPct val="12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API </a:t>
            </a:r>
            <a:r>
              <a:rPr lang="en-US" b="1" dirty="0" smtClean="0">
                <a:solidFill>
                  <a:schemeClr val="tx1"/>
                </a:solidFill>
                <a:latin typeface="Arial" panose="020B0604020202020204" pitchFamily="34" charset="0"/>
                <a:cs typeface="Arial" panose="020B0604020202020204" pitchFamily="34" charset="0"/>
              </a:rPr>
              <a:t>Security</a:t>
            </a:r>
            <a:endParaRPr lang="en-US" b="1" dirty="0">
              <a:solidFill>
                <a:schemeClr val="tx1"/>
              </a:solidFill>
              <a:latin typeface="Arial" panose="020B0604020202020204" pitchFamily="34" charset="0"/>
              <a:cs typeface="Arial" panose="020B0604020202020204" pitchFamily="34" charset="0"/>
            </a:endParaRPr>
          </a:p>
          <a:p>
            <a:pPr lvl="1">
              <a:lnSpc>
                <a:spcPct val="120000"/>
              </a:lnSpc>
              <a:buFont typeface="Wingdings" panose="05000000000000000000" pitchFamily="2" charset="2"/>
              <a:buChar char="q"/>
            </a:pPr>
            <a:r>
              <a:rPr lang="en-US" dirty="0">
                <a:latin typeface="Arial" panose="020B0604020202020204" pitchFamily="34" charset="0"/>
                <a:cs typeface="Arial" panose="020B0604020202020204" pitchFamily="34" charset="0"/>
              </a:rPr>
              <a:t>Secure APIs with OAuth2 or API keys, and implement rate limiting and input validation.</a:t>
            </a:r>
          </a:p>
          <a:p>
            <a:pPr>
              <a:lnSpc>
                <a:spcPct val="12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Data </a:t>
            </a:r>
            <a:r>
              <a:rPr lang="en-US" b="1" dirty="0" smtClean="0">
                <a:solidFill>
                  <a:schemeClr val="tx1"/>
                </a:solidFill>
                <a:latin typeface="Arial" panose="020B0604020202020204" pitchFamily="34" charset="0"/>
                <a:cs typeface="Arial" panose="020B0604020202020204" pitchFamily="34" charset="0"/>
              </a:rPr>
              <a:t>Integrity</a:t>
            </a:r>
            <a:endParaRPr lang="en-US" b="1" dirty="0">
              <a:solidFill>
                <a:schemeClr val="tx1"/>
              </a:solidFill>
              <a:latin typeface="Arial" panose="020B0604020202020204" pitchFamily="34" charset="0"/>
              <a:cs typeface="Arial" panose="020B0604020202020204" pitchFamily="34" charset="0"/>
            </a:endParaRPr>
          </a:p>
          <a:p>
            <a:pPr lvl="1">
              <a:lnSpc>
                <a:spcPct val="120000"/>
              </a:lnSpc>
              <a:buFont typeface="Wingdings" panose="05000000000000000000" pitchFamily="2" charset="2"/>
              <a:buChar char="q"/>
            </a:pPr>
            <a:r>
              <a:rPr lang="en-US" dirty="0">
                <a:latin typeface="Arial" panose="020B0604020202020204" pitchFamily="34" charset="0"/>
                <a:cs typeface="Arial" panose="020B0604020202020204" pitchFamily="34" charset="0"/>
              </a:rPr>
              <a:t>Maintain audit logs and implement version control for health programs and client data.</a:t>
            </a:r>
          </a:p>
          <a:p>
            <a:pPr>
              <a:lnSpc>
                <a:spcPct val="120000"/>
              </a:lnSpc>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Privacy</a:t>
            </a:r>
            <a:endParaRPr lang="en-US" b="1" dirty="0">
              <a:solidFill>
                <a:schemeClr val="tx1"/>
              </a:solidFill>
              <a:latin typeface="Arial" panose="020B0604020202020204" pitchFamily="34" charset="0"/>
              <a:cs typeface="Arial" panose="020B0604020202020204" pitchFamily="34" charset="0"/>
            </a:endParaRPr>
          </a:p>
          <a:p>
            <a:pPr lvl="1">
              <a:lnSpc>
                <a:spcPct val="120000"/>
              </a:lnSpc>
              <a:buFont typeface="Wingdings" panose="05000000000000000000" pitchFamily="2" charset="2"/>
              <a:buChar char="q"/>
            </a:pPr>
            <a:r>
              <a:rPr lang="en-US" dirty="0">
                <a:latin typeface="Arial" panose="020B0604020202020204" pitchFamily="34" charset="0"/>
                <a:cs typeface="Arial" panose="020B0604020202020204" pitchFamily="34" charset="0"/>
              </a:rPr>
              <a:t>Obtain client consent, minimize data collection, and consider anonymization/</a:t>
            </a:r>
            <a:r>
              <a:rPr lang="en-US" dirty="0" err="1">
                <a:latin typeface="Arial" panose="020B0604020202020204" pitchFamily="34" charset="0"/>
                <a:cs typeface="Arial" panose="020B0604020202020204" pitchFamily="34" charset="0"/>
              </a:rPr>
              <a:t>pseudonymization</a:t>
            </a:r>
            <a:r>
              <a:rPr lang="en-US" dirty="0">
                <a:latin typeface="Arial" panose="020B0604020202020204" pitchFamily="34" charset="0"/>
                <a:cs typeface="Arial" panose="020B0604020202020204" pitchFamily="34" charset="0"/>
              </a:rPr>
              <a:t>.</a:t>
            </a:r>
          </a:p>
          <a:p>
            <a:pPr>
              <a:lnSpc>
                <a:spcPct val="12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Protection Against </a:t>
            </a:r>
            <a:r>
              <a:rPr lang="en-US" b="1" dirty="0" smtClean="0">
                <a:solidFill>
                  <a:schemeClr val="tx1"/>
                </a:solidFill>
                <a:latin typeface="Arial" panose="020B0604020202020204" pitchFamily="34" charset="0"/>
                <a:cs typeface="Arial" panose="020B0604020202020204" pitchFamily="34" charset="0"/>
              </a:rPr>
              <a:t>Vulnerabilities</a:t>
            </a:r>
            <a:endParaRPr lang="en-US" b="1" dirty="0">
              <a:solidFill>
                <a:schemeClr val="tx1"/>
              </a:solidFill>
              <a:latin typeface="Arial" panose="020B0604020202020204" pitchFamily="34" charset="0"/>
              <a:cs typeface="Arial" panose="020B0604020202020204" pitchFamily="34" charset="0"/>
            </a:endParaRPr>
          </a:p>
          <a:p>
            <a:pPr lvl="1">
              <a:lnSpc>
                <a:spcPct val="120000"/>
              </a:lnSpc>
              <a:buFont typeface="Wingdings" panose="05000000000000000000" pitchFamily="2" charset="2"/>
              <a:buChar char="q"/>
            </a:pPr>
            <a:r>
              <a:rPr lang="en-US" dirty="0">
                <a:latin typeface="Arial" panose="020B0604020202020204" pitchFamily="34" charset="0"/>
                <a:cs typeface="Arial" panose="020B0604020202020204" pitchFamily="34" charset="0"/>
              </a:rPr>
              <a:t>Mitigate XSS, CSRF, and clickjacking with input sanitization, anti-CSRF tokens, and frame busting.</a:t>
            </a:r>
          </a:p>
          <a:p>
            <a:pPr>
              <a:lnSpc>
                <a:spcPct val="120000"/>
              </a:lnSpc>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Backup/Disaster </a:t>
            </a:r>
            <a:r>
              <a:rPr lang="en-US" b="1" dirty="0" smtClean="0">
                <a:solidFill>
                  <a:schemeClr val="tx1"/>
                </a:solidFill>
                <a:latin typeface="Arial" panose="020B0604020202020204" pitchFamily="34" charset="0"/>
                <a:cs typeface="Arial" panose="020B0604020202020204" pitchFamily="34" charset="0"/>
              </a:rPr>
              <a:t>Recovery</a:t>
            </a:r>
            <a:endParaRPr lang="en-US" b="1" dirty="0">
              <a:solidFill>
                <a:schemeClr val="tx1"/>
              </a:solidFill>
              <a:latin typeface="Arial" panose="020B0604020202020204" pitchFamily="34" charset="0"/>
              <a:cs typeface="Arial" panose="020B0604020202020204" pitchFamily="34" charset="0"/>
            </a:endParaRPr>
          </a:p>
          <a:p>
            <a:pPr lvl="1">
              <a:lnSpc>
                <a:spcPct val="120000"/>
              </a:lnSpc>
              <a:buFont typeface="Wingdings" panose="05000000000000000000" pitchFamily="2" charset="2"/>
              <a:buChar char="q"/>
            </a:pPr>
            <a:r>
              <a:rPr lang="en-US" dirty="0">
                <a:latin typeface="Arial" panose="020B0604020202020204" pitchFamily="34" charset="0"/>
                <a:cs typeface="Arial" panose="020B0604020202020204" pitchFamily="34" charset="0"/>
              </a:rPr>
              <a:t>Regularly back up data and create a disaster recovery plan</a:t>
            </a:r>
          </a:p>
          <a:p>
            <a:pPr>
              <a:lnSpc>
                <a:spcPct val="120000"/>
              </a:lnSpc>
              <a:buFont typeface="Wingdings" panose="05000000000000000000" pitchFamily="2" charset="2"/>
              <a:buChar char="Ø"/>
            </a:pPr>
            <a:r>
              <a:rPr lang="en-US" b="1" dirty="0" err="1">
                <a:solidFill>
                  <a:schemeClr val="tx1"/>
                </a:solidFill>
                <a:latin typeface="Arial" panose="020B0604020202020204" pitchFamily="34" charset="0"/>
                <a:cs typeface="Arial" panose="020B0604020202020204" pitchFamily="34" charset="0"/>
              </a:rPr>
              <a:t>doRegular</a:t>
            </a:r>
            <a:r>
              <a:rPr lang="en-US" b="1" dirty="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Audits</a:t>
            </a:r>
            <a:endParaRPr lang="en-US" b="1" dirty="0">
              <a:solidFill>
                <a:schemeClr val="tx1"/>
              </a:solidFill>
              <a:latin typeface="Arial" panose="020B0604020202020204" pitchFamily="34" charset="0"/>
              <a:cs typeface="Arial" panose="020B0604020202020204" pitchFamily="34" charset="0"/>
            </a:endParaRPr>
          </a:p>
          <a:p>
            <a:pPr lvl="1">
              <a:lnSpc>
                <a:spcPct val="120000"/>
              </a:lnSpc>
              <a:buFont typeface="Wingdings" panose="05000000000000000000" pitchFamily="2" charset="2"/>
              <a:buChar char="q"/>
            </a:pPr>
            <a:r>
              <a:rPr lang="en-US" dirty="0">
                <a:latin typeface="Arial" panose="020B0604020202020204" pitchFamily="34" charset="0"/>
                <a:cs typeface="Arial" panose="020B0604020202020204" pitchFamily="34" charset="0"/>
              </a:rPr>
              <a:t>Conduct security audits and penetration testing.</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54523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374"/>
          </a:xfrm>
        </p:spPr>
        <p:txBody>
          <a:bodyPr>
            <a:normAutofit/>
          </a:bodyPr>
          <a:lstStyle/>
          <a:p>
            <a:pPr algn="ctr"/>
            <a:r>
              <a:rPr lang="en-US" sz="3200" b="1" dirty="0">
                <a:latin typeface="Roboto"/>
              </a:rPr>
              <a:t>Solution Highlights</a:t>
            </a:r>
          </a:p>
        </p:txBody>
      </p:sp>
      <p:sp>
        <p:nvSpPr>
          <p:cNvPr id="3" name="Content Placeholder 2"/>
          <p:cNvSpPr>
            <a:spLocks noGrp="1"/>
          </p:cNvSpPr>
          <p:nvPr>
            <p:ph idx="1"/>
          </p:nvPr>
        </p:nvSpPr>
        <p:spPr>
          <a:xfrm>
            <a:off x="677334" y="2160590"/>
            <a:ext cx="8596668" cy="3101524"/>
          </a:xfrm>
        </p:spPr>
        <p:txBody>
          <a:bodyPr>
            <a:normAutofit fontScale="85000" lnSpcReduction="10000"/>
          </a:bodyPr>
          <a:lstStyle/>
          <a:p>
            <a:pPr>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Program Management: Create, update, and manage health programs (e.g., TB, HIV, Malaria).</a:t>
            </a:r>
          </a:p>
          <a:p>
            <a:pPr>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Client Registration &amp; Tracking: Easy client registration and health information management.</a:t>
            </a:r>
          </a:p>
          <a:p>
            <a:pPr>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Flexible Enrollment: Enroll clients in multiple health programs based on needs.</a:t>
            </a:r>
          </a:p>
          <a:p>
            <a:pPr>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Search &amp; Filtering: Advanced search by name, program, condition, etc.</a:t>
            </a:r>
          </a:p>
          <a:p>
            <a:pPr>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Client Profiles: View detailed client profiles with health program data.</a:t>
            </a:r>
          </a:p>
          <a:p>
            <a:pPr>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API Integration: Secure API access for third-party system integration.</a:t>
            </a:r>
          </a:p>
        </p:txBody>
      </p:sp>
    </p:spTree>
    <p:extLst>
      <p:ext uri="{BB962C8B-B14F-4D97-AF65-F5344CB8AC3E}">
        <p14:creationId xmlns:p14="http://schemas.microsoft.com/office/powerpoint/2010/main" val="240252114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0626"/>
          </a:xfrm>
        </p:spPr>
        <p:txBody>
          <a:bodyPr>
            <a:normAutofit/>
          </a:bodyPr>
          <a:lstStyle/>
          <a:p>
            <a:pPr algn="ctr"/>
            <a:r>
              <a:rPr lang="en-KE" sz="3200" b="1" dirty="0">
                <a:latin typeface="Roboto"/>
              </a:rPr>
              <a:t>Challenges &amp; How They Were Overcome</a:t>
            </a:r>
            <a:r>
              <a:rPr lang="en-US" sz="3200" b="1" dirty="0">
                <a:latin typeface="Roboto"/>
              </a:rPr>
              <a:t>d</a:t>
            </a:r>
            <a:endParaRPr lang="en-US" sz="3200" dirty="0">
              <a:latin typeface="Roboto"/>
            </a:endParaRPr>
          </a:p>
        </p:txBody>
      </p:sp>
      <p:sp>
        <p:nvSpPr>
          <p:cNvPr id="3" name="Content Placeholder 2"/>
          <p:cNvSpPr>
            <a:spLocks noGrp="1"/>
          </p:cNvSpPr>
          <p:nvPr>
            <p:ph idx="1"/>
          </p:nvPr>
        </p:nvSpPr>
        <p:spPr/>
        <p:txBody>
          <a:bodyPr>
            <a:normAutofit fontScale="85000" lnSpcReduction="20000"/>
          </a:bodyPr>
          <a:lstStyle/>
          <a:p>
            <a:pPr>
              <a:lnSpc>
                <a:spcPct val="150000"/>
              </a:lnSpc>
              <a:buFont typeface="+mj-lt"/>
              <a:buAutoNum type="arabicParenR"/>
            </a:pPr>
            <a:r>
              <a:rPr lang="en-US" dirty="0">
                <a:latin typeface="Arial" panose="020B0604020202020204" pitchFamily="34" charset="0"/>
                <a:cs typeface="Arial" panose="020B0604020202020204" pitchFamily="34" charset="0"/>
              </a:rPr>
              <a:t>Program </a:t>
            </a:r>
            <a:r>
              <a:rPr lang="en-US" dirty="0" smtClean="0">
                <a:latin typeface="Arial" panose="020B0604020202020204" pitchFamily="34" charset="0"/>
                <a:cs typeface="Arial" panose="020B0604020202020204" pitchFamily="34" charset="0"/>
              </a:rPr>
              <a:t>Management</a:t>
            </a:r>
            <a:endParaRPr lang="en-US" dirty="0">
              <a:latin typeface="Arial" panose="020B0604020202020204" pitchFamily="34" charset="0"/>
              <a:cs typeface="Arial" panose="020B0604020202020204" pitchFamily="34" charset="0"/>
            </a:endParaRPr>
          </a:p>
          <a:p>
            <a:pPr indent="34290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Challenge: Handling updates without data inconsistencies.</a:t>
            </a:r>
          </a:p>
          <a:p>
            <a:pPr indent="34290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Solution: Use version control and rollback mechanisms for smooth updates.</a:t>
            </a:r>
          </a:p>
          <a:p>
            <a:pPr>
              <a:lnSpc>
                <a:spcPct val="150000"/>
              </a:lnSpc>
              <a:buFont typeface="+mj-lt"/>
              <a:buAutoNum type="arabicParenR" startAt="2"/>
            </a:pPr>
            <a:r>
              <a:rPr lang="en-US" dirty="0">
                <a:latin typeface="Arial" panose="020B0604020202020204" pitchFamily="34" charset="0"/>
                <a:cs typeface="Arial" panose="020B0604020202020204" pitchFamily="34" charset="0"/>
              </a:rPr>
              <a:t>Client Registration &amp; </a:t>
            </a:r>
            <a:r>
              <a:rPr lang="en-US" dirty="0" smtClean="0">
                <a:latin typeface="Arial" panose="020B0604020202020204" pitchFamily="34" charset="0"/>
                <a:cs typeface="Arial" panose="020B0604020202020204" pitchFamily="34" charset="0"/>
              </a:rPr>
              <a:t>Tracking</a:t>
            </a:r>
            <a:endParaRPr lang="en-US" dirty="0">
              <a:latin typeface="Arial" panose="020B0604020202020204" pitchFamily="34" charset="0"/>
              <a:cs typeface="Arial" panose="020B0604020202020204" pitchFamily="34" charset="0"/>
            </a:endParaRPr>
          </a:p>
          <a:p>
            <a:pPr indent="34290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Challenge: Ensuring data accuracy during registration.</a:t>
            </a:r>
          </a:p>
          <a:p>
            <a:pPr indent="34290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Solution: Implement validation rules and automated data entry checks.</a:t>
            </a:r>
          </a:p>
          <a:p>
            <a:pPr>
              <a:lnSpc>
                <a:spcPct val="150000"/>
              </a:lnSpc>
              <a:buFont typeface="+mj-lt"/>
              <a:buAutoNum type="arabicParenR" startAt="3"/>
            </a:pPr>
            <a:r>
              <a:rPr lang="en-US" dirty="0">
                <a:latin typeface="Arial" panose="020B0604020202020204" pitchFamily="34" charset="0"/>
                <a:cs typeface="Arial" panose="020B0604020202020204" pitchFamily="34" charset="0"/>
              </a:rPr>
              <a:t>API </a:t>
            </a:r>
            <a:r>
              <a:rPr lang="en-US" dirty="0" smtClean="0">
                <a:latin typeface="Arial" panose="020B0604020202020204" pitchFamily="34" charset="0"/>
                <a:cs typeface="Arial" panose="020B0604020202020204" pitchFamily="34" charset="0"/>
              </a:rPr>
              <a:t>Integration</a:t>
            </a:r>
            <a:endParaRPr lang="en-US" dirty="0">
              <a:latin typeface="Arial" panose="020B0604020202020204" pitchFamily="34" charset="0"/>
              <a:cs typeface="Arial" panose="020B0604020202020204" pitchFamily="34" charset="0"/>
            </a:endParaRPr>
          </a:p>
          <a:p>
            <a:pPr indent="34290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Challenge: Ensuring secure and seamless third-party integration.</a:t>
            </a:r>
          </a:p>
          <a:p>
            <a:pPr indent="34290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Solution: Use secure authentication (OAuth) and data encryption.</a:t>
            </a:r>
          </a:p>
        </p:txBody>
      </p:sp>
    </p:spTree>
    <p:extLst>
      <p:ext uri="{BB962C8B-B14F-4D97-AF65-F5344CB8AC3E}">
        <p14:creationId xmlns:p14="http://schemas.microsoft.com/office/powerpoint/2010/main" val="233318961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648</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Roboto</vt:lpstr>
      <vt:lpstr>Trebuchet MS</vt:lpstr>
      <vt:lpstr>Wingdings</vt:lpstr>
      <vt:lpstr>Wingdings 3</vt:lpstr>
      <vt:lpstr>Facet</vt:lpstr>
      <vt:lpstr>Health Management System</vt:lpstr>
      <vt:lpstr>Introduction</vt:lpstr>
      <vt:lpstr>Project Objectives</vt:lpstr>
      <vt:lpstr>Development Approach</vt:lpstr>
      <vt:lpstr>System Design Overview</vt:lpstr>
      <vt:lpstr>Database Design</vt:lpstr>
      <vt:lpstr>Security Measures</vt:lpstr>
      <vt:lpstr>Solution Highlights</vt:lpstr>
      <vt:lpstr>Challenges &amp; How They Were Overcomed</vt:lpstr>
      <vt:lpstr>Conclusion</vt:lpstr>
      <vt:lpstr>Thank You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Management System</dc:title>
  <dc:creator>user</dc:creator>
  <cp:lastModifiedBy>user</cp:lastModifiedBy>
  <cp:revision>7</cp:revision>
  <dcterms:created xsi:type="dcterms:W3CDTF">2025-04-27T18:55:20Z</dcterms:created>
  <dcterms:modified xsi:type="dcterms:W3CDTF">2025-04-27T19:39:41Z</dcterms:modified>
</cp:coreProperties>
</file>