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6"/>
  </p:notesMasterIdLst>
  <p:sldIdLst>
    <p:sldId id="256" r:id="rId5"/>
  </p:sldIdLst>
  <p:sldSz cx="30275213" cy="4280376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a:ea typeface="+mn-ea"/>
        <a:cs typeface="+mn-cs"/>
      </a:defRPr>
    </a:lvl1pPr>
    <a:lvl2pPr marL="457200" algn="l" rtl="0" eaLnBrk="0" fontAlgn="base" hangingPunct="0">
      <a:spcBef>
        <a:spcPct val="0"/>
      </a:spcBef>
      <a:spcAft>
        <a:spcPct val="0"/>
      </a:spcAft>
      <a:defRPr sz="2400" kern="1200">
        <a:solidFill>
          <a:schemeClr val="tx1"/>
        </a:solidFill>
        <a:latin typeface="Times"/>
        <a:ea typeface="+mn-ea"/>
        <a:cs typeface="+mn-cs"/>
      </a:defRPr>
    </a:lvl2pPr>
    <a:lvl3pPr marL="914400" algn="l" rtl="0" eaLnBrk="0" fontAlgn="base" hangingPunct="0">
      <a:spcBef>
        <a:spcPct val="0"/>
      </a:spcBef>
      <a:spcAft>
        <a:spcPct val="0"/>
      </a:spcAft>
      <a:defRPr sz="2400" kern="1200">
        <a:solidFill>
          <a:schemeClr val="tx1"/>
        </a:solidFill>
        <a:latin typeface="Times"/>
        <a:ea typeface="+mn-ea"/>
        <a:cs typeface="+mn-cs"/>
      </a:defRPr>
    </a:lvl3pPr>
    <a:lvl4pPr marL="1371600" algn="l" rtl="0" eaLnBrk="0" fontAlgn="base" hangingPunct="0">
      <a:spcBef>
        <a:spcPct val="0"/>
      </a:spcBef>
      <a:spcAft>
        <a:spcPct val="0"/>
      </a:spcAft>
      <a:defRPr sz="2400" kern="1200">
        <a:solidFill>
          <a:schemeClr val="tx1"/>
        </a:solidFill>
        <a:latin typeface="Times"/>
        <a:ea typeface="+mn-ea"/>
        <a:cs typeface="+mn-cs"/>
      </a:defRPr>
    </a:lvl4pPr>
    <a:lvl5pPr marL="1828800" algn="l" rtl="0" eaLnBrk="0" fontAlgn="base" hangingPunct="0">
      <a:spcBef>
        <a:spcPct val="0"/>
      </a:spcBef>
      <a:spcAft>
        <a:spcPct val="0"/>
      </a:spcAft>
      <a:defRPr sz="2400" kern="1200">
        <a:solidFill>
          <a:schemeClr val="tx1"/>
        </a:solidFill>
        <a:latin typeface="Times"/>
        <a:ea typeface="+mn-ea"/>
        <a:cs typeface="+mn-cs"/>
      </a:defRPr>
    </a:lvl5pPr>
    <a:lvl6pPr marL="2286000" algn="l" defTabSz="914400" rtl="0" eaLnBrk="1" latinLnBrk="0" hangingPunct="1">
      <a:defRPr sz="2400" kern="1200">
        <a:solidFill>
          <a:schemeClr val="tx1"/>
        </a:solidFill>
        <a:latin typeface="Times"/>
        <a:ea typeface="+mn-ea"/>
        <a:cs typeface="+mn-cs"/>
      </a:defRPr>
    </a:lvl6pPr>
    <a:lvl7pPr marL="2743200" algn="l" defTabSz="914400" rtl="0" eaLnBrk="1" latinLnBrk="0" hangingPunct="1">
      <a:defRPr sz="2400" kern="1200">
        <a:solidFill>
          <a:schemeClr val="tx1"/>
        </a:solidFill>
        <a:latin typeface="Times"/>
        <a:ea typeface="+mn-ea"/>
        <a:cs typeface="+mn-cs"/>
      </a:defRPr>
    </a:lvl7pPr>
    <a:lvl8pPr marL="3200400" algn="l" defTabSz="914400" rtl="0" eaLnBrk="1" latinLnBrk="0" hangingPunct="1">
      <a:defRPr sz="2400" kern="1200">
        <a:solidFill>
          <a:schemeClr val="tx1"/>
        </a:solidFill>
        <a:latin typeface="Times"/>
        <a:ea typeface="+mn-ea"/>
        <a:cs typeface="+mn-cs"/>
      </a:defRPr>
    </a:lvl8pPr>
    <a:lvl9pPr marL="3657600" algn="l" defTabSz="914400" rtl="0" eaLnBrk="1" latinLnBrk="0" hangingPunct="1">
      <a:defRPr sz="2400" kern="1200">
        <a:solidFill>
          <a:schemeClr val="tx1"/>
        </a:solidFill>
        <a:latin typeface="Times"/>
        <a:ea typeface="+mn-ea"/>
        <a:cs typeface="+mn-cs"/>
      </a:defRPr>
    </a:lvl9pPr>
  </p:defaultTextStyle>
  <p:extLst>
    <p:ext uri="{EFAFB233-063F-42B5-8137-9DF3F51BA10A}">
      <p15:sldGuideLst xmlns:p15="http://schemas.microsoft.com/office/powerpoint/2012/main">
        <p15:guide id="1" orient="horz" pos="13481">
          <p15:clr>
            <a:srgbClr val="A4A3A4"/>
          </p15:clr>
        </p15:guide>
        <p15:guide id="2" pos="95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64646"/>
    <a:srgbClr val="FFFEFF"/>
    <a:srgbClr val="DDD9D6"/>
    <a:srgbClr val="C4EBD0"/>
    <a:srgbClr val="4365E2"/>
    <a:srgbClr val="D1E2F2"/>
    <a:srgbClr val="FFECD2"/>
    <a:srgbClr val="F4CEC3"/>
    <a:srgbClr val="FFF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941"/>
  </p:normalViewPr>
  <p:slideViewPr>
    <p:cSldViewPr>
      <p:cViewPr>
        <p:scale>
          <a:sx n="20" d="100"/>
          <a:sy n="20" d="100"/>
        </p:scale>
        <p:origin x="1348" y="-2700"/>
      </p:cViewPr>
      <p:guideLst>
        <p:guide orient="horz" pos="13481"/>
        <p:guide pos="9535"/>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71055F-8152-4ADD-8E3E-DCAE390CBDE8}" type="datetimeFigureOut">
              <a:rPr lang="en-GB" smtClean="0"/>
              <a:pPr/>
              <a:t>27/03/2024</a:t>
            </a:fld>
            <a:endParaRPr lang="en-GB"/>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9FBAEE-D496-449C-AFE8-119C27EFB506}" type="slidenum">
              <a:rPr lang="en-GB" smtClean="0"/>
              <a:pPr/>
              <a:t>‹#›</a:t>
            </a:fld>
            <a:endParaRPr lang="en-GB"/>
          </a:p>
        </p:txBody>
      </p:sp>
    </p:spTree>
    <p:extLst>
      <p:ext uri="{BB962C8B-B14F-4D97-AF65-F5344CB8AC3E}">
        <p14:creationId xmlns:p14="http://schemas.microsoft.com/office/powerpoint/2010/main" val="301000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39FBAEE-D496-449C-AFE8-119C27EFB506}" type="slidenum">
              <a:rPr lang="en-GB" smtClean="0"/>
              <a:pPr/>
              <a:t>1</a:t>
            </a:fld>
            <a:endParaRPr lang="en-GB"/>
          </a:p>
        </p:txBody>
      </p:sp>
    </p:spTree>
    <p:extLst>
      <p:ext uri="{BB962C8B-B14F-4D97-AF65-F5344CB8AC3E}">
        <p14:creationId xmlns:p14="http://schemas.microsoft.com/office/powerpoint/2010/main" val="678270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125" y="13296900"/>
            <a:ext cx="25734963" cy="9175750"/>
          </a:xfrm>
        </p:spPr>
        <p:txBody>
          <a:bodyPr/>
          <a:lstStyle/>
          <a:p>
            <a:r>
              <a:rPr lang="en-US"/>
              <a:t>Click to edit Master title style</a:t>
            </a:r>
            <a:endParaRPr lang="en-GB"/>
          </a:p>
        </p:txBody>
      </p:sp>
      <p:sp>
        <p:nvSpPr>
          <p:cNvPr id="3" name="Subtitle 2"/>
          <p:cNvSpPr>
            <a:spLocks noGrp="1"/>
          </p:cNvSpPr>
          <p:nvPr>
            <p:ph type="subTitle" idx="1"/>
          </p:nvPr>
        </p:nvSpPr>
        <p:spPr>
          <a:xfrm>
            <a:off x="4541838" y="24255413"/>
            <a:ext cx="21191537" cy="109394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DC26611-6281-4E11-ACC2-85FA96A0667E}" type="slidenum">
              <a:rPr lang="en-US"/>
              <a:pPr/>
              <a:t>‹#›</a:t>
            </a:fld>
            <a:endParaRPr lang="en-US"/>
          </a:p>
        </p:txBody>
      </p:sp>
    </p:spTree>
    <p:extLst>
      <p:ext uri="{BB962C8B-B14F-4D97-AF65-F5344CB8AC3E}">
        <p14:creationId xmlns:p14="http://schemas.microsoft.com/office/powerpoint/2010/main" val="1850917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6001956-8B40-46A1-B63C-7ACD83FEB396}" type="slidenum">
              <a:rPr lang="en-US"/>
              <a:pPr/>
              <a:t>‹#›</a:t>
            </a:fld>
            <a:endParaRPr lang="en-US"/>
          </a:p>
        </p:txBody>
      </p:sp>
    </p:spTree>
    <p:extLst>
      <p:ext uri="{BB962C8B-B14F-4D97-AF65-F5344CB8AC3E}">
        <p14:creationId xmlns:p14="http://schemas.microsoft.com/office/powerpoint/2010/main" val="1311409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72538" y="3805238"/>
            <a:ext cx="6432550" cy="3424237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2270125" y="3805238"/>
            <a:ext cx="19150013" cy="342423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95BEDB0-F9BA-4179-BEBF-8DBF122176E3}" type="slidenum">
              <a:rPr lang="en-US"/>
              <a:pPr/>
              <a:t>‹#›</a:t>
            </a:fld>
            <a:endParaRPr lang="en-US"/>
          </a:p>
        </p:txBody>
      </p:sp>
    </p:spTree>
    <p:extLst>
      <p:ext uri="{BB962C8B-B14F-4D97-AF65-F5344CB8AC3E}">
        <p14:creationId xmlns:p14="http://schemas.microsoft.com/office/powerpoint/2010/main" val="1606011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9C2F9BE-EEBC-49BD-8E1A-7AE886ED32A9}" type="slidenum">
              <a:rPr lang="en-US"/>
              <a:pPr/>
              <a:t>‹#›</a:t>
            </a:fld>
            <a:endParaRPr lang="en-US"/>
          </a:p>
        </p:txBody>
      </p:sp>
    </p:spTree>
    <p:extLst>
      <p:ext uri="{BB962C8B-B14F-4D97-AF65-F5344CB8AC3E}">
        <p14:creationId xmlns:p14="http://schemas.microsoft.com/office/powerpoint/2010/main" val="4009214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775" y="27505025"/>
            <a:ext cx="25734963" cy="8501063"/>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2390775" y="18141950"/>
            <a:ext cx="25734963" cy="93630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08A6160-4A93-488B-A9E6-8C2E2E63CD41}" type="slidenum">
              <a:rPr lang="en-US"/>
              <a:pPr/>
              <a:t>‹#›</a:t>
            </a:fld>
            <a:endParaRPr lang="en-US"/>
          </a:p>
        </p:txBody>
      </p:sp>
    </p:spTree>
    <p:extLst>
      <p:ext uri="{BB962C8B-B14F-4D97-AF65-F5344CB8AC3E}">
        <p14:creationId xmlns:p14="http://schemas.microsoft.com/office/powerpoint/2010/main" val="1384957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2270125" y="12365038"/>
            <a:ext cx="12790488"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5213013" y="12365038"/>
            <a:ext cx="12792075"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EA4B941-E056-4AF9-AA8C-9C277416A4DB}" type="slidenum">
              <a:rPr lang="en-US"/>
              <a:pPr/>
              <a:t>‹#›</a:t>
            </a:fld>
            <a:endParaRPr lang="en-US"/>
          </a:p>
        </p:txBody>
      </p:sp>
    </p:spTree>
    <p:extLst>
      <p:ext uri="{BB962C8B-B14F-4D97-AF65-F5344CB8AC3E}">
        <p14:creationId xmlns:p14="http://schemas.microsoft.com/office/powerpoint/2010/main" val="167605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4475" y="1714500"/>
            <a:ext cx="27246263" cy="7134225"/>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4475" y="9580563"/>
            <a:ext cx="13376275"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14475" y="13574713"/>
            <a:ext cx="13376275" cy="24661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79700" y="9580563"/>
            <a:ext cx="13381038"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79700" y="13574713"/>
            <a:ext cx="13381038" cy="24661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383DB79-11A9-41C9-A61C-5E0AA3823438}" type="slidenum">
              <a:rPr lang="en-US"/>
              <a:pPr/>
              <a:t>‹#›</a:t>
            </a:fld>
            <a:endParaRPr lang="en-US"/>
          </a:p>
        </p:txBody>
      </p:sp>
    </p:spTree>
    <p:extLst>
      <p:ext uri="{BB962C8B-B14F-4D97-AF65-F5344CB8AC3E}">
        <p14:creationId xmlns:p14="http://schemas.microsoft.com/office/powerpoint/2010/main" val="2169405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FBB18EB-E426-44ED-BD9E-4B9D75DA5187}" type="slidenum">
              <a:rPr lang="en-US"/>
              <a:pPr/>
              <a:t>‹#›</a:t>
            </a:fld>
            <a:endParaRPr lang="en-US"/>
          </a:p>
        </p:txBody>
      </p:sp>
    </p:spTree>
    <p:extLst>
      <p:ext uri="{BB962C8B-B14F-4D97-AF65-F5344CB8AC3E}">
        <p14:creationId xmlns:p14="http://schemas.microsoft.com/office/powerpoint/2010/main" val="27417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bwMode="auto">
          <a:xfrm>
            <a:off x="0" y="0"/>
            <a:ext cx="30275213" cy="4263977"/>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27695" y="1095625"/>
            <a:ext cx="6221079" cy="2088232"/>
          </a:xfrm>
          <a:prstGeom prst="rect">
            <a:avLst/>
          </a:prstGeom>
        </p:spPr>
      </p:pic>
    </p:spTree>
    <p:extLst>
      <p:ext uri="{BB962C8B-B14F-4D97-AF65-F5344CB8AC3E}">
        <p14:creationId xmlns:p14="http://schemas.microsoft.com/office/powerpoint/2010/main" val="418523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475" y="1704975"/>
            <a:ext cx="9959975" cy="725170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11836400" y="1704975"/>
            <a:ext cx="16924338" cy="365315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4475" y="8956675"/>
            <a:ext cx="9959975" cy="29279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DB32D5B-236E-43FE-958A-93A926CB8AE9}" type="slidenum">
              <a:rPr lang="en-US"/>
              <a:pPr/>
              <a:t>‹#›</a:t>
            </a:fld>
            <a:endParaRPr lang="en-US"/>
          </a:p>
        </p:txBody>
      </p:sp>
    </p:spTree>
    <p:extLst>
      <p:ext uri="{BB962C8B-B14F-4D97-AF65-F5344CB8AC3E}">
        <p14:creationId xmlns:p14="http://schemas.microsoft.com/office/powerpoint/2010/main" val="4002105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075" y="29962475"/>
            <a:ext cx="18165763" cy="3536950"/>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5934075" y="3824288"/>
            <a:ext cx="18165763" cy="25682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5934075" y="33499425"/>
            <a:ext cx="18165763" cy="50244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5CDC239-2C65-44BE-8AF1-96B5E4802A3F}" type="slidenum">
              <a:rPr lang="en-US"/>
              <a:pPr/>
              <a:t>‹#›</a:t>
            </a:fld>
            <a:endParaRPr lang="en-US"/>
          </a:p>
        </p:txBody>
      </p:sp>
    </p:spTree>
    <p:extLst>
      <p:ext uri="{BB962C8B-B14F-4D97-AF65-F5344CB8AC3E}">
        <p14:creationId xmlns:p14="http://schemas.microsoft.com/office/powerpoint/2010/main" val="2541422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AF4"/>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70125" y="3805238"/>
            <a:ext cx="25734963" cy="713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588" tIns="208794" rIns="417588" bIns="208794"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270125" y="12365038"/>
            <a:ext cx="25734963" cy="2568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588" tIns="208794" rIns="417588" bIns="20879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270125" y="38998525"/>
            <a:ext cx="6307138" cy="285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588" tIns="208794" rIns="417588" bIns="208794" numCol="1" anchor="t" anchorCtr="0" compatLnSpc="1">
            <a:prstTxWarp prst="textNoShape">
              <a:avLst/>
            </a:prstTxWarp>
          </a:bodyPr>
          <a:lstStyle>
            <a:lvl1pPr defTabSz="4175125">
              <a:defRPr sz="6400">
                <a:latin typeface="Calibri" charset="0"/>
                <a:ea typeface="Calibri" charset="0"/>
                <a:cs typeface="Calibri" charset="0"/>
              </a:defRPr>
            </a:lvl1pPr>
          </a:lstStyle>
          <a:p>
            <a:endParaRPr lang="en-US"/>
          </a:p>
        </p:txBody>
      </p:sp>
      <p:sp>
        <p:nvSpPr>
          <p:cNvPr id="1029" name="Rectangle 5"/>
          <p:cNvSpPr>
            <a:spLocks noGrp="1" noChangeArrowheads="1"/>
          </p:cNvSpPr>
          <p:nvPr>
            <p:ph type="ftr" sz="quarter" idx="3"/>
          </p:nvPr>
        </p:nvSpPr>
        <p:spPr bwMode="auto">
          <a:xfrm>
            <a:off x="10344150" y="38998525"/>
            <a:ext cx="9586913" cy="285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588" tIns="208794" rIns="417588" bIns="208794" numCol="1" anchor="t" anchorCtr="0" compatLnSpc="1">
            <a:prstTxWarp prst="textNoShape">
              <a:avLst/>
            </a:prstTxWarp>
          </a:bodyPr>
          <a:lstStyle>
            <a:lvl1pPr algn="ctr" defTabSz="4175125">
              <a:defRPr sz="6400">
                <a:latin typeface="Calibri" charset="0"/>
                <a:ea typeface="Calibri" charset="0"/>
                <a:cs typeface="Calibri" charset="0"/>
              </a:defRPr>
            </a:lvl1pPr>
          </a:lstStyle>
          <a:p>
            <a:endParaRPr lang="en-US"/>
          </a:p>
        </p:txBody>
      </p:sp>
      <p:sp>
        <p:nvSpPr>
          <p:cNvPr id="1030" name="Rectangle 6"/>
          <p:cNvSpPr>
            <a:spLocks noGrp="1" noChangeArrowheads="1"/>
          </p:cNvSpPr>
          <p:nvPr>
            <p:ph type="sldNum" sz="quarter" idx="4"/>
          </p:nvPr>
        </p:nvSpPr>
        <p:spPr bwMode="auto">
          <a:xfrm>
            <a:off x="21697950" y="38998525"/>
            <a:ext cx="6307138" cy="285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588" tIns="208794" rIns="417588" bIns="208794" numCol="1" anchor="t" anchorCtr="0" compatLnSpc="1">
            <a:prstTxWarp prst="textNoShape">
              <a:avLst/>
            </a:prstTxWarp>
          </a:bodyPr>
          <a:lstStyle>
            <a:lvl1pPr algn="r" defTabSz="4175125">
              <a:defRPr sz="6400">
                <a:latin typeface="Calibri" charset="0"/>
                <a:ea typeface="Calibri" charset="0"/>
                <a:cs typeface="Calibri" charset="0"/>
              </a:defRPr>
            </a:lvl1pPr>
          </a:lstStyle>
          <a:p>
            <a:fld id="{97B7DC7E-A1F9-4C29-9F26-BFA0A3B2EA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5125" rtl="0" eaLnBrk="1" fontAlgn="base" hangingPunct="1">
        <a:spcBef>
          <a:spcPct val="0"/>
        </a:spcBef>
        <a:spcAft>
          <a:spcPct val="0"/>
        </a:spcAft>
        <a:defRPr sz="20100">
          <a:solidFill>
            <a:srgbClr val="547EE8"/>
          </a:solidFill>
          <a:latin typeface="Calibri" charset="0"/>
          <a:ea typeface="Calibri" charset="0"/>
          <a:cs typeface="Calibri" charset="0"/>
        </a:defRPr>
      </a:lvl1pPr>
      <a:lvl2pPr algn="ctr" defTabSz="4175125" rtl="0" eaLnBrk="1" fontAlgn="base" hangingPunct="1">
        <a:spcBef>
          <a:spcPct val="0"/>
        </a:spcBef>
        <a:spcAft>
          <a:spcPct val="0"/>
        </a:spcAft>
        <a:defRPr sz="20100">
          <a:solidFill>
            <a:schemeClr val="tx2"/>
          </a:solidFill>
          <a:latin typeface="Times"/>
        </a:defRPr>
      </a:lvl2pPr>
      <a:lvl3pPr algn="ctr" defTabSz="4175125" rtl="0" eaLnBrk="1" fontAlgn="base" hangingPunct="1">
        <a:spcBef>
          <a:spcPct val="0"/>
        </a:spcBef>
        <a:spcAft>
          <a:spcPct val="0"/>
        </a:spcAft>
        <a:defRPr sz="20100">
          <a:solidFill>
            <a:schemeClr val="tx2"/>
          </a:solidFill>
          <a:latin typeface="Times"/>
        </a:defRPr>
      </a:lvl3pPr>
      <a:lvl4pPr algn="ctr" defTabSz="4175125" rtl="0" eaLnBrk="1" fontAlgn="base" hangingPunct="1">
        <a:spcBef>
          <a:spcPct val="0"/>
        </a:spcBef>
        <a:spcAft>
          <a:spcPct val="0"/>
        </a:spcAft>
        <a:defRPr sz="20100">
          <a:solidFill>
            <a:schemeClr val="tx2"/>
          </a:solidFill>
          <a:latin typeface="Times"/>
        </a:defRPr>
      </a:lvl4pPr>
      <a:lvl5pPr algn="ctr" defTabSz="4175125" rtl="0" eaLnBrk="1" fontAlgn="base" hangingPunct="1">
        <a:spcBef>
          <a:spcPct val="0"/>
        </a:spcBef>
        <a:spcAft>
          <a:spcPct val="0"/>
        </a:spcAft>
        <a:defRPr sz="20100">
          <a:solidFill>
            <a:schemeClr val="tx2"/>
          </a:solidFill>
          <a:latin typeface="Times"/>
        </a:defRPr>
      </a:lvl5pPr>
      <a:lvl6pPr marL="457200" algn="ctr" defTabSz="4175125" rtl="0" eaLnBrk="1" fontAlgn="base" hangingPunct="1">
        <a:spcBef>
          <a:spcPct val="0"/>
        </a:spcBef>
        <a:spcAft>
          <a:spcPct val="0"/>
        </a:spcAft>
        <a:defRPr sz="20100">
          <a:solidFill>
            <a:schemeClr val="tx2"/>
          </a:solidFill>
          <a:latin typeface="Times"/>
        </a:defRPr>
      </a:lvl6pPr>
      <a:lvl7pPr marL="914400" algn="ctr" defTabSz="4175125" rtl="0" eaLnBrk="1" fontAlgn="base" hangingPunct="1">
        <a:spcBef>
          <a:spcPct val="0"/>
        </a:spcBef>
        <a:spcAft>
          <a:spcPct val="0"/>
        </a:spcAft>
        <a:defRPr sz="20100">
          <a:solidFill>
            <a:schemeClr val="tx2"/>
          </a:solidFill>
          <a:latin typeface="Times"/>
        </a:defRPr>
      </a:lvl7pPr>
      <a:lvl8pPr marL="1371600" algn="ctr" defTabSz="4175125" rtl="0" eaLnBrk="1" fontAlgn="base" hangingPunct="1">
        <a:spcBef>
          <a:spcPct val="0"/>
        </a:spcBef>
        <a:spcAft>
          <a:spcPct val="0"/>
        </a:spcAft>
        <a:defRPr sz="20100">
          <a:solidFill>
            <a:schemeClr val="tx2"/>
          </a:solidFill>
          <a:latin typeface="Times"/>
        </a:defRPr>
      </a:lvl8pPr>
      <a:lvl9pPr marL="1828800" algn="ctr" defTabSz="4175125" rtl="0" eaLnBrk="1" fontAlgn="base" hangingPunct="1">
        <a:spcBef>
          <a:spcPct val="0"/>
        </a:spcBef>
        <a:spcAft>
          <a:spcPct val="0"/>
        </a:spcAft>
        <a:defRPr sz="20100">
          <a:solidFill>
            <a:schemeClr val="tx2"/>
          </a:solidFill>
          <a:latin typeface="Times"/>
        </a:defRPr>
      </a:lvl9pPr>
    </p:titleStyle>
    <p:bodyStyle>
      <a:lvl1pPr marL="1565275" indent="-1565275" algn="l" defTabSz="4175125" rtl="0" eaLnBrk="1" fontAlgn="base" hangingPunct="1">
        <a:spcBef>
          <a:spcPct val="20000"/>
        </a:spcBef>
        <a:spcAft>
          <a:spcPct val="0"/>
        </a:spcAft>
        <a:buChar char="•"/>
        <a:defRPr sz="14600">
          <a:solidFill>
            <a:schemeClr val="tx1"/>
          </a:solidFill>
          <a:latin typeface="Calibri" charset="0"/>
          <a:ea typeface="Calibri" charset="0"/>
          <a:cs typeface="Calibri" charset="0"/>
        </a:defRPr>
      </a:lvl1pPr>
      <a:lvl2pPr marL="3392488" indent="-1304925" algn="l" defTabSz="4175125" rtl="0" eaLnBrk="1" fontAlgn="base" hangingPunct="1">
        <a:spcBef>
          <a:spcPct val="20000"/>
        </a:spcBef>
        <a:spcAft>
          <a:spcPct val="0"/>
        </a:spcAft>
        <a:buChar char="–"/>
        <a:defRPr sz="12800">
          <a:solidFill>
            <a:schemeClr val="tx1"/>
          </a:solidFill>
          <a:latin typeface="Calibri" charset="0"/>
          <a:ea typeface="Calibri" charset="0"/>
          <a:cs typeface="Calibri" charset="0"/>
        </a:defRPr>
      </a:lvl2pPr>
      <a:lvl3pPr marL="5219700" indent="-1044575" algn="l" defTabSz="4175125" rtl="0" eaLnBrk="1" fontAlgn="base" hangingPunct="1">
        <a:spcBef>
          <a:spcPct val="20000"/>
        </a:spcBef>
        <a:spcAft>
          <a:spcPct val="0"/>
        </a:spcAft>
        <a:buChar char="•"/>
        <a:defRPr sz="11000">
          <a:solidFill>
            <a:schemeClr val="tx1"/>
          </a:solidFill>
          <a:latin typeface="Calibri" charset="0"/>
          <a:ea typeface="Calibri" charset="0"/>
          <a:cs typeface="Calibri" charset="0"/>
        </a:defRPr>
      </a:lvl3pPr>
      <a:lvl4pPr marL="7307263" indent="-1042988" algn="l" defTabSz="4175125" rtl="0" eaLnBrk="1" fontAlgn="base" hangingPunct="1">
        <a:spcBef>
          <a:spcPct val="20000"/>
        </a:spcBef>
        <a:spcAft>
          <a:spcPct val="0"/>
        </a:spcAft>
        <a:buChar char="–"/>
        <a:defRPr sz="9100">
          <a:solidFill>
            <a:schemeClr val="tx1"/>
          </a:solidFill>
          <a:latin typeface="Calibri" charset="0"/>
          <a:ea typeface="Calibri" charset="0"/>
          <a:cs typeface="Calibri" charset="0"/>
        </a:defRPr>
      </a:lvl4pPr>
      <a:lvl5pPr marL="9396413" indent="-1044575" algn="l" defTabSz="4175125" rtl="0" eaLnBrk="1" fontAlgn="base" hangingPunct="1">
        <a:spcBef>
          <a:spcPct val="20000"/>
        </a:spcBef>
        <a:spcAft>
          <a:spcPct val="0"/>
        </a:spcAft>
        <a:buChar char="»"/>
        <a:defRPr sz="9100">
          <a:solidFill>
            <a:schemeClr val="tx1"/>
          </a:solidFill>
          <a:latin typeface="Calibri" charset="0"/>
          <a:ea typeface="Calibri" charset="0"/>
          <a:cs typeface="Calibri" charset="0"/>
        </a:defRPr>
      </a:lvl5pPr>
      <a:lvl6pPr marL="9853613" indent="-1044575" algn="l" defTabSz="4175125" rtl="0" eaLnBrk="1" fontAlgn="base" hangingPunct="1">
        <a:spcBef>
          <a:spcPct val="20000"/>
        </a:spcBef>
        <a:spcAft>
          <a:spcPct val="0"/>
        </a:spcAft>
        <a:buChar char="»"/>
        <a:defRPr sz="9100">
          <a:solidFill>
            <a:schemeClr val="tx1"/>
          </a:solidFill>
          <a:latin typeface="+mn-lt"/>
        </a:defRPr>
      </a:lvl6pPr>
      <a:lvl7pPr marL="10310813" indent="-1044575" algn="l" defTabSz="4175125" rtl="0" eaLnBrk="1" fontAlgn="base" hangingPunct="1">
        <a:spcBef>
          <a:spcPct val="20000"/>
        </a:spcBef>
        <a:spcAft>
          <a:spcPct val="0"/>
        </a:spcAft>
        <a:buChar char="»"/>
        <a:defRPr sz="9100">
          <a:solidFill>
            <a:schemeClr val="tx1"/>
          </a:solidFill>
          <a:latin typeface="+mn-lt"/>
        </a:defRPr>
      </a:lvl7pPr>
      <a:lvl8pPr marL="10768013" indent="-1044575" algn="l" defTabSz="4175125" rtl="0" eaLnBrk="1" fontAlgn="base" hangingPunct="1">
        <a:spcBef>
          <a:spcPct val="20000"/>
        </a:spcBef>
        <a:spcAft>
          <a:spcPct val="0"/>
        </a:spcAft>
        <a:buChar char="»"/>
        <a:defRPr sz="9100">
          <a:solidFill>
            <a:schemeClr val="tx1"/>
          </a:solidFill>
          <a:latin typeface="+mn-lt"/>
        </a:defRPr>
      </a:lvl8pPr>
      <a:lvl9pPr marL="11225213" indent="-1044575" algn="l" defTabSz="4175125" rtl="0" eaLnBrk="1" fontAlgn="base" hangingPunct="1">
        <a:spcBef>
          <a:spcPct val="20000"/>
        </a:spcBef>
        <a:spcAft>
          <a:spcPct val="0"/>
        </a:spcAft>
        <a:buChar char="»"/>
        <a:defRPr sz="9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AF4"/>
        </a:solidFill>
        <a:effectLst/>
      </p:bgPr>
    </p:bg>
    <p:spTree>
      <p:nvGrpSpPr>
        <p:cNvPr id="1" name=""/>
        <p:cNvGrpSpPr/>
        <p:nvPr/>
      </p:nvGrpSpPr>
      <p:grpSpPr>
        <a:xfrm>
          <a:off x="0" y="0"/>
          <a:ext cx="0" cy="0"/>
          <a:chOff x="0" y="0"/>
          <a:chExt cx="0" cy="0"/>
        </a:xfrm>
      </p:grpSpPr>
      <p:sp>
        <p:nvSpPr>
          <p:cNvPr id="11" name="Rectangle 7"/>
          <p:cNvSpPr>
            <a:spLocks noChangeArrowheads="1"/>
          </p:cNvSpPr>
          <p:nvPr/>
        </p:nvSpPr>
        <p:spPr bwMode="auto">
          <a:xfrm>
            <a:off x="8941887" y="26760928"/>
            <a:ext cx="10009884" cy="15642642"/>
          </a:xfrm>
          <a:prstGeom prst="rect">
            <a:avLst/>
          </a:prstGeom>
          <a:solidFill>
            <a:srgbClr val="FFFFFF"/>
          </a:solidFill>
          <a:ln w="12700">
            <a:solidFill>
              <a:srgbClr val="DDD9D6"/>
            </a:solidFill>
            <a:miter lim="800000"/>
            <a:headEnd/>
            <a:tailEnd/>
          </a:ln>
        </p:spPr>
        <p:txBody>
          <a:bodyPr lIns="342504" tIns="342504" rIns="342504" bIns="342504"/>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spcBef>
                <a:spcPct val="40000"/>
              </a:spcBef>
            </a:pPr>
            <a:r>
              <a:rPr lang="en-GB" sz="3600" dirty="0">
                <a:latin typeface="Calibri" charset="0"/>
                <a:ea typeface="Calibri" charset="0"/>
                <a:cs typeface="Calibri" charset="0"/>
              </a:rPr>
              <a:t>The tools enumerated below, along with their respective technologies, are employed across various phases of the project</a:t>
            </a:r>
            <a:endParaRPr lang="en-AU" altLang="en-US" sz="3600" dirty="0">
              <a:latin typeface="Calibri" charset="0"/>
              <a:ea typeface="Calibri" charset="0"/>
              <a:cs typeface="Calibri" charset="0"/>
            </a:endParaRPr>
          </a:p>
          <a:p>
            <a:pPr>
              <a:spcBef>
                <a:spcPct val="40000"/>
              </a:spcBef>
            </a:pPr>
            <a:endParaRPr lang="en-AU" altLang="en-US" sz="3200" dirty="0">
              <a:solidFill>
                <a:srgbClr val="464646"/>
              </a:solidFill>
              <a:latin typeface="Calibri" charset="0"/>
              <a:ea typeface="Calibri" charset="0"/>
              <a:cs typeface="Calibri" charset="0"/>
            </a:endParaRPr>
          </a:p>
        </p:txBody>
      </p:sp>
      <p:sp>
        <p:nvSpPr>
          <p:cNvPr id="12" name="Rectangle 38"/>
          <p:cNvSpPr>
            <a:spLocks noChangeArrowheads="1"/>
          </p:cNvSpPr>
          <p:nvPr/>
        </p:nvSpPr>
        <p:spPr bwMode="auto">
          <a:xfrm>
            <a:off x="8949363" y="25287112"/>
            <a:ext cx="10002408" cy="1473816"/>
          </a:xfrm>
          <a:prstGeom prst="rect">
            <a:avLst/>
          </a:prstGeom>
          <a:solidFill>
            <a:srgbClr val="FFFFFF"/>
          </a:solidFill>
          <a:ln w="12700">
            <a:solidFill>
              <a:srgbClr val="DDD9D6"/>
            </a:solidFill>
            <a:miter lim="800000"/>
            <a:headEnd/>
            <a:tailEnd/>
          </a:ln>
          <a:effectLst/>
        </p:spPr>
        <p:txBody>
          <a:bodyPr lIns="342504" tIns="342504" rIns="342504" bIns="342504" anchor="ctr"/>
          <a:lstStyle/>
          <a:p>
            <a:pPr algn="ctr" defTabSz="869950">
              <a:spcBef>
                <a:spcPct val="50000"/>
              </a:spcBef>
            </a:pPr>
            <a:r>
              <a:rPr lang="en-GB" altLang="en-US" sz="5400" b="1" dirty="0">
                <a:solidFill>
                  <a:srgbClr val="4365E2"/>
                </a:solidFill>
                <a:latin typeface="Calibri" charset="0"/>
                <a:ea typeface="Calibri" charset="0"/>
                <a:cs typeface="Calibri" charset="0"/>
              </a:rPr>
              <a:t>Technology</a:t>
            </a:r>
          </a:p>
        </p:txBody>
      </p:sp>
      <p:sp>
        <p:nvSpPr>
          <p:cNvPr id="21" name="Rectangle 7"/>
          <p:cNvSpPr>
            <a:spLocks noChangeArrowheads="1"/>
          </p:cNvSpPr>
          <p:nvPr/>
        </p:nvSpPr>
        <p:spPr bwMode="auto">
          <a:xfrm>
            <a:off x="19090608" y="26727112"/>
            <a:ext cx="10910027" cy="15618703"/>
          </a:xfrm>
          <a:prstGeom prst="rect">
            <a:avLst/>
          </a:prstGeom>
          <a:solidFill>
            <a:srgbClr val="C4EBD0"/>
          </a:solidFill>
          <a:ln w="12700">
            <a:solidFill>
              <a:schemeClr val="bg2"/>
            </a:solidFill>
            <a:miter lim="800000"/>
            <a:headEnd/>
            <a:tailEnd/>
          </a:ln>
        </p:spPr>
        <p:txBody>
          <a:bodyPr lIns="342504" tIns="342504" rIns="342504" bIns="342504"/>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spcBef>
                <a:spcPct val="40000"/>
              </a:spcBef>
            </a:pPr>
            <a:r>
              <a:rPr lang="en-GB" sz="3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The inability to process streaming data limits the agility and flexibility of organizations to adapt to data changes and trends</a:t>
            </a:r>
            <a:r>
              <a:rPr lang="en-GB" sz="3600" dirty="0">
                <a:solidFill>
                  <a:srgbClr val="0D0D0D"/>
                </a:solidFill>
                <a:latin typeface="Calibri" panose="020F0502020204030204" pitchFamily="34" charset="0"/>
                <a:ea typeface="Calibri" panose="020F0502020204030204" pitchFamily="34" charset="0"/>
                <a:cs typeface="Calibri" panose="020F0502020204030204" pitchFamily="34" charset="0"/>
              </a:rPr>
              <a:t>.</a:t>
            </a:r>
            <a:r>
              <a:rPr lang="en-GB" sz="3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It introduces a costly latency between the time data is generated and its analysis. </a:t>
            </a:r>
          </a:p>
          <a:p>
            <a:pPr>
              <a:spcBef>
                <a:spcPct val="40000"/>
              </a:spcBef>
            </a:pPr>
            <a:r>
              <a:rPr lang="en-GB" sz="3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A real-time data warehouse facilitates instantaneous collection and analysis of vast amounts of data at an unprecedented pace. </a:t>
            </a:r>
            <a:r>
              <a:rPr lang="en-GB" sz="3600" dirty="0">
                <a:solidFill>
                  <a:srgbClr val="0D0D0D"/>
                </a:solidFill>
                <a:latin typeface="Calibri" panose="020F0502020204030204" pitchFamily="34" charset="0"/>
                <a:ea typeface="Calibri" panose="020F0502020204030204" pitchFamily="34" charset="0"/>
                <a:cs typeface="Calibri" panose="020F0502020204030204" pitchFamily="34" charset="0"/>
              </a:rPr>
              <a:t>For instance, </a:t>
            </a:r>
            <a:r>
              <a:rPr lang="en-GB" sz="3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during a race </a:t>
            </a:r>
            <a:r>
              <a:rPr lang="en-GB" sz="3600" dirty="0">
                <a:solidFill>
                  <a:srgbClr val="0D0D0D"/>
                </a:solidFill>
                <a:latin typeface="Calibri" panose="020F0502020204030204" pitchFamily="34" charset="0"/>
                <a:ea typeface="Calibri" panose="020F0502020204030204" pitchFamily="34" charset="0"/>
                <a:cs typeface="Calibri" panose="020F0502020204030204" pitchFamily="34" charset="0"/>
              </a:rPr>
              <a:t>where </a:t>
            </a:r>
            <a:r>
              <a:rPr lang="en-GB" sz="3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the top speed of car has direct correlatio</a:t>
            </a:r>
            <a:r>
              <a:rPr lang="en-GB" sz="3600" dirty="0">
                <a:solidFill>
                  <a:srgbClr val="0D0D0D"/>
                </a:solidFill>
                <a:latin typeface="Calibri" panose="020F0502020204030204" pitchFamily="34" charset="0"/>
                <a:ea typeface="Calibri" panose="020F0502020204030204" pitchFamily="34" charset="0"/>
                <a:cs typeface="Calibri" panose="020F0502020204030204" pitchFamily="34" charset="0"/>
              </a:rPr>
              <a:t>n with the lap-times a driver is achieving. Realtime analysis </a:t>
            </a:r>
            <a:r>
              <a:rPr lang="en-GB" sz="3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of this F1 data allows a team to adjust car performance during </a:t>
            </a:r>
            <a:r>
              <a:rPr lang="en-GB" sz="3600" dirty="0">
                <a:solidFill>
                  <a:srgbClr val="0D0D0D"/>
                </a:solidFill>
                <a:latin typeface="Calibri" panose="020F0502020204030204" pitchFamily="34" charset="0"/>
                <a:ea typeface="Calibri" panose="020F0502020204030204" pitchFamily="34" charset="0"/>
                <a:cs typeface="Calibri" panose="020F0502020204030204" pitchFamily="34" charset="0"/>
              </a:rPr>
              <a:t>the race, redirecting resource away or toward top speed to improve the driver's overall race performance</a:t>
            </a:r>
            <a:r>
              <a:rPr lang="en-GB" sz="3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Furthermore, </a:t>
            </a:r>
            <a:r>
              <a:rPr lang="en-GB" sz="3600" dirty="0">
                <a:solidFill>
                  <a:srgbClr val="0D0D0D"/>
                </a:solidFill>
                <a:latin typeface="Calibri" panose="020F0502020204030204" pitchFamily="34" charset="0"/>
                <a:ea typeface="Calibri" panose="020F0502020204030204" pitchFamily="34" charset="0"/>
                <a:cs typeface="Calibri" panose="020F0502020204030204" pitchFamily="34" charset="0"/>
              </a:rPr>
              <a:t>introducing additional data such as tire degradation </a:t>
            </a:r>
            <a:r>
              <a:rPr lang="en-GB" sz="3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and weather, F1 teams can start making decisions that collectively give them a significant competitive edge real-time.</a:t>
            </a:r>
            <a:endParaRPr lang="en-GB" sz="3600"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a:spcBef>
                <a:spcPct val="40000"/>
              </a:spcBef>
            </a:pPr>
            <a:r>
              <a:rPr lang="en-GB" sz="3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Cloud-based real-time data warehouses operate through a blend of scalable infrastructure, distributed computing and optimization. This allows the scale of the analysis to grow substantially and dynamically, without the constraints associated with an </a:t>
            </a:r>
            <a:r>
              <a:rPr lang="en-GB" sz="3600" dirty="0">
                <a:solidFill>
                  <a:srgbClr val="0D0D0D"/>
                </a:solidFill>
                <a:latin typeface="Calibri" panose="020F0502020204030204" pitchFamily="34" charset="0"/>
                <a:ea typeface="Calibri" panose="020F0502020204030204" pitchFamily="34" charset="0"/>
                <a:cs typeface="Calibri" panose="020F0502020204030204" pitchFamily="34" charset="0"/>
              </a:rPr>
              <a:t>o</a:t>
            </a:r>
            <a:r>
              <a:rPr lang="en-GB" sz="3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n-premise data warehouse which can struggle with unpredictable spikes in memory and compute, crucial for effective big data processing.</a:t>
            </a:r>
          </a:p>
          <a:p>
            <a:pPr>
              <a:spcBef>
                <a:spcPct val="40000"/>
              </a:spcBef>
            </a:pPr>
            <a:r>
              <a:rPr lang="en-GB" sz="3600" dirty="0">
                <a:solidFill>
                  <a:srgbClr val="0D0D0D"/>
                </a:solidFill>
                <a:latin typeface="Calibri" panose="020F0502020204030204" pitchFamily="34" charset="0"/>
                <a:ea typeface="Calibri" panose="020F0502020204030204" pitchFamily="34" charset="0"/>
                <a:cs typeface="Calibri" panose="020F0502020204030204" pitchFamily="34" charset="0"/>
              </a:rPr>
              <a:t>Maximising the benefits of cloud-based real-time analysis allows F1 teams to win the race.  </a:t>
            </a:r>
            <a:endParaRPr lang="en-GB" sz="3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2" name="Rectangle 38"/>
          <p:cNvSpPr>
            <a:spLocks noChangeArrowheads="1"/>
          </p:cNvSpPr>
          <p:nvPr/>
        </p:nvSpPr>
        <p:spPr bwMode="auto">
          <a:xfrm>
            <a:off x="19098046" y="25287112"/>
            <a:ext cx="10902590" cy="1440000"/>
          </a:xfrm>
          <a:prstGeom prst="rect">
            <a:avLst/>
          </a:prstGeom>
          <a:solidFill>
            <a:srgbClr val="C4EBD0"/>
          </a:solidFill>
          <a:ln w="12700">
            <a:solidFill>
              <a:schemeClr val="bg2">
                <a:lumMod val="90000"/>
              </a:schemeClr>
            </a:solidFill>
            <a:miter lim="800000"/>
            <a:headEnd/>
            <a:tailEnd/>
          </a:ln>
          <a:effectLst/>
        </p:spPr>
        <p:txBody>
          <a:bodyPr lIns="342504" tIns="342504" rIns="342504" bIns="342504" anchor="ctr"/>
          <a:lstStyle/>
          <a:p>
            <a:pPr algn="ctr" defTabSz="869950">
              <a:spcBef>
                <a:spcPct val="50000"/>
              </a:spcBef>
            </a:pPr>
            <a:r>
              <a:rPr lang="en-GB" altLang="en-US" sz="5400" b="1" dirty="0">
                <a:solidFill>
                  <a:srgbClr val="4365E2"/>
                </a:solidFill>
                <a:latin typeface="Calibri" charset="0"/>
                <a:ea typeface="Calibri" charset="0"/>
                <a:cs typeface="Calibri" charset="0"/>
              </a:rPr>
              <a:t>Discussion</a:t>
            </a:r>
          </a:p>
        </p:txBody>
      </p:sp>
      <p:sp>
        <p:nvSpPr>
          <p:cNvPr id="3" name="Rectangle 7"/>
          <p:cNvSpPr>
            <a:spLocks noChangeArrowheads="1"/>
          </p:cNvSpPr>
          <p:nvPr/>
        </p:nvSpPr>
        <p:spPr bwMode="auto">
          <a:xfrm>
            <a:off x="292564" y="9303292"/>
            <a:ext cx="14844526" cy="15642643"/>
          </a:xfrm>
          <a:prstGeom prst="rect">
            <a:avLst/>
          </a:prstGeom>
          <a:solidFill>
            <a:srgbClr val="DDD9D6"/>
          </a:solidFill>
          <a:ln w="12700">
            <a:noFill/>
            <a:miter lim="800000"/>
            <a:headEnd/>
            <a:tailEnd/>
          </a:ln>
        </p:spPr>
        <p:txBody>
          <a:bodyPr lIns="342504" tIns="342504" rIns="342504" bIns="342504"/>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spcBef>
                <a:spcPct val="40000"/>
              </a:spcBef>
            </a:pPr>
            <a:r>
              <a:rPr lang="en-IN" sz="3600" kern="100" dirty="0">
                <a:effectLst/>
                <a:latin typeface="Calibri" panose="020F0502020204030204" pitchFamily="34" charset="0"/>
                <a:ea typeface="Calibri" panose="020F0502020204030204" pitchFamily="34" charset="0"/>
                <a:cs typeface="Calibri" panose="020F0502020204030204" pitchFamily="34" charset="0"/>
              </a:rPr>
              <a:t>F1 is one of most technologically advanced and competitive sports in the world. Behind the world of fast cars and exotic locations is a sport driven by data. The ability to collect and analyse huge amounts of data is critical to teams and </a:t>
            </a:r>
            <a:r>
              <a:rPr lang="en-IN" sz="3600" kern="100" dirty="0">
                <a:latin typeface="Calibri" panose="020F0502020204030204" pitchFamily="34" charset="0"/>
                <a:ea typeface="Calibri" panose="020F0502020204030204" pitchFamily="34" charset="0"/>
                <a:cs typeface="Calibri" panose="020F0502020204030204" pitchFamily="34" charset="0"/>
              </a:rPr>
              <a:t>drivers allowing them to develop and evolve race strategies and adapt them in real-time as they attempt to gain a split-second advantage over the opposition.</a:t>
            </a:r>
            <a:r>
              <a:rPr lang="en-IN" sz="3600" kern="100" dirty="0">
                <a:effectLst/>
                <a:latin typeface="Calibri" panose="020F0502020204030204" pitchFamily="34" charset="0"/>
                <a:ea typeface="Calibri" panose="020F0502020204030204" pitchFamily="34" charset="0"/>
                <a:cs typeface="Calibri" panose="020F0502020204030204" pitchFamily="34" charset="0"/>
              </a:rPr>
              <a:t> </a:t>
            </a:r>
          </a:p>
          <a:p>
            <a:pPr>
              <a:spcBef>
                <a:spcPct val="40000"/>
              </a:spcBef>
            </a:pPr>
            <a:r>
              <a:rPr lang="en-IN" sz="3600" dirty="0">
                <a:effectLst/>
                <a:latin typeface="Calibri" panose="020F0502020204030204" pitchFamily="34" charset="0"/>
                <a:ea typeface="Aptos" panose="020B0004020202020204" pitchFamily="34" charset="0"/>
              </a:rPr>
              <a:t>The project aims to demonstrate a key technique used in F1 data analysis creating a </a:t>
            </a:r>
            <a:r>
              <a:rPr lang="en-IN" sz="3600" dirty="0">
                <a:latin typeface="Calibri" panose="020F0502020204030204" pitchFamily="34" charset="0"/>
                <a:ea typeface="Aptos" panose="020B0004020202020204" pitchFamily="34" charset="0"/>
              </a:rPr>
              <a:t>real time data pipeline to </a:t>
            </a:r>
            <a:r>
              <a:rPr lang="en-IN" sz="3600" dirty="0">
                <a:effectLst/>
                <a:latin typeface="Calibri" panose="020F0502020204030204" pitchFamily="34" charset="0"/>
                <a:ea typeface="Aptos" panose="020B0004020202020204" pitchFamily="34" charset="0"/>
              </a:rPr>
              <a:t>extract, transform and load (ETL) Formula1(F1) data from </a:t>
            </a:r>
            <a:r>
              <a:rPr lang="en-IN" sz="3600" dirty="0">
                <a:latin typeface="Calibri" panose="020F0502020204030204" pitchFamily="34" charset="0"/>
                <a:ea typeface="Aptos" panose="020B0004020202020204" pitchFamily="34" charset="0"/>
              </a:rPr>
              <a:t>a dynamic data source </a:t>
            </a:r>
            <a:r>
              <a:rPr lang="en-IN" sz="3600" dirty="0">
                <a:effectLst/>
                <a:latin typeface="Calibri" panose="020F0502020204030204" pitchFamily="34" charset="0"/>
                <a:ea typeface="Aptos" panose="020B0004020202020204" pitchFamily="34" charset="0"/>
              </a:rPr>
              <a:t>to a cloud-based data warehouse where it can be used to provide real-time analysis allowing the user to make live decisions based on latest continuously changing data.</a:t>
            </a:r>
          </a:p>
          <a:p>
            <a:pPr>
              <a:spcBef>
                <a:spcPct val="40000"/>
              </a:spcBef>
            </a:pPr>
            <a:r>
              <a:rPr lang="en-IN" sz="3600" dirty="0">
                <a:effectLst/>
                <a:latin typeface="Calibri" panose="020F0502020204030204" pitchFamily="34" charset="0"/>
                <a:ea typeface="Calibri" panose="020F0502020204030204" pitchFamily="34" charset="0"/>
                <a:cs typeface="Calibri" panose="020F0502020204030204" pitchFamily="34" charset="0"/>
              </a:rPr>
              <a:t>All the resources used in this project are programmatically configured using Terraform, an open-source infrastructure as code (IaC) software tool. Terraform defines and provisions the infrastructure resources, such as virtual machines, network, storage and services using declarative configuration files in AWS cloud. </a:t>
            </a:r>
          </a:p>
          <a:p>
            <a:pPr>
              <a:spcBef>
                <a:spcPct val="40000"/>
              </a:spcBef>
            </a:pPr>
            <a:r>
              <a:rPr lang="en-IN" sz="3600" dirty="0">
                <a:effectLst/>
                <a:latin typeface="Calibri" panose="020F0502020204030204" pitchFamily="34" charset="0"/>
                <a:ea typeface="Aptos" panose="020B0004020202020204" pitchFamily="34" charset="0"/>
              </a:rPr>
              <a:t>Apache Airflow is used to develop python workflows </a:t>
            </a:r>
            <a:r>
              <a:rPr lang="en-IN" sz="3600" dirty="0">
                <a:latin typeface="Calibri" panose="020F0502020204030204" pitchFamily="34" charset="0"/>
                <a:ea typeface="Aptos" panose="020B0004020202020204" pitchFamily="34" charset="0"/>
              </a:rPr>
              <a:t>to </a:t>
            </a:r>
            <a:r>
              <a:rPr lang="en-IN" sz="3600" dirty="0">
                <a:effectLst/>
                <a:latin typeface="Calibri" panose="020F0502020204030204" pitchFamily="34" charset="0"/>
                <a:ea typeface="Aptos" panose="020B0004020202020204" pitchFamily="34" charset="0"/>
              </a:rPr>
              <a:t>quer</a:t>
            </a:r>
            <a:r>
              <a:rPr lang="en-IN" sz="3600" dirty="0">
                <a:latin typeface="Calibri" panose="020F0502020204030204" pitchFamily="34" charset="0"/>
                <a:ea typeface="Aptos" panose="020B0004020202020204" pitchFamily="34" charset="0"/>
              </a:rPr>
              <a:t>y a</a:t>
            </a:r>
            <a:r>
              <a:rPr lang="en-IN" sz="3600" dirty="0">
                <a:effectLst/>
                <a:latin typeface="Calibri" panose="020F0502020204030204" pitchFamily="34" charset="0"/>
                <a:ea typeface="Aptos" panose="020B0004020202020204" pitchFamily="34" charset="0"/>
              </a:rPr>
              <a:t> fastf1 library in real time and extract F1 data, transform it for analysis and load into a cloud-based warehouse. Airflow is also configured to schedule periodic ETL for a data refresh thereby establishing a real-time automated ETL data pipeline.</a:t>
            </a:r>
          </a:p>
          <a:p>
            <a:pPr>
              <a:spcBef>
                <a:spcPct val="40000"/>
              </a:spcBef>
            </a:pPr>
            <a:r>
              <a:rPr lang="en-IN" sz="3600" dirty="0">
                <a:latin typeface="Calibri" panose="020F0502020204030204" pitchFamily="34" charset="0"/>
                <a:ea typeface="Calibri" panose="020F0502020204030204" pitchFamily="34" charset="0"/>
                <a:cs typeface="Calibri" panose="020F0502020204030204" pitchFamily="34" charset="0"/>
              </a:rPr>
              <a:t>AWS Redshift, a cloud-based data warehouse is used to store large volumes of data through columnar storage format and high compression ratios. The parallel processing architecture allows faster query performance and supports complex analytical queries on the large datasets. </a:t>
            </a:r>
            <a:endParaRPr lang="en-IN" sz="36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4" name="Rectangle 38"/>
          <p:cNvSpPr>
            <a:spLocks noChangeArrowheads="1"/>
          </p:cNvSpPr>
          <p:nvPr/>
        </p:nvSpPr>
        <p:spPr bwMode="auto">
          <a:xfrm>
            <a:off x="292048" y="7817890"/>
            <a:ext cx="14845042" cy="1422916"/>
          </a:xfrm>
          <a:prstGeom prst="rect">
            <a:avLst/>
          </a:prstGeom>
          <a:solidFill>
            <a:srgbClr val="DDD9D6"/>
          </a:solidFill>
          <a:ln w="9525">
            <a:solidFill>
              <a:schemeClr val="bg2">
                <a:lumMod val="90000"/>
              </a:schemeClr>
            </a:solidFill>
            <a:miter lim="800000"/>
            <a:headEnd/>
            <a:tailEnd/>
          </a:ln>
          <a:effectLst/>
        </p:spPr>
        <p:txBody>
          <a:bodyPr wrap="none" lIns="342000" tIns="342000" rIns="342000" bIns="342000" anchor="ctr"/>
          <a:lstStyle/>
          <a:p>
            <a:pPr algn="ctr"/>
            <a:r>
              <a:rPr lang="en-GB" altLang="en-US" sz="5400" b="1" dirty="0">
                <a:solidFill>
                  <a:srgbClr val="4365E2"/>
                </a:solidFill>
                <a:latin typeface="Calibri" charset="0"/>
                <a:ea typeface="Calibri" charset="0"/>
                <a:cs typeface="Calibri" charset="0"/>
              </a:rPr>
              <a:t>Introduction</a:t>
            </a:r>
          </a:p>
        </p:txBody>
      </p:sp>
      <p:sp>
        <p:nvSpPr>
          <p:cNvPr id="65" name="Rectangle 22"/>
          <p:cNvSpPr>
            <a:spLocks noChangeArrowheads="1"/>
          </p:cNvSpPr>
          <p:nvPr/>
        </p:nvSpPr>
        <p:spPr bwMode="auto">
          <a:xfrm>
            <a:off x="15425639" y="9320375"/>
            <a:ext cx="14557010" cy="15642643"/>
          </a:xfrm>
          <a:prstGeom prst="rect">
            <a:avLst/>
          </a:prstGeom>
          <a:solidFill>
            <a:srgbClr val="F4CEC3"/>
          </a:solidFill>
          <a:ln w="9525">
            <a:noFill/>
            <a:miter lim="800000"/>
            <a:headEnd/>
            <a:tailEnd/>
          </a:ln>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endParaRPr lang="en-US" altLang="en-US">
              <a:latin typeface="Calibri" charset="0"/>
              <a:ea typeface="Calibri" charset="0"/>
              <a:cs typeface="Calibri" charset="0"/>
            </a:endParaRPr>
          </a:p>
        </p:txBody>
      </p:sp>
      <p:sp>
        <p:nvSpPr>
          <p:cNvPr id="87" name="TextBox 86"/>
          <p:cNvSpPr txBox="1"/>
          <p:nvPr/>
        </p:nvSpPr>
        <p:spPr>
          <a:xfrm>
            <a:off x="1481720" y="4984057"/>
            <a:ext cx="27337406" cy="2554545"/>
          </a:xfrm>
          <a:prstGeom prst="rect">
            <a:avLst/>
          </a:prstGeom>
          <a:noFill/>
        </p:spPr>
        <p:txBody>
          <a:bodyPr wrap="square" lIns="0" tIns="0" rIns="0" bIns="0" rtlCol="0">
            <a:spAutoFit/>
          </a:bodyPr>
          <a:lstStyle/>
          <a:p>
            <a:pPr algn="l"/>
            <a:r>
              <a:rPr lang="en-GB" sz="8200" b="1" dirty="0">
                <a:solidFill>
                  <a:srgbClr val="4365E2"/>
                </a:solidFill>
                <a:latin typeface="Calibri" charset="0"/>
                <a:ea typeface="Calibri" charset="0"/>
                <a:cs typeface="Calibri" charset="0"/>
              </a:rPr>
              <a:t>Real time data warehousing with Airflow (Formula1 data)</a:t>
            </a:r>
            <a:br>
              <a:rPr lang="en-GB" sz="8200" b="1" dirty="0">
                <a:solidFill>
                  <a:srgbClr val="4365E2"/>
                </a:solidFill>
                <a:latin typeface="Calibri" charset="0"/>
                <a:ea typeface="Calibri" charset="0"/>
                <a:cs typeface="Calibri" charset="0"/>
              </a:rPr>
            </a:br>
            <a:br>
              <a:rPr lang="en-GB" sz="1200" b="1" dirty="0">
                <a:solidFill>
                  <a:srgbClr val="4365E2"/>
                </a:solidFill>
                <a:latin typeface="Calibri" charset="0"/>
                <a:ea typeface="Calibri" charset="0"/>
                <a:cs typeface="Calibri" charset="0"/>
              </a:rPr>
            </a:br>
            <a:r>
              <a:rPr lang="en-GB" sz="3600" dirty="0">
                <a:solidFill>
                  <a:srgbClr val="4365E2"/>
                </a:solidFill>
                <a:latin typeface="Calibri" charset="0"/>
                <a:ea typeface="Calibri" charset="0"/>
                <a:cs typeface="Calibri" charset="0"/>
              </a:rPr>
              <a:t>Hamsa Ravikumar  													   							</a:t>
            </a:r>
          </a:p>
          <a:p>
            <a:pPr algn="l"/>
            <a:r>
              <a:rPr lang="en-GB" sz="3600" dirty="0">
                <a:solidFill>
                  <a:srgbClr val="4365E2"/>
                </a:solidFill>
                <a:latin typeface="Calibri" charset="0"/>
                <a:ea typeface="Calibri" charset="0"/>
                <a:cs typeface="Calibri" charset="0"/>
              </a:rPr>
              <a:t>SUPERVISOR: Andrew Cobley</a:t>
            </a:r>
          </a:p>
        </p:txBody>
      </p:sp>
      <p:pic>
        <p:nvPicPr>
          <p:cNvPr id="19" name="Picture 18" descr="A logo with a smile&#10;&#10;Description automatically generated">
            <a:extLst>
              <a:ext uri="{FF2B5EF4-FFF2-40B4-BE49-F238E27FC236}">
                <a16:creationId xmlns:a16="http://schemas.microsoft.com/office/drawing/2014/main" id="{52466801-4F83-9FA4-D128-49A75DD50A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13435" y="31983936"/>
            <a:ext cx="2944451" cy="1766670"/>
          </a:xfrm>
          <a:prstGeom prst="rect">
            <a:avLst/>
          </a:prstGeom>
        </p:spPr>
      </p:pic>
      <p:pic>
        <p:nvPicPr>
          <p:cNvPr id="24" name="Picture 23" descr="A blue whale with blocks in it&#10;&#10;Description automatically generated">
            <a:extLst>
              <a:ext uri="{FF2B5EF4-FFF2-40B4-BE49-F238E27FC236}">
                <a16:creationId xmlns:a16="http://schemas.microsoft.com/office/drawing/2014/main" id="{F9FE21F7-299B-74A7-C7D2-A269249F1E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25038" y="35197407"/>
            <a:ext cx="3169885" cy="2223651"/>
          </a:xfrm>
          <a:prstGeom prst="rect">
            <a:avLst/>
          </a:prstGeom>
        </p:spPr>
      </p:pic>
      <p:pic>
        <p:nvPicPr>
          <p:cNvPr id="27" name="Picture 26" descr="A logo for a company&#10;&#10;Description automatically generated">
            <a:extLst>
              <a:ext uri="{FF2B5EF4-FFF2-40B4-BE49-F238E27FC236}">
                <a16:creationId xmlns:a16="http://schemas.microsoft.com/office/drawing/2014/main" id="{FF19FBB0-690B-E181-5B29-7BED8C3A55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16538" y="34999402"/>
            <a:ext cx="4214686" cy="2639057"/>
          </a:xfrm>
          <a:prstGeom prst="rect">
            <a:avLst/>
          </a:prstGeom>
        </p:spPr>
      </p:pic>
      <p:pic>
        <p:nvPicPr>
          <p:cNvPr id="32" name="Picture 31" descr="A yellow rectangular shapes&#10;&#10;Description automatically generated">
            <a:extLst>
              <a:ext uri="{FF2B5EF4-FFF2-40B4-BE49-F238E27FC236}">
                <a16:creationId xmlns:a16="http://schemas.microsoft.com/office/drawing/2014/main" id="{CA1BC060-3EB6-6A28-FFA1-CBBF5EA8A0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298644" y="38735381"/>
            <a:ext cx="4176464" cy="2196012"/>
          </a:xfrm>
          <a:prstGeom prst="rect">
            <a:avLst/>
          </a:prstGeom>
        </p:spPr>
      </p:pic>
      <p:pic>
        <p:nvPicPr>
          <p:cNvPr id="34" name="Picture 33" descr="A logo with text and blue and green leaves&#10;&#10;Description automatically generated with medium confidence">
            <a:extLst>
              <a:ext uri="{FF2B5EF4-FFF2-40B4-BE49-F238E27FC236}">
                <a16:creationId xmlns:a16="http://schemas.microsoft.com/office/drawing/2014/main" id="{1FCB1F6F-933B-BA83-4F47-84B04CE1807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269812" y="29358008"/>
            <a:ext cx="3708588" cy="1716126"/>
          </a:xfrm>
          <a:prstGeom prst="rect">
            <a:avLst/>
          </a:prstGeom>
        </p:spPr>
      </p:pic>
      <p:pic>
        <p:nvPicPr>
          <p:cNvPr id="39" name="Picture 38" descr="A blue and yellow snake logo&#10;&#10;Description automatically generated">
            <a:extLst>
              <a:ext uri="{FF2B5EF4-FFF2-40B4-BE49-F238E27FC236}">
                <a16:creationId xmlns:a16="http://schemas.microsoft.com/office/drawing/2014/main" id="{D05922C8-FCC1-A492-C519-4796DD75155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57086" y="38861058"/>
            <a:ext cx="2038350" cy="2238375"/>
          </a:xfrm>
          <a:prstGeom prst="rect">
            <a:avLst/>
          </a:prstGeom>
        </p:spPr>
      </p:pic>
      <p:sp>
        <p:nvSpPr>
          <p:cNvPr id="40" name="TextBox 39">
            <a:extLst>
              <a:ext uri="{FF2B5EF4-FFF2-40B4-BE49-F238E27FC236}">
                <a16:creationId xmlns:a16="http://schemas.microsoft.com/office/drawing/2014/main" id="{C78FCE2B-E0B7-F2C8-6ECD-E85E07309CCB}"/>
              </a:ext>
            </a:extLst>
          </p:cNvPr>
          <p:cNvSpPr txBox="1"/>
          <p:nvPr/>
        </p:nvSpPr>
        <p:spPr>
          <a:xfrm>
            <a:off x="15569655" y="17298809"/>
            <a:ext cx="13897542" cy="646331"/>
          </a:xfrm>
          <a:prstGeom prst="rect">
            <a:avLst/>
          </a:prstGeom>
          <a:noFill/>
        </p:spPr>
        <p:txBody>
          <a:bodyPr wrap="square" rtlCol="0">
            <a:spAutoFit/>
          </a:bodyPr>
          <a:lstStyle/>
          <a:p>
            <a:pPr algn="ctr"/>
            <a:r>
              <a:rPr lang="en-US" sz="3600" i="1" dirty="0">
                <a:solidFill>
                  <a:srgbClr val="464646"/>
                </a:solidFill>
                <a:latin typeface="Calibri" charset="0"/>
                <a:ea typeface="Calibri" charset="0"/>
                <a:cs typeface="Calibri" charset="0"/>
              </a:rPr>
              <a:t>Realtime Datawarehouse with Airflow for F1 data</a:t>
            </a:r>
            <a:endParaRPr lang="en-US" sz="2600" i="1" dirty="0">
              <a:solidFill>
                <a:srgbClr val="464646"/>
              </a:solidFill>
              <a:latin typeface="Calibri" charset="0"/>
              <a:ea typeface="Calibri" charset="0"/>
              <a:cs typeface="Calibri" charset="0"/>
            </a:endParaRPr>
          </a:p>
        </p:txBody>
      </p:sp>
      <p:sp>
        <p:nvSpPr>
          <p:cNvPr id="45" name="TextBox 44">
            <a:extLst>
              <a:ext uri="{FF2B5EF4-FFF2-40B4-BE49-F238E27FC236}">
                <a16:creationId xmlns:a16="http://schemas.microsoft.com/office/drawing/2014/main" id="{D1805489-1EDA-C497-42C2-D4769C338B3D}"/>
              </a:ext>
            </a:extLst>
          </p:cNvPr>
          <p:cNvSpPr txBox="1"/>
          <p:nvPr/>
        </p:nvSpPr>
        <p:spPr>
          <a:xfrm>
            <a:off x="15569654" y="24267426"/>
            <a:ext cx="13897543" cy="646331"/>
          </a:xfrm>
          <a:prstGeom prst="rect">
            <a:avLst/>
          </a:prstGeom>
          <a:noFill/>
        </p:spPr>
        <p:txBody>
          <a:bodyPr wrap="square" rtlCol="0">
            <a:spAutoFit/>
          </a:bodyPr>
          <a:lstStyle/>
          <a:p>
            <a:pPr algn="ctr"/>
            <a:r>
              <a:rPr lang="en-US" sz="3600" i="1" dirty="0">
                <a:solidFill>
                  <a:srgbClr val="464646"/>
                </a:solidFill>
                <a:latin typeface="Calibri" charset="0"/>
                <a:ea typeface="Calibri" charset="0"/>
                <a:cs typeface="Calibri" charset="0"/>
              </a:rPr>
              <a:t>Sun model - Race table measures and dimensions</a:t>
            </a:r>
            <a:endParaRPr lang="en-US" sz="2800" i="1" dirty="0">
              <a:solidFill>
                <a:srgbClr val="464646"/>
              </a:solidFill>
              <a:latin typeface="Calibri" charset="0"/>
              <a:ea typeface="Calibri" charset="0"/>
              <a:cs typeface="Calibri" charset="0"/>
            </a:endParaRPr>
          </a:p>
        </p:txBody>
      </p:sp>
      <p:pic>
        <p:nvPicPr>
          <p:cNvPr id="49" name="Picture 48" descr="A logo with purple squares&#10;&#10;Description automatically generated">
            <a:extLst>
              <a:ext uri="{FF2B5EF4-FFF2-40B4-BE49-F238E27FC236}">
                <a16:creationId xmlns:a16="http://schemas.microsoft.com/office/drawing/2014/main" id="{E17CC794-12F7-AB99-E56E-2E3281B4559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67559" y="31667118"/>
            <a:ext cx="2076450" cy="2200275"/>
          </a:xfrm>
          <a:prstGeom prst="rect">
            <a:avLst/>
          </a:prstGeom>
        </p:spPr>
      </p:pic>
      <p:sp>
        <p:nvSpPr>
          <p:cNvPr id="97" name="Rectangle 22">
            <a:extLst>
              <a:ext uri="{FF2B5EF4-FFF2-40B4-BE49-F238E27FC236}">
                <a16:creationId xmlns:a16="http://schemas.microsoft.com/office/drawing/2014/main" id="{F221035B-B7E3-11BB-C3E7-63661661D679}"/>
              </a:ext>
            </a:extLst>
          </p:cNvPr>
          <p:cNvSpPr>
            <a:spLocks noChangeArrowheads="1"/>
          </p:cNvSpPr>
          <p:nvPr/>
        </p:nvSpPr>
        <p:spPr bwMode="auto">
          <a:xfrm>
            <a:off x="15425639" y="7848198"/>
            <a:ext cx="14557010" cy="1438695"/>
          </a:xfrm>
          <a:prstGeom prst="rect">
            <a:avLst/>
          </a:prstGeom>
          <a:solidFill>
            <a:srgbClr val="F4CEC3"/>
          </a:solidFill>
          <a:ln w="9525">
            <a:solidFill>
              <a:schemeClr val="bg2">
                <a:lumMod val="90000"/>
              </a:schemeClr>
            </a:solidFill>
            <a:miter lim="800000"/>
            <a:headEnd/>
            <a:tailEnd/>
          </a:ln>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r>
              <a:rPr lang="en-US" altLang="en-US" sz="5400" b="1" dirty="0">
                <a:solidFill>
                  <a:srgbClr val="4365E2"/>
                </a:solidFill>
                <a:latin typeface="Calibri" charset="0"/>
                <a:ea typeface="Calibri" charset="0"/>
                <a:cs typeface="Calibri" charset="0"/>
              </a:rPr>
              <a:t>System Architecture</a:t>
            </a:r>
          </a:p>
        </p:txBody>
      </p:sp>
      <p:sp>
        <p:nvSpPr>
          <p:cNvPr id="99" name="Rectangle 7">
            <a:extLst>
              <a:ext uri="{FF2B5EF4-FFF2-40B4-BE49-F238E27FC236}">
                <a16:creationId xmlns:a16="http://schemas.microsoft.com/office/drawing/2014/main" id="{50F15EBA-D5E3-5C79-3DA4-ED877AF68741}"/>
              </a:ext>
            </a:extLst>
          </p:cNvPr>
          <p:cNvSpPr>
            <a:spLocks noChangeArrowheads="1"/>
          </p:cNvSpPr>
          <p:nvPr/>
        </p:nvSpPr>
        <p:spPr bwMode="auto">
          <a:xfrm>
            <a:off x="303958" y="26703173"/>
            <a:ext cx="8514005" cy="15683997"/>
          </a:xfrm>
          <a:prstGeom prst="rect">
            <a:avLst/>
          </a:prstGeom>
          <a:solidFill>
            <a:srgbClr val="D1E2F2"/>
          </a:solidFill>
          <a:ln w="12700">
            <a:solidFill>
              <a:schemeClr val="bg2"/>
            </a:solidFill>
            <a:miter lim="800000"/>
            <a:headEnd/>
            <a:tailEnd/>
          </a:ln>
        </p:spPr>
        <p:txBody>
          <a:bodyPr lIns="342504" tIns="342504" rIns="342504" bIns="342504"/>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marL="571500" indent="-571500" algn="l">
              <a:buFont typeface="Arial" panose="020B0604020202020204" pitchFamily="34" charset="0"/>
              <a:buChar char="•"/>
            </a:pPr>
            <a:r>
              <a:rPr lang="en-GB" sz="3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Implement a streamlined cloud infrastructure provisioning process to support the real-time data pipeline.</a:t>
            </a:r>
          </a:p>
          <a:p>
            <a:pPr marL="571500" indent="-571500" algn="l">
              <a:buFont typeface="Arial" panose="020B0604020202020204" pitchFamily="34" charset="0"/>
              <a:buChar char="•"/>
            </a:pPr>
            <a:r>
              <a:rPr lang="en-GB" sz="3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Design and deploy a containerized deployment architecture to enhance scalability and resource utilization.</a:t>
            </a:r>
          </a:p>
          <a:p>
            <a:pPr marL="571500" indent="-571500" algn="l">
              <a:buFont typeface="Arial" panose="020B0604020202020204" pitchFamily="34" charset="0"/>
              <a:buChar char="•"/>
            </a:pPr>
            <a:r>
              <a:rPr lang="en-GB" sz="3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Develop and maintain a dynamic real-time ETL data pipeline leveraging Apache Airflow.</a:t>
            </a:r>
          </a:p>
          <a:p>
            <a:pPr marL="571500" indent="-571500" algn="l">
              <a:buFont typeface="Arial" panose="020B0604020202020204" pitchFamily="34" charset="0"/>
              <a:buChar char="•"/>
            </a:pPr>
            <a:r>
              <a:rPr lang="en-GB" sz="3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Utilize Python frameworks for efficient Extract, Transform, and Load (ETL) processing in the real-time data pipeline.</a:t>
            </a:r>
          </a:p>
          <a:p>
            <a:pPr marL="571500" indent="-571500" algn="l">
              <a:buFont typeface="Arial" panose="020B0604020202020204" pitchFamily="34" charset="0"/>
              <a:buChar char="•"/>
            </a:pPr>
            <a:r>
              <a:rPr lang="en-GB" sz="3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Optimize data loading and querying operations to handle large-scale data volumes efficiently.</a:t>
            </a:r>
          </a:p>
          <a:p>
            <a:pPr marL="571500" indent="-571500" algn="l">
              <a:buFont typeface="Arial" panose="020B0604020202020204" pitchFamily="34" charset="0"/>
              <a:buChar char="•"/>
            </a:pPr>
            <a:r>
              <a:rPr lang="en-GB" sz="3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Establish a cloud-based data warehouse infrastructure to serve as the central repository for real-time data.</a:t>
            </a:r>
          </a:p>
          <a:p>
            <a:pPr marL="571500" indent="-571500" algn="l">
              <a:buFont typeface="Arial" panose="020B0604020202020204" pitchFamily="34" charset="0"/>
              <a:buChar char="•"/>
            </a:pPr>
            <a:r>
              <a:rPr lang="en-GB" sz="3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Perform comprehensive data analysis to derive actionable insights from the real-time data streams.</a:t>
            </a:r>
          </a:p>
          <a:p>
            <a:pPr marL="571500" indent="-571500" algn="l">
              <a:buFont typeface="Arial" panose="020B0604020202020204" pitchFamily="34" charset="0"/>
              <a:buChar char="•"/>
            </a:pPr>
            <a:r>
              <a:rPr lang="en-GB" sz="3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Implement advanced data visualization techniques to present analytical findings effectively for decision-making.</a:t>
            </a:r>
            <a:endParaRPr lang="en-AU" altLang="en-US" sz="3600" dirty="0">
              <a:solidFill>
                <a:srgbClr val="464646"/>
              </a:solidFill>
              <a:latin typeface="Calibri" panose="020F0502020204030204" pitchFamily="34" charset="0"/>
              <a:ea typeface="Calibri" panose="020F0502020204030204" pitchFamily="34" charset="0"/>
              <a:cs typeface="Calibri" panose="020F0502020204030204" pitchFamily="34" charset="0"/>
            </a:endParaRPr>
          </a:p>
          <a:p>
            <a:pPr marL="457200" indent="-457200">
              <a:spcBef>
                <a:spcPct val="40000"/>
              </a:spcBef>
              <a:buFont typeface="Wingdings" panose="05000000000000000000" pitchFamily="2" charset="2"/>
              <a:buChar char="§"/>
            </a:pPr>
            <a:endParaRPr lang="en-AU" altLang="en-US" sz="3600" dirty="0">
              <a:solidFill>
                <a:srgbClr val="464646"/>
              </a:solidFill>
              <a:latin typeface="Calibri" charset="0"/>
              <a:ea typeface="Calibri" charset="0"/>
              <a:cs typeface="Calibri" charset="0"/>
            </a:endParaRPr>
          </a:p>
          <a:p>
            <a:pPr marL="457200" indent="-457200">
              <a:spcBef>
                <a:spcPct val="40000"/>
              </a:spcBef>
              <a:buFont typeface="Wingdings" panose="05000000000000000000" pitchFamily="2" charset="2"/>
              <a:buChar char="§"/>
            </a:pPr>
            <a:endParaRPr lang="en-AU" altLang="en-US" sz="3600" dirty="0">
              <a:solidFill>
                <a:srgbClr val="464646"/>
              </a:solidFill>
              <a:latin typeface="Calibri" charset="0"/>
              <a:ea typeface="Calibri" charset="0"/>
              <a:cs typeface="Calibri" charset="0"/>
            </a:endParaRPr>
          </a:p>
          <a:p>
            <a:pPr marL="457200" indent="-457200">
              <a:spcBef>
                <a:spcPct val="40000"/>
              </a:spcBef>
              <a:buFont typeface="Wingdings" panose="05000000000000000000" pitchFamily="2" charset="2"/>
              <a:buChar char="§"/>
            </a:pPr>
            <a:endParaRPr lang="en-AU" altLang="en-US" sz="3600" dirty="0">
              <a:solidFill>
                <a:srgbClr val="464646"/>
              </a:solidFill>
              <a:latin typeface="Calibri" charset="0"/>
              <a:ea typeface="Calibri" charset="0"/>
              <a:cs typeface="Calibri" charset="0"/>
            </a:endParaRPr>
          </a:p>
        </p:txBody>
      </p:sp>
      <p:sp>
        <p:nvSpPr>
          <p:cNvPr id="100" name="Rectangle 7">
            <a:extLst>
              <a:ext uri="{FF2B5EF4-FFF2-40B4-BE49-F238E27FC236}">
                <a16:creationId xmlns:a16="http://schemas.microsoft.com/office/drawing/2014/main" id="{504E3CFE-7C01-68F7-BCDE-4668C6A79C8F}"/>
              </a:ext>
            </a:extLst>
          </p:cNvPr>
          <p:cNvSpPr>
            <a:spLocks noChangeArrowheads="1"/>
          </p:cNvSpPr>
          <p:nvPr/>
        </p:nvSpPr>
        <p:spPr bwMode="auto">
          <a:xfrm>
            <a:off x="292048" y="25287113"/>
            <a:ext cx="8518477" cy="1416060"/>
          </a:xfrm>
          <a:prstGeom prst="rect">
            <a:avLst/>
          </a:prstGeom>
          <a:solidFill>
            <a:srgbClr val="D1E2F2"/>
          </a:solidFill>
          <a:ln w="12700">
            <a:solidFill>
              <a:schemeClr val="bg2">
                <a:lumMod val="75000"/>
              </a:schemeClr>
            </a:solidFill>
            <a:miter lim="800000"/>
            <a:headEnd/>
            <a:tailEnd/>
          </a:ln>
        </p:spPr>
        <p:txBody>
          <a:bodyPr lIns="342504" tIns="342504" rIns="342504" bIns="342504"/>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spcBef>
                <a:spcPct val="40000"/>
              </a:spcBef>
            </a:pPr>
            <a:r>
              <a:rPr lang="en-GB" altLang="en-US" sz="5400" b="1" dirty="0">
                <a:solidFill>
                  <a:srgbClr val="4365E2"/>
                </a:solidFill>
                <a:latin typeface="Calibri" charset="0"/>
                <a:ea typeface="Calibri" charset="0"/>
                <a:cs typeface="Calibri" charset="0"/>
              </a:rPr>
              <a:t>Objective</a:t>
            </a:r>
            <a:endParaRPr lang="en-AU" altLang="en-US" sz="5400" dirty="0">
              <a:solidFill>
                <a:srgbClr val="464646"/>
              </a:solidFill>
              <a:latin typeface="Calibri" charset="0"/>
              <a:ea typeface="Calibri" charset="0"/>
              <a:cs typeface="Calibri" charset="0"/>
            </a:endParaRPr>
          </a:p>
        </p:txBody>
      </p:sp>
      <p:pic>
        <p:nvPicPr>
          <p:cNvPr id="1032" name="Picture 8">
            <a:extLst>
              <a:ext uri="{FF2B5EF4-FFF2-40B4-BE49-F238E27FC236}">
                <a16:creationId xmlns:a16="http://schemas.microsoft.com/office/drawing/2014/main" id="{4EAF3A8A-92B5-372A-6D0E-E9CF2494659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375080" y="9422186"/>
            <a:ext cx="12300031" cy="7965218"/>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101">
            <a:extLst>
              <a:ext uri="{FF2B5EF4-FFF2-40B4-BE49-F238E27FC236}">
                <a16:creationId xmlns:a16="http://schemas.microsoft.com/office/drawing/2014/main" id="{C65371A0-D261-FC4E-D841-D602B75ECE99}"/>
              </a:ext>
            </a:extLst>
          </p:cNvPr>
          <p:cNvPicPr>
            <a:picLocks noChangeAspect="1"/>
          </p:cNvPicPr>
          <p:nvPr/>
        </p:nvPicPr>
        <p:blipFill>
          <a:blip r:embed="rId11"/>
          <a:stretch>
            <a:fillRect/>
          </a:stretch>
        </p:blipFill>
        <p:spPr>
          <a:xfrm>
            <a:off x="15569654" y="18269234"/>
            <a:ext cx="13897544" cy="5962162"/>
          </a:xfrm>
          <a:prstGeom prst="rect">
            <a:avLst/>
          </a:prstGeom>
        </p:spPr>
      </p:pic>
    </p:spTree>
  </p:cSld>
  <p:clrMapOvr>
    <a:masterClrMapping/>
  </p:clrMapOvr>
</p:sld>
</file>

<file path=ppt/theme/theme1.xml><?xml version="1.0" encoding="utf-8"?>
<a:theme xmlns:a="http://schemas.openxmlformats.org/drawingml/2006/main" name="Blank Presentation">
  <a:themeElements>
    <a:clrScheme name="Custom 4">
      <a:dk1>
        <a:srgbClr val="000000"/>
      </a:dk1>
      <a:lt1>
        <a:srgbClr val="FEFDFF"/>
      </a:lt1>
      <a:dk2>
        <a:srgbClr val="537EE8"/>
      </a:dk2>
      <a:lt2>
        <a:srgbClr val="DDD9D6"/>
      </a:lt2>
      <a:accent1>
        <a:srgbClr val="4265E1"/>
      </a:accent1>
      <a:accent2>
        <a:srgbClr val="D0E1F1"/>
      </a:accent2>
      <a:accent3>
        <a:srgbClr val="FD2A6F"/>
      </a:accent3>
      <a:accent4>
        <a:srgbClr val="F4CEC3"/>
      </a:accent4>
      <a:accent5>
        <a:srgbClr val="00D07B"/>
      </a:accent5>
      <a:accent6>
        <a:srgbClr val="C4EBCF"/>
      </a:accent6>
      <a:hlink>
        <a:srgbClr val="4365E2"/>
      </a:hlink>
      <a:folHlink>
        <a:srgbClr val="4265E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555691_MSc_Project_Poster" id="{FD24C1D9-A21E-46AE-9430-35EE8863C153}" vid="{EC34B935-763E-4437-BBA9-ED9DA168A8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555856121764A4A8B334F19474A357B" ma:contentTypeVersion="10" ma:contentTypeDescription="Create a new document." ma:contentTypeScope="" ma:versionID="78cb29e6522e77143d3c5719e7735c71">
  <xsd:schema xmlns:xsd="http://www.w3.org/2001/XMLSchema" xmlns:xs="http://www.w3.org/2001/XMLSchema" xmlns:p="http://schemas.microsoft.com/office/2006/metadata/properties" xmlns:ns2="e11f1b51-8243-4a5e-8819-3ea8808ed5ab" xmlns:ns3="f5cde7b5-ffe2-4be9-b65a-edd8be1e1fec" targetNamespace="http://schemas.microsoft.com/office/2006/metadata/properties" ma:root="true" ma:fieldsID="7cc606444d43e0e9bc06c5f20a389479" ns2:_="" ns3:_="">
    <xsd:import namespace="e11f1b51-8243-4a5e-8819-3ea8808ed5ab"/>
    <xsd:import namespace="f5cde7b5-ffe2-4be9-b65a-edd8be1e1fec"/>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1f1b51-8243-4a5e-8819-3ea8808ed5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55643730-4106-43af-9ce9-7aa0c1c95a00"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5cde7b5-ffe2-4be9-b65a-edd8be1e1fec"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db198df3-d1a3-40d0-9b92-56bfece7937a}" ma:internalName="TaxCatchAll" ma:showField="CatchAllData" ma:web="f5cde7b5-ffe2-4be9-b65a-edd8be1e1fe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11f1b51-8243-4a5e-8819-3ea8808ed5ab">
      <Terms xmlns="http://schemas.microsoft.com/office/infopath/2007/PartnerControls"/>
    </lcf76f155ced4ddcb4097134ff3c332f>
    <TaxCatchAll xmlns="f5cde7b5-ffe2-4be9-b65a-edd8be1e1fec" xsi:nil="true"/>
  </documentManagement>
</p:properties>
</file>

<file path=customXml/itemProps1.xml><?xml version="1.0" encoding="utf-8"?>
<ds:datastoreItem xmlns:ds="http://schemas.openxmlformats.org/officeDocument/2006/customXml" ds:itemID="{A144540B-4AEB-4630-A778-DA89E8E336A0}">
  <ds:schemaRefs>
    <ds:schemaRef ds:uri="http://schemas.microsoft.com/sharepoint/v3/contenttype/forms"/>
  </ds:schemaRefs>
</ds:datastoreItem>
</file>

<file path=customXml/itemProps2.xml><?xml version="1.0" encoding="utf-8"?>
<ds:datastoreItem xmlns:ds="http://schemas.openxmlformats.org/officeDocument/2006/customXml" ds:itemID="{7E361474-0790-4D95-B781-68D22B4F45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1f1b51-8243-4a5e-8819-3ea8808ed5ab"/>
    <ds:schemaRef ds:uri="f5cde7b5-ffe2-4be9-b65a-edd8be1e1fe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317446-45DB-47D3-8D04-42F5F674B20E}">
  <ds:schemaRefs>
    <ds:schemaRef ds:uri="http://schemas.microsoft.com/office/2006/metadata/properties"/>
    <ds:schemaRef ds:uri="http://schemas.microsoft.com/office/infopath/2007/PartnerControls"/>
    <ds:schemaRef ds:uri="e11f1b51-8243-4a5e-8819-3ea8808ed5ab"/>
    <ds:schemaRef ds:uri="f5cde7b5-ffe2-4be9-b65a-edd8be1e1fec"/>
  </ds:schemaRefs>
</ds:datastoreItem>
</file>

<file path=docProps/app.xml><?xml version="1.0" encoding="utf-8"?>
<Properties xmlns="http://schemas.openxmlformats.org/officeDocument/2006/extended-properties" xmlns:vt="http://schemas.openxmlformats.org/officeDocument/2006/docPropsVTypes">
  <Template>2555691_MSc_Project_Poster[1]</Template>
  <TotalTime>20</TotalTime>
  <Words>690</Words>
  <Application>Microsoft Office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vt:lpstr>
      <vt:lpstr>Wingdings</vt:lpstr>
      <vt:lpstr>Blank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Brown</dc:creator>
  <cp:lastModifiedBy>Hamsa Ravikumar</cp:lastModifiedBy>
  <cp:revision>4</cp:revision>
  <dcterms:created xsi:type="dcterms:W3CDTF">2024-03-27T22:21:38Z</dcterms:created>
  <dcterms:modified xsi:type="dcterms:W3CDTF">2024-03-27T23:11:50Z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0x0101008555856121764A4A8B334F19474A357B</vt:lpwstr>
  </property>
  <property fmtid="{D5CDD505-2E9C-101B-9397-08002B2CF9AE}" pid="3" name="Order">
    <vt:r8>1800</vt:r8>
  </property>
</Properties>
</file>