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9" r:id="rId15"/>
    <p:sldId id="2146847070" r:id="rId16"/>
    <p:sldId id="2146847071" r:id="rId17"/>
    <p:sldId id="2146847068" r:id="rId18"/>
    <p:sldId id="2146847062" r:id="rId19"/>
    <p:sldId id="2146847061" r:id="rId20"/>
    <p:sldId id="2146847055" r:id="rId21"/>
    <p:sldId id="214684705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66" d="100"/>
          <a:sy n="66" d="100"/>
        </p:scale>
        <p:origin x="708"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3200" b="1" dirty="0">
                <a:solidFill>
                  <a:schemeClr val="accent2">
                    <a:lumMod val="50000"/>
                  </a:schemeClr>
                </a:solidFill>
                <a:latin typeface="Arial" panose="020B0604020202020204" pitchFamily="34" charset="0"/>
                <a:cs typeface="Arial" panose="020B0604020202020204" pitchFamily="34" charset="0"/>
              </a:rPr>
              <a:t>Fitness Buddy  </a:t>
            </a:r>
            <a:br>
              <a:rPr lang="en-US" sz="4400" dirty="0">
                <a:solidFill>
                  <a:schemeClr val="accent2">
                    <a:lumMod val="50000"/>
                  </a:schemeClr>
                </a:solidFill>
              </a:rPr>
            </a:br>
            <a:r>
              <a:rPr lang="en-US" sz="1800" u="sng" dirty="0">
                <a:solidFill>
                  <a:schemeClr val="tx1"/>
                </a:solidFill>
                <a:latin typeface="Calibri" panose="020F0502020204030204" pitchFamily="34" charset="0"/>
                <a:ea typeface="Calibri" panose="020F0502020204030204" pitchFamily="34" charset="0"/>
                <a:cs typeface="Calibri" panose="020F0502020204030204" pitchFamily="34" charset="0"/>
              </a:rPr>
              <a:t>An AI-Powered Virtual Health &amp; Wellness Coach using IBM Cloud Lite</a:t>
            </a:r>
            <a:endParaRPr lang="en-US" sz="18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948196"/>
            <a:ext cx="12726648" cy="523220"/>
          </a:xfrm>
          <a:prstGeom prst="rect">
            <a:avLst/>
          </a:prstGeom>
          <a:noFill/>
        </p:spPr>
        <p:txBody>
          <a:bodyPr wrap="square" lIns="91440" tIns="45720" rIns="91440" bIns="45720" rtlCol="0" anchor="t">
            <a:spAutoFit/>
          </a:bodyPr>
          <a:lstStyle/>
          <a:p>
            <a:pPr algn="ctr"/>
            <a:r>
              <a:rPr lang="en-US" sz="2700" b="1" dirty="0">
                <a:solidFill>
                  <a:schemeClr val="accent1">
                    <a:lumMod val="50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Meka Hamsa Gayathri</a:t>
            </a:r>
          </a:p>
          <a:p>
            <a:r>
              <a:rPr lang="en-US" sz="2000" b="1" dirty="0">
                <a:solidFill>
                  <a:schemeClr val="accent1">
                    <a:lumMod val="75000"/>
                  </a:schemeClr>
                </a:solidFill>
                <a:latin typeface="Arial"/>
                <a:cs typeface="Arial"/>
              </a:rPr>
              <a:t>College Name &amp; Department : Presidency University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4224528" y="1116531"/>
            <a:ext cx="7123657" cy="5110052"/>
          </a:xfrm>
          <a:prstGeom prst="rect">
            <a:avLst/>
          </a:prstGeom>
        </p:spPr>
      </p:pic>
      <p:sp>
        <p:nvSpPr>
          <p:cNvPr id="5" name="TextBox 4">
            <a:extLst>
              <a:ext uri="{FF2B5EF4-FFF2-40B4-BE49-F238E27FC236}">
                <a16:creationId xmlns:a16="http://schemas.microsoft.com/office/drawing/2014/main" id="{86242540-88BF-4AEB-1716-60EE955BD73A}"/>
              </a:ext>
            </a:extLst>
          </p:cNvPr>
          <p:cNvSpPr txBox="1"/>
          <p:nvPr/>
        </p:nvSpPr>
        <p:spPr>
          <a:xfrm>
            <a:off x="581192" y="2281535"/>
            <a:ext cx="3542752" cy="286232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explore the assistant’s fitness guidance capability, the user asked : </a:t>
            </a:r>
          </a:p>
          <a:p>
            <a:r>
              <a:rPr lang="en-US" b="1" dirty="0">
                <a:latin typeface="Calibri" panose="020F0502020204030204" pitchFamily="34" charset="0"/>
                <a:ea typeface="Calibri" panose="020F0502020204030204" pitchFamily="34" charset="0"/>
                <a:cs typeface="Calibri" panose="020F0502020204030204" pitchFamily="34" charset="0"/>
              </a:rPr>
              <a:t> “What should I eat before and after a workout?”</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agent gave practical           nutrition tips, suggesting light carbs before a workout and protein-rich foods afterward to support recovery.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6CA2F-360F-5FFA-BC62-49045C0A2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EE041-AF57-612F-F3A4-8E9887926C07}"/>
              </a:ext>
            </a:extLst>
          </p:cNvPr>
          <p:cNvSpPr>
            <a:spLocks noGrp="1"/>
          </p:cNvSpPr>
          <p:nvPr>
            <p:ph type="title"/>
          </p:nvPr>
        </p:nvSpPr>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22C2CC95-3975-E947-90A3-1A6B4743E38C}"/>
              </a:ext>
            </a:extLst>
          </p:cNvPr>
          <p:cNvPicPr>
            <a:picLocks noChangeAspect="1"/>
          </p:cNvPicPr>
          <p:nvPr/>
        </p:nvPicPr>
        <p:blipFill>
          <a:blip r:embed="rId2"/>
          <a:srcRect/>
          <a:stretch/>
        </p:blipFill>
        <p:spPr>
          <a:xfrm>
            <a:off x="4352397" y="1138147"/>
            <a:ext cx="7258411" cy="5149097"/>
          </a:xfrm>
          <a:prstGeom prst="rect">
            <a:avLst/>
          </a:prstGeom>
        </p:spPr>
      </p:pic>
      <p:sp>
        <p:nvSpPr>
          <p:cNvPr id="5" name="TextBox 4">
            <a:extLst>
              <a:ext uri="{FF2B5EF4-FFF2-40B4-BE49-F238E27FC236}">
                <a16:creationId xmlns:a16="http://schemas.microsoft.com/office/drawing/2014/main" id="{1AC27CE3-FFFE-E084-AFEE-6809A1E97916}"/>
              </a:ext>
            </a:extLst>
          </p:cNvPr>
          <p:cNvSpPr txBox="1"/>
          <p:nvPr/>
        </p:nvSpPr>
        <p:spPr>
          <a:xfrm>
            <a:off x="581192" y="2328687"/>
            <a:ext cx="3542752" cy="286232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User: </a:t>
            </a:r>
            <a:r>
              <a:rPr lang="en-US" b="1" dirty="0">
                <a:latin typeface="Calibri" panose="020F0502020204030204" pitchFamily="34" charset="0"/>
                <a:ea typeface="Calibri" panose="020F0502020204030204" pitchFamily="34" charset="0"/>
                <a:cs typeface="Calibri" panose="020F0502020204030204" pitchFamily="34" charset="0"/>
              </a:rPr>
              <a:t>“ I feel lazy, can you motivate me?”</a:t>
            </a:r>
          </a:p>
          <a:p>
            <a:pPr marL="285750" indent="-285750">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The agent responds </a:t>
            </a:r>
            <a:r>
              <a:rPr lang="en-US" dirty="0">
                <a:latin typeface="Calibri" panose="020F0502020204030204" pitchFamily="34" charset="0"/>
                <a:ea typeface="Calibri" panose="020F0502020204030204" pitchFamily="34" charset="0"/>
                <a:cs typeface="Calibri" panose="020F0502020204030204" pitchFamily="34" charset="0"/>
              </a:rPr>
              <a:t>in an encouraging, friendly, and supportive tone. It offers small, achievable actions (like starting with light stretching) and uses positive language to boost motivation and make the user feel capable.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942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6648-2142-F0F6-269B-90C800E85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873D7-300E-D141-5F77-37A6372ED217}"/>
              </a:ext>
            </a:extLst>
          </p:cNvPr>
          <p:cNvSpPr>
            <a:spLocks noGrp="1"/>
          </p:cNvSpPr>
          <p:nvPr>
            <p:ph type="title"/>
          </p:nvPr>
        </p:nvSpPr>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27B932EC-5AF7-BCD4-C501-5D852A465023}"/>
              </a:ext>
            </a:extLst>
          </p:cNvPr>
          <p:cNvPicPr>
            <a:picLocks noChangeAspect="1"/>
          </p:cNvPicPr>
          <p:nvPr/>
        </p:nvPicPr>
        <p:blipFill>
          <a:blip r:embed="rId2"/>
          <a:srcRect/>
          <a:stretch/>
        </p:blipFill>
        <p:spPr>
          <a:xfrm>
            <a:off x="4352397" y="1097699"/>
            <a:ext cx="7258411" cy="4923392"/>
          </a:xfrm>
          <a:prstGeom prst="rect">
            <a:avLst/>
          </a:prstGeom>
        </p:spPr>
      </p:pic>
      <p:sp>
        <p:nvSpPr>
          <p:cNvPr id="5" name="TextBox 4">
            <a:extLst>
              <a:ext uri="{FF2B5EF4-FFF2-40B4-BE49-F238E27FC236}">
                <a16:creationId xmlns:a16="http://schemas.microsoft.com/office/drawing/2014/main" id="{7CD6B437-9BF4-491F-EF81-8DC5CC94094D}"/>
              </a:ext>
            </a:extLst>
          </p:cNvPr>
          <p:cNvSpPr txBox="1"/>
          <p:nvPr/>
        </p:nvSpPr>
        <p:spPr>
          <a:xfrm>
            <a:off x="581192" y="2039929"/>
            <a:ext cx="3542752" cy="3693319"/>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user asks:</a:t>
            </a:r>
            <a:br>
              <a:rPr lang="en-US"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“Recommend exercises to tone arms and legs at home”</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Agent Behavior: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agent suggests beginner-friendly, no-equipment exercises like squats, lunges, push-ups, and </a:t>
            </a:r>
            <a:r>
              <a:rPr lang="en-US" dirty="0" err="1">
                <a:latin typeface="Calibri" panose="020F0502020204030204" pitchFamily="34" charset="0"/>
                <a:ea typeface="Calibri" panose="020F0502020204030204" pitchFamily="34" charset="0"/>
                <a:cs typeface="Calibri" panose="020F0502020204030204" pitchFamily="34" charset="0"/>
              </a:rPr>
              <a:t>tricep</a:t>
            </a:r>
            <a:r>
              <a:rPr lang="en-US" dirty="0">
                <a:latin typeface="Calibri" panose="020F0502020204030204" pitchFamily="34" charset="0"/>
                <a:ea typeface="Calibri" panose="020F0502020204030204" pitchFamily="34" charset="0"/>
                <a:cs typeface="Calibri" panose="020F0502020204030204" pitchFamily="34" charset="0"/>
              </a:rPr>
              <a:t> dips. It breaks routines into sets and reps, explains form clearly, and ensures the plan is easy to follow at home.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56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78A98-57CF-8778-3232-955AB25701B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BF18430-1B04-5B9F-1550-92A30E1F1A78}"/>
              </a:ext>
            </a:extLst>
          </p:cNvPr>
          <p:cNvPicPr>
            <a:picLocks noChangeAspect="1"/>
          </p:cNvPicPr>
          <p:nvPr/>
        </p:nvPicPr>
        <p:blipFill>
          <a:blip r:embed="rId2"/>
          <a:srcRect t="11835"/>
          <a:stretch>
            <a:fillRect/>
          </a:stretch>
        </p:blipFill>
        <p:spPr>
          <a:xfrm>
            <a:off x="878154" y="3962372"/>
            <a:ext cx="4913047" cy="2404119"/>
          </a:xfrm>
          <a:prstGeom prst="rect">
            <a:avLst/>
          </a:prstGeom>
        </p:spPr>
      </p:pic>
      <p:pic>
        <p:nvPicPr>
          <p:cNvPr id="13" name="Picture 12">
            <a:extLst>
              <a:ext uri="{FF2B5EF4-FFF2-40B4-BE49-F238E27FC236}">
                <a16:creationId xmlns:a16="http://schemas.microsoft.com/office/drawing/2014/main" id="{3837A033-8691-0E6B-1B18-5218511AFF93}"/>
              </a:ext>
            </a:extLst>
          </p:cNvPr>
          <p:cNvPicPr>
            <a:picLocks noChangeAspect="1"/>
          </p:cNvPicPr>
          <p:nvPr/>
        </p:nvPicPr>
        <p:blipFill>
          <a:blip r:embed="rId3"/>
          <a:srcRect t="11835"/>
          <a:stretch>
            <a:fillRect/>
          </a:stretch>
        </p:blipFill>
        <p:spPr>
          <a:xfrm>
            <a:off x="859854" y="1453974"/>
            <a:ext cx="4931347" cy="2404118"/>
          </a:xfrm>
          <a:prstGeom prst="rect">
            <a:avLst/>
          </a:prstGeom>
        </p:spPr>
      </p:pic>
      <p:pic>
        <p:nvPicPr>
          <p:cNvPr id="15" name="Picture 14">
            <a:extLst>
              <a:ext uri="{FF2B5EF4-FFF2-40B4-BE49-F238E27FC236}">
                <a16:creationId xmlns:a16="http://schemas.microsoft.com/office/drawing/2014/main" id="{E0E73502-F1E1-0093-F69C-47A45A77AD9D}"/>
              </a:ext>
            </a:extLst>
          </p:cNvPr>
          <p:cNvPicPr>
            <a:picLocks noChangeAspect="1"/>
          </p:cNvPicPr>
          <p:nvPr/>
        </p:nvPicPr>
        <p:blipFill>
          <a:blip r:embed="rId4"/>
          <a:srcRect t="11835"/>
          <a:stretch>
            <a:fillRect/>
          </a:stretch>
        </p:blipFill>
        <p:spPr>
          <a:xfrm>
            <a:off x="6214234" y="1453974"/>
            <a:ext cx="5099613" cy="2404119"/>
          </a:xfrm>
          <a:prstGeom prst="rect">
            <a:avLst/>
          </a:prstGeom>
        </p:spPr>
      </p:pic>
      <p:pic>
        <p:nvPicPr>
          <p:cNvPr id="17" name="Picture 16">
            <a:extLst>
              <a:ext uri="{FF2B5EF4-FFF2-40B4-BE49-F238E27FC236}">
                <a16:creationId xmlns:a16="http://schemas.microsoft.com/office/drawing/2014/main" id="{51FD77A3-F5F5-1EA0-2107-8D44EAEBAE87}"/>
              </a:ext>
            </a:extLst>
          </p:cNvPr>
          <p:cNvPicPr>
            <a:picLocks noChangeAspect="1"/>
          </p:cNvPicPr>
          <p:nvPr/>
        </p:nvPicPr>
        <p:blipFill>
          <a:blip r:embed="rId5"/>
          <a:srcRect t="11822"/>
          <a:stretch>
            <a:fillRect/>
          </a:stretch>
        </p:blipFill>
        <p:spPr>
          <a:xfrm>
            <a:off x="6214234" y="3962372"/>
            <a:ext cx="5099612" cy="2404119"/>
          </a:xfrm>
          <a:prstGeom prst="rect">
            <a:avLst/>
          </a:prstGeom>
        </p:spPr>
      </p:pic>
      <p:sp>
        <p:nvSpPr>
          <p:cNvPr id="18" name="Rectangle 1">
            <a:extLst>
              <a:ext uri="{FF2B5EF4-FFF2-40B4-BE49-F238E27FC236}">
                <a16:creationId xmlns:a16="http://schemas.microsoft.com/office/drawing/2014/main" id="{7FFBE492-4F57-56DB-F26C-9E860FB9FA89}"/>
              </a:ext>
            </a:extLst>
          </p:cNvPr>
          <p:cNvSpPr>
            <a:spLocks noGrp="1" noChangeArrowheads="1"/>
          </p:cNvSpPr>
          <p:nvPr>
            <p:ph type="title"/>
          </p:nvPr>
        </p:nvSpPr>
        <p:spPr bwMode="auto">
          <a:xfrm>
            <a:off x="1653632" y="790481"/>
            <a:ext cx="841842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accent2">
                    <a:lumMod val="50000"/>
                  </a:schemeClr>
                </a:solidFill>
                <a:effectLst/>
                <a:latin typeface="Arial" panose="020B0604020202020204" pitchFamily="34" charset="0"/>
              </a:rPr>
              <a:t>Screenshots of Setting Up the Fitness Buddy AI Agent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57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934678" y="2207610"/>
            <a:ext cx="7998593" cy="4145064"/>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4127474" y="145842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lumMod val="50000"/>
                  </a:schemeClr>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82520"/>
            <a:ext cx="11029615" cy="4673324"/>
          </a:xfrm>
        </p:spPr>
        <p:txBody>
          <a:bodyPr>
            <a:normAutofit/>
          </a:bodyPr>
          <a:lstStyle/>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The Fitness Buddy agent provides accessible, personalized fitness guidance for users anytime.</a:t>
            </a:r>
            <a:b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It suggests effective home workouts, nutrition tips, and daily motivation—eliminating the need for costly subscriptions or rigid schedules.</a:t>
            </a:r>
            <a:b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By promoting consistent, healthy habits, this AI-powered coach supports a balanced lifestyle and long-term well-being.</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conversational AI coach recommends home workouts, nutritious meal ideas, and motivating tips—all based on user input. Its friendly tone and flexible guidance help users build habits, stay consistent, and track their progress effectively.</a:t>
            </a:r>
          </a:p>
          <a:p>
            <a:pPr>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By integrating IBM Granite foundation models and IBM Cloud tools, the solution demonstrates how advanced AI can make fitness more accessible, enjoyable, and sustainable for everyone—especially for students, working professionals, and individuals with time constraints</a:t>
            </a:r>
            <a:r>
              <a:rPr lang="en-US" sz="2000" dirty="0"/>
              <a:t>.</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rmAutofit/>
          </a:bodyPr>
          <a:lstStyle/>
          <a:p>
            <a:r>
              <a:rPr lang="en-IN" b="1" dirty="0">
                <a:solidFill>
                  <a:schemeClr val="accent2">
                    <a:lumMod val="50000"/>
                  </a:schemeClr>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https://github.com/Hamsagayathri-27/IBM-FitnessBuddy-AI</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8627" y="1691600"/>
            <a:ext cx="10904487" cy="4543124"/>
          </a:xfrm>
        </p:spPr>
        <p:txBody>
          <a:bodyPr>
            <a:normAutofit fontScale="25000" lnSpcReduction="20000"/>
          </a:bodyPr>
          <a:lstStyle/>
          <a:p>
            <a:pPr>
              <a:buFont typeface="Arial" panose="020B0604020202020204" pitchFamily="34" charset="0"/>
              <a:buChar char="•"/>
            </a:pPr>
            <a:r>
              <a:rPr lang="en-IN" sz="8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Integration with Wearable Devices : </a:t>
            </a:r>
          </a:p>
          <a:p>
            <a:pPr marL="0" indent="0">
              <a:buNone/>
            </a:pPr>
            <a:r>
              <a:rPr lang="en-US" sz="8000" dirty="0">
                <a:solidFill>
                  <a:schemeClr val="tx1"/>
                </a:solidFill>
                <a:latin typeface="Calibri" panose="020F0502020204030204" pitchFamily="34" charset="0"/>
                <a:ea typeface="Calibri" panose="020F0502020204030204" pitchFamily="34" charset="0"/>
                <a:cs typeface="Calibri" panose="020F0502020204030204" pitchFamily="34" charset="0"/>
              </a:rPr>
              <a:t>Connect with smartwatches or fitness bands for real-time activity tracking and personalized suggestions.</a:t>
            </a:r>
          </a:p>
          <a:p>
            <a:pPr>
              <a:buFont typeface="Arial" panose="020B0604020202020204" pitchFamily="34" charset="0"/>
              <a:buChar char="•"/>
            </a:pPr>
            <a:r>
              <a:rPr lang="en-US" sz="8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Advanced Analytics &amp; AI :</a:t>
            </a:r>
          </a:p>
          <a:p>
            <a:pPr marL="0" indent="0">
              <a:buNone/>
            </a:pPr>
            <a:r>
              <a:rPr lang="en-US" sz="8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Implement advanced ML techniques like behavior prediction and reinforcement learning to improve recommendations.</a:t>
            </a:r>
          </a:p>
          <a:p>
            <a:pPr>
              <a:buFont typeface="Arial" panose="020B0604020202020204" pitchFamily="34" charset="0"/>
              <a:buChar char="•"/>
            </a:pPr>
            <a:r>
              <a:rPr lang="en-US" sz="8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Enhanced Personalization :</a:t>
            </a:r>
          </a:p>
          <a:p>
            <a:pPr marL="0" indent="0">
              <a:buNone/>
            </a:pPr>
            <a:r>
              <a:rPr lang="en-US" sz="8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Use user feedback, fitness level, and goals to tailor advice even more specifically</a:t>
            </a:r>
            <a:r>
              <a:rPr lang="en-US" sz="80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8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Multilingual &amp; Regional Expansion : </a:t>
            </a:r>
          </a:p>
          <a:p>
            <a:pPr marL="0" indent="0">
              <a:buNone/>
            </a:pPr>
            <a:r>
              <a:rPr lang="en-US" sz="8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Support more languages and fitness guidance based on local culture, diet, and habits.</a:t>
            </a:r>
          </a:p>
          <a:p>
            <a:pPr>
              <a:buFont typeface="Arial" panose="020B0604020202020204" pitchFamily="34" charset="0"/>
              <a:buChar char="•"/>
            </a:pPr>
            <a:r>
              <a:rPr lang="en-US" sz="8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Edge Computing Integration : </a:t>
            </a:r>
          </a:p>
          <a:p>
            <a:pPr marL="0" indent="0">
              <a:buNone/>
            </a:pPr>
            <a:r>
              <a:rPr lang="en-US" sz="8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Enable real-time processing on devices for faster responses and reduced cloud dependency.</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18627" y="786906"/>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440278" y="584227"/>
            <a:ext cx="11029616" cy="530296"/>
          </a:xfrm>
        </p:spPr>
        <p:txBody>
          <a:bodyPr>
            <a:normAutofit/>
          </a:bodyPr>
          <a:lstStyle/>
          <a:p>
            <a:r>
              <a:rPr lang="en-IN" sz="2400" b="1" dirty="0">
                <a:solidFill>
                  <a:schemeClr val="accent2">
                    <a:lumMod val="50000"/>
                  </a:schemeClr>
                </a:solidFill>
                <a:latin typeface="Arial" panose="020B0604020202020204" pitchFamily="34" charset="0"/>
                <a:cs typeface="Arial" panose="020B0604020202020204" pitchFamily="34" charset="0"/>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093899" y="6098512"/>
            <a:ext cx="11029615" cy="440824"/>
          </a:xfrm>
        </p:spPr>
        <p:txBody>
          <a:bodyPr/>
          <a:lstStyle/>
          <a:p>
            <a:pPr marL="0" indent="0">
              <a:buNone/>
            </a:pPr>
            <a:r>
              <a:rPr lang="en-IN" b="1" dirty="0" err="1">
                <a:latin typeface="Calibri" panose="020F0502020204030204" pitchFamily="34" charset="0"/>
                <a:ea typeface="Calibri" panose="020F0502020204030204" pitchFamily="34" charset="0"/>
                <a:cs typeface="Calibri" panose="020F0502020204030204" pitchFamily="34" charset="0"/>
              </a:rPr>
              <a:t>Credly</a:t>
            </a:r>
            <a:r>
              <a:rPr lang="en-IN" b="1" dirty="0">
                <a:latin typeface="Calibri" panose="020F0502020204030204" pitchFamily="34" charset="0"/>
                <a:ea typeface="Calibri" panose="020F0502020204030204" pitchFamily="34" charset="0"/>
                <a:cs typeface="Calibri" panose="020F0502020204030204" pitchFamily="34" charset="0"/>
              </a:rPr>
              <a:t> certificate( getting started with AI)</a:t>
            </a:r>
          </a:p>
        </p:txBody>
      </p:sp>
      <p:pic>
        <p:nvPicPr>
          <p:cNvPr id="5" name="Picture 4">
            <a:extLst>
              <a:ext uri="{FF2B5EF4-FFF2-40B4-BE49-F238E27FC236}">
                <a16:creationId xmlns:a16="http://schemas.microsoft.com/office/drawing/2014/main" id="{EABEA280-7C97-56DB-1820-AEA2693C406E}"/>
              </a:ext>
            </a:extLst>
          </p:cNvPr>
          <p:cNvPicPr>
            <a:picLocks noChangeAspect="1"/>
          </p:cNvPicPr>
          <p:nvPr/>
        </p:nvPicPr>
        <p:blipFill>
          <a:blip r:embed="rId2"/>
          <a:stretch>
            <a:fillRect/>
          </a:stretch>
        </p:blipFill>
        <p:spPr>
          <a:xfrm>
            <a:off x="2554416" y="1232452"/>
            <a:ext cx="6801340" cy="477658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86490" y="221583"/>
            <a:ext cx="10515600" cy="1325563"/>
          </a:xfrm>
        </p:spPr>
        <p:txBody>
          <a:bodyPr/>
          <a:lstStyle/>
          <a:p>
            <a:r>
              <a:rPr lang="en-US" b="1" dirty="0">
                <a:solidFill>
                  <a:schemeClr val="accent2">
                    <a:lumMod val="50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39735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Problem Statement </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Technology used</a:t>
            </a:r>
            <a:endParaRPr lang="en-US" sz="1800" dirty="0">
              <a:solidFill>
                <a:schemeClr val="accent1">
                  <a:lumMod val="50000"/>
                </a:schemeClr>
              </a:solidFill>
              <a:latin typeface="Arial" panose="020B0604020202020204" pitchFamily="34" charset="0"/>
              <a:cs typeface="Arial" panose="020B0604020202020204" pitchFamily="34" charset="0"/>
            </a:endParaRP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Wow factor </a:t>
            </a:r>
            <a:endParaRPr lang="en-US" sz="1800" dirty="0">
              <a:solidFill>
                <a:schemeClr val="accent1">
                  <a:lumMod val="50000"/>
                </a:schemeClr>
              </a:solidFill>
              <a:latin typeface="Arial" panose="020B0604020202020204" pitchFamily="34" charset="0"/>
              <a:ea typeface="+mn-lt"/>
              <a:cs typeface="Arial" panose="020B0604020202020204" pitchFamily="34" charset="0"/>
            </a:endParaRP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End users</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Result</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Conclusion</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Git-hub Link</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Future scope</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IBM Certifications</a:t>
            </a:r>
          </a:p>
          <a:p>
            <a:pPr marL="305435" indent="-305435"/>
            <a:endParaRPr lang="en-US" sz="2000" b="1" dirty="0">
              <a:solidFill>
                <a:schemeClr val="accent1">
                  <a:lumMod val="50000"/>
                </a:schemeClr>
              </a:solidFill>
              <a:latin typeface="Arial" panose="020B0604020202020204" pitchFamily="34" charset="0"/>
              <a:ea typeface="+mn-lt"/>
              <a:cs typeface="Arial" panose="020B0604020202020204" pitchFamily="34"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9649"/>
            <a:ext cx="11029616" cy="530296"/>
          </a:xfrm>
        </p:spPr>
        <p:txBody>
          <a:bodyPr>
            <a:noAutofit/>
          </a:bodyPr>
          <a:lstStyle/>
          <a:p>
            <a:r>
              <a:rPr lang="en-US" b="1" dirty="0">
                <a:solidFill>
                  <a:schemeClr val="accent2">
                    <a:lumMod val="50000"/>
                  </a:schemeClr>
                </a:solidFill>
                <a:latin typeface="Arial" panose="020B0604020202020204" pitchFamily="34" charset="0"/>
                <a:cs typeface="Arial" panose="020B0604020202020204" pitchFamily="34" charset="0"/>
              </a:rPr>
              <a:t>Problem Statement</a:t>
            </a:r>
            <a:endParaRPr lang="en-US" dirty="0">
              <a:solidFill>
                <a:schemeClr val="accent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709928"/>
            <a:ext cx="11029615" cy="4709160"/>
          </a:xfrm>
        </p:spPr>
        <p:txBody>
          <a:bodyPr>
            <a:normAutofit fontScale="92500" lnSpcReduction="10000"/>
          </a:bodyPr>
          <a:lstStyle/>
          <a:p>
            <a:pPr>
              <a:buFont typeface="Arial" panose="020B0604020202020204" pitchFamily="34" charset="0"/>
              <a:buChar char="•"/>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 today's fast-paced world, many people struggle to maintain a healthy lifestyle due to time constraints, lack of motivation, and the absence of personalized guidance. Traditional fitness solutions are often costly, rigid, or inaccessible. </a:t>
            </a:r>
            <a:r>
              <a:rPr lang="en-US" sz="1900" b="1" dirty="0">
                <a:solidFill>
                  <a:schemeClr val="tx1"/>
                </a:solidFill>
                <a:latin typeface="Calibri" panose="020F0502020204030204" pitchFamily="34" charset="0"/>
                <a:ea typeface="Calibri" panose="020F0502020204030204" pitchFamily="34" charset="0"/>
                <a:cs typeface="Calibri" panose="020F0502020204030204" pitchFamily="34" charset="0"/>
              </a:rPr>
              <a:t>Fitness Buddy</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 aims to address this by offering a friendly, conversational AI assistant that provides personalized workout routines, motivational tips, and basic nutrition suggestions anytime, anywhere.</a:t>
            </a:r>
          </a:p>
          <a:p>
            <a:pPr marL="0" indent="0">
              <a:buNone/>
            </a:pPr>
            <a:r>
              <a:rPr lang="en-US" sz="2600" b="1" dirty="0">
                <a:solidFill>
                  <a:schemeClr val="accent1">
                    <a:lumMod val="50000"/>
                  </a:schemeClr>
                </a:solidFill>
                <a:latin typeface="Calibri"/>
                <a:ea typeface="+mn-lt"/>
                <a:cs typeface="+mn-lt"/>
              </a:rPr>
              <a:t>Proposed Solution</a:t>
            </a:r>
            <a:r>
              <a:rPr lang="en-US" sz="2800" b="1" dirty="0">
                <a:solidFill>
                  <a:schemeClr val="accent1">
                    <a:lumMod val="50000"/>
                  </a:schemeClr>
                </a:solidFill>
                <a:latin typeface="Calibri"/>
                <a:ea typeface="+mn-lt"/>
                <a:cs typeface="+mn-lt"/>
              </a:rPr>
              <a:t>:</a:t>
            </a:r>
            <a:br>
              <a:rPr lang="en-US" sz="2800" dirty="0">
                <a:latin typeface="Calibri"/>
                <a:ea typeface="+mn-lt"/>
                <a:cs typeface="+mn-lt"/>
              </a:rPr>
            </a:br>
            <a:r>
              <a:rPr lang="en-US" sz="23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To address the growing demand for accessible and personalized fitness guidance, we propose </a:t>
            </a:r>
            <a:r>
              <a:rPr 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Fitness Buddy</a:t>
            </a:r>
            <a:r>
              <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—an AI-powered virtual assistant built using </a:t>
            </a:r>
            <a:r>
              <a:rPr 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IBM Granite</a:t>
            </a:r>
            <a:r>
              <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 and deployed on </a:t>
            </a:r>
            <a:r>
              <a:rPr 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IBM Cloud Lite</a:t>
            </a:r>
            <a:r>
              <a:rPr 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 This intelligent chatbot acts as a 24/7 fitness companion, providing:</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Customized home workouts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based on user goals, fitness level, and time availability.</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Simple and nutritious meal suggestions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using AI-driven responses.</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Motivational tips and habit-building reminders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to keep users on track.</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On-demand access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—no scheduling, no subscription, no physical presence required.</a:t>
            </a:r>
          </a:p>
          <a:p>
            <a:pPr marL="0" indent="0">
              <a:buNone/>
            </a:pPr>
            <a:endParaRPr lang="en-US" sz="20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59174"/>
            <a:ext cx="11029616" cy="530296"/>
          </a:xfrm>
        </p:spPr>
        <p:txBody>
          <a:bodyPr>
            <a:noAutofit/>
          </a:bodyPr>
          <a:lstStyle/>
          <a:p>
            <a:r>
              <a:rPr lang="en-US" b="1" dirty="0">
                <a:solidFill>
                  <a:schemeClr val="accent2">
                    <a:lumMod val="50000"/>
                  </a:schemeClr>
                </a:solidFill>
                <a:latin typeface="Arial" panose="020B0604020202020204" pitchFamily="34" charset="0"/>
                <a:cs typeface="Arial" panose="020B0604020202020204" pitchFamily="34" charset="0"/>
              </a:rPr>
              <a:t>Technology  used</a:t>
            </a:r>
            <a:endParaRPr lang="en-US" dirty="0">
              <a:solidFill>
                <a:schemeClr val="accent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3611418"/>
            <a:ext cx="11613485" cy="3246582"/>
          </a:xfrm>
        </p:spPr>
        <p:txBody>
          <a:bodyPr vert="horz" lIns="91440" tIns="45720" rIns="91440" bIns="45720" rtlCol="0" anchor="ctr">
            <a:noAutofit/>
          </a:bodyPr>
          <a:lstStyle/>
          <a:p>
            <a:pPr fontAlgn="base">
              <a:buFont typeface="Wingdings" panose="05000000000000000000" pitchFamily="2" charset="2"/>
              <a:buChar char="Ø"/>
            </a:pPr>
            <a:r>
              <a:rPr lang="en-IN" b="1" dirty="0">
                <a:solidFill>
                  <a:schemeClr val="accent1">
                    <a:lumMod val="50000"/>
                  </a:schemeClr>
                </a:solidFill>
                <a:latin typeface="Arial" panose="020B0604020202020204" pitchFamily="34" charset="0"/>
                <a:cs typeface="Arial" panose="020B0604020202020204" pitchFamily="34" charset="0"/>
              </a:rPr>
              <a:t>IBM Granite Model (Granite-3-3-8b-instruct) :</a:t>
            </a:r>
          </a:p>
          <a:p>
            <a:pPr marL="0" indent="0" fontAlgn="base">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Used as the core Large Language Model (LLM) to generate intelligent, personalized fitness and nutrition responses in a conversational tone</a:t>
            </a:r>
            <a:r>
              <a:rPr lang="en-US" sz="1800" dirty="0"/>
              <a:t>.</a:t>
            </a:r>
          </a:p>
          <a:p>
            <a:pPr fontAlgn="base">
              <a:buFont typeface="Wingdings" panose="05000000000000000000" pitchFamily="2" charset="2"/>
              <a:buChar char="Ø"/>
            </a:pPr>
            <a:r>
              <a:rPr lang="en-IN" b="1" dirty="0">
                <a:solidFill>
                  <a:schemeClr val="accent1">
                    <a:lumMod val="50000"/>
                  </a:schemeClr>
                </a:solidFill>
                <a:latin typeface="Arial" panose="020B0604020202020204" pitchFamily="34" charset="0"/>
                <a:cs typeface="Arial" panose="020B0604020202020204" pitchFamily="34" charset="0"/>
              </a:rPr>
              <a:t>Watsonx.ai Prompt Lab:</a:t>
            </a:r>
          </a:p>
          <a:p>
            <a:pPr marL="0" indent="0" fontAlgn="base">
              <a:buNone/>
            </a:pPr>
            <a:r>
              <a:rPr lang="en-US" dirty="0">
                <a:solidFill>
                  <a:schemeClr val="tx1">
                    <a:lumMod val="95000"/>
                    <a:lumOff val="5000"/>
                  </a:schemeClr>
                </a:solidFill>
              </a:rPr>
              <a:t>Deployed the agent using structured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chat with </a:t>
            </a:r>
            <a:r>
              <a:rPr lang="en-US" dirty="0">
                <a:solidFill>
                  <a:schemeClr val="tx1">
                    <a:lumMod val="95000"/>
                    <a:lumOff val="5000"/>
                  </a:schemeClr>
                </a:solidFill>
              </a:rPr>
              <a:t>custom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instructions and quick </a:t>
            </a:r>
            <a:r>
              <a:rPr lang="en-US" dirty="0">
                <a:solidFill>
                  <a:schemeClr val="tx1">
                    <a:lumMod val="95000"/>
                    <a:lumOff val="5000"/>
                  </a:schemeClr>
                </a:solidFill>
              </a:rPr>
              <a:t>start questions for user engagement.</a:t>
            </a:r>
          </a:p>
          <a:p>
            <a:pPr fontAlgn="base">
              <a:buFont typeface="Wingdings" panose="05000000000000000000" pitchFamily="2" charset="2"/>
              <a:buChar char="Ø"/>
            </a:pPr>
            <a:r>
              <a:rPr lang="en-IN" b="1" dirty="0">
                <a:solidFill>
                  <a:schemeClr val="accent1">
                    <a:lumMod val="50000"/>
                  </a:schemeClr>
                </a:solidFill>
                <a:latin typeface="Arial" panose="020B0604020202020204" pitchFamily="34" charset="0"/>
                <a:cs typeface="Arial" panose="020B0604020202020204" pitchFamily="34" charset="0"/>
              </a:rPr>
              <a:t>IBM Cloud Lite:</a:t>
            </a:r>
          </a:p>
          <a:p>
            <a:pPr marL="0" indent="0" fontAlgn="base">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Utilized to host and deploy the solution without additional cost, leveraging its cloud environment for managing the AI agent securely</a:t>
            </a:r>
            <a:r>
              <a:rPr lang="en-US" sz="1800" dirty="0"/>
              <a:t>.</a:t>
            </a:r>
          </a:p>
          <a:p>
            <a:pPr fontAlgn="base">
              <a:buFont typeface="Wingdings" panose="05000000000000000000" pitchFamily="2" charset="2"/>
              <a:buChar char="Ø"/>
            </a:pPr>
            <a:r>
              <a:rPr lang="en-US" b="1" dirty="0">
                <a:solidFill>
                  <a:schemeClr val="accent1">
                    <a:lumMod val="50000"/>
                  </a:schemeClr>
                </a:solidFill>
                <a:latin typeface="Arial" panose="020B0604020202020204" pitchFamily="34" charset="0"/>
                <a:cs typeface="Arial" panose="020B0604020202020204" pitchFamily="34" charset="0"/>
              </a:rPr>
              <a:t>Tools Used :</a:t>
            </a:r>
          </a:p>
          <a:p>
            <a:pPr marL="0" indent="0" fontAlgn="base">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Depending on needs, additional tools like </a:t>
            </a:r>
            <a:r>
              <a:rPr lang="en-US" sz="1800" i="1" dirty="0" err="1">
                <a:solidFill>
                  <a:schemeClr val="tx1"/>
                </a:solidFill>
                <a:latin typeface="Calibri" panose="020F0502020204030204" pitchFamily="34" charset="0"/>
                <a:ea typeface="Calibri" panose="020F0502020204030204" pitchFamily="34" charset="0"/>
                <a:cs typeface="Calibri" panose="020F0502020204030204" pitchFamily="34" charset="0"/>
              </a:rPr>
              <a:t>Tavily</a:t>
            </a:r>
            <a:r>
              <a:rPr lang="en-US" sz="1800" i="1" dirty="0">
                <a:solidFill>
                  <a:schemeClr val="tx1"/>
                </a:solidFill>
                <a:latin typeface="Calibri" panose="020F0502020204030204" pitchFamily="34" charset="0"/>
                <a:ea typeface="Calibri" panose="020F0502020204030204" pitchFamily="34" charset="0"/>
                <a:cs typeface="Calibri" panose="020F0502020204030204" pitchFamily="34" charset="0"/>
              </a:rPr>
              <a:t> Search</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or </a:t>
            </a:r>
            <a:r>
              <a:rPr lang="en-US" sz="1800" i="1" dirty="0">
                <a:solidFill>
                  <a:schemeClr val="tx1"/>
                </a:solidFill>
                <a:latin typeface="Calibri" panose="020F0502020204030204" pitchFamily="34" charset="0"/>
                <a:ea typeface="Calibri" panose="020F0502020204030204" pitchFamily="34" charset="0"/>
                <a:cs typeface="Calibri" panose="020F0502020204030204" pitchFamily="34" charset="0"/>
              </a:rPr>
              <a:t>Wikipedia Search</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can be integrated for real-time updates and knowledge retrieval</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fontAlgn="base">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fontAlgn="base">
              <a:buNone/>
            </a:pP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fontAlgn="base">
              <a:buNone/>
            </a:pPr>
            <a:endParaRPr lang="en-IN" b="1" dirty="0">
              <a:solidFill>
                <a:schemeClr val="accent2">
                  <a:lumMod val="50000"/>
                </a:schemeClr>
              </a:solidFill>
              <a:latin typeface="Arial" panose="020B0604020202020204" pitchFamily="34" charset="0"/>
              <a:cs typeface="Arial" panose="020B0604020202020204" pitchFamily="34" charset="0"/>
            </a:endParaRPr>
          </a:p>
          <a:p>
            <a:pPr marL="0" indent="0" fontAlgn="base">
              <a:buNone/>
            </a:pPr>
            <a:endParaRPr lang="en-IN" b="1" dirty="0">
              <a:solidFill>
                <a:schemeClr val="accent2">
                  <a:lumMod val="50000"/>
                </a:schemeClr>
              </a:solidFill>
              <a:latin typeface="Arial" panose="020B0604020202020204" pitchFamily="34" charset="0"/>
              <a:cs typeface="Arial" panose="020B0604020202020204" pitchFamily="34" charset="0"/>
            </a:endParaRPr>
          </a:p>
          <a:p>
            <a:pPr fontAlgn="base"/>
            <a:endParaRPr lang="en-IN"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IBM cloud services used</a:t>
            </a:r>
          </a:p>
        </p:txBody>
      </p:sp>
      <p:sp>
        <p:nvSpPr>
          <p:cNvPr id="4" name="Rectangle 1">
            <a:extLst>
              <a:ext uri="{FF2B5EF4-FFF2-40B4-BE49-F238E27FC236}">
                <a16:creationId xmlns:a16="http://schemas.microsoft.com/office/drawing/2014/main" id="{EA16FDD4-B4D1-1709-12E3-3F299D1FEE1F}"/>
              </a:ext>
            </a:extLst>
          </p:cNvPr>
          <p:cNvSpPr>
            <a:spLocks noGrp="1" noChangeArrowheads="1"/>
          </p:cNvSpPr>
          <p:nvPr>
            <p:ph idx="1"/>
          </p:nvPr>
        </p:nvSpPr>
        <p:spPr bwMode="auto">
          <a:xfrm>
            <a:off x="581192" y="1899753"/>
            <a:ext cx="88517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Watsonx.ai Studio</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building and managing AI models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Watsonx.ai Runtime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executing the models/agents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Agent Lab (Prompt Lab)</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creating, testing, and deploying your AI agent</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Granite Foundation Model</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as the LLM behind the agent's intelligence</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Identity &amp; Access Management (IAM)</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API key and secure access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Deployment Space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deploying the Python interpreter or tools </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9" y="965693"/>
            <a:ext cx="11029616" cy="530296"/>
          </a:xfrm>
        </p:spPr>
        <p:txBody>
          <a:bodyPr>
            <a:noAutofit/>
          </a:bodyPr>
          <a:lstStyle/>
          <a:p>
            <a:r>
              <a:rPr lang="en-US" b="1" dirty="0">
                <a:solidFill>
                  <a:schemeClr val="accent2">
                    <a:lumMod val="50000"/>
                  </a:schemeClr>
                </a:solidFill>
                <a:latin typeface="Arial" panose="020B0604020202020204" pitchFamily="34" charset="0"/>
                <a:cs typeface="Arial" panose="020B0604020202020204" pitchFamily="34" charset="0"/>
              </a:rPr>
              <a:t>Wow Factors for Fitness Buddy Agent:</a:t>
            </a:r>
            <a:endParaRPr lang="en-US" dirty="0">
              <a:solidFill>
                <a:schemeClr val="accent2">
                  <a:lumMod val="50000"/>
                </a:schemeClr>
              </a:solidFill>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0" y="1778523"/>
            <a:ext cx="11029615" cy="4886340"/>
          </a:xfrm>
        </p:spPr>
        <p:txBody>
          <a:bodyPr>
            <a:normAutofit/>
          </a:bodyPr>
          <a:lstStyle/>
          <a:p>
            <a:pPr marL="0" indent="0">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Fitness Buddy stands out as an intelligent, user-friendly virtual coach designed to make healthy living easier, more personalized, and accessible for everyone</a:t>
            </a:r>
            <a:r>
              <a:rPr lang="en-US" sz="19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Conversational AI coach that provides personalized fitness guidance through natural interactions.</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Recommends home workout routines based on user preferences, without the need for a gym or equipment.</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Suggests simple and nutritious meal ideas tailored to user needs.</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Sends motivational messages, daily reminders, and habit-building suggestions to encourage consistency.</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Offers flexible, on-demand support that fits into any schedule, saving time and effort.</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Utilizes IBM Granite (LLM) and </a:t>
            </a:r>
            <a:r>
              <a:rPr lang="en-US" sz="1900"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 for intelligent, adaptive, and empathetic responses.</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Enhances user engagement by acting like a virtual fitness companion rather than a static chatbot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1119353"/>
            <a:ext cx="11029616" cy="530296"/>
          </a:xfrm>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End users</a:t>
            </a:r>
          </a:p>
        </p:txBody>
      </p:sp>
      <p:sp>
        <p:nvSpPr>
          <p:cNvPr id="4" name="Rectangle 1">
            <a:extLst>
              <a:ext uri="{FF2B5EF4-FFF2-40B4-BE49-F238E27FC236}">
                <a16:creationId xmlns:a16="http://schemas.microsoft.com/office/drawing/2014/main" id="{896363A3-A6E5-16F2-BA05-C0DC0990F088}"/>
              </a:ext>
            </a:extLst>
          </p:cNvPr>
          <p:cNvSpPr>
            <a:spLocks noGrp="1" noChangeArrowheads="1"/>
          </p:cNvSpPr>
          <p:nvPr>
            <p:ph idx="1"/>
          </p:nvPr>
        </p:nvSpPr>
        <p:spPr bwMode="auto">
          <a:xfrm>
            <a:off x="581192" y="2260772"/>
            <a:ext cx="608230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Health-conscious individuals</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Busy professionals with limited time</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Students aiming to stay fit at home</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Beginners looking for guided workouts</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People without access to gyms</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Users seeking personalized fitness and nutrition tip</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rmAutofit/>
          </a:bodyPr>
          <a:lstStyle/>
          <a:p>
            <a:r>
              <a:rPr lang="en-IN" sz="2400" b="1" dirty="0">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4572001" y="1106424"/>
            <a:ext cx="7187184" cy="5120640"/>
          </a:xfrm>
          <a:prstGeom prst="rect">
            <a:avLst/>
          </a:prstGeom>
        </p:spPr>
      </p:pic>
      <p:sp>
        <p:nvSpPr>
          <p:cNvPr id="5" name="TextBox 4">
            <a:extLst>
              <a:ext uri="{FF2B5EF4-FFF2-40B4-BE49-F238E27FC236}">
                <a16:creationId xmlns:a16="http://schemas.microsoft.com/office/drawing/2014/main" id="{7D6719AC-D269-DEF6-AC09-194C2A55384F}"/>
              </a:ext>
            </a:extLst>
          </p:cNvPr>
          <p:cNvSpPr txBox="1"/>
          <p:nvPr/>
        </p:nvSpPr>
        <p:spPr>
          <a:xfrm>
            <a:off x="432815" y="1670487"/>
            <a:ext cx="3788556" cy="4247317"/>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Fitness Buddy Agent</a:t>
            </a:r>
            <a:r>
              <a:rPr lang="en-US" dirty="0">
                <a:latin typeface="Calibri" panose="020F0502020204030204" pitchFamily="34" charset="0"/>
                <a:ea typeface="Calibri" panose="020F0502020204030204" pitchFamily="34" charset="0"/>
                <a:cs typeface="Calibri" panose="020F0502020204030204" pitchFamily="34" charset="0"/>
              </a:rPr>
              <a:t> was successfully developed and deployed using IBM Cloud Lite services and the Granite Foundation Model.</a:t>
            </a:r>
          </a:p>
          <a:p>
            <a:pPr algn="just"/>
            <a:r>
              <a:rPr lang="en-US" dirty="0"/>
              <a:t>It was able to:</a:t>
            </a:r>
          </a:p>
          <a:p>
            <a:pPr algn="just"/>
            <a:r>
              <a:rPr lang="en-US" dirty="0"/>
              <a:t>Respond to user queries with personalized fitness advice.</a:t>
            </a:r>
          </a:p>
          <a:p>
            <a:pPr algn="just"/>
            <a:r>
              <a:rPr lang="en-US" dirty="0"/>
              <a:t>Recommend home workout routines based on input.</a:t>
            </a:r>
          </a:p>
          <a:p>
            <a:pPr algn="just"/>
            <a:r>
              <a:rPr lang="en-US" dirty="0"/>
              <a:t>Provide healthy meal suggestions and motivational tips.</a:t>
            </a:r>
          </a:p>
          <a:p>
            <a:pPr algn="just"/>
            <a:r>
              <a:rPr lang="en-US" dirty="0"/>
              <a:t>Adapt its responses to individual user needs through conversational interactions.</a:t>
            </a:r>
          </a:p>
          <a:p>
            <a:pPr algn="ct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b="1" dirty="0">
                <a:solidFill>
                  <a:schemeClr val="accent2">
                    <a:lumMod val="50000"/>
                  </a:schemeClr>
                </a:solidFill>
                <a:latin typeface="Arial" panose="020B0604020202020204" pitchFamily="34" charset="0"/>
                <a:cs typeface="Arial" panose="020B0604020202020204" pitchFamily="34" charset="0"/>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4325112" y="1232452"/>
            <a:ext cx="7285696" cy="4923392"/>
          </a:xfrm>
          <a:prstGeom prst="rect">
            <a:avLst/>
          </a:prstGeom>
        </p:spPr>
      </p:pic>
      <p:sp>
        <p:nvSpPr>
          <p:cNvPr id="4" name="TextBox 3">
            <a:extLst>
              <a:ext uri="{FF2B5EF4-FFF2-40B4-BE49-F238E27FC236}">
                <a16:creationId xmlns:a16="http://schemas.microsoft.com/office/drawing/2014/main" id="{677A53FC-E176-2D93-DBD6-A2C0D972368B}"/>
              </a:ext>
            </a:extLst>
          </p:cNvPr>
          <p:cNvSpPr txBox="1"/>
          <p:nvPr/>
        </p:nvSpPr>
        <p:spPr>
          <a:xfrm>
            <a:off x="393192" y="1888283"/>
            <a:ext cx="3502152" cy="3693319"/>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In the preview, user tested the agent with two real-world queries:</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“Track my fitness progress for this week.”</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agent asked the needs.</a:t>
            </a:r>
          </a:p>
          <a:p>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“Can you Suggest a home workout routine without any equipment.”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agent recommended an effective bodyweight workout plan tailored to the user’s fitness level and time availability.</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185</TotalTime>
  <Words>1159</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Franklin Gothic Book</vt:lpstr>
      <vt:lpstr>Franklin Gothic Demi</vt:lpstr>
      <vt:lpstr>Wingdings</vt:lpstr>
      <vt:lpstr>Wingdings 2</vt:lpstr>
      <vt:lpstr>DividendVTI</vt:lpstr>
      <vt:lpstr>Fitness Buddy   An AI-Powered Virtual Health &amp; Wellness Coach using IBM Cloud Lite</vt:lpstr>
      <vt:lpstr>OUTLINE</vt:lpstr>
      <vt:lpstr>Problem Statement</vt:lpstr>
      <vt:lpstr>Technology  used</vt:lpstr>
      <vt:lpstr>IBM cloud services used</vt:lpstr>
      <vt:lpstr>Wow Factors for Fitness Buddy Agent:</vt:lpstr>
      <vt:lpstr>End users</vt:lpstr>
      <vt:lpstr>Results</vt:lpstr>
      <vt:lpstr>Results</vt:lpstr>
      <vt:lpstr>Results</vt:lpstr>
      <vt:lpstr>Results</vt:lpstr>
      <vt:lpstr>Results</vt:lpstr>
      <vt:lpstr>Screenshots of Setting Up the Fitness Buddy AI Agent </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Meka Hamsa Gayathri</cp:lastModifiedBy>
  <cp:revision>142</cp:revision>
  <dcterms:created xsi:type="dcterms:W3CDTF">2021-05-26T16:50:10Z</dcterms:created>
  <dcterms:modified xsi:type="dcterms:W3CDTF">2025-07-29T19:02:36Z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