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8"/>
  </p:notesMasterIdLst>
  <p:sldIdLst>
    <p:sldId id="256" r:id="rId2"/>
    <p:sldId id="257" r:id="rId3"/>
    <p:sldId id="258" r:id="rId4"/>
    <p:sldId id="259" r:id="rId5"/>
    <p:sldId id="263" r:id="rId6"/>
    <p:sldId id="274" r:id="rId7"/>
    <p:sldId id="275" r:id="rId8"/>
    <p:sldId id="276" r:id="rId9"/>
    <p:sldId id="277" r:id="rId10"/>
    <p:sldId id="265" r:id="rId11"/>
    <p:sldId id="278" r:id="rId12"/>
    <p:sldId id="266" r:id="rId13"/>
    <p:sldId id="293" r:id="rId14"/>
    <p:sldId id="296" r:id="rId15"/>
    <p:sldId id="290" r:id="rId16"/>
    <p:sldId id="291" r:id="rId17"/>
    <p:sldId id="292" r:id="rId18"/>
    <p:sldId id="284" r:id="rId19"/>
    <p:sldId id="287" r:id="rId20"/>
    <p:sldId id="288" r:id="rId21"/>
    <p:sldId id="289" r:id="rId22"/>
    <p:sldId id="295" r:id="rId23"/>
    <p:sldId id="268" r:id="rId24"/>
    <p:sldId id="297" r:id="rId25"/>
    <p:sldId id="269" r:id="rId26"/>
    <p:sldId id="270"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209" autoAdjust="0"/>
  </p:normalViewPr>
  <p:slideViewPr>
    <p:cSldViewPr>
      <p:cViewPr varScale="1">
        <p:scale>
          <a:sx n="106" d="100"/>
          <a:sy n="106" d="100"/>
        </p:scale>
        <p:origin x="792" y="18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73FB7B2-AED7-4D14-BB6C-EE3DBC10C2DA}" type="datetimeFigureOut">
              <a:rPr lang="en-US" smtClean="0"/>
              <a:pPr/>
              <a:t>11/20/24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E01E0C6A-8516-4F93-A629-EE79D0D9B0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1E0C6A-8516-4F93-A629-EE79D0D9B098}"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B866-2928-40C6-A9BE-3EBA334EC3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18DC05-E5CC-4740-BDF2-53587DFC50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90D20F-DA97-4238-A3EE-32E07D995819}"/>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a:extLst>
              <a:ext uri="{FF2B5EF4-FFF2-40B4-BE49-F238E27FC236}">
                <a16:creationId xmlns:a16="http://schemas.microsoft.com/office/drawing/2014/main" id="{8B5F3FD8-8AAB-4B6E-A849-3216BB3143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4EF6BA-EA64-401D-A882-E3DC413F6FF4}"/>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05755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8E59-A3EF-4006-A493-238334BA15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85A834-3C92-4AF6-91E1-01209155A0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6E23B-F468-48E2-BB13-A60835C653A6}"/>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a:extLst>
              <a:ext uri="{FF2B5EF4-FFF2-40B4-BE49-F238E27FC236}">
                <a16:creationId xmlns:a16="http://schemas.microsoft.com/office/drawing/2014/main" id="{5145A9A9-82D7-4B88-B731-BC58AF4D40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F2A9C-FFAE-40D7-9040-319F57EA2F3D}"/>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25621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1F0AB0-4942-43C4-9E29-54647A6016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749DB-4F4F-42F8-843A-2101E09DFD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847B3-D5CB-4943-AAA9-BE51D61BAF99}"/>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a:extLst>
              <a:ext uri="{FF2B5EF4-FFF2-40B4-BE49-F238E27FC236}">
                <a16:creationId xmlns:a16="http://schemas.microsoft.com/office/drawing/2014/main" id="{E19C5B18-1846-41BF-9BCA-BD9D5D4D0E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0F3D5-7605-471E-B6FD-F3EABE1AA4AF}"/>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273284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9216" y="822232"/>
            <a:ext cx="5273567" cy="6959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309995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6C00-9819-42E1-B101-C90D8C2EF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962014-04DC-41BB-B921-1B227134A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82041-6DE9-4500-8149-652B68A8E996}"/>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a:extLst>
              <a:ext uri="{FF2B5EF4-FFF2-40B4-BE49-F238E27FC236}">
                <a16:creationId xmlns:a16="http://schemas.microsoft.com/office/drawing/2014/main" id="{8396C73B-6E3B-4575-98BE-705020648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9473D-F712-40E5-9F14-161F0260B474}"/>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31409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87F1-7C84-468F-9C9A-92733DA7D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5B8010-9E3F-433D-9EEB-32386991FA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483C60-5F9B-4471-99A6-C4252BC87E98}"/>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5" name="Footer Placeholder 4">
            <a:extLst>
              <a:ext uri="{FF2B5EF4-FFF2-40B4-BE49-F238E27FC236}">
                <a16:creationId xmlns:a16="http://schemas.microsoft.com/office/drawing/2014/main" id="{D83966F5-7162-4FBF-9111-F02C2CBEC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EF281F-CFB4-4564-9BF4-90C98D3D815E}"/>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30932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DED7-5ADF-48E0-BD25-0E8B2ABB58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86A520-0058-446A-ACA6-9698D0C1B6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B03DA2-1478-4183-9347-0E1C22C33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4AE18B-35CA-4339-8633-2A4096423159}"/>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6" name="Footer Placeholder 5">
            <a:extLst>
              <a:ext uri="{FF2B5EF4-FFF2-40B4-BE49-F238E27FC236}">
                <a16:creationId xmlns:a16="http://schemas.microsoft.com/office/drawing/2014/main" id="{EC15AE4D-B1ED-4080-97B3-A5E81528A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22C43C-C444-409B-95AD-16BB70A5A562}"/>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79304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F4A1B-03F2-49EC-9412-E8400413FC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2349AF-8CE3-4B1A-8981-C8E5F052B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341A5-85EA-4A26-B357-C53F22BE60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E388F0-97E2-45F6-B4FE-2DE3A006D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D8B5B-2A69-430B-B430-19306A605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5B911D-2DBA-4EE8-8E99-2DDABFAB3164}"/>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8" name="Footer Placeholder 7">
            <a:extLst>
              <a:ext uri="{FF2B5EF4-FFF2-40B4-BE49-F238E27FC236}">
                <a16:creationId xmlns:a16="http://schemas.microsoft.com/office/drawing/2014/main" id="{5D1E8E77-24CF-487E-A014-403A6B21C7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9EBEDC-775A-43B0-953F-C709FBE1B6F3}"/>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971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25F0-CDB0-4D25-807F-DF137324D9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16AC76-AA6A-47EA-BFA2-464BB342DA71}"/>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4" name="Footer Placeholder 3">
            <a:extLst>
              <a:ext uri="{FF2B5EF4-FFF2-40B4-BE49-F238E27FC236}">
                <a16:creationId xmlns:a16="http://schemas.microsoft.com/office/drawing/2014/main" id="{0C05126E-9DAA-41EC-9301-FFC923A537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EEACD4-A14B-4BAB-8552-DE4E9210ACA6}"/>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22310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85223-B81F-44AD-BC5D-5BECD441BA1D}"/>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3" name="Footer Placeholder 2">
            <a:extLst>
              <a:ext uri="{FF2B5EF4-FFF2-40B4-BE49-F238E27FC236}">
                <a16:creationId xmlns:a16="http://schemas.microsoft.com/office/drawing/2014/main" id="{6F18FC89-D355-4D50-9163-524E685A69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BA2C24-A84A-4BAD-85A4-6370EE0027E1}"/>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87761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79B6-11D0-4571-A3DD-408BA98A0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95673D-163F-438F-A0C5-DB67DC134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91760C-B897-4B15-907D-A5761C945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E4650-DBBA-4B88-A909-19D011589D2B}"/>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6" name="Footer Placeholder 5">
            <a:extLst>
              <a:ext uri="{FF2B5EF4-FFF2-40B4-BE49-F238E27FC236}">
                <a16:creationId xmlns:a16="http://schemas.microsoft.com/office/drawing/2014/main" id="{E14A537F-754D-474F-90F5-4701477D8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D8073-B49D-4FF4-8B68-FB7BA4DB1A72}"/>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81537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E1FF-0E01-418F-B53E-18DC2CB3D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DDB015-62FC-4BF9-8EC0-2AB0B4D49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A36E2D-2C4E-4DB1-8709-8FCD6FFED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16263-990A-4D7A-B956-CA1813827FD1}"/>
              </a:ext>
            </a:extLst>
          </p:cNvPr>
          <p:cNvSpPr>
            <a:spLocks noGrp="1"/>
          </p:cNvSpPr>
          <p:nvPr>
            <p:ph type="dt" sz="half" idx="10"/>
          </p:nvPr>
        </p:nvSpPr>
        <p:spPr/>
        <p:txBody>
          <a:bodyPr/>
          <a:lstStyle/>
          <a:p>
            <a:fld id="{1D8BD707-D9CF-40AE-B4C6-C98DA3205C09}" type="datetimeFigureOut">
              <a:rPr lang="en-US" smtClean="0"/>
              <a:pPr/>
              <a:t>11/20/24</a:t>
            </a:fld>
            <a:endParaRPr lang="en-US"/>
          </a:p>
        </p:txBody>
      </p:sp>
      <p:sp>
        <p:nvSpPr>
          <p:cNvPr id="6" name="Footer Placeholder 5">
            <a:extLst>
              <a:ext uri="{FF2B5EF4-FFF2-40B4-BE49-F238E27FC236}">
                <a16:creationId xmlns:a16="http://schemas.microsoft.com/office/drawing/2014/main" id="{BDDF1BEA-5658-4612-840A-84EF674234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D58037-843D-4865-A705-122F5AC7D974}"/>
              </a:ext>
            </a:extLst>
          </p:cNvPr>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9054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E7C19-B148-4024-B171-13AA63D97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794843-64F5-481E-BE83-745CE95EB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4ABB04-1EE9-4C22-8508-2FF005940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11/20/24</a:t>
            </a:fld>
            <a:endParaRPr lang="en-US"/>
          </a:p>
        </p:txBody>
      </p:sp>
      <p:sp>
        <p:nvSpPr>
          <p:cNvPr id="5" name="Footer Placeholder 4">
            <a:extLst>
              <a:ext uri="{FF2B5EF4-FFF2-40B4-BE49-F238E27FC236}">
                <a16:creationId xmlns:a16="http://schemas.microsoft.com/office/drawing/2014/main" id="{53675A73-0562-4613-A590-EA85B1144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1A74BF-2BB7-444F-87D0-B4C36C196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27139412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parkinsonc.txt"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779" y="1333143"/>
            <a:ext cx="3962400" cy="382156"/>
          </a:xfrm>
          <a:prstGeom prst="rect">
            <a:avLst/>
          </a:prstGeom>
        </p:spPr>
        <p:txBody>
          <a:bodyPr vert="horz" wrap="square" lIns="0" tIns="12700" rIns="0" bIns="0" rtlCol="0">
            <a:spAutoFit/>
          </a:bodyPr>
          <a:lstStyle/>
          <a:p>
            <a:pPr marL="12700" algn="ctr">
              <a:lnSpc>
                <a:spcPct val="100000"/>
              </a:lnSpc>
              <a:spcBef>
                <a:spcPts val="100"/>
              </a:spcBef>
            </a:pPr>
            <a:r>
              <a:rPr lang="en-US" sz="2400" b="1" spc="-5" dirty="0">
                <a:latin typeface="Times New Roman" pitchFamily="18" charset="0"/>
                <a:cs typeface="Times New Roman" pitchFamily="18" charset="0"/>
              </a:rPr>
              <a:t>  P</a:t>
            </a:r>
            <a:r>
              <a:rPr sz="2400" b="1" spc="-5" dirty="0">
                <a:latin typeface="Times New Roman" pitchFamily="18" charset="0"/>
                <a:cs typeface="Times New Roman" pitchFamily="18" charset="0"/>
              </a:rPr>
              <a:t>hase-</a:t>
            </a:r>
            <a:r>
              <a:rPr lang="en-IN" sz="2400" b="1" spc="-5" dirty="0">
                <a:latin typeface="Times New Roman" pitchFamily="18" charset="0"/>
                <a:cs typeface="Times New Roman" pitchFamily="18" charset="0"/>
              </a:rPr>
              <a:t>2</a:t>
            </a:r>
            <a:r>
              <a:rPr sz="2400" b="1" spc="-5" dirty="0">
                <a:latin typeface="Times New Roman" pitchFamily="18" charset="0"/>
                <a:cs typeface="Times New Roman" pitchFamily="18" charset="0"/>
              </a:rPr>
              <a:t> </a:t>
            </a:r>
            <a:r>
              <a:rPr sz="2400" b="1" spc="-10" dirty="0">
                <a:latin typeface="Times New Roman" pitchFamily="18" charset="0"/>
                <a:cs typeface="Times New Roman" pitchFamily="18" charset="0"/>
              </a:rPr>
              <a:t>presentation</a:t>
            </a:r>
            <a:r>
              <a:rPr lang="en-US" sz="2400" b="1" spc="-10" dirty="0">
                <a:latin typeface="Times New Roman" pitchFamily="18" charset="0"/>
                <a:cs typeface="Times New Roman" pitchFamily="18" charset="0"/>
              </a:rPr>
              <a:t> on</a:t>
            </a:r>
            <a:r>
              <a:rPr sz="2400" b="1" spc="-55" dirty="0">
                <a:latin typeface="Times New Roman" pitchFamily="18" charset="0"/>
                <a:cs typeface="Times New Roman" pitchFamily="18" charset="0"/>
              </a:rPr>
              <a:t> </a:t>
            </a:r>
            <a:endParaRPr sz="2400" b="1" dirty="0">
              <a:latin typeface="Times New Roman" pitchFamily="18" charset="0"/>
              <a:cs typeface="Times New Roman" pitchFamily="18" charset="0"/>
            </a:endParaRPr>
          </a:p>
        </p:txBody>
      </p:sp>
      <p:sp>
        <p:nvSpPr>
          <p:cNvPr id="3" name="object 3"/>
          <p:cNvSpPr txBox="1"/>
          <p:nvPr/>
        </p:nvSpPr>
        <p:spPr>
          <a:xfrm>
            <a:off x="1890334" y="1878665"/>
            <a:ext cx="8206924" cy="1177887"/>
          </a:xfrm>
          <a:prstGeom prst="rect">
            <a:avLst/>
          </a:prstGeom>
        </p:spPr>
        <p:txBody>
          <a:bodyPr vert="horz" wrap="square" lIns="0" tIns="53975" rIns="0" bIns="0"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“Design of Wireless Electromyography (EMG) Monitoring System for Muscle Activity Detection on Parkinson Disease”</a:t>
            </a:r>
            <a:endParaRPr lang="en-US" sz="2400" dirty="0">
              <a:solidFill>
                <a:srgbClr val="FF0000"/>
              </a:solidFill>
              <a:latin typeface="Times New Roman" panose="02020603050405020304" pitchFamily="18" charset="0"/>
              <a:cs typeface="Times New Roman" panose="02020603050405020304" pitchFamily="18" charset="0"/>
            </a:endParaRPr>
          </a:p>
          <a:p>
            <a:pPr marL="1431925" marR="5080" indent="-1419860" algn="ctr">
              <a:lnSpc>
                <a:spcPts val="2590"/>
              </a:lnSpc>
              <a:spcBef>
                <a:spcPts val="425"/>
              </a:spcBef>
              <a:tabLst>
                <a:tab pos="1908175" algn="l"/>
                <a:tab pos="2682875" algn="l"/>
                <a:tab pos="2924175" algn="l"/>
                <a:tab pos="5219700" algn="l"/>
                <a:tab pos="6607809" algn="l"/>
              </a:tabLst>
            </a:pPr>
            <a:endParaRPr sz="2400" dirty="0">
              <a:solidFill>
                <a:srgbClr val="FF0000"/>
              </a:solidFill>
              <a:latin typeface="Times New Roman"/>
              <a:cs typeface="Times New Roman"/>
            </a:endParaRPr>
          </a:p>
        </p:txBody>
      </p:sp>
      <p:sp>
        <p:nvSpPr>
          <p:cNvPr id="4" name="object 4"/>
          <p:cNvSpPr/>
          <p:nvPr/>
        </p:nvSpPr>
        <p:spPr>
          <a:xfrm>
            <a:off x="2094700" y="325229"/>
            <a:ext cx="8002558" cy="844548"/>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5159896" y="2924944"/>
            <a:ext cx="2016224" cy="1584176"/>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p:nvPr/>
        </p:nvSpPr>
        <p:spPr>
          <a:xfrm>
            <a:off x="1209883" y="4450606"/>
            <a:ext cx="3279779" cy="1159292"/>
          </a:xfrm>
          <a:prstGeom prst="rect">
            <a:avLst/>
          </a:prstGeom>
        </p:spPr>
        <p:txBody>
          <a:bodyPr vert="horz" wrap="square" lIns="0" tIns="12700" rIns="0" bIns="0" rtlCol="0">
            <a:spAutoFit/>
          </a:bodyPr>
          <a:lstStyle/>
          <a:p>
            <a:pPr marL="32384" algn="ctr">
              <a:lnSpc>
                <a:spcPct val="100000"/>
              </a:lnSpc>
              <a:spcBef>
                <a:spcPts val="100"/>
              </a:spcBef>
            </a:pPr>
            <a:r>
              <a:rPr sz="1800" b="1" spc="-5" dirty="0">
                <a:solidFill>
                  <a:srgbClr val="FF0000"/>
                </a:solidFill>
                <a:latin typeface="Times New Roman"/>
                <a:cs typeface="Times New Roman"/>
              </a:rPr>
              <a:t>By</a:t>
            </a:r>
            <a:endParaRPr lang="en-IN" sz="1800" b="1" spc="-5" dirty="0">
              <a:solidFill>
                <a:srgbClr val="FF0000"/>
              </a:solidFill>
              <a:latin typeface="Times New Roman"/>
              <a:cs typeface="Times New Roman"/>
            </a:endParaRPr>
          </a:p>
          <a:p>
            <a:pPr marL="32384" algn="ctr">
              <a:lnSpc>
                <a:spcPct val="100000"/>
              </a:lnSpc>
              <a:spcBef>
                <a:spcPts val="100"/>
              </a:spcBef>
            </a:pPr>
            <a:r>
              <a:rPr lang="en-IN" b="1" spc="-5" dirty="0">
                <a:latin typeface="Times New Roman"/>
                <a:cs typeface="Times New Roman"/>
              </a:rPr>
              <a:t> Hamsa N R     (1RR18EC034)</a:t>
            </a:r>
          </a:p>
          <a:p>
            <a:pPr marL="32384" algn="ctr">
              <a:lnSpc>
                <a:spcPct val="100000"/>
              </a:lnSpc>
              <a:spcBef>
                <a:spcPts val="100"/>
              </a:spcBef>
            </a:pPr>
            <a:r>
              <a:rPr lang="en-IN" b="1" spc="-5">
                <a:latin typeface="Times New Roman"/>
                <a:cs typeface="Times New Roman"/>
              </a:rPr>
              <a:t>Gagan </a:t>
            </a:r>
            <a:r>
              <a:rPr lang="en-IN" b="1" spc="-5" dirty="0">
                <a:latin typeface="Times New Roman"/>
                <a:cs typeface="Times New Roman"/>
              </a:rPr>
              <a:t>N Y      (1RR18EC028)</a:t>
            </a:r>
          </a:p>
          <a:p>
            <a:pPr marL="32384" algn="ctr">
              <a:lnSpc>
                <a:spcPct val="100000"/>
              </a:lnSpc>
              <a:spcBef>
                <a:spcPts val="100"/>
              </a:spcBef>
            </a:pPr>
            <a:endParaRPr lang="en-IN" b="1" spc="-5" dirty="0">
              <a:solidFill>
                <a:srgbClr val="FF0000"/>
              </a:solidFill>
              <a:latin typeface="Times New Roman"/>
              <a:cs typeface="Times New Roman"/>
            </a:endParaRPr>
          </a:p>
        </p:txBody>
      </p:sp>
      <p:sp>
        <p:nvSpPr>
          <p:cNvPr id="7" name="object 7"/>
          <p:cNvSpPr txBox="1"/>
          <p:nvPr/>
        </p:nvSpPr>
        <p:spPr>
          <a:xfrm>
            <a:off x="8305800" y="4614754"/>
            <a:ext cx="2676317" cy="1120820"/>
          </a:xfrm>
          <a:prstGeom prst="rect">
            <a:avLst/>
          </a:prstGeom>
        </p:spPr>
        <p:txBody>
          <a:bodyPr vert="horz" wrap="square" lIns="0" tIns="12700" rIns="0" bIns="0" rtlCol="0">
            <a:spAutoFit/>
          </a:bodyPr>
          <a:lstStyle/>
          <a:p>
            <a:pPr marL="12065" marR="5080" algn="ctr">
              <a:lnSpc>
                <a:spcPct val="100000"/>
              </a:lnSpc>
              <a:spcBef>
                <a:spcPts val="100"/>
              </a:spcBef>
            </a:pPr>
            <a:r>
              <a:rPr sz="1800" b="1" spc="-5" dirty="0">
                <a:solidFill>
                  <a:srgbClr val="FF0000"/>
                </a:solidFill>
                <a:latin typeface="Times New Roman"/>
                <a:cs typeface="Times New Roman"/>
              </a:rPr>
              <a:t>Under </a:t>
            </a:r>
            <a:r>
              <a:rPr sz="1800" b="1" dirty="0">
                <a:solidFill>
                  <a:srgbClr val="FF0000"/>
                </a:solidFill>
                <a:latin typeface="Times New Roman"/>
                <a:cs typeface="Times New Roman"/>
              </a:rPr>
              <a:t>the </a:t>
            </a:r>
            <a:r>
              <a:rPr sz="1800" b="1" spc="-5" dirty="0">
                <a:solidFill>
                  <a:srgbClr val="FF0000"/>
                </a:solidFill>
                <a:latin typeface="Times New Roman"/>
                <a:cs typeface="Times New Roman"/>
              </a:rPr>
              <a:t>Guidance</a:t>
            </a:r>
            <a:r>
              <a:rPr sz="1800" b="1" spc="-125" dirty="0">
                <a:solidFill>
                  <a:srgbClr val="FF0000"/>
                </a:solidFill>
                <a:latin typeface="Times New Roman"/>
                <a:cs typeface="Times New Roman"/>
              </a:rPr>
              <a:t> </a:t>
            </a:r>
            <a:r>
              <a:rPr sz="1800" b="1" dirty="0">
                <a:solidFill>
                  <a:srgbClr val="FF0000"/>
                </a:solidFill>
                <a:latin typeface="Times New Roman"/>
                <a:cs typeface="Times New Roman"/>
              </a:rPr>
              <a:t>of </a:t>
            </a:r>
            <a:r>
              <a:rPr sz="1800" b="1" spc="-10" dirty="0">
                <a:latin typeface="Times New Roman"/>
                <a:cs typeface="Times New Roman"/>
              </a:rPr>
              <a:t>Prof. </a:t>
            </a:r>
            <a:r>
              <a:rPr lang="en-IN" sz="1800" b="1" spc="-5" dirty="0">
                <a:latin typeface="Times New Roman"/>
                <a:cs typeface="Times New Roman"/>
              </a:rPr>
              <a:t>VANI S BADIGER</a:t>
            </a:r>
            <a:endParaRPr sz="1800" dirty="0">
              <a:latin typeface="Times New Roman"/>
              <a:cs typeface="Times New Roman"/>
            </a:endParaRPr>
          </a:p>
          <a:p>
            <a:pPr marL="195580" marR="150495" algn="ctr">
              <a:lnSpc>
                <a:spcPct val="100000"/>
              </a:lnSpc>
            </a:pPr>
            <a:r>
              <a:rPr sz="1800" b="1" spc="-5" dirty="0">
                <a:latin typeface="Times New Roman"/>
                <a:cs typeface="Times New Roman"/>
              </a:rPr>
              <a:t>As</a:t>
            </a:r>
            <a:r>
              <a:rPr lang="en-IN" b="1" spc="-5" dirty="0">
                <a:latin typeface="Times New Roman"/>
                <a:cs typeface="Times New Roman"/>
              </a:rPr>
              <a:t>sistant</a:t>
            </a:r>
            <a:r>
              <a:rPr sz="1800" b="1" spc="-90" dirty="0">
                <a:latin typeface="Times New Roman"/>
                <a:cs typeface="Times New Roman"/>
              </a:rPr>
              <a:t> </a:t>
            </a:r>
            <a:r>
              <a:rPr sz="1800" b="1" spc="-5" dirty="0">
                <a:latin typeface="Times New Roman"/>
                <a:cs typeface="Times New Roman"/>
              </a:rPr>
              <a:t>Professor  Dept. </a:t>
            </a:r>
            <a:r>
              <a:rPr sz="1800" b="1" dirty="0">
                <a:latin typeface="Times New Roman"/>
                <a:cs typeface="Times New Roman"/>
              </a:rPr>
              <a:t>of</a:t>
            </a:r>
            <a:r>
              <a:rPr sz="1800" b="1" spc="-30" dirty="0">
                <a:latin typeface="Times New Roman"/>
                <a:cs typeface="Times New Roman"/>
              </a:rPr>
              <a:t> </a:t>
            </a:r>
            <a:r>
              <a:rPr sz="1800" b="1" spc="-5" dirty="0">
                <a:latin typeface="Times New Roman"/>
                <a:cs typeface="Times New Roman"/>
              </a:rPr>
              <a:t>ECE</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971" y="54178"/>
            <a:ext cx="4212590" cy="519430"/>
          </a:xfrm>
          <a:prstGeom prst="rect">
            <a:avLst/>
          </a:prstGeom>
        </p:spPr>
        <p:txBody>
          <a:bodyPr vert="horz" wrap="square" lIns="0" tIns="17780" rIns="0" bIns="0" rtlCol="0">
            <a:spAutoFit/>
          </a:bodyPr>
          <a:lstStyle/>
          <a:p>
            <a:pPr marL="12700" algn="ctr">
              <a:lnSpc>
                <a:spcPct val="100000"/>
              </a:lnSpc>
              <a:spcBef>
                <a:spcPts val="140"/>
              </a:spcBef>
            </a:pPr>
            <a:r>
              <a:rPr sz="3200" b="1" spc="15" dirty="0">
                <a:latin typeface="Times New Roman" panose="02020603050405020304" pitchFamily="18" charset="0"/>
                <a:cs typeface="Times New Roman" panose="02020603050405020304" pitchFamily="18" charset="0"/>
              </a:rPr>
              <a:t>EXISTING</a:t>
            </a:r>
            <a:r>
              <a:rPr sz="3200" b="1" spc="-60"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PROBLEM</a:t>
            </a:r>
            <a:endParaRPr sz="32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381001" y="762000"/>
            <a:ext cx="10895012" cy="6013826"/>
          </a:xfrm>
          <a:prstGeom prst="rect">
            <a:avLst/>
          </a:prstGeom>
        </p:spPr>
        <p:txBody>
          <a:bodyPr vert="horz" wrap="square" lIns="0" tIns="12065" rIns="0" bIns="0" rtlCol="0">
            <a:spAutoFit/>
          </a:bodyPr>
          <a:lstStyle/>
          <a:p>
            <a:pPr lvl="0" algn="just" eaLnBrk="0" fontAlgn="base" hangingPunct="0">
              <a:spcBef>
                <a:spcPct val="0"/>
              </a:spcBef>
              <a:spcAft>
                <a:spcPct val="0"/>
              </a:spcAft>
              <a:buFont typeface="Arial" pitchFamily="34" charset="0"/>
              <a:buChar char="•"/>
              <a:tabLst>
                <a:tab pos="457200" algn="l"/>
              </a:tabLst>
            </a:pPr>
            <a:r>
              <a:rPr lang="en-US" sz="2600" dirty="0">
                <a:latin typeface="Times New Roman" pitchFamily="18" charset="0"/>
                <a:cs typeface="Times New Roman" pitchFamily="18" charset="0"/>
              </a:rPr>
              <a:t>In existing system, PD is detected at the secondary stage only (Dopamine deficiency) which leads to medical challenges. </a:t>
            </a:r>
          </a:p>
          <a:p>
            <a:pPr algn="just"/>
            <a:r>
              <a:rPr lang="en-US" sz="2600" dirty="0">
                <a:latin typeface="Times New Roman" pitchFamily="18" charset="0"/>
                <a:cs typeface="Times New Roman" pitchFamily="18" charset="0"/>
              </a:rPr>
              <a:t>Thus, the mental disorders are been poorly characterized and have many health complications. PD is generally diagnosed with the following clinical methods as,  </a:t>
            </a:r>
          </a:p>
          <a:p>
            <a:pPr lvl="0" algn="just"/>
            <a:r>
              <a:rPr lang="en-IN" sz="2600" b="1" dirty="0">
                <a:latin typeface="Times New Roman" pitchFamily="18" charset="0"/>
                <a:cs typeface="Times New Roman" pitchFamily="18" charset="0"/>
              </a:rPr>
              <a:t>MRI or CT scan -</a:t>
            </a:r>
            <a:r>
              <a:rPr lang="en-IN" sz="2600" dirty="0">
                <a:latin typeface="Times New Roman" pitchFamily="18" charset="0"/>
                <a:cs typeface="Times New Roman" pitchFamily="18" charset="0"/>
              </a:rPr>
              <a:t> Conventional MRI cannot detect early signs of Parkinson's disease</a:t>
            </a:r>
            <a:endParaRPr lang="en-US" sz="2600" dirty="0">
              <a:latin typeface="Times New Roman" pitchFamily="18" charset="0"/>
              <a:cs typeface="Times New Roman" pitchFamily="18" charset="0"/>
            </a:endParaRPr>
          </a:p>
          <a:p>
            <a:pPr lvl="0" algn="just"/>
            <a:r>
              <a:rPr lang="en-IN" sz="2600" b="1" dirty="0">
                <a:latin typeface="Times New Roman" pitchFamily="18" charset="0"/>
                <a:cs typeface="Times New Roman" pitchFamily="18" charset="0"/>
              </a:rPr>
              <a:t>PET scan</a:t>
            </a:r>
            <a:r>
              <a:rPr lang="en-IN" sz="2600" dirty="0">
                <a:latin typeface="Times New Roman" pitchFamily="18" charset="0"/>
                <a:cs typeface="Times New Roman" pitchFamily="18" charset="0"/>
              </a:rPr>
              <a:t> - is used to assess activity and function of brain regions involved in movement</a:t>
            </a:r>
            <a:endParaRPr lang="en-US" sz="2600" dirty="0">
              <a:latin typeface="Times New Roman" pitchFamily="18" charset="0"/>
              <a:cs typeface="Times New Roman" pitchFamily="18" charset="0"/>
            </a:endParaRPr>
          </a:p>
          <a:p>
            <a:pPr lvl="0" algn="just"/>
            <a:r>
              <a:rPr lang="en-IN" sz="2600" b="1" dirty="0">
                <a:latin typeface="Times New Roman" pitchFamily="18" charset="0"/>
                <a:cs typeface="Times New Roman" pitchFamily="18" charset="0"/>
              </a:rPr>
              <a:t>SPECT scan</a:t>
            </a:r>
            <a:r>
              <a:rPr lang="en-IN" sz="2600" dirty="0">
                <a:latin typeface="Times New Roman" pitchFamily="18" charset="0"/>
                <a:cs typeface="Times New Roman" pitchFamily="18" charset="0"/>
              </a:rPr>
              <a:t> - can reveal changes in brain chemistry, such as a decrease in dopamine </a:t>
            </a:r>
            <a:endParaRPr lang="en-US" sz="2600" dirty="0">
              <a:latin typeface="Times New Roman" pitchFamily="18" charset="0"/>
              <a:cs typeface="Times New Roman" pitchFamily="18" charset="0"/>
            </a:endParaRPr>
          </a:p>
          <a:p>
            <a:pPr algn="just" eaLnBrk="0" fontAlgn="base" hangingPunct="0">
              <a:spcBef>
                <a:spcPct val="0"/>
              </a:spcBef>
              <a:spcAft>
                <a:spcPct val="0"/>
              </a:spcAft>
              <a:buFont typeface="Arial" pitchFamily="34" charset="0"/>
              <a:buChar char="•"/>
              <a:tabLst>
                <a:tab pos="457200" algn="l"/>
              </a:tabLst>
            </a:pPr>
            <a:r>
              <a:rPr lang="en-US" sz="2600" dirty="0">
                <a:latin typeface="Times New Roman" pitchFamily="18" charset="0"/>
                <a:cs typeface="Times New Roman" pitchFamily="18" charset="0"/>
              </a:rPr>
              <a:t>This results in a high misdiagnosis rate (up to 25% by non-specialists) and many years before diagnosis, people can have the disease. Thus existing system is not effective in early prediction and accurate medicinal diagnosis to the affected people.</a:t>
            </a:r>
          </a:p>
          <a:p>
            <a:pPr algn="just" eaLnBrk="0" fontAlgn="base" hangingPunct="0">
              <a:spcBef>
                <a:spcPct val="0"/>
              </a:spcBef>
              <a:spcAft>
                <a:spcPct val="0"/>
              </a:spcAft>
              <a:tabLst>
                <a:tab pos="457200" algn="l"/>
              </a:tabLst>
            </a:pPr>
            <a:endParaRPr lang="en-US" sz="26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6984"/>
            <a:ext cx="10850303" cy="492443"/>
          </a:xfrm>
        </p:spPr>
        <p:txBody>
          <a:bodyPr>
            <a:noAutofit/>
          </a:bodyPr>
          <a:lstStyle/>
          <a:p>
            <a:pPr algn="ctr"/>
            <a:r>
              <a:rPr lang="en-US" sz="3200" b="1" dirty="0">
                <a:latin typeface="Times New Roman" panose="02020603050405020304" pitchFamily="18" charset="0"/>
                <a:cs typeface="Times New Roman" panose="02020603050405020304" pitchFamily="18" charset="0"/>
              </a:rPr>
              <a:t>PROPOSED SOLUTION</a:t>
            </a:r>
          </a:p>
        </p:txBody>
      </p:sp>
      <p:sp>
        <p:nvSpPr>
          <p:cNvPr id="3" name="Text Placeholder 2"/>
          <p:cNvSpPr>
            <a:spLocks noGrp="1"/>
          </p:cNvSpPr>
          <p:nvPr>
            <p:ph idx="1"/>
          </p:nvPr>
        </p:nvSpPr>
        <p:spPr>
          <a:xfrm>
            <a:off x="655896" y="1219201"/>
            <a:ext cx="10880207" cy="5530488"/>
          </a:xfrm>
        </p:spPr>
        <p:txBody>
          <a:bodyPr>
            <a:normAutofit fontScale="92500"/>
          </a:bodyPr>
          <a:lstStyle/>
          <a:p>
            <a:pPr algn="just"/>
            <a:r>
              <a:rPr lang="en-IN" sz="2600" dirty="0">
                <a:effectLst/>
                <a:latin typeface="Times New Roman" pitchFamily="18" charset="0"/>
                <a:ea typeface="Calibri" panose="020F0502020204030204" pitchFamily="34" charset="0"/>
                <a:cs typeface="Times New Roman" pitchFamily="18" charset="0"/>
              </a:rPr>
              <a:t>Automatic evaluation of PD symptoms using wearable accelerometers, inertial, and electromyography  sensors has been proposed as a way to overcome the limitations faced in previous methods.</a:t>
            </a:r>
          </a:p>
          <a:p>
            <a:pPr algn="just">
              <a:buNone/>
            </a:pPr>
            <a:endParaRPr lang="en-IN" sz="2600" dirty="0">
              <a:effectLst/>
              <a:latin typeface="Times New Roman" pitchFamily="18" charset="0"/>
              <a:ea typeface="Calibri" panose="020F0502020204030204" pitchFamily="34" charset="0"/>
              <a:cs typeface="Times New Roman" pitchFamily="18" charset="0"/>
            </a:endParaRPr>
          </a:p>
          <a:p>
            <a:pPr algn="just"/>
            <a:r>
              <a:rPr lang="en-IN" sz="2600" dirty="0">
                <a:solidFill>
                  <a:srgbClr val="222222"/>
                </a:solidFill>
                <a:effectLst/>
                <a:latin typeface="Times New Roman" pitchFamily="18" charset="0"/>
                <a:ea typeface="Calibri" panose="020F0502020204030204" pitchFamily="34" charset="0"/>
                <a:cs typeface="Times New Roman" pitchFamily="18" charset="0"/>
              </a:rPr>
              <a:t>The device is developed to detect PD using a multi-symptom approach that merges passively-captured data from different sensors</a:t>
            </a:r>
            <a:r>
              <a:rPr lang="en-US" sz="2600" dirty="0">
                <a:latin typeface="Times New Roman" pitchFamily="18" charset="0"/>
                <a:cs typeface="Times New Roman" pitchFamily="18" charset="0"/>
              </a:rPr>
              <a:t>. </a:t>
            </a:r>
          </a:p>
          <a:p>
            <a:pPr algn="just"/>
            <a:endParaRPr lang="en-US" sz="2600" dirty="0">
              <a:latin typeface="Times New Roman" pitchFamily="18" charset="0"/>
              <a:cs typeface="Times New Roman" pitchFamily="18" charset="0"/>
            </a:endParaRPr>
          </a:p>
          <a:p>
            <a:r>
              <a:rPr lang="en-IN" sz="2600" dirty="0">
                <a:solidFill>
                  <a:srgbClr val="3E3D40"/>
                </a:solidFill>
                <a:latin typeface="Times New Roman" pitchFamily="18" charset="0"/>
                <a:ea typeface="Calibri" panose="020F0502020204030204" pitchFamily="34" charset="0"/>
                <a:cs typeface="Times New Roman" pitchFamily="18" charset="0"/>
              </a:rPr>
              <a:t>W</a:t>
            </a:r>
            <a:r>
              <a:rPr lang="en-IN" sz="2600" dirty="0">
                <a:solidFill>
                  <a:srgbClr val="3E3D40"/>
                </a:solidFill>
                <a:effectLst/>
                <a:latin typeface="Times New Roman" pitchFamily="18" charset="0"/>
                <a:ea typeface="Calibri" panose="020F0502020204030204" pitchFamily="34" charset="0"/>
                <a:cs typeface="Times New Roman" pitchFamily="18" charset="0"/>
              </a:rPr>
              <a:t>earable sensors are fundamental in helping clinicians perform early diagnosis,    differential diagnosis, and objective quantification of symptoms over time.</a:t>
            </a:r>
          </a:p>
          <a:p>
            <a:pPr algn="l"/>
            <a:endParaRPr lang="en-US" sz="2600" dirty="0">
              <a:latin typeface="Times New Roman" pitchFamily="18" charset="0"/>
              <a:cs typeface="Times New Roman" pitchFamily="18" charset="0"/>
            </a:endParaRPr>
          </a:p>
          <a:p>
            <a:pPr>
              <a:lnSpc>
                <a:spcPct val="107000"/>
              </a:lnSpc>
              <a:spcAft>
                <a:spcPts val="800"/>
              </a:spcAft>
            </a:pPr>
            <a:r>
              <a:rPr lang="en-IN" sz="2600" dirty="0">
                <a:solidFill>
                  <a:srgbClr val="3E3D40"/>
                </a:solidFill>
                <a:effectLst/>
                <a:latin typeface="Times New Roman" pitchFamily="18" charset="0"/>
                <a:ea typeface="Calibri" panose="020F0502020204030204" pitchFamily="34" charset="0"/>
                <a:cs typeface="Times New Roman" pitchFamily="18" charset="0"/>
              </a:rPr>
              <a:t>To reduce the burden of caretakers, The wearable device can measure tilt and fall of the homebound patients and can send a notification via smartphone to the caregivers if a critical situation is occurring. Such a system would enable remote assistance.</a:t>
            </a:r>
            <a:endParaRPr lang="en-IN" sz="2600" dirty="0">
              <a:effectLst/>
              <a:latin typeface="Times New Roman" pitchFamily="18" charset="0"/>
              <a:ea typeface="Calibri" panose="020F0502020204030204" pitchFamily="34" charset="0"/>
              <a:cs typeface="Times New Roman" pitchFamily="18" charset="0"/>
            </a:endParaRPr>
          </a:p>
          <a:p>
            <a:pPr algn="just">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iagram&#10;&#10;Description automatically generated">
            <a:extLst>
              <a:ext uri="{FF2B5EF4-FFF2-40B4-BE49-F238E27FC236}">
                <a16:creationId xmlns:a16="http://schemas.microsoft.com/office/drawing/2014/main" id="{A3A41445-47EE-4BAE-987F-A4717521BD93}"/>
              </a:ext>
            </a:extLst>
          </p:cNvPr>
          <p:cNvPicPr>
            <a:picLocks noChangeAspect="1"/>
          </p:cNvPicPr>
          <p:nvPr/>
        </p:nvPicPr>
        <p:blipFill>
          <a:blip r:embed="rId2"/>
          <a:stretch>
            <a:fillRect/>
          </a:stretch>
        </p:blipFill>
        <p:spPr>
          <a:xfrm>
            <a:off x="1600200" y="1143000"/>
            <a:ext cx="3129167" cy="3200400"/>
          </a:xfrm>
          <a:prstGeom prst="rect">
            <a:avLst/>
          </a:prstGeom>
        </p:spPr>
      </p:pic>
      <p:pic>
        <p:nvPicPr>
          <p:cNvPr id="5" name="Picture 4">
            <a:extLst>
              <a:ext uri="{FF2B5EF4-FFF2-40B4-BE49-F238E27FC236}">
                <a16:creationId xmlns:a16="http://schemas.microsoft.com/office/drawing/2014/main" id="{F2EA6F0A-513C-47EF-8D41-9CB11E316B30}"/>
              </a:ext>
            </a:extLst>
          </p:cNvPr>
          <p:cNvPicPr>
            <a:picLocks noChangeAspect="1"/>
          </p:cNvPicPr>
          <p:nvPr/>
        </p:nvPicPr>
        <p:blipFill>
          <a:blip r:embed="rId3"/>
          <a:stretch>
            <a:fillRect/>
          </a:stretch>
        </p:blipFill>
        <p:spPr>
          <a:xfrm>
            <a:off x="7086600" y="1371600"/>
            <a:ext cx="3505200" cy="2667000"/>
          </a:xfrm>
          <a:prstGeom prst="rect">
            <a:avLst/>
          </a:prstGeom>
        </p:spPr>
      </p:pic>
      <p:pic>
        <p:nvPicPr>
          <p:cNvPr id="7" name="Picture 6" descr="Diagram&#10;&#10;Description automatically generated">
            <a:extLst>
              <a:ext uri="{FF2B5EF4-FFF2-40B4-BE49-F238E27FC236}">
                <a16:creationId xmlns:a16="http://schemas.microsoft.com/office/drawing/2014/main" id="{2E55E91E-19E9-46E4-9E8A-C9499482029D}"/>
              </a:ext>
            </a:extLst>
          </p:cNvPr>
          <p:cNvPicPr>
            <a:picLocks noChangeAspect="1"/>
          </p:cNvPicPr>
          <p:nvPr/>
        </p:nvPicPr>
        <p:blipFill>
          <a:blip r:embed="rId4" cstate="print"/>
          <a:stretch>
            <a:fillRect/>
          </a:stretch>
        </p:blipFill>
        <p:spPr>
          <a:xfrm>
            <a:off x="1408150" y="4328159"/>
            <a:ext cx="3002508" cy="2011680"/>
          </a:xfrm>
          <a:prstGeom prst="rect">
            <a:avLst/>
          </a:prstGeom>
        </p:spPr>
      </p:pic>
      <p:sp>
        <p:nvSpPr>
          <p:cNvPr id="10" name="Title 9"/>
          <p:cNvSpPr>
            <a:spLocks noGrp="1"/>
          </p:cNvSpPr>
          <p:nvPr>
            <p:ph type="title"/>
          </p:nvPr>
        </p:nvSpPr>
        <p:spPr>
          <a:xfrm>
            <a:off x="838200" y="152401"/>
            <a:ext cx="10515600" cy="990599"/>
          </a:xfrm>
        </p:spPr>
        <p:txBody>
          <a:bodyPr/>
          <a:lstStyle/>
          <a:p>
            <a:r>
              <a:rPr lang="en-US" dirty="0"/>
              <a:t>                         </a:t>
            </a:r>
            <a:r>
              <a:rPr lang="en-US" b="1" dirty="0">
                <a:latin typeface="Times New Roman" pitchFamily="18" charset="0"/>
                <a:cs typeface="Times New Roman" pitchFamily="18" charset="0"/>
              </a:rPr>
              <a:t>BLOCK DIAGRAM</a:t>
            </a:r>
          </a:p>
        </p:txBody>
      </p:sp>
      <p:pic>
        <p:nvPicPr>
          <p:cNvPr id="8" name="Content Placeholder 3" descr="Diagram&#10;&#10;Description automatically generated">
            <a:extLst>
              <a:ext uri="{FF2B5EF4-FFF2-40B4-BE49-F238E27FC236}">
                <a16:creationId xmlns:a16="http://schemas.microsoft.com/office/drawing/2014/main" id="{0EBCE96E-B566-4153-BAB6-8A8F0E17BE32}"/>
              </a:ext>
            </a:extLst>
          </p:cNvPr>
          <p:cNvPicPr>
            <a:picLocks/>
          </p:cNvPicPr>
          <p:nvPr/>
        </p:nvPicPr>
        <p:blipFill>
          <a:blip r:embed="rId5"/>
          <a:stretch>
            <a:fillRect/>
          </a:stretch>
        </p:blipFill>
        <p:spPr bwMode="auto">
          <a:xfrm>
            <a:off x="6553200" y="4419599"/>
            <a:ext cx="4348367" cy="1828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79E1-C480-45C6-B85E-1B050AC1D8D5}"/>
              </a:ext>
            </a:extLst>
          </p:cNvPr>
          <p:cNvSpPr>
            <a:spLocks noGrp="1"/>
          </p:cNvSpPr>
          <p:nvPr>
            <p:ph type="title"/>
          </p:nvPr>
        </p:nvSpPr>
        <p:spPr>
          <a:xfrm>
            <a:off x="609600" y="176753"/>
            <a:ext cx="10880207" cy="615553"/>
          </a:xfrm>
        </p:spPr>
        <p:txBody>
          <a:bodyPr>
            <a:normAutofit/>
          </a:bodyPr>
          <a:lstStyle/>
          <a:p>
            <a:pPr algn="ctr"/>
            <a:r>
              <a:rPr lang="en-IN" sz="3600" b="1" dirty="0">
                <a:latin typeface="Times New Roman" panose="02020603050405020304" pitchFamily="18" charset="0"/>
                <a:cs typeface="Times New Roman" panose="02020603050405020304" pitchFamily="18" charset="0"/>
              </a:rPr>
              <a:t>METHODOLOGY</a:t>
            </a:r>
          </a:p>
        </p:txBody>
      </p:sp>
      <p:sp>
        <p:nvSpPr>
          <p:cNvPr id="3" name="Text Placeholder 2">
            <a:extLst>
              <a:ext uri="{FF2B5EF4-FFF2-40B4-BE49-F238E27FC236}">
                <a16:creationId xmlns:a16="http://schemas.microsoft.com/office/drawing/2014/main" id="{FAD46EB6-0EC7-4ECE-A527-BAFE11093A1C}"/>
              </a:ext>
            </a:extLst>
          </p:cNvPr>
          <p:cNvSpPr>
            <a:spLocks noGrp="1"/>
          </p:cNvSpPr>
          <p:nvPr>
            <p:ph idx="1"/>
          </p:nvPr>
        </p:nvSpPr>
        <p:spPr>
          <a:xfrm>
            <a:off x="609599" y="914400"/>
            <a:ext cx="10880207" cy="5603462"/>
          </a:xfrm>
        </p:spPr>
        <p:txBody>
          <a:bodyPr>
            <a:normAutofit/>
          </a:bodyPr>
          <a:lstStyle/>
          <a:p>
            <a:r>
              <a:rPr lang="en-IN" sz="2000" dirty="0">
                <a:latin typeface="Times New Roman" pitchFamily="18" charset="0"/>
                <a:cs typeface="Times New Roman" pitchFamily="18" charset="0"/>
              </a:rPr>
              <a:t>First the person is made to do some simple exercises. These exercises include body movement exercises, speaking exercise, writing, running and walking.</a:t>
            </a:r>
          </a:p>
          <a:p>
            <a:r>
              <a:rPr lang="en-IN" sz="2000" dirty="0">
                <a:latin typeface="Times New Roman" pitchFamily="18" charset="0"/>
                <a:cs typeface="Times New Roman" pitchFamily="18" charset="0"/>
              </a:rPr>
              <a:t>The accelerometer is used to measure tremors and the data is sent to the microcontroller. Tremor is the involuntary shaking of body parts, and it is one of the most observable symptoms.</a:t>
            </a:r>
          </a:p>
          <a:p>
            <a:r>
              <a:rPr lang="en-IN" sz="2000" dirty="0">
                <a:latin typeface="Times New Roman" pitchFamily="18" charset="0"/>
                <a:cs typeface="Times New Roman" pitchFamily="18" charset="0"/>
              </a:rPr>
              <a:t>Sound sensor is used for automatic classification of Parkinson’s disease (PD) speakers and healthy controls (HC) is performed considering speech recordings collected in non-controlled noise conditions.</a:t>
            </a:r>
          </a:p>
          <a:p>
            <a:r>
              <a:rPr lang="en-IN" sz="2000" dirty="0">
                <a:latin typeface="Times New Roman" pitchFamily="18" charset="0"/>
                <a:cs typeface="Times New Roman" pitchFamily="18" charset="0"/>
              </a:rPr>
              <a:t>Accelerometer  sensors are embedded in the device to get the result of fall detection more accurately.</a:t>
            </a:r>
          </a:p>
          <a:p>
            <a:r>
              <a:rPr lang="en-IN" sz="2000" b="0" i="0" dirty="0">
                <a:solidFill>
                  <a:srgbClr val="202124"/>
                </a:solidFill>
                <a:effectLst/>
                <a:latin typeface="Times New Roman" pitchFamily="18" charset="0"/>
                <a:cs typeface="Times New Roman" pitchFamily="18" charset="0"/>
              </a:rPr>
              <a:t>EMG Sensor is used to </a:t>
            </a:r>
            <a:r>
              <a:rPr lang="en-IN" sz="2000" i="0" dirty="0">
                <a:solidFill>
                  <a:srgbClr val="202124"/>
                </a:solidFill>
                <a:effectLst/>
                <a:latin typeface="Times New Roman" pitchFamily="18" charset="0"/>
                <a:cs typeface="Times New Roman" pitchFamily="18" charset="0"/>
              </a:rPr>
              <a:t>measure small electrical signals generated by our muscles </a:t>
            </a:r>
            <a:r>
              <a:rPr lang="en-IN" sz="2000" b="0" i="0" dirty="0">
                <a:solidFill>
                  <a:srgbClr val="202124"/>
                </a:solidFill>
                <a:effectLst/>
                <a:latin typeface="Times New Roman" pitchFamily="18" charset="0"/>
                <a:cs typeface="Times New Roman" pitchFamily="18" charset="0"/>
              </a:rPr>
              <a:t>when you move them. This includes lifting your arm up or clenching your fist.</a:t>
            </a:r>
          </a:p>
          <a:p>
            <a:r>
              <a:rPr lang="en-IN" sz="2000" dirty="0">
                <a:solidFill>
                  <a:srgbClr val="202124"/>
                </a:solidFill>
                <a:latin typeface="Times New Roman" pitchFamily="18" charset="0"/>
                <a:cs typeface="Times New Roman" pitchFamily="18" charset="0"/>
              </a:rPr>
              <a:t>All the data collected from these sensors are sent to the microcontroller for determining whether the person has Parkinson’s disease or not.</a:t>
            </a:r>
          </a:p>
          <a:p>
            <a:r>
              <a:rPr lang="en-IN" sz="2000" dirty="0">
                <a:solidFill>
                  <a:srgbClr val="202124"/>
                </a:solidFill>
                <a:latin typeface="Times New Roman" pitchFamily="18" charset="0"/>
                <a:cs typeface="Times New Roman" pitchFamily="18" charset="0"/>
              </a:rPr>
              <a:t>The sensor values are monitored by the microcontroller. If the sensor values exceeds the threshold values, then the information is sent to the doctors and respective caretakers.</a:t>
            </a:r>
          </a:p>
          <a:p>
            <a:r>
              <a:rPr lang="en-IN" sz="2000" dirty="0">
                <a:effectLst/>
                <a:latin typeface="Times New Roman" pitchFamily="18" charset="0"/>
                <a:ea typeface="Times New Roman" panose="02020603050405020304" pitchFamily="18" charset="0"/>
                <a:cs typeface="Times New Roman" pitchFamily="18" charset="0"/>
              </a:rPr>
              <a:t>The device is integrated with IoT framework for patient monitoring, storage of sensor values and cloud access by caregiver for further treatment.</a:t>
            </a:r>
            <a:endParaRPr lang="en-IN" sz="2000" dirty="0">
              <a:solidFill>
                <a:srgbClr val="202124"/>
              </a:solidFill>
              <a:latin typeface="Times New Roman" pitchFamily="18" charset="0"/>
              <a:cs typeface="Times New Roman" pitchFamily="18" charset="0"/>
            </a:endParaRPr>
          </a:p>
          <a:p>
            <a:pPr marL="285750" indent="-285750">
              <a:buFont typeface="Wingdings" panose="05000000000000000000" pitchFamily="2" charset="2"/>
              <a:buChar char="Ø"/>
            </a:pPr>
            <a:endParaRPr lang="en-IN" sz="2000" b="0" i="0" dirty="0">
              <a:solidFill>
                <a:srgbClr val="202124"/>
              </a:solidFill>
              <a:effectLst/>
              <a:latin typeface="Times New Roman" pitchFamily="18" charset="0"/>
              <a:cs typeface="Times New Roman" pitchFamily="18" charset="0"/>
            </a:endParaRP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49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C63D-7B0D-4906-90AF-B5A9735E2648}"/>
              </a:ext>
            </a:extLst>
          </p:cNvPr>
          <p:cNvSpPr>
            <a:spLocks noGrp="1"/>
          </p:cNvSpPr>
          <p:nvPr>
            <p:ph type="title"/>
          </p:nvPr>
        </p:nvSpPr>
        <p:spPr>
          <a:xfrm>
            <a:off x="813725" y="260649"/>
            <a:ext cx="10515600" cy="864096"/>
          </a:xfrm>
        </p:spPr>
        <p:txBody>
          <a:bodyPr/>
          <a:lstStyle/>
          <a:p>
            <a:pPr algn="ctr"/>
            <a:r>
              <a:rPr lang="en-IN" b="1" dirty="0">
                <a:latin typeface="Times New Roman" panose="02020603050405020304" pitchFamily="18" charset="0"/>
                <a:cs typeface="Times New Roman" panose="02020603050405020304" pitchFamily="18" charset="0"/>
              </a:rPr>
              <a:t>FLOW CHART</a:t>
            </a:r>
          </a:p>
        </p:txBody>
      </p:sp>
      <p:sp>
        <p:nvSpPr>
          <p:cNvPr id="3" name="Content Placeholder 2">
            <a:extLst>
              <a:ext uri="{FF2B5EF4-FFF2-40B4-BE49-F238E27FC236}">
                <a16:creationId xmlns:a16="http://schemas.microsoft.com/office/drawing/2014/main" id="{401A5E02-838F-482A-A6DC-7E1A7B827684}"/>
              </a:ext>
            </a:extLst>
          </p:cNvPr>
          <p:cNvSpPr>
            <a:spLocks noGrp="1"/>
          </p:cNvSpPr>
          <p:nvPr>
            <p:ph sz="half" idx="1"/>
          </p:nvPr>
        </p:nvSpPr>
        <p:spPr>
          <a:xfrm>
            <a:off x="813724" y="1052736"/>
            <a:ext cx="10898899" cy="5544615"/>
          </a:xfrm>
        </p:spPr>
        <p:txBody>
          <a:bodyPr>
            <a:noAutofit/>
          </a:bodyPr>
          <a:lstStyle/>
          <a:p>
            <a:r>
              <a:rPr lang="en-IN" sz="2000" dirty="0">
                <a:latin typeface="Times New Roman" panose="02020603050405020304" pitchFamily="18" charset="0"/>
                <a:cs typeface="Times New Roman" panose="02020603050405020304" pitchFamily="18" charset="0"/>
                <a:hlinkClick r:id="rId2" action="ppaction://hlinkfile"/>
              </a:rPr>
              <a:t>parkinsonc.txt</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6BAD1D-ACA7-4D3A-A530-84BDD4EE53BF}"/>
              </a:ext>
            </a:extLst>
          </p:cNvPr>
          <p:cNvPicPr>
            <a:picLocks noChangeAspect="1"/>
          </p:cNvPicPr>
          <p:nvPr/>
        </p:nvPicPr>
        <p:blipFill>
          <a:blip r:embed="rId3"/>
          <a:stretch>
            <a:fillRect/>
          </a:stretch>
        </p:blipFill>
        <p:spPr>
          <a:xfrm>
            <a:off x="1415479" y="1412776"/>
            <a:ext cx="9913845" cy="5184575"/>
          </a:xfrm>
          <a:prstGeom prst="rect">
            <a:avLst/>
          </a:prstGeom>
        </p:spPr>
      </p:pic>
    </p:spTree>
    <p:extLst>
      <p:ext uri="{BB962C8B-B14F-4D97-AF65-F5344CB8AC3E}">
        <p14:creationId xmlns:p14="http://schemas.microsoft.com/office/powerpoint/2010/main" val="114930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9804" y="411084"/>
            <a:ext cx="11092180" cy="566822"/>
          </a:xfrm>
          <a:prstGeom prst="rect">
            <a:avLst/>
          </a:prstGeom>
        </p:spPr>
        <p:txBody>
          <a:bodyPr vert="horz" wrap="square" lIns="0" tIns="12700" rIns="0" bIns="0" rtlCol="0">
            <a:spAutoFit/>
          </a:bodyPr>
          <a:lstStyle/>
          <a:p>
            <a:pPr marL="12700" algn="ctr">
              <a:lnSpc>
                <a:spcPct val="100000"/>
              </a:lnSpc>
              <a:spcBef>
                <a:spcPts val="100"/>
              </a:spcBef>
            </a:pPr>
            <a:r>
              <a:rPr sz="3600" b="1" spc="-65" dirty="0">
                <a:latin typeface="Times New Roman" pitchFamily="18" charset="0"/>
                <a:cs typeface="Times New Roman" pitchFamily="18" charset="0"/>
              </a:rPr>
              <a:t>HARDWARE </a:t>
            </a:r>
            <a:r>
              <a:rPr sz="3600" b="1" spc="-5" dirty="0">
                <a:latin typeface="Times New Roman" pitchFamily="18" charset="0"/>
                <a:cs typeface="Times New Roman" pitchFamily="18" charset="0"/>
              </a:rPr>
              <a:t>AND </a:t>
            </a:r>
            <a:r>
              <a:rPr sz="3600" b="1" spc="-65" dirty="0">
                <a:latin typeface="Times New Roman" pitchFamily="18" charset="0"/>
                <a:cs typeface="Times New Roman" pitchFamily="18" charset="0"/>
              </a:rPr>
              <a:t>SOFTWARE</a:t>
            </a:r>
            <a:r>
              <a:rPr sz="3600" b="1" spc="-254" dirty="0">
                <a:latin typeface="Times New Roman" pitchFamily="18" charset="0"/>
                <a:cs typeface="Times New Roman" pitchFamily="18" charset="0"/>
              </a:rPr>
              <a:t> </a:t>
            </a:r>
            <a:r>
              <a:rPr sz="3600" b="1" spc="-5" dirty="0">
                <a:latin typeface="Times New Roman" pitchFamily="18" charset="0"/>
                <a:cs typeface="Times New Roman" pitchFamily="18" charset="0"/>
              </a:rPr>
              <a:t>REQUIRED</a:t>
            </a:r>
            <a:endParaRPr sz="3600" b="1" dirty="0">
              <a:latin typeface="Times New Roman" pitchFamily="18" charset="0"/>
              <a:cs typeface="Times New Roman" pitchFamily="18" charset="0"/>
            </a:endParaRPr>
          </a:p>
        </p:txBody>
      </p:sp>
      <p:sp>
        <p:nvSpPr>
          <p:cNvPr id="3" name="object 3"/>
          <p:cNvSpPr txBox="1"/>
          <p:nvPr/>
        </p:nvSpPr>
        <p:spPr>
          <a:xfrm>
            <a:off x="619804" y="1196752"/>
            <a:ext cx="6247864" cy="6457537"/>
          </a:xfrm>
          <a:prstGeom prst="rect">
            <a:avLst/>
          </a:prstGeom>
        </p:spPr>
        <p:txBody>
          <a:bodyPr vert="horz" wrap="square" lIns="0" tIns="207645" rIns="0" bIns="0" rtlCol="0">
            <a:spAutoFit/>
          </a:bodyPr>
          <a:lstStyle/>
          <a:p>
            <a:r>
              <a:rPr lang="en-US" sz="2400" b="1" dirty="0">
                <a:latin typeface="Times New Roman" pitchFamily="18" charset="0"/>
                <a:cs typeface="Times New Roman" pitchFamily="18" charset="0"/>
              </a:rPr>
              <a:t>Hardware Requirements:</a:t>
            </a:r>
          </a:p>
          <a:p>
            <a:pPr>
              <a:lnSpc>
                <a:spcPct val="150000"/>
              </a:lnSpc>
              <a:buFont typeface="Arial" pitchFamily="34" charset="0"/>
              <a:buChar char="•"/>
            </a:pPr>
            <a:r>
              <a:rPr lang="en-US" dirty="0">
                <a:latin typeface="Times New Roman" pitchFamily="18" charset="0"/>
                <a:cs typeface="Times New Roman" pitchFamily="18" charset="0"/>
              </a:rPr>
              <a:t>Arduino Uno</a:t>
            </a:r>
            <a:endParaRPr lang="en-IN" dirty="0">
              <a:latin typeface="Times New Roman" pitchFamily="18" charset="0"/>
              <a:cs typeface="Times New Roman" pitchFamily="18" charset="0"/>
            </a:endParaRPr>
          </a:p>
          <a:p>
            <a:pPr>
              <a:lnSpc>
                <a:spcPct val="150000"/>
              </a:lnSpc>
              <a:buFont typeface="Arial" pitchFamily="34" charset="0"/>
              <a:buChar char="•"/>
            </a:pPr>
            <a:r>
              <a:rPr lang="en-US" dirty="0">
                <a:latin typeface="Times New Roman" pitchFamily="18" charset="0"/>
                <a:cs typeface="Times New Roman" pitchFamily="18" charset="0"/>
              </a:rPr>
              <a:t>LCD Display</a:t>
            </a:r>
          </a:p>
          <a:p>
            <a:pPr lvl="0">
              <a:lnSpc>
                <a:spcPct val="150000"/>
              </a:lnSpc>
              <a:buFont typeface="Arial" pitchFamily="34" charset="0"/>
              <a:buChar char="•"/>
            </a:pPr>
            <a:r>
              <a:rPr lang="en-IN" dirty="0">
                <a:latin typeface="Times New Roman" pitchFamily="18" charset="0"/>
                <a:cs typeface="Times New Roman" pitchFamily="18" charset="0"/>
              </a:rPr>
              <a:t>Accelerometer</a:t>
            </a:r>
          </a:p>
          <a:p>
            <a:pPr lvl="0">
              <a:lnSpc>
                <a:spcPct val="150000"/>
              </a:lnSpc>
              <a:buFont typeface="Arial" pitchFamily="34" charset="0"/>
              <a:buChar char="•"/>
            </a:pPr>
            <a:r>
              <a:rPr lang="en-IN" dirty="0">
                <a:latin typeface="Times New Roman" pitchFamily="18" charset="0"/>
                <a:cs typeface="Times New Roman" pitchFamily="18" charset="0"/>
              </a:rPr>
              <a:t>EMG Sensor</a:t>
            </a:r>
            <a:endParaRPr lang="en-US" dirty="0">
              <a:latin typeface="Times New Roman" pitchFamily="18" charset="0"/>
              <a:cs typeface="Times New Roman" pitchFamily="18" charset="0"/>
            </a:endParaRPr>
          </a:p>
          <a:p>
            <a:pPr lvl="0">
              <a:lnSpc>
                <a:spcPct val="150000"/>
              </a:lnSpc>
              <a:buFont typeface="Arial" pitchFamily="34" charset="0"/>
              <a:buChar char="•"/>
            </a:pPr>
            <a:r>
              <a:rPr lang="en-IN" dirty="0">
                <a:latin typeface="Times New Roman" pitchFamily="18" charset="0"/>
                <a:cs typeface="Times New Roman" pitchFamily="18" charset="0"/>
              </a:rPr>
              <a:t>Sound Sensor</a:t>
            </a:r>
          </a:p>
          <a:p>
            <a:pPr lvl="0">
              <a:lnSpc>
                <a:spcPct val="150000"/>
              </a:lnSpc>
              <a:buFont typeface="Arial" pitchFamily="34" charset="0"/>
              <a:buChar char="•"/>
            </a:pPr>
            <a:r>
              <a:rPr lang="en-IN" dirty="0">
                <a:latin typeface="Times New Roman" pitchFamily="18" charset="0"/>
                <a:cs typeface="Times New Roman" pitchFamily="18" charset="0"/>
              </a:rPr>
              <a:t>Wi-Fi</a:t>
            </a:r>
            <a:endParaRPr lang="en-US"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Software Requirements:</a:t>
            </a:r>
            <a:endParaRPr lang="en-US" sz="2400" dirty="0">
              <a:latin typeface="Times New Roman" pitchFamily="18" charset="0"/>
              <a:cs typeface="Times New Roman" pitchFamily="18" charset="0"/>
            </a:endParaRPr>
          </a:p>
          <a:p>
            <a:pPr lvl="0">
              <a:buFont typeface="Arial" pitchFamily="34" charset="0"/>
              <a:buChar char="•"/>
            </a:pPr>
            <a:r>
              <a:rPr lang="en-IN" sz="1600" dirty="0">
                <a:latin typeface="Times New Roman" pitchFamily="18" charset="0"/>
                <a:cs typeface="Times New Roman" pitchFamily="18" charset="0"/>
              </a:rPr>
              <a:t>Arduino IDE</a:t>
            </a:r>
          </a:p>
          <a:p>
            <a:pPr lvl="0"/>
            <a:endParaRPr lang="en-US" sz="1600" dirty="0">
              <a:latin typeface="Times New Roman" pitchFamily="18" charset="0"/>
              <a:cs typeface="Times New Roman" pitchFamily="18" charset="0"/>
            </a:endParaRPr>
          </a:p>
          <a:p>
            <a:pPr lvl="0">
              <a:buFont typeface="Arial" pitchFamily="34" charset="0"/>
              <a:buChar char="•"/>
            </a:pPr>
            <a:r>
              <a:rPr lang="en-IN" sz="1600" dirty="0">
                <a:latin typeface="Times New Roman" pitchFamily="18" charset="0"/>
                <a:cs typeface="Times New Roman" pitchFamily="18" charset="0"/>
              </a:rPr>
              <a:t>Embedded C</a:t>
            </a:r>
          </a:p>
          <a:p>
            <a:pPr lvl="0">
              <a:buFont typeface="Arial" pitchFamily="34" charset="0"/>
              <a:buChar char="•"/>
            </a:pPr>
            <a:endParaRPr lang="en-IN" sz="2000" dirty="0">
              <a:latin typeface="Times New Roman" pitchFamily="18" charset="0"/>
              <a:cs typeface="Times New Roman" pitchFamily="18" charset="0"/>
            </a:endParaRPr>
          </a:p>
          <a:p>
            <a:pPr lvl="0">
              <a:buFont typeface="Arial" pitchFamily="34" charset="0"/>
              <a:buChar char="•"/>
            </a:pPr>
            <a:endParaRPr lang="en-IN" sz="2000" b="1" dirty="0">
              <a:latin typeface="Times New Roman" pitchFamily="18" charset="0"/>
              <a:cs typeface="Times New Roman" pitchFamily="18" charset="0"/>
            </a:endParaRPr>
          </a:p>
          <a:p>
            <a:endParaRPr lang="en-US" sz="2000" dirty="0"/>
          </a:p>
          <a:p>
            <a:pPr lvl="0">
              <a:buFont typeface="Arial" pitchFamily="34" charset="0"/>
              <a:buChar char="•"/>
            </a:pPr>
            <a:endParaRPr lang="en-US" sz="20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4344016" cy="635000"/>
          </a:xfrm>
        </p:spPr>
        <p:txBody>
          <a:bodyPr>
            <a:normAutofit fontScale="90000"/>
          </a:bodyPr>
          <a:lstStyle/>
          <a:p>
            <a:r>
              <a:rPr lang="en-US" b="1" dirty="0">
                <a:latin typeface="Times New Roman" panose="02020603050405020304" pitchFamily="18" charset="0"/>
                <a:cs typeface="Times New Roman" panose="02020603050405020304" pitchFamily="18" charset="0"/>
              </a:rPr>
              <a:t>EMG SENSOR</a:t>
            </a:r>
          </a:p>
        </p:txBody>
      </p:sp>
      <p:pic>
        <p:nvPicPr>
          <p:cNvPr id="36868" name="Picture 4" descr="MyoWare Muscle Sensor Kit - learn.sparkfun.com"/>
          <p:cNvPicPr>
            <a:picLocks noChangeAspect="1" noChangeArrowheads="1"/>
          </p:cNvPicPr>
          <p:nvPr/>
        </p:nvPicPr>
        <p:blipFill>
          <a:blip r:embed="rId2"/>
          <a:srcRect/>
          <a:stretch>
            <a:fillRect/>
          </a:stretch>
        </p:blipFill>
        <p:spPr bwMode="auto">
          <a:xfrm>
            <a:off x="7032104" y="1703227"/>
            <a:ext cx="4575142" cy="2209800"/>
          </a:xfrm>
          <a:prstGeom prst="rect">
            <a:avLst/>
          </a:prstGeom>
          <a:noFill/>
        </p:spPr>
      </p:pic>
      <p:pic>
        <p:nvPicPr>
          <p:cNvPr id="5" name="Picture 4">
            <a:extLst>
              <a:ext uri="{FF2B5EF4-FFF2-40B4-BE49-F238E27FC236}">
                <a16:creationId xmlns:a16="http://schemas.microsoft.com/office/drawing/2014/main" id="{42B4E8C8-EFD4-4C07-AC66-AD80C6B0165C}"/>
              </a:ext>
            </a:extLst>
          </p:cNvPr>
          <p:cNvPicPr>
            <a:picLocks noChangeAspect="1"/>
          </p:cNvPicPr>
          <p:nvPr/>
        </p:nvPicPr>
        <p:blipFill>
          <a:blip r:embed="rId3"/>
          <a:stretch>
            <a:fillRect/>
          </a:stretch>
        </p:blipFill>
        <p:spPr>
          <a:xfrm>
            <a:off x="381000" y="990600"/>
            <a:ext cx="6408975" cy="3635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1" y="486984"/>
            <a:ext cx="4344016" cy="635000"/>
          </a:xfrm>
        </p:spPr>
        <p:txBody>
          <a:bodyPr>
            <a:normAutofit fontScale="90000"/>
          </a:bodyPr>
          <a:lstStyle/>
          <a:p>
            <a:r>
              <a:rPr lang="en-US" b="1" dirty="0">
                <a:latin typeface="Times New Roman" panose="02020603050405020304" pitchFamily="18" charset="0"/>
                <a:cs typeface="Times New Roman" panose="02020603050405020304" pitchFamily="18" charset="0"/>
              </a:rPr>
              <a:t>ARDUINO UNO</a:t>
            </a:r>
          </a:p>
        </p:txBody>
      </p:sp>
      <p:pic>
        <p:nvPicPr>
          <p:cNvPr id="3" name="Picture 2">
            <a:extLst>
              <a:ext uri="{FF2B5EF4-FFF2-40B4-BE49-F238E27FC236}">
                <a16:creationId xmlns:a16="http://schemas.microsoft.com/office/drawing/2014/main" id="{81D5C862-1835-4B7D-89B9-FE24CF79FC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271134" y="1431605"/>
            <a:ext cx="4979704" cy="3817783"/>
          </a:xfrm>
          <a:prstGeom prst="rect">
            <a:avLst/>
          </a:prstGeom>
          <a:noFill/>
        </p:spPr>
      </p:pic>
      <p:sp>
        <p:nvSpPr>
          <p:cNvPr id="6" name="TextBox 5">
            <a:extLst>
              <a:ext uri="{FF2B5EF4-FFF2-40B4-BE49-F238E27FC236}">
                <a16:creationId xmlns:a16="http://schemas.microsoft.com/office/drawing/2014/main" id="{E1AA5C32-F926-45A1-BFE7-2A6005BE30AA}"/>
              </a:ext>
            </a:extLst>
          </p:cNvPr>
          <p:cNvSpPr txBox="1"/>
          <p:nvPr/>
        </p:nvSpPr>
        <p:spPr>
          <a:xfrm>
            <a:off x="762000" y="1219200"/>
            <a:ext cx="6094428" cy="4247317"/>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Specification:</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Microcontroller ATmega328</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Voltage 5V</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Input Voltage (recommended) 7-12V</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Input Voltage (limits) 6-20V</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Digital I/O Pins 14 (of which 6 provide PWM output)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Analog Input Pins 6</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DC Current per I/O Pin 40 mA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DC Current for 3.3V Pin 50 mA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Flash Memory 32 KB (ATmega328) of which 0.5 KB used by bootloader</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SRAM 2 KB (ATmega328)</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EEPROM 1 KB (ATmega328)</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Clock Speed 16 MHz</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1219199"/>
          </a:xfrm>
        </p:spPr>
        <p:txBody>
          <a:bodyPr/>
          <a:lstStyle/>
          <a:p>
            <a:pPr algn="ctr"/>
            <a:r>
              <a:rPr lang="en-US" b="1" dirty="0">
                <a:latin typeface="Times New Roman" panose="02020603050405020304" pitchFamily="18" charset="0"/>
                <a:cs typeface="Times New Roman" panose="02020603050405020304" pitchFamily="18" charset="0"/>
              </a:rPr>
              <a:t>LCD MODULE</a:t>
            </a:r>
          </a:p>
        </p:txBody>
      </p:sp>
      <p:pic>
        <p:nvPicPr>
          <p:cNvPr id="3" name="Picture 2">
            <a:extLst>
              <a:ext uri="{FF2B5EF4-FFF2-40B4-BE49-F238E27FC236}">
                <a16:creationId xmlns:a16="http://schemas.microsoft.com/office/drawing/2014/main" id="{4E5E83F2-BFB8-431B-9DDC-DD98135B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868" y="1143001"/>
            <a:ext cx="3927621" cy="2895600"/>
          </a:xfrm>
          <a:prstGeom prst="rect">
            <a:avLst/>
          </a:prstGeom>
        </p:spPr>
      </p:pic>
      <p:pic>
        <p:nvPicPr>
          <p:cNvPr id="4" name="Picture 3">
            <a:extLst>
              <a:ext uri="{FF2B5EF4-FFF2-40B4-BE49-F238E27FC236}">
                <a16:creationId xmlns:a16="http://schemas.microsoft.com/office/drawing/2014/main" id="{4045312E-BF18-48E1-8E10-C8D5AAFF7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179" y="4191001"/>
            <a:ext cx="3927621" cy="2057400"/>
          </a:xfrm>
          <a:prstGeom prst="rect">
            <a:avLst/>
          </a:prstGeom>
        </p:spPr>
      </p:pic>
      <p:sp>
        <p:nvSpPr>
          <p:cNvPr id="7" name="TextBox 6">
            <a:extLst>
              <a:ext uri="{FF2B5EF4-FFF2-40B4-BE49-F238E27FC236}">
                <a16:creationId xmlns:a16="http://schemas.microsoft.com/office/drawing/2014/main" id="{B5DA1403-E3F9-4FFF-97E8-A0B9FBC3828A}"/>
              </a:ext>
            </a:extLst>
          </p:cNvPr>
          <p:cNvSpPr txBox="1"/>
          <p:nvPr/>
        </p:nvSpPr>
        <p:spPr>
          <a:xfrm>
            <a:off x="1019131" y="1432874"/>
            <a:ext cx="6094428" cy="4524315"/>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Specifications: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operating voltage of this display ranges from 4.7V to 5.3V</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display bezel is 72 x 25mm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operating current is 1mA without a backlight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PCB size of the module is 80L x 36W x 10H mm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HD47780 controller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LED color for backlight is green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columns – 16</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rows – 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LCD pins – 16</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Characters – 32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works in 4-bit and 8-bit modes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Pixel box of each character is 5×8 pixel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Font size of character is 0.125Width x 0.200height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918" y="-114300"/>
            <a:ext cx="7772400" cy="1295400"/>
          </a:xfrm>
        </p:spPr>
        <p:txBody>
          <a:bodyPr>
            <a:normAutofit/>
          </a:bodyPr>
          <a:lstStyle/>
          <a:p>
            <a:pPr algn="ctr"/>
            <a:r>
              <a:rPr lang="en-US" sz="4000" b="1" dirty="0">
                <a:latin typeface="Times New Roman" panose="02020603050405020304" pitchFamily="18" charset="0"/>
                <a:cs typeface="Times New Roman" panose="02020603050405020304" pitchFamily="18" charset="0"/>
              </a:rPr>
              <a:t>SOUND SENSOR</a:t>
            </a:r>
          </a:p>
        </p:txBody>
      </p:sp>
      <p:sp>
        <p:nvSpPr>
          <p:cNvPr id="5" name="Rectangle 4"/>
          <p:cNvSpPr/>
          <p:nvPr/>
        </p:nvSpPr>
        <p:spPr>
          <a:xfrm>
            <a:off x="701041" y="983923"/>
            <a:ext cx="6858000" cy="3689728"/>
          </a:xfrm>
          <a:prstGeom prst="rect">
            <a:avLst/>
          </a:prstGeom>
        </p:spPr>
        <p:txBody>
          <a:bodyPr wrap="square">
            <a:spAutoFit/>
          </a:bodyPr>
          <a:lstStyle/>
          <a:p>
            <a:pPr marL="82296" algn="just">
              <a:lnSpc>
                <a:spcPct val="150000"/>
              </a:lnSpc>
            </a:pPr>
            <a:r>
              <a:rPr lang="en-US" sz="2000" b="1" u="sng" dirty="0">
                <a:latin typeface="Times New Roman" panose="02020603050405020304" pitchFamily="18" charset="0"/>
                <a:cs typeface="Times New Roman" panose="02020603050405020304" pitchFamily="18" charset="0"/>
              </a:rPr>
              <a:t>Specifications:</a:t>
            </a:r>
            <a:r>
              <a:rPr lang="en-US" sz="2000" dirty="0">
                <a:latin typeface="Times New Roman" panose="02020603050405020304" pitchFamily="18" charset="0"/>
                <a:cs typeface="Times New Roman" panose="02020603050405020304" pitchFamily="18" charset="0"/>
              </a:rPr>
              <a:t> </a:t>
            </a:r>
          </a:p>
          <a:p>
            <a:pPr marL="82296" algn="just">
              <a:lnSpc>
                <a:spcPct val="150000"/>
              </a:lnSpc>
            </a:pPr>
            <a:r>
              <a:rPr lang="en-US" sz="2000" dirty="0">
                <a:latin typeface="Times New Roman" panose="02020603050405020304" pitchFamily="18" charset="0"/>
                <a:cs typeface="Times New Roman" panose="02020603050405020304" pitchFamily="18" charset="0"/>
              </a:rPr>
              <a:t>Working voltage: 1.6-3.6V </a:t>
            </a:r>
          </a:p>
          <a:p>
            <a:pPr marL="82296" indent="0" algn="just">
              <a:lnSpc>
                <a:spcPct val="150000"/>
              </a:lnSpc>
            </a:pPr>
            <a:r>
              <a:rPr lang="en-US" sz="2000" dirty="0">
                <a:latin typeface="Times New Roman" panose="02020603050405020304" pitchFamily="18" charset="0"/>
                <a:cs typeface="Times New Roman" panose="02020603050405020304" pitchFamily="18" charset="0"/>
              </a:rPr>
              <a:t>Current consumption : 650 µA</a:t>
            </a:r>
          </a:p>
          <a:p>
            <a:pPr marL="82296" indent="0" algn="just">
              <a:lnSpc>
                <a:spcPct val="150000"/>
              </a:lnSpc>
            </a:pPr>
            <a:r>
              <a:rPr lang="en-US" sz="2000" dirty="0">
                <a:latin typeface="Times New Roman" panose="02020603050405020304" pitchFamily="18" charset="0"/>
                <a:cs typeface="Times New Roman" panose="02020603050405020304" pitchFamily="18" charset="0"/>
              </a:rPr>
              <a:t>Turn-on time: 10 ms</a:t>
            </a:r>
          </a:p>
          <a:p>
            <a:pPr marL="82296" indent="0" algn="just">
              <a:lnSpc>
                <a:spcPct val="150000"/>
              </a:lnSpc>
            </a:pPr>
            <a:r>
              <a:rPr lang="en-IN" sz="2000" dirty="0">
                <a:latin typeface="Times New Roman" panose="02020603050405020304" pitchFamily="18" charset="0"/>
                <a:cs typeface="Times New Roman" panose="02020603050405020304" pitchFamily="18" charset="0"/>
              </a:rPr>
              <a:t>Duty cycle: min = 40% max = 60%</a:t>
            </a:r>
          </a:p>
          <a:p>
            <a:pPr marL="82296" indent="0" algn="just">
              <a:lnSpc>
                <a:spcPct val="150000"/>
              </a:lnSpc>
            </a:pPr>
            <a:r>
              <a:rPr lang="en-US" sz="2000" dirty="0">
                <a:latin typeface="Times New Roman" panose="02020603050405020304" pitchFamily="18" charset="0"/>
                <a:cs typeface="Times New Roman" panose="02020603050405020304" pitchFamily="18" charset="0"/>
              </a:rPr>
              <a:t>Signal-to-noise ratio : 64</a:t>
            </a:r>
            <a:r>
              <a:rPr lang="en-IN" sz="2000" dirty="0"/>
              <a:t>dB(A)</a:t>
            </a:r>
          </a:p>
          <a:p>
            <a:pPr marL="82296" indent="0" algn="just">
              <a:lnSpc>
                <a:spcPct val="150000"/>
              </a:lnSpc>
            </a:pPr>
            <a:r>
              <a:rPr lang="en-US" sz="2000" dirty="0">
                <a:latin typeface="Times New Roman" panose="02020603050405020304" pitchFamily="18" charset="0"/>
                <a:cs typeface="Times New Roman" panose="02020603050405020304" pitchFamily="18" charset="0"/>
              </a:rPr>
              <a:t>Input clock frequency: 2.4 MHz</a:t>
            </a:r>
          </a:p>
          <a:p>
            <a:pPr marL="82296" indent="0" algn="just">
              <a:lnSpc>
                <a:spcPct val="150000"/>
              </a:lnSpc>
            </a:pPr>
            <a:endParaRPr lang="en-US" dirty="0">
              <a:latin typeface="Times New Roman" panose="02020603050405020304" pitchFamily="18" charset="0"/>
              <a:cs typeface="Times New Roman" pitchFamily="18" charset="0"/>
            </a:endParaRPr>
          </a:p>
        </p:txBody>
      </p:sp>
      <p:pic>
        <p:nvPicPr>
          <p:cNvPr id="33798" name="Picture 6" descr="Arduino Sound Sensor Module / Sound Sensor with arduino - Arduino Project  Hub"/>
          <p:cNvPicPr>
            <a:picLocks noChangeAspect="1" noChangeArrowheads="1"/>
          </p:cNvPicPr>
          <p:nvPr/>
        </p:nvPicPr>
        <p:blipFill>
          <a:blip r:embed="rId2" cstate="print"/>
          <a:srcRect/>
          <a:stretch>
            <a:fillRect/>
          </a:stretch>
        </p:blipFill>
        <p:spPr bwMode="auto">
          <a:xfrm>
            <a:off x="5181600" y="2057399"/>
            <a:ext cx="5257800" cy="261625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0004" y="381000"/>
            <a:ext cx="6114415" cy="513080"/>
          </a:xfrm>
          <a:prstGeom prst="rect">
            <a:avLst/>
          </a:prstGeom>
        </p:spPr>
        <p:txBody>
          <a:bodyPr vert="horz" wrap="square" lIns="0" tIns="12700" rIns="0" bIns="0" rtlCol="0">
            <a:spAutoFit/>
          </a:bodyPr>
          <a:lstStyle/>
          <a:p>
            <a:pPr marL="12700" algn="ctr">
              <a:lnSpc>
                <a:spcPct val="100000"/>
              </a:lnSpc>
              <a:spcBef>
                <a:spcPts val="100"/>
              </a:spcBef>
              <a:tabLst>
                <a:tab pos="1403350" algn="l"/>
              </a:tabLst>
            </a:pPr>
            <a:r>
              <a:rPr sz="3200" b="1" spc="-15" dirty="0">
                <a:latin typeface="Times New Roman" pitchFamily="18" charset="0"/>
                <a:cs typeface="Times New Roman" pitchFamily="18" charset="0"/>
              </a:rPr>
              <a:t>Presentation</a:t>
            </a:r>
            <a:r>
              <a:rPr sz="3200" b="1" spc="-75" dirty="0">
                <a:latin typeface="Times New Roman" pitchFamily="18" charset="0"/>
                <a:cs typeface="Times New Roman" pitchFamily="18" charset="0"/>
              </a:rPr>
              <a:t> </a:t>
            </a:r>
            <a:r>
              <a:rPr sz="3200" b="1" spc="-5" dirty="0">
                <a:latin typeface="Times New Roman" pitchFamily="18" charset="0"/>
                <a:cs typeface="Times New Roman" pitchFamily="18" charset="0"/>
              </a:rPr>
              <a:t>Outline</a:t>
            </a:r>
            <a:endParaRPr sz="3200" b="1" dirty="0">
              <a:latin typeface="Times New Roman" pitchFamily="18" charset="0"/>
              <a:cs typeface="Times New Roman" pitchFamily="18" charset="0"/>
            </a:endParaRPr>
          </a:p>
        </p:txBody>
      </p:sp>
      <p:sp>
        <p:nvSpPr>
          <p:cNvPr id="3" name="object 3"/>
          <p:cNvSpPr txBox="1"/>
          <p:nvPr/>
        </p:nvSpPr>
        <p:spPr>
          <a:xfrm>
            <a:off x="911424" y="1052736"/>
            <a:ext cx="9938320" cy="5834931"/>
          </a:xfrm>
          <a:prstGeom prst="rect">
            <a:avLst/>
          </a:prstGeom>
        </p:spPr>
        <p:txBody>
          <a:bodyPr vert="horz" wrap="square" lIns="0" tIns="12700" rIns="0" bIns="0" rtlCol="0">
            <a:spAutoFit/>
          </a:bodyPr>
          <a:lstStyle/>
          <a:p>
            <a:pPr marL="720000" indent="-548005">
              <a:lnSpc>
                <a:spcPct val="100000"/>
              </a:lnSpc>
              <a:spcBef>
                <a:spcPts val="100"/>
              </a:spcBef>
              <a:buFont typeface="Arial" panose="020B0604020202020204" pitchFamily="34" charset="0"/>
              <a:buChar char="•"/>
              <a:tabLst>
                <a:tab pos="559435" algn="l"/>
                <a:tab pos="560705" algn="l"/>
              </a:tabLst>
            </a:pPr>
            <a:r>
              <a:rPr sz="2000" spc="-5" dirty="0">
                <a:latin typeface="Times New Roman" pitchFamily="18" charset="0"/>
                <a:cs typeface="Times New Roman" pitchFamily="18" charset="0"/>
              </a:rPr>
              <a:t>Abstract</a:t>
            </a:r>
            <a:endParaRPr sz="2000" dirty="0">
              <a:latin typeface="Times New Roman" pitchFamily="18" charset="0"/>
              <a:cs typeface="Times New Roman" pitchFamily="18" charset="0"/>
            </a:endParaRPr>
          </a:p>
          <a:p>
            <a:pPr marL="720000" indent="-548005">
              <a:lnSpc>
                <a:spcPct val="100000"/>
              </a:lnSpc>
              <a:spcBef>
                <a:spcPts val="1860"/>
              </a:spcBef>
              <a:buFont typeface="Arial" panose="020B0604020202020204" pitchFamily="34" charset="0"/>
              <a:buChar char="•"/>
              <a:tabLst>
                <a:tab pos="559435" algn="l"/>
                <a:tab pos="560705" algn="l"/>
              </a:tabLst>
            </a:pPr>
            <a:r>
              <a:rPr sz="2000" dirty="0">
                <a:latin typeface="Times New Roman" pitchFamily="18" charset="0"/>
                <a:cs typeface="Times New Roman" pitchFamily="18" charset="0"/>
              </a:rPr>
              <a:t>Introduction</a:t>
            </a:r>
          </a:p>
          <a:p>
            <a:pPr marL="720000" indent="-548005">
              <a:lnSpc>
                <a:spcPct val="100000"/>
              </a:lnSpc>
              <a:spcBef>
                <a:spcPts val="1864"/>
              </a:spcBef>
              <a:buFont typeface="Arial" panose="020B0604020202020204" pitchFamily="34" charset="0"/>
              <a:buChar char="•"/>
              <a:tabLst>
                <a:tab pos="559435" algn="l"/>
                <a:tab pos="560705" algn="l"/>
              </a:tabLst>
            </a:pPr>
            <a:r>
              <a:rPr sz="2000" spc="-5" dirty="0">
                <a:latin typeface="Times New Roman" pitchFamily="18" charset="0"/>
                <a:cs typeface="Times New Roman" pitchFamily="18" charset="0"/>
              </a:rPr>
              <a:t>Literature</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Survey</a:t>
            </a:r>
            <a:endParaRPr sz="2000" dirty="0">
              <a:latin typeface="Times New Roman" pitchFamily="18" charset="0"/>
              <a:cs typeface="Times New Roman" pitchFamily="18" charset="0"/>
            </a:endParaRPr>
          </a:p>
          <a:p>
            <a:pPr marL="720000" indent="-548005">
              <a:lnSpc>
                <a:spcPct val="100000"/>
              </a:lnSpc>
              <a:spcBef>
                <a:spcPts val="1864"/>
              </a:spcBef>
              <a:buFont typeface="Arial" panose="020B0604020202020204" pitchFamily="34" charset="0"/>
              <a:buChar char="•"/>
              <a:tabLst>
                <a:tab pos="559435" algn="l"/>
                <a:tab pos="560705" algn="l"/>
              </a:tabLst>
            </a:pPr>
            <a:r>
              <a:rPr sz="2000" spc="-5" dirty="0">
                <a:latin typeface="Times New Roman" pitchFamily="18" charset="0"/>
                <a:cs typeface="Times New Roman" pitchFamily="18" charset="0"/>
              </a:rPr>
              <a:t>Block </a:t>
            </a:r>
            <a:r>
              <a:rPr sz="2000" dirty="0">
                <a:latin typeface="Times New Roman" pitchFamily="18" charset="0"/>
                <a:cs typeface="Times New Roman" pitchFamily="18" charset="0"/>
              </a:rPr>
              <a:t>diagram </a:t>
            </a:r>
            <a:endParaRPr lang="en-IN" sz="2000" dirty="0">
              <a:latin typeface="Times New Roman" pitchFamily="18" charset="0"/>
              <a:cs typeface="Times New Roman" pitchFamily="18" charset="0"/>
            </a:endParaRPr>
          </a:p>
          <a:p>
            <a:pPr marL="720000" indent="-548005">
              <a:lnSpc>
                <a:spcPct val="100000"/>
              </a:lnSpc>
              <a:spcBef>
                <a:spcPts val="1864"/>
              </a:spcBef>
              <a:buFont typeface="Arial" panose="020B0604020202020204" pitchFamily="34" charset="0"/>
              <a:buChar char="•"/>
              <a:tabLst>
                <a:tab pos="559435" algn="l"/>
                <a:tab pos="560705" algn="l"/>
              </a:tabLst>
            </a:pPr>
            <a:r>
              <a:rPr sz="2000" spc="-5" dirty="0">
                <a:latin typeface="Times New Roman" pitchFamily="18" charset="0"/>
                <a:cs typeface="Times New Roman" pitchFamily="18" charset="0"/>
              </a:rPr>
              <a:t>Methodology</a:t>
            </a:r>
            <a:r>
              <a:rPr sz="2000" spc="-65" dirty="0">
                <a:latin typeface="Times New Roman" pitchFamily="18" charset="0"/>
                <a:cs typeface="Times New Roman" pitchFamily="18" charset="0"/>
              </a:rPr>
              <a:t> </a:t>
            </a:r>
            <a:endParaRPr lang="en-IN" sz="2000" spc="-65" dirty="0">
              <a:latin typeface="Times New Roman" pitchFamily="18" charset="0"/>
              <a:cs typeface="Times New Roman" pitchFamily="18" charset="0"/>
            </a:endParaRPr>
          </a:p>
          <a:p>
            <a:pPr marL="720000" indent="-548005">
              <a:lnSpc>
                <a:spcPct val="100000"/>
              </a:lnSpc>
              <a:spcBef>
                <a:spcPts val="1864"/>
              </a:spcBef>
              <a:buFont typeface="Arial" panose="020B0604020202020204" pitchFamily="34" charset="0"/>
              <a:buChar char="•"/>
              <a:tabLst>
                <a:tab pos="559435" algn="l"/>
                <a:tab pos="560705" algn="l"/>
              </a:tabLst>
            </a:pPr>
            <a:r>
              <a:rPr lang="en-IN" sz="2000" spc="-65" dirty="0">
                <a:latin typeface="Times New Roman" pitchFamily="18" charset="0"/>
                <a:cs typeface="Times New Roman" pitchFamily="18" charset="0"/>
              </a:rPr>
              <a:t>Flow chart</a:t>
            </a:r>
            <a:endParaRPr lang="en-IN" sz="2000" dirty="0">
              <a:latin typeface="Times New Roman" pitchFamily="18" charset="0"/>
              <a:cs typeface="Times New Roman" pitchFamily="18" charset="0"/>
            </a:endParaRPr>
          </a:p>
          <a:p>
            <a:pPr marL="720000" indent="-548005">
              <a:lnSpc>
                <a:spcPct val="100000"/>
              </a:lnSpc>
              <a:spcBef>
                <a:spcPts val="1864"/>
              </a:spcBef>
              <a:buFont typeface="Arial" panose="020B0604020202020204" pitchFamily="34" charset="0"/>
              <a:buChar char="•"/>
              <a:tabLst>
                <a:tab pos="559435" algn="l"/>
                <a:tab pos="560705" algn="l"/>
              </a:tabLst>
            </a:pPr>
            <a:r>
              <a:rPr sz="2000" spc="-5" dirty="0">
                <a:latin typeface="Times New Roman" pitchFamily="18" charset="0"/>
                <a:cs typeface="Times New Roman" pitchFamily="18" charset="0"/>
              </a:rPr>
              <a:t>Hardware and software</a:t>
            </a:r>
            <a:r>
              <a:rPr sz="2000" spc="-80" dirty="0">
                <a:latin typeface="Times New Roman" pitchFamily="18" charset="0"/>
                <a:cs typeface="Times New Roman" pitchFamily="18" charset="0"/>
              </a:rPr>
              <a:t> </a:t>
            </a:r>
            <a:r>
              <a:rPr sz="2000" dirty="0">
                <a:latin typeface="Times New Roman" pitchFamily="18" charset="0"/>
                <a:cs typeface="Times New Roman" pitchFamily="18" charset="0"/>
              </a:rPr>
              <a:t>required</a:t>
            </a:r>
          </a:p>
          <a:p>
            <a:pPr marL="720000" indent="-548005">
              <a:lnSpc>
                <a:spcPct val="100000"/>
              </a:lnSpc>
              <a:spcBef>
                <a:spcPts val="1865"/>
              </a:spcBef>
              <a:buFont typeface="Arial" panose="020B0604020202020204" pitchFamily="34" charset="0"/>
              <a:buChar char="•"/>
              <a:tabLst>
                <a:tab pos="559435" algn="l"/>
                <a:tab pos="560705" algn="l"/>
                <a:tab pos="2647950" algn="l"/>
              </a:tabLst>
            </a:pPr>
            <a:r>
              <a:rPr sz="2000" spc="-5" dirty="0">
                <a:latin typeface="Times New Roman" pitchFamily="18" charset="0"/>
                <a:cs typeface="Times New Roman" pitchFamily="18" charset="0"/>
              </a:rPr>
              <a:t>Advantages </a:t>
            </a:r>
            <a:r>
              <a:rPr lang="en-IN" sz="2000" spc="-5" dirty="0">
                <a:latin typeface="Times New Roman" pitchFamily="18" charset="0"/>
                <a:cs typeface="Times New Roman" pitchFamily="18" charset="0"/>
              </a:rPr>
              <a:t> </a:t>
            </a:r>
            <a:r>
              <a:rPr sz="2000" spc="-5" dirty="0">
                <a:latin typeface="Times New Roman" pitchFamily="18" charset="0"/>
                <a:cs typeface="Times New Roman" pitchFamily="18" charset="0"/>
              </a:rPr>
              <a:t>and</a:t>
            </a:r>
            <a:r>
              <a:rPr lang="en-IN" sz="2000" spc="-5" dirty="0">
                <a:latin typeface="Times New Roman" pitchFamily="18" charset="0"/>
                <a:cs typeface="Times New Roman" pitchFamily="18" charset="0"/>
              </a:rPr>
              <a:t>  </a:t>
            </a:r>
            <a:r>
              <a:rPr sz="2000" spc="-5" dirty="0">
                <a:latin typeface="Times New Roman" pitchFamily="18" charset="0"/>
                <a:cs typeface="Times New Roman" pitchFamily="18" charset="0"/>
              </a:rPr>
              <a:t>Applications</a:t>
            </a:r>
            <a:endParaRPr sz="2000" dirty="0">
              <a:latin typeface="Times New Roman" pitchFamily="18" charset="0"/>
              <a:cs typeface="Times New Roman" pitchFamily="18" charset="0"/>
            </a:endParaRPr>
          </a:p>
          <a:p>
            <a:pPr marL="720000" indent="-548005">
              <a:lnSpc>
                <a:spcPct val="100000"/>
              </a:lnSpc>
              <a:spcBef>
                <a:spcPts val="1860"/>
              </a:spcBef>
              <a:buFont typeface="Arial" panose="020B0604020202020204" pitchFamily="34" charset="0"/>
              <a:buChar char="•"/>
              <a:tabLst>
                <a:tab pos="559435" algn="l"/>
                <a:tab pos="560705" algn="l"/>
              </a:tabLst>
            </a:pPr>
            <a:r>
              <a:rPr sz="2000" spc="-5" dirty="0">
                <a:latin typeface="Times New Roman" pitchFamily="18" charset="0"/>
                <a:cs typeface="Times New Roman" pitchFamily="18" charset="0"/>
              </a:rPr>
              <a:t>Expected</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output</a:t>
            </a:r>
            <a:endParaRPr lang="en-IN" sz="2000" dirty="0">
              <a:latin typeface="Times New Roman" pitchFamily="18" charset="0"/>
              <a:cs typeface="Times New Roman" pitchFamily="18" charset="0"/>
            </a:endParaRPr>
          </a:p>
          <a:p>
            <a:pPr marL="720000" indent="-548005">
              <a:lnSpc>
                <a:spcPct val="100000"/>
              </a:lnSpc>
              <a:spcBef>
                <a:spcPts val="1860"/>
              </a:spcBef>
              <a:buFont typeface="Arial" panose="020B0604020202020204" pitchFamily="34" charset="0"/>
              <a:buChar char="•"/>
              <a:tabLst>
                <a:tab pos="559435" algn="l"/>
                <a:tab pos="560705" algn="l"/>
              </a:tabLst>
            </a:pPr>
            <a:r>
              <a:rPr lang="en-IN" sz="2000" dirty="0">
                <a:latin typeface="Times New Roman" pitchFamily="18" charset="0"/>
                <a:cs typeface="Times New Roman" pitchFamily="18" charset="0"/>
              </a:rPr>
              <a:t>Work Done and Work to be done</a:t>
            </a:r>
            <a:endParaRPr sz="2000" dirty="0">
              <a:latin typeface="Times New Roman" pitchFamily="18" charset="0"/>
              <a:cs typeface="Times New Roman" pitchFamily="18" charset="0"/>
            </a:endParaRPr>
          </a:p>
          <a:p>
            <a:pPr marL="720000" indent="-548005">
              <a:lnSpc>
                <a:spcPct val="100000"/>
              </a:lnSpc>
              <a:spcBef>
                <a:spcPts val="1864"/>
              </a:spcBef>
              <a:buFont typeface="Arial" panose="020B0604020202020204" pitchFamily="34" charset="0"/>
              <a:buChar char="•"/>
              <a:tabLst>
                <a:tab pos="559435" algn="l"/>
                <a:tab pos="560705" algn="l"/>
              </a:tabLst>
            </a:pPr>
            <a:r>
              <a:rPr sz="2000" spc="-5" dirty="0">
                <a:latin typeface="Times New Roman" pitchFamily="18" charset="0"/>
                <a:cs typeface="Times New Roman" pitchFamily="18" charset="0"/>
              </a:rPr>
              <a:t>References</a:t>
            </a:r>
            <a:endParaRPr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486984"/>
            <a:ext cx="4648200" cy="808416"/>
          </a:xfrm>
        </p:spPr>
        <p:txBody>
          <a:bodyPr>
            <a:noAutofit/>
          </a:bodyPr>
          <a:lstStyle/>
          <a:p>
            <a:pPr algn="ctr"/>
            <a:r>
              <a:rPr lang="en-US" sz="3600" b="1" dirty="0">
                <a:latin typeface="Times New Roman" panose="02020603050405020304" pitchFamily="18" charset="0"/>
                <a:cs typeface="Times New Roman" panose="02020603050405020304" pitchFamily="18" charset="0"/>
              </a:rPr>
              <a:t>ACCELEROMETER</a:t>
            </a:r>
          </a:p>
        </p:txBody>
      </p:sp>
      <p:pic>
        <p:nvPicPr>
          <p:cNvPr id="34818" name="Picture 2" descr="Sensors Modules Adxl335 Accelerometer Module?fbclid=iwar3t0x4ulis..."/>
          <p:cNvPicPr>
            <a:picLocks noChangeAspect="1" noChangeArrowheads="1"/>
          </p:cNvPicPr>
          <p:nvPr/>
        </p:nvPicPr>
        <p:blipFill>
          <a:blip r:embed="rId2"/>
          <a:srcRect/>
          <a:stretch>
            <a:fillRect/>
          </a:stretch>
        </p:blipFill>
        <p:spPr bwMode="auto">
          <a:xfrm>
            <a:off x="6934200" y="2057400"/>
            <a:ext cx="3810000" cy="1905000"/>
          </a:xfrm>
          <a:prstGeom prst="rect">
            <a:avLst/>
          </a:prstGeom>
          <a:noFill/>
        </p:spPr>
      </p:pic>
      <p:sp>
        <p:nvSpPr>
          <p:cNvPr id="4" name="TextBox 3">
            <a:extLst>
              <a:ext uri="{FF2B5EF4-FFF2-40B4-BE49-F238E27FC236}">
                <a16:creationId xmlns:a16="http://schemas.microsoft.com/office/drawing/2014/main" id="{49A9A0B7-F876-464F-B9C9-16B0DF14C451}"/>
              </a:ext>
            </a:extLst>
          </p:cNvPr>
          <p:cNvSpPr txBox="1"/>
          <p:nvPr/>
        </p:nvSpPr>
        <p:spPr>
          <a:xfrm>
            <a:off x="1066800" y="1110734"/>
            <a:ext cx="2311923" cy="369332"/>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Specifications:</a:t>
            </a:r>
          </a:p>
        </p:txBody>
      </p:sp>
      <p:pic>
        <p:nvPicPr>
          <p:cNvPr id="8" name="Picture 7">
            <a:extLst>
              <a:ext uri="{FF2B5EF4-FFF2-40B4-BE49-F238E27FC236}">
                <a16:creationId xmlns:a16="http://schemas.microsoft.com/office/drawing/2014/main" id="{15231883-C80A-4820-A93F-D1042157E4BB}"/>
              </a:ext>
            </a:extLst>
          </p:cNvPr>
          <p:cNvPicPr>
            <a:picLocks noChangeAspect="1"/>
          </p:cNvPicPr>
          <p:nvPr/>
        </p:nvPicPr>
        <p:blipFill>
          <a:blip r:embed="rId3"/>
          <a:stretch>
            <a:fillRect/>
          </a:stretch>
        </p:blipFill>
        <p:spPr>
          <a:xfrm>
            <a:off x="746296" y="1651184"/>
            <a:ext cx="5654504" cy="43686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476672"/>
            <a:ext cx="9982199" cy="492443"/>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Wi-Fi MODULE</a:t>
            </a:r>
          </a:p>
        </p:txBody>
      </p:sp>
      <p:pic>
        <p:nvPicPr>
          <p:cNvPr id="35844" name="Picture 4" descr="NodeMCU ESP8266 Pinout, Specifications, Features &amp;amp; Datasheet"/>
          <p:cNvPicPr>
            <a:picLocks noChangeAspect="1" noChangeArrowheads="1"/>
          </p:cNvPicPr>
          <p:nvPr/>
        </p:nvPicPr>
        <p:blipFill>
          <a:blip r:embed="rId2"/>
          <a:srcRect/>
          <a:stretch>
            <a:fillRect/>
          </a:stretch>
        </p:blipFill>
        <p:spPr bwMode="auto">
          <a:xfrm>
            <a:off x="7543800" y="1447800"/>
            <a:ext cx="4324350" cy="4114800"/>
          </a:xfrm>
          <a:prstGeom prst="rect">
            <a:avLst/>
          </a:prstGeom>
          <a:noFill/>
        </p:spPr>
      </p:pic>
      <p:pic>
        <p:nvPicPr>
          <p:cNvPr id="3" name="Picture 2">
            <a:extLst>
              <a:ext uri="{FF2B5EF4-FFF2-40B4-BE49-F238E27FC236}">
                <a16:creationId xmlns:a16="http://schemas.microsoft.com/office/drawing/2014/main" id="{B5D5C685-6627-44A8-9740-3F7E1ED03E59}"/>
              </a:ext>
            </a:extLst>
          </p:cNvPr>
          <p:cNvPicPr>
            <a:picLocks noChangeAspect="1"/>
          </p:cNvPicPr>
          <p:nvPr/>
        </p:nvPicPr>
        <p:blipFill>
          <a:blip r:embed="rId3"/>
          <a:stretch>
            <a:fillRect/>
          </a:stretch>
        </p:blipFill>
        <p:spPr>
          <a:xfrm>
            <a:off x="762000" y="1066800"/>
            <a:ext cx="5257800" cy="5562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6336-3D4B-4062-A4F3-0B5C5182689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CEDAFB86-7ED4-4D7D-8E77-FEC688A5522B}"/>
              </a:ext>
            </a:extLst>
          </p:cNvPr>
          <p:cNvSpPr>
            <a:spLocks noGrp="1"/>
          </p:cNvSpPr>
          <p:nvPr>
            <p:ph idx="1"/>
          </p:nvPr>
        </p:nvSpPr>
        <p:spPr/>
        <p:txBody>
          <a:bodyPr>
            <a:normAutofit/>
          </a:bodyPr>
          <a:lstStyle/>
          <a:p>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Arduino complier</a:t>
            </a:r>
            <a:r>
              <a:rPr lang="en-IN"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b="0" i="0" dirty="0">
                <a:solidFill>
                  <a:srgbClr val="4D515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0" i="0" dirty="0">
                <a:solidFill>
                  <a:srgbClr val="4D5156"/>
                </a:solidFill>
                <a:latin typeface="Times New Roman" panose="02020603050405020304" pitchFamily="18" charset="0"/>
                <a:cs typeface="Times New Roman" panose="02020603050405020304" pitchFamily="18" charset="0"/>
              </a:rPr>
              <a:t>The Arduino Integrated Development Environment is a cross-platform application that is written in functions from C and C++. It is used to write and upload programs to Arduino compatible boards, but also, with the help of third-party cores, other vendor development boards.</a:t>
            </a:r>
          </a:p>
          <a:p>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MC Programming language C</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solidFill>
                  <a:srgbClr val="525252"/>
                </a:solidFill>
                <a:effectLst/>
                <a:latin typeface="Times New Roman" panose="02020603050405020304" pitchFamily="18" charset="0"/>
                <a:ea typeface="Times New Roman" panose="02020603050405020304" pitchFamily="18" charset="0"/>
                <a:cs typeface="Times New Roman" panose="02020603050405020304" pitchFamily="18" charset="0"/>
              </a:rPr>
              <a:t> C Language is developed by Dennis Ritchie for creating system applications that directly interact with the hardware devices such as drivers, kernels, etc.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664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21010"/>
            <a:ext cx="9067800" cy="751488"/>
          </a:xfrm>
          <a:prstGeom prst="rect">
            <a:avLst/>
          </a:prstGeom>
        </p:spPr>
        <p:txBody>
          <a:bodyPr vert="horz" wrap="square" lIns="0" tIns="12700" rIns="0" bIns="0" rtlCol="0">
            <a:spAutoFit/>
          </a:bodyPr>
          <a:lstStyle/>
          <a:p>
            <a:pPr marL="461009" marR="5080" indent="-448945" algn="ctr">
              <a:lnSpc>
                <a:spcPct val="100000"/>
              </a:lnSpc>
              <a:spcBef>
                <a:spcPts val="100"/>
              </a:spcBef>
            </a:pPr>
            <a:r>
              <a:rPr sz="4800" b="1" spc="-5" dirty="0">
                <a:latin typeface="Times New Roman" pitchFamily="18" charset="0"/>
                <a:cs typeface="Times New Roman" pitchFamily="18" charset="0"/>
              </a:rPr>
              <a:t>Advantages</a:t>
            </a:r>
            <a:r>
              <a:rPr sz="4800" b="1" spc="-100" dirty="0">
                <a:latin typeface="Times New Roman" pitchFamily="18" charset="0"/>
                <a:cs typeface="Times New Roman" pitchFamily="18" charset="0"/>
              </a:rPr>
              <a:t> </a:t>
            </a:r>
            <a:r>
              <a:rPr sz="4800" b="1" dirty="0">
                <a:latin typeface="Times New Roman" pitchFamily="18" charset="0"/>
                <a:cs typeface="Times New Roman" pitchFamily="18" charset="0"/>
              </a:rPr>
              <a:t>and  </a:t>
            </a:r>
            <a:r>
              <a:rPr sz="4800" b="1" spc="-5" dirty="0">
                <a:latin typeface="Times New Roman" pitchFamily="18" charset="0"/>
                <a:cs typeface="Times New Roman" pitchFamily="18" charset="0"/>
              </a:rPr>
              <a:t>Applications</a:t>
            </a:r>
            <a:r>
              <a:rPr lang="en-IN" sz="4800" b="1" spc="-5" dirty="0">
                <a:latin typeface="Times New Roman" pitchFamily="18" charset="0"/>
                <a:cs typeface="Times New Roman" pitchFamily="18" charset="0"/>
              </a:rPr>
              <a:t>:</a:t>
            </a:r>
            <a:endParaRPr sz="4800" b="1" dirty="0">
              <a:latin typeface="Times New Roman" pitchFamily="18" charset="0"/>
              <a:cs typeface="Times New Roman" pitchFamily="18" charset="0"/>
            </a:endParaRPr>
          </a:p>
        </p:txBody>
      </p:sp>
      <p:sp>
        <p:nvSpPr>
          <p:cNvPr id="4" name="object 4"/>
          <p:cNvSpPr txBox="1"/>
          <p:nvPr/>
        </p:nvSpPr>
        <p:spPr>
          <a:xfrm>
            <a:off x="609600" y="1143000"/>
            <a:ext cx="10316904" cy="5442516"/>
          </a:xfrm>
          <a:prstGeom prst="rect">
            <a:avLst/>
          </a:prstGeom>
        </p:spPr>
        <p:txBody>
          <a:bodyPr vert="horz" wrap="square" lIns="0" tIns="12700" rIns="0" bIns="0" rtlCol="0">
            <a:spAutoFit/>
          </a:bodyPr>
          <a:lstStyle/>
          <a:p>
            <a:pPr>
              <a:lnSpc>
                <a:spcPct val="150000"/>
              </a:lnSpc>
            </a:pPr>
            <a:r>
              <a:rPr lang="en-US" sz="2400" b="1" dirty="0">
                <a:latin typeface="Times New Roman" pitchFamily="18" charset="0"/>
                <a:cs typeface="Times New Roman" pitchFamily="18" charset="0"/>
              </a:rPr>
              <a:t>ADVANTAGES</a:t>
            </a:r>
            <a:endParaRPr lang="en-US" sz="2400" dirty="0">
              <a:latin typeface="Times New Roman" pitchFamily="18" charset="0"/>
              <a:cs typeface="Times New Roman" pitchFamily="18" charset="0"/>
            </a:endParaRPr>
          </a:p>
          <a:p>
            <a:pPr lvl="0">
              <a:lnSpc>
                <a:spcPct val="150000"/>
              </a:lnSpc>
              <a:buFont typeface="Arial" pitchFamily="34" charset="0"/>
              <a:buChar char="•"/>
            </a:pPr>
            <a:r>
              <a:rPr lang="en-US" sz="2400" dirty="0">
                <a:latin typeface="Times New Roman" pitchFamily="18" charset="0"/>
                <a:cs typeface="Times New Roman" pitchFamily="18" charset="0"/>
              </a:rPr>
              <a:t>Automated  Process</a:t>
            </a:r>
          </a:p>
          <a:p>
            <a:pPr lvl="0">
              <a:lnSpc>
                <a:spcPct val="150000"/>
              </a:lnSpc>
              <a:buFont typeface="Arial" pitchFamily="34" charset="0"/>
              <a:buChar char="•"/>
            </a:pPr>
            <a:r>
              <a:rPr lang="en-US" sz="2400" dirty="0">
                <a:latin typeface="Times New Roman" pitchFamily="18" charset="0"/>
                <a:cs typeface="Times New Roman" pitchFamily="18" charset="0"/>
              </a:rPr>
              <a:t>Portable Device </a:t>
            </a:r>
          </a:p>
          <a:p>
            <a:pPr lvl="0">
              <a:lnSpc>
                <a:spcPct val="150000"/>
              </a:lnSpc>
              <a:buFont typeface="Arial" pitchFamily="34" charset="0"/>
              <a:buChar char="•"/>
            </a:pPr>
            <a:r>
              <a:rPr lang="en-US" sz="2400" dirty="0">
                <a:latin typeface="Times New Roman" pitchFamily="18" charset="0"/>
                <a:cs typeface="Times New Roman" pitchFamily="18" charset="0"/>
              </a:rPr>
              <a:t>Cost Effective </a:t>
            </a:r>
          </a:p>
          <a:p>
            <a:pPr lvl="0">
              <a:lnSpc>
                <a:spcPct val="150000"/>
              </a:lnSpc>
              <a:buFont typeface="Arial" pitchFamily="34" charset="0"/>
              <a:buChar char="•"/>
            </a:pPr>
            <a:r>
              <a:rPr lang="en-US" sz="2400" dirty="0">
                <a:latin typeface="Times New Roman" pitchFamily="18" charset="0"/>
                <a:cs typeface="Times New Roman" pitchFamily="18" charset="0"/>
              </a:rPr>
              <a:t>Automated Intimation </a:t>
            </a:r>
          </a:p>
          <a:p>
            <a:pPr>
              <a:lnSpc>
                <a:spcPct val="150000"/>
              </a:lnSpc>
            </a:pPr>
            <a:r>
              <a:rPr lang="en-US" sz="2400" b="1">
                <a:latin typeface="Times New Roman" pitchFamily="18" charset="0"/>
                <a:cs typeface="Times New Roman" pitchFamily="18" charset="0"/>
              </a:rPr>
              <a:t>APPLICATIONS</a:t>
            </a:r>
            <a:endParaRPr lang="en-US" sz="2400" dirty="0">
              <a:latin typeface="Times New Roman" pitchFamily="18" charset="0"/>
              <a:cs typeface="Times New Roman" pitchFamily="18" charset="0"/>
            </a:endParaRPr>
          </a:p>
          <a:p>
            <a:pPr lvl="0">
              <a:lnSpc>
                <a:spcPct val="150000"/>
              </a:lnSpc>
              <a:buFont typeface="Arial" pitchFamily="34" charset="0"/>
              <a:buChar char="•"/>
            </a:pPr>
            <a:r>
              <a:rPr lang="en-IN" sz="2400" dirty="0">
                <a:latin typeface="Times New Roman" pitchFamily="18" charset="0"/>
                <a:cs typeface="Times New Roman" pitchFamily="18" charset="0"/>
              </a:rPr>
              <a:t>Used to detect Parkinson’s Disease at early stage. </a:t>
            </a:r>
            <a:endParaRPr lang="en-US" sz="2400" dirty="0">
              <a:latin typeface="Times New Roman" pitchFamily="18" charset="0"/>
              <a:cs typeface="Times New Roman" pitchFamily="18" charset="0"/>
            </a:endParaRPr>
          </a:p>
          <a:p>
            <a:pPr lvl="0">
              <a:lnSpc>
                <a:spcPct val="150000"/>
              </a:lnSpc>
              <a:buFont typeface="Arial" pitchFamily="34" charset="0"/>
              <a:buChar char="•"/>
            </a:pPr>
            <a:r>
              <a:rPr lang="en-IN" sz="2400" dirty="0">
                <a:latin typeface="Times New Roman" pitchFamily="18" charset="0"/>
                <a:cs typeface="Times New Roman" pitchFamily="18" charset="0"/>
              </a:rPr>
              <a:t>Used to detect neurodegenerative disorders.</a:t>
            </a:r>
            <a:endParaRPr lang="en-US" sz="2400" dirty="0">
              <a:latin typeface="Times New Roman" pitchFamily="18" charset="0"/>
              <a:cs typeface="Times New Roman" pitchFamily="18" charset="0"/>
            </a:endParaRPr>
          </a:p>
          <a:p>
            <a:pPr lvl="0">
              <a:lnSpc>
                <a:spcPct val="150000"/>
              </a:lnSpc>
              <a:buFont typeface="Arial" pitchFamily="34" charset="0"/>
              <a:buChar char="•"/>
            </a:pPr>
            <a:r>
              <a:rPr lang="en-IN" sz="2400" dirty="0">
                <a:latin typeface="Times New Roman" pitchFamily="18" charset="0"/>
                <a:cs typeface="Times New Roman" pitchFamily="18" charset="0"/>
              </a:rPr>
              <a:t>Used for clinical diagnosis for patients above 50 years.</a:t>
            </a:r>
            <a:endParaRPr lang="en-US" sz="2400" dirty="0">
              <a:latin typeface="Times New Roman" pitchFamily="18" charset="0"/>
              <a:cs typeface="Times New Roman" pitchFamily="18" charset="0"/>
            </a:endParaRPr>
          </a:p>
          <a:p>
            <a:pPr marL="469265" marR="5080" indent="-404495">
              <a:lnSpc>
                <a:spcPct val="100000"/>
              </a:lnSpc>
              <a:spcBef>
                <a:spcPts val="100"/>
              </a:spcBef>
              <a:buFont typeface="Arial" pitchFamily="34" charset="0"/>
              <a:buChar char="•"/>
              <a:tabLst>
                <a:tab pos="469265" algn="l"/>
                <a:tab pos="469900" algn="l"/>
              </a:tabLst>
            </a:pPr>
            <a:endParaRPr sz="28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C599-EAE2-4FBB-4B57-1BD874D8A1EC}"/>
              </a:ext>
            </a:extLst>
          </p:cNvPr>
          <p:cNvSpPr>
            <a:spLocks noGrp="1"/>
          </p:cNvSpPr>
          <p:nvPr>
            <p:ph type="ctrTitle"/>
          </p:nvPr>
        </p:nvSpPr>
        <p:spPr>
          <a:xfrm>
            <a:off x="1343472" y="404664"/>
            <a:ext cx="9144000" cy="578445"/>
          </a:xfrm>
        </p:spPr>
        <p:txBody>
          <a:bodyPr>
            <a:normAutofit fontScale="90000"/>
          </a:bodyPr>
          <a:lstStyle/>
          <a:p>
            <a:r>
              <a:rPr lang="en-IN" dirty="0">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F041507A-A7B0-CF46-1E09-46E274B976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551384" y="983108"/>
            <a:ext cx="10801200" cy="5409224"/>
          </a:xfrm>
          <a:prstGeom prst="rect">
            <a:avLst/>
          </a:prstGeom>
        </p:spPr>
      </p:pic>
    </p:spTree>
    <p:extLst>
      <p:ext uri="{BB962C8B-B14F-4D97-AF65-F5344CB8AC3E}">
        <p14:creationId xmlns:p14="http://schemas.microsoft.com/office/powerpoint/2010/main" val="3649289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59216" y="822232"/>
            <a:ext cx="4617984" cy="695960"/>
          </a:xfrm>
          <a:prstGeom prst="rect">
            <a:avLst/>
          </a:prstGeom>
        </p:spPr>
        <p:txBody>
          <a:bodyPr vert="horz" wrap="square" lIns="0" tIns="12700" rIns="0" bIns="0" rtlCol="0">
            <a:spAutoFit/>
          </a:bodyPr>
          <a:lstStyle/>
          <a:p>
            <a:pPr marL="12700">
              <a:lnSpc>
                <a:spcPct val="100000"/>
              </a:lnSpc>
              <a:spcBef>
                <a:spcPts val="100"/>
              </a:spcBef>
            </a:pPr>
            <a:r>
              <a:rPr sz="4400" b="1" spc="-10" dirty="0">
                <a:latin typeface="Times New Roman"/>
                <a:cs typeface="Times New Roman"/>
              </a:rPr>
              <a:t>Expected</a:t>
            </a:r>
            <a:r>
              <a:rPr sz="4400" b="1" spc="-95" dirty="0">
                <a:latin typeface="Times New Roman"/>
                <a:cs typeface="Times New Roman"/>
              </a:rPr>
              <a:t> </a:t>
            </a:r>
            <a:r>
              <a:rPr sz="4400" b="1" spc="-5" dirty="0">
                <a:latin typeface="Times New Roman"/>
                <a:cs typeface="Times New Roman"/>
              </a:rPr>
              <a:t>Output</a:t>
            </a:r>
            <a:endParaRPr sz="4400" dirty="0">
              <a:latin typeface="Times New Roman"/>
              <a:cs typeface="Times New Roman"/>
            </a:endParaRPr>
          </a:p>
        </p:txBody>
      </p:sp>
      <p:sp>
        <p:nvSpPr>
          <p:cNvPr id="3" name="object 3"/>
          <p:cNvSpPr txBox="1"/>
          <p:nvPr/>
        </p:nvSpPr>
        <p:spPr>
          <a:xfrm>
            <a:off x="1303652" y="2057780"/>
            <a:ext cx="8563610" cy="2520690"/>
          </a:xfrm>
          <a:prstGeom prst="rect">
            <a:avLst/>
          </a:prstGeom>
        </p:spPr>
        <p:txBody>
          <a:bodyPr vert="horz" wrap="square" lIns="0" tIns="12700" rIns="0" bIns="0" rtlCol="0">
            <a:spAutoFit/>
          </a:bodyPr>
          <a:lstStyle/>
          <a:p>
            <a:pPr lvl="0" algn="just">
              <a:lnSpc>
                <a:spcPct val="150000"/>
              </a:lnSpc>
              <a:buFont typeface="Arial" pitchFamily="34" charset="0"/>
              <a:buChar char="•"/>
            </a:pPr>
            <a:r>
              <a:rPr lang="en-IN" sz="2800" dirty="0">
                <a:latin typeface="Times New Roman" pitchFamily="18" charset="0"/>
                <a:cs typeface="Times New Roman" pitchFamily="18" charset="0"/>
              </a:rPr>
              <a:t>Automated Emergency Situation Detection.</a:t>
            </a:r>
            <a:endParaRPr lang="en-US" sz="2800" dirty="0">
              <a:latin typeface="Times New Roman" pitchFamily="18" charset="0"/>
              <a:cs typeface="Times New Roman" pitchFamily="18" charset="0"/>
            </a:endParaRPr>
          </a:p>
          <a:p>
            <a:pPr lvl="0" algn="just">
              <a:lnSpc>
                <a:spcPct val="150000"/>
              </a:lnSpc>
              <a:buFont typeface="Arial" pitchFamily="34" charset="0"/>
              <a:buChar char="•"/>
            </a:pPr>
            <a:r>
              <a:rPr lang="en-IN" sz="2800" dirty="0">
                <a:latin typeface="Times New Roman" pitchFamily="18" charset="0"/>
                <a:cs typeface="Times New Roman" pitchFamily="18" charset="0"/>
              </a:rPr>
              <a:t>Monitoring Person conditions.</a:t>
            </a:r>
            <a:endParaRPr lang="en-US" sz="2800" dirty="0">
              <a:latin typeface="Times New Roman" pitchFamily="18" charset="0"/>
              <a:cs typeface="Times New Roman" pitchFamily="18" charset="0"/>
            </a:endParaRPr>
          </a:p>
          <a:p>
            <a:pPr lvl="0" algn="just">
              <a:lnSpc>
                <a:spcPct val="150000"/>
              </a:lnSpc>
              <a:buFont typeface="Arial" pitchFamily="34" charset="0"/>
              <a:buChar char="•"/>
            </a:pPr>
            <a:r>
              <a:rPr lang="en-IN" sz="2800" dirty="0">
                <a:latin typeface="Times New Roman" pitchFamily="18" charset="0"/>
                <a:cs typeface="Times New Roman" pitchFamily="18" charset="0"/>
              </a:rPr>
              <a:t>Intimation Alert to Care Takers.</a:t>
            </a:r>
          </a:p>
          <a:p>
            <a:pPr lvl="0" algn="just">
              <a:lnSpc>
                <a:spcPct val="150000"/>
              </a:lnSpc>
              <a:buFont typeface="Arial" pitchFamily="34" charset="0"/>
              <a:buChar char="•"/>
            </a:pPr>
            <a:r>
              <a:rPr lang="en-IN" sz="2800" dirty="0">
                <a:latin typeface="Times New Roman" pitchFamily="18" charset="0"/>
                <a:cs typeface="Times New Roman" pitchFamily="18" charset="0"/>
              </a:rPr>
              <a:t>Early detection of Parkinson’s Disease</a:t>
            </a:r>
            <a:endParaRPr lang="en-US"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39586"/>
            <a:ext cx="10515600" cy="689932"/>
          </a:xfrm>
          <a:prstGeom prst="rect">
            <a:avLst/>
          </a:prstGeom>
        </p:spPr>
        <p:txBody>
          <a:bodyPr vert="horz" wrap="square" lIns="0" tIns="12700" rIns="0" bIns="0" rtlCol="0">
            <a:spAutoFit/>
          </a:bodyPr>
          <a:lstStyle/>
          <a:p>
            <a:pPr marL="12700" algn="ctr">
              <a:lnSpc>
                <a:spcPct val="100000"/>
              </a:lnSpc>
              <a:spcBef>
                <a:spcPts val="100"/>
              </a:spcBef>
            </a:pPr>
            <a:r>
              <a:rPr lang="en-IN" b="1" spc="-5" dirty="0">
                <a:latin typeface="Times New Roman" panose="02020603050405020304" pitchFamily="18" charset="0"/>
                <a:cs typeface="Times New Roman" panose="02020603050405020304" pitchFamily="18" charset="0"/>
              </a:rPr>
              <a:t>REFERENCES</a:t>
            </a:r>
          </a:p>
        </p:txBody>
      </p:sp>
      <p:sp>
        <p:nvSpPr>
          <p:cNvPr id="3" name="object 3"/>
          <p:cNvSpPr txBox="1"/>
          <p:nvPr/>
        </p:nvSpPr>
        <p:spPr>
          <a:xfrm>
            <a:off x="1174898" y="1046677"/>
            <a:ext cx="9424035" cy="5829801"/>
          </a:xfrm>
          <a:prstGeom prst="rect">
            <a:avLst/>
          </a:prstGeom>
        </p:spPr>
        <p:txBody>
          <a:bodyPr vert="horz" wrap="square" lIns="0" tIns="12700" rIns="0" bIns="0" rtlCol="0">
            <a:spAutoFit/>
          </a:bodyPr>
          <a:lstStyle/>
          <a:p>
            <a:pPr algn="just">
              <a:lnSpc>
                <a:spcPct val="150000"/>
              </a:lnSpc>
            </a:pPr>
            <a:r>
              <a:rPr lang="en-US" dirty="0">
                <a:latin typeface="Times New Roman" pitchFamily="18" charset="0"/>
                <a:cs typeface="Times New Roman" pitchFamily="18" charset="0"/>
              </a:rPr>
              <a:t>[1] C.M. Tanner and S.M. Goldman, ”EPIDEMIOLOGY OF PARKINSON’S </a:t>
            </a:r>
            <a:r>
              <a:rPr lang="en-US" dirty="0" err="1">
                <a:latin typeface="Times New Roman" pitchFamily="18" charset="0"/>
                <a:cs typeface="Times New Roman" pitchFamily="18" charset="0"/>
              </a:rPr>
              <a:t>DISEASE,”</a:t>
            </a:r>
            <a:r>
              <a:rPr lang="en-US" i="1" dirty="0" err="1">
                <a:latin typeface="Times New Roman" pitchFamily="18" charset="0"/>
                <a:cs typeface="Times New Roman" pitchFamily="18" charset="0"/>
              </a:rPr>
              <a:t>Neurologic</a:t>
            </a:r>
            <a:r>
              <a:rPr lang="en-US" i="1" dirty="0">
                <a:latin typeface="Times New Roman" pitchFamily="18" charset="0"/>
                <a:cs typeface="Times New Roman" pitchFamily="18" charset="0"/>
              </a:rPr>
              <a:t> Clinics, </a:t>
            </a:r>
            <a:r>
              <a:rPr lang="en-US" dirty="0">
                <a:latin typeface="Times New Roman" pitchFamily="18" charset="0"/>
                <a:cs typeface="Times New Roman" pitchFamily="18" charset="0"/>
              </a:rPr>
              <a:t>vol. 14, no. 2, pp. 317-335, 1996.</a:t>
            </a:r>
          </a:p>
          <a:p>
            <a:pPr algn="just">
              <a:lnSpc>
                <a:spcPct val="150000"/>
              </a:lnSpc>
            </a:pPr>
            <a:r>
              <a:rPr lang="en-US" dirty="0">
                <a:latin typeface="Times New Roman" pitchFamily="18" charset="0"/>
                <a:cs typeface="Times New Roman" pitchFamily="18" charset="0"/>
              </a:rPr>
              <a:t>[2] J.J. Pasternak and W.L. Lanier, ”Diseases Affecting the Brain: Parkinson's Disease,” in </a:t>
            </a:r>
            <a:r>
              <a:rPr lang="en-US" i="1" dirty="0" err="1">
                <a:latin typeface="Times New Roman" pitchFamily="18" charset="0"/>
                <a:cs typeface="Times New Roman" pitchFamily="18" charset="0"/>
              </a:rPr>
              <a:t>Stoelting's</a:t>
            </a:r>
            <a:r>
              <a:rPr lang="en-US" i="1" dirty="0">
                <a:latin typeface="Times New Roman" pitchFamily="18" charset="0"/>
                <a:cs typeface="Times New Roman" pitchFamily="18" charset="0"/>
              </a:rPr>
              <a:t> Anesthesia and Co-Existing</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Disease</a:t>
            </a:r>
            <a:r>
              <a:rPr lang="en-US" dirty="0">
                <a:latin typeface="Times New Roman" pitchFamily="18" charset="0"/>
                <a:cs typeface="Times New Roman" pitchFamily="18" charset="0"/>
              </a:rPr>
              <a:t>, Elsevier, Inc, 2018, pp. 265-303.</a:t>
            </a:r>
          </a:p>
          <a:p>
            <a:pPr algn="just">
              <a:lnSpc>
                <a:spcPct val="150000"/>
              </a:lnSpc>
            </a:pPr>
            <a:r>
              <a:rPr lang="en-US" dirty="0">
                <a:latin typeface="Times New Roman" pitchFamily="18" charset="0"/>
                <a:cs typeface="Times New Roman" pitchFamily="18" charset="0"/>
              </a:rPr>
              <a:t>[3] L.V. </a:t>
            </a:r>
            <a:r>
              <a:rPr lang="en-US" dirty="0" err="1">
                <a:latin typeface="Times New Roman" pitchFamily="18" charset="0"/>
                <a:cs typeface="Times New Roman" pitchFamily="18" charset="0"/>
              </a:rPr>
              <a:t>Kalia</a:t>
            </a:r>
            <a:r>
              <a:rPr lang="en-US" dirty="0">
                <a:latin typeface="Times New Roman" pitchFamily="18" charset="0"/>
                <a:cs typeface="Times New Roman" pitchFamily="18" charset="0"/>
              </a:rPr>
              <a:t> and A.E. Lang, ”Parkinson’s disease,” </a:t>
            </a:r>
            <a:r>
              <a:rPr lang="en-US" i="1" dirty="0">
                <a:latin typeface="Times New Roman" pitchFamily="18" charset="0"/>
                <a:cs typeface="Times New Roman" pitchFamily="18" charset="0"/>
              </a:rPr>
              <a:t>The Lancet, </a:t>
            </a:r>
            <a:r>
              <a:rPr lang="en-US" dirty="0">
                <a:latin typeface="Times New Roman" pitchFamily="18" charset="0"/>
                <a:cs typeface="Times New Roman" pitchFamily="18" charset="0"/>
              </a:rPr>
              <a:t>vol. 386, pp. 896-912, 2015.</a:t>
            </a:r>
          </a:p>
          <a:p>
            <a:pPr algn="just">
              <a:lnSpc>
                <a:spcPct val="150000"/>
              </a:lnSpc>
            </a:pPr>
            <a:r>
              <a:rPr lang="en-US" dirty="0">
                <a:latin typeface="Times New Roman" pitchFamily="18" charset="0"/>
                <a:cs typeface="Times New Roman" pitchFamily="18" charset="0"/>
              </a:rPr>
              <a:t>[4] J.A. Stamford, P.N. Schmidt and K.E. </a:t>
            </a:r>
            <a:r>
              <a:rPr lang="en-US" dirty="0" err="1">
                <a:latin typeface="Times New Roman" pitchFamily="18" charset="0"/>
                <a:cs typeface="Times New Roman" pitchFamily="18" charset="0"/>
              </a:rPr>
              <a:t>Friedl</a:t>
            </a:r>
            <a:r>
              <a:rPr lang="en-US" dirty="0">
                <a:latin typeface="Times New Roman" pitchFamily="18" charset="0"/>
                <a:cs typeface="Times New Roman" pitchFamily="18" charset="0"/>
              </a:rPr>
              <a:t>, ”What Engineering Technology Could Do for Quality of Life in Parkinson’s Disease: A Review of Current Needs and </a:t>
            </a:r>
            <a:r>
              <a:rPr lang="en-US" dirty="0" err="1">
                <a:latin typeface="Times New Roman" pitchFamily="18" charset="0"/>
                <a:cs typeface="Times New Roman" pitchFamily="18" charset="0"/>
              </a:rPr>
              <a:t>Opportunities,”</a:t>
            </a:r>
            <a:r>
              <a:rPr lang="en-US" i="1" dirty="0" err="1">
                <a:latin typeface="Times New Roman" pitchFamily="18" charset="0"/>
                <a:cs typeface="Times New Roman" pitchFamily="18" charset="0"/>
              </a:rPr>
              <a:t>IEEE</a:t>
            </a:r>
            <a:r>
              <a:rPr lang="en-US" i="1" dirty="0">
                <a:latin typeface="Times New Roman" pitchFamily="18" charset="0"/>
                <a:cs typeface="Times New Roman" pitchFamily="18" charset="0"/>
              </a:rPr>
              <a:t> Journal of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Biomedical and Health Informatics, </a:t>
            </a:r>
            <a:r>
              <a:rPr lang="en-US" dirty="0">
                <a:latin typeface="Times New Roman" pitchFamily="18" charset="0"/>
                <a:cs typeface="Times New Roman" pitchFamily="18" charset="0"/>
              </a:rPr>
              <a:t>vol. 19, no. 6, pp. 1862-1872, 2015.</a:t>
            </a:r>
          </a:p>
          <a:p>
            <a:pPr algn="just">
              <a:lnSpc>
                <a:spcPct val="150000"/>
              </a:lnSpc>
            </a:pPr>
            <a:r>
              <a:rPr lang="en-US" dirty="0">
                <a:latin typeface="Times New Roman" pitchFamily="18" charset="0"/>
                <a:cs typeface="Times New Roman" pitchFamily="18" charset="0"/>
              </a:rPr>
              <a:t>[5] C. </a:t>
            </a:r>
            <a:r>
              <a:rPr lang="en-US" dirty="0" err="1">
                <a:latin typeface="Times New Roman" pitchFamily="18" charset="0"/>
                <a:cs typeface="Times New Roman" pitchFamily="18" charset="0"/>
              </a:rPr>
              <a:t>Fazekas</a:t>
            </a:r>
            <a:r>
              <a:rPr lang="en-US" dirty="0">
                <a:latin typeface="Times New Roman" pitchFamily="18" charset="0"/>
                <a:cs typeface="Times New Roman" pitchFamily="18" charset="0"/>
              </a:rPr>
              <a:t>, T. </a:t>
            </a:r>
            <a:r>
              <a:rPr lang="en-US" dirty="0" err="1">
                <a:latin typeface="Times New Roman" pitchFamily="18" charset="0"/>
                <a:cs typeface="Times New Roman" pitchFamily="18" charset="0"/>
              </a:rPr>
              <a:t>Vörös</a:t>
            </a:r>
            <a:r>
              <a:rPr lang="en-US" dirty="0">
                <a:latin typeface="Times New Roman" pitchFamily="18" charset="0"/>
                <a:cs typeface="Times New Roman" pitchFamily="18" charset="0"/>
              </a:rPr>
              <a:t>, Z. </a:t>
            </a:r>
            <a:r>
              <a:rPr lang="en-US" dirty="0" err="1">
                <a:latin typeface="Times New Roman" pitchFamily="18" charset="0"/>
                <a:cs typeface="Times New Roman" pitchFamily="18" charset="0"/>
              </a:rPr>
              <a:t>Keresztényi</a:t>
            </a:r>
            <a:r>
              <a:rPr lang="en-US" dirty="0">
                <a:latin typeface="Times New Roman" pitchFamily="18" charset="0"/>
                <a:cs typeface="Times New Roman" pitchFamily="18" charset="0"/>
              </a:rPr>
              <a:t>, G. </a:t>
            </a:r>
            <a:r>
              <a:rPr lang="en-US" dirty="0" err="1">
                <a:latin typeface="Times New Roman" pitchFamily="18" charset="0"/>
                <a:cs typeface="Times New Roman" pitchFamily="18" charset="0"/>
              </a:rPr>
              <a:t>Kozmann</a:t>
            </a:r>
            <a:r>
              <a:rPr lang="en-US" dirty="0">
                <a:latin typeface="Times New Roman" pitchFamily="18" charset="0"/>
                <a:cs typeface="Times New Roman" pitchFamily="18" charset="0"/>
              </a:rPr>
              <a:t>, J </a:t>
            </a:r>
            <a:r>
              <a:rPr lang="en-US" dirty="0" err="1">
                <a:latin typeface="Times New Roman" pitchFamily="18" charset="0"/>
                <a:cs typeface="Times New Roman" pitchFamily="18" charset="0"/>
              </a:rPr>
              <a:t>Laczkó,”Computer</a:t>
            </a:r>
            <a:r>
              <a:rPr lang="en-US" dirty="0">
                <a:latin typeface="Times New Roman" pitchFamily="18" charset="0"/>
                <a:cs typeface="Times New Roman" pitchFamily="18" charset="0"/>
              </a:rPr>
              <a:t> aided interactive remote diagnosis of </a:t>
            </a:r>
            <a:r>
              <a:rPr lang="en-US" dirty="0" err="1">
                <a:latin typeface="Times New Roman" pitchFamily="18" charset="0"/>
                <a:cs typeface="Times New Roman" pitchFamily="18" charset="0"/>
              </a:rPr>
              <a:t>Parkinsonians,”</a:t>
            </a:r>
            <a:r>
              <a:rPr lang="en-US" i="1" dirty="0" err="1">
                <a:latin typeface="Times New Roman" pitchFamily="18" charset="0"/>
                <a:cs typeface="Times New Roman" pitchFamily="18" charset="0"/>
              </a:rPr>
              <a:t>Stud</a:t>
            </a:r>
            <a:r>
              <a:rPr lang="en-US" i="1" dirty="0">
                <a:latin typeface="Times New Roman" pitchFamily="18" charset="0"/>
                <a:cs typeface="Times New Roman" pitchFamily="18" charset="0"/>
              </a:rPr>
              <a:t> Health </a:t>
            </a:r>
            <a:r>
              <a:rPr lang="en-US" i="1" dirty="0" err="1">
                <a:latin typeface="Times New Roman" pitchFamily="18" charset="0"/>
                <a:cs typeface="Times New Roman" pitchFamily="18" charset="0"/>
              </a:rPr>
              <a:t>Technol</a:t>
            </a:r>
            <a:r>
              <a:rPr lang="en-US" i="1" dirty="0">
                <a:latin typeface="Times New Roman" pitchFamily="18" charset="0"/>
                <a:cs typeface="Times New Roman" pitchFamily="18" charset="0"/>
              </a:rPr>
              <a:t> Inform, </a:t>
            </a:r>
            <a:r>
              <a:rPr lang="en-US" dirty="0">
                <a:latin typeface="Times New Roman" pitchFamily="18" charset="0"/>
                <a:cs typeface="Times New Roman" pitchFamily="18" charset="0"/>
              </a:rPr>
              <a:t>vol. 90, pp. 572-576, 2002.</a:t>
            </a:r>
          </a:p>
          <a:p>
            <a:pPr algn="just">
              <a:lnSpc>
                <a:spcPct val="150000"/>
              </a:lnSpc>
            </a:pPr>
            <a:r>
              <a:rPr lang="en-US" dirty="0">
                <a:latin typeface="Times New Roman" pitchFamily="18" charset="0"/>
                <a:cs typeface="Times New Roman" pitchFamily="18" charset="0"/>
              </a:rPr>
              <a:t>[6] D. </a:t>
            </a:r>
            <a:r>
              <a:rPr lang="en-US" dirty="0" err="1">
                <a:latin typeface="Times New Roman" pitchFamily="18" charset="0"/>
                <a:cs typeface="Times New Roman" pitchFamily="18" charset="0"/>
              </a:rPr>
              <a:t>Giansanti</a:t>
            </a:r>
            <a:r>
              <a:rPr lang="en-US" dirty="0">
                <a:latin typeface="Times New Roman" pitchFamily="18" charset="0"/>
                <a:cs typeface="Times New Roman" pitchFamily="18" charset="0"/>
              </a:rPr>
              <a:t>, V. </a:t>
            </a:r>
            <a:r>
              <a:rPr lang="en-US" dirty="0" err="1">
                <a:latin typeface="Times New Roman" pitchFamily="18" charset="0"/>
                <a:cs typeface="Times New Roman" pitchFamily="18" charset="0"/>
              </a:rPr>
              <a:t>Macellari</a:t>
            </a:r>
            <a:r>
              <a:rPr lang="en-US" dirty="0">
                <a:latin typeface="Times New Roman" pitchFamily="18" charset="0"/>
                <a:cs typeface="Times New Roman" pitchFamily="18" charset="0"/>
              </a:rPr>
              <a:t> and G. </a:t>
            </a:r>
            <a:r>
              <a:rPr lang="en-US" dirty="0" err="1">
                <a:latin typeface="Times New Roman" pitchFamily="18" charset="0"/>
                <a:cs typeface="Times New Roman" pitchFamily="18" charset="0"/>
              </a:rPr>
              <a:t>Maccioni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Telemonitoring</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Telerehabilitation</a:t>
            </a:r>
            <a:r>
              <a:rPr lang="en-US" dirty="0">
                <a:latin typeface="Times New Roman" pitchFamily="18" charset="0"/>
                <a:cs typeface="Times New Roman" pitchFamily="18" charset="0"/>
              </a:rPr>
              <a:t> of Patients with Parkinson’s Disease: Health Technology Assessment of a Novel Wearable Step </a:t>
            </a:r>
            <a:r>
              <a:rPr lang="en-US" dirty="0" err="1">
                <a:latin typeface="Times New Roman" pitchFamily="18" charset="0"/>
                <a:cs typeface="Times New Roman" pitchFamily="18" charset="0"/>
              </a:rPr>
              <a:t>Counter,”</a:t>
            </a:r>
            <a:r>
              <a:rPr lang="en-US" i="1" dirty="0" err="1">
                <a:latin typeface="Times New Roman" pitchFamily="18" charset="0"/>
                <a:cs typeface="Times New Roman" pitchFamily="18" charset="0"/>
              </a:rPr>
              <a:t>Telemedicine</a:t>
            </a:r>
            <a:r>
              <a:rPr lang="en-US" i="1" dirty="0">
                <a:latin typeface="Times New Roman" pitchFamily="18" charset="0"/>
                <a:cs typeface="Times New Roman" pitchFamily="18" charset="0"/>
              </a:rPr>
              <a:t> and e-Health, </a:t>
            </a:r>
            <a:r>
              <a:rPr lang="en-US" dirty="0">
                <a:latin typeface="Times New Roman" pitchFamily="18" charset="0"/>
                <a:cs typeface="Times New Roman" pitchFamily="18" charset="0"/>
              </a:rPr>
              <a:t>vol. 14, no. 1, pp. 76-83, 2008.</a:t>
            </a:r>
          </a:p>
          <a:p>
            <a:pPr algn="just">
              <a:lnSpc>
                <a:spcPct val="150000"/>
              </a:lnSpc>
            </a:pPr>
            <a:endParaRPr sz="1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30622"/>
            <a:ext cx="10134600" cy="505267"/>
          </a:xfrm>
          <a:prstGeom prst="rect">
            <a:avLst/>
          </a:prstGeom>
        </p:spPr>
        <p:txBody>
          <a:bodyPr vert="horz" wrap="square" lIns="0" tIns="12700" rIns="0" bIns="0" rtlCol="0">
            <a:spAutoFit/>
          </a:bodyPr>
          <a:lstStyle/>
          <a:p>
            <a:pPr marL="12700" algn="ctr">
              <a:lnSpc>
                <a:spcPct val="100000"/>
              </a:lnSpc>
              <a:spcBef>
                <a:spcPts val="100"/>
              </a:spcBef>
            </a:pPr>
            <a:r>
              <a:rPr lang="en-IN" sz="3200" b="1" spc="-5"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659432" y="1299045"/>
            <a:ext cx="10362565" cy="4424160"/>
          </a:xfrm>
          <a:prstGeom prst="rect">
            <a:avLst/>
          </a:prstGeom>
        </p:spPr>
        <p:txBody>
          <a:bodyPr vert="horz" wrap="square" lIns="0" tIns="12700" rIns="0" bIns="0" rtlCol="0">
            <a:spAutoFit/>
          </a:bodyPr>
          <a:lstStyle/>
          <a:p>
            <a:pPr marL="12700" marR="31750" algn="just">
              <a:spcBef>
                <a:spcPts val="1000"/>
              </a:spcBef>
              <a:buFont typeface="Arial" pitchFamily="34" charset="0"/>
              <a:buChar char="•"/>
            </a:pPr>
            <a:r>
              <a:rPr lang="en-US" sz="2000" dirty="0">
                <a:latin typeface="Times New Roman" pitchFamily="18" charset="0"/>
                <a:cs typeface="Times New Roman" pitchFamily="18" charset="0"/>
              </a:rPr>
              <a:t>Parkinson's disease attacking 1 percent of the elder population in this world, with one of the main symptoms of this disease being resting tremor. </a:t>
            </a:r>
          </a:p>
          <a:p>
            <a:pPr marL="12700" marR="31750" algn="just">
              <a:spcBef>
                <a:spcPts val="1000"/>
              </a:spcBef>
              <a:buFont typeface="Arial" pitchFamily="34" charset="0"/>
              <a:buChar char="•"/>
            </a:pPr>
            <a:r>
              <a:rPr lang="en-US" sz="2000" dirty="0">
                <a:latin typeface="Times New Roman" pitchFamily="18" charset="0"/>
                <a:cs typeface="Times New Roman" pitchFamily="18" charset="0"/>
              </a:rPr>
              <a:t>Until now, Parkinson's disease information acquisition can only be done through patients' visits to clinics or hospitals, whereas the aspects of the disease are also shown during in-between those visits. </a:t>
            </a:r>
          </a:p>
          <a:p>
            <a:pPr marL="12700" marR="31750" algn="just">
              <a:spcBef>
                <a:spcPts val="1000"/>
              </a:spcBef>
              <a:buFont typeface="Arial" pitchFamily="34" charset="0"/>
              <a:buChar char="•"/>
            </a:pPr>
            <a:r>
              <a:rPr lang="en-US" sz="2000" dirty="0">
                <a:latin typeface="Times New Roman" pitchFamily="18" charset="0"/>
                <a:cs typeface="Times New Roman" pitchFamily="18" charset="0"/>
              </a:rPr>
              <a:t>In this project, we develop an Electromyography (EMG) based remote-monitoring system in order for patients are able to be checked more frequently and the results are in always-renewed information. </a:t>
            </a:r>
          </a:p>
          <a:p>
            <a:pPr marL="12700" marR="31750" algn="just">
              <a:spcBef>
                <a:spcPts val="1000"/>
              </a:spcBef>
              <a:buFont typeface="Arial" pitchFamily="34" charset="0"/>
              <a:buChar char="•"/>
            </a:pPr>
            <a:r>
              <a:rPr lang="en-US" sz="2000" dirty="0">
                <a:latin typeface="Times New Roman" pitchFamily="18" charset="0"/>
                <a:cs typeface="Times New Roman" pitchFamily="18" charset="0"/>
              </a:rPr>
              <a:t>This monitoring system utilizes Arduino IDE as the compiler component,ESP8266 WiFi module and web server. The data acquired from an arm of a tested person will always be read in real-time and can be displayed on web-based platform. </a:t>
            </a:r>
          </a:p>
          <a:p>
            <a:pPr marL="12700" marR="31750" algn="just">
              <a:spcBef>
                <a:spcPts val="1000"/>
              </a:spcBef>
              <a:buFont typeface="Arial" pitchFamily="34" charset="0"/>
              <a:buChar char="•"/>
            </a:pPr>
            <a:r>
              <a:rPr lang="en-US" sz="2000" dirty="0">
                <a:latin typeface="Times New Roman" pitchFamily="18" charset="0"/>
                <a:cs typeface="Times New Roman" pitchFamily="18" charset="0"/>
              </a:rPr>
              <a:t>From the data acquired, they are processed in detail for pattern characteristics analysis. </a:t>
            </a:r>
          </a:p>
          <a:p>
            <a:pPr marL="12700" marR="31750" algn="just">
              <a:lnSpc>
                <a:spcPct val="170000"/>
              </a:lnSpc>
              <a:spcBef>
                <a:spcPts val="1000"/>
              </a:spcBef>
            </a:pPr>
            <a:endParaRPr sz="17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55414"/>
            <a:ext cx="9906000" cy="628377"/>
          </a:xfrm>
          <a:prstGeom prst="rect">
            <a:avLst/>
          </a:prstGeom>
        </p:spPr>
        <p:txBody>
          <a:bodyPr vert="horz" wrap="square" lIns="0" tIns="12700" rIns="0" bIns="0" rtlCol="0">
            <a:spAutoFit/>
          </a:bodyPr>
          <a:lstStyle/>
          <a:p>
            <a:pPr marL="12700" algn="ctr">
              <a:lnSpc>
                <a:spcPct val="100000"/>
              </a:lnSpc>
              <a:spcBef>
                <a:spcPts val="100"/>
              </a:spcBef>
            </a:pPr>
            <a:r>
              <a:rPr lang="en-IN" sz="4000" b="1" spc="-10"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767408" y="914400"/>
            <a:ext cx="10602267" cy="6368410"/>
          </a:xfrm>
          <a:prstGeom prst="rect">
            <a:avLst/>
          </a:prstGeom>
        </p:spPr>
        <p:txBody>
          <a:bodyPr vert="horz" wrap="square" lIns="0" tIns="12700" rIns="0" bIns="0" rtlCol="0">
            <a:spAutoFit/>
          </a:bodyPr>
          <a:lstStyle/>
          <a:p>
            <a:pPr marL="195580" marR="157480" indent="-183515" algn="just">
              <a:spcBef>
                <a:spcPts val="100"/>
              </a:spcBef>
              <a:buFont typeface="Arial"/>
              <a:buChar char="•"/>
              <a:tabLst>
                <a:tab pos="196215" algn="l"/>
              </a:tabLst>
            </a:pPr>
            <a:r>
              <a:rPr lang="en-US" sz="2400" dirty="0">
                <a:latin typeface="Times New Roman" pitchFamily="18" charset="0"/>
                <a:cs typeface="Times New Roman" pitchFamily="18" charset="0"/>
              </a:rPr>
              <a:t>Parkinson’s disease (PD) is the most common neuro generative disease after Alzheimer and it is attacking 1% of the elderly population of above 65 years old in the world. </a:t>
            </a:r>
          </a:p>
          <a:p>
            <a:pPr marL="195580" marR="157480" indent="-183515" algn="just">
              <a:spcBef>
                <a:spcPts val="100"/>
              </a:spcBef>
              <a:buFont typeface="Arial"/>
              <a:buChar char="•"/>
              <a:tabLst>
                <a:tab pos="196215" algn="l"/>
              </a:tabLst>
            </a:pPr>
            <a:r>
              <a:rPr lang="en-US" sz="2400" dirty="0">
                <a:latin typeface="Times New Roman" pitchFamily="18" charset="0"/>
                <a:cs typeface="Times New Roman" pitchFamily="18" charset="0"/>
              </a:rPr>
              <a:t>Nerve cell damage in the brain causes dopamine levels to drop leading to the symptoms of the Parkinson’s.</a:t>
            </a:r>
          </a:p>
          <a:p>
            <a:pPr marL="195580" marR="157480" indent="-183515" algn="just">
              <a:spcBef>
                <a:spcPts val="100"/>
              </a:spcBef>
              <a:buFont typeface="Arial"/>
              <a:buChar char="•"/>
              <a:tabLst>
                <a:tab pos="196215" algn="l"/>
              </a:tabLst>
            </a:pPr>
            <a:r>
              <a:rPr lang="en-US" sz="2400" dirty="0">
                <a:latin typeface="Times New Roman" pitchFamily="18" charset="0"/>
                <a:cs typeface="Times New Roman" pitchFamily="18" charset="0"/>
              </a:rPr>
              <a:t>With the presence of bio potential technology, the muscle activity pattern of Parkinson’s patients can be checked and recorded using electromyography (EMG) techniques. </a:t>
            </a:r>
          </a:p>
          <a:p>
            <a:pPr marL="195580" marR="157480" indent="-183515" algn="just">
              <a:spcBef>
                <a:spcPts val="100"/>
              </a:spcBef>
              <a:buFont typeface="Arial"/>
              <a:buChar char="•"/>
              <a:tabLst>
                <a:tab pos="196215" algn="l"/>
              </a:tabLst>
            </a:pPr>
            <a:r>
              <a:rPr lang="en-US" sz="2400" dirty="0">
                <a:effectLst/>
                <a:latin typeface="Times New Roman" panose="02020603050405020304" pitchFamily="18" charset="0"/>
                <a:ea typeface="Calibri" panose="020F0502020204030204" pitchFamily="34" charset="0"/>
              </a:rPr>
              <a:t>Parkinson's disease symptoms can appear to be mild and grow over time. Affected individuals may experience slight tremors or difficulty in getting out of a couch, for example. </a:t>
            </a:r>
          </a:p>
          <a:p>
            <a:pPr marL="195580" marR="157480" indent="-183515" algn="just">
              <a:spcBef>
                <a:spcPts val="100"/>
              </a:spcBef>
              <a:buFont typeface="Arial"/>
              <a:buChar char="•"/>
              <a:tabLst>
                <a:tab pos="196215" algn="l"/>
              </a:tabLst>
            </a:pPr>
            <a:r>
              <a:rPr lang="en-US" sz="2400" dirty="0">
                <a:effectLst/>
                <a:latin typeface="Times New Roman" panose="02020603050405020304" pitchFamily="18" charset="0"/>
                <a:ea typeface="Calibri" panose="020F0502020204030204" pitchFamily="34" charset="0"/>
              </a:rPr>
              <a:t>Detecting and monitoring the motor symptoms plays an important role in early detection of the disease and helps doctors perform early diagnosis. </a:t>
            </a:r>
          </a:p>
          <a:p>
            <a:pPr marL="195580" marR="157480" indent="-183515" algn="just">
              <a:spcBef>
                <a:spcPts val="100"/>
              </a:spcBef>
              <a:buFont typeface="Arial"/>
              <a:buChar char="•"/>
              <a:tabLst>
                <a:tab pos="196215" algn="l"/>
              </a:tabLst>
            </a:pPr>
            <a:r>
              <a:rPr lang="en-US" sz="2400" dirty="0">
                <a:latin typeface="Times New Roman" panose="02020603050405020304" pitchFamily="18" charset="0"/>
                <a:ea typeface="Calibri" panose="020F0502020204030204" pitchFamily="34" charset="0"/>
              </a:rPr>
              <a:t>W</a:t>
            </a:r>
            <a:r>
              <a:rPr lang="en-US" sz="2400" dirty="0">
                <a:effectLst/>
                <a:latin typeface="Times New Roman" panose="02020603050405020304" pitchFamily="18" charset="0"/>
                <a:ea typeface="Calibri" panose="020F0502020204030204" pitchFamily="34" charset="0"/>
              </a:rPr>
              <a:t>e aim to detect PD using a multi-symptom approach that evaluates passively captured data from multiple sensors. </a:t>
            </a:r>
            <a:endParaRPr lang="en-US" sz="2400" dirty="0">
              <a:latin typeface="Times New Roman" panose="02020603050405020304" pitchFamily="18" charset="0"/>
              <a:ea typeface="Calibri" panose="020F0502020204030204" pitchFamily="34" charset="0"/>
            </a:endParaRPr>
          </a:p>
          <a:p>
            <a:pPr marL="195580" marR="157480" indent="-183515" algn="just">
              <a:spcBef>
                <a:spcPts val="100"/>
              </a:spcBef>
              <a:buFont typeface="Arial"/>
              <a:buChar char="•"/>
              <a:tabLst>
                <a:tab pos="196215" algn="l"/>
              </a:tabLst>
            </a:pPr>
            <a:endParaRPr lang="en-US" sz="2400" dirty="0">
              <a:effectLst/>
              <a:latin typeface="Times New Roman" panose="02020603050405020304" pitchFamily="18" charset="0"/>
              <a:ea typeface="Calibri" panose="020F0502020204030204" pitchFamily="34" charset="0"/>
            </a:endParaRPr>
          </a:p>
          <a:p>
            <a:pPr marL="195580" marR="157480" indent="-183515" algn="just">
              <a:spcBef>
                <a:spcPts val="100"/>
              </a:spcBef>
              <a:buFont typeface="Arial"/>
              <a:buChar char="•"/>
              <a:tabLst>
                <a:tab pos="196215" algn="l"/>
              </a:tabLst>
            </a:pPr>
            <a:endParaRPr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76200"/>
            <a:ext cx="4307840" cy="695960"/>
          </a:xfrm>
          <a:prstGeom prst="rect">
            <a:avLst/>
          </a:prstGeom>
        </p:spPr>
        <p:txBody>
          <a:bodyPr vert="horz" wrap="square" lIns="0" tIns="12700" rIns="0" bIns="0" rtlCol="0">
            <a:spAutoFit/>
          </a:bodyPr>
          <a:lstStyle/>
          <a:p>
            <a:pPr marL="12700">
              <a:lnSpc>
                <a:spcPct val="100000"/>
              </a:lnSpc>
              <a:spcBef>
                <a:spcPts val="100"/>
              </a:spcBef>
            </a:pPr>
            <a:r>
              <a:rPr sz="4400" b="1" spc="-15" dirty="0">
                <a:latin typeface="Times New Roman" panose="02020603050405020304" pitchFamily="18" charset="0"/>
                <a:cs typeface="Times New Roman" panose="02020603050405020304" pitchFamily="18" charset="0"/>
              </a:rPr>
              <a:t>Literature</a:t>
            </a:r>
            <a:r>
              <a:rPr sz="4400" b="1" spc="-80" dirty="0">
                <a:latin typeface="Times New Roman" panose="02020603050405020304" pitchFamily="18" charset="0"/>
                <a:cs typeface="Times New Roman" panose="02020603050405020304" pitchFamily="18" charset="0"/>
              </a:rPr>
              <a:t> </a:t>
            </a:r>
            <a:r>
              <a:rPr sz="4400" b="1" spc="-5" dirty="0">
                <a:latin typeface="Times New Roman" panose="02020603050405020304" pitchFamily="18" charset="0"/>
                <a:cs typeface="Times New Roman" panose="02020603050405020304" pitchFamily="18" charset="0"/>
              </a:rPr>
              <a:t>Survey</a:t>
            </a:r>
            <a:endParaRPr sz="4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C0457C0-EF62-4382-839B-7B2F1EF8F425}"/>
              </a:ext>
            </a:extLst>
          </p:cNvPr>
          <p:cNvGraphicFramePr>
            <a:graphicFrameLocks noGrp="1"/>
          </p:cNvGraphicFramePr>
          <p:nvPr>
            <p:extLst>
              <p:ext uri="{D42A27DB-BD31-4B8C-83A1-F6EECF244321}">
                <p14:modId xmlns:p14="http://schemas.microsoft.com/office/powerpoint/2010/main" val="2799252689"/>
              </p:ext>
            </p:extLst>
          </p:nvPr>
        </p:nvGraphicFramePr>
        <p:xfrm>
          <a:off x="363220" y="838200"/>
          <a:ext cx="11371578" cy="5713095"/>
        </p:xfrm>
        <a:graphic>
          <a:graphicData uri="http://schemas.openxmlformats.org/drawingml/2006/table">
            <a:tbl>
              <a:tblPr firstRow="1" bandRow="1">
                <a:tableStyleId>{5C22544A-7EE6-4342-B048-85BDC9FD1C3A}</a:tableStyleId>
              </a:tblPr>
              <a:tblGrid>
                <a:gridCol w="932180">
                  <a:extLst>
                    <a:ext uri="{9D8B030D-6E8A-4147-A177-3AD203B41FA5}">
                      <a16:colId xmlns:a16="http://schemas.microsoft.com/office/drawing/2014/main" val="2319311611"/>
                    </a:ext>
                  </a:extLst>
                </a:gridCol>
                <a:gridCol w="3048000">
                  <a:extLst>
                    <a:ext uri="{9D8B030D-6E8A-4147-A177-3AD203B41FA5}">
                      <a16:colId xmlns:a16="http://schemas.microsoft.com/office/drawing/2014/main" val="2413613421"/>
                    </a:ext>
                  </a:extLst>
                </a:gridCol>
                <a:gridCol w="1447800">
                  <a:extLst>
                    <a:ext uri="{9D8B030D-6E8A-4147-A177-3AD203B41FA5}">
                      <a16:colId xmlns:a16="http://schemas.microsoft.com/office/drawing/2014/main" val="2260805312"/>
                    </a:ext>
                  </a:extLst>
                </a:gridCol>
                <a:gridCol w="1752600">
                  <a:extLst>
                    <a:ext uri="{9D8B030D-6E8A-4147-A177-3AD203B41FA5}">
                      <a16:colId xmlns:a16="http://schemas.microsoft.com/office/drawing/2014/main" val="284954597"/>
                    </a:ext>
                  </a:extLst>
                </a:gridCol>
                <a:gridCol w="2295735">
                  <a:extLst>
                    <a:ext uri="{9D8B030D-6E8A-4147-A177-3AD203B41FA5}">
                      <a16:colId xmlns:a16="http://schemas.microsoft.com/office/drawing/2014/main" val="3498977100"/>
                    </a:ext>
                  </a:extLst>
                </a:gridCol>
                <a:gridCol w="1895263">
                  <a:extLst>
                    <a:ext uri="{9D8B030D-6E8A-4147-A177-3AD203B41FA5}">
                      <a16:colId xmlns:a16="http://schemas.microsoft.com/office/drawing/2014/main" val="1585881443"/>
                    </a:ext>
                  </a:extLst>
                </a:gridCol>
              </a:tblGrid>
              <a:tr h="1114425">
                <a:tc>
                  <a:txBody>
                    <a:bodyPr/>
                    <a:lstStyle/>
                    <a:p>
                      <a:r>
                        <a:rPr lang="en-IN" dirty="0"/>
                        <a:t>SL</a:t>
                      </a:r>
                    </a:p>
                    <a:p>
                      <a:r>
                        <a:rPr lang="en-IN" dirty="0"/>
                        <a:t>No.</a:t>
                      </a:r>
                    </a:p>
                    <a:p>
                      <a:endParaRPr lang="en-IN" dirty="0"/>
                    </a:p>
                  </a:txBody>
                  <a:tcPr/>
                </a:tc>
                <a:tc>
                  <a:txBody>
                    <a:bodyPr/>
                    <a:lstStyle/>
                    <a:p>
                      <a:r>
                        <a:rPr lang="en-IN" dirty="0"/>
                        <a:t>Title of the Paper.</a:t>
                      </a:r>
                    </a:p>
                    <a:p>
                      <a:endParaRPr lang="en-IN" dirty="0"/>
                    </a:p>
                  </a:txBody>
                  <a:tcPr/>
                </a:tc>
                <a:tc>
                  <a:txBody>
                    <a:bodyPr/>
                    <a:lstStyle/>
                    <a:p>
                      <a:r>
                        <a:rPr lang="en-IN" dirty="0"/>
                        <a:t>Journal and publishing year.</a:t>
                      </a:r>
                    </a:p>
                    <a:p>
                      <a:endParaRPr lang="en-IN" dirty="0"/>
                    </a:p>
                  </a:txBody>
                  <a:tcPr/>
                </a:tc>
                <a:tc>
                  <a:txBody>
                    <a:bodyPr/>
                    <a:lstStyle/>
                    <a:p>
                      <a:r>
                        <a:rPr lang="en-IN" dirty="0"/>
                        <a:t>Authors.</a:t>
                      </a:r>
                    </a:p>
                    <a:p>
                      <a:endParaRPr lang="en-IN" dirty="0"/>
                    </a:p>
                  </a:txBody>
                  <a:tcPr/>
                </a:tc>
                <a:tc>
                  <a:txBody>
                    <a:bodyPr/>
                    <a:lstStyle/>
                    <a:p>
                      <a:r>
                        <a:rPr lang="en-IN" dirty="0"/>
                        <a:t>Methodology.</a:t>
                      </a:r>
                    </a:p>
                    <a:p>
                      <a:endParaRPr lang="en-IN" dirty="0"/>
                    </a:p>
                  </a:txBody>
                  <a:tcPr/>
                </a:tc>
                <a:tc>
                  <a:txBody>
                    <a:bodyPr/>
                    <a:lstStyle/>
                    <a:p>
                      <a:r>
                        <a:rPr lang="en-IN" dirty="0"/>
                        <a:t>Limitations.</a:t>
                      </a:r>
                    </a:p>
                    <a:p>
                      <a:endParaRPr lang="en-IN" dirty="0"/>
                    </a:p>
                  </a:txBody>
                  <a:tcPr/>
                </a:tc>
                <a:extLst>
                  <a:ext uri="{0D108BD9-81ED-4DB2-BD59-A6C34878D82A}">
                    <a16:rowId xmlns:a16="http://schemas.microsoft.com/office/drawing/2014/main" val="4150629762"/>
                  </a:ext>
                </a:extLst>
              </a:tr>
              <a:tr h="2533650">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A Hybrid Approach to Parkinson Disease Classification using speech signal.</a:t>
                      </a:r>
                    </a:p>
                  </a:txBody>
                  <a:tcPr/>
                </a:tc>
                <a:tc>
                  <a:txBody>
                    <a:bodyPr/>
                    <a:lstStyle/>
                    <a:p>
                      <a:r>
                        <a:rPr lang="en-IN" dirty="0">
                          <a:latin typeface="Times New Roman" panose="02020603050405020304" pitchFamily="18" charset="0"/>
                          <a:cs typeface="Times New Roman" panose="02020603050405020304" pitchFamily="18" charset="0"/>
                        </a:rPr>
                        <a:t>IEEE, 2018.</a:t>
                      </a:r>
                    </a:p>
                  </a:txBody>
                  <a:tcPr/>
                </a:tc>
                <a:tc>
                  <a:txBody>
                    <a:bodyPr/>
                    <a:lstStyle/>
                    <a:p>
                      <a:r>
                        <a:rPr lang="en-IN" dirty="0">
                          <a:latin typeface="Times New Roman" panose="02020603050405020304" pitchFamily="18" charset="0"/>
                          <a:cs typeface="Times New Roman" panose="02020603050405020304" pitchFamily="18" charset="0"/>
                        </a:rPr>
                        <a:t>Kemal Polat.</a:t>
                      </a:r>
                    </a:p>
                  </a:txBody>
                  <a:tcPr/>
                </a:tc>
                <a:tc>
                  <a:txBody>
                    <a:bodyPr/>
                    <a:lstStyle/>
                    <a:p>
                      <a:r>
                        <a:rPr lang="en-IN" dirty="0">
                          <a:latin typeface="Times New Roman" panose="02020603050405020304" pitchFamily="18" charset="0"/>
                          <a:cs typeface="Times New Roman" panose="02020603050405020304" pitchFamily="18" charset="0"/>
                        </a:rPr>
                        <a:t>This method used multiple voice features for effective detection. This method used patient’s speech variations to detect PD. </a:t>
                      </a:r>
                    </a:p>
                  </a:txBody>
                  <a:tcPr/>
                </a:tc>
                <a:tc>
                  <a:txBody>
                    <a:bodyPr/>
                    <a:lstStyle/>
                    <a:p>
                      <a:r>
                        <a:rPr lang="en-IN" b="0" i="0" dirty="0">
                          <a:solidFill>
                            <a:schemeClr val="dk1"/>
                          </a:solidFill>
                          <a:effectLst/>
                          <a:latin typeface="Times New Roman" panose="02020603050405020304" pitchFamily="18" charset="0"/>
                          <a:ea typeface="+mn-ea"/>
                          <a:cs typeface="Times New Roman" panose="02020603050405020304" pitchFamily="18" charset="0"/>
                        </a:rPr>
                        <a:t>Background Noise Interference.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7729945"/>
                  </a:ext>
                </a:extLst>
              </a:tr>
              <a:tr h="1990725">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Sensor based Detection of Parkinson’s Disease Motor Symptoms.</a:t>
                      </a:r>
                    </a:p>
                  </a:txBody>
                  <a:tcPr/>
                </a:tc>
                <a:tc>
                  <a:txBody>
                    <a:bodyPr/>
                    <a:lstStyle/>
                    <a:p>
                      <a:r>
                        <a:rPr lang="en-IN" dirty="0">
                          <a:latin typeface="Times New Roman" panose="02020603050405020304" pitchFamily="18" charset="0"/>
                          <a:cs typeface="Times New Roman" panose="02020603050405020304" pitchFamily="18" charset="0"/>
                        </a:rPr>
                        <a:t>IEEE, 2020.</a:t>
                      </a:r>
                    </a:p>
                  </a:txBody>
                  <a:tcPr/>
                </a:tc>
                <a:tc>
                  <a:txBody>
                    <a:bodyPr/>
                    <a:lstStyle/>
                    <a:p>
                      <a:r>
                        <a:rPr lang="en-IN" dirty="0">
                          <a:latin typeface="Times New Roman" panose="02020603050405020304" pitchFamily="18" charset="0"/>
                          <a:cs typeface="Times New Roman" panose="02020603050405020304" pitchFamily="18" charset="0"/>
                        </a:rPr>
                        <a:t>Vinayak Majhi, Sudip Paul, Goutam </a:t>
                      </a:r>
                      <a:r>
                        <a:rPr lang="en-IN" dirty="0" err="1">
                          <a:latin typeface="Times New Roman" panose="02020603050405020304" pitchFamily="18" charset="0"/>
                          <a:cs typeface="Times New Roman" panose="02020603050405020304" pitchFamily="18" charset="0"/>
                        </a:rPr>
                        <a:t>Saha</a:t>
                      </a:r>
                      <a:r>
                        <a:rPr lang="en-IN" dirty="0">
                          <a:latin typeface="Times New Roman" panose="02020603050405020304" pitchFamily="18" charset="0"/>
                          <a:cs typeface="Times New Roman" panose="02020603050405020304" pitchFamily="18" charset="0"/>
                        </a:rPr>
                        <a:t>, Jitendra Kumar Verma</a:t>
                      </a:r>
                    </a:p>
                  </a:txBody>
                  <a:tcPr/>
                </a:tc>
                <a:tc>
                  <a:txBody>
                    <a:bodyPr/>
                    <a:lstStyle/>
                    <a:p>
                      <a:r>
                        <a:rPr lang="en-IN" dirty="0">
                          <a:latin typeface="Times New Roman" panose="02020603050405020304" pitchFamily="18" charset="0"/>
                          <a:cs typeface="Times New Roman" panose="02020603050405020304" pitchFamily="18" charset="0"/>
                        </a:rPr>
                        <a:t>Inertial Measurement Unit (IMU) is used as a complete sensor for measuring tremor. </a:t>
                      </a:r>
                    </a:p>
                  </a:txBody>
                  <a:tcPr/>
                </a:tc>
                <a:tc>
                  <a:txBody>
                    <a:bodyPr/>
                    <a:lstStyle/>
                    <a:p>
                      <a:r>
                        <a:rPr lang="en-IN" b="0" i="0" dirty="0">
                          <a:solidFill>
                            <a:schemeClr val="dk1"/>
                          </a:solidFill>
                          <a:effectLst/>
                          <a:latin typeface="Times New Roman" panose="02020603050405020304" pitchFamily="18" charset="0"/>
                          <a:ea typeface="+mn-ea"/>
                          <a:cs typeface="Times New Roman" panose="02020603050405020304" pitchFamily="18" charset="0"/>
                        </a:rPr>
                        <a:t>They are prone to error that accumulates over time, also known as drift.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528262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64E9579-451D-4335-A7A3-F583E58564ED}"/>
              </a:ext>
            </a:extLst>
          </p:cNvPr>
          <p:cNvGraphicFramePr>
            <a:graphicFrameLocks noGrp="1"/>
          </p:cNvGraphicFramePr>
          <p:nvPr>
            <p:extLst>
              <p:ext uri="{D42A27DB-BD31-4B8C-83A1-F6EECF244321}">
                <p14:modId xmlns:p14="http://schemas.microsoft.com/office/powerpoint/2010/main" val="3450309498"/>
              </p:ext>
            </p:extLst>
          </p:nvPr>
        </p:nvGraphicFramePr>
        <p:xfrm>
          <a:off x="304800" y="152400"/>
          <a:ext cx="11855778" cy="69443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073756796"/>
                    </a:ext>
                  </a:extLst>
                </a:gridCol>
                <a:gridCol w="2209800">
                  <a:extLst>
                    <a:ext uri="{9D8B030D-6E8A-4147-A177-3AD203B41FA5}">
                      <a16:colId xmlns:a16="http://schemas.microsoft.com/office/drawing/2014/main" val="352960136"/>
                    </a:ext>
                  </a:extLst>
                </a:gridCol>
                <a:gridCol w="1828800">
                  <a:extLst>
                    <a:ext uri="{9D8B030D-6E8A-4147-A177-3AD203B41FA5}">
                      <a16:colId xmlns:a16="http://schemas.microsoft.com/office/drawing/2014/main" val="1859326175"/>
                    </a:ext>
                  </a:extLst>
                </a:gridCol>
                <a:gridCol w="2286000">
                  <a:extLst>
                    <a:ext uri="{9D8B030D-6E8A-4147-A177-3AD203B41FA5}">
                      <a16:colId xmlns:a16="http://schemas.microsoft.com/office/drawing/2014/main" val="2032283392"/>
                    </a:ext>
                  </a:extLst>
                </a:gridCol>
                <a:gridCol w="2362200">
                  <a:extLst>
                    <a:ext uri="{9D8B030D-6E8A-4147-A177-3AD203B41FA5}">
                      <a16:colId xmlns:a16="http://schemas.microsoft.com/office/drawing/2014/main" val="2792877878"/>
                    </a:ext>
                  </a:extLst>
                </a:gridCol>
                <a:gridCol w="1797378">
                  <a:extLst>
                    <a:ext uri="{9D8B030D-6E8A-4147-A177-3AD203B41FA5}">
                      <a16:colId xmlns:a16="http://schemas.microsoft.com/office/drawing/2014/main" val="3437927139"/>
                    </a:ext>
                  </a:extLst>
                </a:gridCol>
              </a:tblGrid>
              <a:tr h="345440">
                <a:tc>
                  <a:txBody>
                    <a:bodyPr/>
                    <a:lstStyle/>
                    <a:p>
                      <a:r>
                        <a:rPr lang="en-IN" dirty="0"/>
                        <a:t>SL</a:t>
                      </a:r>
                    </a:p>
                    <a:p>
                      <a:r>
                        <a:rPr lang="en-IN" dirty="0"/>
                        <a:t>No.</a:t>
                      </a:r>
                    </a:p>
                    <a:p>
                      <a:endParaRPr lang="en-IN" dirty="0"/>
                    </a:p>
                  </a:txBody>
                  <a:tcPr/>
                </a:tc>
                <a:tc>
                  <a:txBody>
                    <a:bodyPr/>
                    <a:lstStyle/>
                    <a:p>
                      <a:r>
                        <a:rPr lang="en-IN" dirty="0"/>
                        <a:t>Title of the Paper.</a:t>
                      </a:r>
                    </a:p>
                    <a:p>
                      <a:endParaRPr lang="en-IN" dirty="0"/>
                    </a:p>
                  </a:txBody>
                  <a:tcPr/>
                </a:tc>
                <a:tc>
                  <a:txBody>
                    <a:bodyPr/>
                    <a:lstStyle/>
                    <a:p>
                      <a:r>
                        <a:rPr lang="en-IN" dirty="0"/>
                        <a:t>Journal and publishing year.</a:t>
                      </a:r>
                    </a:p>
                    <a:p>
                      <a:endParaRPr lang="en-IN" dirty="0"/>
                    </a:p>
                  </a:txBody>
                  <a:tcPr/>
                </a:tc>
                <a:tc>
                  <a:txBody>
                    <a:bodyPr/>
                    <a:lstStyle/>
                    <a:p>
                      <a:r>
                        <a:rPr lang="en-IN" dirty="0"/>
                        <a:t>Authors.</a:t>
                      </a:r>
                    </a:p>
                    <a:p>
                      <a:endParaRPr lang="en-IN" dirty="0"/>
                    </a:p>
                  </a:txBody>
                  <a:tcPr/>
                </a:tc>
                <a:tc>
                  <a:txBody>
                    <a:bodyPr/>
                    <a:lstStyle/>
                    <a:p>
                      <a:r>
                        <a:rPr lang="en-IN" dirty="0"/>
                        <a:t>Methodology.</a:t>
                      </a:r>
                    </a:p>
                    <a:p>
                      <a:endParaRPr lang="en-IN" dirty="0"/>
                    </a:p>
                  </a:txBody>
                  <a:tcPr/>
                </a:tc>
                <a:tc>
                  <a:txBody>
                    <a:bodyPr/>
                    <a:lstStyle/>
                    <a:p>
                      <a:r>
                        <a:rPr lang="en-IN" dirty="0"/>
                        <a:t>Limitations.</a:t>
                      </a:r>
                    </a:p>
                    <a:p>
                      <a:endParaRPr lang="en-IN" dirty="0"/>
                    </a:p>
                  </a:txBody>
                  <a:tcPr/>
                </a:tc>
                <a:extLst>
                  <a:ext uri="{0D108BD9-81ED-4DB2-BD59-A6C34878D82A}">
                    <a16:rowId xmlns:a16="http://schemas.microsoft.com/office/drawing/2014/main" val="655362955"/>
                  </a:ext>
                </a:extLst>
              </a:tr>
              <a:tr h="2286000">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Times New Roman" pitchFamily="18" charset="0"/>
                          <a:ea typeface="+mn-ea"/>
                          <a:cs typeface="Times New Roman" pitchFamily="18" charset="0"/>
                        </a:rPr>
                        <a:t>A System to Monitor Tremors in Patients with Parkinson's Disease .</a:t>
                      </a:r>
                      <a:endParaRPr lang="en-US" sz="1800" kern="1200" dirty="0">
                        <a:solidFill>
                          <a:schemeClr val="dk1"/>
                        </a:solidFill>
                        <a:latin typeface="Times New Roman" pitchFamily="18" charset="0"/>
                        <a:ea typeface="+mn-ea"/>
                        <a:cs typeface="Times New Roman"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IN"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Times New Roman" pitchFamily="18" charset="0"/>
                          <a:ea typeface="+mn-ea"/>
                          <a:cs typeface="Times New Roman" pitchFamily="18" charset="0"/>
                        </a:rPr>
                        <a:t>IEEE, 2018.</a:t>
                      </a:r>
                      <a:endParaRPr lang="en-US" sz="1800" kern="1200" dirty="0">
                        <a:solidFill>
                          <a:schemeClr val="dk1"/>
                        </a:solidFill>
                        <a:latin typeface="Times New Roman" pitchFamily="18" charset="0"/>
                        <a:ea typeface="+mn-ea"/>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Times New Roman" pitchFamily="18" charset="0"/>
                          <a:ea typeface="+mn-ea"/>
                          <a:cs typeface="Times New Roman" pitchFamily="18" charset="0"/>
                        </a:rPr>
                        <a:t>A. </a:t>
                      </a:r>
                      <a:r>
                        <a:rPr lang="en-IN" sz="1800" kern="1200" dirty="0" err="1">
                          <a:solidFill>
                            <a:schemeClr val="dk1"/>
                          </a:solidFill>
                          <a:latin typeface="Times New Roman" pitchFamily="18" charset="0"/>
                          <a:ea typeface="+mn-ea"/>
                          <a:cs typeface="Times New Roman" pitchFamily="18" charset="0"/>
                        </a:rPr>
                        <a:t>Bermeo</a:t>
                      </a:r>
                      <a:r>
                        <a:rPr lang="en-IN" sz="1800" kern="1200" dirty="0">
                          <a:solidFill>
                            <a:schemeClr val="dk1"/>
                          </a:solidFill>
                          <a:latin typeface="Times New Roman" pitchFamily="18" charset="0"/>
                          <a:ea typeface="+mn-ea"/>
                          <a:cs typeface="Times New Roman" pitchFamily="18" charset="0"/>
                        </a:rPr>
                        <a:t>, Student Member, IEEE, M. Bravo, Student Member, IEEE, M. Huerta, Senior Member, IEEE and A. Soto, Member, IEEE.</a:t>
                      </a:r>
                      <a:endParaRPr lang="en-US" sz="1800" kern="1200" dirty="0">
                        <a:solidFill>
                          <a:schemeClr val="dk1"/>
                        </a:solidFill>
                        <a:latin typeface="Times New Roman" pitchFamily="18" charset="0"/>
                        <a:ea typeface="+mn-ea"/>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Times New Roman" pitchFamily="18" charset="0"/>
                          <a:ea typeface="+mn-ea"/>
                          <a:cs typeface="Times New Roman" pitchFamily="18" charset="0"/>
                        </a:rPr>
                        <a:t>The signals acquisition in the extremities of the PD patient is performed by the Tremors Sensor Device; this device sends the acquired data toward Examiner android phone.</a:t>
                      </a:r>
                      <a:endParaRPr lang="en-US" sz="1800" kern="1200" dirty="0">
                        <a:solidFill>
                          <a:schemeClr val="dk1"/>
                        </a:solidFill>
                        <a:latin typeface="Times New Roman" pitchFamily="18" charset="0"/>
                        <a:ea typeface="+mn-ea"/>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Times New Roman" pitchFamily="18" charset="0"/>
                          <a:ea typeface="+mn-ea"/>
                          <a:cs typeface="Times New Roman" pitchFamily="18" charset="0"/>
                        </a:rPr>
                        <a:t>The sensor has an internally fixed range and time , potentially limiting their uses in some applications.</a:t>
                      </a:r>
                      <a:endParaRPr lang="en-US" sz="1800" kern="1200" dirty="0">
                        <a:solidFill>
                          <a:schemeClr val="dk1"/>
                        </a:solidFill>
                        <a:latin typeface="Times New Roman" pitchFamily="18" charset="0"/>
                        <a:ea typeface="+mn-ea"/>
                        <a:cs typeface="Times New Roman"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7604840"/>
                  </a:ext>
                </a:extLst>
              </a:tr>
              <a:tr h="3195320">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Hand Movement Compensation for Patients with Parkinson’s Disease Based on Polar Coordination System with Varied Origin</a:t>
                      </a:r>
                    </a:p>
                  </a:txBody>
                  <a:tcPr/>
                </a:tc>
                <a:tc>
                  <a:txBody>
                    <a:bodyPr/>
                    <a:lstStyle/>
                    <a:p>
                      <a:r>
                        <a:rPr lang="en-IN" dirty="0">
                          <a:latin typeface="Times New Roman" panose="02020603050405020304" pitchFamily="18" charset="0"/>
                          <a:cs typeface="Times New Roman" panose="02020603050405020304" pitchFamily="18" charset="0"/>
                        </a:rPr>
                        <a:t>IEEE, 2018.</a:t>
                      </a:r>
                    </a:p>
                  </a:txBody>
                  <a:tcPr/>
                </a:tc>
                <a:tc>
                  <a:txBody>
                    <a:bodyPr/>
                    <a:lstStyle/>
                    <a:p>
                      <a:r>
                        <a:rPr lang="en-IN" dirty="0">
                          <a:latin typeface="Times New Roman" panose="02020603050405020304" pitchFamily="18" charset="0"/>
                          <a:cs typeface="Times New Roman" panose="02020603050405020304" pitchFamily="18" charset="0"/>
                        </a:rPr>
                        <a:t>Min Wang1 , Bei Wang , </a:t>
                      </a:r>
                      <a:r>
                        <a:rPr lang="en-IN" dirty="0" err="1">
                          <a:latin typeface="Times New Roman" panose="02020603050405020304" pitchFamily="18" charset="0"/>
                          <a:cs typeface="Times New Roman" panose="02020603050405020304" pitchFamily="18" charset="0"/>
                        </a:rPr>
                        <a:t>Junzhong</a:t>
                      </a:r>
                      <a:r>
                        <a:rPr lang="en-IN" dirty="0">
                          <a:latin typeface="Times New Roman" panose="02020603050405020304" pitchFamily="18" charset="0"/>
                          <a:cs typeface="Times New Roman" panose="02020603050405020304" pitchFamily="18" charset="0"/>
                        </a:rPr>
                        <a:t> Zou , Jian Zhang , Masatoshi Nakamura.</a:t>
                      </a:r>
                    </a:p>
                  </a:txBody>
                  <a:tcPr/>
                </a:tc>
                <a:tc>
                  <a:txBody>
                    <a:bodyPr/>
                    <a:lstStyle/>
                    <a:p>
                      <a:r>
                        <a:rPr lang="en-IN" dirty="0">
                          <a:latin typeface="Times New Roman" panose="02020603050405020304" pitchFamily="18" charset="0"/>
                          <a:cs typeface="Times New Roman" panose="02020603050405020304" pitchFamily="18" charset="0"/>
                        </a:rPr>
                        <a:t>Spiral drawing experiment is a task which involves fine accurate continuous movements. The recording data reflect the patients’ own hand movement ability. </a:t>
                      </a:r>
                    </a:p>
                  </a:txBody>
                  <a:tcPr/>
                </a:tc>
                <a:tc>
                  <a:txBody>
                    <a:bodyPr/>
                    <a:lstStyle/>
                    <a:p>
                      <a:r>
                        <a:rPr lang="en-IN" dirty="0">
                          <a:latin typeface="Times New Roman" panose="02020603050405020304" pitchFamily="18" charset="0"/>
                          <a:cs typeface="Times New Roman" panose="02020603050405020304" pitchFamily="18" charset="0"/>
                        </a:rPr>
                        <a:t>This exercise can cause fatigue.</a:t>
                      </a:r>
                    </a:p>
                  </a:txBody>
                  <a:tcPr/>
                </a:tc>
                <a:extLst>
                  <a:ext uri="{0D108BD9-81ED-4DB2-BD59-A6C34878D82A}">
                    <a16:rowId xmlns:a16="http://schemas.microsoft.com/office/drawing/2014/main" val="2954140674"/>
                  </a:ext>
                </a:extLst>
              </a:tr>
            </a:tbl>
          </a:graphicData>
        </a:graphic>
      </p:graphicFrame>
    </p:spTree>
    <p:extLst>
      <p:ext uri="{BB962C8B-B14F-4D97-AF65-F5344CB8AC3E}">
        <p14:creationId xmlns:p14="http://schemas.microsoft.com/office/powerpoint/2010/main" val="241137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BBFE6F-95AA-49FB-B1E2-A527EC8DEDF1}"/>
              </a:ext>
            </a:extLst>
          </p:cNvPr>
          <p:cNvGraphicFramePr>
            <a:graphicFrameLocks noGrp="1"/>
          </p:cNvGraphicFramePr>
          <p:nvPr>
            <p:extLst>
              <p:ext uri="{D42A27DB-BD31-4B8C-83A1-F6EECF244321}">
                <p14:modId xmlns:p14="http://schemas.microsoft.com/office/powerpoint/2010/main" val="2983069391"/>
              </p:ext>
            </p:extLst>
          </p:nvPr>
        </p:nvGraphicFramePr>
        <p:xfrm>
          <a:off x="228600" y="76201"/>
          <a:ext cx="11811000" cy="6629399"/>
        </p:xfrm>
        <a:graphic>
          <a:graphicData uri="http://schemas.openxmlformats.org/drawingml/2006/table">
            <a:tbl>
              <a:tblPr firstRow="1" bandRow="1">
                <a:tableStyleId>{5C22544A-7EE6-4342-B048-85BDC9FD1C3A}</a:tableStyleId>
              </a:tblPr>
              <a:tblGrid>
                <a:gridCol w="1235137">
                  <a:extLst>
                    <a:ext uri="{9D8B030D-6E8A-4147-A177-3AD203B41FA5}">
                      <a16:colId xmlns:a16="http://schemas.microsoft.com/office/drawing/2014/main" val="1532200947"/>
                    </a:ext>
                  </a:extLst>
                </a:gridCol>
                <a:gridCol w="2161490">
                  <a:extLst>
                    <a:ext uri="{9D8B030D-6E8A-4147-A177-3AD203B41FA5}">
                      <a16:colId xmlns:a16="http://schemas.microsoft.com/office/drawing/2014/main" val="1853914485"/>
                    </a:ext>
                  </a:extLst>
                </a:gridCol>
                <a:gridCol w="1621118">
                  <a:extLst>
                    <a:ext uri="{9D8B030D-6E8A-4147-A177-3AD203B41FA5}">
                      <a16:colId xmlns:a16="http://schemas.microsoft.com/office/drawing/2014/main" val="1491146654"/>
                    </a:ext>
                  </a:extLst>
                </a:gridCol>
                <a:gridCol w="2678455">
                  <a:extLst>
                    <a:ext uri="{9D8B030D-6E8A-4147-A177-3AD203B41FA5}">
                      <a16:colId xmlns:a16="http://schemas.microsoft.com/office/drawing/2014/main" val="2684778353"/>
                    </a:ext>
                  </a:extLst>
                </a:gridCol>
                <a:gridCol w="2286000">
                  <a:extLst>
                    <a:ext uri="{9D8B030D-6E8A-4147-A177-3AD203B41FA5}">
                      <a16:colId xmlns:a16="http://schemas.microsoft.com/office/drawing/2014/main" val="2391321724"/>
                    </a:ext>
                  </a:extLst>
                </a:gridCol>
                <a:gridCol w="1828800">
                  <a:extLst>
                    <a:ext uri="{9D8B030D-6E8A-4147-A177-3AD203B41FA5}">
                      <a16:colId xmlns:a16="http://schemas.microsoft.com/office/drawing/2014/main" val="2869919908"/>
                    </a:ext>
                  </a:extLst>
                </a:gridCol>
              </a:tblGrid>
              <a:tr h="1234038">
                <a:tc>
                  <a:txBody>
                    <a:bodyPr/>
                    <a:lstStyle/>
                    <a:p>
                      <a:r>
                        <a:rPr lang="en-IN" dirty="0"/>
                        <a:t>SL</a:t>
                      </a:r>
                    </a:p>
                    <a:p>
                      <a:r>
                        <a:rPr lang="en-IN" dirty="0"/>
                        <a:t>No.</a:t>
                      </a:r>
                    </a:p>
                    <a:p>
                      <a:endParaRPr lang="en-IN" dirty="0"/>
                    </a:p>
                  </a:txBody>
                  <a:tcPr/>
                </a:tc>
                <a:tc>
                  <a:txBody>
                    <a:bodyPr/>
                    <a:lstStyle/>
                    <a:p>
                      <a:r>
                        <a:rPr lang="en-IN" dirty="0"/>
                        <a:t>Title of the Paper.</a:t>
                      </a:r>
                    </a:p>
                    <a:p>
                      <a:endParaRPr lang="en-IN" dirty="0"/>
                    </a:p>
                  </a:txBody>
                  <a:tcPr/>
                </a:tc>
                <a:tc>
                  <a:txBody>
                    <a:bodyPr/>
                    <a:lstStyle/>
                    <a:p>
                      <a:r>
                        <a:rPr lang="en-IN" dirty="0"/>
                        <a:t>Journal and publishing year.</a:t>
                      </a:r>
                    </a:p>
                    <a:p>
                      <a:endParaRPr lang="en-IN" dirty="0"/>
                    </a:p>
                  </a:txBody>
                  <a:tcPr/>
                </a:tc>
                <a:tc>
                  <a:txBody>
                    <a:bodyPr/>
                    <a:lstStyle/>
                    <a:p>
                      <a:r>
                        <a:rPr lang="en-IN" dirty="0"/>
                        <a:t>Authors.</a:t>
                      </a:r>
                    </a:p>
                    <a:p>
                      <a:endParaRPr lang="en-IN" dirty="0"/>
                    </a:p>
                  </a:txBody>
                  <a:tcPr/>
                </a:tc>
                <a:tc>
                  <a:txBody>
                    <a:bodyPr/>
                    <a:lstStyle/>
                    <a:p>
                      <a:r>
                        <a:rPr lang="en-IN" dirty="0"/>
                        <a:t>Methodology.</a:t>
                      </a:r>
                    </a:p>
                    <a:p>
                      <a:endParaRPr lang="en-IN" dirty="0"/>
                    </a:p>
                  </a:txBody>
                  <a:tcPr/>
                </a:tc>
                <a:tc>
                  <a:txBody>
                    <a:bodyPr/>
                    <a:lstStyle/>
                    <a:p>
                      <a:r>
                        <a:rPr lang="en-IN" dirty="0"/>
                        <a:t>Limitations.</a:t>
                      </a:r>
                    </a:p>
                    <a:p>
                      <a:endParaRPr lang="en-IN" dirty="0"/>
                    </a:p>
                  </a:txBody>
                  <a:tcPr/>
                </a:tc>
                <a:extLst>
                  <a:ext uri="{0D108BD9-81ED-4DB2-BD59-A6C34878D82A}">
                    <a16:rowId xmlns:a16="http://schemas.microsoft.com/office/drawing/2014/main" val="635250320"/>
                  </a:ext>
                </a:extLst>
              </a:tr>
              <a:tr h="2382367">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Identifying Fine Movement Difficulties in Parkinson's Disease Using a Computer Assessment Tool.</a:t>
                      </a:r>
                    </a:p>
                  </a:txBody>
                  <a:tcPr/>
                </a:tc>
                <a:tc>
                  <a:txBody>
                    <a:bodyPr/>
                    <a:lstStyle/>
                    <a:p>
                      <a:r>
                        <a:rPr lang="en-IN" dirty="0">
                          <a:latin typeface="Times New Roman" panose="02020603050405020304" pitchFamily="18" charset="0"/>
                          <a:cs typeface="Times New Roman" panose="02020603050405020304" pitchFamily="18" charset="0"/>
                        </a:rPr>
                        <a:t>IEEE, 2020.</a:t>
                      </a:r>
                    </a:p>
                  </a:txBody>
                  <a:tcPr/>
                </a:tc>
                <a:tc>
                  <a:txBody>
                    <a:bodyPr/>
                    <a:lstStyle/>
                    <a:p>
                      <a:r>
                        <a:rPr lang="en-IN" dirty="0">
                          <a:latin typeface="Times New Roman" panose="02020603050405020304" pitchFamily="18" charset="0"/>
                          <a:cs typeface="Times New Roman" panose="02020603050405020304" pitchFamily="18" charset="0"/>
                        </a:rPr>
                        <a:t>L. Cunningham, C. Nugent, G. Moore, D. Finlay, and D. Craig.</a:t>
                      </a:r>
                    </a:p>
                  </a:txBody>
                  <a:tcPr/>
                </a:tc>
                <a:tc>
                  <a:txBody>
                    <a:bodyPr/>
                    <a:lstStyle/>
                    <a:p>
                      <a:r>
                        <a:rPr lang="en-IN" dirty="0">
                          <a:latin typeface="Times New Roman" panose="02020603050405020304" pitchFamily="18" charset="0"/>
                          <a:cs typeface="Times New Roman" panose="02020603050405020304" pitchFamily="18" charset="0"/>
                        </a:rPr>
                        <a:t>This assessment tool collects data on the user's mouse movements by asking them to click targets on screen.</a:t>
                      </a:r>
                    </a:p>
                  </a:txBody>
                  <a:tcPr/>
                </a:tc>
                <a:tc>
                  <a:txBody>
                    <a:bodyPr/>
                    <a:lstStyle/>
                    <a:p>
                      <a:r>
                        <a:rPr lang="en-IN" dirty="0">
                          <a:latin typeface="Times New Roman" panose="02020603050405020304" pitchFamily="18" charset="0"/>
                          <a:cs typeface="Times New Roman" panose="02020603050405020304" pitchFamily="18" charset="0"/>
                        </a:rPr>
                        <a:t>This method cannot be used for all people since speed of movement of mouse varies with the individual.</a:t>
                      </a:r>
                    </a:p>
                  </a:txBody>
                  <a:tcPr/>
                </a:tc>
                <a:extLst>
                  <a:ext uri="{0D108BD9-81ED-4DB2-BD59-A6C34878D82A}">
                    <a16:rowId xmlns:a16="http://schemas.microsoft.com/office/drawing/2014/main" val="2733033538"/>
                  </a:ext>
                </a:extLst>
              </a:tr>
              <a:tr h="3012994">
                <a:tc>
                  <a:txBody>
                    <a:bodyPr/>
                    <a:lstStyle/>
                    <a:p>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Analysis of Tremors in Parkinson’s Disease Using Accelerometer.</a:t>
                      </a:r>
                    </a:p>
                  </a:txBody>
                  <a:tcPr/>
                </a:tc>
                <a:tc>
                  <a:txBody>
                    <a:bodyPr/>
                    <a:lstStyle/>
                    <a:p>
                      <a:r>
                        <a:rPr lang="en-IN" dirty="0">
                          <a:latin typeface="Times New Roman" panose="02020603050405020304" pitchFamily="18" charset="0"/>
                          <a:cs typeface="Times New Roman" panose="02020603050405020304" pitchFamily="18" charset="0"/>
                        </a:rPr>
                        <a:t>IEEE, 2021.</a:t>
                      </a:r>
                    </a:p>
                  </a:txBody>
                  <a:tcPr/>
                </a:tc>
                <a:tc>
                  <a:txBody>
                    <a:bodyPr/>
                    <a:lstStyle/>
                    <a:p>
                      <a:r>
                        <a:rPr lang="en-IN" dirty="0" err="1">
                          <a:latin typeface="Times New Roman" panose="02020603050405020304" pitchFamily="18" charset="0"/>
                          <a:cs typeface="Times New Roman" panose="02020603050405020304" pitchFamily="18" charset="0"/>
                        </a:rPr>
                        <a:t>Niya</a:t>
                      </a:r>
                      <a:r>
                        <a:rPr lang="en-IN" dirty="0">
                          <a:latin typeface="Times New Roman" panose="02020603050405020304" pitchFamily="18" charset="0"/>
                          <a:cs typeface="Times New Roman" panose="02020603050405020304" pitchFamily="18" charset="0"/>
                        </a:rPr>
                        <a:t> Romy Markose, Priscilla </a:t>
                      </a:r>
                      <a:r>
                        <a:rPr lang="en-IN" dirty="0" err="1">
                          <a:latin typeface="Times New Roman" panose="02020603050405020304" pitchFamily="18" charset="0"/>
                          <a:cs typeface="Times New Roman" panose="02020603050405020304" pitchFamily="18" charset="0"/>
                        </a:rPr>
                        <a:t>Dinkar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Moyya</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Mythili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Asaithambi</a:t>
                      </a:r>
                      <a:r>
                        <a:rPr lang="en-IN" dirty="0">
                          <a:latin typeface="Times New Roman" panose="02020603050405020304" pitchFamily="18" charset="0"/>
                          <a:cs typeface="Times New Roman" panose="02020603050405020304" pitchFamily="18" charset="0"/>
                        </a:rPr>
                        <a:t>.</a:t>
                      </a:r>
                    </a:p>
                  </a:txBody>
                  <a:tcPr/>
                </a:tc>
                <a:tc>
                  <a:txBody>
                    <a:bodyPr/>
                    <a:lstStyle/>
                    <a:p>
                      <a:r>
                        <a:rPr lang="en-IN" dirty="0">
                          <a:latin typeface="Times New Roman" panose="02020603050405020304" pitchFamily="18" charset="0"/>
                          <a:cs typeface="Times New Roman" panose="02020603050405020304" pitchFamily="18" charset="0"/>
                        </a:rPr>
                        <a:t>Accelerometer sensor which measures the motion and a processor that converts the signals observable in the personal computer.</a:t>
                      </a:r>
                    </a:p>
                  </a:txBody>
                  <a:tcPr/>
                </a:tc>
                <a:tc>
                  <a:txBody>
                    <a:bodyPr/>
                    <a:lstStyle/>
                    <a:p>
                      <a:r>
                        <a:rPr lang="en-IN" dirty="0">
                          <a:latin typeface="Times New Roman" panose="02020603050405020304" pitchFamily="18" charset="0"/>
                          <a:cs typeface="Times New Roman" panose="02020603050405020304" pitchFamily="18" charset="0"/>
                        </a:rPr>
                        <a:t>This disease has multiple symptoms but this paper deals with only one symptom.</a:t>
                      </a:r>
                    </a:p>
                  </a:txBody>
                  <a:tcPr/>
                </a:tc>
                <a:extLst>
                  <a:ext uri="{0D108BD9-81ED-4DB2-BD59-A6C34878D82A}">
                    <a16:rowId xmlns:a16="http://schemas.microsoft.com/office/drawing/2014/main" val="658773681"/>
                  </a:ext>
                </a:extLst>
              </a:tr>
            </a:tbl>
          </a:graphicData>
        </a:graphic>
      </p:graphicFrame>
    </p:spTree>
    <p:extLst>
      <p:ext uri="{BB962C8B-B14F-4D97-AF65-F5344CB8AC3E}">
        <p14:creationId xmlns:p14="http://schemas.microsoft.com/office/powerpoint/2010/main" val="141558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07F5A7-9F08-4708-8D3E-DFEC446DC5FA}"/>
              </a:ext>
            </a:extLst>
          </p:cNvPr>
          <p:cNvGraphicFramePr>
            <a:graphicFrameLocks noGrp="1"/>
          </p:cNvGraphicFramePr>
          <p:nvPr>
            <p:extLst>
              <p:ext uri="{D42A27DB-BD31-4B8C-83A1-F6EECF244321}">
                <p14:modId xmlns:p14="http://schemas.microsoft.com/office/powerpoint/2010/main" val="1508488552"/>
              </p:ext>
            </p:extLst>
          </p:nvPr>
        </p:nvGraphicFramePr>
        <p:xfrm>
          <a:off x="228600" y="152400"/>
          <a:ext cx="11734800" cy="6348274"/>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249312733"/>
                    </a:ext>
                  </a:extLst>
                </a:gridCol>
                <a:gridCol w="2133600">
                  <a:extLst>
                    <a:ext uri="{9D8B030D-6E8A-4147-A177-3AD203B41FA5}">
                      <a16:colId xmlns:a16="http://schemas.microsoft.com/office/drawing/2014/main" val="3032848124"/>
                    </a:ext>
                  </a:extLst>
                </a:gridCol>
                <a:gridCol w="2057400">
                  <a:extLst>
                    <a:ext uri="{9D8B030D-6E8A-4147-A177-3AD203B41FA5}">
                      <a16:colId xmlns:a16="http://schemas.microsoft.com/office/drawing/2014/main" val="2308146273"/>
                    </a:ext>
                  </a:extLst>
                </a:gridCol>
                <a:gridCol w="1905000">
                  <a:extLst>
                    <a:ext uri="{9D8B030D-6E8A-4147-A177-3AD203B41FA5}">
                      <a16:colId xmlns:a16="http://schemas.microsoft.com/office/drawing/2014/main" val="3641195242"/>
                    </a:ext>
                  </a:extLst>
                </a:gridCol>
                <a:gridCol w="2971800">
                  <a:extLst>
                    <a:ext uri="{9D8B030D-6E8A-4147-A177-3AD203B41FA5}">
                      <a16:colId xmlns:a16="http://schemas.microsoft.com/office/drawing/2014/main" val="1625377363"/>
                    </a:ext>
                  </a:extLst>
                </a:gridCol>
                <a:gridCol w="1752600">
                  <a:extLst>
                    <a:ext uri="{9D8B030D-6E8A-4147-A177-3AD203B41FA5}">
                      <a16:colId xmlns:a16="http://schemas.microsoft.com/office/drawing/2014/main" val="3787677162"/>
                    </a:ext>
                  </a:extLst>
                </a:gridCol>
              </a:tblGrid>
              <a:tr h="973593">
                <a:tc>
                  <a:txBody>
                    <a:bodyPr/>
                    <a:lstStyle/>
                    <a:p>
                      <a:r>
                        <a:rPr lang="en-IN" dirty="0"/>
                        <a:t>SL</a:t>
                      </a:r>
                    </a:p>
                    <a:p>
                      <a:r>
                        <a:rPr lang="en-IN" dirty="0"/>
                        <a:t>No.</a:t>
                      </a:r>
                    </a:p>
                    <a:p>
                      <a:endParaRPr lang="en-IN" dirty="0"/>
                    </a:p>
                  </a:txBody>
                  <a:tcPr/>
                </a:tc>
                <a:tc>
                  <a:txBody>
                    <a:bodyPr/>
                    <a:lstStyle/>
                    <a:p>
                      <a:r>
                        <a:rPr lang="en-IN" dirty="0"/>
                        <a:t>Title of the Paper.</a:t>
                      </a:r>
                    </a:p>
                    <a:p>
                      <a:endParaRPr lang="en-IN" dirty="0"/>
                    </a:p>
                  </a:txBody>
                  <a:tcPr/>
                </a:tc>
                <a:tc>
                  <a:txBody>
                    <a:bodyPr/>
                    <a:lstStyle/>
                    <a:p>
                      <a:r>
                        <a:rPr lang="en-IN" dirty="0"/>
                        <a:t>Journal and publishing year.</a:t>
                      </a:r>
                    </a:p>
                    <a:p>
                      <a:endParaRPr lang="en-IN" dirty="0"/>
                    </a:p>
                  </a:txBody>
                  <a:tcPr/>
                </a:tc>
                <a:tc>
                  <a:txBody>
                    <a:bodyPr/>
                    <a:lstStyle/>
                    <a:p>
                      <a:r>
                        <a:rPr lang="en-IN" dirty="0"/>
                        <a:t>Authors.</a:t>
                      </a:r>
                    </a:p>
                    <a:p>
                      <a:endParaRPr lang="en-IN" dirty="0"/>
                    </a:p>
                  </a:txBody>
                  <a:tcPr/>
                </a:tc>
                <a:tc>
                  <a:txBody>
                    <a:bodyPr/>
                    <a:lstStyle/>
                    <a:p>
                      <a:r>
                        <a:rPr lang="en-IN" dirty="0"/>
                        <a:t>Methodology.</a:t>
                      </a:r>
                    </a:p>
                    <a:p>
                      <a:endParaRPr lang="en-IN" dirty="0"/>
                    </a:p>
                  </a:txBody>
                  <a:tcPr/>
                </a:tc>
                <a:tc>
                  <a:txBody>
                    <a:bodyPr/>
                    <a:lstStyle/>
                    <a:p>
                      <a:r>
                        <a:rPr lang="en-IN" dirty="0"/>
                        <a:t>Limitations.</a:t>
                      </a:r>
                    </a:p>
                    <a:p>
                      <a:endParaRPr lang="en-IN" dirty="0"/>
                    </a:p>
                  </a:txBody>
                  <a:tcPr/>
                </a:tc>
                <a:extLst>
                  <a:ext uri="{0D108BD9-81ED-4DB2-BD59-A6C34878D82A}">
                    <a16:rowId xmlns:a16="http://schemas.microsoft.com/office/drawing/2014/main" val="419152940"/>
                  </a:ext>
                </a:extLst>
              </a:tr>
              <a:tr h="3356846">
                <a:tc>
                  <a:txBody>
                    <a:bodyPr/>
                    <a:lstStyle/>
                    <a:p>
                      <a:r>
                        <a:rPr lang="en-IN" sz="1600" dirty="0">
                          <a:latin typeface="Times New Roman" panose="02020603050405020304" pitchFamily="18" charset="0"/>
                          <a:cs typeface="Times New Roman" panose="02020603050405020304" pitchFamily="18" charset="0"/>
                        </a:rPr>
                        <a:t>7.</a:t>
                      </a:r>
                    </a:p>
                  </a:txBody>
                  <a:tcPr/>
                </a:tc>
                <a:tc>
                  <a:txBody>
                    <a:bodyPr/>
                    <a:lstStyle/>
                    <a:p>
                      <a:r>
                        <a:rPr lang="en-IN" sz="1600" dirty="0">
                          <a:latin typeface="Times New Roman" panose="02020603050405020304" pitchFamily="18" charset="0"/>
                          <a:cs typeface="Times New Roman" panose="02020603050405020304" pitchFamily="18" charset="0"/>
                        </a:rPr>
                        <a:t>A Study on Gait-based Parkinson’s Disease Detection Using a Force Sensitive Platform </a:t>
                      </a:r>
                    </a:p>
                  </a:txBody>
                  <a:tcPr/>
                </a:tc>
                <a:tc>
                  <a:txBody>
                    <a:bodyPr/>
                    <a:lstStyle/>
                    <a:p>
                      <a:r>
                        <a:rPr lang="en-IN" sz="1600" dirty="0">
                          <a:latin typeface="Times New Roman" panose="02020603050405020304" pitchFamily="18" charset="0"/>
                          <a:cs typeface="Times New Roman" panose="02020603050405020304" pitchFamily="18" charset="0"/>
                        </a:rPr>
                        <a:t>IEEE, 2018.</a:t>
                      </a:r>
                    </a:p>
                  </a:txBody>
                  <a:tcPr/>
                </a:tc>
                <a:tc>
                  <a:txBody>
                    <a:bodyPr/>
                    <a:lstStyle/>
                    <a:p>
                      <a:r>
                        <a:rPr lang="en-IN" sz="1600" dirty="0">
                          <a:latin typeface="Times New Roman" panose="02020603050405020304" pitchFamily="18" charset="0"/>
                          <a:cs typeface="Times New Roman" panose="02020603050405020304" pitchFamily="18" charset="0"/>
                        </a:rPr>
                        <a:t>Xi Wu1 , Xu Chen , You Duan , Shengqiang Xu , Nan Cheng , Ning An</a:t>
                      </a:r>
                    </a:p>
                  </a:txBody>
                  <a:tcPr/>
                </a:tc>
                <a:tc>
                  <a:txBody>
                    <a:bodyPr/>
                    <a:lstStyle/>
                    <a:p>
                      <a:r>
                        <a:rPr lang="en-IN" sz="1600" dirty="0">
                          <a:latin typeface="Times New Roman" panose="02020603050405020304" pitchFamily="18" charset="0"/>
                          <a:cs typeface="Times New Roman" panose="02020603050405020304" pitchFamily="18" charset="0"/>
                        </a:rPr>
                        <a:t>The self-developed gait sensing platform is a u-shape electronic walkway that consists of flexible force sensitive pressure sensors. It is comprised of 14 pressure pads, extracts a variety of temporal and spatial gait parameters.</a:t>
                      </a:r>
                    </a:p>
                  </a:txBody>
                  <a:tcPr/>
                </a:tc>
                <a:tc>
                  <a:txBody>
                    <a:bodyPr/>
                    <a:lstStyle/>
                    <a:p>
                      <a:r>
                        <a:rPr lang="en-IN" sz="1600" dirty="0">
                          <a:latin typeface="Times New Roman" panose="02020603050405020304" pitchFamily="18" charset="0"/>
                          <a:cs typeface="Times New Roman" panose="02020603050405020304" pitchFamily="18" charset="0"/>
                        </a:rPr>
                        <a:t>This method uses 14 pressure pads which is difficult</a:t>
                      </a:r>
                      <a:r>
                        <a:rPr lang="en-IN" sz="1600" baseline="0" dirty="0">
                          <a:latin typeface="Times New Roman" panose="02020603050405020304" pitchFamily="18" charset="0"/>
                          <a:cs typeface="Times New Roman" panose="02020603050405020304" pitchFamily="18" charset="0"/>
                        </a:rPr>
                        <a:t> to insert on an elderly patient. </a:t>
                      </a:r>
                      <a:r>
                        <a:rPr lang="en-IN" sz="1600" dirty="0">
                          <a:latin typeface="Times New Roman" panose="02020603050405020304" pitchFamily="18" charset="0"/>
                          <a:cs typeface="Times New Roman" panose="02020603050405020304" pitchFamily="18" charset="0"/>
                        </a:rPr>
                        <a:t>It is also expensive since it uses more number of sensors.</a:t>
                      </a:r>
                    </a:p>
                  </a:txBody>
                  <a:tcPr/>
                </a:tc>
                <a:extLst>
                  <a:ext uri="{0D108BD9-81ED-4DB2-BD59-A6C34878D82A}">
                    <a16:rowId xmlns:a16="http://schemas.microsoft.com/office/drawing/2014/main" val="539812073"/>
                  </a:ext>
                </a:extLst>
              </a:tr>
              <a:tr h="2017835">
                <a:tc>
                  <a:txBody>
                    <a:bodyPr/>
                    <a:lstStyle/>
                    <a:p>
                      <a:r>
                        <a:rPr lang="en-IN" sz="1600" dirty="0">
                          <a:latin typeface="Times New Roman" panose="02020603050405020304" pitchFamily="18" charset="0"/>
                          <a:cs typeface="Times New Roman" panose="02020603050405020304" pitchFamily="18" charset="0"/>
                        </a:rPr>
                        <a:t>8.</a:t>
                      </a:r>
                    </a:p>
                  </a:txBody>
                  <a:tcPr/>
                </a:tc>
                <a:tc>
                  <a:txBody>
                    <a:bodyPr/>
                    <a:lstStyle/>
                    <a:p>
                      <a:r>
                        <a:rPr lang="en-IN" sz="1600" dirty="0">
                          <a:latin typeface="Times New Roman" panose="02020603050405020304" pitchFamily="18" charset="0"/>
                          <a:cs typeface="Times New Roman" panose="02020603050405020304" pitchFamily="18" charset="0"/>
                        </a:rPr>
                        <a:t>Ambulatory Monitoring of Physical Activities in Patients With Parkinson’s Disease.</a:t>
                      </a:r>
                    </a:p>
                  </a:txBody>
                  <a:tcPr/>
                </a:tc>
                <a:tc>
                  <a:txBody>
                    <a:bodyPr/>
                    <a:lstStyle/>
                    <a:p>
                      <a:r>
                        <a:rPr lang="en-IN" sz="1600" dirty="0">
                          <a:latin typeface="Times New Roman" panose="02020603050405020304" pitchFamily="18" charset="0"/>
                          <a:cs typeface="Times New Roman" panose="02020603050405020304" pitchFamily="18" charset="0"/>
                        </a:rPr>
                        <a:t>IEEE, 2019.</a:t>
                      </a:r>
                    </a:p>
                  </a:txBody>
                  <a:tcPr/>
                </a:tc>
                <a:tc>
                  <a:txBody>
                    <a:bodyPr/>
                    <a:lstStyle/>
                    <a:p>
                      <a:r>
                        <a:rPr lang="en-IN" sz="1600" dirty="0" err="1">
                          <a:latin typeface="Times New Roman" panose="02020603050405020304" pitchFamily="18" charset="0"/>
                          <a:cs typeface="Times New Roman" panose="02020603050405020304" pitchFamily="18" charset="0"/>
                        </a:rPr>
                        <a:t>Arash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Salarian</a:t>
                      </a:r>
                      <a:r>
                        <a:rPr lang="en-IN" sz="1600" dirty="0">
                          <a:latin typeface="Times New Roman" panose="02020603050405020304" pitchFamily="18" charset="0"/>
                          <a:cs typeface="Times New Roman" panose="02020603050405020304" pitchFamily="18" charset="0"/>
                        </a:rPr>
                        <a:t>, Member,  Heike </a:t>
                      </a:r>
                      <a:r>
                        <a:rPr lang="en-IN" sz="1600" dirty="0" err="1">
                          <a:latin typeface="Times New Roman" panose="02020603050405020304" pitchFamily="18" charset="0"/>
                          <a:cs typeface="Times New Roman" panose="02020603050405020304" pitchFamily="18" charset="0"/>
                        </a:rPr>
                        <a:t>Russmann</a:t>
                      </a:r>
                      <a:r>
                        <a:rPr lang="en-IN" sz="1600" dirty="0">
                          <a:latin typeface="Times New Roman" panose="02020603050405020304" pitchFamily="18" charset="0"/>
                          <a:cs typeface="Times New Roman" panose="02020603050405020304" pitchFamily="18" charset="0"/>
                        </a:rPr>
                        <a:t>, François J. G. </a:t>
                      </a:r>
                      <a:r>
                        <a:rPr lang="en-IN" sz="1600" dirty="0" err="1">
                          <a:latin typeface="Times New Roman" panose="02020603050405020304" pitchFamily="18" charset="0"/>
                          <a:cs typeface="Times New Roman" panose="02020603050405020304" pitchFamily="18" charset="0"/>
                        </a:rPr>
                        <a:t>Vingerhoets</a:t>
                      </a:r>
                      <a:r>
                        <a:rPr lang="en-IN" sz="1600" dirty="0">
                          <a:latin typeface="Times New Roman" panose="02020603050405020304" pitchFamily="18" charset="0"/>
                          <a:cs typeface="Times New Roman" panose="02020603050405020304" pitchFamily="18" charset="0"/>
                        </a:rPr>
                        <a:t>, Pierre R. Burkhard, and </a:t>
                      </a:r>
                      <a:r>
                        <a:rPr lang="en-IN" sz="1600" dirty="0" err="1">
                          <a:latin typeface="Times New Roman" panose="02020603050405020304" pitchFamily="18" charset="0"/>
                          <a:cs typeface="Times New Roman" panose="02020603050405020304" pitchFamily="18" charset="0"/>
                        </a:rPr>
                        <a:t>Kamiar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Aminian</a:t>
                      </a:r>
                      <a:r>
                        <a:rPr lang="en-IN" sz="1600" dirty="0">
                          <a:latin typeface="Times New Roman" panose="02020603050405020304" pitchFamily="18" charset="0"/>
                          <a:cs typeface="Times New Roman" panose="02020603050405020304" pitchFamily="18" charset="0"/>
                        </a:rPr>
                        <a:t>.</a:t>
                      </a:r>
                    </a:p>
                  </a:txBody>
                  <a:tcPr/>
                </a:tc>
                <a:tc>
                  <a:txBody>
                    <a:bodyPr/>
                    <a:lstStyle/>
                    <a:p>
                      <a:r>
                        <a:rPr lang="en-IN" sz="1600" dirty="0">
                          <a:latin typeface="Times New Roman" panose="02020603050405020304" pitchFamily="18" charset="0"/>
                          <a:cs typeface="Times New Roman" panose="02020603050405020304" pitchFamily="18" charset="0"/>
                        </a:rPr>
                        <a:t>Accelerometer measuring trunk accelerations in the frontal direction. gyroscope measuring the angular velocity in the sagittal plane.</a:t>
                      </a:r>
                    </a:p>
                  </a:txBody>
                  <a:tcPr/>
                </a:tc>
                <a:tc>
                  <a:txBody>
                    <a:bodyPr/>
                    <a:lstStyle/>
                    <a:p>
                      <a:r>
                        <a:rPr lang="en-IN" sz="1600" dirty="0">
                          <a:latin typeface="Times New Roman" panose="02020603050405020304" pitchFamily="18" charset="0"/>
                          <a:cs typeface="Times New Roman" panose="02020603050405020304" pitchFamily="18" charset="0"/>
                        </a:rPr>
                        <a:t>This method is less accurate since it relays on velocity of the patient.</a:t>
                      </a:r>
                    </a:p>
                  </a:txBody>
                  <a:tcPr/>
                </a:tc>
                <a:extLst>
                  <a:ext uri="{0D108BD9-81ED-4DB2-BD59-A6C34878D82A}">
                    <a16:rowId xmlns:a16="http://schemas.microsoft.com/office/drawing/2014/main" val="1058869958"/>
                  </a:ext>
                </a:extLst>
              </a:tr>
            </a:tbl>
          </a:graphicData>
        </a:graphic>
      </p:graphicFrame>
    </p:spTree>
    <p:extLst>
      <p:ext uri="{BB962C8B-B14F-4D97-AF65-F5344CB8AC3E}">
        <p14:creationId xmlns:p14="http://schemas.microsoft.com/office/powerpoint/2010/main" val="357825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9EFF5BE-9129-46D3-AB69-DC0716EE989B}"/>
              </a:ext>
            </a:extLst>
          </p:cNvPr>
          <p:cNvGraphicFramePr>
            <a:graphicFrameLocks noGrp="1"/>
          </p:cNvGraphicFramePr>
          <p:nvPr>
            <p:extLst>
              <p:ext uri="{D42A27DB-BD31-4B8C-83A1-F6EECF244321}">
                <p14:modId xmlns:p14="http://schemas.microsoft.com/office/powerpoint/2010/main" val="3086913718"/>
              </p:ext>
            </p:extLst>
          </p:nvPr>
        </p:nvGraphicFramePr>
        <p:xfrm>
          <a:off x="114300" y="86412"/>
          <a:ext cx="11963400" cy="6685175"/>
        </p:xfrm>
        <a:graphic>
          <a:graphicData uri="http://schemas.openxmlformats.org/drawingml/2006/table">
            <a:tbl>
              <a:tblPr firstRow="1" bandRow="1">
                <a:tableStyleId>{5C22544A-7EE6-4342-B048-85BDC9FD1C3A}</a:tableStyleId>
              </a:tblPr>
              <a:tblGrid>
                <a:gridCol w="996950">
                  <a:extLst>
                    <a:ext uri="{9D8B030D-6E8A-4147-A177-3AD203B41FA5}">
                      <a16:colId xmlns:a16="http://schemas.microsoft.com/office/drawing/2014/main" val="1937004355"/>
                    </a:ext>
                  </a:extLst>
                </a:gridCol>
                <a:gridCol w="2530719">
                  <a:extLst>
                    <a:ext uri="{9D8B030D-6E8A-4147-A177-3AD203B41FA5}">
                      <a16:colId xmlns:a16="http://schemas.microsoft.com/office/drawing/2014/main" val="2367222539"/>
                    </a:ext>
                  </a:extLst>
                </a:gridCol>
                <a:gridCol w="1303704">
                  <a:extLst>
                    <a:ext uri="{9D8B030D-6E8A-4147-A177-3AD203B41FA5}">
                      <a16:colId xmlns:a16="http://schemas.microsoft.com/office/drawing/2014/main" val="241858052"/>
                    </a:ext>
                  </a:extLst>
                </a:gridCol>
                <a:gridCol w="2760785">
                  <a:extLst>
                    <a:ext uri="{9D8B030D-6E8A-4147-A177-3AD203B41FA5}">
                      <a16:colId xmlns:a16="http://schemas.microsoft.com/office/drawing/2014/main" val="2315792828"/>
                    </a:ext>
                  </a:extLst>
                </a:gridCol>
                <a:gridCol w="2377342">
                  <a:extLst>
                    <a:ext uri="{9D8B030D-6E8A-4147-A177-3AD203B41FA5}">
                      <a16:colId xmlns:a16="http://schemas.microsoft.com/office/drawing/2014/main" val="3539178208"/>
                    </a:ext>
                  </a:extLst>
                </a:gridCol>
                <a:gridCol w="1993900">
                  <a:extLst>
                    <a:ext uri="{9D8B030D-6E8A-4147-A177-3AD203B41FA5}">
                      <a16:colId xmlns:a16="http://schemas.microsoft.com/office/drawing/2014/main" val="991998794"/>
                    </a:ext>
                  </a:extLst>
                </a:gridCol>
              </a:tblGrid>
              <a:tr h="1099094">
                <a:tc>
                  <a:txBody>
                    <a:bodyPr/>
                    <a:lstStyle/>
                    <a:p>
                      <a:r>
                        <a:rPr lang="en-IN" sz="1600" dirty="0"/>
                        <a:t>SL</a:t>
                      </a:r>
                    </a:p>
                    <a:p>
                      <a:r>
                        <a:rPr lang="en-IN" sz="1600" dirty="0"/>
                        <a:t>No.</a:t>
                      </a:r>
                    </a:p>
                    <a:p>
                      <a:endParaRPr lang="en-IN" sz="1600" dirty="0"/>
                    </a:p>
                  </a:txBody>
                  <a:tcPr/>
                </a:tc>
                <a:tc>
                  <a:txBody>
                    <a:bodyPr/>
                    <a:lstStyle/>
                    <a:p>
                      <a:r>
                        <a:rPr lang="en-IN" sz="1600" dirty="0"/>
                        <a:t>Title of the Paper.</a:t>
                      </a:r>
                    </a:p>
                    <a:p>
                      <a:endParaRPr lang="en-IN" sz="1600" dirty="0"/>
                    </a:p>
                  </a:txBody>
                  <a:tcPr/>
                </a:tc>
                <a:tc>
                  <a:txBody>
                    <a:bodyPr/>
                    <a:lstStyle/>
                    <a:p>
                      <a:r>
                        <a:rPr lang="en-IN" sz="1600" dirty="0"/>
                        <a:t>Journal and publishing year.</a:t>
                      </a:r>
                    </a:p>
                    <a:p>
                      <a:endParaRPr lang="en-IN" sz="1600" dirty="0"/>
                    </a:p>
                  </a:txBody>
                  <a:tcPr/>
                </a:tc>
                <a:tc>
                  <a:txBody>
                    <a:bodyPr/>
                    <a:lstStyle/>
                    <a:p>
                      <a:r>
                        <a:rPr lang="en-IN" sz="1600" dirty="0"/>
                        <a:t>Authors.</a:t>
                      </a:r>
                    </a:p>
                    <a:p>
                      <a:endParaRPr lang="en-IN" sz="1600" dirty="0"/>
                    </a:p>
                  </a:txBody>
                  <a:tcPr/>
                </a:tc>
                <a:tc>
                  <a:txBody>
                    <a:bodyPr/>
                    <a:lstStyle/>
                    <a:p>
                      <a:r>
                        <a:rPr lang="en-IN" sz="1600" dirty="0"/>
                        <a:t>Methodology.</a:t>
                      </a:r>
                    </a:p>
                    <a:p>
                      <a:endParaRPr lang="en-IN" sz="1600" dirty="0"/>
                    </a:p>
                  </a:txBody>
                  <a:tcPr/>
                </a:tc>
                <a:tc>
                  <a:txBody>
                    <a:bodyPr/>
                    <a:lstStyle/>
                    <a:p>
                      <a:r>
                        <a:rPr lang="en-IN" sz="1600" dirty="0"/>
                        <a:t>Limitations.</a:t>
                      </a:r>
                    </a:p>
                    <a:p>
                      <a:endParaRPr lang="en-IN" sz="1600" dirty="0"/>
                    </a:p>
                  </a:txBody>
                  <a:tcPr/>
                </a:tc>
                <a:extLst>
                  <a:ext uri="{0D108BD9-81ED-4DB2-BD59-A6C34878D82A}">
                    <a16:rowId xmlns:a16="http://schemas.microsoft.com/office/drawing/2014/main" val="2676552610"/>
                  </a:ext>
                </a:extLst>
              </a:tr>
              <a:tr h="3244441">
                <a:tc>
                  <a:txBody>
                    <a:bodyPr/>
                    <a:lstStyle/>
                    <a:p>
                      <a:r>
                        <a:rPr lang="en-IN" sz="1600" dirty="0">
                          <a:latin typeface="Times New Roman" panose="02020603050405020304" pitchFamily="18" charset="0"/>
                          <a:cs typeface="Times New Roman" panose="02020603050405020304" pitchFamily="18" charset="0"/>
                        </a:rPr>
                        <a:t>9.</a:t>
                      </a:r>
                    </a:p>
                  </a:txBody>
                  <a:tcPr/>
                </a:tc>
                <a:tc>
                  <a:txBody>
                    <a:bodyPr/>
                    <a:lstStyle/>
                    <a:p>
                      <a:r>
                        <a:rPr lang="en-IN" sz="1600" dirty="0">
                          <a:latin typeface="Times New Roman" panose="02020603050405020304" pitchFamily="18" charset="0"/>
                          <a:cs typeface="Times New Roman" panose="02020603050405020304" pitchFamily="18" charset="0"/>
                        </a:rPr>
                        <a:t>Monitoring of motor and non-motor symptoms of Parkinson’s disease through a mHealth platform.</a:t>
                      </a:r>
                    </a:p>
                  </a:txBody>
                  <a:tcPr/>
                </a:tc>
                <a:tc>
                  <a:txBody>
                    <a:bodyPr/>
                    <a:lstStyle/>
                    <a:p>
                      <a:r>
                        <a:rPr lang="en-IN" sz="1600" dirty="0">
                          <a:latin typeface="Times New Roman" panose="02020603050405020304" pitchFamily="18" charset="0"/>
                          <a:cs typeface="Times New Roman" panose="02020603050405020304" pitchFamily="18" charset="0"/>
                        </a:rPr>
                        <a:t>IEEE, 2019.</a:t>
                      </a:r>
                    </a:p>
                  </a:txBody>
                  <a:tcPr/>
                </a:tc>
                <a:tc>
                  <a:txBody>
                    <a:bodyPr/>
                    <a:lstStyle/>
                    <a:p>
                      <a:r>
                        <a:rPr lang="en-IN" sz="1600" dirty="0">
                          <a:latin typeface="Times New Roman" panose="02020603050405020304" pitchFamily="18" charset="0"/>
                          <a:cs typeface="Times New Roman" panose="02020603050405020304" pitchFamily="18" charset="0"/>
                        </a:rPr>
                        <a:t>Jorge </a:t>
                      </a:r>
                      <a:r>
                        <a:rPr lang="en-IN" sz="1600" dirty="0" err="1">
                          <a:latin typeface="Times New Roman" panose="02020603050405020304" pitchFamily="18" charset="0"/>
                          <a:cs typeface="Times New Roman" panose="02020603050405020304" pitchFamily="18" charset="0"/>
                        </a:rPr>
                        <a:t>Cancela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Samanta</a:t>
                      </a:r>
                      <a:r>
                        <a:rPr lang="en-IN" sz="1600" dirty="0">
                          <a:latin typeface="Times New Roman" panose="02020603050405020304" pitchFamily="18" charset="0"/>
                          <a:cs typeface="Times New Roman" panose="02020603050405020304" pitchFamily="18" charset="0"/>
                        </a:rPr>
                        <a:t> Villanueva </a:t>
                      </a:r>
                      <a:r>
                        <a:rPr lang="en-IN" sz="1600" dirty="0" err="1">
                          <a:latin typeface="Times New Roman" panose="02020603050405020304" pitchFamily="18" charset="0"/>
                          <a:cs typeface="Times New Roman" panose="02020603050405020304" pitchFamily="18" charset="0"/>
                        </a:rPr>
                        <a:t>Mascato</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Dimitrios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Gatsios</a:t>
                      </a:r>
                      <a:r>
                        <a:rPr lang="en-IN" sz="1600" dirty="0">
                          <a:latin typeface="Times New Roman" panose="02020603050405020304" pitchFamily="18" charset="0"/>
                          <a:cs typeface="Times New Roman" panose="02020603050405020304" pitchFamily="18" charset="0"/>
                        </a:rPr>
                        <a:t>, George </a:t>
                      </a:r>
                      <a:r>
                        <a:rPr lang="en-IN" sz="1600" dirty="0" err="1">
                          <a:latin typeface="Times New Roman" panose="02020603050405020304" pitchFamily="18" charset="0"/>
                          <a:cs typeface="Times New Roman" panose="02020603050405020304" pitchFamily="18" charset="0"/>
                        </a:rPr>
                        <a:t>Rigas</a:t>
                      </a:r>
                      <a:r>
                        <a:rPr lang="en-IN" sz="1600" dirty="0">
                          <a:latin typeface="Times New Roman" panose="02020603050405020304" pitchFamily="18" charset="0"/>
                          <a:cs typeface="Times New Roman" panose="02020603050405020304" pitchFamily="18" charset="0"/>
                        </a:rPr>
                        <a:t>, Andrea </a:t>
                      </a:r>
                      <a:r>
                        <a:rPr lang="en-IN" sz="1600" dirty="0" err="1">
                          <a:latin typeface="Times New Roman" panose="02020603050405020304" pitchFamily="18" charset="0"/>
                          <a:cs typeface="Times New Roman" panose="02020603050405020304" pitchFamily="18" charset="0"/>
                        </a:rPr>
                        <a:t>Marcante</a:t>
                      </a:r>
                      <a:r>
                        <a:rPr lang="en-IN" sz="1600" dirty="0">
                          <a:latin typeface="Times New Roman" panose="02020603050405020304" pitchFamily="18" charset="0"/>
                          <a:cs typeface="Times New Roman" panose="02020603050405020304" pitchFamily="18" charset="0"/>
                        </a:rPr>
                        <a:t>, Giovanni Gentile, Roberta </a:t>
                      </a:r>
                      <a:r>
                        <a:rPr lang="en-IN" sz="1600" dirty="0" err="1">
                          <a:latin typeface="Times New Roman" panose="02020603050405020304" pitchFamily="18" charset="0"/>
                          <a:cs typeface="Times New Roman" panose="02020603050405020304" pitchFamily="18" charset="0"/>
                        </a:rPr>
                        <a:t>Biundo</a:t>
                      </a:r>
                      <a:r>
                        <a:rPr lang="en-IN" sz="1600" dirty="0">
                          <a:latin typeface="Times New Roman" panose="02020603050405020304" pitchFamily="18" charset="0"/>
                          <a:cs typeface="Times New Roman" panose="02020603050405020304" pitchFamily="18" charset="0"/>
                        </a:rPr>
                        <a:t>.</a:t>
                      </a:r>
                    </a:p>
                  </a:txBody>
                  <a:tcPr/>
                </a:tc>
                <a:tc>
                  <a:txBody>
                    <a:bodyPr/>
                    <a:lstStyle/>
                    <a:p>
                      <a:r>
                        <a:rPr lang="en-IN" sz="1600" dirty="0">
                          <a:latin typeface="Times New Roman" panose="02020603050405020304" pitchFamily="18" charset="0"/>
                          <a:cs typeface="Times New Roman" panose="02020603050405020304" pitchFamily="18" charset="0"/>
                        </a:rPr>
                        <a:t>Two sensors, a smartphone in the pocket and one wristband are used. The insole sensor  and the measurements are stored in the embedded memory. The collected raw data from the wristband is stored in the smartphone memory.</a:t>
                      </a:r>
                    </a:p>
                  </a:txBody>
                  <a:tcPr/>
                </a:tc>
                <a:tc>
                  <a:txBody>
                    <a:bodyPr/>
                    <a:lstStyle/>
                    <a:p>
                      <a:r>
                        <a:rPr lang="en-IN" sz="1600" dirty="0">
                          <a:latin typeface="Times New Roman" panose="02020603050405020304" pitchFamily="18" charset="0"/>
                          <a:cs typeface="Times New Roman" panose="02020603050405020304" pitchFamily="18" charset="0"/>
                        </a:rPr>
                        <a:t>The sensors</a:t>
                      </a:r>
                      <a:r>
                        <a:rPr lang="en-IN" sz="1600" baseline="0" dirty="0">
                          <a:latin typeface="Times New Roman" panose="02020603050405020304" pitchFamily="18" charset="0"/>
                          <a:cs typeface="Times New Roman" panose="02020603050405020304" pitchFamily="18" charset="0"/>
                        </a:rPr>
                        <a:t> are affected by the movement. Tapping of  legs can </a:t>
                      </a:r>
                      <a:r>
                        <a:rPr lang="en-IN" sz="1600" baseline="0">
                          <a:latin typeface="Times New Roman" panose="02020603050405020304" pitchFamily="18" charset="0"/>
                          <a:cs typeface="Times New Roman" panose="02020603050405020304" pitchFamily="18" charset="0"/>
                        </a:rPr>
                        <a:t>cause variations.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43082"/>
                  </a:ext>
                </a:extLst>
              </a:tr>
              <a:tr h="2341640">
                <a:tc>
                  <a:txBody>
                    <a:bodyPr/>
                    <a:lstStyle/>
                    <a:p>
                      <a:r>
                        <a:rPr lang="en-IN" sz="1600" dirty="0">
                          <a:latin typeface="Times New Roman" panose="02020603050405020304" pitchFamily="18" charset="0"/>
                          <a:cs typeface="Times New Roman" panose="02020603050405020304" pitchFamily="18" charset="0"/>
                        </a:rPr>
                        <a:t>10.</a:t>
                      </a:r>
                    </a:p>
                  </a:txBody>
                  <a:tcPr/>
                </a:tc>
                <a:tc>
                  <a:txBody>
                    <a:bodyPr/>
                    <a:lstStyle/>
                    <a:p>
                      <a:r>
                        <a:rPr lang="en-IN" sz="1600" b="0" i="0" dirty="0">
                          <a:solidFill>
                            <a:schemeClr val="dk1"/>
                          </a:solidFill>
                          <a:effectLst/>
                          <a:latin typeface="Times New Roman" panose="02020603050405020304" pitchFamily="18" charset="0"/>
                          <a:ea typeface="+mn-ea"/>
                          <a:cs typeface="Times New Roman" panose="02020603050405020304" pitchFamily="18" charset="0"/>
                        </a:rPr>
                        <a:t>Building a Machine-Learning Framework to Remotely Assess Parkinson's Disease Using </a:t>
                      </a:r>
                      <a:r>
                        <a:rPr lang="en-IN" sz="1600" b="0" i="0" dirty="0" err="1">
                          <a:solidFill>
                            <a:schemeClr val="dk1"/>
                          </a:solidFill>
                          <a:effectLst/>
                          <a:latin typeface="Times New Roman" panose="02020603050405020304" pitchFamily="18" charset="0"/>
                          <a:ea typeface="+mn-ea"/>
                          <a:cs typeface="Times New Roman" panose="02020603050405020304" pitchFamily="18" charset="0"/>
                        </a:rPr>
                        <a:t>Smartphones</a:t>
                      </a:r>
                      <a:r>
                        <a:rPr lang="en-IN" sz="1600" b="0" i="0" dirty="0">
                          <a:solidFill>
                            <a:schemeClr val="dk1"/>
                          </a:solidFill>
                          <a:effectLst/>
                          <a:latin typeface="Times New Roman" panose="02020603050405020304" pitchFamily="18" charset="0"/>
                          <a:ea typeface="+mn-ea"/>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IEEE, 2018.</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Oliver Y. Chen, </a:t>
                      </a:r>
                      <a:r>
                        <a:rPr lang="en-IN" sz="1600" dirty="0" err="1">
                          <a:latin typeface="Times New Roman" panose="02020603050405020304" pitchFamily="18" charset="0"/>
                          <a:cs typeface="Times New Roman" panose="02020603050405020304" pitchFamily="18" charset="0"/>
                        </a:rPr>
                        <a:t>Florian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Lipsmeier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Huy</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Phan</a:t>
                      </a:r>
                      <a:r>
                        <a:rPr lang="en-IN" sz="1600" dirty="0">
                          <a:latin typeface="Times New Roman" panose="02020603050405020304" pitchFamily="18" charset="0"/>
                          <a:cs typeface="Times New Roman" panose="02020603050405020304" pitchFamily="18" charset="0"/>
                        </a:rPr>
                        <a:t>, John Prince, ´ Kirsten I. Taylor, Christian </a:t>
                      </a:r>
                      <a:r>
                        <a:rPr lang="en-IN" sz="1600" dirty="0" err="1">
                          <a:latin typeface="Times New Roman" panose="02020603050405020304" pitchFamily="18" charset="0"/>
                          <a:cs typeface="Times New Roman" panose="02020603050405020304" pitchFamily="18" charset="0"/>
                        </a:rPr>
                        <a:t>Gossens</a:t>
                      </a:r>
                      <a:r>
                        <a:rPr lang="en-IN" sz="1600" dirty="0">
                          <a:latin typeface="Times New Roman" panose="02020603050405020304" pitchFamily="18" charset="0"/>
                          <a:cs typeface="Times New Roman" panose="02020603050405020304" pitchFamily="18" charset="0"/>
                        </a:rPr>
                        <a:t>, Michael </a:t>
                      </a:r>
                      <a:r>
                        <a:rPr lang="en-IN" sz="1600" dirty="0" err="1">
                          <a:latin typeface="Times New Roman" panose="02020603050405020304" pitchFamily="18" charset="0"/>
                          <a:cs typeface="Times New Roman" panose="02020603050405020304" pitchFamily="18" charset="0"/>
                        </a:rPr>
                        <a:t>Lindemann</a:t>
                      </a:r>
                      <a:r>
                        <a:rPr lang="en-IN" sz="1600" dirty="0">
                          <a:latin typeface="Times New Roman" panose="02020603050405020304" pitchFamily="18" charset="0"/>
                          <a:cs typeface="Times New Roman" panose="02020603050405020304" pitchFamily="18" charset="0"/>
                        </a:rPr>
                        <a:t>, and Maarten de </a:t>
                      </a:r>
                      <a:r>
                        <a:rPr lang="en-IN" sz="1600" dirty="0" err="1">
                          <a:latin typeface="Times New Roman" panose="02020603050405020304" pitchFamily="18" charset="0"/>
                          <a:cs typeface="Times New Roman" panose="02020603050405020304" pitchFamily="18" charset="0"/>
                        </a:rPr>
                        <a:t>Vos</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The work proposed used </a:t>
                      </a:r>
                      <a:r>
                        <a:rPr lang="en-IN" sz="1600" dirty="0" err="1">
                          <a:latin typeface="Times New Roman" panose="02020603050405020304" pitchFamily="18" charset="0"/>
                          <a:cs typeface="Times New Roman" panose="02020603050405020304" pitchFamily="18" charset="0"/>
                        </a:rPr>
                        <a:t>ANN.This</a:t>
                      </a:r>
                      <a:r>
                        <a:rPr lang="en-IN" sz="1600" dirty="0">
                          <a:latin typeface="Times New Roman" panose="02020603050405020304" pitchFamily="18" charset="0"/>
                          <a:cs typeface="Times New Roman" panose="02020603050405020304" pitchFamily="18" charset="0"/>
                        </a:rPr>
                        <a:t> was used to recognize the patient’s movement and muscle activity.</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i="0" dirty="0">
                          <a:solidFill>
                            <a:schemeClr val="dk1"/>
                          </a:solidFill>
                          <a:effectLst/>
                          <a:latin typeface="Times New Roman" panose="02020603050405020304" pitchFamily="18" charset="0"/>
                          <a:ea typeface="+mn-ea"/>
                          <a:cs typeface="Times New Roman" panose="02020603050405020304" pitchFamily="18" charset="0"/>
                        </a:rPr>
                        <a:t>The training dataset may contain errors, which might affect the final output</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684252"/>
                  </a:ext>
                </a:extLst>
              </a:tr>
            </a:tbl>
          </a:graphicData>
        </a:graphic>
      </p:graphicFrame>
    </p:spTree>
    <p:extLst>
      <p:ext uri="{BB962C8B-B14F-4D97-AF65-F5344CB8AC3E}">
        <p14:creationId xmlns:p14="http://schemas.microsoft.com/office/powerpoint/2010/main" val="4030302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1522</TotalTime>
  <Words>2395</Words>
  <Application>Microsoft Macintosh PowerPoint</Application>
  <PresentationFormat>Widescreen</PresentationFormat>
  <Paragraphs>250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  Phase-2 presentation on </vt:lpstr>
      <vt:lpstr>Presentation Outline</vt:lpstr>
      <vt:lpstr>ABSTRACT</vt:lpstr>
      <vt:lpstr>INTRODUCTION</vt:lpstr>
      <vt:lpstr>Literature Survey</vt:lpstr>
      <vt:lpstr>PowerPoint Presentation</vt:lpstr>
      <vt:lpstr>PowerPoint Presentation</vt:lpstr>
      <vt:lpstr>PowerPoint Presentation</vt:lpstr>
      <vt:lpstr>PowerPoint Presentation</vt:lpstr>
      <vt:lpstr>EXISTING PROBLEM</vt:lpstr>
      <vt:lpstr>PROPOSED SOLUTION</vt:lpstr>
      <vt:lpstr>                         BLOCK DIAGRAM</vt:lpstr>
      <vt:lpstr>METHODOLOGY</vt:lpstr>
      <vt:lpstr>FLOW CHART</vt:lpstr>
      <vt:lpstr>HARDWARE AND SOFTWARE REQUIRED</vt:lpstr>
      <vt:lpstr>EMG SENSOR</vt:lpstr>
      <vt:lpstr>ARDUINO UNO</vt:lpstr>
      <vt:lpstr>LCD MODULE</vt:lpstr>
      <vt:lpstr>SOUND SENSOR</vt:lpstr>
      <vt:lpstr>ACCELEROMETER</vt:lpstr>
      <vt:lpstr>Wi-Fi MODULE</vt:lpstr>
      <vt:lpstr>SOFTWARE REQUIREMENTS</vt:lpstr>
      <vt:lpstr>Advantages and  Applications:</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0th phase ppt.pptx</dc:title>
  <dc:creator>Gaurav</dc:creator>
  <cp:lastModifiedBy>Hamsa Nunnur Ramalingegowda</cp:lastModifiedBy>
  <cp:revision>111</cp:revision>
  <dcterms:created xsi:type="dcterms:W3CDTF">2021-10-25T18:09:38Z</dcterms:created>
  <dcterms:modified xsi:type="dcterms:W3CDTF">2024-11-20T17:05:08Z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2021-10-25T00:00:00Z</vt:filetime>
  </property>
</Properties>
</file>