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9" r:id="rId5"/>
    <p:sldId id="259" r:id="rId6"/>
    <p:sldId id="260" r:id="rId7"/>
    <p:sldId id="261" r:id="rId8"/>
    <p:sldId id="270" r:id="rId9"/>
    <p:sldId id="262" r:id="rId10"/>
    <p:sldId id="268" r:id="rId11"/>
    <p:sldId id="264" r:id="rId12"/>
    <p:sldId id="272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79" autoAdjust="0"/>
  </p:normalViewPr>
  <p:slideViewPr>
    <p:cSldViewPr snapToGrid="0">
      <p:cViewPr>
        <p:scale>
          <a:sx n="70" d="100"/>
          <a:sy n="70" d="100"/>
        </p:scale>
        <p:origin x="73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6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 das 2 dimensionale Array</a:t>
            </a:r>
            <a:r>
              <a:rPr lang="de-DE" baseline="0" dirty="0"/>
              <a:t> zu erklären stellen wir uns e</a:t>
            </a:r>
            <a:r>
              <a:rPr lang="de-DE" dirty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/>
              <a:t>brett</a:t>
            </a:r>
            <a:r>
              <a:rPr lang="de-DE" b="1" dirty="0"/>
              <a:t>[Y][X]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/>
              <a:t> unserem Fall bomben 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Array erstellen vom Typ Button in einer verschachtelten </a:t>
            </a:r>
            <a:r>
              <a:rPr lang="de-DE" dirty="0" err="1" smtClean="0"/>
              <a:t>for</a:t>
            </a:r>
            <a:r>
              <a:rPr lang="de-DE" dirty="0" smtClean="0"/>
              <a:t> schleife </a:t>
            </a:r>
          </a:p>
          <a:p>
            <a:r>
              <a:rPr lang="de-DE" dirty="0" smtClean="0"/>
              <a:t>Location Button x und y Koordinate multipliziert mit der </a:t>
            </a:r>
            <a:r>
              <a:rPr lang="de-DE" dirty="0" err="1" smtClean="0"/>
              <a:t>buttongröße</a:t>
            </a:r>
            <a:r>
              <a:rPr lang="de-DE" dirty="0" smtClean="0"/>
              <a:t> </a:t>
            </a:r>
          </a:p>
          <a:p>
            <a:r>
              <a:rPr lang="de-DE" dirty="0" smtClean="0"/>
              <a:t>Ab</a:t>
            </a:r>
            <a:r>
              <a:rPr lang="de-DE" baseline="0" dirty="0" smtClean="0"/>
              <a:t> Image ist alles Graphische </a:t>
            </a:r>
            <a:r>
              <a:rPr lang="de-DE" baseline="0" dirty="0" err="1" smtClean="0"/>
              <a:t>bearbeitung</a:t>
            </a:r>
            <a:r>
              <a:rPr lang="de-DE" baseline="0" dirty="0" smtClean="0"/>
              <a:t> </a:t>
            </a:r>
            <a:endParaRPr lang="de-DE" dirty="0" smtClean="0"/>
          </a:p>
          <a:p>
            <a:r>
              <a:rPr lang="de-DE" dirty="0" err="1" smtClean="0"/>
              <a:t>Tap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Graphische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bearbeitung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69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Dem Button im Array Platz x und y wird ein Tag (zusätzliches Attribut von Steuer Elementen das beliebig verwendbar ist.</a:t>
            </a:r>
            <a:r>
              <a:rPr lang="de-DE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X- Koordinate vom Array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Trennzeichen damit x und die y Koordinate wieder eindeutig abrufbar ist. ( Klick Event, welcher Botton hat im </a:t>
            </a:r>
            <a:r>
              <a:rPr lang="de-DE" baseline="0" dirty="0" err="1" smtClean="0"/>
              <a:t>clickevent</a:t>
            </a:r>
            <a:r>
              <a:rPr lang="de-DE" baseline="0" dirty="0" smtClean="0"/>
              <a:t> ausgelöst, ums auslesen zu können wo wurde geklickt 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Y-Koordinate 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3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FOR-Schleifen und 1 IF-Abfrage</a:t>
            </a:r>
          </a:p>
          <a:p>
            <a:pPr marL="228600" indent="-228600">
              <a:buAutoNum type="arabicPeriod"/>
            </a:pPr>
            <a:r>
              <a:rPr lang="de-DE" dirty="0"/>
              <a:t>Beschreiben der Positionen</a:t>
            </a:r>
          </a:p>
          <a:p>
            <a:pPr marL="228600" indent="-228600">
              <a:buAutoNum type="arabicPeriod"/>
            </a:pPr>
            <a:r>
              <a:rPr lang="de-DE" dirty="0"/>
              <a:t>Nochmals durchsuchen</a:t>
            </a:r>
          </a:p>
          <a:p>
            <a:pPr marL="0" indent="0">
              <a:buNone/>
            </a:pPr>
            <a:r>
              <a:rPr lang="de-DE" dirty="0"/>
              <a:t>Abfrage ob Doppelbelegung wenn ja erneutes Beschreiben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Begrenzen der Anzahl</a:t>
            </a:r>
          </a:p>
          <a:p>
            <a:pPr marL="228600" indent="-228600">
              <a:buAutoNum type="arabicPeriod"/>
            </a:pPr>
            <a:r>
              <a:rPr lang="de-DE" dirty="0"/>
              <a:t>Bei rechtsklick IF-Abfrage</a:t>
            </a:r>
          </a:p>
          <a:p>
            <a:pPr marL="228600" indent="-228600">
              <a:buAutoNum type="arabicPeriod"/>
            </a:pPr>
            <a:r>
              <a:rPr lang="de-DE" dirty="0"/>
              <a:t>Bei linksklick IF-Abfrage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Klick eine Bombe erfasst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Zusatzmenü</a:t>
            </a:r>
            <a:r>
              <a:rPr lang="de-DE" baseline="0" dirty="0" smtClean="0"/>
              <a:t> über normale Formanwendung erstellt. </a:t>
            </a:r>
          </a:p>
          <a:p>
            <a:r>
              <a:rPr lang="de-DE" baseline="0" dirty="0" smtClean="0"/>
              <a:t>Custom Begrenzt auf Profigröße 30x24 Felder wie original </a:t>
            </a:r>
          </a:p>
          <a:p>
            <a:r>
              <a:rPr lang="de-DE" baseline="0" dirty="0" smtClean="0"/>
              <a:t>Harte Begrenzung im </a:t>
            </a:r>
            <a:r>
              <a:rPr lang="de-DE" baseline="0" dirty="0" err="1" smtClean="0"/>
              <a:t>custom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08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Restart</a:t>
            </a:r>
            <a:r>
              <a:rPr lang="de-DE" dirty="0"/>
              <a:t> &amp; Spielmodus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587897"/>
            <a:ext cx="2215936" cy="29210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48668" y="2587897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4 </a:t>
            </a:r>
            <a:r>
              <a:rPr lang="de-DE" dirty="0" err="1" smtClean="0"/>
              <a:t>Spielmodis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63" y="2587897"/>
            <a:ext cx="835660" cy="787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368976" y="2587897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Restart</a:t>
            </a:r>
            <a:r>
              <a:rPr lang="de-DE" dirty="0" smtClean="0"/>
              <a:t> über Emoji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61" y="3609193"/>
            <a:ext cx="4476750" cy="23145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3449103" y="4309280"/>
            <a:ext cx="3029803" cy="58685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D9D364F-304B-4E8A-99C5-2A42504B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24" y="2095705"/>
            <a:ext cx="2575933" cy="210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Letzten </a:t>
            </a:r>
            <a:r>
              <a:rPr lang="de-DE" dirty="0" err="1"/>
              <a:t>Buggs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F2CA14-5E73-4A6F-ADD8-58DFF635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1413" y="2097088"/>
            <a:ext cx="2574244" cy="2108217"/>
          </a:xfrm>
        </p:spPr>
      </p:pic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B8D8C2F6-2CC7-432A-B007-488D79170A28}"/>
              </a:ext>
            </a:extLst>
          </p:cNvPr>
          <p:cNvSpPr/>
          <p:nvPr/>
        </p:nvSpPr>
        <p:spPr>
          <a:xfrm>
            <a:off x="7126514" y="1968282"/>
            <a:ext cx="2209800" cy="2365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741B8A-6710-41BD-899C-8E4D1A444F89}"/>
              </a:ext>
            </a:extLst>
          </p:cNvPr>
          <p:cNvSpPr txBox="1"/>
          <p:nvPr/>
        </p:nvSpPr>
        <p:spPr>
          <a:xfrm>
            <a:off x="1141413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7897F1-B36F-4934-A48F-76A6CC6E3EE4}"/>
              </a:ext>
            </a:extLst>
          </p:cNvPr>
          <p:cNvCxnSpPr>
            <a:cxnSpLocks/>
          </p:cNvCxnSpPr>
          <p:nvPr/>
        </p:nvCxnSpPr>
        <p:spPr>
          <a:xfrm>
            <a:off x="3984171" y="2721429"/>
            <a:ext cx="293914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84F0F27-F9C8-4002-8453-C252DAEDDE22}"/>
              </a:ext>
            </a:extLst>
          </p:cNvPr>
          <p:cNvSpPr/>
          <p:nvPr/>
        </p:nvSpPr>
        <p:spPr>
          <a:xfrm>
            <a:off x="4255056" y="5479143"/>
            <a:ext cx="20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this.Controls.Clear</a:t>
            </a:r>
            <a:r>
              <a:rPr lang="de-DE" dirty="0"/>
              <a:t>();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D4BEFE3-57C6-4B9B-B5B6-3C521AE1709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15657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C49ECC2-E826-48A7-8868-29BDE290525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824514" y="4334110"/>
            <a:ext cx="1433637" cy="114503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7F92D8-C231-4262-B1FB-E56297D3D09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58151" y="4205305"/>
            <a:ext cx="1926420" cy="127383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6A8DF2E-0CC6-4681-9654-C2240269EEA7}"/>
              </a:ext>
            </a:extLst>
          </p:cNvPr>
          <p:cNvSpPr txBox="1"/>
          <p:nvPr/>
        </p:nvSpPr>
        <p:spPr>
          <a:xfrm rot="19499452">
            <a:off x="5802946" y="3894968"/>
            <a:ext cx="861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de-DE" sz="96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B8DB77-F078-4050-A0F5-9A2EB3676193}"/>
              </a:ext>
            </a:extLst>
          </p:cNvPr>
          <p:cNvSpPr txBox="1"/>
          <p:nvPr/>
        </p:nvSpPr>
        <p:spPr>
          <a:xfrm>
            <a:off x="7287986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F021C99-3218-4135-97B0-AA48EC5DEED9}"/>
              </a:ext>
            </a:extLst>
          </p:cNvPr>
          <p:cNvSpPr txBox="1"/>
          <p:nvPr/>
        </p:nvSpPr>
        <p:spPr>
          <a:xfrm>
            <a:off x="8235043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D42A24-9C82-4C48-9DB3-2E153403F308}"/>
              </a:ext>
            </a:extLst>
          </p:cNvPr>
          <p:cNvSpPr txBox="1"/>
          <p:nvPr/>
        </p:nvSpPr>
        <p:spPr>
          <a:xfrm>
            <a:off x="1137784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01A248B-7C81-484C-BCBD-B07325C7BF03}"/>
              </a:ext>
            </a:extLst>
          </p:cNvPr>
          <p:cNvSpPr/>
          <p:nvPr/>
        </p:nvSpPr>
        <p:spPr>
          <a:xfrm>
            <a:off x="6800645" y="5479143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buttonx.Dispose</a:t>
            </a:r>
            <a:r>
              <a:rPr lang="de-DE" dirty="0"/>
              <a:t>();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2DB845A-0C48-4C6B-83AE-AFA897772361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6261246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E236223-0B89-4284-896D-1DE818C0AED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705701" y="4405087"/>
            <a:ext cx="270543" cy="107405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433952" y="1527973"/>
            <a:ext cx="15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Arbeitsspeicher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  <p:bldP spid="11" grpId="0"/>
      <p:bldP spid="11" grpId="1"/>
      <p:bldP spid="11" grpId="2"/>
      <p:bldP spid="28" grpId="0"/>
      <p:bldP spid="28" grpId="1"/>
      <p:bldP spid="29" grpId="0"/>
      <p:bldP spid="29" grpId="1"/>
      <p:bldP spid="30" grpId="0"/>
      <p:bldP spid="30" grpId="1"/>
      <p:bldP spid="32" grpId="0"/>
      <p:bldP spid="3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1FA0-85F3-4357-900E-1D74B95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1866D-52EE-4D0A-AFB5-39022CE1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451022"/>
            <a:ext cx="2938463" cy="2095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FF834F-5264-4822-BC2F-0826265B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2" y="2193925"/>
            <a:ext cx="4262438" cy="25669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94F8D3-96F7-4020-BC98-21C8FC21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5465309"/>
            <a:ext cx="1676400" cy="1952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80D694-7952-4413-A7D4-81D8FD12A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213" y="2193925"/>
            <a:ext cx="3948113" cy="287178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138E7D3-5AE1-4E1B-A04B-952A4E000BCF}"/>
              </a:ext>
            </a:extLst>
          </p:cNvPr>
          <p:cNvSpPr txBox="1"/>
          <p:nvPr/>
        </p:nvSpPr>
        <p:spPr>
          <a:xfrm>
            <a:off x="2208213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Rückgabewert: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F35810-6E01-4CE4-A5C7-215CA0A4E78D}"/>
              </a:ext>
            </a:extLst>
          </p:cNvPr>
          <p:cNvSpPr txBox="1"/>
          <p:nvPr/>
        </p:nvSpPr>
        <p:spPr>
          <a:xfrm>
            <a:off x="7128554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Rückgabewert: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B6F61E-81A6-400E-B1AC-4739F32001B6}"/>
              </a:ext>
            </a:extLst>
          </p:cNvPr>
          <p:cNvSpPr txBox="1"/>
          <p:nvPr/>
        </p:nvSpPr>
        <p:spPr>
          <a:xfrm>
            <a:off x="597241" y="2193925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Deklaration: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01E4BB-01F6-42DD-B87C-E4441C023F43}"/>
              </a:ext>
            </a:extLst>
          </p:cNvPr>
          <p:cNvSpPr txBox="1"/>
          <p:nvPr/>
        </p:nvSpPr>
        <p:spPr>
          <a:xfrm>
            <a:off x="597241" y="5369776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Aufruf:</a:t>
            </a:r>
          </a:p>
        </p:txBody>
      </p:sp>
    </p:spTree>
    <p:extLst>
      <p:ext uri="{BB962C8B-B14F-4D97-AF65-F5344CB8AC3E}">
        <p14:creationId xmlns:p14="http://schemas.microsoft.com/office/powerpoint/2010/main" val="6423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3FFDA-41BB-4C1C-ADDC-F434E56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5A6F7-CCAD-48E2-9D85-7D1C8C38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08E56-E6CA-4AEA-AF18-45119CA3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08503"/>
            <a:ext cx="4559477" cy="44998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DA5C9F-1863-4742-A4A5-C20AF5BC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708503"/>
            <a:ext cx="7860066" cy="797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4693B8-AF37-469D-8091-43B4BE72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363374"/>
            <a:ext cx="5628915" cy="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08ECE-E0EE-4628-8C4D-EF2850A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9F279-B32F-41BE-BF14-F9EF104C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Unser Projekt in Zahlen:</a:t>
            </a:r>
          </a:p>
          <a:p>
            <a:r>
              <a:rPr lang="de-DE" dirty="0"/>
              <a:t>524 Zeilen</a:t>
            </a:r>
          </a:p>
          <a:p>
            <a:r>
              <a:rPr lang="de-DE" dirty="0"/>
              <a:t>33 Images</a:t>
            </a:r>
          </a:p>
          <a:p>
            <a:r>
              <a:rPr lang="de-DE" dirty="0"/>
              <a:t>6 selbst erstellte Methoden</a:t>
            </a:r>
          </a:p>
        </p:txBody>
      </p:sp>
    </p:spTree>
    <p:extLst>
      <p:ext uri="{BB962C8B-B14F-4D97-AF65-F5344CB8AC3E}">
        <p14:creationId xmlns:p14="http://schemas.microsoft.com/office/powerpoint/2010/main" val="218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96A3-D651-4D3D-8D6A-40854F9C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9166-C614-4AF9-9972-B580116F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573"/>
            <a:ext cx="10136188" cy="396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Programm läuft ohne Fehler oder </a:t>
            </a:r>
            <a:r>
              <a:rPr lang="de-DE" dirty="0" err="1"/>
              <a:t>Buggs</a:t>
            </a:r>
            <a:endParaRPr lang="de-DE" dirty="0"/>
          </a:p>
          <a:p>
            <a:r>
              <a:rPr lang="de-DE" dirty="0"/>
              <a:t>Entspricht im wesentlichen dem Original</a:t>
            </a:r>
          </a:p>
          <a:p>
            <a:pPr marL="0" indent="0">
              <a:buNone/>
            </a:pPr>
            <a:r>
              <a:rPr lang="de-DE" dirty="0"/>
              <a:t>Contra:</a:t>
            </a:r>
          </a:p>
          <a:p>
            <a:r>
              <a:rPr lang="de-DE" dirty="0"/>
              <a:t>Lange Ladezeit bei großem Spielfeld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da Neuerstellen aller Steuerelemente bei jedem Spiel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Besser: Ein- und Ausblenden (evtl. Neupositionierung) der benötigten/nicht benötigten Elemente</a:t>
            </a:r>
          </a:p>
        </p:txBody>
      </p:sp>
    </p:spTree>
    <p:extLst>
      <p:ext uri="{BB962C8B-B14F-4D97-AF65-F5344CB8AC3E}">
        <p14:creationId xmlns:p14="http://schemas.microsoft.com/office/powerpoint/2010/main" val="14128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Arrays</a:t>
            </a:r>
          </a:p>
          <a:p>
            <a:r>
              <a:rPr lang="de-DE" dirty="0"/>
              <a:t>2 Dimensionaler Array für </a:t>
            </a:r>
            <a:r>
              <a:rPr lang="de-DE" dirty="0" err="1"/>
              <a:t>Minesweeper</a:t>
            </a:r>
            <a:r>
              <a:rPr lang="de-DE" dirty="0"/>
              <a:t> </a:t>
            </a:r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Befüllen des Arrays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smtClean="0"/>
              <a:t>Tag, wozu nutzen wir ihn?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454618"/>
            <a:ext cx="4747817" cy="52059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1856096" y="2975212"/>
            <a:ext cx="27294" cy="11737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515321" y="2975212"/>
            <a:ext cx="513042" cy="15285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765342" y="2971077"/>
            <a:ext cx="755625" cy="15326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5455402" y="2973144"/>
            <a:ext cx="2565152" cy="153061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88509" y="4319095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Button Array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626825" y="4688427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dirty="0" smtClean="0"/>
              <a:t>-Koordinate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325396" y="4688427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y-Koordinate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960001" y="4716565"/>
            <a:ext cx="14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Trennzeichen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583002"/>
            <a:ext cx="9272741" cy="2986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2FFB34-A336-4FC7-B3BD-22A9F4A8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99" y="5776586"/>
            <a:ext cx="10241574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4693"/>
            <a:ext cx="9905998" cy="1478570"/>
          </a:xfrm>
        </p:spPr>
        <p:txBody>
          <a:bodyPr/>
          <a:lstStyle/>
          <a:p>
            <a:r>
              <a:rPr lang="de-DE" dirty="0"/>
              <a:t>Count- und </a:t>
            </a:r>
            <a:r>
              <a:rPr lang="de-DE" dirty="0" err="1"/>
              <a:t>Uncovermethode</a:t>
            </a:r>
            <a:endParaRPr lang="de-DE" dirty="0"/>
          </a:p>
        </p:txBody>
      </p:sp>
      <p:grpSp>
        <p:nvGrpSpPr>
          <p:cNvPr id="4" name="Group451">
            <a:extLst>
              <a:ext uri="{FF2B5EF4-FFF2-40B4-BE49-F238E27FC236}">
                <a16:creationId xmlns:a16="http://schemas.microsoft.com/office/drawing/2014/main" id="{4862BFCA-BDE0-41CE-8771-05EFB9FAD314}"/>
              </a:ext>
            </a:extLst>
          </p:cNvPr>
          <p:cNvGrpSpPr/>
          <p:nvPr/>
        </p:nvGrpSpPr>
        <p:grpSpPr>
          <a:xfrm>
            <a:off x="2366714" y="1307132"/>
            <a:ext cx="11348226" cy="9621600"/>
            <a:chOff x="938843" y="864000"/>
            <a:chExt cx="11348226" cy="9621600"/>
          </a:xfrm>
        </p:grpSpPr>
        <p:grpSp>
          <p:nvGrpSpPr>
            <p:cNvPr id="5" name="Prozess">
              <a:extLst>
                <a:ext uri="{FF2B5EF4-FFF2-40B4-BE49-F238E27FC236}">
                  <a16:creationId xmlns:a16="http://schemas.microsoft.com/office/drawing/2014/main" id="{4A8DFFEA-9415-45DC-9E0E-E3A37B5775B1}"/>
                </a:ext>
              </a:extLst>
            </p:cNvPr>
            <p:cNvGrpSpPr/>
            <p:nvPr/>
          </p:nvGrpSpPr>
          <p:grpSpPr>
            <a:xfrm>
              <a:off x="5355156" y="864000"/>
              <a:ext cx="714400" cy="577600"/>
              <a:chOff x="5355156" y="864000"/>
              <a:chExt cx="714400" cy="577600"/>
            </a:xfrm>
          </p:grpSpPr>
          <p:sp>
            <p:nvSpPr>
              <p:cNvPr id="84" name="Terminator">
                <a:extLst>
                  <a:ext uri="{FF2B5EF4-FFF2-40B4-BE49-F238E27FC236}">
                    <a16:creationId xmlns:a16="http://schemas.microsoft.com/office/drawing/2014/main" id="{FE60FBC7-968F-4DEB-878F-DFA76BBA9211}"/>
                  </a:ext>
                </a:extLst>
              </p:cNvPr>
              <p:cNvSpPr/>
              <p:nvPr/>
            </p:nvSpPr>
            <p:spPr>
              <a:xfrm>
                <a:off x="535515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5" name="Text 452">
                <a:extLst>
                  <a:ext uri="{FF2B5EF4-FFF2-40B4-BE49-F238E27FC236}">
                    <a16:creationId xmlns:a16="http://schemas.microsoft.com/office/drawing/2014/main" id="{04E8779C-DD88-4FD3-AD05-9D9B6924BEF6}"/>
                  </a:ext>
                </a:extLst>
              </p:cNvPr>
              <p:cNvSpPr txBox="1"/>
              <p:nvPr/>
            </p:nvSpPr>
            <p:spPr>
              <a:xfrm>
                <a:off x="535515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(uncover-Methode)</a:t>
                </a:r>
              </a:p>
            </p:txBody>
          </p:sp>
        </p:grpSp>
        <p:sp>
          <p:nvSpPr>
            <p:cNvPr id="6" name="ConnectLine">
              <a:extLst>
                <a:ext uri="{FF2B5EF4-FFF2-40B4-BE49-F238E27FC236}">
                  <a16:creationId xmlns:a16="http://schemas.microsoft.com/office/drawing/2014/main" id="{76146FAB-C06A-48CC-9BA6-A61DFD3F08F4}"/>
                </a:ext>
              </a:extLst>
            </p:cNvPr>
            <p:cNvSpPr/>
            <p:nvPr/>
          </p:nvSpPr>
          <p:spPr>
            <a:xfrm>
              <a:off x="571235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7" name="Prozess">
              <a:extLst>
                <a:ext uri="{FF2B5EF4-FFF2-40B4-BE49-F238E27FC236}">
                  <a16:creationId xmlns:a16="http://schemas.microsoft.com/office/drawing/2014/main" id="{F8C19540-6816-4A53-8C5D-E77EB3124014}"/>
                </a:ext>
              </a:extLst>
            </p:cNvPr>
            <p:cNvGrpSpPr/>
            <p:nvPr/>
          </p:nvGrpSpPr>
          <p:grpSpPr>
            <a:xfrm>
              <a:off x="5279156" y="1616400"/>
              <a:ext cx="866400" cy="494000"/>
              <a:chOff x="5279156" y="1616400"/>
              <a:chExt cx="866400" cy="494000"/>
            </a:xfrm>
          </p:grpSpPr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11DC3E17-924D-46F1-9800-D9E38800E6E7}"/>
                  </a:ext>
                </a:extLst>
              </p:cNvPr>
              <p:cNvSpPr/>
              <p:nvPr/>
            </p:nvSpPr>
            <p:spPr>
              <a:xfrm>
                <a:off x="527915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3" name="Text 453">
                <a:extLst>
                  <a:ext uri="{FF2B5EF4-FFF2-40B4-BE49-F238E27FC236}">
                    <a16:creationId xmlns:a16="http://schemas.microsoft.com/office/drawing/2014/main" id="{C3DCE2C4-AF6D-4F28-B70F-A34FDBB3712F}"/>
                  </a:ext>
                </a:extLst>
              </p:cNvPr>
              <p:cNvSpPr txBox="1"/>
              <p:nvPr/>
            </p:nvSpPr>
            <p:spPr>
              <a:xfrm>
                <a:off x="527915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counts;</a:t>
                </a:r>
              </a:p>
            </p:txBody>
          </p:sp>
        </p:grpSp>
        <p:grpSp>
          <p:nvGrpSpPr>
            <p:cNvPr id="8" name="Prozess">
              <a:extLst>
                <a:ext uri="{FF2B5EF4-FFF2-40B4-BE49-F238E27FC236}">
                  <a16:creationId xmlns:a16="http://schemas.microsoft.com/office/drawing/2014/main" id="{211393C6-D098-4FDE-8436-472574E406A0}"/>
                </a:ext>
              </a:extLst>
            </p:cNvPr>
            <p:cNvGrpSpPr/>
            <p:nvPr/>
          </p:nvGrpSpPr>
          <p:grpSpPr>
            <a:xfrm>
              <a:off x="5279156" y="2285200"/>
              <a:ext cx="866400" cy="334400"/>
              <a:chOff x="5279156" y="2285200"/>
              <a:chExt cx="866400" cy="334400"/>
            </a:xfrm>
          </p:grpSpPr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03DDE6DF-B0EF-4AFA-9809-EA069C02F2C6}"/>
                  </a:ext>
                </a:extLst>
              </p:cNvPr>
              <p:cNvSpPr/>
              <p:nvPr/>
            </p:nvSpPr>
            <p:spPr>
              <a:xfrm>
                <a:off x="5279156" y="22852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866400" y="3344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866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1" name="Text 454">
                <a:extLst>
                  <a:ext uri="{FF2B5EF4-FFF2-40B4-BE49-F238E27FC236}">
                    <a16:creationId xmlns:a16="http://schemas.microsoft.com/office/drawing/2014/main" id="{18D9D4A7-EFFC-4F2C-9CAE-AF6BB0ADC431}"/>
                  </a:ext>
                </a:extLst>
              </p:cNvPr>
              <p:cNvSpPr txBox="1"/>
              <p:nvPr/>
            </p:nvSpPr>
            <p:spPr>
              <a:xfrm>
                <a:off x="5279156" y="22852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switch (counts)</a:t>
                </a:r>
              </a:p>
            </p:txBody>
          </p:sp>
        </p:grpSp>
        <p:sp>
          <p:nvSpPr>
            <p:cNvPr id="9" name="ConnectLine">
              <a:extLst>
                <a:ext uri="{FF2B5EF4-FFF2-40B4-BE49-F238E27FC236}">
                  <a16:creationId xmlns:a16="http://schemas.microsoft.com/office/drawing/2014/main" id="{782325B8-BF94-46C6-9758-373546457900}"/>
                </a:ext>
              </a:extLst>
            </p:cNvPr>
            <p:cNvSpPr/>
            <p:nvPr/>
          </p:nvSpPr>
          <p:spPr>
            <a:xfrm>
              <a:off x="5712356" y="21104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10" name="ConnectLine">
              <a:extLst>
                <a:ext uri="{FF2B5EF4-FFF2-40B4-BE49-F238E27FC236}">
                  <a16:creationId xmlns:a16="http://schemas.microsoft.com/office/drawing/2014/main" id="{65898AFF-D061-41F9-9AA5-58254AA6171F}"/>
                </a:ext>
              </a:extLst>
            </p:cNvPr>
            <p:cNvSpPr/>
            <p:nvPr/>
          </p:nvSpPr>
          <p:spPr>
            <a:xfrm>
              <a:off x="5712356" y="2619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1" name="Prozess">
              <a:extLst>
                <a:ext uri="{FF2B5EF4-FFF2-40B4-BE49-F238E27FC236}">
                  <a16:creationId xmlns:a16="http://schemas.microsoft.com/office/drawing/2014/main" id="{4ABFAF7E-0278-49CB-A780-4A890899AC2D}"/>
                </a:ext>
              </a:extLst>
            </p:cNvPr>
            <p:cNvGrpSpPr/>
            <p:nvPr/>
          </p:nvGrpSpPr>
          <p:grpSpPr>
            <a:xfrm>
              <a:off x="5279156" y="2794400"/>
              <a:ext cx="866400" cy="334400"/>
              <a:chOff x="5279156" y="2794400"/>
              <a:chExt cx="866400" cy="334400"/>
            </a:xfrm>
          </p:grpSpPr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746A0CC2-9BC6-4ACB-862A-254815FA1E90}"/>
                  </a:ext>
                </a:extLst>
              </p:cNvPr>
              <p:cNvSpPr/>
              <p:nvPr/>
            </p:nvSpPr>
            <p:spPr>
              <a:xfrm>
                <a:off x="5279156" y="2794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9" name="Text 455">
                <a:extLst>
                  <a:ext uri="{FF2B5EF4-FFF2-40B4-BE49-F238E27FC236}">
                    <a16:creationId xmlns:a16="http://schemas.microsoft.com/office/drawing/2014/main" id="{533A1EBD-EAB5-4A67-9C6D-B9AB66932F0C}"/>
                  </a:ext>
                </a:extLst>
              </p:cNvPr>
              <p:cNvSpPr txBox="1"/>
              <p:nvPr/>
            </p:nvSpPr>
            <p:spPr>
              <a:xfrm>
                <a:off x="5279156" y="2794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0 ?</a:t>
                </a:r>
              </a:p>
            </p:txBody>
          </p:sp>
        </p:grpSp>
        <p:sp>
          <p:nvSpPr>
            <p:cNvPr id="12" name="ConnectLine">
              <a:extLst>
                <a:ext uri="{FF2B5EF4-FFF2-40B4-BE49-F238E27FC236}">
                  <a16:creationId xmlns:a16="http://schemas.microsoft.com/office/drawing/2014/main" id="{C2EDE266-BD0C-45F7-9B58-8C08155D5C79}"/>
                </a:ext>
              </a:extLst>
            </p:cNvPr>
            <p:cNvSpPr/>
            <p:nvPr/>
          </p:nvSpPr>
          <p:spPr>
            <a:xfrm>
              <a:off x="5712356" y="3128800"/>
              <a:ext cx="7600" cy="349600"/>
            </a:xfrm>
            <a:custGeom>
              <a:avLst/>
              <a:gdLst>
                <a:gd name="rtl" fmla="*/ -129200 w 7600"/>
                <a:gd name="rtt" fmla="*/ 60800 h 349600"/>
                <a:gd name="rtr" fmla="*/ 129200 w 7600"/>
                <a:gd name="rtb" fmla="*/ 243200 h 349600"/>
              </a:gdLst>
              <a:ahLst/>
              <a:cxnLst/>
              <a:rect l="rtl" t="rtt" r="rtr" b="rtb"/>
              <a:pathLst>
                <a:path w="7600" h="349600" fill="none">
                  <a:moveTo>
                    <a:pt x="0" y="0"/>
                  </a:moveTo>
                  <a:lnTo>
                    <a:pt x="0" y="3496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13" name="Prozess">
              <a:extLst>
                <a:ext uri="{FF2B5EF4-FFF2-40B4-BE49-F238E27FC236}">
                  <a16:creationId xmlns:a16="http://schemas.microsoft.com/office/drawing/2014/main" id="{8CEAD983-5904-485A-BEE9-AB6E1DD38662}"/>
                </a:ext>
              </a:extLst>
            </p:cNvPr>
            <p:cNvGrpSpPr/>
            <p:nvPr/>
          </p:nvGrpSpPr>
          <p:grpSpPr>
            <a:xfrm>
              <a:off x="5279156" y="3478400"/>
              <a:ext cx="866400" cy="334400"/>
              <a:chOff x="5279156" y="3478400"/>
              <a:chExt cx="866400" cy="334400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34DCCF45-C338-42F2-A709-1F7FB0FE15F5}"/>
                  </a:ext>
                </a:extLst>
              </p:cNvPr>
              <p:cNvSpPr/>
              <p:nvPr/>
            </p:nvSpPr>
            <p:spPr>
              <a:xfrm>
                <a:off x="5279156" y="3478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7" name="Text 456">
                <a:extLst>
                  <a:ext uri="{FF2B5EF4-FFF2-40B4-BE49-F238E27FC236}">
                    <a16:creationId xmlns:a16="http://schemas.microsoft.com/office/drawing/2014/main" id="{164F65C3-7B98-4C09-80BE-A8340363A1CB}"/>
                  </a:ext>
                </a:extLst>
              </p:cNvPr>
              <p:cNvSpPr txBox="1"/>
              <p:nvPr/>
            </p:nvSpPr>
            <p:spPr>
              <a:xfrm>
                <a:off x="5279156" y="3478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1...8 ?</a:t>
                </a:r>
              </a:p>
            </p:txBody>
          </p:sp>
        </p:grpSp>
        <p:sp>
          <p:nvSpPr>
            <p:cNvPr id="14" name="ConnectLine">
              <a:extLst>
                <a:ext uri="{FF2B5EF4-FFF2-40B4-BE49-F238E27FC236}">
                  <a16:creationId xmlns:a16="http://schemas.microsoft.com/office/drawing/2014/main" id="{1190A85E-DE2F-4FFE-9D92-69BDB1EB3A1C}"/>
                </a:ext>
              </a:extLst>
            </p:cNvPr>
            <p:cNvSpPr/>
            <p:nvPr/>
          </p:nvSpPr>
          <p:spPr>
            <a:xfrm>
              <a:off x="6145556" y="2961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5" name="Prozess">
              <a:extLst>
                <a:ext uri="{FF2B5EF4-FFF2-40B4-BE49-F238E27FC236}">
                  <a16:creationId xmlns:a16="http://schemas.microsoft.com/office/drawing/2014/main" id="{D5A28343-200D-4C64-B8A7-3A5DC814F7C7}"/>
                </a:ext>
              </a:extLst>
            </p:cNvPr>
            <p:cNvGrpSpPr/>
            <p:nvPr/>
          </p:nvGrpSpPr>
          <p:grpSpPr>
            <a:xfrm>
              <a:off x="6601556" y="2794400"/>
              <a:ext cx="1588400" cy="334400"/>
              <a:chOff x="6601556" y="2794400"/>
              <a:chExt cx="1588400" cy="334400"/>
            </a:xfrm>
          </p:grpSpPr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0B11D17-6C9B-4831-8FEC-1930C6A6B87D}"/>
                  </a:ext>
                </a:extLst>
              </p:cNvPr>
              <p:cNvSpPr/>
              <p:nvPr/>
            </p:nvSpPr>
            <p:spPr>
              <a:xfrm>
                <a:off x="6601556" y="2794400"/>
                <a:ext cx="1588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334400">
                    <a:moveTo>
                      <a:pt x="1588400" y="3344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1588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5" name="Text 457">
                <a:extLst>
                  <a:ext uri="{FF2B5EF4-FFF2-40B4-BE49-F238E27FC236}">
                    <a16:creationId xmlns:a16="http://schemas.microsoft.com/office/drawing/2014/main" id="{4C102091-70AC-483E-8896-94F4A416C640}"/>
                  </a:ext>
                </a:extLst>
              </p:cNvPr>
              <p:cNvSpPr txBox="1"/>
              <p:nvPr/>
            </p:nvSpPr>
            <p:spPr>
              <a:xfrm>
                <a:off x="6601556" y="2794400"/>
                <a:ext cx="1588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uncoverBitmap;</a:t>
                </a:r>
              </a:p>
            </p:txBody>
          </p:sp>
        </p:grpSp>
        <p:sp>
          <p:nvSpPr>
            <p:cNvPr id="16" name="ConnectLine">
              <a:extLst>
                <a:ext uri="{FF2B5EF4-FFF2-40B4-BE49-F238E27FC236}">
                  <a16:creationId xmlns:a16="http://schemas.microsoft.com/office/drawing/2014/main" id="{989D48E9-D11A-4C1D-A4D9-390DB7FF56EC}"/>
                </a:ext>
              </a:extLst>
            </p:cNvPr>
            <p:cNvSpPr/>
            <p:nvPr/>
          </p:nvSpPr>
          <p:spPr>
            <a:xfrm>
              <a:off x="7395756" y="3128800"/>
              <a:ext cx="1052600" cy="1229300"/>
            </a:xfrm>
            <a:custGeom>
              <a:avLst/>
              <a:gdLst/>
              <a:ahLst/>
              <a:cxnLst/>
              <a:rect l="0" t="0" r="0" b="0"/>
              <a:pathLst>
                <a:path w="1052600" h="1229300" fill="none">
                  <a:moveTo>
                    <a:pt x="0" y="0"/>
                  </a:moveTo>
                  <a:lnTo>
                    <a:pt x="0" y="178600"/>
                  </a:lnTo>
                  <a:lnTo>
                    <a:pt x="1052600" y="178600"/>
                  </a:lnTo>
                  <a:lnTo>
                    <a:pt x="1052600" y="1033600"/>
                  </a:lnTo>
                  <a:lnTo>
                    <a:pt x="0" y="1033600"/>
                  </a:lnTo>
                  <a:lnTo>
                    <a:pt x="0" y="12293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7" name="Prozess">
              <a:extLst>
                <a:ext uri="{FF2B5EF4-FFF2-40B4-BE49-F238E27FC236}">
                  <a16:creationId xmlns:a16="http://schemas.microsoft.com/office/drawing/2014/main" id="{82F68364-8AAD-4C8B-84DB-AE5694875822}"/>
                </a:ext>
              </a:extLst>
            </p:cNvPr>
            <p:cNvGrpSpPr/>
            <p:nvPr/>
          </p:nvGrpSpPr>
          <p:grpSpPr>
            <a:xfrm>
              <a:off x="6561656" y="4358100"/>
              <a:ext cx="1668200" cy="790400"/>
              <a:chOff x="6561656" y="4358100"/>
              <a:chExt cx="1668200" cy="790400"/>
            </a:xfrm>
          </p:grpSpPr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3B8A66CD-6CED-42FF-927B-1470126D6CD4}"/>
                  </a:ext>
                </a:extLst>
              </p:cNvPr>
              <p:cNvSpPr/>
              <p:nvPr/>
            </p:nvSpPr>
            <p:spPr>
              <a:xfrm>
                <a:off x="6561656" y="4358100"/>
                <a:ext cx="1668200" cy="790400"/>
              </a:xfrm>
              <a:custGeom>
                <a:avLst/>
                <a:gdLst/>
                <a:ahLst/>
                <a:cxnLst/>
                <a:rect l="0" t="0" r="0" b="0"/>
                <a:pathLst>
                  <a:path w="1668200" h="790400">
                    <a:moveTo>
                      <a:pt x="834100" y="790400"/>
                    </a:moveTo>
                    <a:lnTo>
                      <a:pt x="1668200" y="395200"/>
                    </a:lnTo>
                    <a:lnTo>
                      <a:pt x="834100" y="0"/>
                    </a:lnTo>
                    <a:lnTo>
                      <a:pt x="0" y="395200"/>
                    </a:lnTo>
                    <a:lnTo>
                      <a:pt x="834100" y="790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3" name="Text 458">
                <a:extLst>
                  <a:ext uri="{FF2B5EF4-FFF2-40B4-BE49-F238E27FC236}">
                    <a16:creationId xmlns:a16="http://schemas.microsoft.com/office/drawing/2014/main" id="{BA9E7BDF-A9AC-4A02-A6B3-6110EBCD3AFB}"/>
                  </a:ext>
                </a:extLst>
              </p:cNvPr>
              <p:cNvSpPr txBox="1"/>
              <p:nvPr/>
            </p:nvSpPr>
            <p:spPr>
              <a:xfrm>
                <a:off x="6561656" y="4464500"/>
                <a:ext cx="16682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-1 ≤ iy ≤ +1)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x und y ∈ Spiefeld)</a:t>
                </a:r>
              </a:p>
            </p:txBody>
          </p:sp>
        </p:grpSp>
        <p:sp>
          <p:nvSpPr>
            <p:cNvPr id="18" name="ConnectLine">
              <a:extLst>
                <a:ext uri="{FF2B5EF4-FFF2-40B4-BE49-F238E27FC236}">
                  <a16:creationId xmlns:a16="http://schemas.microsoft.com/office/drawing/2014/main" id="{95B9F752-A8CF-44B8-BC52-0367C35C17E4}"/>
                </a:ext>
              </a:extLst>
            </p:cNvPr>
            <p:cNvSpPr/>
            <p:nvPr/>
          </p:nvSpPr>
          <p:spPr>
            <a:xfrm>
              <a:off x="6145556" y="3645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9" name="Prozess">
              <a:extLst>
                <a:ext uri="{FF2B5EF4-FFF2-40B4-BE49-F238E27FC236}">
                  <a16:creationId xmlns:a16="http://schemas.microsoft.com/office/drawing/2014/main" id="{A7F9B3AF-6C98-4DAB-B01A-0B428A80016F}"/>
                </a:ext>
              </a:extLst>
            </p:cNvPr>
            <p:cNvGrpSpPr/>
            <p:nvPr/>
          </p:nvGrpSpPr>
          <p:grpSpPr>
            <a:xfrm>
              <a:off x="6601556" y="3429000"/>
              <a:ext cx="1588400" cy="433200"/>
              <a:chOff x="6601556" y="3429000"/>
              <a:chExt cx="1588400" cy="433200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97BB0935-72D4-4BDA-925E-4910C8CC0ABF}"/>
                  </a:ext>
                </a:extLst>
              </p:cNvPr>
              <p:cNvSpPr/>
              <p:nvPr/>
            </p:nvSpPr>
            <p:spPr>
              <a:xfrm>
                <a:off x="6601556" y="3429000"/>
                <a:ext cx="1588400" cy="4332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433200">
                    <a:moveTo>
                      <a:pt x="1588400" y="4332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433200"/>
                    </a:lnTo>
                    <a:lnTo>
                      <a:pt x="1588400" y="433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1" name="Text 459">
                <a:extLst>
                  <a:ext uri="{FF2B5EF4-FFF2-40B4-BE49-F238E27FC236}">
                    <a16:creationId xmlns:a16="http://schemas.microsoft.com/office/drawing/2014/main" id="{FAB8E1BE-3839-41CD-8C4B-CF96A3CC6A61}"/>
                  </a:ext>
                </a:extLst>
              </p:cNvPr>
              <p:cNvSpPr txBox="1"/>
              <p:nvPr/>
            </p:nvSpPr>
            <p:spPr>
              <a:xfrm>
                <a:off x="6601556" y="3356800"/>
                <a:ext cx="1588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num1Bitmap;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...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num8Bitmap;</a:t>
                </a:r>
              </a:p>
            </p:txBody>
          </p:sp>
        </p:grpSp>
        <p:grpSp>
          <p:nvGrpSpPr>
            <p:cNvPr id="20" name="Ende">
              <a:extLst>
                <a:ext uri="{FF2B5EF4-FFF2-40B4-BE49-F238E27FC236}">
                  <a16:creationId xmlns:a16="http://schemas.microsoft.com/office/drawing/2014/main" id="{FA37D8FC-6E99-4046-8460-9A8DAE3447C1}"/>
                </a:ext>
              </a:extLst>
            </p:cNvPr>
            <p:cNvGrpSpPr/>
            <p:nvPr/>
          </p:nvGrpSpPr>
          <p:grpSpPr>
            <a:xfrm>
              <a:off x="5355156" y="4601300"/>
              <a:ext cx="714400" cy="304000"/>
              <a:chOff x="5355156" y="4601300"/>
              <a:chExt cx="714400" cy="304000"/>
            </a:xfrm>
          </p:grpSpPr>
          <p:sp>
            <p:nvSpPr>
              <p:cNvPr id="68" name="Terminator">
                <a:extLst>
                  <a:ext uri="{FF2B5EF4-FFF2-40B4-BE49-F238E27FC236}">
                    <a16:creationId xmlns:a16="http://schemas.microsoft.com/office/drawing/2014/main" id="{E8AE9C1D-E248-488B-BCE5-E5D33F496E7F}"/>
                  </a:ext>
                </a:extLst>
              </p:cNvPr>
              <p:cNvSpPr/>
              <p:nvPr/>
            </p:nvSpPr>
            <p:spPr>
              <a:xfrm>
                <a:off x="5355156" y="46013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9" name="Text 460">
                <a:extLst>
                  <a:ext uri="{FF2B5EF4-FFF2-40B4-BE49-F238E27FC236}">
                    <a16:creationId xmlns:a16="http://schemas.microsoft.com/office/drawing/2014/main" id="{666CAF37-0644-4B4E-A700-B82695177B1C}"/>
                  </a:ext>
                </a:extLst>
              </p:cNvPr>
              <p:cNvSpPr txBox="1"/>
              <p:nvPr/>
            </p:nvSpPr>
            <p:spPr>
              <a:xfrm>
                <a:off x="5355156" y="45861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grpSp>
          <p:nvGrpSpPr>
            <p:cNvPr id="21" name="Prozess">
              <a:extLst>
                <a:ext uri="{FF2B5EF4-FFF2-40B4-BE49-F238E27FC236}">
                  <a16:creationId xmlns:a16="http://schemas.microsoft.com/office/drawing/2014/main" id="{958F7504-31BA-48A5-8A6B-660257AFCAB8}"/>
                </a:ext>
              </a:extLst>
            </p:cNvPr>
            <p:cNvGrpSpPr/>
            <p:nvPr/>
          </p:nvGrpSpPr>
          <p:grpSpPr>
            <a:xfrm>
              <a:off x="1287666" y="864000"/>
              <a:ext cx="714400" cy="577600"/>
              <a:chOff x="1287666" y="864000"/>
              <a:chExt cx="714400" cy="577600"/>
            </a:xfrm>
          </p:grpSpPr>
          <p:sp>
            <p:nvSpPr>
              <p:cNvPr id="66" name="Terminator">
                <a:extLst>
                  <a:ext uri="{FF2B5EF4-FFF2-40B4-BE49-F238E27FC236}">
                    <a16:creationId xmlns:a16="http://schemas.microsoft.com/office/drawing/2014/main" id="{1892C4FA-023A-4EB5-8AAF-B65C0830674B}"/>
                  </a:ext>
                </a:extLst>
              </p:cNvPr>
              <p:cNvSpPr/>
              <p:nvPr/>
            </p:nvSpPr>
            <p:spPr>
              <a:xfrm>
                <a:off x="128766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7" name="Text 461">
                <a:extLst>
                  <a:ext uri="{FF2B5EF4-FFF2-40B4-BE49-F238E27FC236}">
                    <a16:creationId xmlns:a16="http://schemas.microsoft.com/office/drawing/2014/main" id="{BDD762CE-F984-4C3A-923F-1DAC7176C404}"/>
                  </a:ext>
                </a:extLst>
              </p:cNvPr>
              <p:cNvSpPr txBox="1"/>
              <p:nvPr/>
            </p:nvSpPr>
            <p:spPr>
              <a:xfrm>
                <a:off x="128766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(</a:t>
                </a:r>
                <a:r>
                  <a:rPr sz="760" dirty="0" err="1">
                    <a:solidFill>
                      <a:srgbClr val="303030"/>
                    </a:solidFill>
                    <a:latin typeface="Arial"/>
                  </a:rPr>
                  <a:t>countMines-Methode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)</a:t>
                </a:r>
              </a:p>
            </p:txBody>
          </p:sp>
        </p:grpSp>
        <p:grpSp>
          <p:nvGrpSpPr>
            <p:cNvPr id="22" name="Prozess">
              <a:extLst>
                <a:ext uri="{FF2B5EF4-FFF2-40B4-BE49-F238E27FC236}">
                  <a16:creationId xmlns:a16="http://schemas.microsoft.com/office/drawing/2014/main" id="{79D40098-C6D0-44D6-90CF-11498CDA4B63}"/>
                </a:ext>
              </a:extLst>
            </p:cNvPr>
            <p:cNvGrpSpPr/>
            <p:nvPr/>
          </p:nvGrpSpPr>
          <p:grpSpPr>
            <a:xfrm>
              <a:off x="1211666" y="1616400"/>
              <a:ext cx="866400" cy="494000"/>
              <a:chOff x="1211666" y="1616400"/>
              <a:chExt cx="866400" cy="494000"/>
            </a:xfrm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1C97CC49-487C-4E38-8C31-50B5B00AF110}"/>
                  </a:ext>
                </a:extLst>
              </p:cNvPr>
              <p:cNvSpPr/>
              <p:nvPr/>
            </p:nvSpPr>
            <p:spPr>
              <a:xfrm>
                <a:off x="121166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5" name="Text 462">
                <a:extLst>
                  <a:ext uri="{FF2B5EF4-FFF2-40B4-BE49-F238E27FC236}">
                    <a16:creationId xmlns:a16="http://schemas.microsoft.com/office/drawing/2014/main" id="{8F97D86E-EFA0-4645-90FB-F4F6076CEE58}"/>
                  </a:ext>
                </a:extLst>
              </p:cNvPr>
              <p:cNvSpPr txBox="1"/>
              <p:nvPr/>
            </p:nvSpPr>
            <p:spPr>
              <a:xfrm>
                <a:off x="121166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value = 0;</a:t>
                </a:r>
              </a:p>
            </p:txBody>
          </p:sp>
        </p:grpSp>
        <p:grpSp>
          <p:nvGrpSpPr>
            <p:cNvPr id="23" name="Prozess">
              <a:extLst>
                <a:ext uri="{FF2B5EF4-FFF2-40B4-BE49-F238E27FC236}">
                  <a16:creationId xmlns:a16="http://schemas.microsoft.com/office/drawing/2014/main" id="{6F9BBFCE-48EE-405B-BAFA-4097BEFCFAF2}"/>
                </a:ext>
              </a:extLst>
            </p:cNvPr>
            <p:cNvGrpSpPr/>
            <p:nvPr/>
          </p:nvGrpSpPr>
          <p:grpSpPr>
            <a:xfrm>
              <a:off x="985221" y="2610863"/>
              <a:ext cx="1319291" cy="509200"/>
              <a:chOff x="985221" y="2610863"/>
              <a:chExt cx="1319291" cy="509200"/>
            </a:xfrm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E6C18C53-0965-47AA-B74D-7458065801B2}"/>
                  </a:ext>
                </a:extLst>
              </p:cNvPr>
              <p:cNvSpPr/>
              <p:nvPr/>
            </p:nvSpPr>
            <p:spPr>
              <a:xfrm>
                <a:off x="985221" y="2610863"/>
                <a:ext cx="1319291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1" h="509200">
                    <a:moveTo>
                      <a:pt x="659645" y="509200"/>
                    </a:moveTo>
                    <a:lnTo>
                      <a:pt x="1319291" y="254600"/>
                    </a:lnTo>
                    <a:lnTo>
                      <a:pt x="659645" y="0"/>
                    </a:lnTo>
                    <a:lnTo>
                      <a:pt x="0" y="254600"/>
                    </a:lnTo>
                    <a:lnTo>
                      <a:pt x="659645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3" name="Text 463">
                <a:extLst>
                  <a:ext uri="{FF2B5EF4-FFF2-40B4-BE49-F238E27FC236}">
                    <a16:creationId xmlns:a16="http://schemas.microsoft.com/office/drawing/2014/main" id="{03AE7280-29EC-4C6B-9A3F-F94E52791F40}"/>
                  </a:ext>
                </a:extLst>
              </p:cNvPr>
              <p:cNvSpPr txBox="1"/>
              <p:nvPr/>
            </p:nvSpPr>
            <p:spPr>
              <a:xfrm>
                <a:off x="985221" y="2637463"/>
                <a:ext cx="1319291" cy="4560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&amp;&amp; -1 ≤ iy ≤ +1)</a:t>
                </a:r>
              </a:p>
            </p:txBody>
          </p:sp>
        </p:grpSp>
        <p:sp>
          <p:nvSpPr>
            <p:cNvPr id="24" name="ConnectLine">
              <a:extLst>
                <a:ext uri="{FF2B5EF4-FFF2-40B4-BE49-F238E27FC236}">
                  <a16:creationId xmlns:a16="http://schemas.microsoft.com/office/drawing/2014/main" id="{BC89F489-6C71-4F28-AA68-0FB226DC27B2}"/>
                </a:ext>
              </a:extLst>
            </p:cNvPr>
            <p:cNvSpPr/>
            <p:nvPr/>
          </p:nvSpPr>
          <p:spPr>
            <a:xfrm>
              <a:off x="2304512" y="2865463"/>
              <a:ext cx="426313" cy="7600"/>
            </a:xfrm>
            <a:custGeom>
              <a:avLst/>
              <a:gdLst>
                <a:gd name="rtl" fmla="*/ 76000 w 426313"/>
                <a:gd name="rtt" fmla="*/ -91200 h 7600"/>
                <a:gd name="rtr" fmla="*/ 228000 w 426313"/>
                <a:gd name="rtb" fmla="*/ 91200 h 7600"/>
              </a:gdLst>
              <a:ahLst/>
              <a:cxnLst/>
              <a:rect l="rtl" t="rtt" r="rtr" b="rtb"/>
              <a:pathLst>
                <a:path w="426313" h="7600" fill="none">
                  <a:moveTo>
                    <a:pt x="0" y="0"/>
                  </a:moveTo>
                  <a:lnTo>
                    <a:pt x="426313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5" name="Prozess">
              <a:extLst>
                <a:ext uri="{FF2B5EF4-FFF2-40B4-BE49-F238E27FC236}">
                  <a16:creationId xmlns:a16="http://schemas.microsoft.com/office/drawing/2014/main" id="{4B4998B1-CA4E-4B7B-AF4B-A881C9E2F25C}"/>
                </a:ext>
              </a:extLst>
            </p:cNvPr>
            <p:cNvGrpSpPr/>
            <p:nvPr/>
          </p:nvGrpSpPr>
          <p:grpSpPr>
            <a:xfrm>
              <a:off x="2730824" y="2610863"/>
              <a:ext cx="1319292" cy="509200"/>
              <a:chOff x="2730824" y="2610863"/>
              <a:chExt cx="1319292" cy="509200"/>
            </a:xfrm>
          </p:grpSpPr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6E807962-4FF4-430F-960D-AD40BE303826}"/>
                  </a:ext>
                </a:extLst>
              </p:cNvPr>
              <p:cNvSpPr/>
              <p:nvPr/>
            </p:nvSpPr>
            <p:spPr>
              <a:xfrm>
                <a:off x="2730824" y="2610863"/>
                <a:ext cx="1319292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2" h="509200">
                    <a:moveTo>
                      <a:pt x="659646" y="509200"/>
                    </a:moveTo>
                    <a:lnTo>
                      <a:pt x="1319292" y="254600"/>
                    </a:lnTo>
                    <a:lnTo>
                      <a:pt x="659646" y="0"/>
                    </a:lnTo>
                    <a:lnTo>
                      <a:pt x="0" y="254600"/>
                    </a:lnTo>
                    <a:lnTo>
                      <a:pt x="659646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1" name="Text 464">
                <a:extLst>
                  <a:ext uri="{FF2B5EF4-FFF2-40B4-BE49-F238E27FC236}">
                    <a16:creationId xmlns:a16="http://schemas.microsoft.com/office/drawing/2014/main" id="{B54BC1EE-9DF8-447A-B677-4143C152F25E}"/>
                  </a:ext>
                </a:extLst>
              </p:cNvPr>
              <p:cNvSpPr txBox="1"/>
              <p:nvPr/>
            </p:nvSpPr>
            <p:spPr>
              <a:xfrm>
                <a:off x="2730824" y="2698263"/>
                <a:ext cx="1319292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Bombe vorhanden?</a:t>
                </a:r>
              </a:p>
            </p:txBody>
          </p:sp>
        </p:grpSp>
        <p:sp>
          <p:nvSpPr>
            <p:cNvPr id="26" name="ConnectLine">
              <a:extLst>
                <a:ext uri="{FF2B5EF4-FFF2-40B4-BE49-F238E27FC236}">
                  <a16:creationId xmlns:a16="http://schemas.microsoft.com/office/drawing/2014/main" id="{E0517B77-6CF7-48F3-8818-BF2713954410}"/>
                </a:ext>
              </a:extLst>
            </p:cNvPr>
            <p:cNvSpPr/>
            <p:nvPr/>
          </p:nvSpPr>
          <p:spPr>
            <a:xfrm>
              <a:off x="1644866" y="3120063"/>
              <a:ext cx="7600" cy="456000"/>
            </a:xfrm>
            <a:custGeom>
              <a:avLst/>
              <a:gdLst>
                <a:gd name="rtl" fmla="*/ -129200 w 7600"/>
                <a:gd name="rtt" fmla="*/ 60800 h 456000"/>
                <a:gd name="rtr" fmla="*/ 129200 w 7600"/>
                <a:gd name="rtb" fmla="*/ 243200 h 456000"/>
              </a:gdLst>
              <a:ahLst/>
              <a:cxnLst/>
              <a:rect l="rtl" t="rtt" r="rtr" b="rt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7" name="Prozess">
              <a:extLst>
                <a:ext uri="{FF2B5EF4-FFF2-40B4-BE49-F238E27FC236}">
                  <a16:creationId xmlns:a16="http://schemas.microsoft.com/office/drawing/2014/main" id="{39DE2327-0CCE-4529-AEFB-CE1749B56FC1}"/>
                </a:ext>
              </a:extLst>
            </p:cNvPr>
            <p:cNvGrpSpPr/>
            <p:nvPr/>
          </p:nvGrpSpPr>
          <p:grpSpPr>
            <a:xfrm>
              <a:off x="938843" y="3576063"/>
              <a:ext cx="1412045" cy="190000"/>
              <a:chOff x="938843" y="3576063"/>
              <a:chExt cx="1412045" cy="19000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097C86E-AE41-4407-A898-91D86513FA32}"/>
                  </a:ext>
                </a:extLst>
              </p:cNvPr>
              <p:cNvSpPr/>
              <p:nvPr/>
            </p:nvSpPr>
            <p:spPr>
              <a:xfrm>
                <a:off x="938843" y="3576063"/>
                <a:ext cx="1412045" cy="190000"/>
              </a:xfrm>
              <a:custGeom>
                <a:avLst/>
                <a:gdLst/>
                <a:ahLst/>
                <a:cxnLst/>
                <a:rect l="0" t="0" r="0" b="0"/>
                <a:pathLst>
                  <a:path w="1412045" h="190000" stroke="0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</a:path>
                  <a:path w="1412045" h="190000" fill="none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  <a:moveTo>
                      <a:pt x="106400" y="190000"/>
                    </a:moveTo>
                    <a:lnTo>
                      <a:pt x="106400" y="0"/>
                    </a:lnTo>
                    <a:lnTo>
                      <a:pt x="106400" y="190000"/>
                    </a:lnTo>
                    <a:close/>
                    <a:moveTo>
                      <a:pt x="1305645" y="190000"/>
                    </a:moveTo>
                    <a:lnTo>
                      <a:pt x="1305645" y="0"/>
                    </a:lnTo>
                    <a:lnTo>
                      <a:pt x="1305645" y="190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9" name="Text 465">
                <a:extLst>
                  <a:ext uri="{FF2B5EF4-FFF2-40B4-BE49-F238E27FC236}">
                    <a16:creationId xmlns:a16="http://schemas.microsoft.com/office/drawing/2014/main" id="{92BC48E2-4915-4C82-9B72-1134EE11B3A1}"/>
                  </a:ext>
                </a:extLst>
              </p:cNvPr>
              <p:cNvSpPr txBox="1"/>
              <p:nvPr/>
            </p:nvSpPr>
            <p:spPr>
              <a:xfrm>
                <a:off x="1045243" y="3503863"/>
                <a:ext cx="1199245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uncover(x, y, value);</a:t>
                </a:r>
              </a:p>
            </p:txBody>
          </p:sp>
        </p:grpSp>
        <p:grpSp>
          <p:nvGrpSpPr>
            <p:cNvPr id="28" name="Ende">
              <a:extLst>
                <a:ext uri="{FF2B5EF4-FFF2-40B4-BE49-F238E27FC236}">
                  <a16:creationId xmlns:a16="http://schemas.microsoft.com/office/drawing/2014/main" id="{238D91B3-263D-45B9-BBC2-37239BBCDFAC}"/>
                </a:ext>
              </a:extLst>
            </p:cNvPr>
            <p:cNvGrpSpPr/>
            <p:nvPr/>
          </p:nvGrpSpPr>
          <p:grpSpPr>
            <a:xfrm>
              <a:off x="1287666" y="4147200"/>
              <a:ext cx="714400" cy="304000"/>
              <a:chOff x="1287666" y="4147200"/>
              <a:chExt cx="714400" cy="304000"/>
            </a:xfrm>
          </p:grpSpPr>
          <p:sp>
            <p:nvSpPr>
              <p:cNvPr id="56" name="Terminator">
                <a:extLst>
                  <a:ext uri="{FF2B5EF4-FFF2-40B4-BE49-F238E27FC236}">
                    <a16:creationId xmlns:a16="http://schemas.microsoft.com/office/drawing/2014/main" id="{5C2C2B1F-4CD2-4FB8-902C-D9AA26D04606}"/>
                  </a:ext>
                </a:extLst>
              </p:cNvPr>
              <p:cNvSpPr/>
              <p:nvPr/>
            </p:nvSpPr>
            <p:spPr>
              <a:xfrm>
                <a:off x="1287666" y="41472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7" name="Text 466">
                <a:extLst>
                  <a:ext uri="{FF2B5EF4-FFF2-40B4-BE49-F238E27FC236}">
                    <a16:creationId xmlns:a16="http://schemas.microsoft.com/office/drawing/2014/main" id="{BC92EFF6-51CA-4A1A-BF27-72216DE8B2B5}"/>
                  </a:ext>
                </a:extLst>
              </p:cNvPr>
              <p:cNvSpPr txBox="1"/>
              <p:nvPr/>
            </p:nvSpPr>
            <p:spPr>
              <a:xfrm>
                <a:off x="1287666" y="41320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sp>
          <p:nvSpPr>
            <p:cNvPr id="29" name="ConnectLine">
              <a:extLst>
                <a:ext uri="{FF2B5EF4-FFF2-40B4-BE49-F238E27FC236}">
                  <a16:creationId xmlns:a16="http://schemas.microsoft.com/office/drawing/2014/main" id="{86974FB1-7EDF-4307-A862-E0C88648FB6A}"/>
                </a:ext>
              </a:extLst>
            </p:cNvPr>
            <p:cNvSpPr/>
            <p:nvPr/>
          </p:nvSpPr>
          <p:spPr>
            <a:xfrm>
              <a:off x="7395756" y="3862200"/>
              <a:ext cx="1683400" cy="739100"/>
            </a:xfrm>
            <a:custGeom>
              <a:avLst/>
              <a:gdLst/>
              <a:ahLst/>
              <a:cxnLst/>
              <a:rect l="0" t="0" r="0" b="0"/>
              <a:pathLst>
                <a:path w="1683400" h="739100" fill="none">
                  <a:moveTo>
                    <a:pt x="0" y="0"/>
                  </a:moveTo>
                  <a:lnTo>
                    <a:pt x="0" y="155800"/>
                  </a:lnTo>
                  <a:lnTo>
                    <a:pt x="-1683400" y="155800"/>
                  </a:lnTo>
                  <a:lnTo>
                    <a:pt x="-1683400" y="7391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0" name="ConnectLine">
              <a:extLst>
                <a:ext uri="{FF2B5EF4-FFF2-40B4-BE49-F238E27FC236}">
                  <a16:creationId xmlns:a16="http://schemas.microsoft.com/office/drawing/2014/main" id="{181276A7-3398-49C3-8703-5C634248A3DD}"/>
                </a:ext>
              </a:extLst>
            </p:cNvPr>
            <p:cNvSpPr/>
            <p:nvPr/>
          </p:nvSpPr>
          <p:spPr>
            <a:xfrm>
              <a:off x="6561656" y="4753300"/>
              <a:ext cx="492100" cy="7600"/>
            </a:xfrm>
            <a:custGeom>
              <a:avLst/>
              <a:gdLst>
                <a:gd name="rtl" fmla="*/ -281200 w 492100"/>
                <a:gd name="rtt" fmla="*/ -91200 h 7600"/>
                <a:gd name="rtr" fmla="*/ -22800 w 492100"/>
                <a:gd name="rtb" fmla="*/ 91200 h 7600"/>
              </a:gdLst>
              <a:ahLst/>
              <a:cxnLst/>
              <a:rect l="rtl" t="rtt" r="rtr" b="rtb"/>
              <a:pathLst>
                <a:path w="492100" h="7600" fill="none">
                  <a:moveTo>
                    <a:pt x="0" y="0"/>
                  </a:moveTo>
                  <a:lnTo>
                    <a:pt x="-4921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ln>
                  <a:solidFill>
                    <a:schemeClr val="tx1">
                      <a:lumMod val="85000"/>
                    </a:schemeClr>
                  </a:solidFill>
                </a:ln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1" name="Prozess">
              <a:extLst>
                <a:ext uri="{FF2B5EF4-FFF2-40B4-BE49-F238E27FC236}">
                  <a16:creationId xmlns:a16="http://schemas.microsoft.com/office/drawing/2014/main" id="{02868802-4DCF-4002-B5CC-2D0A9B4DC286}"/>
                </a:ext>
              </a:extLst>
            </p:cNvPr>
            <p:cNvGrpSpPr/>
            <p:nvPr/>
          </p:nvGrpSpPr>
          <p:grpSpPr>
            <a:xfrm>
              <a:off x="6491356" y="5644400"/>
              <a:ext cx="1808800" cy="349600"/>
              <a:chOff x="6491356" y="5644400"/>
              <a:chExt cx="1808800" cy="349600"/>
            </a:xfrm>
          </p:grpSpPr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4194A35F-1998-4320-A890-987312FC5F79}"/>
                  </a:ext>
                </a:extLst>
              </p:cNvPr>
              <p:cNvSpPr/>
              <p:nvPr/>
            </p:nvSpPr>
            <p:spPr>
              <a:xfrm>
                <a:off x="6491356" y="5644400"/>
                <a:ext cx="1808800" cy="349600"/>
              </a:xfrm>
              <a:custGeom>
                <a:avLst/>
                <a:gdLst/>
                <a:ahLst/>
                <a:cxnLst/>
                <a:rect l="0" t="0" r="0" b="0"/>
                <a:pathLst>
                  <a:path w="1808800" h="349600" stroke="0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</a:path>
                  <a:path w="1808800" h="349600" fill="none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  <a:moveTo>
                      <a:pt x="106400" y="349600"/>
                    </a:moveTo>
                    <a:lnTo>
                      <a:pt x="106400" y="0"/>
                    </a:lnTo>
                    <a:lnTo>
                      <a:pt x="106400" y="349600"/>
                    </a:lnTo>
                    <a:close/>
                    <a:moveTo>
                      <a:pt x="1702400" y="349600"/>
                    </a:moveTo>
                    <a:lnTo>
                      <a:pt x="1702400" y="0"/>
                    </a:lnTo>
                    <a:lnTo>
                      <a:pt x="1702400" y="349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5" name="Text 467">
                <a:extLst>
                  <a:ext uri="{FF2B5EF4-FFF2-40B4-BE49-F238E27FC236}">
                    <a16:creationId xmlns:a16="http://schemas.microsoft.com/office/drawing/2014/main" id="{6C6BA01D-E85D-42E1-A9D9-C13AC440D2AB}"/>
                  </a:ext>
                </a:extLst>
              </p:cNvPr>
              <p:cNvSpPr txBox="1"/>
              <p:nvPr/>
            </p:nvSpPr>
            <p:spPr>
              <a:xfrm>
                <a:off x="6597756" y="5652000"/>
                <a:ext cx="15960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countMines(ix + x, iy + y);</a:t>
                </a:r>
              </a:p>
            </p:txBody>
          </p:sp>
        </p:grpSp>
        <p:sp>
          <p:nvSpPr>
            <p:cNvPr id="32" name="ConnectLine">
              <a:extLst>
                <a:ext uri="{FF2B5EF4-FFF2-40B4-BE49-F238E27FC236}">
                  <a16:creationId xmlns:a16="http://schemas.microsoft.com/office/drawing/2014/main" id="{E6AE21B5-8C15-4000-9ECC-53D775E36EB2}"/>
                </a:ext>
              </a:extLst>
            </p:cNvPr>
            <p:cNvSpPr/>
            <p:nvPr/>
          </p:nvSpPr>
          <p:spPr>
            <a:xfrm>
              <a:off x="7395756" y="5148500"/>
              <a:ext cx="7600" cy="495900"/>
            </a:xfrm>
            <a:custGeom>
              <a:avLst/>
              <a:gdLst>
                <a:gd name="rtl" fmla="*/ -76000 w 7600"/>
                <a:gd name="rtt" fmla="*/ 60800 h 495900"/>
                <a:gd name="rtr" fmla="*/ 76000 w 7600"/>
                <a:gd name="rtb" fmla="*/ 243200 h 495900"/>
              </a:gdLst>
              <a:ahLst/>
              <a:cxnLst/>
              <a:rect l="rtl" t="rtt" r="rtr" b="rtb"/>
              <a:pathLst>
                <a:path w="7600" h="495900" fill="none">
                  <a:moveTo>
                    <a:pt x="0" y="0"/>
                  </a:moveTo>
                  <a:lnTo>
                    <a:pt x="0" y="4959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ja</a:t>
              </a:r>
            </a:p>
          </p:txBody>
        </p:sp>
        <p:sp>
          <p:nvSpPr>
            <p:cNvPr id="33" name="ConnectLine">
              <a:extLst>
                <a:ext uri="{FF2B5EF4-FFF2-40B4-BE49-F238E27FC236}">
                  <a16:creationId xmlns:a16="http://schemas.microsoft.com/office/drawing/2014/main" id="{06701E68-30DD-400A-AFF3-083B1A468792}"/>
                </a:ext>
              </a:extLst>
            </p:cNvPr>
            <p:cNvSpPr/>
            <p:nvPr/>
          </p:nvSpPr>
          <p:spPr>
            <a:xfrm>
              <a:off x="3390470" y="3120063"/>
              <a:ext cx="7600" cy="421800"/>
            </a:xfrm>
            <a:custGeom>
              <a:avLst/>
              <a:gdLst>
                <a:gd name="rtl" fmla="*/ -76000 w 7600"/>
                <a:gd name="rtt" fmla="*/ 60800 h 421800"/>
                <a:gd name="rtr" fmla="*/ 76000 w 7600"/>
                <a:gd name="rtb" fmla="*/ 243200 h 421800"/>
              </a:gdLst>
              <a:ahLst/>
              <a:cxnLst/>
              <a:rect l="rtl" t="rtt" r="rtr" b="rtb"/>
              <a:pathLst>
                <a:path w="7600" h="421800" fill="none">
                  <a:moveTo>
                    <a:pt x="0" y="0"/>
                  </a:moveTo>
                  <a:lnTo>
                    <a:pt x="0" y="421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4" name="Prozess">
              <a:extLst>
                <a:ext uri="{FF2B5EF4-FFF2-40B4-BE49-F238E27FC236}">
                  <a16:creationId xmlns:a16="http://schemas.microsoft.com/office/drawing/2014/main" id="{9D6D3171-3EF3-478B-8180-ED4BA9CDF6E4}"/>
                </a:ext>
              </a:extLst>
            </p:cNvPr>
            <p:cNvGrpSpPr/>
            <p:nvPr/>
          </p:nvGrpSpPr>
          <p:grpSpPr>
            <a:xfrm>
              <a:off x="3058359" y="3541863"/>
              <a:ext cx="664223" cy="258400"/>
              <a:chOff x="3058359" y="3541863"/>
              <a:chExt cx="664223" cy="258400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7429A1-AE94-43C0-992C-29E60E739182}"/>
                  </a:ext>
                </a:extLst>
              </p:cNvPr>
              <p:cNvSpPr/>
              <p:nvPr/>
            </p:nvSpPr>
            <p:spPr>
              <a:xfrm>
                <a:off x="3058359" y="3541863"/>
                <a:ext cx="664223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664223" h="258400">
                    <a:moveTo>
                      <a:pt x="664223" y="258400"/>
                    </a:moveTo>
                    <a:lnTo>
                      <a:pt x="664223" y="0"/>
                    </a:lnTo>
                    <a:lnTo>
                      <a:pt x="0" y="0"/>
                    </a:lnTo>
                    <a:lnTo>
                      <a:pt x="0" y="258400"/>
                    </a:lnTo>
                    <a:lnTo>
                      <a:pt x="664223" y="258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3" name="Text 468">
                <a:extLst>
                  <a:ext uri="{FF2B5EF4-FFF2-40B4-BE49-F238E27FC236}">
                    <a16:creationId xmlns:a16="http://schemas.microsoft.com/office/drawing/2014/main" id="{3DF53DEF-5FFA-47D1-A36D-04FD1AD14631}"/>
                  </a:ext>
                </a:extLst>
              </p:cNvPr>
              <p:cNvSpPr txBox="1"/>
              <p:nvPr/>
            </p:nvSpPr>
            <p:spPr>
              <a:xfrm>
                <a:off x="3058359" y="3503863"/>
                <a:ext cx="664223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value ++;</a:t>
                </a:r>
              </a:p>
            </p:txBody>
          </p:sp>
        </p:grpSp>
        <p:sp>
          <p:nvSpPr>
            <p:cNvPr id="35" name="ConnectLine">
              <a:extLst>
                <a:ext uri="{FF2B5EF4-FFF2-40B4-BE49-F238E27FC236}">
                  <a16:creationId xmlns:a16="http://schemas.microsoft.com/office/drawing/2014/main" id="{B7EFD559-CE43-4C94-B7E2-A3FBD0A8F8EB}"/>
                </a:ext>
              </a:extLst>
            </p:cNvPr>
            <p:cNvSpPr/>
            <p:nvPr/>
          </p:nvSpPr>
          <p:spPr>
            <a:xfrm>
              <a:off x="1644866" y="2110400"/>
              <a:ext cx="7600" cy="500463"/>
            </a:xfrm>
            <a:custGeom>
              <a:avLst/>
              <a:gdLst/>
              <a:ahLst/>
              <a:cxnLst/>
              <a:rect l="0" t="0" r="0" b="0"/>
              <a:pathLst>
                <a:path w="7600" h="500463" fill="none">
                  <a:moveTo>
                    <a:pt x="0" y="0"/>
                  </a:moveTo>
                  <a:lnTo>
                    <a:pt x="0" y="5004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6" name="ConnectLine">
              <a:extLst>
                <a:ext uri="{FF2B5EF4-FFF2-40B4-BE49-F238E27FC236}">
                  <a16:creationId xmlns:a16="http://schemas.microsoft.com/office/drawing/2014/main" id="{FCD5DAEF-464D-4F32-999A-10AAD1BC845D}"/>
                </a:ext>
              </a:extLst>
            </p:cNvPr>
            <p:cNvSpPr/>
            <p:nvPr/>
          </p:nvSpPr>
          <p:spPr>
            <a:xfrm>
              <a:off x="4050116" y="2865463"/>
              <a:ext cx="2752690" cy="557463"/>
            </a:xfrm>
            <a:custGeom>
              <a:avLst/>
              <a:gdLst>
                <a:gd name="rtl" fmla="*/ 22800 w 2752690"/>
                <a:gd name="rtt" fmla="*/ -91200 h 557463"/>
                <a:gd name="rtr" fmla="*/ 281200 w 2752690"/>
                <a:gd name="rtb" fmla="*/ 91200 h 557463"/>
              </a:gdLst>
              <a:ahLst/>
              <a:cxnLst/>
              <a:rect l="rtl" t="rtt" r="rtr" b="rtb"/>
              <a:pathLst>
                <a:path w="2752690" h="557463" fill="none">
                  <a:moveTo>
                    <a:pt x="0" y="0"/>
                  </a:moveTo>
                  <a:lnTo>
                    <a:pt x="301840" y="0"/>
                  </a:lnTo>
                  <a:lnTo>
                    <a:pt x="301840" y="-511863"/>
                  </a:lnTo>
                  <a:lnTo>
                    <a:pt x="-2396160" y="-5118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7" name="ConnectLine">
              <a:extLst>
                <a:ext uri="{FF2B5EF4-FFF2-40B4-BE49-F238E27FC236}">
                  <a16:creationId xmlns:a16="http://schemas.microsoft.com/office/drawing/2014/main" id="{FCA21955-BE1B-4B89-8A92-10C3368EFE27}"/>
                </a:ext>
              </a:extLst>
            </p:cNvPr>
            <p:cNvSpPr/>
            <p:nvPr/>
          </p:nvSpPr>
          <p:spPr>
            <a:xfrm>
              <a:off x="1644866" y="3766063"/>
              <a:ext cx="7600" cy="381137"/>
            </a:xfrm>
            <a:custGeom>
              <a:avLst/>
              <a:gdLst/>
              <a:ahLst/>
              <a:cxnLst/>
              <a:rect l="0" t="0" r="0" b="0"/>
              <a:pathLst>
                <a:path w="7600" h="381137" fill="none">
                  <a:moveTo>
                    <a:pt x="0" y="0"/>
                  </a:moveTo>
                  <a:lnTo>
                    <a:pt x="0" y="381137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8" name="ConnectLine">
              <a:extLst>
                <a:ext uri="{FF2B5EF4-FFF2-40B4-BE49-F238E27FC236}">
                  <a16:creationId xmlns:a16="http://schemas.microsoft.com/office/drawing/2014/main" id="{227B4915-4AC5-499A-B479-4D56B9DA18C7}"/>
                </a:ext>
              </a:extLst>
            </p:cNvPr>
            <p:cNvSpPr/>
            <p:nvPr/>
          </p:nvSpPr>
          <p:spPr>
            <a:xfrm>
              <a:off x="164486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9" name="ConnectLine">
              <a:extLst>
                <a:ext uri="{FF2B5EF4-FFF2-40B4-BE49-F238E27FC236}">
                  <a16:creationId xmlns:a16="http://schemas.microsoft.com/office/drawing/2014/main" id="{E55EF96F-546E-4922-9914-D4AEFDC7A8FB}"/>
                </a:ext>
              </a:extLst>
            </p:cNvPr>
            <p:cNvSpPr/>
            <p:nvPr/>
          </p:nvSpPr>
          <p:spPr>
            <a:xfrm>
              <a:off x="2350889" y="3671063"/>
              <a:ext cx="3004267" cy="3298400"/>
            </a:xfrm>
            <a:custGeom>
              <a:avLst/>
              <a:gdLst/>
              <a:ahLst/>
              <a:cxnLst/>
              <a:rect l="0" t="0" r="0" b="0"/>
              <a:pathLst>
                <a:path w="3004267" h="3298400" fill="none">
                  <a:moveTo>
                    <a:pt x="0" y="0"/>
                  </a:moveTo>
                  <a:lnTo>
                    <a:pt x="313867" y="0"/>
                  </a:lnTo>
                  <a:lnTo>
                    <a:pt x="313867" y="780137"/>
                  </a:lnTo>
                  <a:lnTo>
                    <a:pt x="2472267" y="780137"/>
                  </a:lnTo>
                  <a:lnTo>
                    <a:pt x="2472267" y="-2518263"/>
                  </a:lnTo>
                  <a:lnTo>
                    <a:pt x="3004267" y="-2518263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0" name="ConnectLine">
              <a:extLst>
                <a:ext uri="{FF2B5EF4-FFF2-40B4-BE49-F238E27FC236}">
                  <a16:creationId xmlns:a16="http://schemas.microsoft.com/office/drawing/2014/main" id="{EA3A9CCA-F109-4501-B962-6B2097CB55B6}"/>
                </a:ext>
              </a:extLst>
            </p:cNvPr>
            <p:cNvSpPr/>
            <p:nvPr/>
          </p:nvSpPr>
          <p:spPr>
            <a:xfrm>
              <a:off x="6491356" y="5819200"/>
              <a:ext cx="5795713" cy="4666400"/>
            </a:xfrm>
            <a:custGeom>
              <a:avLst/>
              <a:gdLst/>
              <a:ahLst/>
              <a:cxnLst/>
              <a:rect l="0" t="0" r="0" b="0"/>
              <a:pathLst>
                <a:path w="5795713" h="4666400" fill="none">
                  <a:moveTo>
                    <a:pt x="0" y="0"/>
                  </a:moveTo>
                  <a:lnTo>
                    <a:pt x="-5795713" y="0"/>
                  </a:lnTo>
                  <a:lnTo>
                    <a:pt x="-5795713" y="-4666400"/>
                  </a:lnTo>
                  <a:lnTo>
                    <a:pt x="-5203690" y="-4666400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1" name="ConnectLine">
              <a:extLst>
                <a:ext uri="{FF2B5EF4-FFF2-40B4-BE49-F238E27FC236}">
                  <a16:creationId xmlns:a16="http://schemas.microsoft.com/office/drawing/2014/main" id="{59F996AB-D8E2-49B2-934A-F38C0379185B}"/>
                </a:ext>
              </a:extLst>
            </p:cNvPr>
            <p:cNvSpPr/>
            <p:nvPr/>
          </p:nvSpPr>
          <p:spPr>
            <a:xfrm>
              <a:off x="3390470" y="3800263"/>
              <a:ext cx="961486" cy="1178000"/>
            </a:xfrm>
            <a:custGeom>
              <a:avLst/>
              <a:gdLst/>
              <a:ahLst/>
              <a:cxnLst/>
              <a:rect l="0" t="0" r="0" b="0"/>
              <a:pathLst>
                <a:path w="961486" h="1178000" fill="none">
                  <a:moveTo>
                    <a:pt x="0" y="0"/>
                  </a:moveTo>
                  <a:lnTo>
                    <a:pt x="0" y="243200"/>
                  </a:lnTo>
                  <a:lnTo>
                    <a:pt x="961486" y="243200"/>
                  </a:lnTo>
                  <a:lnTo>
                    <a:pt x="961486" y="-93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42" name="ConnectLine">
              <a:extLst>
                <a:ext uri="{FF2B5EF4-FFF2-40B4-BE49-F238E27FC236}">
                  <a16:creationId xmlns:a16="http://schemas.microsoft.com/office/drawing/2014/main" id="{22A5E8D0-57A3-4855-AD75-157CBB95853B}"/>
                </a:ext>
              </a:extLst>
            </p:cNvPr>
            <p:cNvSpPr/>
            <p:nvPr/>
          </p:nvSpPr>
          <p:spPr>
            <a:xfrm>
              <a:off x="8300156" y="5819200"/>
              <a:ext cx="148200" cy="1656800"/>
            </a:xfrm>
            <a:custGeom>
              <a:avLst/>
              <a:gdLst/>
              <a:ahLst/>
              <a:cxnLst/>
              <a:rect l="0" t="0" r="0" b="0"/>
              <a:pathLst>
                <a:path w="148200" h="1656800" fill="none">
                  <a:moveTo>
                    <a:pt x="0" y="0"/>
                  </a:moveTo>
                  <a:lnTo>
                    <a:pt x="148200" y="0"/>
                  </a:lnTo>
                  <a:lnTo>
                    <a:pt x="148200" y="-1656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5E40-CE7C-42ED-87B5-01A876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DB5B-6C95-457B-8222-AD9F599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A4B825-57BB-4CB6-B4CB-B9DF122A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34154"/>
            <a:ext cx="7879925" cy="25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625601"/>
            <a:ext cx="11338285" cy="46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552</Words>
  <Application>Microsoft Office PowerPoint</Application>
  <PresentationFormat>Breitbild</PresentationFormat>
  <Paragraphs>126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Symbol</vt:lpstr>
      <vt:lpstr>Trebuchet MS</vt:lpstr>
      <vt:lpstr>Tw Cen MT</vt:lpstr>
      <vt:lpstr>Schaltkreis</vt:lpstr>
      <vt:lpstr>IT-projekt MineSweEPER</vt:lpstr>
      <vt:lpstr>Grundgedanke </vt:lpstr>
      <vt:lpstr>Befüllen des Arrays</vt:lpstr>
      <vt:lpstr>Was ist ein Tag, wozu nutzen wir ihn?</vt:lpstr>
      <vt:lpstr>Einfügen der Bomben </vt:lpstr>
      <vt:lpstr>Einfügen der Flaggen</vt:lpstr>
      <vt:lpstr>Count- und Uncovermethode</vt:lpstr>
      <vt:lpstr>Gameover Zustand</vt:lpstr>
      <vt:lpstr>Gameover Zustand</vt:lpstr>
      <vt:lpstr>Restart &amp; Spielmodus</vt:lpstr>
      <vt:lpstr>Letzten Buggs</vt:lpstr>
      <vt:lpstr>Methoden</vt:lpstr>
      <vt:lpstr>Images </vt:lpstr>
      <vt:lpstr>Fazit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acer</cp:lastModifiedBy>
  <cp:revision>38</cp:revision>
  <dcterms:created xsi:type="dcterms:W3CDTF">2019-10-19T09:51:15Z</dcterms:created>
  <dcterms:modified xsi:type="dcterms:W3CDTF">2019-11-11T18:00:37Z</dcterms:modified>
</cp:coreProperties>
</file>