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8" r:id="rId10"/>
    <p:sldId id="266" r:id="rId11"/>
    <p:sldId id="267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eskto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ownloads\KPMG_VI_New_raw_data_update_final%20(2)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ownloads\KPMG_VI_New_raw_data_update_final%20(2)%20(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ownloads\KPMG_VI_New_raw_data_update_final%20(2)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esktop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ownloads\KPMG_VI_New_raw_data_update_final%20(2)%20(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ownloads\KPMG_VI_New_raw_data_update_final%20(2)%20(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ed%20Rashid\Downloads\KPMG_VI_New_raw_data_update_final%20(2)%20(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[Data.xlsx]Customers age groups!PivotTable3</c:name>
    <c:fmtId val="10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4755928813334597E-2"/>
          <c:y val="0.18079883073838332"/>
          <c:w val="0.90524402907580481"/>
          <c:h val="0.63620370370370372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0835551"/>
        <c:axId val="1130825151"/>
      </c:barChart>
      <c:catAx>
        <c:axId val="1130835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 Group </a:t>
                </a:r>
              </a:p>
            </c:rich>
          </c:tx>
          <c:layout>
            <c:manualLayout>
              <c:xMode val="edge"/>
              <c:yMode val="edge"/>
              <c:x val="0.4687694704049844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825151"/>
        <c:crosses val="autoZero"/>
        <c:auto val="1"/>
        <c:lblAlgn val="ctr"/>
        <c:lblOffset val="100"/>
        <c:noMultiLvlLbl val="0"/>
      </c:catAx>
      <c:valAx>
        <c:axId val="113082515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customers</a:t>
                </a:r>
                <a:r>
                  <a:rPr lang="en-GB" baseline="0"/>
                  <a:t> 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3.374870197300104E-2"/>
              <c:y val="0.257083333333333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3083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 (Recovered).xlsx]A Disturbution 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Age</a:t>
            </a:r>
            <a:r>
              <a:rPr lang="en-GB" baseline="0"/>
              <a:t> Disturibustion</a:t>
            </a:r>
            <a:endParaRPr lang="en-GB"/>
          </a:p>
        </c:rich>
      </c:tx>
      <c:layout>
        <c:manualLayout>
          <c:xMode val="edge"/>
          <c:yMode val="edge"/>
          <c:x val="0.27341635073393605"/>
          <c:y val="7.049420470231874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040533693199539E-2"/>
          <c:y val="9.207710973525228E-2"/>
          <c:w val="0.77287120359955008"/>
          <c:h val="0.847314814814814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 Disturbution 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'!$B$5</c:f>
              <c:numCache>
                <c:formatCode>General</c:formatCode>
                <c:ptCount val="1"/>
                <c:pt idx="0">
                  <c:v>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9-4E5E-A2DE-048DE705F4BD}"/>
            </c:ext>
          </c:extLst>
        </c:ser>
        <c:ser>
          <c:idx val="1"/>
          <c:order val="1"/>
          <c:tx>
            <c:strRef>
              <c:f>'A Disturbution 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'!$C$5</c:f>
              <c:numCache>
                <c:formatCode>General</c:formatCode>
                <c:ptCount val="1"/>
                <c:pt idx="0">
                  <c:v>2880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09-4E5E-A2DE-048DE705F4BD}"/>
            </c:ext>
          </c:extLst>
        </c:ser>
        <c:ser>
          <c:idx val="2"/>
          <c:order val="2"/>
          <c:tx>
            <c:strRef>
              <c:f>'A Disturbution 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'!$D$5</c:f>
              <c:numCache>
                <c:formatCode>General</c:formatCode>
                <c:ptCount val="1"/>
                <c:pt idx="0">
                  <c:v>5626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09-4E5E-A2DE-048DE705F4BD}"/>
            </c:ext>
          </c:extLst>
        </c:ser>
        <c:ser>
          <c:idx val="3"/>
          <c:order val="3"/>
          <c:tx>
            <c:strRef>
              <c:f>'A Disturbution 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'!$E$5</c:f>
              <c:numCache>
                <c:formatCode>General</c:formatCode>
                <c:ptCount val="1"/>
                <c:pt idx="0">
                  <c:v>3008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09-4E5E-A2DE-048DE705F4BD}"/>
            </c:ext>
          </c:extLst>
        </c:ser>
        <c:ser>
          <c:idx val="4"/>
          <c:order val="4"/>
          <c:tx>
            <c:strRef>
              <c:f>'A Disturbution 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'!$F$5</c:f>
              <c:numCache>
                <c:formatCode>General</c:formatCode>
                <c:ptCount val="1"/>
                <c:pt idx="0">
                  <c:v>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09-4E5E-A2DE-048DE705F4BD}"/>
            </c:ext>
          </c:extLst>
        </c:ser>
        <c:ser>
          <c:idx val="5"/>
          <c:order val="5"/>
          <c:tx>
            <c:strRef>
              <c:f>'A Disturbution 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09-4E5E-A2DE-048DE705F4BD}"/>
            </c:ext>
          </c:extLst>
        </c:ser>
        <c:ser>
          <c:idx val="6"/>
          <c:order val="6"/>
          <c:tx>
            <c:strRef>
              <c:f>'A Disturbution 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Disturbution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 Disturbution '!$H$5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09-4E5E-A2DE-048DE705F4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5131375"/>
        <c:axId val="2025126383"/>
      </c:barChart>
      <c:catAx>
        <c:axId val="202513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126383"/>
        <c:crosses val="autoZero"/>
        <c:auto val="1"/>
        <c:lblAlgn val="ctr"/>
        <c:lblOffset val="100"/>
        <c:noMultiLvlLbl val="0"/>
      </c:catAx>
      <c:valAx>
        <c:axId val="202512638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People</a:t>
                </a:r>
                <a:r>
                  <a:rPr lang="en-GB" baseline="0" dirty="0"/>
                  <a:t> 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3.9836623483578332E-2"/>
              <c:y val="0.3280083961624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2513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 (Recovered).xlsx]Sheet12!PivotTable9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Gender</a:t>
            </a:r>
            <a:r>
              <a:rPr lang="en-US" baseline="0" dirty="0"/>
              <a:t> </a:t>
            </a:r>
            <a:r>
              <a:rPr lang="en-US" baseline="0" dirty="0" err="1"/>
              <a:t>Disturbution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2048403000101309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8-48C2-9B52-23BFA5A86B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8-48C2-9B52-23BFA5A86B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8-48C2-9B52-23BFA5A86B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3366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Sheet12!$A$4:$A$7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</c:v>
                </c:pt>
              </c:strCache>
            </c:strRef>
          </c:cat>
          <c:val>
            <c:numRef>
              <c:f>Sheet12!$B$4:$B$7</c:f>
              <c:numCache>
                <c:formatCode>0.00%</c:formatCode>
                <c:ptCount val="3"/>
                <c:pt idx="0">
                  <c:v>0.49693034238488781</c:v>
                </c:pt>
                <c:pt idx="1">
                  <c:v>0.48004722550177098</c:v>
                </c:pt>
                <c:pt idx="2">
                  <c:v>2.3022432113341203E-2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28-48C2-9B52-23BFA5A86B8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 (Recovered).xlsx]Gender!PivotTable8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/>
              <a:t>Numer</a:t>
            </a:r>
            <a:r>
              <a:rPr lang="en-GB" sz="1200" b="1" baseline="0"/>
              <a:t> of bike purchases in the past 3 years by geder</a:t>
            </a:r>
            <a:endParaRPr lang="en-GB" sz="1200" b="1"/>
          </a:p>
        </c:rich>
      </c:tx>
      <c:layout>
        <c:manualLayout>
          <c:xMode val="edge"/>
          <c:yMode val="edge"/>
          <c:x val="0.13026101141924959"/>
          <c:y val="9.65865941884168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27777777777778E-2"/>
          <c:y val="0.25215736040609138"/>
          <c:w val="0.81933311461067371"/>
          <c:h val="0.61890862944162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Gender!$B$3:$B$4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Gender!$B$5</c:f>
              <c:numCache>
                <c:formatCode>General</c:formatCode>
                <c:ptCount val="1"/>
                <c:pt idx="0">
                  <c:v>8418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5-4E18-A9C7-4DEB3637FDC3}"/>
            </c:ext>
          </c:extLst>
        </c:ser>
        <c:ser>
          <c:idx val="1"/>
          <c:order val="1"/>
          <c:tx>
            <c:strRef>
              <c:f>Gender!$C$3:$C$4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Gender!$C$5</c:f>
              <c:numCache>
                <c:formatCode>General</c:formatCode>
                <c:ptCount val="1"/>
                <c:pt idx="0">
                  <c:v>8132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B5-4E18-A9C7-4DEB3637FDC3}"/>
            </c:ext>
          </c:extLst>
        </c:ser>
        <c:ser>
          <c:idx val="2"/>
          <c:order val="2"/>
          <c:tx>
            <c:strRef>
              <c:f>Gender!$D$3:$D$4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Gender!$D$5</c:f>
              <c:numCache>
                <c:formatCode>General</c:formatCode>
                <c:ptCount val="1"/>
                <c:pt idx="0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B5-4E18-A9C7-4DEB3637FD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0366863"/>
        <c:axId val="270371439"/>
      </c:barChart>
      <c:catAx>
        <c:axId val="27036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371439"/>
        <c:crosses val="autoZero"/>
        <c:auto val="1"/>
        <c:lblAlgn val="ctr"/>
        <c:lblOffset val="100"/>
        <c:noMultiLvlLbl val="0"/>
      </c:catAx>
      <c:valAx>
        <c:axId val="2703714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Purcahses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7036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[Data.xlsx]Our customer Industry P!PivotTable1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360263878563152E-2"/>
          <c:y val="9.345397010394503E-2"/>
          <c:w val="0.91712565117177614"/>
          <c:h val="0.64696409130538879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1"/>
        <c:overlap val="82"/>
        <c:axId val="815702447"/>
        <c:axId val="815708271"/>
      </c:barChart>
      <c:catAx>
        <c:axId val="815702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tx1"/>
                    </a:solidFill>
                  </a:rPr>
                  <a:t>I</a:t>
                </a:r>
                <a:r>
                  <a:rPr lang="en-GB" b="0">
                    <a:solidFill>
                      <a:schemeClr val="tx1"/>
                    </a:solidFill>
                  </a:rPr>
                  <a:t>ndustr</a:t>
                </a:r>
                <a:r>
                  <a:rPr lang="en-GB" b="1">
                    <a:solidFill>
                      <a:schemeClr val="tx1"/>
                    </a:solidFill>
                  </a:rPr>
                  <a:t>y</a:t>
                </a:r>
                <a:r>
                  <a:rPr lang="en-GB"/>
                  <a:t> </a:t>
                </a:r>
              </a:p>
            </c:rich>
          </c:tx>
          <c:layout>
            <c:manualLayout>
              <c:xMode val="edge"/>
              <c:yMode val="edge"/>
              <c:x val="0.39409698787651554"/>
              <c:y val="0.9207285184857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708271"/>
        <c:crosses val="autoZero"/>
        <c:auto val="1"/>
        <c:lblAlgn val="ctr"/>
        <c:lblOffset val="100"/>
        <c:noMultiLvlLbl val="0"/>
      </c:catAx>
      <c:valAx>
        <c:axId val="8157082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0">
                    <a:solidFill>
                      <a:sysClr val="windowText" lastClr="000000"/>
                    </a:solidFill>
                  </a:rPr>
                  <a:t>Number</a:t>
                </a:r>
                <a:r>
                  <a:rPr lang="en-GB" b="0" baseline="0">
                    <a:solidFill>
                      <a:sysClr val="windowText" lastClr="000000"/>
                    </a:solidFill>
                  </a:rPr>
                  <a:t> of customers </a:t>
                </a:r>
                <a:endParaRPr lang="en-GB" b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6728801756923243E-2"/>
              <c:y val="0.299156811859191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15702447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 (Recovered).xlsx]Sheet6!PivotTable3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RMF Customer</a:t>
            </a:r>
            <a:r>
              <a:rPr lang="en-GB" baseline="0"/>
              <a:t> segmentation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325434787941216E-2"/>
          <c:y val="0.14024864024864026"/>
          <c:w val="0.73696678686192263"/>
          <c:h val="0.77435897435897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5-4AF1-B2E3-E0433F02A1A9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5-4AF1-B2E3-E0433F02A1A9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Platnium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5-4AF1-B2E3-E0433F02A1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373887"/>
        <c:axId val="169369727"/>
      </c:barChart>
      <c:catAx>
        <c:axId val="16937388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</a:t>
                </a:r>
                <a:r>
                  <a:rPr lang="en-US" u="sng"/>
                  <a:t>type</a:t>
                </a:r>
              </a:p>
            </c:rich>
          </c:tx>
          <c:layout>
            <c:manualLayout>
              <c:xMode val="edge"/>
              <c:yMode val="edge"/>
              <c:x val="0.35485441656241568"/>
              <c:y val="0.92424242424242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9369727"/>
        <c:crosses val="autoZero"/>
        <c:auto val="1"/>
        <c:lblAlgn val="ctr"/>
        <c:lblOffset val="100"/>
        <c:noMultiLvlLbl val="0"/>
      </c:catAx>
      <c:valAx>
        <c:axId val="16936972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people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937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 (Recovered).xlsx]industry 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Our customer job</a:t>
            </a:r>
            <a:r>
              <a:rPr lang="en-GB" baseline="0"/>
              <a:t>_</a:t>
            </a:r>
            <a:r>
              <a:rPr lang="en-GB"/>
              <a:t>industries</a:t>
            </a:r>
            <a:r>
              <a:rPr lang="en-GB" baseline="0"/>
              <a:t> </a:t>
            </a:r>
            <a:r>
              <a:rPr lang="en-GB"/>
              <a:t> by profit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137543480508393"/>
          <c:y val="0.1597386385460132"/>
          <c:w val="0.58554161454117293"/>
          <c:h val="0.63620370370370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'industry '!$B$3:$B$4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'!$B$5</c:f>
              <c:numCache>
                <c:formatCode>#,"k"</c:formatCode>
                <c:ptCount val="1"/>
                <c:pt idx="0">
                  <c:v>253381.4299999997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1-49A0-BE03-3323F8BBF360}"/>
            </c:ext>
          </c:extLst>
        </c:ser>
        <c:ser>
          <c:idx val="1"/>
          <c:order val="1"/>
          <c:tx>
            <c:strRef>
              <c:f>'industry '!$C$3:$C$4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'!$C$5</c:f>
              <c:numCache>
                <c:formatCode>#,"k"</c:formatCode>
                <c:ptCount val="1"/>
                <c:pt idx="0">
                  <c:v>340409.83999999973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41-49A0-BE03-3323F8BBF360}"/>
            </c:ext>
          </c:extLst>
        </c:ser>
        <c:ser>
          <c:idx val="2"/>
          <c:order val="2"/>
          <c:tx>
            <c:strRef>
              <c:f>'industry '!$D$3:$D$4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'!$D$5</c:f>
              <c:numCache>
                <c:formatCode>#,"k"</c:formatCode>
                <c:ptCount val="1"/>
                <c:pt idx="0">
                  <c:v>1906280.4600000042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41-49A0-BE03-3323F8BBF360}"/>
            </c:ext>
          </c:extLst>
        </c:ser>
        <c:ser>
          <c:idx val="3"/>
          <c:order val="3"/>
          <c:tx>
            <c:strRef>
              <c:f>'industry '!$E$3:$E$4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'!$E$5</c:f>
              <c:numCache>
                <c:formatCode>#,"k"</c:formatCode>
                <c:ptCount val="1"/>
                <c:pt idx="0">
                  <c:v>1475366.4000000062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41-49A0-BE03-3323F8BBF360}"/>
            </c:ext>
          </c:extLst>
        </c:ser>
        <c:ser>
          <c:idx val="4"/>
          <c:order val="4"/>
          <c:tx>
            <c:strRef>
              <c:f>'industry '!$F$3:$F$4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'!$F$5</c:f>
              <c:numCache>
                <c:formatCode>#,"k"</c:formatCode>
                <c:ptCount val="1"/>
                <c:pt idx="0">
                  <c:v>509677.89000000054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41-49A0-BE03-3323F8BBF360}"/>
            </c:ext>
          </c:extLst>
        </c:ser>
        <c:ser>
          <c:idx val="5"/>
          <c:order val="5"/>
          <c:tx>
            <c:strRef>
              <c:f>'industry '!$G$3:$G$4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'!$G$5</c:f>
              <c:numCache>
                <c:formatCode>#,"k"</c:formatCode>
                <c:ptCount val="1"/>
                <c:pt idx="0">
                  <c:v>1853669.2100000035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41-49A0-BE03-3323F8BBF360}"/>
            </c:ext>
          </c:extLst>
        </c:ser>
        <c:ser>
          <c:idx val="6"/>
          <c:order val="6"/>
          <c:tx>
            <c:strRef>
              <c:f>'industry '!$H$3:$H$4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'!$H$5</c:f>
              <c:numCache>
                <c:formatCode>#,"k"</c:formatCode>
                <c:ptCount val="1"/>
                <c:pt idx="0">
                  <c:v>1462620.7500000054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41-49A0-BE03-3323F8BBF360}"/>
            </c:ext>
          </c:extLst>
        </c:ser>
        <c:ser>
          <c:idx val="7"/>
          <c:order val="7"/>
          <c:tx>
            <c:strRef>
              <c:f>'industry '!$I$3:$I$4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'!$I$5</c:f>
              <c:numCache>
                <c:formatCode>#,"k"</c:formatCode>
                <c:ptCount val="1"/>
                <c:pt idx="0">
                  <c:v>586413.47000000009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41-49A0-BE03-3323F8BBF360}"/>
            </c:ext>
          </c:extLst>
        </c:ser>
        <c:ser>
          <c:idx val="8"/>
          <c:order val="8"/>
          <c:tx>
            <c:strRef>
              <c:f>'industry '!$J$3:$J$4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'!$J$5</c:f>
              <c:numCache>
                <c:formatCode>#,"k"</c:formatCode>
                <c:ptCount val="1"/>
                <c:pt idx="0">
                  <c:v>812215.42000000062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41-49A0-BE03-3323F8BBF360}"/>
            </c:ext>
          </c:extLst>
        </c:ser>
        <c:ser>
          <c:idx val="9"/>
          <c:order val="9"/>
          <c:tx>
            <c:strRef>
              <c:f>'industry '!$K$3:$K$4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'industry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'industry '!$K$5</c:f>
              <c:numCache>
                <c:formatCode>#,"k"</c:formatCode>
                <c:ptCount val="1"/>
                <c:pt idx="0">
                  <c:v>167312.31999999989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741-49A0-BE03-3323F8BBF3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5127631"/>
        <c:axId val="2025125135"/>
      </c:barChart>
      <c:catAx>
        <c:axId val="2025127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Industry </a:t>
                </a:r>
              </a:p>
            </c:rich>
          </c:tx>
          <c:layout>
            <c:manualLayout>
              <c:xMode val="edge"/>
              <c:yMode val="edge"/>
              <c:x val="0.4602365270929919"/>
              <c:y val="0.90046296296296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125135"/>
        <c:crosses val="autoZero"/>
        <c:auto val="1"/>
        <c:lblAlgn val="ctr"/>
        <c:lblOffset val="100"/>
        <c:noMultiLvlLbl val="0"/>
      </c:catAx>
      <c:valAx>
        <c:axId val="202512513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Profirt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&quot;k&quot;" sourceLinked="1"/>
        <c:majorTickMark val="none"/>
        <c:minorTickMark val="none"/>
        <c:tickLblPos val="nextTo"/>
        <c:crossAx val="202512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 (Recovered).xlsx]Wealth segment by age category !PivotTable12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wealth segment by age category</a:t>
            </a:r>
            <a:r>
              <a:rPr lang="en-GB" baseline="0"/>
              <a:t> 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685221638961797"/>
          <c:y val="0.17175925925925928"/>
          <c:w val="0.63233668708078161"/>
          <c:h val="0.63620370370370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'Wealth segment by age category 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 segment by age category 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'Wealth segment by age category '!$B$5:$B$12</c:f>
              <c:numCache>
                <c:formatCode>General</c:formatCode>
                <c:ptCount val="7"/>
                <c:pt idx="0">
                  <c:v>677</c:v>
                </c:pt>
                <c:pt idx="1">
                  <c:v>683</c:v>
                </c:pt>
                <c:pt idx="2">
                  <c:v>1333</c:v>
                </c:pt>
                <c:pt idx="3">
                  <c:v>739</c:v>
                </c:pt>
                <c:pt idx="4">
                  <c:v>637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3-4B7A-88BE-143F212052C1}"/>
            </c:ext>
          </c:extLst>
        </c:ser>
        <c:ser>
          <c:idx val="1"/>
          <c:order val="1"/>
          <c:tx>
            <c:strRef>
              <c:f>'Wealth segment by age category 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 segment by age category 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'Wealth segment by age category '!$C$5:$C$12</c:f>
              <c:numCache>
                <c:formatCode>General</c:formatCode>
                <c:ptCount val="7"/>
                <c:pt idx="0">
                  <c:v>559</c:v>
                </c:pt>
                <c:pt idx="1">
                  <c:v>785</c:v>
                </c:pt>
                <c:pt idx="2">
                  <c:v>1454</c:v>
                </c:pt>
                <c:pt idx="3">
                  <c:v>781</c:v>
                </c:pt>
                <c:pt idx="4">
                  <c:v>638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3-4B7A-88BE-143F212052C1}"/>
            </c:ext>
          </c:extLst>
        </c:ser>
        <c:ser>
          <c:idx val="2"/>
          <c:order val="2"/>
          <c:tx>
            <c:strRef>
              <c:f>'Wealth segment by age category 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'Wealth segment by age category 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'Wealth segment by age category '!$D$5:$D$12</c:f>
              <c:numCache>
                <c:formatCode>General</c:formatCode>
                <c:ptCount val="7"/>
                <c:pt idx="0">
                  <c:v>1172</c:v>
                </c:pt>
                <c:pt idx="1">
                  <c:v>1412</c:v>
                </c:pt>
                <c:pt idx="2">
                  <c:v>2839</c:v>
                </c:pt>
                <c:pt idx="3">
                  <c:v>1488</c:v>
                </c:pt>
                <c:pt idx="4">
                  <c:v>1326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33-4B7A-88BE-143F21205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010479"/>
        <c:axId val="829005903"/>
      </c:barChart>
      <c:catAx>
        <c:axId val="829010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 Category</a:t>
                </a:r>
                <a:r>
                  <a:rPr lang="en-GB" baseline="0"/>
                  <a:t> 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005903"/>
        <c:crosses val="autoZero"/>
        <c:auto val="1"/>
        <c:lblAlgn val="ctr"/>
        <c:lblOffset val="100"/>
        <c:noMultiLvlLbl val="0"/>
      </c:catAx>
      <c:valAx>
        <c:axId val="8290059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27553222513852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01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Model Development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Our Model to 1000 customer to target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56749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who aged between 30-50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on Manufacturing, Finance and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Living in New South Wales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563053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2417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069146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 </a:t>
            </a:r>
          </a:p>
          <a:p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Data analysis Approach 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and Gender </a:t>
            </a:r>
            <a:r>
              <a:rPr lang="en-US" dirty="0" smtClean="0"/>
              <a:t>distribution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RFM customer segmentation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by their work industries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Own a car or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7574409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 smtClean="0"/>
              <a:t>Customer distribution for </a:t>
            </a:r>
            <a:r>
              <a:rPr lang="en-US" dirty="0"/>
              <a:t>age and sex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85825"/>
            <a:ext cx="2919175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one customer </a:t>
            </a:r>
            <a:r>
              <a:rPr lang="en-US" dirty="0" smtClean="0"/>
              <a:t>are adult, </a:t>
            </a:r>
            <a:r>
              <a:rPr lang="en-US" dirty="0" smtClean="0"/>
              <a:t>at aged btw </a:t>
            </a:r>
            <a:r>
              <a:rPr lang="en-US" b="1" dirty="0" smtClean="0"/>
              <a:t>41</a:t>
            </a:r>
            <a:r>
              <a:rPr lang="en-US" b="1" dirty="0" smtClean="0"/>
              <a:t>-50 </a:t>
            </a:r>
            <a:r>
              <a:rPr lang="en-US" dirty="0" smtClean="0"/>
              <a:t>years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gender Female are </a:t>
            </a:r>
            <a:r>
              <a:rPr lang="en-US" b="1" dirty="0" smtClean="0"/>
              <a:t>49.6%</a:t>
            </a:r>
            <a:r>
              <a:rPr lang="en-US" dirty="0" smtClean="0"/>
              <a:t> of our customers</a:t>
            </a:r>
          </a:p>
          <a:p>
            <a:r>
              <a:rPr lang="en-US" dirty="0" smtClean="0"/>
              <a:t>Slightly higher than men by </a:t>
            </a:r>
            <a:r>
              <a:rPr lang="en-US" b="1" dirty="0" smtClean="0"/>
              <a:t>1 percent 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305125"/>
              </p:ext>
            </p:extLst>
          </p:nvPr>
        </p:nvGraphicFramePr>
        <p:xfrm>
          <a:off x="4922183" y="506481"/>
          <a:ext cx="4253718" cy="250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480146"/>
              </p:ext>
            </p:extLst>
          </p:nvPr>
        </p:nvGraphicFramePr>
        <p:xfrm>
          <a:off x="5818909" y="758306"/>
          <a:ext cx="3356992" cy="283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830265"/>
              </p:ext>
            </p:extLst>
          </p:nvPr>
        </p:nvGraphicFramePr>
        <p:xfrm>
          <a:off x="3124200" y="2677395"/>
          <a:ext cx="2694709" cy="242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6" y="1083299"/>
            <a:ext cx="373118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purchase in last three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6901" y="2151188"/>
            <a:ext cx="384743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Female </a:t>
            </a:r>
            <a:r>
              <a:rPr lang="en-US" dirty="0" smtClean="0"/>
              <a:t>customer are leading with </a:t>
            </a:r>
            <a:r>
              <a:rPr lang="en-US" b="1" dirty="0" smtClean="0"/>
              <a:t>8418 </a:t>
            </a:r>
            <a:r>
              <a:rPr lang="en-US" dirty="0" smtClean="0"/>
              <a:t>purchase in last </a:t>
            </a:r>
            <a:r>
              <a:rPr lang="en-US" b="1" dirty="0" smtClean="0"/>
              <a:t>3 years</a:t>
            </a:r>
            <a:r>
              <a:rPr lang="en-US" dirty="0" smtClean="0"/>
              <a:t>, followed by </a:t>
            </a:r>
            <a:r>
              <a:rPr lang="en-US" b="1" dirty="0" smtClean="0"/>
              <a:t>men</a:t>
            </a:r>
            <a:r>
              <a:rPr lang="en-US" dirty="0" smtClean="0"/>
              <a:t> with </a:t>
            </a:r>
            <a:r>
              <a:rPr lang="en-US" b="1" dirty="0" smtClean="0"/>
              <a:t>8132</a:t>
            </a:r>
            <a:r>
              <a:rPr lang="en-US" dirty="0" smtClean="0"/>
              <a:t> purchases </a:t>
            </a: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51028"/>
              </p:ext>
            </p:extLst>
          </p:nvPr>
        </p:nvGraphicFramePr>
        <p:xfrm>
          <a:off x="4620490" y="1301446"/>
          <a:ext cx="4329545" cy="300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93880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63211" y="7729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 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756 </a:t>
            </a:r>
            <a:r>
              <a:rPr lang="en-US" dirty="0" smtClean="0"/>
              <a:t>of our customers are </a:t>
            </a:r>
            <a:r>
              <a:rPr lang="en-US" b="1" dirty="0" smtClean="0"/>
              <a:t>platinum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Which make them highest value customers 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7068"/>
              </p:ext>
            </p:extLst>
          </p:nvPr>
        </p:nvGraphicFramePr>
        <p:xfrm>
          <a:off x="3957638" y="1543342"/>
          <a:ext cx="5013011" cy="354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605903"/>
              </p:ext>
            </p:extLst>
          </p:nvPr>
        </p:nvGraphicFramePr>
        <p:xfrm>
          <a:off x="3748077" y="1470660"/>
          <a:ext cx="4892040" cy="326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63211" y="7729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 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Our Customers Industries that we make from highest profit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49606" y="1704972"/>
            <a:ext cx="2482757" cy="4166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Manufacturing</a:t>
            </a:r>
            <a:r>
              <a:rPr lang="en-US" dirty="0" smtClean="0"/>
              <a:t> and Financial services </a:t>
            </a:r>
            <a:r>
              <a:rPr lang="en-US" dirty="0"/>
              <a:t> </a:t>
            </a:r>
            <a:r>
              <a:rPr lang="en-US" dirty="0" smtClean="0"/>
              <a:t>are leading with  more </a:t>
            </a:r>
            <a:r>
              <a:rPr lang="en-US" b="1" dirty="0" smtClean="0"/>
              <a:t>than 2M </a:t>
            </a:r>
            <a:r>
              <a:rPr lang="en-US" dirty="0" smtClean="0"/>
              <a:t>profit in last </a:t>
            </a:r>
            <a:r>
              <a:rPr lang="en-US" b="1" dirty="0" smtClean="0"/>
              <a:t>3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Followed by </a:t>
            </a:r>
            <a:r>
              <a:rPr lang="en-US" b="1" dirty="0" smtClean="0"/>
              <a:t>health industry </a:t>
            </a:r>
            <a:r>
              <a:rPr lang="en-US" dirty="0" smtClean="0"/>
              <a:t>with </a:t>
            </a:r>
            <a:r>
              <a:rPr lang="en-US" b="1" dirty="0" smtClean="0"/>
              <a:t>1.4 </a:t>
            </a:r>
            <a:r>
              <a:rPr lang="en-US" b="1" dirty="0" smtClean="0"/>
              <a:t>M</a:t>
            </a:r>
            <a:r>
              <a:rPr lang="en-US" dirty="0" smtClean="0"/>
              <a:t> profit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in these industries are </a:t>
            </a:r>
            <a:r>
              <a:rPr lang="en-US" dirty="0" err="1" smtClean="0"/>
              <a:t>valueable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b="1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807312"/>
              </p:ext>
            </p:extLst>
          </p:nvPr>
        </p:nvGraphicFramePr>
        <p:xfrm>
          <a:off x="2975913" y="1456112"/>
          <a:ext cx="5996940" cy="343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4217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Wealth segment by age category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62345" y="1969713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Most of our customers wealth segment lays on </a:t>
            </a:r>
            <a:r>
              <a:rPr lang="en-US" b="1" dirty="0" smtClean="0"/>
              <a:t>mass customer </a:t>
            </a:r>
            <a:r>
              <a:rPr lang="en-US" dirty="0" smtClean="0"/>
              <a:t>or working class  age between </a:t>
            </a:r>
            <a:r>
              <a:rPr lang="en-US" b="1" dirty="0" smtClean="0"/>
              <a:t>41-50 years </a:t>
            </a:r>
            <a:endParaRPr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971736"/>
              </p:ext>
            </p:extLst>
          </p:nvPr>
        </p:nvGraphicFramePr>
        <p:xfrm>
          <a:off x="3935547" y="2099935"/>
          <a:ext cx="52084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Wealth segment by age category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62345" y="1969713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Most of our customers wealth segment lays on </a:t>
            </a:r>
            <a:r>
              <a:rPr lang="en-US" b="1" dirty="0" smtClean="0"/>
              <a:t>mass customer </a:t>
            </a:r>
            <a:r>
              <a:rPr lang="en-US" dirty="0" smtClean="0"/>
              <a:t>or working class  age between </a:t>
            </a:r>
            <a:r>
              <a:rPr lang="en-US" b="1" dirty="0" smtClean="0"/>
              <a:t>41-50 years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64326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566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Rashid</dc:creator>
  <cp:lastModifiedBy>Hamse Ismail</cp:lastModifiedBy>
  <cp:revision>21</cp:revision>
  <dcterms:modified xsi:type="dcterms:W3CDTF">2023-06-02T08:04:31Z</dcterms:modified>
</cp:coreProperties>
</file>